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446" r:id="rId2"/>
    <p:sldId id="416" r:id="rId3"/>
    <p:sldId id="419" r:id="rId4"/>
    <p:sldId id="407" r:id="rId5"/>
    <p:sldId id="445" r:id="rId6"/>
    <p:sldId id="431" r:id="rId7"/>
    <p:sldId id="428" r:id="rId8"/>
    <p:sldId id="424" r:id="rId9"/>
    <p:sldId id="427" r:id="rId10"/>
    <p:sldId id="456" r:id="rId11"/>
    <p:sldId id="457" r:id="rId12"/>
    <p:sldId id="458" r:id="rId13"/>
    <p:sldId id="459" r:id="rId14"/>
    <p:sldId id="454" r:id="rId15"/>
    <p:sldId id="433" r:id="rId16"/>
    <p:sldId id="425" r:id="rId17"/>
    <p:sldId id="437" r:id="rId18"/>
    <p:sldId id="406" r:id="rId19"/>
    <p:sldId id="414" r:id="rId20"/>
    <p:sldId id="402" r:id="rId21"/>
    <p:sldId id="444" r:id="rId22"/>
    <p:sldId id="404" r:id="rId23"/>
    <p:sldId id="475" r:id="rId24"/>
    <p:sldId id="403" r:id="rId25"/>
    <p:sldId id="471" r:id="rId26"/>
    <p:sldId id="472" r:id="rId27"/>
    <p:sldId id="440" r:id="rId28"/>
    <p:sldId id="422" r:id="rId29"/>
    <p:sldId id="345" r:id="rId30"/>
    <p:sldId id="352" r:id="rId31"/>
    <p:sldId id="351" r:id="rId32"/>
    <p:sldId id="363" r:id="rId33"/>
    <p:sldId id="353" r:id="rId34"/>
    <p:sldId id="360" r:id="rId35"/>
    <p:sldId id="282" r:id="rId36"/>
    <p:sldId id="283" r:id="rId37"/>
    <p:sldId id="366" r:id="rId38"/>
    <p:sldId id="374" r:id="rId39"/>
    <p:sldId id="375" r:id="rId40"/>
    <p:sldId id="462" r:id="rId41"/>
    <p:sldId id="468" r:id="rId42"/>
    <p:sldId id="463" r:id="rId43"/>
    <p:sldId id="377" r:id="rId44"/>
    <p:sldId id="354" r:id="rId45"/>
    <p:sldId id="391" r:id="rId46"/>
    <p:sldId id="476" r:id="rId47"/>
    <p:sldId id="385" r:id="rId48"/>
    <p:sldId id="384" r:id="rId49"/>
    <p:sldId id="464" r:id="rId50"/>
    <p:sldId id="465" r:id="rId51"/>
    <p:sldId id="466" r:id="rId52"/>
    <p:sldId id="467" r:id="rId53"/>
    <p:sldId id="389" r:id="rId54"/>
    <p:sldId id="390" r:id="rId55"/>
    <p:sldId id="477" r:id="rId56"/>
  </p:sldIdLst>
  <p:sldSz cx="9144000" cy="6858000" type="screen4x3"/>
  <p:notesSz cx="6858000" cy="1005205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566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02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26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5026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02C77-6297-44B0-8A30-E3C54E70A959}" type="datetimeFigureOut">
              <a:rPr lang="it-IT" smtClean="0"/>
              <a:pPr/>
              <a:t>10/05/2014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547703"/>
            <a:ext cx="2971800" cy="502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9547703"/>
            <a:ext cx="2971800" cy="502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32AF-D194-4952-B992-D49F9D1CF39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26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026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D6CF5-E2C8-449E-880A-02CEB07D72D6}" type="datetimeFigureOut">
              <a:rPr lang="it-IT" smtClean="0"/>
              <a:pPr/>
              <a:t>10/05/2014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54063"/>
            <a:ext cx="5022850" cy="3768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774724"/>
            <a:ext cx="5486400" cy="4523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547703"/>
            <a:ext cx="2971800" cy="502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547703"/>
            <a:ext cx="2971800" cy="502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E861B-AC86-469B-A261-1162E909C29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FEB7-C1CA-45B3-97ED-A892FAE53767}" type="datetimeFigureOut">
              <a:rPr lang="it-IT" smtClean="0"/>
              <a:pPr/>
              <a:t>10/05/2014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99C-1CD1-4D00-A347-4C021A8534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FEB7-C1CA-45B3-97ED-A892FAE53767}" type="datetimeFigureOut">
              <a:rPr lang="it-IT" smtClean="0"/>
              <a:pPr/>
              <a:t>10/05/2014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99C-1CD1-4D00-A347-4C021A8534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FEB7-C1CA-45B3-97ED-A892FAE53767}" type="datetimeFigureOut">
              <a:rPr lang="it-IT" smtClean="0"/>
              <a:pPr/>
              <a:t>10/05/2014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99C-1CD1-4D00-A347-4C021A8534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FEB7-C1CA-45B3-97ED-A892FAE53767}" type="datetimeFigureOut">
              <a:rPr lang="it-IT" smtClean="0"/>
              <a:pPr/>
              <a:t>10/05/2014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99C-1CD1-4D00-A347-4C021A8534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FEB7-C1CA-45B3-97ED-A892FAE53767}" type="datetimeFigureOut">
              <a:rPr lang="it-IT" smtClean="0"/>
              <a:pPr/>
              <a:t>10/05/2014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99C-1CD1-4D00-A347-4C021A8534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FEB7-C1CA-45B3-97ED-A892FAE53767}" type="datetimeFigureOut">
              <a:rPr lang="it-IT" smtClean="0"/>
              <a:pPr/>
              <a:t>10/05/2014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99C-1CD1-4D00-A347-4C021A8534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FEB7-C1CA-45B3-97ED-A892FAE53767}" type="datetimeFigureOut">
              <a:rPr lang="it-IT" smtClean="0"/>
              <a:pPr/>
              <a:t>10/05/2014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99C-1CD1-4D00-A347-4C021A8534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FEB7-C1CA-45B3-97ED-A892FAE53767}" type="datetimeFigureOut">
              <a:rPr lang="it-IT" smtClean="0"/>
              <a:pPr/>
              <a:t>10/05/2014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99C-1CD1-4D00-A347-4C021A8534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FEB7-C1CA-45B3-97ED-A892FAE53767}" type="datetimeFigureOut">
              <a:rPr lang="it-IT" smtClean="0"/>
              <a:pPr/>
              <a:t>10/05/2014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99C-1CD1-4D00-A347-4C021A8534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FEB7-C1CA-45B3-97ED-A892FAE53767}" type="datetimeFigureOut">
              <a:rPr lang="it-IT" smtClean="0"/>
              <a:pPr/>
              <a:t>10/05/2014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99C-1CD1-4D00-A347-4C021A8534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FEB7-C1CA-45B3-97ED-A892FAE53767}" type="datetimeFigureOut">
              <a:rPr lang="it-IT" smtClean="0"/>
              <a:pPr/>
              <a:t>10/05/2014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C99C-1CD1-4D00-A347-4C021A85345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AFEB7-C1CA-45B3-97ED-A892FAE53767}" type="datetimeFigureOut">
              <a:rPr lang="it-IT" smtClean="0"/>
              <a:pPr/>
              <a:t>10/05/2014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1C99C-1CD1-4D00-A347-4C021A85345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Office_Word_97_-_2003_Document1.doc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Office_Word_97_-_2003_Document2.doc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0"/>
            <a:ext cx="44644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492896"/>
            <a:ext cx="705678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5148064" y="0"/>
            <a:ext cx="3995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pitchFamily="34" charset="0"/>
              </a:rPr>
              <a:t>Dipartimento Ostetrico-Ginecologico</a:t>
            </a:r>
          </a:p>
          <a:p>
            <a:pPr algn="ctr"/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pitchFamily="34" charset="0"/>
              </a:rPr>
              <a:t>Centro di Diagnosi Prenatale</a:t>
            </a:r>
          </a:p>
          <a:p>
            <a:pPr algn="ctr"/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pitchFamily="34" charset="0"/>
              </a:rPr>
              <a:t>Azienda Spedali Civili </a:t>
            </a:r>
          </a:p>
          <a:p>
            <a:pPr algn="ctr"/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pitchFamily="34" charset="0"/>
              </a:rPr>
              <a:t>Università degli Studi di Brescia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5940152" y="1412776"/>
            <a:ext cx="1079500" cy="1152525"/>
          </a:xfrm>
          <a:prstGeom prst="rect">
            <a:avLst/>
          </a:prstGeom>
          <a:solidFill>
            <a:srgbClr val="FDFDA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7380312" y="1412776"/>
          <a:ext cx="1219200" cy="1143000"/>
        </p:xfrm>
        <a:graphic>
          <a:graphicData uri="http://schemas.openxmlformats.org/presentationml/2006/ole">
            <p:oleObj spid="_x0000_s1026" name="Documento" r:id="rId6" imgW="1333500" imgH="1341120" progId="Word.Document.8">
              <p:embed/>
            </p:oleObj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2051720" y="4221088"/>
            <a:ext cx="5184576" cy="1815882"/>
          </a:xfrm>
          <a:prstGeom prst="rect">
            <a:avLst/>
          </a:prstGeom>
          <a:noFill/>
          <a:ln w="28575"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latin typeface="Arial Narrow" pitchFamily="34" charset="0"/>
              </a:rPr>
              <a:t>Le patologie </a:t>
            </a:r>
            <a:r>
              <a:rPr lang="it-IT" sz="2800" dirty="0" err="1" smtClean="0">
                <a:latin typeface="Arial Narrow" pitchFamily="34" charset="0"/>
              </a:rPr>
              <a:t>toraco-addominali</a:t>
            </a:r>
            <a:r>
              <a:rPr lang="it-IT" sz="2800" dirty="0" smtClean="0">
                <a:latin typeface="Arial Narrow" pitchFamily="34" charset="0"/>
              </a:rPr>
              <a:t>: diagnosi ecografica</a:t>
            </a:r>
          </a:p>
          <a:p>
            <a:endParaRPr lang="it-IT" sz="2800" dirty="0" smtClean="0">
              <a:latin typeface="Arial Narrow" pitchFamily="34" charset="0"/>
            </a:endParaRPr>
          </a:p>
          <a:p>
            <a:pPr algn="ctr"/>
            <a:r>
              <a:rPr lang="it-IT" sz="2800" dirty="0" smtClean="0">
                <a:latin typeface="Arial Narrow" pitchFamily="34" charset="0"/>
              </a:rPr>
              <a:t>Nicoletta Palai</a:t>
            </a:r>
            <a:endParaRPr lang="it-IT" sz="28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nicoletta\SkyDrive\NICO\ATTIVITA' OSPEDALE\Diagnosi Prenatale-ecografia\Nicoletta\Erni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7262"/>
            <a:ext cx="8568952" cy="6427876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827584" y="260648"/>
            <a:ext cx="590465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nicoletta\SkyDrive\NICO\ATTIVITA' OSPEDALE\Diagnosi Prenatale-ecografia\Nicoletta\Ernia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1278"/>
            <a:ext cx="8496944" cy="637386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827584" y="260648"/>
            <a:ext cx="590465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nicoletta\SkyDrive\NICO\ATTIVITA' OSPEDALE\Diagnosi Prenatale-ecografia\Nicoletta\Ernia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1278"/>
            <a:ext cx="8568952" cy="6427876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827584" y="260648"/>
            <a:ext cx="590465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icoletta\SkyDrive\NICO\ATTIVITA' OSPEDALE\Diagnosi Prenatale-ecografia\Nicoletta\ernia 4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96944" cy="642155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827584" y="260648"/>
            <a:ext cx="590465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nicoletta\SkyDrive\NICO\ATTIVITA' OSPEDALE\Diagnosi Prenatale-ecografia\Nicoletta\ernia 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244" y="241278"/>
            <a:ext cx="8569228" cy="642808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827584" y="260648"/>
            <a:ext cx="590465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240804"/>
            <a:ext cx="846144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66CCFF"/>
                </a:solidFill>
                <a:latin typeface="Arial Narrow" pitchFamily="34" charset="0"/>
              </a:rPr>
              <a:t>Anomalie associate </a:t>
            </a:r>
          </a:p>
          <a:p>
            <a:endParaRPr lang="it-IT" sz="3200" b="1" dirty="0" smtClean="0">
              <a:solidFill>
                <a:srgbClr val="66CCFF"/>
              </a:solidFill>
              <a:latin typeface="Arial Narrow" pitchFamily="34" charset="0"/>
            </a:endParaRPr>
          </a:p>
          <a:p>
            <a:r>
              <a:rPr lang="it-IT" sz="2400" dirty="0" smtClean="0">
                <a:latin typeface="Arial Narrow" pitchFamily="34" charset="0"/>
              </a:rPr>
              <a:t>Incidenza in prenatale &gt; a quello riportato da chirurghi pediatrici e &lt; a quelli riportati in studi post – </a:t>
            </a:r>
            <a:r>
              <a:rPr lang="it-IT" sz="2400" dirty="0" err="1" smtClean="0">
                <a:latin typeface="Arial Narrow" pitchFamily="34" charset="0"/>
              </a:rPr>
              <a:t>mortem</a:t>
            </a:r>
            <a:r>
              <a:rPr lang="it-IT" sz="2400" dirty="0" smtClean="0">
                <a:latin typeface="Arial Narrow" pitchFamily="34" charset="0"/>
              </a:rPr>
              <a:t> (solo il 50 % dei feti ha una ED isolata): la maggior parte dei feti con gravi anomalie associate muore in utero .</a:t>
            </a:r>
          </a:p>
          <a:p>
            <a:endParaRPr lang="it-IT" sz="2400" dirty="0" smtClean="0">
              <a:latin typeface="Arial Narrow" pitchFamily="34" charset="0"/>
            </a:endParaRPr>
          </a:p>
          <a:p>
            <a:r>
              <a:rPr lang="it-IT" sz="2400" dirty="0" smtClean="0">
                <a:latin typeface="Arial Narrow" pitchFamily="34" charset="0"/>
              </a:rPr>
              <a:t>25 % anomalia cromosomica (</a:t>
            </a:r>
            <a:r>
              <a:rPr lang="it-IT" sz="2400" dirty="0" err="1" smtClean="0">
                <a:latin typeface="Arial Narrow" pitchFamily="34" charset="0"/>
              </a:rPr>
              <a:t>trisomia</a:t>
            </a:r>
            <a:r>
              <a:rPr lang="it-IT" sz="2400" dirty="0" smtClean="0">
                <a:latin typeface="Arial Narrow" pitchFamily="34" charset="0"/>
              </a:rPr>
              <a:t> 21 e 18)</a:t>
            </a:r>
          </a:p>
          <a:p>
            <a:endParaRPr lang="it-IT" sz="2400" dirty="0" smtClean="0">
              <a:latin typeface="Arial Narrow" pitchFamily="34" charset="0"/>
            </a:endParaRPr>
          </a:p>
          <a:p>
            <a:r>
              <a:rPr lang="it-IT" sz="2400" dirty="0" smtClean="0">
                <a:latin typeface="Arial Narrow" pitchFamily="34" charset="0"/>
              </a:rPr>
              <a:t>25 % difetto maggiore:</a:t>
            </a:r>
          </a:p>
          <a:p>
            <a:r>
              <a:rPr lang="it-IT" sz="2400" dirty="0" smtClean="0">
                <a:latin typeface="Arial Narrow" pitchFamily="34" charset="0"/>
              </a:rPr>
              <a:t>· Difetti cardiovascolari (DIA, </a:t>
            </a:r>
            <a:r>
              <a:rPr lang="it-IT" sz="2400" dirty="0" err="1" smtClean="0">
                <a:latin typeface="Arial Narrow" pitchFamily="34" charset="0"/>
              </a:rPr>
              <a:t>DIV</a:t>
            </a:r>
            <a:r>
              <a:rPr lang="it-IT" sz="2400" dirty="0" smtClean="0">
                <a:latin typeface="Arial Narrow" pitchFamily="34" charset="0"/>
              </a:rPr>
              <a:t>, cuore sinistro </a:t>
            </a:r>
            <a:r>
              <a:rPr lang="it-IT" sz="2400" dirty="0" err="1" smtClean="0">
                <a:latin typeface="Arial Narrow" pitchFamily="34" charset="0"/>
              </a:rPr>
              <a:t>ipoplasico</a:t>
            </a:r>
            <a:r>
              <a:rPr lang="it-IT" sz="2400" dirty="0" smtClean="0">
                <a:latin typeface="Arial Narrow" pitchFamily="34" charset="0"/>
              </a:rPr>
              <a:t>, tetralogia </a:t>
            </a:r>
            <a:r>
              <a:rPr lang="it-IT" sz="2400" dirty="0" err="1" smtClean="0">
                <a:latin typeface="Arial Narrow" pitchFamily="34" charset="0"/>
              </a:rPr>
              <a:t>Fallot</a:t>
            </a:r>
            <a:r>
              <a:rPr lang="it-IT" sz="2400" dirty="0" smtClean="0">
                <a:latin typeface="Arial Narrow" pitchFamily="34" charset="0"/>
              </a:rPr>
              <a:t>, TGA)</a:t>
            </a:r>
          </a:p>
          <a:p>
            <a:r>
              <a:rPr lang="it-IT" sz="2400" dirty="0" smtClean="0">
                <a:latin typeface="Arial Narrow" pitchFamily="34" charset="0"/>
              </a:rPr>
              <a:t>· </a:t>
            </a:r>
            <a:r>
              <a:rPr lang="it-IT" sz="2400" dirty="0" err="1" smtClean="0">
                <a:latin typeface="Arial Narrow" pitchFamily="34" charset="0"/>
              </a:rPr>
              <a:t>Labio-palatoschisi</a:t>
            </a:r>
            <a:endParaRPr lang="it-IT" sz="2400" dirty="0" smtClean="0">
              <a:latin typeface="Arial Narrow" pitchFamily="34" charset="0"/>
            </a:endParaRPr>
          </a:p>
          <a:p>
            <a:r>
              <a:rPr lang="it-IT" sz="2400" dirty="0" smtClean="0">
                <a:latin typeface="Arial Narrow" pitchFamily="34" charset="0"/>
              </a:rPr>
              <a:t>· Difetti gastrointestinali (onfalocele , atresia duodenale )</a:t>
            </a:r>
          </a:p>
          <a:p>
            <a:r>
              <a:rPr lang="it-IT" sz="2400" dirty="0" smtClean="0">
                <a:latin typeface="Arial Narrow" pitchFamily="34" charset="0"/>
              </a:rPr>
              <a:t>· Anomalie renali ( idronefrosi , </a:t>
            </a:r>
            <a:r>
              <a:rPr lang="it-IT" sz="2400" dirty="0" err="1" smtClean="0">
                <a:latin typeface="Arial Narrow" pitchFamily="34" charset="0"/>
              </a:rPr>
              <a:t>agenesia</a:t>
            </a:r>
            <a:r>
              <a:rPr lang="it-IT" sz="2400" dirty="0" smtClean="0">
                <a:latin typeface="Arial Narrow" pitchFamily="34" charset="0"/>
              </a:rPr>
              <a:t> renale , rene </a:t>
            </a:r>
            <a:r>
              <a:rPr lang="it-IT" sz="2400" dirty="0" err="1" smtClean="0">
                <a:latin typeface="Arial Narrow" pitchFamily="34" charset="0"/>
              </a:rPr>
              <a:t>policistico</a:t>
            </a:r>
            <a:r>
              <a:rPr lang="it-IT" sz="2400" dirty="0" smtClean="0">
                <a:latin typeface="Arial Narrow" pitchFamily="34" charset="0"/>
              </a:rPr>
              <a:t>)</a:t>
            </a:r>
          </a:p>
          <a:p>
            <a:r>
              <a:rPr lang="it-IT" sz="2400" dirty="0" smtClean="0">
                <a:latin typeface="Arial Narrow" pitchFamily="34" charset="0"/>
              </a:rPr>
              <a:t>· Difetti del tubo neurale (</a:t>
            </a:r>
            <a:r>
              <a:rPr lang="it-IT" sz="2400" dirty="0" err="1" smtClean="0">
                <a:latin typeface="Arial Narrow" pitchFamily="34" charset="0"/>
              </a:rPr>
              <a:t>anencefalia</a:t>
            </a:r>
            <a:r>
              <a:rPr lang="it-IT" sz="2400" dirty="0" smtClean="0">
                <a:latin typeface="Arial Narrow" pitchFamily="34" charset="0"/>
              </a:rPr>
              <a:t>, </a:t>
            </a:r>
            <a:r>
              <a:rPr lang="it-IT" sz="2400" dirty="0" err="1" smtClean="0">
                <a:latin typeface="Arial Narrow" pitchFamily="34" charset="0"/>
              </a:rPr>
              <a:t>cefalocele</a:t>
            </a:r>
            <a:r>
              <a:rPr lang="it-IT" sz="2400" dirty="0" smtClean="0">
                <a:latin typeface="Arial Narrow" pitchFamily="34" charset="0"/>
              </a:rPr>
              <a:t>, spina bifida)</a:t>
            </a:r>
          </a:p>
          <a:p>
            <a:endParaRPr lang="it-IT" sz="2000" dirty="0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611560" y="1268760"/>
          <a:ext cx="8136904" cy="5350199"/>
        </p:xfrm>
        <a:graphic>
          <a:graphicData uri="http://schemas.openxmlformats.org/drawingml/2006/table">
            <a:tbl>
              <a:tblPr/>
              <a:tblGrid>
                <a:gridCol w="8136904"/>
              </a:tblGrid>
              <a:tr h="1104627">
                <a:tc>
                  <a:txBody>
                    <a:bodyPr/>
                    <a:lstStyle/>
                    <a:p>
                      <a:r>
                        <a:rPr lang="it-IT" sz="2000" b="0" dirty="0" err="1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Cromosomopatie</a:t>
                      </a:r>
                      <a:r>
                        <a:rPr lang="it-IT" sz="2000" b="0" dirty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: </a:t>
                      </a:r>
                      <a:r>
                        <a:rPr lang="it-IT" sz="2000" b="0" dirty="0" err="1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Trisomia</a:t>
                      </a:r>
                      <a:r>
                        <a:rPr lang="it-IT" sz="2000" b="0" dirty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 13, </a:t>
                      </a:r>
                      <a:r>
                        <a:rPr lang="it-IT" sz="2000" b="0" dirty="0" err="1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Trisomia</a:t>
                      </a:r>
                      <a:r>
                        <a:rPr lang="it-IT" sz="2000" b="0" dirty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it-IT" sz="2000" b="0" dirty="0" smtClean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18, </a:t>
                      </a:r>
                      <a:r>
                        <a:rPr lang="it-IT" sz="2000" b="0" dirty="0" err="1" smtClean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Trisomia</a:t>
                      </a:r>
                      <a:r>
                        <a:rPr lang="it-IT" sz="2000" b="0" dirty="0" smtClean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it-IT" sz="2000" b="0" dirty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21, </a:t>
                      </a:r>
                      <a:r>
                        <a:rPr lang="it-IT" sz="2000" b="0" dirty="0" smtClean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45</a:t>
                      </a:r>
                      <a:r>
                        <a:rPr lang="it-IT" sz="2000" b="0" baseline="0" dirty="0" smtClean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 X0</a:t>
                      </a:r>
                      <a:r>
                        <a:rPr lang="it-IT" sz="2000" b="0" dirty="0" smtClean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, 46</a:t>
                      </a:r>
                      <a:r>
                        <a:rPr lang="it-IT" sz="2000" b="0" baseline="0" dirty="0" smtClean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 XX </a:t>
                      </a:r>
                      <a:r>
                        <a:rPr lang="it-IT" sz="2000" b="0" dirty="0" smtClean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13q-</a:t>
                      </a:r>
                      <a:r>
                        <a:rPr lang="it-IT" sz="2000" b="0" dirty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, </a:t>
                      </a:r>
                      <a:r>
                        <a:rPr lang="it-IT" sz="2000" b="0" dirty="0" smtClean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46</a:t>
                      </a:r>
                      <a:r>
                        <a:rPr lang="it-IT" sz="2000" b="0" baseline="0" dirty="0" smtClean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 XX </a:t>
                      </a:r>
                      <a:r>
                        <a:rPr lang="it-IT" sz="2000" b="0" dirty="0" smtClean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-p+der(1</a:t>
                      </a:r>
                      <a:r>
                        <a:rPr lang="it-IT" sz="2000" b="0" dirty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)</a:t>
                      </a:r>
                    </a:p>
                  </a:txBody>
                  <a:tcPr marL="19426" marR="19426" marT="19426" marB="19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0794">
                <a:tc>
                  <a:txBody>
                    <a:bodyPr/>
                    <a:lstStyle/>
                    <a:p>
                      <a:r>
                        <a:rPr lang="it-IT" sz="2000" b="0" dirty="0" err="1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Asplenia</a:t>
                      </a:r>
                      <a:r>
                        <a:rPr lang="it-IT" sz="2000" b="0" dirty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 / </a:t>
                      </a:r>
                      <a:r>
                        <a:rPr lang="it-IT" sz="2000" b="0" dirty="0" err="1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polisplenia</a:t>
                      </a:r>
                      <a:endParaRPr lang="it-IT" sz="2000" b="0" dirty="0">
                        <a:solidFill>
                          <a:srgbClr val="333333"/>
                        </a:solidFill>
                        <a:latin typeface="Arial Narrow" pitchFamily="34" charset="0"/>
                      </a:endParaRPr>
                    </a:p>
                  </a:txBody>
                  <a:tcPr marL="19426" marR="19426" marT="19426" marB="19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76752">
                <a:tc>
                  <a:txBody>
                    <a:bodyPr/>
                    <a:lstStyle/>
                    <a:p>
                      <a:r>
                        <a:rPr lang="it-IT" sz="2000" b="0" dirty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Sindrome da regressione caudale</a:t>
                      </a:r>
                    </a:p>
                  </a:txBody>
                  <a:tcPr marL="19426" marR="19426" marT="19426" marB="19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76752">
                <a:tc>
                  <a:txBody>
                    <a:bodyPr/>
                    <a:lstStyle/>
                    <a:p>
                      <a:r>
                        <a:rPr lang="it-IT" sz="2000" b="0" dirty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Sindrome di </a:t>
                      </a:r>
                      <a:r>
                        <a:rPr lang="it-IT" sz="2000" b="0" dirty="0" err="1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Beckwith-Wiedemann</a:t>
                      </a:r>
                      <a:endParaRPr lang="it-IT" sz="2000" b="0" dirty="0">
                        <a:solidFill>
                          <a:srgbClr val="333333"/>
                        </a:solidFill>
                        <a:latin typeface="Arial Narrow" pitchFamily="34" charset="0"/>
                      </a:endParaRPr>
                    </a:p>
                  </a:txBody>
                  <a:tcPr marL="19426" marR="19426" marT="19426" marB="19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0794">
                <a:tc>
                  <a:txBody>
                    <a:bodyPr/>
                    <a:lstStyle/>
                    <a:p>
                      <a:r>
                        <a:rPr lang="it-IT" sz="2000" b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Sindrome di De Lange</a:t>
                      </a:r>
                    </a:p>
                  </a:txBody>
                  <a:tcPr marL="19426" marR="19426" marT="19426" marB="19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0794">
                <a:tc>
                  <a:txBody>
                    <a:bodyPr/>
                    <a:lstStyle/>
                    <a:p>
                      <a:r>
                        <a:rPr lang="it-IT" sz="2000" b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Sindrome di Goldenhar-Gorlin</a:t>
                      </a:r>
                    </a:p>
                  </a:txBody>
                  <a:tcPr marL="19426" marR="19426" marT="19426" marB="19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4836">
                <a:tc>
                  <a:txBody>
                    <a:bodyPr/>
                    <a:lstStyle/>
                    <a:p>
                      <a:r>
                        <a:rPr lang="it-IT" sz="2000" b="0" dirty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Sindrome di </a:t>
                      </a:r>
                      <a:r>
                        <a:rPr lang="it-IT" sz="2000" b="0" dirty="0" err="1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Fryns</a:t>
                      </a:r>
                      <a:endParaRPr lang="it-IT" sz="2000" b="0" dirty="0">
                        <a:solidFill>
                          <a:srgbClr val="333333"/>
                        </a:solidFill>
                        <a:latin typeface="Arial Narrow" pitchFamily="34" charset="0"/>
                      </a:endParaRPr>
                    </a:p>
                  </a:txBody>
                  <a:tcPr marL="19426" marR="19426" marT="19426" marB="19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0794">
                <a:tc>
                  <a:txBody>
                    <a:bodyPr/>
                    <a:lstStyle/>
                    <a:p>
                      <a:r>
                        <a:rPr lang="it-IT" sz="2000" b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Deformità di Klippel-Feil</a:t>
                      </a:r>
                    </a:p>
                  </a:txBody>
                  <a:tcPr marL="19426" marR="19426" marT="19426" marB="19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0794">
                <a:tc>
                  <a:txBody>
                    <a:bodyPr/>
                    <a:lstStyle/>
                    <a:p>
                      <a:r>
                        <a:rPr lang="it-IT" sz="2000" b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Sequenza di Pierre-Robin</a:t>
                      </a:r>
                    </a:p>
                  </a:txBody>
                  <a:tcPr marL="19426" marR="19426" marT="19426" marB="19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0794">
                <a:tc>
                  <a:txBody>
                    <a:bodyPr/>
                    <a:lstStyle/>
                    <a:p>
                      <a:r>
                        <a:rPr lang="it-IT" sz="2000" b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Sindrome di Stickler</a:t>
                      </a:r>
                    </a:p>
                  </a:txBody>
                  <a:tcPr marL="19426" marR="19426" marT="19426" marB="19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4836">
                <a:tc>
                  <a:txBody>
                    <a:bodyPr/>
                    <a:lstStyle/>
                    <a:p>
                      <a:r>
                        <a:rPr lang="it-IT" sz="2000" b="0" dirty="0">
                          <a:solidFill>
                            <a:srgbClr val="333333"/>
                          </a:solidFill>
                          <a:latin typeface="Arial Narrow" pitchFamily="34" charset="0"/>
                        </a:rPr>
                        <a:t>Sclerosi Tuberosa</a:t>
                      </a:r>
                    </a:p>
                  </a:txBody>
                  <a:tcPr marL="19426" marR="19426" marT="19426" marB="19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7544" y="0"/>
            <a:ext cx="8229600" cy="134076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it-IT" sz="4000" b="1" noProof="0" dirty="0" smtClean="0">
                <a:solidFill>
                  <a:srgbClr val="66CCFF"/>
                </a:solidFill>
                <a:latin typeface="Arial Narrow" pitchFamily="34" charset="0"/>
                <a:ea typeface="+mj-ea"/>
                <a:cs typeface="+mj-cs"/>
              </a:rPr>
              <a:t>Ernia diaframmatica: </a:t>
            </a:r>
            <a:r>
              <a:rPr lang="it-IT" sz="4000" dirty="0" err="1" smtClean="0">
                <a:solidFill>
                  <a:srgbClr val="66CCFF"/>
                </a:solidFill>
                <a:latin typeface="Arial Narrow" pitchFamily="34" charset="0"/>
                <a:cs typeface="Times New Roman" pitchFamily="18" charset="0"/>
              </a:rPr>
              <a:t>cromosomopatie</a:t>
            </a:r>
            <a:r>
              <a:rPr lang="it-IT" sz="4000" dirty="0" smtClean="0">
                <a:solidFill>
                  <a:srgbClr val="66CCFF"/>
                </a:solidFill>
                <a:latin typeface="Arial Narrow" pitchFamily="34" charset="0"/>
                <a:cs typeface="Times New Roman" pitchFamily="18" charset="0"/>
              </a:rPr>
              <a:t> e sindromi genetiche correlate</a:t>
            </a:r>
            <a:endParaRPr lang="it-IT" sz="4000" b="1" dirty="0" smtClean="0">
              <a:solidFill>
                <a:srgbClr val="333333"/>
              </a:solidFill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5576" y="1484784"/>
            <a:ext cx="792088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 smtClean="0">
                <a:solidFill>
                  <a:srgbClr val="66CCFF"/>
                </a:solidFill>
                <a:latin typeface="Arial Narrow" pitchFamily="34" charset="0"/>
              </a:rPr>
              <a:t>Gestione della gravidanza </a:t>
            </a:r>
            <a:r>
              <a:rPr lang="it-IT" sz="2800" dirty="0" smtClean="0">
                <a:latin typeface="Arial Narrow" pitchFamily="34" charset="0"/>
              </a:rPr>
              <a:t>:</a:t>
            </a:r>
          </a:p>
          <a:p>
            <a:endParaRPr lang="it-IT" sz="2800" dirty="0" smtClean="0">
              <a:latin typeface="Arial Narrow" pitchFamily="34" charset="0"/>
            </a:endParaRPr>
          </a:p>
          <a:p>
            <a:r>
              <a:rPr lang="it-IT" sz="2800" dirty="0" smtClean="0">
                <a:latin typeface="Arial Narrow" pitchFamily="34" charset="0"/>
              </a:rPr>
              <a:t>1 . Cariotipo fetale</a:t>
            </a:r>
          </a:p>
          <a:p>
            <a:r>
              <a:rPr lang="it-IT" sz="2800" dirty="0" smtClean="0">
                <a:latin typeface="Arial Narrow" pitchFamily="34" charset="0"/>
              </a:rPr>
              <a:t>2 . Ecocardiografia fetale</a:t>
            </a:r>
          </a:p>
          <a:p>
            <a:r>
              <a:rPr lang="it-IT" sz="2800" dirty="0" smtClean="0">
                <a:latin typeface="Arial Narrow" pitchFamily="34" charset="0"/>
              </a:rPr>
              <a:t>3 . Consultazione con il chirurgo pediatrico</a:t>
            </a:r>
          </a:p>
          <a:p>
            <a:endParaRPr lang="it-IT" sz="2800" dirty="0" smtClean="0">
              <a:latin typeface="Arial Narrow" pitchFamily="34" charset="0"/>
            </a:endParaRPr>
          </a:p>
          <a:p>
            <a:r>
              <a:rPr lang="it-IT" sz="2800" dirty="0" smtClean="0">
                <a:latin typeface="Arial Narrow" pitchFamily="34" charset="0"/>
              </a:rPr>
              <a:t>NB: da effettuare anche nei casi diagnosticati nel terzo trimestre di gravidanza , per discutere  della modalità più appropriata , luogo e tempi del parto.  </a:t>
            </a:r>
          </a:p>
          <a:p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fetus.ucsfmedicalcenter.org/cdh/images/img_lung_hyp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6840760" cy="4104456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23528" y="260648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66CCFF"/>
                </a:solidFill>
                <a:latin typeface="Arial Narrow" pitchFamily="34" charset="0"/>
              </a:rPr>
              <a:t>Prognosi: </a:t>
            </a:r>
          </a:p>
          <a:p>
            <a:pPr algn="ctr"/>
            <a:r>
              <a:rPr lang="it-IT" sz="4000" b="1" dirty="0" smtClean="0">
                <a:solidFill>
                  <a:srgbClr val="66CCFF"/>
                </a:solidFill>
                <a:latin typeface="Arial Narrow" pitchFamily="34" charset="0"/>
              </a:rPr>
              <a:t>volume ernia + epoca gestazionale</a:t>
            </a:r>
            <a:endParaRPr lang="it-IT" sz="4000" b="1" dirty="0">
              <a:solidFill>
                <a:srgbClr val="66CC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sonoworld.com/images/FetusItemImages/article-images/Gastrointestinal_splenic_and_abdominal_wall/diaphragmatic_hernia_novakov_files/diaphr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3171825" cy="4505326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4427984" y="476672"/>
            <a:ext cx="471601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 err="1" smtClean="0">
                <a:solidFill>
                  <a:srgbClr val="66CCFF"/>
                </a:solidFill>
                <a:latin typeface="Arial Narrow" pitchFamily="34" charset="0"/>
              </a:rPr>
              <a:t>Lung-to-head</a:t>
            </a:r>
            <a:r>
              <a:rPr lang="it-IT" sz="3600" b="1" dirty="0" smtClean="0">
                <a:solidFill>
                  <a:srgbClr val="66CCFF"/>
                </a:solidFill>
                <a:latin typeface="Arial Narrow" pitchFamily="34" charset="0"/>
              </a:rPr>
              <a:t> </a:t>
            </a:r>
            <a:r>
              <a:rPr lang="it-IT" sz="3600" b="1" dirty="0" err="1" smtClean="0">
                <a:solidFill>
                  <a:srgbClr val="66CCFF"/>
                </a:solidFill>
                <a:latin typeface="Arial Narrow" pitchFamily="34" charset="0"/>
              </a:rPr>
              <a:t>ratio</a:t>
            </a:r>
            <a:r>
              <a:rPr lang="it-IT" sz="3600" b="1" dirty="0" smtClean="0">
                <a:solidFill>
                  <a:srgbClr val="66CCFF"/>
                </a:solidFill>
                <a:latin typeface="Arial Narrow" pitchFamily="34" charset="0"/>
              </a:rPr>
              <a:t> (LHR) </a:t>
            </a:r>
          </a:p>
          <a:p>
            <a:endParaRPr lang="it-IT" sz="2400" dirty="0" smtClean="0">
              <a:latin typeface="Arial Narrow" pitchFamily="34" charset="0"/>
            </a:endParaRPr>
          </a:p>
          <a:p>
            <a:r>
              <a:rPr lang="it-IT" sz="2400" dirty="0" smtClean="0">
                <a:latin typeface="Arial Narrow" pitchFamily="34" charset="0"/>
              </a:rPr>
              <a:t>Per misurare il rapporto polmone /testa si misurano la lunghezza e la larghezza del polmone destro e moltiplicano i dati. Questo dà l'area del polmone destro. Poi si divide il valore dell'area  per la circonferenza cefalica. </a:t>
            </a:r>
          </a:p>
          <a:p>
            <a:endParaRPr lang="it-IT" sz="2400" dirty="0" smtClean="0">
              <a:latin typeface="Arial Narrow" pitchFamily="34" charset="0"/>
            </a:endParaRPr>
          </a:p>
          <a:p>
            <a:r>
              <a:rPr lang="it-IT" sz="2400" dirty="0" smtClean="0">
                <a:latin typeface="Arial Narrow" pitchFamily="34" charset="0"/>
              </a:rPr>
              <a:t>Esempio: </a:t>
            </a:r>
          </a:p>
          <a:p>
            <a:r>
              <a:rPr lang="it-IT" sz="2400" dirty="0" smtClean="0">
                <a:latin typeface="Arial Narrow" pitchFamily="34" charset="0"/>
              </a:rPr>
              <a:t>Area polmone destro: 21 mm x 10 mm = 210 </a:t>
            </a:r>
            <a:r>
              <a:rPr lang="it-IT" sz="2400" dirty="0" err="1" smtClean="0">
                <a:latin typeface="Arial Narrow" pitchFamily="34" charset="0"/>
              </a:rPr>
              <a:t>mm</a:t>
            </a:r>
            <a:r>
              <a:rPr lang="it-IT" sz="2400" dirty="0" err="1" smtClean="0">
                <a:latin typeface="Calibri"/>
              </a:rPr>
              <a:t>²</a:t>
            </a:r>
            <a:r>
              <a:rPr lang="it-IT" sz="2400" dirty="0" smtClean="0">
                <a:latin typeface="Arial Narrow" pitchFamily="34" charset="0"/>
              </a:rPr>
              <a:t> (dimenticare le unità di misura, a questo punto). </a:t>
            </a:r>
          </a:p>
          <a:p>
            <a:r>
              <a:rPr lang="it-IT" sz="2400" dirty="0" smtClean="0">
                <a:latin typeface="Arial Narrow" pitchFamily="34" charset="0"/>
              </a:rPr>
              <a:t>Circonferenza cranica: 200 millimetri </a:t>
            </a:r>
          </a:p>
          <a:p>
            <a:r>
              <a:rPr lang="it-IT" sz="2400" dirty="0" smtClean="0">
                <a:latin typeface="Arial Narrow" pitchFamily="34" charset="0"/>
              </a:rPr>
              <a:t>LHR: 210/200 = 1.05</a:t>
            </a:r>
            <a:endParaRPr lang="it-IT" sz="2400" dirty="0">
              <a:latin typeface="Arial Narrow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66CCFF"/>
                </a:solidFill>
                <a:latin typeface="Arial Narrow" pitchFamily="34" charset="0"/>
              </a:rPr>
              <a:t>Indice </a:t>
            </a:r>
            <a:r>
              <a:rPr lang="it-IT" sz="4000" b="1" dirty="0" err="1" smtClean="0">
                <a:solidFill>
                  <a:srgbClr val="66CCFF"/>
                </a:solidFill>
                <a:latin typeface="Arial Narrow" pitchFamily="34" charset="0"/>
              </a:rPr>
              <a:t>prognosticofondamentale</a:t>
            </a:r>
            <a:r>
              <a:rPr lang="it-IT" sz="4000" b="1" dirty="0" smtClean="0">
                <a:solidFill>
                  <a:srgbClr val="66CCFF"/>
                </a:solidFill>
                <a:latin typeface="Arial Narrow" pitchFamily="34" charset="0"/>
              </a:rPr>
              <a:t>:</a:t>
            </a:r>
            <a:endParaRPr lang="it-IT" sz="4000" b="1" dirty="0">
              <a:solidFill>
                <a:srgbClr val="66CC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1268760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latin typeface="Arial Narrow" pitchFamily="34" charset="0"/>
              </a:rPr>
              <a:t>Le anomalie del torace rappresentano un gruppo di patologie di raro riscontro, se si escludono le cardiopatie (25% di tutte le anomalie congenite):</a:t>
            </a:r>
            <a:r>
              <a:rPr lang="it-IT" sz="2400" dirty="0" smtClean="0">
                <a:latin typeface="Arial Narrow" pitchFamily="34" charset="0"/>
              </a:rPr>
              <a:t/>
            </a:r>
            <a:br>
              <a:rPr lang="it-IT" sz="2400" dirty="0" smtClean="0">
                <a:latin typeface="Arial Narrow" pitchFamily="34" charset="0"/>
              </a:rPr>
            </a:br>
            <a:endParaRPr lang="it-IT" sz="2400" dirty="0">
              <a:latin typeface="Arial Narrow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CCFF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Patologie toraciche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67544" y="2924944"/>
            <a:ext cx="81369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latin typeface="Arial Narrow" pitchFamily="34" charset="0"/>
              </a:rPr>
              <a:t>- </a:t>
            </a:r>
            <a:r>
              <a:rPr lang="it-IT" sz="2800" b="1" dirty="0" smtClean="0">
                <a:latin typeface="Arial Narrow" pitchFamily="34" charset="0"/>
              </a:rPr>
              <a:t>Ernia diaframmatica </a:t>
            </a:r>
            <a:r>
              <a:rPr lang="it-IT" sz="2800" dirty="0" smtClean="0">
                <a:latin typeface="Arial Narrow" pitchFamily="34" charset="0"/>
              </a:rPr>
              <a:t>e sue varianti</a:t>
            </a:r>
            <a:br>
              <a:rPr lang="it-IT" sz="2800" dirty="0" smtClean="0">
                <a:latin typeface="Arial Narrow" pitchFamily="34" charset="0"/>
              </a:rPr>
            </a:br>
            <a:r>
              <a:rPr lang="it-IT" sz="2800" dirty="0" smtClean="0">
                <a:latin typeface="Arial Narrow" pitchFamily="34" charset="0"/>
              </a:rPr>
              <a:t>- CCAM</a:t>
            </a:r>
            <a:br>
              <a:rPr lang="it-IT" sz="2800" dirty="0" smtClean="0">
                <a:latin typeface="Arial Narrow" pitchFamily="34" charset="0"/>
              </a:rPr>
            </a:br>
            <a:r>
              <a:rPr lang="it-IT" sz="2800" dirty="0" smtClean="0">
                <a:latin typeface="Arial Narrow" pitchFamily="34" charset="0"/>
              </a:rPr>
              <a:t>- Sequestro polmonare</a:t>
            </a:r>
            <a:br>
              <a:rPr lang="it-IT" sz="2800" dirty="0" smtClean="0">
                <a:latin typeface="Arial Narrow" pitchFamily="34" charset="0"/>
              </a:rPr>
            </a:br>
            <a:r>
              <a:rPr lang="it-IT" sz="2800" dirty="0" smtClean="0">
                <a:latin typeface="Arial Narrow" pitchFamily="34" charset="0"/>
              </a:rPr>
              <a:t>- CHAOS </a:t>
            </a:r>
            <a:br>
              <a:rPr lang="it-IT" sz="2800" dirty="0" smtClean="0">
                <a:latin typeface="Arial Narrow" pitchFamily="34" charset="0"/>
              </a:rPr>
            </a:br>
            <a:r>
              <a:rPr lang="it-IT" sz="2800" dirty="0" smtClean="0">
                <a:latin typeface="Arial Narrow" pitchFamily="34" charset="0"/>
              </a:rPr>
              <a:t>- Idrotorace</a:t>
            </a:r>
            <a:br>
              <a:rPr lang="it-IT" sz="2800" dirty="0" smtClean="0">
                <a:latin typeface="Arial Narrow" pitchFamily="34" charset="0"/>
              </a:rPr>
            </a:br>
            <a:r>
              <a:rPr lang="it-IT" sz="2800" dirty="0" smtClean="0">
                <a:latin typeface="Arial Narrow" pitchFamily="34" charset="0"/>
              </a:rPr>
              <a:t>- Alterato rapporto cuore/torace (cardiomegalia)</a:t>
            </a:r>
            <a:br>
              <a:rPr lang="it-IT" sz="2800" dirty="0" smtClean="0">
                <a:latin typeface="Arial Narrow" pitchFamily="34" charset="0"/>
              </a:rPr>
            </a:br>
            <a:r>
              <a:rPr lang="it-IT" sz="2800" dirty="0" smtClean="0">
                <a:latin typeface="Arial Narrow" pitchFamily="34" charset="0"/>
              </a:rPr>
              <a:t>- Alterato rapporto cuore/torace (ipoplasia toracica)</a:t>
            </a:r>
            <a:br>
              <a:rPr lang="it-IT" sz="2800" dirty="0" smtClean="0">
                <a:latin typeface="Arial Narrow" pitchFamily="34" charset="0"/>
              </a:rPr>
            </a:br>
            <a:r>
              <a:rPr lang="it-IT" sz="2800" dirty="0" smtClean="0">
                <a:latin typeface="Arial Narrow" pitchFamily="34" charset="0"/>
              </a:rPr>
              <a:t>- </a:t>
            </a:r>
            <a:r>
              <a:rPr lang="it-IT" sz="2800" dirty="0" err="1" smtClean="0">
                <a:latin typeface="Arial Narrow" pitchFamily="34" charset="0"/>
              </a:rPr>
              <a:t>Ipo</a:t>
            </a:r>
            <a:r>
              <a:rPr lang="it-IT" sz="2800" dirty="0" smtClean="0">
                <a:latin typeface="Arial Narrow" pitchFamily="34" charset="0"/>
              </a:rPr>
              <a:t>/aplasia timica</a:t>
            </a:r>
            <a:endParaRPr lang="it-IT" sz="28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perinatology.com/images/LH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032448" cy="4205462"/>
          </a:xfrm>
          <a:prstGeom prst="rect">
            <a:avLst/>
          </a:prstGeom>
          <a:noFill/>
        </p:spPr>
      </p:pic>
      <p:pic>
        <p:nvPicPr>
          <p:cNvPr id="4" name="Picture 2" descr="http://www.policlinico.mi.it/diagnosi_prenatale/images/foto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24744"/>
            <a:ext cx="4608512" cy="4795733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2915816" y="260648"/>
            <a:ext cx="40799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srgbClr val="66CCFF"/>
                </a:solidFill>
                <a:latin typeface="Arial Narrow" pitchFamily="34" charset="0"/>
              </a:rPr>
              <a:t>Lung-to-Head</a:t>
            </a:r>
            <a:r>
              <a:rPr lang="it-IT" sz="4000" b="1" dirty="0" smtClean="0">
                <a:solidFill>
                  <a:srgbClr val="66CCFF"/>
                </a:solidFill>
                <a:latin typeface="Arial Narrow" pitchFamily="34" charset="0"/>
              </a:rPr>
              <a:t> </a:t>
            </a:r>
            <a:r>
              <a:rPr lang="it-IT" sz="4000" b="1" dirty="0" err="1" smtClean="0">
                <a:solidFill>
                  <a:srgbClr val="66CCFF"/>
                </a:solidFill>
                <a:latin typeface="Arial Narrow" pitchFamily="34" charset="0"/>
              </a:rPr>
              <a:t>Ratio</a:t>
            </a:r>
            <a:endParaRPr lang="it-IT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548680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 smtClean="0">
              <a:latin typeface="Arial Narrow" pitchFamily="34" charset="0"/>
            </a:endParaRPr>
          </a:p>
          <a:p>
            <a:r>
              <a:rPr lang="en-US" sz="3200" dirty="0" smtClean="0">
                <a:latin typeface="Arial Narrow" pitchFamily="34" charset="0"/>
              </a:rPr>
              <a:t>Se </a:t>
            </a:r>
            <a:r>
              <a:rPr lang="en-US" sz="3200" b="1" dirty="0" smtClean="0">
                <a:latin typeface="Arial Narrow" pitchFamily="34" charset="0"/>
              </a:rPr>
              <a:t>LHR è &lt; 1 </a:t>
            </a:r>
            <a:r>
              <a:rPr lang="en-US" sz="3200" dirty="0" smtClean="0">
                <a:latin typeface="Arial Narrow" pitchFamily="34" charset="0"/>
              </a:rPr>
              <a:t>la </a:t>
            </a:r>
            <a:r>
              <a:rPr lang="en-US" sz="3200" dirty="0" err="1" smtClean="0">
                <a:latin typeface="Arial Narrow" pitchFamily="34" charset="0"/>
              </a:rPr>
              <a:t>prognosi</a:t>
            </a:r>
            <a:r>
              <a:rPr lang="en-US" sz="3200" dirty="0" smtClean="0">
                <a:latin typeface="Arial Narrow" pitchFamily="34" charset="0"/>
              </a:rPr>
              <a:t> è </a:t>
            </a:r>
            <a:r>
              <a:rPr lang="en-US" sz="3200" dirty="0" err="1" smtClean="0">
                <a:latin typeface="Arial Narrow" pitchFamily="34" charset="0"/>
              </a:rPr>
              <a:t>sfavorevole</a:t>
            </a:r>
            <a:r>
              <a:rPr lang="en-US" sz="3200" dirty="0" smtClean="0">
                <a:latin typeface="Arial Narrow" pitchFamily="34" charset="0"/>
              </a:rPr>
              <a:t>; è </a:t>
            </a:r>
            <a:r>
              <a:rPr lang="en-US" sz="3200" dirty="0" err="1" smtClean="0">
                <a:latin typeface="Arial Narrow" pitchFamily="34" charset="0"/>
              </a:rPr>
              <a:t>peggiore</a:t>
            </a:r>
            <a:r>
              <a:rPr lang="en-US" sz="3200" dirty="0" smtClean="0">
                <a:latin typeface="Arial Narrow" pitchFamily="34" charset="0"/>
              </a:rPr>
              <a:t> se è </a:t>
            </a:r>
            <a:r>
              <a:rPr lang="en-US" sz="3200" dirty="0" err="1" smtClean="0">
                <a:latin typeface="Arial Narrow" pitchFamily="34" charset="0"/>
              </a:rPr>
              <a:t>erniato</a:t>
            </a:r>
            <a:r>
              <a:rPr lang="en-US" sz="3200" dirty="0" smtClean="0">
                <a:latin typeface="Arial Narrow" pitchFamily="34" charset="0"/>
              </a:rPr>
              <a:t> </a:t>
            </a:r>
            <a:r>
              <a:rPr lang="en-US" sz="3200" dirty="0" err="1" smtClean="0">
                <a:latin typeface="Arial Narrow" pitchFamily="34" charset="0"/>
              </a:rPr>
              <a:t>il</a:t>
            </a:r>
            <a:r>
              <a:rPr lang="en-US" sz="3200" dirty="0" smtClean="0">
                <a:latin typeface="Arial Narrow" pitchFamily="34" charset="0"/>
              </a:rPr>
              <a:t> </a:t>
            </a:r>
            <a:r>
              <a:rPr lang="en-US" sz="3200" dirty="0" err="1" smtClean="0">
                <a:latin typeface="Arial Narrow" pitchFamily="34" charset="0"/>
              </a:rPr>
              <a:t>fegato</a:t>
            </a:r>
            <a:endParaRPr lang="en-US" sz="3200" dirty="0" smtClean="0">
              <a:latin typeface="Arial Narrow" pitchFamily="34" charset="0"/>
            </a:endParaRPr>
          </a:p>
          <a:p>
            <a:endParaRPr lang="en-US" sz="3200" dirty="0" smtClean="0">
              <a:latin typeface="Arial Narrow" pitchFamily="34" charset="0"/>
            </a:endParaRPr>
          </a:p>
          <a:p>
            <a:r>
              <a:rPr lang="en-US" sz="3200" dirty="0" smtClean="0">
                <a:latin typeface="Arial Narrow" pitchFamily="34" charset="0"/>
              </a:rPr>
              <a:t>Se </a:t>
            </a:r>
            <a:r>
              <a:rPr lang="en-US" sz="3200" b="1" dirty="0" smtClean="0">
                <a:latin typeface="Arial Narrow" pitchFamily="34" charset="0"/>
              </a:rPr>
              <a:t>LHR è </a:t>
            </a:r>
            <a:r>
              <a:rPr lang="en-US" sz="3200" b="1" dirty="0" err="1" smtClean="0">
                <a:latin typeface="Arial Narrow" pitchFamily="34" charset="0"/>
              </a:rPr>
              <a:t>tra</a:t>
            </a:r>
            <a:r>
              <a:rPr lang="en-US" sz="3200" b="1" dirty="0" smtClean="0">
                <a:latin typeface="Arial Narrow" pitchFamily="34" charset="0"/>
              </a:rPr>
              <a:t> 1.0 e 1.4 </a:t>
            </a:r>
            <a:r>
              <a:rPr lang="en-US" sz="3200" dirty="0" smtClean="0">
                <a:latin typeface="Arial Narrow" pitchFamily="34" charset="0"/>
              </a:rPr>
              <a:t>è </a:t>
            </a:r>
            <a:r>
              <a:rPr lang="en-US" sz="3200" dirty="0" err="1" smtClean="0">
                <a:latin typeface="Arial Narrow" pitchFamily="34" charset="0"/>
              </a:rPr>
              <a:t>spesso</a:t>
            </a:r>
            <a:r>
              <a:rPr lang="en-US" sz="3200" dirty="0" smtClean="0">
                <a:latin typeface="Arial Narrow" pitchFamily="34" charset="0"/>
              </a:rPr>
              <a:t> </a:t>
            </a:r>
            <a:r>
              <a:rPr lang="en-US" sz="3200" dirty="0" err="1" smtClean="0">
                <a:latin typeface="Arial Narrow" pitchFamily="34" charset="0"/>
              </a:rPr>
              <a:t>necessaria</a:t>
            </a:r>
            <a:r>
              <a:rPr lang="en-US" sz="3200" dirty="0" smtClean="0">
                <a:latin typeface="Arial Narrow" pitchFamily="34" charset="0"/>
              </a:rPr>
              <a:t> </a:t>
            </a:r>
            <a:r>
              <a:rPr lang="en-US" sz="3200" dirty="0" err="1" smtClean="0">
                <a:latin typeface="Arial Narrow" pitchFamily="34" charset="0"/>
              </a:rPr>
              <a:t>l’ossigenazione</a:t>
            </a:r>
            <a:r>
              <a:rPr lang="en-US" sz="3200" dirty="0" smtClean="0">
                <a:latin typeface="Arial Narrow" pitchFamily="34" charset="0"/>
              </a:rPr>
              <a:t> </a:t>
            </a:r>
            <a:r>
              <a:rPr lang="en-US" sz="3200" dirty="0" err="1" smtClean="0">
                <a:latin typeface="Arial Narrow" pitchFamily="34" charset="0"/>
              </a:rPr>
              <a:t>extracorporea</a:t>
            </a:r>
            <a:r>
              <a:rPr lang="en-US" sz="3200" dirty="0" smtClean="0">
                <a:latin typeface="Arial Narrow" pitchFamily="34" charset="0"/>
              </a:rPr>
              <a:t> </a:t>
            </a:r>
            <a:r>
              <a:rPr lang="en-US" sz="3200" dirty="0" err="1" smtClean="0">
                <a:latin typeface="Arial Narrow" pitchFamily="34" charset="0"/>
              </a:rPr>
              <a:t>di</a:t>
            </a:r>
            <a:r>
              <a:rPr lang="en-US" sz="3200" dirty="0" smtClean="0">
                <a:latin typeface="Arial Narrow" pitchFamily="34" charset="0"/>
              </a:rPr>
              <a:t> </a:t>
            </a:r>
            <a:r>
              <a:rPr lang="en-US" sz="3200" dirty="0" err="1" smtClean="0">
                <a:latin typeface="Arial Narrow" pitchFamily="34" charset="0"/>
              </a:rPr>
              <a:t>membrana</a:t>
            </a:r>
            <a:r>
              <a:rPr lang="en-US" sz="3200" dirty="0" smtClean="0">
                <a:latin typeface="Arial Narrow" pitchFamily="34" charset="0"/>
              </a:rPr>
              <a:t> (ECMO): </a:t>
            </a:r>
            <a:r>
              <a:rPr lang="en-US" sz="3200" dirty="0" err="1" smtClean="0">
                <a:latin typeface="Arial Narrow" pitchFamily="34" charset="0"/>
              </a:rPr>
              <a:t>sopravvivenza</a:t>
            </a:r>
            <a:r>
              <a:rPr lang="en-US" sz="3200" dirty="0" smtClean="0">
                <a:latin typeface="Arial Narrow" pitchFamily="34" charset="0"/>
              </a:rPr>
              <a:t> ~ 38% </a:t>
            </a:r>
          </a:p>
          <a:p>
            <a:endParaRPr lang="en-US" sz="3200" dirty="0" smtClean="0">
              <a:latin typeface="Arial Narrow" pitchFamily="34" charset="0"/>
            </a:endParaRPr>
          </a:p>
          <a:p>
            <a:r>
              <a:rPr lang="en-US" sz="3200" dirty="0" smtClean="0">
                <a:latin typeface="Arial Narrow" pitchFamily="34" charset="0"/>
              </a:rPr>
              <a:t>Se </a:t>
            </a:r>
            <a:r>
              <a:rPr lang="en-US" sz="3200" b="1" dirty="0" smtClean="0">
                <a:latin typeface="Arial Narrow" pitchFamily="34" charset="0"/>
              </a:rPr>
              <a:t>LHR è &gt; 1.4</a:t>
            </a:r>
            <a:r>
              <a:rPr lang="en-US" sz="3200" dirty="0" smtClean="0">
                <a:latin typeface="Arial Narrow" pitchFamily="34" charset="0"/>
              </a:rPr>
              <a:t>, la </a:t>
            </a:r>
            <a:r>
              <a:rPr lang="en-US" sz="3200" dirty="0" err="1" smtClean="0">
                <a:latin typeface="Arial Narrow" pitchFamily="34" charset="0"/>
              </a:rPr>
              <a:t>prognosi</a:t>
            </a:r>
            <a:r>
              <a:rPr lang="en-US" sz="3200" dirty="0" smtClean="0">
                <a:latin typeface="Arial Narrow" pitchFamily="34" charset="0"/>
              </a:rPr>
              <a:t> è </a:t>
            </a:r>
            <a:r>
              <a:rPr lang="en-US" sz="3200" dirty="0" err="1" smtClean="0">
                <a:latin typeface="Arial Narrow" pitchFamily="34" charset="0"/>
              </a:rPr>
              <a:t>migliore</a:t>
            </a:r>
            <a:r>
              <a:rPr lang="en-US" sz="3200" dirty="0" smtClean="0">
                <a:latin typeface="Arial Narrow" pitchFamily="34" charset="0"/>
              </a:rPr>
              <a:t> (survivals: LHR </a:t>
            </a:r>
            <a:r>
              <a:rPr lang="en-US" sz="3200" dirty="0" err="1" smtClean="0">
                <a:latin typeface="Arial Narrow" pitchFamily="34" charset="0"/>
              </a:rPr>
              <a:t>medio</a:t>
            </a:r>
            <a:r>
              <a:rPr lang="en-US" sz="3200" dirty="0" smtClean="0">
                <a:latin typeface="Arial Narrow" pitchFamily="34" charset="0"/>
              </a:rPr>
              <a:t> 1.4 </a:t>
            </a:r>
            <a:r>
              <a:rPr lang="en-US" sz="3200" u="sng" dirty="0" smtClean="0">
                <a:latin typeface="Arial Narrow" pitchFamily="34" charset="0"/>
              </a:rPr>
              <a:t>+</a:t>
            </a:r>
            <a:r>
              <a:rPr lang="en-US" sz="3200" dirty="0" smtClean="0">
                <a:latin typeface="Arial Narrow" pitchFamily="34" charset="0"/>
              </a:rPr>
              <a:t> 0.33)</a:t>
            </a:r>
            <a:endParaRPr lang="en-US" sz="3200" dirty="0">
              <a:latin typeface="Arial Narrow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491880" y="260648"/>
            <a:ext cx="27061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66CCFF"/>
                </a:solidFill>
                <a:latin typeface="Arial Narrow" pitchFamily="34" charset="0"/>
              </a:rPr>
              <a:t>Prognosi ED</a:t>
            </a:r>
            <a:endParaRPr lang="it-IT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www.edimark.fr/images/phototheque/basse_def/lgy_n367_1211dossier1-1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769028"/>
            <a:ext cx="6624736" cy="5551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476672"/>
            <a:ext cx="8964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dirty="0" smtClean="0">
              <a:latin typeface="Arial Narrow" pitchFamily="34" charset="0"/>
            </a:endParaRPr>
          </a:p>
          <a:p>
            <a:r>
              <a:rPr lang="it-IT" sz="2800" dirty="0" smtClean="0">
                <a:latin typeface="Arial Narrow" pitchFamily="34" charset="0"/>
              </a:rPr>
              <a:t>Elementi per prognosi peggiore:</a:t>
            </a:r>
          </a:p>
          <a:p>
            <a:endParaRPr lang="it-IT" sz="2800" dirty="0" smtClean="0">
              <a:latin typeface="Arial Narrow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800" dirty="0" smtClean="0">
                <a:latin typeface="Arial Narrow" pitchFamily="34" charset="0"/>
              </a:rPr>
              <a:t>anomalie cromosomiche associate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800" dirty="0" smtClean="0">
                <a:latin typeface="Arial Narrow" pitchFamily="34" charset="0"/>
              </a:rPr>
              <a:t>anomalie strutturali associate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800" dirty="0" smtClean="0">
                <a:latin typeface="Arial Narrow" pitchFamily="34" charset="0"/>
              </a:rPr>
              <a:t>diagnosi prima di 24 w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800" dirty="0" smtClean="0">
                <a:latin typeface="Arial Narrow" pitchFamily="34" charset="0"/>
              </a:rPr>
              <a:t>ernia diaframmatica sinistra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800" dirty="0" err="1" smtClean="0">
                <a:latin typeface="Arial Narrow" pitchFamily="34" charset="0"/>
              </a:rPr>
              <a:t>erniazione</a:t>
            </a:r>
            <a:r>
              <a:rPr lang="it-IT" sz="2800" dirty="0" smtClean="0">
                <a:latin typeface="Arial Narrow" pitchFamily="34" charset="0"/>
              </a:rPr>
              <a:t> del fegato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800" dirty="0" smtClean="0">
                <a:latin typeface="Arial Narrow" pitchFamily="34" charset="0"/>
              </a:rPr>
              <a:t>ipoplasia polmonare (LHR &lt; 1.0)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800" dirty="0" smtClean="0">
                <a:latin typeface="Arial Narrow" pitchFamily="34" charset="0"/>
              </a:rPr>
              <a:t>entità spostamento mediastinico (significativo se in sezione trasversale del torace  il cuore è contenuto interamente in un emitorace)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800" dirty="0" err="1" smtClean="0">
                <a:latin typeface="Arial Narrow" pitchFamily="34" charset="0"/>
              </a:rPr>
              <a:t>poliamnios</a:t>
            </a:r>
            <a:r>
              <a:rPr lang="it-IT" sz="2800" dirty="0" smtClean="0">
                <a:latin typeface="Arial Narrow" pitchFamily="34" charset="0"/>
              </a:rPr>
              <a:t>  (manifestazione relativamente tardiva)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779912" y="188640"/>
            <a:ext cx="2005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66CCFF"/>
                </a:solidFill>
                <a:latin typeface="Arial Narrow" pitchFamily="34" charset="0"/>
              </a:rPr>
              <a:t>Prognosi</a:t>
            </a:r>
            <a:endParaRPr lang="it-IT" sz="4000" b="1" dirty="0">
              <a:solidFill>
                <a:srgbClr val="66CC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sonoworld.com/images/FetusItemImages/images2007/GI/Diaphragmatic_hernia_Werner/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7128792" cy="5502536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827584" y="5805264"/>
            <a:ext cx="734481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nicoletta\SkyDrive\NICO\ATTIVITA' OSPEDALE\Diagnosi Prenatale-ecografia\Nicoletta\Ernia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1278"/>
            <a:ext cx="8568952" cy="6427876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827584" y="260648"/>
            <a:ext cx="590465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nicoletta\SkyDrive\NICO\ATTIVITA' OSPEDALE\Diagnosi Prenatale-ecografia\Nicoletta\ernia 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244" y="241278"/>
            <a:ext cx="8569228" cy="642808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827584" y="260648"/>
            <a:ext cx="590465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692696"/>
            <a:ext cx="864096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latin typeface="Arial Narrow" pitchFamily="34" charset="0"/>
              </a:rPr>
              <a:t>Complicanze postnatali:</a:t>
            </a:r>
            <a:r>
              <a:rPr lang="it-IT" sz="2800" dirty="0" smtClean="0">
                <a:latin typeface="Arial Narrow" pitchFamily="34" charset="0"/>
              </a:rPr>
              <a:t> azione meccanica della “lesione”occupante spazio, con risultato di ipoplasia e ipertensione polmonare. </a:t>
            </a:r>
          </a:p>
          <a:p>
            <a:endParaRPr lang="it-IT" sz="2800" dirty="0" smtClean="0">
              <a:latin typeface="Arial Narrow" pitchFamily="34" charset="0"/>
            </a:endParaRPr>
          </a:p>
          <a:p>
            <a:r>
              <a:rPr lang="it-IT" sz="2800" dirty="0" smtClean="0">
                <a:latin typeface="Arial Narrow" pitchFamily="34" charset="0"/>
              </a:rPr>
              <a:t> </a:t>
            </a:r>
            <a:r>
              <a:rPr lang="it-IT" sz="2800" b="1" dirty="0" smtClean="0">
                <a:latin typeface="Arial Narrow" pitchFamily="34" charset="0"/>
              </a:rPr>
              <a:t>Occlusione tracheale in </a:t>
            </a:r>
            <a:r>
              <a:rPr lang="it-IT" sz="2800" b="1" dirty="0" err="1" smtClean="0">
                <a:latin typeface="Arial Narrow" pitchFamily="34" charset="0"/>
              </a:rPr>
              <a:t>fetoscopica</a:t>
            </a:r>
            <a:r>
              <a:rPr lang="it-IT" sz="2800" dirty="0" smtClean="0">
                <a:latin typeface="Arial Narrow" pitchFamily="34" charset="0"/>
              </a:rPr>
              <a:t>: prevenire la fuoriuscita del fluido polmonare ; la ritenzione del fluido all'interno dei polmoni e la loro espansione potrebbe causare la riduzione dei viscerali nella cavità peritoneale . </a:t>
            </a:r>
          </a:p>
          <a:p>
            <a:endParaRPr lang="it-IT" sz="2800" dirty="0" smtClean="0">
              <a:latin typeface="Arial Narrow" pitchFamily="34" charset="0"/>
            </a:endParaRPr>
          </a:p>
          <a:p>
            <a:r>
              <a:rPr lang="it-IT" sz="2800" b="1" dirty="0" smtClean="0">
                <a:latin typeface="Arial Narrow" pitchFamily="34" charset="0"/>
              </a:rPr>
              <a:t>Candidati </a:t>
            </a:r>
            <a:r>
              <a:rPr lang="it-IT" sz="2800" dirty="0" smtClean="0">
                <a:latin typeface="Arial Narrow" pitchFamily="34" charset="0"/>
              </a:rPr>
              <a:t>per questa procedura: feti con ernia diaframmatica congenita contenente fegato e un basso LHR, che sono ad alto rischio di morte neonatale.</a:t>
            </a:r>
          </a:p>
          <a:p>
            <a:endParaRPr lang="it-IT" sz="2800" dirty="0" smtClean="0">
              <a:latin typeface="Arial Narrow" pitchFamily="34" charset="0"/>
            </a:endParaRPr>
          </a:p>
          <a:p>
            <a:r>
              <a:rPr lang="it-IT" sz="2800" b="1" dirty="0" smtClean="0">
                <a:latin typeface="Arial Narrow" pitchFamily="34" charset="0"/>
              </a:rPr>
              <a:t>NB: complicanze della procedura (PPROM, parto </a:t>
            </a:r>
            <a:r>
              <a:rPr lang="it-IT" sz="2800" b="1" dirty="0" err="1" smtClean="0">
                <a:latin typeface="Arial Narrow" pitchFamily="34" charset="0"/>
              </a:rPr>
              <a:t>pretermine</a:t>
            </a:r>
            <a:r>
              <a:rPr lang="it-IT" sz="2800" b="1" dirty="0" smtClean="0">
                <a:latin typeface="Arial Narrow" pitchFamily="34" charset="0"/>
              </a:rPr>
              <a:t>)</a:t>
            </a:r>
            <a:endParaRPr lang="it-IT" sz="2800" b="1" dirty="0" smtClean="0"/>
          </a:p>
        </p:txBody>
      </p:sp>
      <p:sp>
        <p:nvSpPr>
          <p:cNvPr id="3" name="CasellaDiTesto 2"/>
          <p:cNvSpPr txBox="1"/>
          <p:nvPr/>
        </p:nvSpPr>
        <p:spPr>
          <a:xfrm>
            <a:off x="323528" y="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66CCFF"/>
                </a:solidFill>
                <a:latin typeface="Arial Narrow" pitchFamily="34" charset="0"/>
              </a:rPr>
              <a:t>Approccio chirurgico/terapeutico prenatale</a:t>
            </a:r>
            <a:endParaRPr lang="it-IT" sz="3600" b="1" dirty="0">
              <a:solidFill>
                <a:srgbClr val="66CCFF"/>
              </a:solidFill>
              <a:latin typeface="Arial Narrow" pitchFamily="34" charset="0"/>
            </a:endParaRPr>
          </a:p>
        </p:txBody>
      </p:sp>
      <p:sp>
        <p:nvSpPr>
          <p:cNvPr id="4" name="Stella a 5 punte 3"/>
          <p:cNvSpPr/>
          <p:nvPr/>
        </p:nvSpPr>
        <p:spPr>
          <a:xfrm>
            <a:off x="8388424" y="5877272"/>
            <a:ext cx="395536" cy="360040"/>
          </a:xfrm>
          <a:prstGeom prst="star5">
            <a:avLst/>
          </a:prstGeom>
          <a:noFill/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66CCFF"/>
                </a:solidFill>
                <a:latin typeface="Arial Narrow" pitchFamily="34" charset="0"/>
              </a:rPr>
              <a:t>Difetti della parete addominale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Tx/>
              <a:buNone/>
            </a:pPr>
            <a:r>
              <a:rPr lang="it-IT" dirty="0"/>
              <a:t>	</a:t>
            </a:r>
            <a:r>
              <a:rPr lang="it-IT" dirty="0">
                <a:latin typeface="Arial Narrow" pitchFamily="34" charset="0"/>
              </a:rPr>
              <a:t>I difetti della parete addominale rappresentano un gruppo di differenti patologie con un’incidenza complessiva di 1 su 2000 nati vivi.</a:t>
            </a:r>
          </a:p>
          <a:p>
            <a:pPr algn="just">
              <a:buFontTx/>
              <a:buNone/>
            </a:pPr>
            <a:endParaRPr lang="it-IT" dirty="0">
              <a:latin typeface="Arial Narrow" pitchFamily="34" charset="0"/>
            </a:endParaRPr>
          </a:p>
          <a:p>
            <a:pPr algn="just">
              <a:buFontTx/>
              <a:buNone/>
            </a:pPr>
            <a:r>
              <a:rPr lang="it-IT" dirty="0">
                <a:latin typeface="Arial Narrow" pitchFamily="34" charset="0"/>
              </a:rPr>
              <a:t>	Di questo gruppo fanno parte l’</a:t>
            </a:r>
            <a:r>
              <a:rPr lang="it-IT" b="1" dirty="0">
                <a:latin typeface="Arial Narrow" pitchFamily="34" charset="0"/>
              </a:rPr>
              <a:t>onfalocele</a:t>
            </a:r>
            <a:r>
              <a:rPr lang="it-IT" dirty="0">
                <a:latin typeface="Arial Narrow" pitchFamily="34" charset="0"/>
              </a:rPr>
              <a:t> e la </a:t>
            </a:r>
            <a:r>
              <a:rPr lang="it-IT" b="1" dirty="0" err="1">
                <a:latin typeface="Arial Narrow" pitchFamily="34" charset="0"/>
              </a:rPr>
              <a:t>gastroschisi</a:t>
            </a:r>
            <a:r>
              <a:rPr lang="it-IT" dirty="0">
                <a:latin typeface="Arial Narrow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srgbClr val="66CCFF"/>
                </a:solidFill>
                <a:latin typeface="Arial Narrow" pitchFamily="34" charset="0"/>
              </a:rPr>
              <a:t>Patologie della </a:t>
            </a:r>
            <a:r>
              <a:rPr lang="it-IT" sz="4000" b="1" dirty="0">
                <a:solidFill>
                  <a:srgbClr val="66CCFF"/>
                </a:solidFill>
                <a:latin typeface="Arial Narrow" pitchFamily="34" charset="0"/>
              </a:rPr>
              <a:t>parete addominale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85888"/>
            <a:ext cx="8229600" cy="547211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it-IT" sz="2800" b="1" dirty="0">
                <a:solidFill>
                  <a:srgbClr val="0070C0"/>
                </a:solidFill>
                <a:latin typeface="Arial Narrow" pitchFamily="34" charset="0"/>
              </a:rPr>
              <a:t>Comuni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800" dirty="0">
                <a:latin typeface="Arial Narrow" pitchFamily="34" charset="0"/>
              </a:rPr>
              <a:t>	</a:t>
            </a:r>
            <a:r>
              <a:rPr lang="it-IT" sz="2800" b="1" dirty="0" err="1">
                <a:latin typeface="Arial Narrow" pitchFamily="34" charset="0"/>
              </a:rPr>
              <a:t>gastroschisi</a:t>
            </a:r>
            <a:endParaRPr lang="it-IT" sz="2800" b="1" dirty="0">
              <a:latin typeface="Arial Narrow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2800" b="1" dirty="0">
                <a:latin typeface="Arial Narrow" pitchFamily="34" charset="0"/>
              </a:rPr>
              <a:t>	onfalocele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400" dirty="0">
                <a:latin typeface="Arial Narrow" pitchFamily="34" charset="0"/>
              </a:rPr>
              <a:t>		isolato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400" dirty="0">
                <a:latin typeface="Arial Narrow" pitchFamily="34" charset="0"/>
              </a:rPr>
              <a:t>		anomalie concomitanti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400" dirty="0">
                <a:latin typeface="Arial Narrow" pitchFamily="34" charset="0"/>
              </a:rPr>
              <a:t>		sindrome di </a:t>
            </a:r>
            <a:r>
              <a:rPr lang="it-IT" sz="2400" dirty="0" err="1">
                <a:latin typeface="Arial Narrow" pitchFamily="34" charset="0"/>
              </a:rPr>
              <a:t>Beckwith-Wiedeman</a:t>
            </a:r>
            <a:endParaRPr lang="it-IT" sz="2400" dirty="0">
              <a:latin typeface="Arial Narrow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2400" dirty="0">
                <a:latin typeface="Arial Narrow" pitchFamily="34" charset="0"/>
              </a:rPr>
              <a:t>		anomalie cromosomiche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2400" dirty="0">
              <a:latin typeface="Arial Narrow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2800" b="1" dirty="0">
                <a:solidFill>
                  <a:srgbClr val="0070C0"/>
                </a:solidFill>
                <a:latin typeface="Arial Narrow" pitchFamily="34" charset="0"/>
              </a:rPr>
              <a:t>Non comuni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400" dirty="0">
                <a:latin typeface="Arial Narrow" pitchFamily="34" charset="0"/>
              </a:rPr>
              <a:t>		ectopia </a:t>
            </a:r>
            <a:r>
              <a:rPr lang="it-IT" sz="2400" dirty="0" err="1">
                <a:latin typeface="Arial Narrow" pitchFamily="34" charset="0"/>
              </a:rPr>
              <a:t>cordis</a:t>
            </a:r>
            <a:endParaRPr lang="it-IT" sz="2400" dirty="0">
              <a:latin typeface="Arial Narrow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2400" dirty="0">
                <a:latin typeface="Arial Narrow" pitchFamily="34" charset="0"/>
              </a:rPr>
              <a:t>		</a:t>
            </a:r>
            <a:r>
              <a:rPr lang="it-IT" sz="2400" dirty="0" err="1">
                <a:latin typeface="Arial Narrow" pitchFamily="34" charset="0"/>
              </a:rPr>
              <a:t>limb-body</a:t>
            </a:r>
            <a:r>
              <a:rPr lang="it-IT" sz="2400" dirty="0">
                <a:latin typeface="Arial Narrow" pitchFamily="34" charset="0"/>
              </a:rPr>
              <a:t> </a:t>
            </a:r>
            <a:r>
              <a:rPr lang="it-IT" sz="2400" dirty="0" err="1">
                <a:latin typeface="Arial Narrow" pitchFamily="34" charset="0"/>
              </a:rPr>
              <a:t>wall</a:t>
            </a:r>
            <a:r>
              <a:rPr lang="it-IT" sz="2400" dirty="0">
                <a:latin typeface="Arial Narrow" pitchFamily="34" charset="0"/>
              </a:rPr>
              <a:t> </a:t>
            </a:r>
            <a:r>
              <a:rPr lang="it-IT" sz="2400" dirty="0" err="1">
                <a:latin typeface="Arial Narrow" pitchFamily="34" charset="0"/>
              </a:rPr>
              <a:t>complex</a:t>
            </a:r>
            <a:endParaRPr lang="it-IT" sz="2400" dirty="0">
              <a:latin typeface="Arial Narrow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2400" dirty="0">
                <a:latin typeface="Arial Narrow" pitchFamily="34" charset="0"/>
              </a:rPr>
              <a:t>		estrofia  </a:t>
            </a:r>
            <a:r>
              <a:rPr lang="it-IT" sz="2400" dirty="0" err="1">
                <a:latin typeface="Arial Narrow" pitchFamily="34" charset="0"/>
              </a:rPr>
              <a:t>vescicale-cloacale</a:t>
            </a:r>
            <a:endParaRPr lang="it-IT" sz="2400" dirty="0">
              <a:latin typeface="Arial Narrow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2400" dirty="0">
                <a:latin typeface="Arial Narrow" pitchFamily="34" charset="0"/>
              </a:rPr>
              <a:t>		</a:t>
            </a:r>
            <a:r>
              <a:rPr lang="it-IT" sz="2400" dirty="0" err="1" smtClean="0">
                <a:latin typeface="Arial Narrow" pitchFamily="34" charset="0"/>
              </a:rPr>
              <a:t>pentalogia</a:t>
            </a:r>
            <a:r>
              <a:rPr lang="it-IT" sz="2400" dirty="0" smtClean="0">
                <a:latin typeface="Arial Narrow" pitchFamily="34" charset="0"/>
              </a:rPr>
              <a:t> </a:t>
            </a:r>
            <a:r>
              <a:rPr lang="it-IT" sz="2400" dirty="0">
                <a:latin typeface="Arial Narrow" pitchFamily="34" charset="0"/>
              </a:rPr>
              <a:t>di </a:t>
            </a:r>
            <a:r>
              <a:rPr lang="it-IT" sz="2400" dirty="0" err="1">
                <a:latin typeface="Arial Narrow" pitchFamily="34" charset="0"/>
              </a:rPr>
              <a:t>Cantrell</a:t>
            </a:r>
            <a:endParaRPr lang="it-IT" sz="2400" dirty="0">
              <a:latin typeface="Arial Narrow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2400" dirty="0">
                <a:latin typeface="Arial Narrow" pitchFamily="34" charset="0"/>
              </a:rPr>
              <a:t>		</a:t>
            </a:r>
            <a:r>
              <a:rPr lang="it-IT" sz="2400" dirty="0" err="1">
                <a:latin typeface="Arial Narrow" pitchFamily="34" charset="0"/>
              </a:rPr>
              <a:t>agenesia</a:t>
            </a:r>
            <a:r>
              <a:rPr lang="it-IT" sz="2400" dirty="0">
                <a:latin typeface="Arial Narrow" pitchFamily="34" charset="0"/>
              </a:rPr>
              <a:t> dello sterno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>
            <a:spLocks noChangeArrowheads="1"/>
          </p:cNvSpPr>
          <p:nvPr/>
        </p:nvSpPr>
        <p:spPr bwMode="auto">
          <a:xfrm>
            <a:off x="3995936" y="1340768"/>
            <a:ext cx="4896544" cy="47089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itchFamily="34" charset="0"/>
                <a:cs typeface="Times New Roman" pitchFamily="18" charset="0"/>
              </a:rPr>
              <a:t>L'ernia diaframmatica è </a:t>
            </a:r>
            <a:r>
              <a:rPr lang="it-IT" sz="2000" dirty="0" smtClean="0">
                <a:solidFill>
                  <a:srgbClr val="333333"/>
                </a:solidFill>
                <a:latin typeface="Verdana" pitchFamily="34" charset="0"/>
                <a:cs typeface="Times New Roman" pitchFamily="18" charset="0"/>
              </a:rPr>
              <a:t>un difetto congenito del diaframma che determina l'</a:t>
            </a:r>
            <a:r>
              <a:rPr lang="it-IT" sz="2000" dirty="0" err="1" smtClean="0">
                <a:solidFill>
                  <a:srgbClr val="333333"/>
                </a:solidFill>
                <a:latin typeface="Verdana" pitchFamily="34" charset="0"/>
                <a:cs typeface="Times New Roman" pitchFamily="18" charset="0"/>
              </a:rPr>
              <a:t>erniazione</a:t>
            </a:r>
            <a:r>
              <a:rPr lang="it-IT" sz="2000" dirty="0" smtClean="0">
                <a:solidFill>
                  <a:srgbClr val="333333"/>
                </a:solidFill>
                <a:latin typeface="Verdana" pitchFamily="34" charset="0"/>
                <a:cs typeface="Times New Roman" pitchFamily="18" charset="0"/>
              </a:rPr>
              <a:t> di visceri addominali nel torace. E’ 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itchFamily="34" charset="0"/>
                <a:cs typeface="Times New Roman" pitchFamily="18" charset="0"/>
              </a:rPr>
              <a:t>una delle cause di </a:t>
            </a:r>
            <a:r>
              <a:rPr kumimoji="0" lang="it-IT" sz="2000" b="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Verdana" pitchFamily="34" charset="0"/>
                <a:cs typeface="Times New Roman" pitchFamily="18" charset="0"/>
              </a:rPr>
              <a:t>shift</a:t>
            </a:r>
            <a:r>
              <a:rPr kumimoji="0" lang="it-IT" sz="20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itchFamily="34" charset="0"/>
                <a:cs typeface="Times New Roman" pitchFamily="18" charset="0"/>
              </a:rPr>
              <a:t> mediastinico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Verdana" pitchFamily="34" charset="0"/>
                <a:cs typeface="Times New Roman" pitchFamily="18" charset="0"/>
              </a:rPr>
              <a:t>. Il cuore, compresso dagli organi erniati, può essere dislocato in stretta vicinanza della parete toracica, più comunemente a destra.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it-IT" sz="2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Verdana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it-IT" sz="2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Verdan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Prevalenza</a:t>
            </a:r>
            <a:r>
              <a:rPr lang="it-IT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: per l’ ernia posterolaterale  (più comune) è 1.5-2:10.000 nascite , con M:F =  2:1.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7544" y="0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b="1" noProof="0" dirty="0" smtClean="0">
                <a:solidFill>
                  <a:srgbClr val="66CCFF"/>
                </a:solidFill>
                <a:latin typeface="Arial Narrow" pitchFamily="34" charset="0"/>
                <a:ea typeface="+mj-ea"/>
                <a:cs typeface="+mj-cs"/>
              </a:rPr>
              <a:t>Ernia diaframmatica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5" name="Picture 2" descr="http://www.netgene.it/foto_news/grandi/DiaphragmaticHernia_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312368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96752"/>
            <a:ext cx="8496943" cy="5329982"/>
          </a:xfrm>
        </p:spPr>
        <p:txBody>
          <a:bodyPr>
            <a:normAutofit lnSpcReduction="10000"/>
          </a:bodyPr>
          <a:lstStyle/>
          <a:p>
            <a:pPr marL="609600" indent="-609600">
              <a:buFontTx/>
              <a:buAutoNum type="arabicParenR"/>
            </a:pPr>
            <a:r>
              <a:rPr lang="it-IT" dirty="0">
                <a:latin typeface="Arial Narrow" pitchFamily="34" charset="0"/>
              </a:rPr>
              <a:t>è presente la membrana limitante</a:t>
            </a:r>
            <a:r>
              <a:rPr lang="it-IT" dirty="0" smtClean="0">
                <a:latin typeface="Arial Narrow" pitchFamily="34" charset="0"/>
              </a:rPr>
              <a:t>?</a:t>
            </a:r>
          </a:p>
          <a:p>
            <a:pPr marL="609600" indent="-609600">
              <a:buFontTx/>
              <a:buAutoNum type="arabicParenR"/>
            </a:pPr>
            <a:endParaRPr lang="it-IT" dirty="0" smtClean="0">
              <a:latin typeface="Arial Narrow" pitchFamily="34" charset="0"/>
            </a:endParaRPr>
          </a:p>
          <a:p>
            <a:pPr marL="609600" indent="-609600">
              <a:buFontTx/>
              <a:buAutoNum type="arabicParenR"/>
            </a:pPr>
            <a:r>
              <a:rPr lang="it-IT" dirty="0" smtClean="0">
                <a:latin typeface="Arial Narrow" pitchFamily="34" charset="0"/>
              </a:rPr>
              <a:t>che relazione c’è tra il cordone ombelicale e il difetto?</a:t>
            </a:r>
          </a:p>
          <a:p>
            <a:pPr marL="609600" indent="-609600">
              <a:buFontTx/>
              <a:buAutoNum type="arabicParenR"/>
            </a:pPr>
            <a:endParaRPr lang="it-IT" dirty="0" smtClean="0">
              <a:latin typeface="Arial Narrow" pitchFamily="34" charset="0"/>
            </a:endParaRPr>
          </a:p>
          <a:p>
            <a:pPr marL="609600" indent="-609600">
              <a:buFontTx/>
              <a:buAutoNum type="arabicParenR"/>
            </a:pPr>
            <a:r>
              <a:rPr lang="it-IT" dirty="0" smtClean="0">
                <a:latin typeface="Arial Narrow" pitchFamily="34" charset="0"/>
              </a:rPr>
              <a:t>quali organi sono eviscerati? </a:t>
            </a:r>
          </a:p>
          <a:p>
            <a:pPr marL="609600" indent="-609600">
              <a:buFontTx/>
              <a:buAutoNum type="arabicParenR"/>
            </a:pPr>
            <a:endParaRPr lang="it-IT" dirty="0" smtClean="0">
              <a:latin typeface="Arial Narrow" pitchFamily="34" charset="0"/>
            </a:endParaRPr>
          </a:p>
          <a:p>
            <a:pPr marL="609600" indent="-609600">
              <a:buFontTx/>
              <a:buAutoNum type="arabicParenR"/>
            </a:pPr>
            <a:r>
              <a:rPr lang="it-IT" dirty="0" smtClean="0">
                <a:latin typeface="Arial Narrow" pitchFamily="34" charset="0"/>
              </a:rPr>
              <a:t>l’intestino appare normale?</a:t>
            </a:r>
          </a:p>
          <a:p>
            <a:pPr marL="609600" indent="-609600">
              <a:buFontTx/>
              <a:buAutoNum type="arabicParenR"/>
            </a:pPr>
            <a:endParaRPr lang="it-IT" dirty="0" smtClean="0">
              <a:latin typeface="Arial Narrow" pitchFamily="34" charset="0"/>
            </a:endParaRPr>
          </a:p>
          <a:p>
            <a:pPr marL="609600" indent="-609600">
              <a:buFontTx/>
              <a:buAutoNum type="arabicParenR"/>
            </a:pPr>
            <a:r>
              <a:rPr lang="it-IT" dirty="0" smtClean="0">
                <a:latin typeface="Arial Narrow" pitchFamily="34" charset="0"/>
              </a:rPr>
              <a:t>ci sono anomalie concomitanti? </a:t>
            </a:r>
            <a:endParaRPr lang="it-IT" dirty="0">
              <a:latin typeface="Arial Narrow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b="1" dirty="0" smtClean="0">
                <a:solidFill>
                  <a:srgbClr val="66CCFF"/>
                </a:solidFill>
                <a:latin typeface="Arial Narrow" pitchFamily="34" charset="0"/>
                <a:ea typeface="+mj-ea"/>
                <a:cs typeface="+mj-cs"/>
              </a:rPr>
              <a:t>Approccio diagnostico differenziale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IMGP65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552728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95536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b="1" dirty="0" smtClean="0">
                <a:solidFill>
                  <a:srgbClr val="66CCFF"/>
                </a:solidFill>
                <a:latin typeface="Arial Narrow" pitchFamily="34" charset="0"/>
                <a:ea typeface="+mj-ea"/>
                <a:cs typeface="+mj-cs"/>
              </a:rPr>
              <a:t>Approccio diagnostico differenziale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4" name="Ovale 3"/>
          <p:cNvSpPr/>
          <p:nvPr/>
        </p:nvSpPr>
        <p:spPr>
          <a:xfrm>
            <a:off x="2195736" y="1484784"/>
            <a:ext cx="115212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3995936" y="1484784"/>
            <a:ext cx="115212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79512" y="764704"/>
            <a:ext cx="18002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1125538"/>
            <a:ext cx="5792788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4427538" y="5661025"/>
            <a:ext cx="2016125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5613400" y="836613"/>
            <a:ext cx="3530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dirty="0">
                <a:latin typeface="Arial Narrow" pitchFamily="34" charset="0"/>
              </a:rPr>
              <a:t>Incidenza 1/4000 nati vivi; caratterizzato da un difetto mediano dei muscoli addominali, della fascia e della </a:t>
            </a:r>
            <a:r>
              <a:rPr lang="it-IT" sz="2400" dirty="0" smtClean="0">
                <a:latin typeface="Arial Narrow" pitchFamily="34" charset="0"/>
              </a:rPr>
              <a:t>cute: </a:t>
            </a:r>
            <a:r>
              <a:rPr lang="it-IT" sz="2400" dirty="0" err="1" smtClean="0">
                <a:latin typeface="Arial Narrow" pitchFamily="34" charset="0"/>
              </a:rPr>
              <a:t>erniazione</a:t>
            </a:r>
            <a:r>
              <a:rPr lang="it-IT" sz="2400" dirty="0" smtClean="0">
                <a:latin typeface="Arial Narrow" pitchFamily="34" charset="0"/>
              </a:rPr>
              <a:t> </a:t>
            </a:r>
            <a:r>
              <a:rPr lang="it-IT" sz="2400" dirty="0">
                <a:latin typeface="Arial Narrow" pitchFamily="34" charset="0"/>
              </a:rPr>
              <a:t>delle strutture </a:t>
            </a:r>
            <a:r>
              <a:rPr lang="it-IT" sz="2400" dirty="0" err="1">
                <a:latin typeface="Arial Narrow" pitchFamily="34" charset="0"/>
              </a:rPr>
              <a:t>intraaddominali</a:t>
            </a:r>
            <a:r>
              <a:rPr lang="it-IT" sz="2400" dirty="0">
                <a:latin typeface="Arial Narrow" pitchFamily="34" charset="0"/>
              </a:rPr>
              <a:t> alla base del cordone ombelicale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527425" y="4575175"/>
            <a:ext cx="56165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dirty="0">
                <a:latin typeface="Arial Narrow" pitchFamily="34" charset="0"/>
              </a:rPr>
              <a:t>Se contiene solo intestino può essere considerato una persistenza dell’</a:t>
            </a:r>
            <a:r>
              <a:rPr lang="it-IT" sz="2400" dirty="0" err="1">
                <a:latin typeface="Arial Narrow" pitchFamily="34" charset="0"/>
              </a:rPr>
              <a:t>erniazione</a:t>
            </a:r>
            <a:r>
              <a:rPr lang="it-IT" sz="2400" dirty="0">
                <a:latin typeface="Arial Narrow" pitchFamily="34" charset="0"/>
              </a:rPr>
              <a:t> embrionale oltre la 12 w; se contiene fegato potrebbe risultare da un difetto primitivo di chiusura della parete addominale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274638"/>
            <a:ext cx="605901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b="1" dirty="0" smtClean="0">
                <a:solidFill>
                  <a:srgbClr val="66CCFF"/>
                </a:solidFill>
                <a:latin typeface="Arial Narrow" pitchFamily="34" charset="0"/>
                <a:ea typeface="+mj-ea"/>
                <a:cs typeface="+mj-cs"/>
              </a:rPr>
              <a:t>Onfalocele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IMGP65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103438"/>
            <a:ext cx="7705725" cy="4754562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 dirty="0" smtClean="0">
                <a:solidFill>
                  <a:srgbClr val="66CCFF"/>
                </a:solidFill>
                <a:latin typeface="Arial Narrow" pitchFamily="34" charset="0"/>
                <a:ea typeface="+mj-ea"/>
                <a:cs typeface="+mj-cs"/>
              </a:rPr>
              <a:t>Aspetto tipico dell’onfalocele contenente intestino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IMGP65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589088"/>
            <a:ext cx="8027987" cy="5268912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 dirty="0" smtClean="0">
                <a:solidFill>
                  <a:srgbClr val="66CCFF"/>
                </a:solidFill>
                <a:latin typeface="Arial Narrow" pitchFamily="34" charset="0"/>
                <a:ea typeface="+mj-ea"/>
                <a:cs typeface="+mj-cs"/>
              </a:rPr>
              <a:t>Aspetto tipico dell’onfalocele contenente  fegato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539552" y="188640"/>
            <a:ext cx="8352408" cy="635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it-IT" sz="2400" b="1" dirty="0"/>
              <a:t>		</a:t>
            </a:r>
            <a:r>
              <a:rPr lang="it-IT" sz="4000" b="1" dirty="0" smtClean="0">
                <a:solidFill>
                  <a:srgbClr val="66CCFF"/>
                </a:solidFill>
                <a:latin typeface="Arial Narrow" pitchFamily="34" charset="0"/>
              </a:rPr>
              <a:t>Percorso </a:t>
            </a:r>
            <a:r>
              <a:rPr lang="it-IT" sz="4000" b="1" dirty="0">
                <a:solidFill>
                  <a:srgbClr val="66CCFF"/>
                </a:solidFill>
                <a:latin typeface="Arial Narrow" pitchFamily="34" charset="0"/>
              </a:rPr>
              <a:t>diagnostico </a:t>
            </a:r>
          </a:p>
          <a:p>
            <a:pPr algn="just"/>
            <a:endParaRPr lang="it-IT" sz="2400" b="1" dirty="0">
              <a:latin typeface="Arial Narrow" pitchFamily="34" charset="0"/>
            </a:endParaRP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it-IT" sz="2400" dirty="0" smtClean="0">
                <a:latin typeface="Arial Narrow" pitchFamily="34" charset="0"/>
              </a:rPr>
              <a:t> possibile </a:t>
            </a:r>
            <a:r>
              <a:rPr lang="it-IT" sz="2400" dirty="0">
                <a:latin typeface="Arial Narrow" pitchFamily="34" charset="0"/>
              </a:rPr>
              <a:t>la diagnosi in utero dopo la 12 </a:t>
            </a:r>
            <a:r>
              <a:rPr lang="it-IT" sz="2400" dirty="0" smtClean="0">
                <a:latin typeface="Arial Narrow" pitchFamily="34" charset="0"/>
              </a:rPr>
              <a:t>w</a:t>
            </a: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it-IT" sz="2400" dirty="0" smtClean="0">
                <a:latin typeface="Arial Narrow" pitchFamily="34" charset="0"/>
              </a:rPr>
              <a:t> </a:t>
            </a:r>
            <a:r>
              <a:rPr lang="it-IT" sz="2400" dirty="0">
                <a:latin typeface="Arial Narrow" pitchFamily="34" charset="0"/>
              </a:rPr>
              <a:t>valutazione organi </a:t>
            </a:r>
            <a:r>
              <a:rPr lang="it-IT" sz="2400" dirty="0" smtClean="0">
                <a:latin typeface="Arial Narrow" pitchFamily="34" charset="0"/>
              </a:rPr>
              <a:t>erniati (entità e tipo)</a:t>
            </a:r>
            <a:endParaRPr lang="it-IT" sz="2400" dirty="0">
              <a:latin typeface="Arial Narrow" pitchFamily="34" charset="0"/>
            </a:endParaRP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it-IT" sz="2400" dirty="0">
                <a:latin typeface="Arial Narrow" pitchFamily="34" charset="0"/>
              </a:rPr>
              <a:t> valutazione delle malformazioni associate </a:t>
            </a:r>
            <a:r>
              <a:rPr lang="it-IT" sz="2400" dirty="0" smtClean="0">
                <a:latin typeface="Arial Narrow" pitchFamily="34" charset="0"/>
              </a:rPr>
              <a:t> (50-70%)</a:t>
            </a:r>
            <a:endParaRPr lang="it-IT" sz="2400" dirty="0">
              <a:latin typeface="Arial Narrow" pitchFamily="34" charset="0"/>
            </a:endParaRP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it-IT" sz="2400" dirty="0">
                <a:latin typeface="Arial Narrow" pitchFamily="34" charset="0"/>
              </a:rPr>
              <a:t> cariotipo </a:t>
            </a:r>
            <a:r>
              <a:rPr lang="it-IT" sz="2400" dirty="0" smtClean="0">
                <a:latin typeface="Arial Narrow" pitchFamily="34" charset="0"/>
              </a:rPr>
              <a:t>(30-40%)</a:t>
            </a:r>
            <a:endParaRPr lang="it-IT" sz="2400" dirty="0">
              <a:latin typeface="Arial Narrow" pitchFamily="34" charset="0"/>
            </a:endParaRP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it-IT" sz="2400" dirty="0">
                <a:latin typeface="Arial Narrow" pitchFamily="34" charset="0"/>
              </a:rPr>
              <a:t> se onfalocele isolato: esclusione della Sindrome di </a:t>
            </a:r>
            <a:r>
              <a:rPr lang="it-IT" sz="2400" dirty="0" err="1" smtClean="0">
                <a:latin typeface="Arial Narrow" pitchFamily="34" charset="0"/>
              </a:rPr>
              <a:t>Beckwith-Wiedeman</a:t>
            </a:r>
            <a:r>
              <a:rPr lang="it-IT" sz="2400" dirty="0" smtClean="0">
                <a:latin typeface="Arial Narrow" pitchFamily="34" charset="0"/>
              </a:rPr>
              <a:t> (consulenza genetica)</a:t>
            </a:r>
            <a:endParaRPr lang="it-IT" sz="2400" dirty="0">
              <a:latin typeface="Arial Narrow" pitchFamily="34" charset="0"/>
            </a:endParaRP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it-IT" sz="2400" dirty="0">
                <a:latin typeface="Arial Narrow" pitchFamily="34" charset="0"/>
              </a:rPr>
              <a:t> consulenza chirurgo pediatra</a:t>
            </a: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it-IT" sz="2400" dirty="0">
                <a:latin typeface="Arial Narrow" pitchFamily="34" charset="0"/>
              </a:rPr>
              <a:t> </a:t>
            </a:r>
            <a:r>
              <a:rPr lang="it-IT" sz="2400" dirty="0" smtClean="0">
                <a:latin typeface="Arial Narrow" pitchFamily="34" charset="0"/>
              </a:rPr>
              <a:t>scelta paziente (prosecuzione/IVG)</a:t>
            </a:r>
            <a:endParaRPr lang="it-IT" sz="2400" dirty="0">
              <a:latin typeface="Arial Narrow" pitchFamily="34" charset="0"/>
            </a:endParaRP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it-IT" sz="2400" dirty="0">
                <a:latin typeface="Arial Narrow" pitchFamily="34" charset="0"/>
              </a:rPr>
              <a:t> stretto monitoraggio </a:t>
            </a:r>
            <a:r>
              <a:rPr lang="it-IT" sz="2400" dirty="0" smtClean="0">
                <a:latin typeface="Arial Narrow" pitchFamily="34" charset="0"/>
              </a:rPr>
              <a:t>ecografico (valutazione anse intestinali e </a:t>
            </a:r>
            <a:r>
              <a:rPr lang="it-IT" sz="2400" dirty="0" err="1" smtClean="0">
                <a:latin typeface="Arial Narrow" pitchFamily="34" charset="0"/>
              </a:rPr>
              <a:t>poliamnios</a:t>
            </a:r>
            <a:r>
              <a:rPr lang="it-IT" sz="2400" dirty="0" smtClean="0">
                <a:latin typeface="Arial Narrow" pitchFamily="34" charset="0"/>
              </a:rPr>
              <a:t>)</a:t>
            </a:r>
            <a:endParaRPr lang="it-IT" sz="2400" dirty="0">
              <a:latin typeface="Arial Narrow" pitchFamily="34" charset="0"/>
            </a:endParaRP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it-IT" sz="2400" dirty="0">
                <a:latin typeface="Arial Narrow" pitchFamily="34" charset="0"/>
              </a:rPr>
              <a:t> programmazione del parto con 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2708" name="Picture 4" descr="IMGP65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1125"/>
            <a:ext cx="8351838" cy="6746875"/>
          </a:xfrm>
          <a:prstGeom prst="rect">
            <a:avLst/>
          </a:prstGeom>
          <a:noFill/>
        </p:spPr>
      </p:pic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468313" y="0"/>
            <a:ext cx="8135937" cy="1125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539750" y="0"/>
            <a:ext cx="81359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dirty="0">
                <a:solidFill>
                  <a:srgbClr val="66CCFF"/>
                </a:solidFill>
                <a:latin typeface="Arial Narrow" pitchFamily="34" charset="0"/>
              </a:rPr>
              <a:t>Malformazioni associate, anomalie cromosomiche e tasso di mortalità in feti identificati con onfalocele in differenti studi prenatali</a:t>
            </a:r>
          </a:p>
        </p:txBody>
      </p:sp>
      <p:sp>
        <p:nvSpPr>
          <p:cNvPr id="72711" name="Oval 7"/>
          <p:cNvSpPr>
            <a:spLocks noChangeArrowheads="1"/>
          </p:cNvSpPr>
          <p:nvPr/>
        </p:nvSpPr>
        <p:spPr bwMode="auto">
          <a:xfrm>
            <a:off x="3635375" y="5445125"/>
            <a:ext cx="8636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2712" name="Oval 8"/>
          <p:cNvSpPr>
            <a:spLocks noChangeArrowheads="1"/>
          </p:cNvSpPr>
          <p:nvPr/>
        </p:nvSpPr>
        <p:spPr bwMode="auto">
          <a:xfrm>
            <a:off x="6084888" y="1989138"/>
            <a:ext cx="8636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2713" name="Oval 9"/>
          <p:cNvSpPr>
            <a:spLocks noChangeArrowheads="1"/>
          </p:cNvSpPr>
          <p:nvPr/>
        </p:nvSpPr>
        <p:spPr bwMode="auto">
          <a:xfrm>
            <a:off x="4787900" y="1628775"/>
            <a:ext cx="8636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2714" name="Oval 10"/>
          <p:cNvSpPr>
            <a:spLocks noChangeArrowheads="1"/>
          </p:cNvSpPr>
          <p:nvPr/>
        </p:nvSpPr>
        <p:spPr bwMode="auto">
          <a:xfrm>
            <a:off x="6084888" y="4797425"/>
            <a:ext cx="8636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467544" y="363915"/>
            <a:ext cx="813435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4000" b="1" dirty="0" smtClean="0">
                <a:solidFill>
                  <a:srgbClr val="66CCFF"/>
                </a:solidFill>
                <a:latin typeface="Arial Narrow" pitchFamily="34" charset="0"/>
              </a:rPr>
              <a:t>Modalità </a:t>
            </a:r>
            <a:r>
              <a:rPr lang="it-IT" sz="4000" b="1" dirty="0">
                <a:solidFill>
                  <a:srgbClr val="66CCFF"/>
                </a:solidFill>
                <a:latin typeface="Arial Narrow" pitchFamily="34" charset="0"/>
              </a:rPr>
              <a:t>del </a:t>
            </a:r>
            <a:r>
              <a:rPr lang="it-IT" sz="4000" b="1" dirty="0" smtClean="0">
                <a:solidFill>
                  <a:srgbClr val="66CCFF"/>
                </a:solidFill>
                <a:latin typeface="Arial Narrow" pitchFamily="34" charset="0"/>
              </a:rPr>
              <a:t>parto</a:t>
            </a:r>
          </a:p>
          <a:p>
            <a:pPr algn="ctr"/>
            <a:endParaRPr lang="it-IT" sz="3200" dirty="0" smtClean="0">
              <a:latin typeface="Arial Narrow" pitchFamily="34" charset="0"/>
            </a:endParaRPr>
          </a:p>
          <a:p>
            <a:r>
              <a:rPr lang="it-IT" sz="3200" dirty="0" smtClean="0">
                <a:latin typeface="Arial Narrow" pitchFamily="34" charset="0"/>
              </a:rPr>
              <a:t>Deve avvenire </a:t>
            </a:r>
            <a:r>
              <a:rPr lang="it-IT" sz="3200" dirty="0">
                <a:latin typeface="Arial Narrow" pitchFamily="34" charset="0"/>
              </a:rPr>
              <a:t>in centri di III livello adeguati per il trattamento chirurgico della patologia (l’</a:t>
            </a:r>
            <a:r>
              <a:rPr lang="it-IT" sz="3200" dirty="0" err="1">
                <a:latin typeface="Arial Narrow" pitchFamily="34" charset="0"/>
              </a:rPr>
              <a:t>outcome</a:t>
            </a:r>
            <a:r>
              <a:rPr lang="it-IT" sz="3200" dirty="0">
                <a:latin typeface="Arial Narrow" pitchFamily="34" charset="0"/>
              </a:rPr>
              <a:t> del neonato migliora se non deve essere trasportato dopo la nascita in un centro di riferimento) e mediante taglio cesareo nei casi di onfalocele voluminoso o contenente il fegato; nei casi di onfalocele minimo può essere considerato il parto vaginale</a:t>
            </a:r>
            <a:r>
              <a:rPr lang="it-IT" sz="3200" dirty="0" smtClean="0">
                <a:latin typeface="Arial Narrow" pitchFamily="34" charset="0"/>
              </a:rPr>
              <a:t>.</a:t>
            </a:r>
          </a:p>
          <a:p>
            <a:r>
              <a:rPr lang="it-IT" sz="3200" dirty="0" smtClean="0">
                <a:latin typeface="Arial Narrow" pitchFamily="34" charset="0"/>
              </a:rPr>
              <a:t>Se isolato, la prognosi dell’onfalocele dopo trattamento chirurgico è molto buona</a:t>
            </a:r>
          </a:p>
          <a:p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267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557338"/>
            <a:ext cx="7704137" cy="4978400"/>
          </a:xfrm>
          <a:prstGeom prst="rect">
            <a:avLst/>
          </a:prstGeom>
          <a:noFill/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468313" y="1268413"/>
            <a:ext cx="8424862" cy="649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900113" y="404813"/>
            <a:ext cx="74882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dirty="0">
                <a:solidFill>
                  <a:srgbClr val="66CCFF"/>
                </a:solidFill>
                <a:latin typeface="Arial Narrow" pitchFamily="34" charset="0"/>
              </a:rPr>
              <a:t>Onfalocele: misura della porzione di fegato erniata in rapporto all’addome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267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484313"/>
            <a:ext cx="7775575" cy="5024437"/>
          </a:xfrm>
          <a:prstGeom prst="rect">
            <a:avLst/>
          </a:prstGeom>
          <a:noFill/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68313" y="1268413"/>
            <a:ext cx="8424862" cy="649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900113" y="404813"/>
            <a:ext cx="74882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dirty="0">
                <a:solidFill>
                  <a:srgbClr val="66CCFF"/>
                </a:solidFill>
              </a:rPr>
              <a:t>Onfalocele: misura della dimensione della porta erniaria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www.laparoscopicexperts.com/images/laparoscopic_diaphragma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7128792" cy="4851920"/>
          </a:xfrm>
          <a:prstGeom prst="rect">
            <a:avLst/>
          </a:prstGeom>
          <a:noFill/>
        </p:spPr>
      </p:pic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755576" y="188640"/>
          <a:ext cx="6624736" cy="1472644"/>
        </p:xfrm>
        <a:graphic>
          <a:graphicData uri="http://schemas.openxmlformats.org/drawingml/2006/table">
            <a:tbl>
              <a:tblPr/>
              <a:tblGrid>
                <a:gridCol w="2895733"/>
                <a:gridCol w="3729003"/>
              </a:tblGrid>
              <a:tr h="649684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 smtClean="0"/>
                        <a:t>Contenuto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più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comune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delle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</a:t>
                      </a:r>
                      <a:r>
                        <a:rPr lang="en-US" sz="1800" dirty="0" err="1" smtClean="0"/>
                        <a:t>rnie</a:t>
                      </a:r>
                      <a:r>
                        <a:rPr lang="en-US" sz="1800" dirty="0" smtClean="0"/>
                        <a:t> del </a:t>
                      </a:r>
                      <a:r>
                        <a:rPr lang="en-US" sz="1800" dirty="0" err="1" smtClean="0"/>
                        <a:t>lato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2000" b="1" dirty="0" smtClean="0">
                          <a:solidFill>
                            <a:srgbClr val="66CCFF"/>
                          </a:solidFill>
                        </a:rPr>
                        <a:t>DESTRO</a:t>
                      </a:r>
                      <a:endParaRPr lang="en-US" sz="2000" b="1" dirty="0">
                        <a:solidFill>
                          <a:srgbClr val="66CCFF"/>
                        </a:solidFill>
                      </a:endParaRPr>
                    </a:p>
                  </a:txBody>
                  <a:tcPr marL="57190" marR="5719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 smtClean="0"/>
                        <a:t>Contenuto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più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comune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delle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ernie</a:t>
                      </a:r>
                      <a:r>
                        <a:rPr lang="en-US" sz="1800" dirty="0" smtClean="0"/>
                        <a:t> del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lato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2000" b="1" baseline="0" dirty="0" smtClean="0">
                          <a:solidFill>
                            <a:srgbClr val="66CCFF"/>
                          </a:solidFill>
                        </a:rPr>
                        <a:t>SINISTRO</a:t>
                      </a:r>
                      <a:endParaRPr lang="en-US" sz="2000" b="1" dirty="0">
                        <a:solidFill>
                          <a:srgbClr val="66CCFF"/>
                        </a:solidFill>
                      </a:endParaRPr>
                    </a:p>
                  </a:txBody>
                  <a:tcPr marL="57190" marR="5719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63092">
                <a:tc>
                  <a:txBody>
                    <a:bodyPr/>
                    <a:lstStyle/>
                    <a:p>
                      <a:pPr marL="0" indent="-685800" algn="l"/>
                      <a:r>
                        <a:rPr lang="it-IT" sz="1800" dirty="0" smtClean="0"/>
                        <a:t>Fegato</a:t>
                      </a:r>
                    </a:p>
                    <a:p>
                      <a:pPr marL="0" indent="-685800" algn="l"/>
                      <a:r>
                        <a:rPr lang="it-IT" sz="1800" dirty="0" smtClean="0"/>
                        <a:t>Colecisti</a:t>
                      </a:r>
                      <a:endParaRPr lang="it-IT" sz="1800" dirty="0"/>
                    </a:p>
                  </a:txBody>
                  <a:tcPr marL="57190" marR="5719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685800" algn="l"/>
                      <a:r>
                        <a:rPr lang="it-IT" sz="1800" dirty="0" smtClean="0"/>
                        <a:t>Stomaco</a:t>
                      </a:r>
                    </a:p>
                    <a:p>
                      <a:pPr marL="0" indent="-685800" algn="l"/>
                      <a:r>
                        <a:rPr lang="it-IT" sz="1800" dirty="0" smtClean="0"/>
                        <a:t>Intestino</a:t>
                      </a:r>
                    </a:p>
                    <a:p>
                      <a:pPr marL="0" indent="-685800" algn="l"/>
                      <a:r>
                        <a:rPr lang="it-IT" sz="1800" dirty="0" smtClean="0"/>
                        <a:t>Milza</a:t>
                      </a:r>
                      <a:endParaRPr lang="it-IT" sz="1800" dirty="0"/>
                    </a:p>
                  </a:txBody>
                  <a:tcPr marL="57190" marR="5719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7596336" y="3501008"/>
            <a:ext cx="133164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SINISTRA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79512" y="3573016"/>
            <a:ext cx="11156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DESTRA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icoletta\SkyDrive\NICO\ATTIVITA' OSPEDALE\Diagnosi Prenatale-ecografia\Nicoletta\Battipaglia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80920" cy="621181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899592" y="260648"/>
            <a:ext cx="5832648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nicoletta\SkyDrive\NICO\ATTIVITA' OSPEDALE\Diagnosi Prenatale-ecografia\Nicoletta\Battipagli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640960" cy="648189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755576" y="0"/>
            <a:ext cx="590465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nicoletta\SkyDrive\NICO\ATTIVITA' OSPEDALE\Diagnosi Prenatale-ecografia\Nicoletta\Battipaglia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8159432" cy="612068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971600" y="404664"/>
            <a:ext cx="590465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5" name="Stella a 5 punte 4"/>
          <p:cNvSpPr/>
          <p:nvPr/>
        </p:nvSpPr>
        <p:spPr>
          <a:xfrm>
            <a:off x="7884368" y="5805264"/>
            <a:ext cx="792088" cy="576064"/>
          </a:xfrm>
          <a:prstGeom prst="star5">
            <a:avLst/>
          </a:prstGeom>
          <a:noFill/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Grp="1" noChangeAspect="1" noChangeArrowheads="1"/>
          </p:cNvPicPr>
          <p:nvPr>
            <p:ph type="ctr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981075"/>
            <a:ext cx="5543550" cy="4821238"/>
          </a:xfrm>
          <a:noFill/>
          <a:ln/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5292725" y="5445125"/>
            <a:ext cx="1439863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5148263" y="1341438"/>
            <a:ext cx="3024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4751388" y="980728"/>
            <a:ext cx="439261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dirty="0" smtClean="0">
                <a:latin typeface="Arial Narrow" pitchFamily="34" charset="0"/>
              </a:rPr>
              <a:t>1/4000 nati vivi</a:t>
            </a:r>
          </a:p>
          <a:p>
            <a:pPr>
              <a:spcBef>
                <a:spcPct val="50000"/>
              </a:spcBef>
            </a:pPr>
            <a:r>
              <a:rPr lang="it-IT" sz="2400" dirty="0" smtClean="0">
                <a:latin typeface="Arial Narrow" pitchFamily="34" charset="0"/>
              </a:rPr>
              <a:t>Difetto </a:t>
            </a:r>
            <a:r>
              <a:rPr lang="it-IT" sz="2400" dirty="0">
                <a:latin typeface="Arial Narrow" pitchFamily="34" charset="0"/>
              </a:rPr>
              <a:t>di parete relativamente piccolo (2-4 cm) che coinvolge tutti i foglietti della parete addominale, generalmente </a:t>
            </a:r>
            <a:r>
              <a:rPr lang="it-IT" sz="2400" dirty="0" smtClean="0">
                <a:latin typeface="Arial Narrow" pitchFamily="34" charset="0"/>
              </a:rPr>
              <a:t>collocato </a:t>
            </a:r>
            <a:r>
              <a:rPr lang="it-IT" sz="2400" dirty="0">
                <a:latin typeface="Arial Narrow" pitchFamily="34" charset="0"/>
              </a:rPr>
              <a:t>a destra </a:t>
            </a:r>
            <a:r>
              <a:rPr lang="it-IT" sz="2400" dirty="0" smtClean="0">
                <a:latin typeface="Arial Narrow" pitchFamily="34" charset="0"/>
              </a:rPr>
              <a:t>dell’inserzione </a:t>
            </a:r>
            <a:r>
              <a:rPr lang="it-IT" sz="2400" dirty="0">
                <a:latin typeface="Arial Narrow" pitchFamily="34" charset="0"/>
              </a:rPr>
              <a:t>del cordone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4751388" y="5084763"/>
            <a:ext cx="43926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dirty="0">
                <a:latin typeface="Arial Narrow" pitchFamily="34" charset="0"/>
              </a:rPr>
              <a:t>Il difetto risulterebbe da un’anomala involuzione della vena ombelicale destra, che avviene verso la 6 w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b="1" dirty="0" err="1" smtClean="0">
                <a:solidFill>
                  <a:srgbClr val="66CCFF"/>
                </a:solidFill>
                <a:latin typeface="Arial Narrow" pitchFamily="34" charset="0"/>
                <a:ea typeface="+mj-ea"/>
                <a:cs typeface="+mj-cs"/>
              </a:rPr>
              <a:t>Gastroschisi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IMGP65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292350"/>
            <a:ext cx="6913563" cy="456565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 dirty="0" smtClean="0">
                <a:solidFill>
                  <a:srgbClr val="66CCFF"/>
                </a:solidFill>
                <a:latin typeface="Arial Narrow" pitchFamily="34" charset="0"/>
                <a:ea typeface="+mj-ea"/>
                <a:cs typeface="+mj-cs"/>
              </a:rPr>
              <a:t>Aspetto tipico della </a:t>
            </a:r>
            <a:r>
              <a:rPr lang="it-IT" sz="3600" b="1" dirty="0" err="1" smtClean="0">
                <a:solidFill>
                  <a:srgbClr val="66CCFF"/>
                </a:solidFill>
                <a:latin typeface="Arial Narrow" pitchFamily="34" charset="0"/>
                <a:ea typeface="+mj-ea"/>
                <a:cs typeface="+mj-cs"/>
              </a:rPr>
              <a:t>gastroschisi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04048" y="2276872"/>
            <a:ext cx="57606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Arial Narrow" pitchFamily="34" charset="0"/>
              </a:rPr>
              <a:t>DX</a:t>
            </a:r>
            <a:endParaRPr lang="it-IT" sz="2000" b="1" dirty="0">
              <a:latin typeface="Arial Narrow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012160" y="5301208"/>
            <a:ext cx="57606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Arial Narrow" pitchFamily="34" charset="0"/>
              </a:rPr>
              <a:t>SX</a:t>
            </a:r>
            <a:endParaRPr lang="it-IT" sz="20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539750" y="620713"/>
            <a:ext cx="8280400" cy="611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it-IT" sz="2400" b="1" dirty="0"/>
              <a:t>		</a:t>
            </a:r>
            <a:r>
              <a:rPr lang="it-IT" sz="4000" b="1" dirty="0">
                <a:solidFill>
                  <a:srgbClr val="66CCFF"/>
                </a:solidFill>
                <a:latin typeface="Arial Narrow" pitchFamily="34" charset="0"/>
              </a:rPr>
              <a:t>	Percorso diagnostico </a:t>
            </a:r>
            <a:endParaRPr lang="it-IT" sz="2400" b="1" dirty="0">
              <a:solidFill>
                <a:srgbClr val="66CCFF"/>
              </a:solidFill>
              <a:latin typeface="Arial Narrow" pitchFamily="34" charset="0"/>
            </a:endParaRPr>
          </a:p>
          <a:p>
            <a:pPr algn="just"/>
            <a:endParaRPr lang="it-IT" sz="2400" b="1" dirty="0"/>
          </a:p>
          <a:p>
            <a:pPr algn="just">
              <a:lnSpc>
                <a:spcPct val="130000"/>
              </a:lnSpc>
            </a:pPr>
            <a:r>
              <a:rPr lang="it-IT" sz="2400" dirty="0"/>
              <a:t>- </a:t>
            </a:r>
            <a:r>
              <a:rPr lang="it-IT" sz="2800" dirty="0">
                <a:latin typeface="Arial Narrow" pitchFamily="34" charset="0"/>
              </a:rPr>
              <a:t>possibile la diagnosi in utero dopo la 12 </a:t>
            </a:r>
            <a:r>
              <a:rPr lang="it-IT" sz="2800" dirty="0" smtClean="0">
                <a:latin typeface="Arial Narrow" pitchFamily="34" charset="0"/>
              </a:rPr>
              <a:t>w</a:t>
            </a:r>
            <a:endParaRPr lang="it-IT" sz="2800" dirty="0">
              <a:latin typeface="Arial Narrow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it-IT" sz="2800" dirty="0">
                <a:latin typeface="Arial Narrow" pitchFamily="34" charset="0"/>
              </a:rPr>
              <a:t>- valutazione organi erniati</a:t>
            </a: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it-IT" sz="2800" dirty="0">
                <a:latin typeface="Arial Narrow" pitchFamily="34" charset="0"/>
              </a:rPr>
              <a:t> valutazione </a:t>
            </a:r>
            <a:r>
              <a:rPr lang="it-IT" sz="2800" dirty="0" smtClean="0">
                <a:latin typeface="Arial Narrow" pitchFamily="34" charset="0"/>
              </a:rPr>
              <a:t>eventuali </a:t>
            </a:r>
            <a:r>
              <a:rPr lang="it-IT" sz="2800" dirty="0">
                <a:latin typeface="Arial Narrow" pitchFamily="34" charset="0"/>
              </a:rPr>
              <a:t>malformazioni </a:t>
            </a:r>
            <a:r>
              <a:rPr lang="it-IT" sz="2800" dirty="0" smtClean="0">
                <a:latin typeface="Arial Narrow" pitchFamily="34" charset="0"/>
              </a:rPr>
              <a:t>associate (rare) </a:t>
            </a:r>
            <a:endParaRPr lang="it-IT" sz="2800" dirty="0">
              <a:latin typeface="Arial Narrow" pitchFamily="34" charset="0"/>
            </a:endParaRP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it-IT" sz="2800" dirty="0">
                <a:latin typeface="Arial Narrow" pitchFamily="34" charset="0"/>
              </a:rPr>
              <a:t> cariotipo </a:t>
            </a: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it-IT" sz="2800" dirty="0">
                <a:latin typeface="Arial Narrow" pitchFamily="34" charset="0"/>
              </a:rPr>
              <a:t> consulenza chirurgo pediatra</a:t>
            </a: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it-IT" sz="2800" dirty="0">
                <a:latin typeface="Arial Narrow" pitchFamily="34" charset="0"/>
              </a:rPr>
              <a:t> </a:t>
            </a:r>
            <a:r>
              <a:rPr lang="it-IT" sz="2800" dirty="0" smtClean="0">
                <a:latin typeface="Arial Narrow" pitchFamily="34" charset="0"/>
              </a:rPr>
              <a:t>scelta della paziente (prosecuzione/IVG)</a:t>
            </a: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it-IT" sz="2800" dirty="0" smtClean="0">
                <a:latin typeface="Arial Narrow" pitchFamily="34" charset="0"/>
              </a:rPr>
              <a:t> </a:t>
            </a:r>
            <a:r>
              <a:rPr lang="it-IT" sz="2800" dirty="0">
                <a:latin typeface="Arial Narrow" pitchFamily="34" charset="0"/>
              </a:rPr>
              <a:t>stretto monitoraggio </a:t>
            </a:r>
            <a:r>
              <a:rPr lang="it-IT" sz="2800" dirty="0" smtClean="0">
                <a:latin typeface="Arial Narrow" pitchFamily="34" charset="0"/>
              </a:rPr>
              <a:t>ecografico (valutazione anse intestinali e </a:t>
            </a:r>
            <a:r>
              <a:rPr lang="it-IT" sz="2800" dirty="0" err="1" smtClean="0">
                <a:latin typeface="Arial Narrow" pitchFamily="34" charset="0"/>
              </a:rPr>
              <a:t>poliamnios</a:t>
            </a:r>
            <a:r>
              <a:rPr lang="it-IT" sz="2800" dirty="0" smtClean="0">
                <a:latin typeface="Arial Narrow" pitchFamily="34" charset="0"/>
              </a:rPr>
              <a:t>)</a:t>
            </a:r>
            <a:endParaRPr lang="it-IT" sz="2800" dirty="0">
              <a:latin typeface="Arial Narrow" pitchFamily="34" charset="0"/>
            </a:endParaRPr>
          </a:p>
          <a:p>
            <a:pPr algn="just">
              <a:lnSpc>
                <a:spcPct val="130000"/>
              </a:lnSpc>
              <a:buFontTx/>
              <a:buChar char="-"/>
            </a:pPr>
            <a:r>
              <a:rPr lang="it-IT" sz="2800" dirty="0">
                <a:latin typeface="Arial Narrow" pitchFamily="34" charset="0"/>
              </a:rPr>
              <a:t> programmazione del parto con 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467544" y="363915"/>
            <a:ext cx="813435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4000" b="1" dirty="0" smtClean="0">
                <a:solidFill>
                  <a:srgbClr val="66CCFF"/>
                </a:solidFill>
                <a:latin typeface="Arial Narrow" pitchFamily="34" charset="0"/>
              </a:rPr>
              <a:t>Modalità </a:t>
            </a:r>
            <a:r>
              <a:rPr lang="it-IT" sz="4000" b="1" dirty="0">
                <a:solidFill>
                  <a:srgbClr val="66CCFF"/>
                </a:solidFill>
                <a:latin typeface="Arial Narrow" pitchFamily="34" charset="0"/>
              </a:rPr>
              <a:t>del </a:t>
            </a:r>
            <a:r>
              <a:rPr lang="it-IT" sz="4000" b="1" dirty="0" smtClean="0">
                <a:solidFill>
                  <a:srgbClr val="66CCFF"/>
                </a:solidFill>
                <a:latin typeface="Arial Narrow" pitchFamily="34" charset="0"/>
              </a:rPr>
              <a:t>parto</a:t>
            </a:r>
          </a:p>
          <a:p>
            <a:pPr algn="ctr"/>
            <a:endParaRPr lang="it-IT" sz="3200" dirty="0" smtClean="0">
              <a:latin typeface="Arial Narrow" pitchFamily="34" charset="0"/>
            </a:endParaRPr>
          </a:p>
          <a:p>
            <a:r>
              <a:rPr lang="it-IT" sz="3200" dirty="0" smtClean="0">
                <a:latin typeface="Arial Narrow" pitchFamily="34" charset="0"/>
              </a:rPr>
              <a:t>Deve avvenire </a:t>
            </a:r>
            <a:r>
              <a:rPr lang="it-IT" sz="3200" dirty="0">
                <a:latin typeface="Arial Narrow" pitchFamily="34" charset="0"/>
              </a:rPr>
              <a:t>in centri di III livello adeguati per il trattamento chirurgico della patologia (l’</a:t>
            </a:r>
            <a:r>
              <a:rPr lang="it-IT" sz="3200" dirty="0" err="1">
                <a:latin typeface="Arial Narrow" pitchFamily="34" charset="0"/>
              </a:rPr>
              <a:t>outcome</a:t>
            </a:r>
            <a:r>
              <a:rPr lang="it-IT" sz="3200" dirty="0">
                <a:latin typeface="Arial Narrow" pitchFamily="34" charset="0"/>
              </a:rPr>
              <a:t> del neonato migliora se non deve essere trasportato dopo la nascita in un centro di riferimento) e mediante taglio </a:t>
            </a:r>
            <a:r>
              <a:rPr lang="it-IT" sz="3200" dirty="0" smtClean="0">
                <a:latin typeface="Arial Narrow" pitchFamily="34" charset="0"/>
              </a:rPr>
              <a:t>cesareo.</a:t>
            </a:r>
          </a:p>
          <a:p>
            <a:endParaRPr lang="it-IT" sz="3200" dirty="0" smtClean="0">
              <a:latin typeface="Arial Narrow" pitchFamily="34" charset="0"/>
            </a:endParaRPr>
          </a:p>
          <a:p>
            <a:r>
              <a:rPr lang="it-IT" sz="3200" dirty="0" smtClean="0">
                <a:latin typeface="Arial Narrow" pitchFamily="34" charset="0"/>
              </a:rPr>
              <a:t>La prognosi è abbastanza buona, in relazione alle condizioni dell’intestino erniato e alla prematurità (</a:t>
            </a:r>
            <a:r>
              <a:rPr lang="it-IT" sz="3200" dirty="0" err="1" smtClean="0">
                <a:latin typeface="Arial Narrow" pitchFamily="34" charset="0"/>
              </a:rPr>
              <a:t>poliamnios</a:t>
            </a:r>
            <a:r>
              <a:rPr lang="it-IT" sz="3200" dirty="0" smtClean="0">
                <a:latin typeface="Arial Narrow" pitchFamily="34" charset="0"/>
              </a:rPr>
              <a:t>)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252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700213"/>
            <a:ext cx="7488238" cy="4838700"/>
          </a:xfrm>
          <a:prstGeom prst="rect">
            <a:avLst/>
          </a:prstGeom>
          <a:noFill/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468313" y="1268413"/>
            <a:ext cx="8424862" cy="649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900113" y="404813"/>
            <a:ext cx="74882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dirty="0" err="1">
                <a:solidFill>
                  <a:srgbClr val="66CCFF"/>
                </a:solidFill>
                <a:latin typeface="Arial Narrow" pitchFamily="34" charset="0"/>
              </a:rPr>
              <a:t>Gastroschisi</a:t>
            </a:r>
            <a:r>
              <a:rPr lang="it-IT" sz="3200" b="1" dirty="0">
                <a:solidFill>
                  <a:srgbClr val="66CCFF"/>
                </a:solidFill>
                <a:latin typeface="Arial Narrow" pitchFamily="34" charset="0"/>
              </a:rPr>
              <a:t>: matassa intestinale erniata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252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557338"/>
            <a:ext cx="7488237" cy="4838700"/>
          </a:xfrm>
          <a:prstGeom prst="rect">
            <a:avLst/>
          </a:prstGeom>
          <a:noFill/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468313" y="1268413"/>
            <a:ext cx="8424862" cy="649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900113" y="404813"/>
            <a:ext cx="74882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dirty="0" err="1">
                <a:solidFill>
                  <a:srgbClr val="66CCFF"/>
                </a:solidFill>
                <a:latin typeface="Arial Narrow" pitchFamily="34" charset="0"/>
              </a:rPr>
              <a:t>Gastroschisi</a:t>
            </a:r>
            <a:r>
              <a:rPr lang="it-IT" sz="3200" b="1" dirty="0">
                <a:solidFill>
                  <a:srgbClr val="66CCFF"/>
                </a:solidFill>
                <a:latin typeface="Arial Narrow" pitchFamily="34" charset="0"/>
              </a:rPr>
              <a:t>: posizione laterale dei vasi ombelicali rispetto alla porzione erniata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icoletta\SkyDrive\NICO\ATTIVITA' OSPEDALE\Diagnosi Prenatale-ecografia\Nicoletta\Bici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03448" cy="612068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971600" y="404664"/>
            <a:ext cx="590465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052736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/>
              <a:t>1 . Difetto Posterolaterale </a:t>
            </a:r>
            <a:r>
              <a:rPr lang="it-IT" sz="2800" dirty="0" smtClean="0"/>
              <a:t>, o </a:t>
            </a:r>
            <a:r>
              <a:rPr lang="it-IT" sz="2800" b="1" dirty="0" smtClean="0"/>
              <a:t>ernia di </a:t>
            </a:r>
            <a:r>
              <a:rPr lang="it-IT" sz="2800" b="1" dirty="0" err="1" smtClean="0"/>
              <a:t>Bochdalek</a:t>
            </a:r>
            <a:r>
              <a:rPr lang="it-IT" sz="2800" dirty="0" smtClean="0"/>
              <a:t>: circa il 90 % dei casi (a </a:t>
            </a:r>
            <a:r>
              <a:rPr lang="it-IT" sz="2800" i="1" dirty="0" smtClean="0"/>
              <a:t>sinistra</a:t>
            </a:r>
            <a:r>
              <a:rPr lang="it-IT" sz="2800" dirty="0" smtClean="0"/>
              <a:t> nell’ 80% dei casi , a destra nel 15%, bilaterale nel 5%)</a:t>
            </a:r>
          </a:p>
          <a:p>
            <a:endParaRPr lang="it-IT" sz="2800" dirty="0" smtClean="0"/>
          </a:p>
          <a:p>
            <a:r>
              <a:rPr lang="it-IT" sz="2800" b="1" dirty="0" smtClean="0"/>
              <a:t>2 . Difetto Parasternale</a:t>
            </a:r>
            <a:r>
              <a:rPr lang="it-IT" sz="2800" dirty="0" smtClean="0"/>
              <a:t>, o </a:t>
            </a:r>
            <a:r>
              <a:rPr lang="it-IT" sz="2800" b="1" dirty="0" smtClean="0"/>
              <a:t>ernia di </a:t>
            </a:r>
            <a:r>
              <a:rPr lang="it-IT" sz="2800" b="1" dirty="0" err="1" smtClean="0"/>
              <a:t>Morgagni</a:t>
            </a:r>
            <a:r>
              <a:rPr lang="it-IT" sz="2800" dirty="0" smtClean="0"/>
              <a:t>: parte anteriore del diaframma (1-2 % dei casi), più spesso a </a:t>
            </a:r>
            <a:r>
              <a:rPr lang="it-IT" sz="2800" i="1" dirty="0" smtClean="0"/>
              <a:t>destra </a:t>
            </a:r>
            <a:r>
              <a:rPr lang="it-IT" sz="2800" dirty="0" smtClean="0"/>
              <a:t>o bilaterale , di solito contiene il fegato </a:t>
            </a:r>
          </a:p>
          <a:p>
            <a:endParaRPr lang="it-IT" sz="2800" dirty="0" smtClean="0"/>
          </a:p>
          <a:p>
            <a:r>
              <a:rPr lang="it-IT" sz="2800" b="1" dirty="0" smtClean="0"/>
              <a:t>3 . </a:t>
            </a:r>
            <a:r>
              <a:rPr lang="it-IT" sz="2800" b="1" dirty="0" err="1" smtClean="0"/>
              <a:t>Eventratio</a:t>
            </a:r>
            <a:r>
              <a:rPr lang="it-IT" sz="2800" b="1" dirty="0" smtClean="0"/>
              <a:t>  Diaframmatica</a:t>
            </a:r>
            <a:r>
              <a:rPr lang="it-IT" sz="2800" dirty="0" smtClean="0"/>
              <a:t>:  5% dei casi, a </a:t>
            </a:r>
            <a:r>
              <a:rPr lang="it-IT" sz="2800" i="1" dirty="0" smtClean="0"/>
              <a:t>destra</a:t>
            </a:r>
            <a:r>
              <a:rPr lang="it-IT" sz="2800" dirty="0" smtClean="0"/>
              <a:t> (diaframma congenitamente debole che non può mantenere nella loro sede normale i visceri addominali)</a:t>
            </a:r>
            <a:endParaRPr lang="it-IT" sz="28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5536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b="1" dirty="0" smtClean="0">
                <a:solidFill>
                  <a:srgbClr val="66CCFF"/>
                </a:solidFill>
                <a:latin typeface="Arial Narrow" pitchFamily="34" charset="0"/>
                <a:ea typeface="+mj-ea"/>
                <a:cs typeface="+mj-cs"/>
              </a:rPr>
              <a:t>Classificazione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nicoletta\SkyDrive\NICO\ATTIVITA' OSPEDALE\Diagnosi Prenatale-ecografia\Nicoletta\Bici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244" y="260648"/>
            <a:ext cx="8543406" cy="640871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755576" y="260648"/>
            <a:ext cx="590465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nicoletta\SkyDrive\NICO\ATTIVITA' OSPEDALE\Diagnosi Prenatale-ecografia\Nicoletta\Bici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244" y="241278"/>
            <a:ext cx="8569228" cy="642808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755576" y="260648"/>
            <a:ext cx="590465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nicoletta\SkyDrive\NICO\ATTIVITA' OSPEDALE\Diagnosi Prenatale-ecografia\Nicoletta\Bici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1278"/>
            <a:ext cx="8496944" cy="637386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827584" y="260648"/>
            <a:ext cx="590465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4" name="Stella a 5 punte 3"/>
          <p:cNvSpPr/>
          <p:nvPr/>
        </p:nvSpPr>
        <p:spPr>
          <a:xfrm>
            <a:off x="8172400" y="5301208"/>
            <a:ext cx="576064" cy="576064"/>
          </a:xfrm>
          <a:prstGeom prst="star5">
            <a:avLst/>
          </a:prstGeom>
          <a:noFill/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052513"/>
            <a:ext cx="586581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555875" y="333375"/>
            <a:ext cx="482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 dirty="0" smtClean="0">
                <a:solidFill>
                  <a:srgbClr val="66CCFF"/>
                </a:solidFill>
                <a:latin typeface="Arial Narrow" pitchFamily="34" charset="0"/>
              </a:rPr>
              <a:t>ERNIA OMBELICALE</a:t>
            </a:r>
            <a:endParaRPr lang="it-IT" sz="4000" b="1" dirty="0">
              <a:solidFill>
                <a:srgbClr val="66CCFF"/>
              </a:solidFill>
              <a:latin typeface="Arial Narrow" pitchFamily="34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148263" y="5589588"/>
            <a:ext cx="1800225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508104" y="980728"/>
            <a:ext cx="33845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dirty="0" smtClean="0">
                <a:latin typeface="Arial Narrow" pitchFamily="34" charset="0"/>
              </a:rPr>
              <a:t>E’ una protrusione della parete addominale o degli organi addominali (intestino) a livello del cordone ombelicale (ombelico), rivestita da cute e grasso sottocutaneo</a:t>
            </a:r>
            <a:endParaRPr lang="it-IT" sz="2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95536" y="692696"/>
            <a:ext cx="8424863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it-IT" sz="2800" dirty="0" smtClean="0">
                <a:latin typeface="Arial Narrow" pitchFamily="34" charset="0"/>
              </a:rPr>
              <a:t>E’ causata da una incompleta chiusura dei muscoli retti addominali attraverso i quali passano i vasi ombelicali.</a:t>
            </a:r>
          </a:p>
          <a:p>
            <a:pPr algn="just"/>
            <a:r>
              <a:rPr lang="it-IT" sz="2800" dirty="0" smtClean="0">
                <a:latin typeface="Arial Narrow" pitchFamily="34" charset="0"/>
              </a:rPr>
              <a:t>Le dimensioni variano a termine da 1 a 5 cm. </a:t>
            </a:r>
          </a:p>
          <a:p>
            <a:pPr algn="just"/>
            <a:endParaRPr lang="it-IT" sz="2800" dirty="0" smtClean="0">
              <a:latin typeface="Arial Narrow" pitchFamily="34" charset="0"/>
            </a:endParaRPr>
          </a:p>
          <a:p>
            <a:pPr algn="just"/>
            <a:r>
              <a:rPr lang="it-IT" sz="2800" dirty="0" smtClean="0">
                <a:latin typeface="Arial Narrow" pitchFamily="34" charset="0"/>
              </a:rPr>
              <a:t>E’ una condizione molto comune, specialmente in alcune etnie (frequente nei bambini africani).</a:t>
            </a:r>
          </a:p>
          <a:p>
            <a:pPr algn="just"/>
            <a:endParaRPr lang="it-IT" sz="2800" dirty="0" smtClean="0">
              <a:latin typeface="Arial Narrow" pitchFamily="34" charset="0"/>
            </a:endParaRPr>
          </a:p>
          <a:p>
            <a:pPr algn="just"/>
            <a:r>
              <a:rPr lang="it-IT" sz="2800" dirty="0" smtClean="0">
                <a:latin typeface="Arial Narrow" pitchFamily="34" charset="0"/>
              </a:rPr>
              <a:t>Diagnosi differenziale con onfalocele non sempre possibile.</a:t>
            </a:r>
          </a:p>
          <a:p>
            <a:pPr algn="just"/>
            <a:endParaRPr lang="it-IT" sz="2800" dirty="0" smtClean="0">
              <a:latin typeface="Arial Narrow" pitchFamily="34" charset="0"/>
            </a:endParaRPr>
          </a:p>
          <a:p>
            <a:pPr algn="just"/>
            <a:r>
              <a:rPr lang="it-IT" sz="2800" dirty="0" smtClean="0">
                <a:latin typeface="Arial Narrow" pitchFamily="34" charset="0"/>
              </a:rPr>
              <a:t>La maggior parte delle ernie ombelicali non è correlata con anomalie. Peraltro, può essere associata a condizioni rare come malattie da accumulo di mucopolisaccaridi, sindrome di </a:t>
            </a:r>
            <a:r>
              <a:rPr lang="it-IT" sz="2800" dirty="0" err="1" smtClean="0">
                <a:latin typeface="Arial Narrow" pitchFamily="34" charset="0"/>
              </a:rPr>
              <a:t>Beckwith-Wiedemann</a:t>
            </a:r>
            <a:r>
              <a:rPr lang="it-IT" sz="2800" dirty="0" smtClean="0">
                <a:latin typeface="Arial Narrow" pitchFamily="34" charset="0"/>
              </a:rPr>
              <a:t> e sindrome di Down.</a:t>
            </a:r>
            <a:endParaRPr lang="it-IT" sz="28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0"/>
            <a:ext cx="44644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492896"/>
            <a:ext cx="705678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5148064" y="0"/>
            <a:ext cx="3995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pitchFamily="34" charset="0"/>
              </a:rPr>
              <a:t>Dipartimento Ostetrico-Ginecologico</a:t>
            </a:r>
          </a:p>
          <a:p>
            <a:pPr algn="ctr"/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pitchFamily="34" charset="0"/>
              </a:rPr>
              <a:t>Centro di Diagnosi Prenatale</a:t>
            </a:r>
          </a:p>
          <a:p>
            <a:pPr algn="ctr"/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pitchFamily="34" charset="0"/>
              </a:rPr>
              <a:t>Azienda Spedali Civili </a:t>
            </a:r>
          </a:p>
          <a:p>
            <a:pPr algn="ctr"/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pitchFamily="34" charset="0"/>
              </a:rPr>
              <a:t>Università degli Studi di Brescia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5940152" y="1412776"/>
            <a:ext cx="1079500" cy="1152525"/>
          </a:xfrm>
          <a:prstGeom prst="rect">
            <a:avLst/>
          </a:prstGeom>
          <a:solidFill>
            <a:srgbClr val="FDFDA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7380312" y="1412776"/>
          <a:ext cx="1219200" cy="1143000"/>
        </p:xfrm>
        <a:graphic>
          <a:graphicData uri="http://schemas.openxmlformats.org/presentationml/2006/ole">
            <p:oleObj spid="_x0000_s16386" name="Documento" r:id="rId6" imgW="1333500" imgH="1341120" progId="Word.Document.8">
              <p:embed/>
            </p:oleObj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1979712" y="4581128"/>
            <a:ext cx="5184576" cy="523220"/>
          </a:xfrm>
          <a:prstGeom prst="rect">
            <a:avLst/>
          </a:prstGeom>
          <a:noFill/>
          <a:ln w="28575"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latin typeface="Arial Narrow" pitchFamily="34" charset="0"/>
              </a:rPr>
              <a:t>La parola al chirurgo </a:t>
            </a:r>
            <a:r>
              <a:rPr lang="it-IT" sz="2800" dirty="0" err="1" smtClean="0">
                <a:latin typeface="Arial Narrow" pitchFamily="34" charset="0"/>
              </a:rPr>
              <a:t>pediatra…</a:t>
            </a:r>
            <a:endParaRPr lang="it-IT" sz="28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>
            <a:spLocks noChangeArrowheads="1"/>
          </p:cNvSpPr>
          <p:nvPr/>
        </p:nvSpPr>
        <p:spPr bwMode="auto">
          <a:xfrm>
            <a:off x="251520" y="548680"/>
            <a:ext cx="3888432" cy="489364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Narrow" pitchFamily="34" charset="0"/>
                <a:cs typeface="Times New Roman" pitchFamily="18" charset="0"/>
              </a:rPr>
              <a:t>1) 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 Narrow" pitchFamily="34" charset="0"/>
                <a:cs typeface="Times New Roman" pitchFamily="18" charset="0"/>
              </a:rPr>
              <a:t>Destroposizione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Narrow" pitchFamily="34" charset="0"/>
                <a:cs typeface="Times New Roman" pitchFamily="18" charset="0"/>
              </a:rPr>
              <a:t> cardiaca (</a:t>
            </a:r>
            <a:r>
              <a:rPr kumimoji="0" lang="it-IT" sz="2400" b="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 Narrow" pitchFamily="34" charset="0"/>
                <a:cs typeface="Times New Roman" pitchFamily="18" charset="0"/>
              </a:rPr>
              <a:t>shift</a:t>
            </a:r>
            <a:r>
              <a:rPr kumimoji="0" lang="it-IT" sz="2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Narrow" pitchFamily="34" charset="0"/>
                <a:cs typeface="Times New Roman" pitchFamily="18" charset="0"/>
              </a:rPr>
              <a:t> mediastinico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Narrow" pitchFamily="34" charset="0"/>
                <a:cs typeface="Times New Roman" pitchFamily="18" charset="0"/>
              </a:rPr>
              <a:t>)</a:t>
            </a:r>
          </a:p>
          <a:p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Narrow" pitchFamily="34" charset="0"/>
                <a:cs typeface="Times New Roman" pitchFamily="18" charset="0"/>
              </a:rPr>
              <a:t>2)</a:t>
            </a:r>
            <a:r>
              <a:rPr lang="it-IT" sz="2400" dirty="0" smtClean="0">
                <a:solidFill>
                  <a:srgbClr val="333333"/>
                </a:solidFill>
                <a:latin typeface="Arial Narrow" pitchFamily="34" charset="0"/>
                <a:cs typeface="Times New Roman" pitchFamily="18" charset="0"/>
              </a:rPr>
              <a:t>  V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 Narrow" pitchFamily="34" charset="0"/>
                <a:cs typeface="Times New Roman" pitchFamily="18" charset="0"/>
              </a:rPr>
              <a:t>isceri addominali in torace</a:t>
            </a:r>
            <a:r>
              <a:rPr lang="it-IT" sz="2400" dirty="0" smtClean="0">
                <a:solidFill>
                  <a:srgbClr val="333333"/>
                </a:solidFill>
                <a:latin typeface="Arial Narrow" pitchFamily="34" charset="0"/>
                <a:cs typeface="Times New Roman" pitchFamily="18" charset="0"/>
              </a:rPr>
              <a:t> (aree </a:t>
            </a:r>
            <a:r>
              <a:rPr lang="it-IT" sz="2400" dirty="0" err="1" smtClean="0">
                <a:solidFill>
                  <a:srgbClr val="333333"/>
                </a:solidFill>
                <a:latin typeface="Arial Narrow" pitchFamily="34" charset="0"/>
                <a:cs typeface="Times New Roman" pitchFamily="18" charset="0"/>
              </a:rPr>
              <a:t>ipercogene</a:t>
            </a:r>
            <a:r>
              <a:rPr lang="it-IT" sz="2400" dirty="0" smtClean="0">
                <a:solidFill>
                  <a:srgbClr val="333333"/>
                </a:solidFill>
                <a:latin typeface="Arial Narrow" pitchFamily="34" charset="0"/>
                <a:cs typeface="Times New Roman" pitchFamily="18" charset="0"/>
              </a:rPr>
              <a:t>, </a:t>
            </a:r>
            <a:r>
              <a:rPr lang="it-IT" sz="2400" dirty="0" err="1" smtClean="0">
                <a:solidFill>
                  <a:srgbClr val="333333"/>
                </a:solidFill>
                <a:latin typeface="Arial Narrow" pitchFamily="34" charset="0"/>
                <a:cs typeface="Times New Roman" pitchFamily="18" charset="0"/>
              </a:rPr>
              <a:t>anecogene</a:t>
            </a:r>
            <a:r>
              <a:rPr lang="it-IT" sz="2400" dirty="0" smtClean="0">
                <a:solidFill>
                  <a:srgbClr val="333333"/>
                </a:solidFill>
                <a:latin typeface="Arial Narrow" pitchFamily="34" charset="0"/>
                <a:cs typeface="Times New Roman" pitchFamily="18" charset="0"/>
              </a:rPr>
              <a:t>, movimenti peristaltici)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 Narrow" pitchFamily="34" charset="0"/>
              <a:cs typeface="Times New Roman" pitchFamily="18" charset="0"/>
            </a:endParaRPr>
          </a:p>
          <a:p>
            <a:r>
              <a:rPr lang="it-IT" sz="2400" b="1" dirty="0" smtClean="0">
                <a:solidFill>
                  <a:srgbClr val="333333"/>
                </a:solidFill>
                <a:latin typeface="Arial Narrow" pitchFamily="34" charset="0"/>
                <a:cs typeface="Times New Roman" pitchFamily="18" charset="0"/>
              </a:rPr>
              <a:t>3)</a:t>
            </a:r>
            <a:r>
              <a:rPr lang="it-IT" sz="2400" dirty="0" smtClean="0">
                <a:latin typeface="Arial Narrow" pitchFamily="34" charset="0"/>
              </a:rPr>
              <a:t>  </a:t>
            </a:r>
            <a:r>
              <a:rPr lang="it-IT" sz="2400" dirty="0" err="1" smtClean="0">
                <a:latin typeface="Arial Narrow" pitchFamily="34" charset="0"/>
              </a:rPr>
              <a:t>Poliamnios</a:t>
            </a:r>
            <a:r>
              <a:rPr lang="it-IT" sz="2400" dirty="0" smtClean="0">
                <a:latin typeface="Arial Narrow" pitchFamily="34" charset="0"/>
              </a:rPr>
              <a:t>, raramente  prima di 24 w (compressione esofagea  per stiramento dello stomaco e/o ridotto assorbimento di liquido dai polmoni </a:t>
            </a:r>
            <a:r>
              <a:rPr lang="it-IT" sz="2400" dirty="0" err="1" smtClean="0">
                <a:latin typeface="Arial Narrow" pitchFamily="34" charset="0"/>
              </a:rPr>
              <a:t>ipoplasici</a:t>
            </a:r>
            <a:r>
              <a:rPr lang="it-IT" sz="2400" dirty="0" smtClean="0">
                <a:latin typeface="Arial Narrow" pitchFamily="34" charset="0"/>
              </a:rPr>
              <a:t>). </a:t>
            </a:r>
          </a:p>
          <a:p>
            <a:r>
              <a:rPr lang="it-IT" sz="2400" b="1" dirty="0" smtClean="0">
                <a:latin typeface="Arial Narrow" pitchFamily="34" charset="0"/>
              </a:rPr>
              <a:t>NB</a:t>
            </a:r>
            <a:r>
              <a:rPr lang="it-IT" sz="2400" dirty="0" smtClean="0">
                <a:latin typeface="Arial Narrow" pitchFamily="34" charset="0"/>
              </a:rPr>
              <a:t>: 50 % dei casi  ernia diaframmatica non può evidenziarsi prima di 24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26568" y="0"/>
            <a:ext cx="6717432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b="1" noProof="0" dirty="0" smtClean="0">
                <a:solidFill>
                  <a:srgbClr val="66CCFF"/>
                </a:solidFill>
                <a:latin typeface="Arial Narrow" pitchFamily="34" charset="0"/>
                <a:ea typeface="+mj-ea"/>
                <a:cs typeface="+mj-cs"/>
              </a:rPr>
              <a:t>Diagnosi ecografica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5" name="Picture 2" descr="http://www.dimed.com/specialista/eco/field/Large/id/5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980728"/>
            <a:ext cx="4746478" cy="3960315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179512" y="544522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>
                <a:latin typeface="Arial Narrow" pitchFamily="34" charset="0"/>
              </a:rPr>
              <a:t>Ernia a destra</a:t>
            </a:r>
            <a:r>
              <a:rPr lang="it-IT" sz="2400" dirty="0" smtClean="0">
                <a:latin typeface="Arial Narrow" pitchFamily="34" charset="0"/>
              </a:rPr>
              <a:t>: più difficile da diagnosticare (</a:t>
            </a:r>
            <a:r>
              <a:rPr lang="it-IT" sz="2400" dirty="0" err="1" smtClean="0">
                <a:latin typeface="Arial Narrow" pitchFamily="34" charset="0"/>
              </a:rPr>
              <a:t>ecogenicità</a:t>
            </a:r>
            <a:r>
              <a:rPr lang="it-IT" sz="2400" dirty="0" smtClean="0">
                <a:latin typeface="Arial Narrow" pitchFamily="34" charset="0"/>
              </a:rPr>
              <a:t> tessuto epatico simile a polmone;  presenza di spostamento mediastinico o idrotorace ; posizione anomala della colecisti , delle vene epatiche)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836712"/>
            <a:ext cx="820891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it-IT" sz="3200" dirty="0" smtClean="0">
                <a:latin typeface="Arial Narrow" pitchFamily="34" charset="0"/>
              </a:rPr>
              <a:t>	</a:t>
            </a:r>
            <a:r>
              <a:rPr lang="it-IT" sz="2800" dirty="0" smtClean="0">
                <a:latin typeface="Arial Narrow" pitchFamily="34" charset="0"/>
              </a:rPr>
              <a:t>1) il torace è chiuso?</a:t>
            </a:r>
          </a:p>
          <a:p>
            <a:pPr marL="514350" indent="-514350"/>
            <a:r>
              <a:rPr lang="it-IT" sz="2800" dirty="0" smtClean="0">
                <a:latin typeface="Arial Narrow" pitchFamily="34" charset="0"/>
              </a:rPr>
              <a:t/>
            </a:r>
            <a:br>
              <a:rPr lang="it-IT" sz="2800" dirty="0" smtClean="0">
                <a:latin typeface="Arial Narrow" pitchFamily="34" charset="0"/>
              </a:rPr>
            </a:br>
            <a:r>
              <a:rPr lang="it-IT" sz="2800" dirty="0" smtClean="0">
                <a:latin typeface="Arial Narrow" pitchFamily="34" charset="0"/>
              </a:rPr>
              <a:t>2) il torace è ben ossificato? </a:t>
            </a:r>
          </a:p>
          <a:p>
            <a:pPr marL="514350" indent="-514350"/>
            <a:endParaRPr lang="it-IT" sz="2800" dirty="0" smtClean="0">
              <a:latin typeface="Arial Narrow" pitchFamily="34" charset="0"/>
            </a:endParaRPr>
          </a:p>
          <a:p>
            <a:pPr marL="514350" indent="-514350"/>
            <a:r>
              <a:rPr lang="it-IT" sz="2800" dirty="0" smtClean="0">
                <a:latin typeface="Arial Narrow" pitchFamily="34" charset="0"/>
              </a:rPr>
              <a:t>	3) la circonferenza toracica è ridotta? </a:t>
            </a:r>
          </a:p>
          <a:p>
            <a:pPr marL="514350" indent="-514350"/>
            <a:endParaRPr lang="it-IT" sz="2800" dirty="0" smtClean="0">
              <a:latin typeface="Arial Narrow" pitchFamily="34" charset="0"/>
            </a:endParaRPr>
          </a:p>
          <a:p>
            <a:pPr marL="514350" indent="-514350"/>
            <a:r>
              <a:rPr lang="it-IT" sz="2800" dirty="0" smtClean="0">
                <a:latin typeface="Arial Narrow" pitchFamily="34" charset="0"/>
              </a:rPr>
              <a:t>	4) la morfologia del torace è regolare</a:t>
            </a:r>
            <a:r>
              <a:rPr lang="it-IT" sz="3200" dirty="0" smtClean="0">
                <a:latin typeface="Arial Narrow" pitchFamily="34" charset="0"/>
              </a:rPr>
              <a:t>?</a:t>
            </a:r>
            <a:endParaRPr lang="it-IT" sz="2800" dirty="0" smtClean="0">
              <a:latin typeface="Arial Narrow" pitchFamily="34" charset="0"/>
            </a:endParaRPr>
          </a:p>
          <a:p>
            <a:pPr marL="514350" indent="-514350"/>
            <a:endParaRPr lang="it-IT" sz="2800" dirty="0" smtClean="0">
              <a:latin typeface="Arial Narrow" pitchFamily="34" charset="0"/>
            </a:endParaRPr>
          </a:p>
          <a:p>
            <a:pPr marL="514350" indent="-514350"/>
            <a:r>
              <a:rPr lang="it-IT" sz="2800" dirty="0" smtClean="0">
                <a:latin typeface="Arial Narrow" pitchFamily="34" charset="0"/>
              </a:rPr>
              <a:t>	</a:t>
            </a:r>
            <a:r>
              <a:rPr lang="it-IT" sz="2800" b="1" dirty="0" smtClean="0">
                <a:latin typeface="Arial Narrow" pitchFamily="34" charset="0"/>
              </a:rPr>
              <a:t>5) è regolare la posizione cardiaca e il suo asse?</a:t>
            </a:r>
          </a:p>
          <a:p>
            <a:pPr marL="514350" indent="-514350"/>
            <a:endParaRPr lang="it-IT" sz="2800" dirty="0" smtClean="0">
              <a:latin typeface="Arial Narrow" pitchFamily="34" charset="0"/>
            </a:endParaRPr>
          </a:p>
          <a:p>
            <a:pPr marL="514350" indent="-514350"/>
            <a:r>
              <a:rPr lang="it-IT" sz="2800" dirty="0" smtClean="0">
                <a:latin typeface="Arial Narrow" pitchFamily="34" charset="0"/>
              </a:rPr>
              <a:t>	</a:t>
            </a:r>
            <a:r>
              <a:rPr lang="it-IT" sz="2800" b="1" dirty="0" smtClean="0">
                <a:latin typeface="Arial Narrow" pitchFamily="34" charset="0"/>
              </a:rPr>
              <a:t>6) è regolare l’</a:t>
            </a:r>
            <a:r>
              <a:rPr lang="it-IT" sz="2800" b="1" dirty="0" err="1" smtClean="0">
                <a:latin typeface="Arial Narrow" pitchFamily="34" charset="0"/>
              </a:rPr>
              <a:t>ecogenicità</a:t>
            </a:r>
            <a:r>
              <a:rPr lang="it-IT" sz="2800" b="1" dirty="0" smtClean="0">
                <a:latin typeface="Arial Narrow" pitchFamily="34" charset="0"/>
              </a:rPr>
              <a:t> dei polmoni?</a:t>
            </a:r>
          </a:p>
          <a:p>
            <a:pPr marL="514350" indent="-514350"/>
            <a:endParaRPr lang="it-IT" sz="2800" dirty="0" smtClean="0">
              <a:latin typeface="Arial Narrow" pitchFamily="34" charset="0"/>
            </a:endParaRPr>
          </a:p>
          <a:p>
            <a:pPr marL="514350" indent="-514350"/>
            <a:r>
              <a:rPr lang="it-IT" sz="2800" dirty="0" smtClean="0">
                <a:latin typeface="Arial Narrow" pitchFamily="34" charset="0"/>
              </a:rPr>
              <a:t>	</a:t>
            </a:r>
            <a:r>
              <a:rPr lang="it-IT" sz="2800" b="1" dirty="0" smtClean="0">
                <a:latin typeface="Arial Narrow" pitchFamily="34" charset="0"/>
              </a:rPr>
              <a:t>7) è presente ipoplasia polmonare?</a:t>
            </a:r>
            <a:r>
              <a:rPr lang="it-IT" sz="2800" dirty="0" smtClean="0">
                <a:latin typeface="Arial Narrow" pitchFamily="34" charset="0"/>
              </a:rPr>
              <a:t>	</a:t>
            </a:r>
            <a:endParaRPr lang="it-IT" sz="3200" dirty="0">
              <a:latin typeface="Arial Narrow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b="1" dirty="0" smtClean="0">
                <a:solidFill>
                  <a:srgbClr val="66CCFF"/>
                </a:solidFill>
                <a:latin typeface="Arial Narrow" pitchFamily="34" charset="0"/>
                <a:ea typeface="+mj-ea"/>
                <a:cs typeface="+mj-cs"/>
              </a:rPr>
              <a:t>Approccio diagnostico differenziale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395536" y="1412776"/>
          <a:ext cx="8424936" cy="5216129"/>
        </p:xfrm>
        <a:graphic>
          <a:graphicData uri="http://schemas.openxmlformats.org/drawingml/2006/table">
            <a:tbl>
              <a:tblPr/>
              <a:tblGrid>
                <a:gridCol w="4212468"/>
                <a:gridCol w="4212468"/>
              </a:tblGrid>
              <a:tr h="404211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333333"/>
                          </a:solidFill>
                          <a:latin typeface="Verdana"/>
                        </a:rPr>
                        <a:t>Anomalia</a:t>
                      </a:r>
                      <a:endParaRPr lang="it-IT" sz="1600" b="0" dirty="0">
                        <a:solidFill>
                          <a:srgbClr val="333333"/>
                        </a:solidFill>
                        <a:latin typeface="Verdana"/>
                      </a:endParaRP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>
                          <a:solidFill>
                            <a:srgbClr val="333333"/>
                          </a:solidFill>
                          <a:latin typeface="Verdana"/>
                        </a:rPr>
                        <a:t>Ecogenicità</a:t>
                      </a:r>
                      <a:endParaRPr lang="it-IT" sz="1600" b="0">
                        <a:solidFill>
                          <a:srgbClr val="333333"/>
                        </a:solidFill>
                        <a:latin typeface="Verdana"/>
                      </a:endParaRP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</a:tr>
              <a:tr h="719857">
                <a:tc>
                  <a:txBody>
                    <a:bodyPr/>
                    <a:lstStyle/>
                    <a:p>
                      <a:r>
                        <a:rPr lang="it-IT" sz="1600" b="0" dirty="0">
                          <a:solidFill>
                            <a:srgbClr val="333333"/>
                          </a:solidFill>
                          <a:latin typeface="Verdana"/>
                        </a:rPr>
                        <a:t>Ernia diaframmatica o </a:t>
                      </a:r>
                      <a:r>
                        <a:rPr lang="it-IT" sz="16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eventratio</a:t>
                      </a:r>
                      <a:endParaRPr lang="it-IT" sz="1600" b="0" dirty="0">
                        <a:solidFill>
                          <a:srgbClr val="333333"/>
                        </a:solidFill>
                        <a:latin typeface="Verdana"/>
                      </a:endParaRP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>
                          <a:solidFill>
                            <a:srgbClr val="333333"/>
                          </a:solidFill>
                          <a:latin typeface="Verdana"/>
                        </a:rPr>
                        <a:t>solida/mista</a:t>
                      </a: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719857">
                <a:tc>
                  <a:txBody>
                    <a:bodyPr/>
                    <a:lstStyle/>
                    <a:p>
                      <a:r>
                        <a:rPr lang="it-IT" sz="1600" b="0" dirty="0">
                          <a:solidFill>
                            <a:srgbClr val="333333"/>
                          </a:solidFill>
                          <a:latin typeface="Verdana"/>
                        </a:rPr>
                        <a:t>Malattia </a:t>
                      </a:r>
                      <a:r>
                        <a:rPr lang="it-IT" sz="16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adenomatoide</a:t>
                      </a:r>
                      <a:r>
                        <a:rPr lang="it-IT" sz="1600" b="0" dirty="0">
                          <a:solidFill>
                            <a:srgbClr val="333333"/>
                          </a:solidFill>
                          <a:latin typeface="Verdana"/>
                        </a:rPr>
                        <a:t> cistica del polmone</a:t>
                      </a: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>
                          <a:solidFill>
                            <a:srgbClr val="333333"/>
                          </a:solidFill>
                          <a:latin typeface="Verdana"/>
                        </a:rPr>
                        <a:t>solida nel tipo III; cistica nel tipo I e </a:t>
                      </a:r>
                      <a:r>
                        <a:rPr lang="it-IT" sz="16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II</a:t>
                      </a:r>
                      <a:endParaRPr lang="it-IT" sz="1600" b="0" dirty="0">
                        <a:solidFill>
                          <a:srgbClr val="333333"/>
                        </a:solidFill>
                        <a:latin typeface="Verdana"/>
                      </a:endParaRP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4211">
                <a:tc>
                  <a:txBody>
                    <a:bodyPr/>
                    <a:lstStyle/>
                    <a:p>
                      <a:r>
                        <a:rPr lang="it-IT" sz="1600" b="0">
                          <a:solidFill>
                            <a:srgbClr val="333333"/>
                          </a:solidFill>
                          <a:latin typeface="Verdana"/>
                        </a:rPr>
                        <a:t>Cisti broncogena </a:t>
                      </a: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>
                          <a:solidFill>
                            <a:srgbClr val="333333"/>
                          </a:solidFill>
                          <a:latin typeface="Verdana"/>
                        </a:rPr>
                        <a:t>cistica</a:t>
                      </a: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4211">
                <a:tc>
                  <a:txBody>
                    <a:bodyPr/>
                    <a:lstStyle/>
                    <a:p>
                      <a:r>
                        <a:rPr lang="it-IT" sz="1600" b="0">
                          <a:solidFill>
                            <a:srgbClr val="333333"/>
                          </a:solidFill>
                          <a:latin typeface="Verdana"/>
                        </a:rPr>
                        <a:t>Sequestro polmonare</a:t>
                      </a: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>
                          <a:solidFill>
                            <a:srgbClr val="333333"/>
                          </a:solidFill>
                          <a:latin typeface="Verdana"/>
                        </a:rPr>
                        <a:t>solida</a:t>
                      </a: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719857">
                <a:tc>
                  <a:txBody>
                    <a:bodyPr/>
                    <a:lstStyle/>
                    <a:p>
                      <a:r>
                        <a:rPr lang="it-IT" sz="1600" b="0" dirty="0">
                          <a:solidFill>
                            <a:srgbClr val="333333"/>
                          </a:solidFill>
                          <a:latin typeface="Verdana"/>
                        </a:rPr>
                        <a:t>Teratoma pericardico o mediastinico</a:t>
                      </a: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>
                          <a:solidFill>
                            <a:srgbClr val="333333"/>
                          </a:solidFill>
                          <a:latin typeface="Verdana"/>
                        </a:rPr>
                        <a:t>mista</a:t>
                      </a: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4211">
                <a:tc>
                  <a:txBody>
                    <a:bodyPr/>
                    <a:lstStyle/>
                    <a:p>
                      <a:r>
                        <a:rPr lang="it-IT" sz="1600" b="0">
                          <a:solidFill>
                            <a:srgbClr val="333333"/>
                          </a:solidFill>
                          <a:latin typeface="Verdana"/>
                        </a:rPr>
                        <a:t>Neuroblastoma</a:t>
                      </a: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>
                          <a:solidFill>
                            <a:srgbClr val="333333"/>
                          </a:solidFill>
                          <a:latin typeface="Verdana"/>
                        </a:rPr>
                        <a:t>solida</a:t>
                      </a: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719857">
                <a:tc>
                  <a:txBody>
                    <a:bodyPr/>
                    <a:lstStyle/>
                    <a:p>
                      <a:r>
                        <a:rPr lang="it-IT" sz="1600" b="0">
                          <a:solidFill>
                            <a:srgbClr val="333333"/>
                          </a:solidFill>
                          <a:latin typeface="Verdana"/>
                        </a:rPr>
                        <a:t>Cisti da duplicazione intestinale</a:t>
                      </a: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>
                          <a:solidFill>
                            <a:srgbClr val="333333"/>
                          </a:solidFill>
                          <a:latin typeface="Verdana"/>
                        </a:rPr>
                        <a:t>cistica</a:t>
                      </a: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719857"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Amartoma</a:t>
                      </a:r>
                      <a:r>
                        <a:rPr lang="it-IT" sz="1600" b="0" dirty="0">
                          <a:solidFill>
                            <a:srgbClr val="333333"/>
                          </a:solidFill>
                          <a:latin typeface="Verdana"/>
                        </a:rPr>
                        <a:t> della parete toracica</a:t>
                      </a: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>
                          <a:solidFill>
                            <a:srgbClr val="333333"/>
                          </a:solidFill>
                          <a:latin typeface="Verdana"/>
                        </a:rPr>
                        <a:t>solida</a:t>
                      </a:r>
                    </a:p>
                  </a:txBody>
                  <a:tcPr marL="34209" marR="34209" marT="34209" marB="342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8964488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it-IT" sz="4400" b="1" dirty="0" smtClean="0">
                <a:solidFill>
                  <a:srgbClr val="66CCFF"/>
                </a:solidFill>
                <a:latin typeface="Arial Narrow" pitchFamily="34" charset="0"/>
                <a:cs typeface="Times New Roman" pitchFamily="18" charset="0"/>
              </a:rPr>
              <a:t>Lesioni toraciche che più comunemente determinano "</a:t>
            </a:r>
            <a:r>
              <a:rPr lang="it-IT" sz="4400" b="1" dirty="0" err="1" smtClean="0">
                <a:solidFill>
                  <a:srgbClr val="66CCFF"/>
                </a:solidFill>
                <a:latin typeface="Arial Narrow" pitchFamily="34" charset="0"/>
                <a:cs typeface="Times New Roman" pitchFamily="18" charset="0"/>
              </a:rPr>
              <a:t>shift</a:t>
            </a:r>
            <a:r>
              <a:rPr lang="it-IT" sz="4400" b="1" dirty="0" smtClean="0">
                <a:solidFill>
                  <a:srgbClr val="66CCFF"/>
                </a:solidFill>
                <a:latin typeface="Arial Narrow" pitchFamily="34" charset="0"/>
                <a:cs typeface="Times New Roman" pitchFamily="18" charset="0"/>
              </a:rPr>
              <a:t> mediastinico”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4283968" y="1412776"/>
            <a:ext cx="0" cy="5445224"/>
          </a:xfrm>
          <a:prstGeom prst="line">
            <a:avLst/>
          </a:prstGeom>
          <a:ln w="381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251520" y="908719"/>
          <a:ext cx="8712968" cy="5670215"/>
        </p:xfrm>
        <a:graphic>
          <a:graphicData uri="http://schemas.openxmlformats.org/drawingml/2006/table">
            <a:tbl>
              <a:tblPr/>
              <a:tblGrid>
                <a:gridCol w="3456580"/>
                <a:gridCol w="5256388"/>
              </a:tblGrid>
              <a:tr h="1945185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333333"/>
                          </a:solidFill>
                          <a:latin typeface="Verdana"/>
                        </a:rPr>
                        <a:t>Patologie caratterizzate</a:t>
                      </a:r>
                      <a:br>
                        <a:rPr lang="it-IT" sz="1400" b="1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1" dirty="0">
                          <a:solidFill>
                            <a:srgbClr val="333333"/>
                          </a:solidFill>
                          <a:latin typeface="Verdana"/>
                        </a:rPr>
                        <a:t>da </a:t>
                      </a:r>
                      <a:r>
                        <a:rPr lang="it-IT" sz="1400" b="1" dirty="0" err="1">
                          <a:solidFill>
                            <a:srgbClr val="333333"/>
                          </a:solidFill>
                          <a:latin typeface="Verdana"/>
                        </a:rPr>
                        <a:t>oligo-anidramnios</a:t>
                      </a:r>
                      <a:endParaRPr lang="it-IT" sz="1400" b="0" dirty="0">
                        <a:solidFill>
                          <a:srgbClr val="333333"/>
                        </a:solidFill>
                        <a:latin typeface="Verdana"/>
                      </a:endParaRPr>
                    </a:p>
                  </a:txBody>
                  <a:tcPr marL="14598" marR="14598" marT="14598" marB="145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333333"/>
                          </a:solidFill>
                          <a:latin typeface="Verdana"/>
                        </a:rPr>
                        <a:t>Malattie dell'apparato urinario</a:t>
                      </a: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:</a:t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</a:t>
                      </a:r>
                      <a:r>
                        <a:rPr lang="it-IT" sz="14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Agenesia</a:t>
                      </a: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 renale bilaterale</a:t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Displasia renale bilaterale</a:t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</a:t>
                      </a:r>
                      <a:r>
                        <a:rPr lang="it-IT" sz="14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Agenesia</a:t>
                      </a: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 renale monolaterale e rene displasico </a:t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  </a:t>
                      </a:r>
                      <a:r>
                        <a:rPr lang="it-IT" sz="14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controlaterale</a:t>
                      </a: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/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Rene </a:t>
                      </a:r>
                      <a:r>
                        <a:rPr lang="it-IT" sz="14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policistico</a:t>
                      </a: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 </a:t>
                      </a:r>
                      <a:r>
                        <a:rPr lang="it-IT" sz="14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infantilePatologie</a:t>
                      </a: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 non urinarie</a:t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 smtClean="0">
                          <a:solidFill>
                            <a:srgbClr val="333333"/>
                          </a:solidFill>
                          <a:latin typeface="Verdana"/>
                        </a:rPr>
                        <a:t> </a:t>
                      </a:r>
                      <a:r>
                        <a:rPr lang="it-IT" sz="1400" b="1" dirty="0">
                          <a:solidFill>
                            <a:srgbClr val="333333"/>
                          </a:solidFill>
                          <a:latin typeface="Verdana"/>
                        </a:rPr>
                        <a:t>Severo IUGR</a:t>
                      </a:r>
                      <a:br>
                        <a:rPr lang="it-IT" sz="1400" b="1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1" dirty="0" smtClean="0">
                          <a:solidFill>
                            <a:srgbClr val="333333"/>
                          </a:solidFill>
                          <a:latin typeface="Verdana"/>
                        </a:rPr>
                        <a:t> </a:t>
                      </a:r>
                      <a:r>
                        <a:rPr lang="it-IT" sz="1400" b="1" dirty="0">
                          <a:solidFill>
                            <a:srgbClr val="333333"/>
                          </a:solidFill>
                          <a:latin typeface="Verdana"/>
                        </a:rPr>
                        <a:t>Rottura prematura delle membrane</a:t>
                      </a:r>
                    </a:p>
                  </a:txBody>
                  <a:tcPr marL="14598" marR="14598" marT="14598" marB="145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51075">
                <a:tc>
                  <a:txBody>
                    <a:bodyPr/>
                    <a:lstStyle/>
                    <a:p>
                      <a:r>
                        <a:rPr lang="it-IT" sz="1400" b="1">
                          <a:solidFill>
                            <a:srgbClr val="333333"/>
                          </a:solidFill>
                          <a:latin typeface="Verdana"/>
                        </a:rPr>
                        <a:t>Patologie del diaframma</a:t>
                      </a:r>
                      <a:endParaRPr lang="it-IT" sz="1400" b="0">
                        <a:solidFill>
                          <a:srgbClr val="333333"/>
                        </a:solidFill>
                        <a:latin typeface="Verdana"/>
                      </a:endParaRPr>
                    </a:p>
                  </a:txBody>
                  <a:tcPr marL="14598" marR="14598" marT="14598" marB="145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333333"/>
                          </a:solidFill>
                          <a:latin typeface="Verdana"/>
                        </a:rPr>
                        <a:t>- Ernia diaframmatica</a:t>
                      </a:r>
                      <a:br>
                        <a:rPr lang="it-IT" sz="1400" b="1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1" dirty="0">
                          <a:solidFill>
                            <a:srgbClr val="333333"/>
                          </a:solidFill>
                          <a:latin typeface="Verdana"/>
                        </a:rPr>
                        <a:t>- </a:t>
                      </a:r>
                      <a:r>
                        <a:rPr lang="it-IT" sz="1400" b="1" dirty="0" err="1">
                          <a:solidFill>
                            <a:srgbClr val="333333"/>
                          </a:solidFill>
                          <a:latin typeface="Verdana"/>
                        </a:rPr>
                        <a:t>Eventratio</a:t>
                      </a:r>
                      <a:r>
                        <a:rPr lang="it-IT" sz="1400" b="1" dirty="0">
                          <a:solidFill>
                            <a:srgbClr val="333333"/>
                          </a:solidFill>
                          <a:latin typeface="Verdana"/>
                        </a:rPr>
                        <a:t> diaframmatica</a:t>
                      </a:r>
                    </a:p>
                  </a:txBody>
                  <a:tcPr marL="14598" marR="14598" marT="14598" marB="145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78473">
                <a:tc>
                  <a:txBody>
                    <a:bodyPr/>
                    <a:lstStyle/>
                    <a:p>
                      <a:r>
                        <a:rPr lang="it-IT" sz="1400" b="1">
                          <a:solidFill>
                            <a:srgbClr val="333333"/>
                          </a:solidFill>
                          <a:latin typeface="Verdana"/>
                        </a:rPr>
                        <a:t>Patologie gastrointestinali</a:t>
                      </a:r>
                      <a:endParaRPr lang="it-IT" sz="1400" b="0">
                        <a:solidFill>
                          <a:srgbClr val="333333"/>
                        </a:solidFill>
                        <a:latin typeface="Verdana"/>
                      </a:endParaRPr>
                    </a:p>
                  </a:txBody>
                  <a:tcPr marL="14598" marR="14598" marT="14598" marB="145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Cisti da duplicazione intestinale</a:t>
                      </a:r>
                    </a:p>
                  </a:txBody>
                  <a:tcPr marL="14598" marR="14598" marT="14598" marB="145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873264">
                <a:tc>
                  <a:txBody>
                    <a:bodyPr/>
                    <a:lstStyle/>
                    <a:p>
                      <a:r>
                        <a:rPr lang="it-IT" sz="1400" b="1">
                          <a:solidFill>
                            <a:srgbClr val="333333"/>
                          </a:solidFill>
                          <a:latin typeface="Verdana"/>
                        </a:rPr>
                        <a:t>Patologie cardiovascolari</a:t>
                      </a:r>
                      <a:endParaRPr lang="it-IT" sz="1400" b="0">
                        <a:solidFill>
                          <a:srgbClr val="333333"/>
                        </a:solidFill>
                        <a:latin typeface="Verdana"/>
                      </a:endParaRPr>
                    </a:p>
                  </a:txBody>
                  <a:tcPr marL="14598" marR="14598" marT="14598" marB="145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Cardiomegalia</a:t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Cardiomiopatia</a:t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</a:t>
                      </a:r>
                      <a:r>
                        <a:rPr lang="it-IT" sz="14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Rabdomioma</a:t>
                      </a: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 - Teratoma</a:t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Atresia della polmonare</a:t>
                      </a:r>
                    </a:p>
                  </a:txBody>
                  <a:tcPr marL="14598" marR="14598" marT="14598" marB="145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012009">
                <a:tc>
                  <a:txBody>
                    <a:bodyPr/>
                    <a:lstStyle/>
                    <a:p>
                      <a:r>
                        <a:rPr lang="it-IT" sz="1400" b="1">
                          <a:solidFill>
                            <a:srgbClr val="333333"/>
                          </a:solidFill>
                          <a:latin typeface="Verdana"/>
                        </a:rPr>
                        <a:t>Displasie scheletriche </a:t>
                      </a:r>
                      <a:endParaRPr lang="it-IT" sz="1400" b="0">
                        <a:solidFill>
                          <a:srgbClr val="333333"/>
                        </a:solidFill>
                        <a:latin typeface="Verdana"/>
                      </a:endParaRPr>
                    </a:p>
                  </a:txBody>
                  <a:tcPr marL="14598" marR="14598" marT="14598" marB="145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Displasia toracica asfissiante</a:t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Displasia </a:t>
                      </a:r>
                      <a:r>
                        <a:rPr lang="it-IT" sz="14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condroectodermica</a:t>
                      </a: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/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Sindrome coste </a:t>
                      </a:r>
                      <a:r>
                        <a:rPr lang="it-IT" sz="14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corte-polidattilia</a:t>
                      </a: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/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Sindrome di </a:t>
                      </a:r>
                      <a:r>
                        <a:rPr lang="it-IT" sz="14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Jarcho-Levin</a:t>
                      </a: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 </a:t>
                      </a:r>
                    </a:p>
                  </a:txBody>
                  <a:tcPr marL="14598" marR="14598" marT="14598" marB="145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084359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333333"/>
                          </a:solidFill>
                          <a:latin typeface="Verdana"/>
                        </a:rPr>
                        <a:t>Altre</a:t>
                      </a:r>
                      <a:endParaRPr lang="it-IT" sz="1400" b="0" dirty="0">
                        <a:solidFill>
                          <a:srgbClr val="333333"/>
                        </a:solidFill>
                        <a:latin typeface="Verdana"/>
                      </a:endParaRPr>
                    </a:p>
                  </a:txBody>
                  <a:tcPr marL="14598" marR="14598" marT="14598" marB="145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</a:t>
                      </a:r>
                      <a:r>
                        <a:rPr lang="it-IT" sz="14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Cromosomopatie</a:t>
                      </a: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/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</a:t>
                      </a:r>
                      <a:r>
                        <a:rPr lang="it-IT" sz="14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trisomia</a:t>
                      </a: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 13</a:t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</a:t>
                      </a:r>
                      <a:r>
                        <a:rPr lang="it-IT" sz="14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trisomia</a:t>
                      </a: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 18 </a:t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Sindrome di </a:t>
                      </a:r>
                      <a:r>
                        <a:rPr lang="it-IT" sz="14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Pena-Shokeir</a:t>
                      </a: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/>
                      </a:r>
                      <a:b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</a:b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- </a:t>
                      </a:r>
                      <a:r>
                        <a:rPr lang="it-IT" sz="1400" b="0" dirty="0" err="1">
                          <a:solidFill>
                            <a:srgbClr val="333333"/>
                          </a:solidFill>
                          <a:latin typeface="Verdana"/>
                        </a:rPr>
                        <a:t>Body-Stalk</a:t>
                      </a:r>
                      <a:r>
                        <a:rPr lang="it-IT" sz="1400" b="0" dirty="0">
                          <a:solidFill>
                            <a:srgbClr val="333333"/>
                          </a:solidFill>
                          <a:latin typeface="Verdana"/>
                        </a:rPr>
                        <a:t> anomalia</a:t>
                      </a:r>
                    </a:p>
                  </a:txBody>
                  <a:tcPr marL="14598" marR="14598" marT="14598" marB="145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7544" y="0"/>
            <a:ext cx="8229600" cy="85010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b="1" dirty="0" smtClean="0">
                <a:solidFill>
                  <a:srgbClr val="66CCFF"/>
                </a:solidFill>
                <a:latin typeface="Arial Narrow" pitchFamily="34" charset="0"/>
                <a:ea typeface="+mj-ea"/>
                <a:cs typeface="+mj-cs"/>
              </a:rPr>
              <a:t>Cause di ipoplasia polmonare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cxnSp>
        <p:nvCxnSpPr>
          <p:cNvPr id="6" name="Connettore 1 5"/>
          <p:cNvCxnSpPr/>
          <p:nvPr/>
        </p:nvCxnSpPr>
        <p:spPr>
          <a:xfrm flipV="1">
            <a:off x="0" y="2780928"/>
            <a:ext cx="9144000" cy="72008"/>
          </a:xfrm>
          <a:prstGeom prst="line">
            <a:avLst/>
          </a:prstGeom>
          <a:ln w="381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1454</Words>
  <Application>Microsoft Office PowerPoint</Application>
  <PresentationFormat>Presentazione su schermo (4:3)</PresentationFormat>
  <Paragraphs>243</Paragraphs>
  <Slides>55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57" baseType="lpstr">
      <vt:lpstr>Tema di Office</vt:lpstr>
      <vt:lpstr>Documento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Difetti della parete addominale</vt:lpstr>
      <vt:lpstr>Patologie della parete addominale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nicoletta</dc:creator>
  <cp:lastModifiedBy>nicoletta</cp:lastModifiedBy>
  <cp:revision>95</cp:revision>
  <dcterms:created xsi:type="dcterms:W3CDTF">2014-05-01T13:00:58Z</dcterms:created>
  <dcterms:modified xsi:type="dcterms:W3CDTF">2014-05-10T04:51:47Z</dcterms:modified>
</cp:coreProperties>
</file>