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85" r:id="rId2"/>
    <p:sldId id="284" r:id="rId3"/>
    <p:sldId id="333" r:id="rId4"/>
    <p:sldId id="286" r:id="rId5"/>
    <p:sldId id="287" r:id="rId6"/>
    <p:sldId id="288" r:id="rId7"/>
    <p:sldId id="289" r:id="rId8"/>
    <p:sldId id="336" r:id="rId9"/>
    <p:sldId id="335" r:id="rId10"/>
    <p:sldId id="339" r:id="rId11"/>
    <p:sldId id="290" r:id="rId12"/>
    <p:sldId id="291" r:id="rId13"/>
    <p:sldId id="328" r:id="rId14"/>
    <p:sldId id="292" r:id="rId15"/>
    <p:sldId id="337" r:id="rId16"/>
    <p:sldId id="338" r:id="rId17"/>
    <p:sldId id="309" r:id="rId18"/>
    <p:sldId id="316" r:id="rId19"/>
    <p:sldId id="311" r:id="rId20"/>
    <p:sldId id="321" r:id="rId21"/>
    <p:sldId id="322" r:id="rId22"/>
    <p:sldId id="323" r:id="rId23"/>
    <p:sldId id="324" r:id="rId24"/>
    <p:sldId id="325" r:id="rId25"/>
    <p:sldId id="326" r:id="rId26"/>
    <p:sldId id="327" r:id="rId27"/>
    <p:sldId id="293" r:id="rId28"/>
    <p:sldId id="329" r:id="rId29"/>
    <p:sldId id="294" r:id="rId30"/>
    <p:sldId id="295" r:id="rId31"/>
    <p:sldId id="296" r:id="rId32"/>
    <p:sldId id="298" r:id="rId33"/>
    <p:sldId id="299" r:id="rId34"/>
    <p:sldId id="330" r:id="rId35"/>
    <p:sldId id="300" r:id="rId36"/>
    <p:sldId id="301" r:id="rId37"/>
    <p:sldId id="302" r:id="rId38"/>
    <p:sldId id="303" r:id="rId39"/>
    <p:sldId id="256" r:id="rId40"/>
    <p:sldId id="257" r:id="rId41"/>
    <p:sldId id="258" r:id="rId42"/>
    <p:sldId id="267" r:id="rId43"/>
    <p:sldId id="305" r:id="rId44"/>
    <p:sldId id="307" r:id="rId45"/>
    <p:sldId id="318" r:id="rId46"/>
    <p:sldId id="306"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sorterViewPr>
    <p:cViewPr>
      <p:scale>
        <a:sx n="100" d="100"/>
        <a:sy n="100" d="100"/>
      </p:scale>
      <p:origin x="0" y="382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25A292-339B-42C4-8D4A-FAF99823210E}" type="datetimeFigureOut">
              <a:rPr lang="it-IT" smtClean="0"/>
              <a:pPr/>
              <a:t>09/05/2013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28CBEB-8999-4A04-BA92-F8EE0E9E8CB0}" type="slidenum">
              <a:rPr lang="it-IT" smtClean="0"/>
              <a:pPr/>
              <a:t>‹N›</a:t>
            </a:fld>
            <a:endParaRPr lang="it-IT"/>
          </a:p>
        </p:txBody>
      </p:sp>
    </p:spTree>
    <p:extLst>
      <p:ext uri="{BB962C8B-B14F-4D97-AF65-F5344CB8AC3E}">
        <p14:creationId xmlns="" xmlns:p14="http://schemas.microsoft.com/office/powerpoint/2010/main" val="3879015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CF18E-2F78-4197-B65A-B727E30CA8E0}" type="datetimeFigureOut">
              <a:rPr lang="it-IT" smtClean="0"/>
              <a:pPr/>
              <a:t>09/05/2013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8B03A-A1F6-4646-B2E5-36AD2C2E6170}" type="slidenum">
              <a:rPr lang="it-IT" smtClean="0"/>
              <a:pPr/>
              <a:t>‹N›</a:t>
            </a:fld>
            <a:endParaRPr lang="it-IT"/>
          </a:p>
        </p:txBody>
      </p:sp>
    </p:spTree>
    <p:extLst>
      <p:ext uri="{BB962C8B-B14F-4D97-AF65-F5344CB8AC3E}">
        <p14:creationId xmlns="" xmlns:p14="http://schemas.microsoft.com/office/powerpoint/2010/main" val="9289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398B03A-A1F6-4646-B2E5-36AD2C2E6170}" type="slidenum">
              <a:rPr lang="it-IT" smtClean="0"/>
              <a:pPr/>
              <a:t>20</a:t>
            </a:fld>
            <a:endParaRPr lang="it-IT"/>
          </a:p>
        </p:txBody>
      </p:sp>
    </p:spTree>
    <p:extLst>
      <p:ext uri="{BB962C8B-B14F-4D97-AF65-F5344CB8AC3E}">
        <p14:creationId xmlns="" xmlns:p14="http://schemas.microsoft.com/office/powerpoint/2010/main" val="374977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276865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80997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275657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222348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248387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1978657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49572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95782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46301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50853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7F354A8-EB7E-4CAC-A0E1-A2CBA386BDC2}" type="datetimeFigureOut">
              <a:rPr lang="it-IT" smtClean="0"/>
              <a:pPr/>
              <a:t>09/05/2013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226898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354A8-EB7E-4CAC-A0E1-A2CBA386BDC2}" type="datetimeFigureOut">
              <a:rPr lang="it-IT" smtClean="0"/>
              <a:pPr/>
              <a:t>09/05/2013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CF088-3AB3-4FC8-9573-504D11E6B906}" type="slidenum">
              <a:rPr lang="it-IT" smtClean="0"/>
              <a:pPr/>
              <a:t>‹N›</a:t>
            </a:fld>
            <a:endParaRPr lang="it-IT"/>
          </a:p>
        </p:txBody>
      </p:sp>
    </p:spTree>
    <p:extLst>
      <p:ext uri="{BB962C8B-B14F-4D97-AF65-F5344CB8AC3E}">
        <p14:creationId xmlns="" xmlns:p14="http://schemas.microsoft.com/office/powerpoint/2010/main" val="299321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11560" y="1412775"/>
            <a:ext cx="7846640" cy="1368153"/>
          </a:xfrm>
        </p:spPr>
        <p:txBody>
          <a:bodyPr>
            <a:noAutofit/>
          </a:bodyPr>
          <a:lstStyle/>
          <a:p>
            <a:r>
              <a:rPr lang="it-IT" sz="1600" b="1" dirty="0"/>
              <a:t>4° Corso sul </a:t>
            </a:r>
            <a:r>
              <a:rPr lang="it-IT" sz="1600" b="1" dirty="0" smtClean="0"/>
              <a:t>Farmaco</a:t>
            </a:r>
            <a:r>
              <a:rPr lang="it-IT" sz="1600" b="1" dirty="0"/>
              <a:t/>
            </a:r>
            <a:br>
              <a:rPr lang="it-IT" sz="1600" b="1" dirty="0"/>
            </a:br>
            <a:r>
              <a:rPr lang="it-IT" sz="1600" b="1" dirty="0"/>
              <a:t>“TERAPIA FARMACOLOGICA NELL’ANZIANO: </a:t>
            </a:r>
            <a:br>
              <a:rPr lang="it-IT" sz="1600" b="1" dirty="0"/>
            </a:br>
            <a:r>
              <a:rPr lang="it-IT" sz="1600" b="1" dirty="0"/>
              <a:t>ADERENZA, SICUREZZA E RISK MANAGEMENT.”</a:t>
            </a:r>
            <a:br>
              <a:rPr lang="it-IT" sz="1600" b="1" dirty="0"/>
            </a:br>
            <a:r>
              <a:rPr lang="it-IT" sz="1600" b="1" dirty="0"/>
              <a:t>09/05/2013</a:t>
            </a:r>
          </a:p>
        </p:txBody>
      </p:sp>
      <p:sp>
        <p:nvSpPr>
          <p:cNvPr id="5" name="Sottotitolo 4"/>
          <p:cNvSpPr>
            <a:spLocks noGrp="1"/>
          </p:cNvSpPr>
          <p:nvPr>
            <p:ph type="subTitle" idx="1"/>
          </p:nvPr>
        </p:nvSpPr>
        <p:spPr>
          <a:xfrm>
            <a:off x="1043608" y="2852936"/>
            <a:ext cx="7128792" cy="2952328"/>
          </a:xfrm>
        </p:spPr>
        <p:txBody>
          <a:bodyPr>
            <a:noAutofit/>
          </a:bodyPr>
          <a:lstStyle/>
          <a:p>
            <a:r>
              <a:rPr lang="it-IT" b="1" dirty="0"/>
              <a:t>La terapia farmacologica dell’anziano: alcuni esempi </a:t>
            </a:r>
            <a:r>
              <a:rPr lang="it-IT" b="1" dirty="0" smtClean="0"/>
              <a:t>pratici</a:t>
            </a:r>
          </a:p>
          <a:p>
            <a:endParaRPr lang="it-IT" sz="1800" dirty="0" smtClean="0"/>
          </a:p>
          <a:p>
            <a:r>
              <a:rPr lang="it-IT" sz="5400" b="1" dirty="0">
                <a:solidFill>
                  <a:schemeClr val="accent2"/>
                </a:solidFill>
              </a:rPr>
              <a:t>La terapia con FANS </a:t>
            </a:r>
            <a:endParaRPr lang="it-IT" dirty="0" smtClean="0">
              <a:solidFill>
                <a:schemeClr val="accent2"/>
              </a:solidFill>
            </a:endParaRPr>
          </a:p>
          <a:p>
            <a:r>
              <a:rPr lang="it-IT" sz="2800" b="1" dirty="0" smtClean="0"/>
              <a:t>Renzo Rozzini</a:t>
            </a:r>
            <a:endParaRPr lang="it-IT" sz="2800" b="1" dirty="0"/>
          </a:p>
        </p:txBody>
      </p:sp>
      <p:pic>
        <p:nvPicPr>
          <p:cNvPr id="5125"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8" y="301150"/>
            <a:ext cx="4587230" cy="932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0950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88640"/>
            <a:ext cx="8388424" cy="6364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0862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9188" y="1916832"/>
            <a:ext cx="8327268" cy="3744416"/>
          </a:xfrm>
        </p:spPr>
        <p:txBody>
          <a:bodyPr>
            <a:noAutofit/>
          </a:bodyPr>
          <a:lstStyle/>
          <a:p>
            <a:pPr algn="l"/>
            <a:r>
              <a:rPr lang="en-US" sz="2000" b="1" dirty="0" smtClean="0"/>
              <a:t>A </a:t>
            </a:r>
            <a:r>
              <a:rPr lang="en-US" sz="2000" b="1" dirty="0"/>
              <a:t>2005 study linked long term (over 3 months) use of NSAIDs, including ibuprofen, with a 1.4 times increased risk of erectile </a:t>
            </a:r>
            <a:r>
              <a:rPr lang="en-US" sz="2000" b="1" dirty="0" smtClean="0"/>
              <a:t>dysfunction The </a:t>
            </a:r>
            <a:r>
              <a:rPr lang="en-US" sz="2000" b="1" dirty="0"/>
              <a:t>report by Kaiser Permanente and published in the Journal of Urology, considered that "</a:t>
            </a:r>
            <a:r>
              <a:rPr lang="en-US" sz="2000" b="1" u="sng" dirty="0"/>
              <a:t>regular non-steroidal anti-inflammatory drug use is associated with erectile dysfunction beyond what would be expected due to age and other </a:t>
            </a:r>
            <a:r>
              <a:rPr lang="en-US" sz="2000" b="1" u="sng" dirty="0" smtClean="0"/>
              <a:t>condition</a:t>
            </a:r>
            <a:r>
              <a:rPr lang="en-US" sz="2000" b="1" dirty="0" smtClean="0"/>
              <a:t>”. </a:t>
            </a:r>
            <a:br>
              <a:rPr lang="en-US" sz="2000" b="1" dirty="0" smtClean="0"/>
            </a:br>
            <a:r>
              <a:rPr lang="en-US" sz="2000" b="1" dirty="0"/>
              <a:t/>
            </a:r>
            <a:br>
              <a:rPr lang="en-US" sz="2000" b="1" dirty="0"/>
            </a:br>
            <a:r>
              <a:rPr lang="en-US" sz="2000" b="1" dirty="0" smtClean="0"/>
              <a:t>The </a:t>
            </a:r>
            <a:r>
              <a:rPr lang="en-US" sz="2000" b="1" dirty="0"/>
              <a:t>director of research for Kaiser Permanente added that "There are many proven benefits of non </a:t>
            </a:r>
            <a:r>
              <a:rPr lang="en-US" sz="2000" b="1" dirty="0" err="1"/>
              <a:t>steroidals</a:t>
            </a:r>
            <a:r>
              <a:rPr lang="en-US" sz="2000" b="1" dirty="0"/>
              <a:t> in preventing heart disease and for other conditions. People shouldn't stop taking them based on this observational study. However, if a man is taking this class of drugs and has ED, it's worth a discussion with his doctor"</a:t>
            </a:r>
            <a:endParaRPr lang="it-IT" sz="2000" b="1" dirty="0"/>
          </a:p>
        </p:txBody>
      </p:sp>
      <p:sp>
        <p:nvSpPr>
          <p:cNvPr id="3" name="Rettangolo 2"/>
          <p:cNvSpPr/>
          <p:nvPr/>
        </p:nvSpPr>
        <p:spPr>
          <a:xfrm>
            <a:off x="485129" y="672997"/>
            <a:ext cx="7992888"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Erectile dysfunction risk</a:t>
            </a:r>
            <a:endParaRPr lang="it-IT" sz="2800" dirty="0">
              <a:solidFill>
                <a:schemeClr val="bg1"/>
              </a:solidFill>
            </a:endParaRPr>
          </a:p>
        </p:txBody>
      </p:sp>
    </p:spTree>
    <p:extLst>
      <p:ext uri="{BB962C8B-B14F-4D97-AF65-F5344CB8AC3E}">
        <p14:creationId xmlns="" xmlns:p14="http://schemas.microsoft.com/office/powerpoint/2010/main" val="328021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516" y="803793"/>
            <a:ext cx="8640960" cy="5976664"/>
          </a:xfrm>
        </p:spPr>
        <p:txBody>
          <a:bodyPr>
            <a:noAutofit/>
          </a:bodyPr>
          <a:lstStyle/>
          <a:p>
            <a:pPr algn="l"/>
            <a:r>
              <a:rPr lang="en-US" sz="1600" b="1" dirty="0" smtClean="0"/>
              <a:t>The </a:t>
            </a:r>
            <a:r>
              <a:rPr lang="en-US" sz="1600" b="1" dirty="0"/>
              <a:t>main adverse drug reactions (ADRs) associated with NSAID use relate to direct and indirect irritation of the gastrointestinal (GI) tract. </a:t>
            </a:r>
            <a:r>
              <a:rPr lang="en-US" sz="1600" b="1" dirty="0" smtClean="0"/>
              <a:t/>
            </a:r>
            <a:br>
              <a:rPr lang="en-US" sz="1600" b="1" dirty="0" smtClean="0"/>
            </a:br>
            <a:r>
              <a:rPr lang="en-US" sz="1600" b="1" dirty="0" smtClean="0"/>
              <a:t>NSAIDs </a:t>
            </a:r>
            <a:r>
              <a:rPr lang="en-US" sz="1600" b="1" dirty="0"/>
              <a:t>cause a </a:t>
            </a:r>
            <a:r>
              <a:rPr lang="en-US" sz="1600" b="1" u="sng" dirty="0"/>
              <a:t>dual assault</a:t>
            </a:r>
            <a:r>
              <a:rPr lang="en-US" sz="1600" b="1" dirty="0"/>
              <a:t> on the GI tract: the acidic molecules </a:t>
            </a:r>
            <a:r>
              <a:rPr lang="en-US" sz="1600" b="1" u="sng" dirty="0"/>
              <a:t>directly</a:t>
            </a:r>
            <a:r>
              <a:rPr lang="en-US" sz="1600" b="1" dirty="0"/>
              <a:t> irritate the gastric mucosa, and </a:t>
            </a:r>
            <a:r>
              <a:rPr lang="en-US" sz="1600" b="1" u="sng" dirty="0"/>
              <a:t>inhibition of COX-1 and COX-2 reduces the levels of protective prostaglandins</a:t>
            </a:r>
            <a:r>
              <a:rPr lang="en-US" sz="1600" b="1" dirty="0"/>
              <a:t>. Inhibition of prostaglandin synthesis in the GI tract causes increased gastric acid secretion, diminished bicarbonate secretion, diminished mucus secretion and diminished </a:t>
            </a:r>
            <a:r>
              <a:rPr lang="en-US" sz="1600" b="1" dirty="0" err="1" smtClean="0"/>
              <a:t>trophic</a:t>
            </a:r>
            <a:r>
              <a:rPr lang="en-US" sz="1600" b="1" dirty="0" smtClean="0"/>
              <a:t> effects </a:t>
            </a:r>
            <a:r>
              <a:rPr lang="en-US" sz="1600" b="1" dirty="0"/>
              <a:t>on epithelial mucosa.</a:t>
            </a:r>
            <a:br>
              <a:rPr lang="en-US" sz="1600" b="1" dirty="0"/>
            </a:br>
            <a:r>
              <a:rPr lang="en-US" sz="1600" b="1" dirty="0"/>
              <a:t/>
            </a:r>
            <a:br>
              <a:rPr lang="en-US" sz="1600" b="1" dirty="0"/>
            </a:br>
            <a:r>
              <a:rPr lang="en-US" sz="1600" b="1" dirty="0"/>
              <a:t>Common gastrointestinal ADRs </a:t>
            </a:r>
            <a:r>
              <a:rPr lang="en-US" sz="1600" b="1" dirty="0" smtClean="0"/>
              <a:t>include:</a:t>
            </a:r>
            <a:r>
              <a:rPr lang="en-US" sz="1600" b="1" dirty="0"/>
              <a:t/>
            </a:r>
            <a:br>
              <a:rPr lang="en-US" sz="1600" b="1" dirty="0"/>
            </a:br>
            <a:r>
              <a:rPr lang="en-US" sz="1600" b="1" dirty="0"/>
              <a:t/>
            </a:r>
            <a:br>
              <a:rPr lang="en-US" sz="1600" b="1" dirty="0"/>
            </a:br>
            <a:r>
              <a:rPr lang="en-US" sz="1600" b="1" dirty="0"/>
              <a:t>    Nausea/Vomiting</a:t>
            </a:r>
            <a:br>
              <a:rPr lang="en-US" sz="1600" b="1" dirty="0"/>
            </a:br>
            <a:r>
              <a:rPr lang="en-US" sz="1600" b="1" dirty="0"/>
              <a:t>    Dyspepsia</a:t>
            </a:r>
            <a:br>
              <a:rPr lang="en-US" sz="1600" b="1" dirty="0"/>
            </a:br>
            <a:r>
              <a:rPr lang="en-US" sz="1600" b="1" dirty="0"/>
              <a:t>    Gastric ulceration/bleeding</a:t>
            </a:r>
            <a:r>
              <a:rPr lang="en-US" sz="1600" b="1" dirty="0" smtClean="0"/>
              <a:t>.</a:t>
            </a:r>
            <a:r>
              <a:rPr lang="en-US" sz="1600" b="1" dirty="0"/>
              <a:t/>
            </a:r>
            <a:br>
              <a:rPr lang="en-US" sz="1600" b="1" dirty="0"/>
            </a:br>
            <a:r>
              <a:rPr lang="en-US" sz="1600" b="1" dirty="0"/>
              <a:t>    Diarrhea</a:t>
            </a:r>
            <a:br>
              <a:rPr lang="en-US" sz="1600" b="1" dirty="0"/>
            </a:br>
            <a:r>
              <a:rPr lang="en-US" sz="1600" b="1" dirty="0"/>
              <a:t/>
            </a:r>
            <a:br>
              <a:rPr lang="en-US" sz="1600" b="1" dirty="0"/>
            </a:br>
            <a:r>
              <a:rPr lang="en-US" sz="1600" b="1" dirty="0"/>
              <a:t>Clinical NSAID ulcers are related to the </a:t>
            </a:r>
            <a:r>
              <a:rPr lang="en-US" sz="1600" b="1" u="sng" dirty="0"/>
              <a:t>systemic effects of NSAID administration</a:t>
            </a:r>
            <a:r>
              <a:rPr lang="en-US" sz="1600" b="1" dirty="0"/>
              <a:t>. Such damage occurs irrespective of the route of administration of the NSAID (e.g., oral, rectal, or parenteral) and can occur even in patients with </a:t>
            </a:r>
            <a:r>
              <a:rPr lang="en-US" sz="1600" b="1" dirty="0" err="1"/>
              <a:t>achlorhydria</a:t>
            </a:r>
            <a:r>
              <a:rPr lang="en-US" sz="1600" b="1" dirty="0" smtClean="0"/>
              <a:t>.</a:t>
            </a:r>
            <a:r>
              <a:rPr lang="en-US" sz="1600" b="1" dirty="0"/>
              <a:t/>
            </a:r>
            <a:br>
              <a:rPr lang="en-US" sz="1600" b="1" dirty="0"/>
            </a:br>
            <a:r>
              <a:rPr lang="en-US" sz="1600" b="1" dirty="0"/>
              <a:t/>
            </a:r>
            <a:br>
              <a:rPr lang="en-US" sz="1600" b="1" dirty="0"/>
            </a:br>
            <a:r>
              <a:rPr lang="en-US" sz="1600" b="1" dirty="0"/>
              <a:t>Ulceration </a:t>
            </a:r>
            <a:r>
              <a:rPr lang="en-US" sz="1600" b="1" u="sng" dirty="0"/>
              <a:t>risk increases with therapy duration, and with higher doses</a:t>
            </a:r>
            <a:r>
              <a:rPr lang="en-US" sz="1600" b="1" dirty="0"/>
              <a:t>. To </a:t>
            </a:r>
            <a:r>
              <a:rPr lang="en-US" sz="1600" b="1" dirty="0" err="1"/>
              <a:t>minimise</a:t>
            </a:r>
            <a:r>
              <a:rPr lang="en-US" sz="1600" b="1" dirty="0"/>
              <a:t> GI ADRs, it is prudent to use the lowest effective dose for the shortest period of time—a practice that studies show is often not followed. Recent studies show that over 50% of patients that take NSAIDs have sustained some mucosal damage to their small </a:t>
            </a:r>
            <a:r>
              <a:rPr lang="en-US" sz="1600" b="1" dirty="0" smtClean="0"/>
              <a:t>intestine.</a:t>
            </a:r>
            <a:endParaRPr lang="it-IT" sz="1600" b="1" dirty="0"/>
          </a:p>
        </p:txBody>
      </p:sp>
      <p:sp>
        <p:nvSpPr>
          <p:cNvPr id="3" name="Rettangolo 2"/>
          <p:cNvSpPr/>
          <p:nvPr/>
        </p:nvSpPr>
        <p:spPr>
          <a:xfrm>
            <a:off x="323528" y="219018"/>
            <a:ext cx="8424936"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Gastrointestinal</a:t>
            </a:r>
            <a:endParaRPr lang="it-IT" sz="3600" dirty="0">
              <a:solidFill>
                <a:schemeClr val="bg1"/>
              </a:solidFill>
            </a:endParaRPr>
          </a:p>
        </p:txBody>
      </p:sp>
    </p:spTree>
    <p:extLst>
      <p:ext uri="{BB962C8B-B14F-4D97-AF65-F5344CB8AC3E}">
        <p14:creationId xmlns="" xmlns:p14="http://schemas.microsoft.com/office/powerpoint/2010/main" val="56112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7411" y="1196752"/>
            <a:ext cx="8388932" cy="4320480"/>
          </a:xfrm>
        </p:spPr>
        <p:txBody>
          <a:bodyPr>
            <a:noAutofit/>
          </a:bodyPr>
          <a:lstStyle/>
          <a:p>
            <a:pPr algn="l"/>
            <a:r>
              <a:rPr lang="en-US" sz="1600" b="1" dirty="0" smtClean="0"/>
              <a:t>There </a:t>
            </a:r>
            <a:r>
              <a:rPr lang="en-US" sz="1600" b="1" dirty="0"/>
              <a:t>are also </a:t>
            </a:r>
            <a:r>
              <a:rPr lang="en-US" sz="1600" b="1" u="sng" dirty="0"/>
              <a:t>some differences </a:t>
            </a:r>
            <a:r>
              <a:rPr lang="en-US" sz="1600" b="1" dirty="0"/>
              <a:t>in the propensity of individual agents to cause gastrointestinal ADRs. Indomethacin, </a:t>
            </a:r>
            <a:r>
              <a:rPr lang="en-US" sz="1600" b="1" dirty="0" err="1"/>
              <a:t>ketoprofen</a:t>
            </a:r>
            <a:r>
              <a:rPr lang="en-US" sz="1600" b="1" dirty="0"/>
              <a:t> </a:t>
            </a:r>
            <a:r>
              <a:rPr lang="en-US" sz="1600" b="1" dirty="0" smtClean="0"/>
              <a:t>(ad </a:t>
            </a:r>
            <a:r>
              <a:rPr lang="en-US" sz="1600" b="1" dirty="0" err="1" smtClean="0"/>
              <a:t>es</a:t>
            </a:r>
            <a:r>
              <a:rPr lang="en-US" sz="1600" b="1" dirty="0" smtClean="0"/>
              <a:t>., </a:t>
            </a:r>
            <a:r>
              <a:rPr lang="en-US" sz="1600" b="1" dirty="0" err="1" smtClean="0"/>
              <a:t>Orudis</a:t>
            </a:r>
            <a:r>
              <a:rPr lang="en-US" sz="1600" b="1" dirty="0" smtClean="0"/>
              <a:t>) and </a:t>
            </a:r>
            <a:r>
              <a:rPr lang="en-US" sz="1600" b="1" dirty="0" err="1"/>
              <a:t>piroxicam</a:t>
            </a:r>
            <a:r>
              <a:rPr lang="en-US" sz="1600" b="1" dirty="0"/>
              <a:t> </a:t>
            </a:r>
            <a:r>
              <a:rPr lang="en-US" sz="1600" b="1" dirty="0" smtClean="0"/>
              <a:t>(ad </a:t>
            </a:r>
            <a:r>
              <a:rPr lang="en-US" sz="1600" b="1" dirty="0" err="1" smtClean="0"/>
              <a:t>es</a:t>
            </a:r>
            <a:r>
              <a:rPr lang="en-US" sz="1600" b="1" dirty="0" smtClean="0"/>
              <a:t>., </a:t>
            </a:r>
            <a:r>
              <a:rPr lang="en-US" sz="1600" b="1" dirty="0" err="1" smtClean="0"/>
              <a:t>Feldene</a:t>
            </a:r>
            <a:r>
              <a:rPr lang="en-US" sz="1600" b="1" dirty="0" smtClean="0"/>
              <a:t>) appear </a:t>
            </a:r>
            <a:r>
              <a:rPr lang="en-US" sz="1600" b="1" dirty="0"/>
              <a:t>to have the highest prevalence of gastric ADRs, while ibuprofen (lower doses) and </a:t>
            </a:r>
            <a:r>
              <a:rPr lang="en-US" sz="1600" b="1" dirty="0" err="1"/>
              <a:t>diclofenac</a:t>
            </a:r>
            <a:r>
              <a:rPr lang="en-US" sz="1600" b="1" dirty="0"/>
              <a:t> </a:t>
            </a:r>
            <a:r>
              <a:rPr lang="en-US" sz="1600" b="1" dirty="0" smtClean="0"/>
              <a:t>(ad </a:t>
            </a:r>
            <a:r>
              <a:rPr lang="en-US" sz="1600" b="1" dirty="0" err="1" smtClean="0"/>
              <a:t>es</a:t>
            </a:r>
            <a:r>
              <a:rPr lang="en-US" sz="1600" b="1" dirty="0" smtClean="0"/>
              <a:t>., </a:t>
            </a:r>
            <a:r>
              <a:rPr lang="en-US" sz="1600" b="1" dirty="0" err="1" smtClean="0"/>
              <a:t>Voltaren</a:t>
            </a:r>
            <a:r>
              <a:rPr lang="en-US" sz="1600" b="1" dirty="0" smtClean="0"/>
              <a:t>) appear </a:t>
            </a:r>
            <a:r>
              <a:rPr lang="en-US" sz="1600" b="1" dirty="0"/>
              <a:t>to have lower rates</a:t>
            </a:r>
            <a:r>
              <a:rPr lang="en-US" sz="1600" b="1" dirty="0" smtClean="0"/>
              <a:t>.</a:t>
            </a:r>
            <a:r>
              <a:rPr lang="en-US" sz="1600" b="1" dirty="0"/>
              <a:t/>
            </a:r>
            <a:br>
              <a:rPr lang="en-US" sz="1600" b="1" dirty="0"/>
            </a:br>
            <a:r>
              <a:rPr lang="en-US" sz="1600" b="1" dirty="0"/>
              <a:t/>
            </a:r>
            <a:br>
              <a:rPr lang="en-US" sz="1600" b="1" dirty="0"/>
            </a:br>
            <a:r>
              <a:rPr lang="en-US" sz="1600" b="1" dirty="0"/>
              <a:t>Certain NSAIDs, such as aspirin, have been marketed in enteric-coated formulations that manufacturers claim reduce the incidence of gastrointestinal ADRs. </a:t>
            </a:r>
            <a:r>
              <a:rPr lang="en-US" sz="1600" b="1" dirty="0" smtClean="0"/>
              <a:t/>
            </a:r>
            <a:br>
              <a:rPr lang="en-US" sz="1600" b="1" dirty="0" smtClean="0"/>
            </a:br>
            <a:r>
              <a:rPr lang="en-US" sz="1600" b="1" dirty="0" smtClean="0"/>
              <a:t>Similarly</a:t>
            </a:r>
            <a:r>
              <a:rPr lang="en-US" sz="1600" b="1" dirty="0"/>
              <a:t>, some believe that rectal formulations may reduce gastrointestinal ADRs. </a:t>
            </a:r>
            <a:r>
              <a:rPr lang="en-US" sz="1600" b="1" dirty="0" smtClean="0"/>
              <a:t/>
            </a:r>
            <a:br>
              <a:rPr lang="en-US" sz="1600" b="1" dirty="0" smtClean="0"/>
            </a:br>
            <a:r>
              <a:rPr lang="en-US" sz="1600" b="1" dirty="0" smtClean="0"/>
              <a:t>However</a:t>
            </a:r>
            <a:r>
              <a:rPr lang="en-US" sz="1600" b="1" dirty="0"/>
              <a:t>, considering the mechanism of such ADRs, and in clinical practice, </a:t>
            </a:r>
            <a:r>
              <a:rPr lang="en-US" sz="1600" b="1" u="sng" dirty="0"/>
              <a:t>these formulations have not demonstrated a reduced risk of GI ulceration</a:t>
            </a:r>
            <a:r>
              <a:rPr lang="en-US" sz="1600" b="1" dirty="0" smtClean="0"/>
              <a:t>.</a:t>
            </a:r>
            <a:r>
              <a:rPr lang="en-US" sz="1600" b="1" dirty="0"/>
              <a:t/>
            </a:r>
            <a:br>
              <a:rPr lang="en-US" sz="1600" b="1" dirty="0"/>
            </a:br>
            <a:r>
              <a:rPr lang="en-US" sz="1600" b="1" dirty="0"/>
              <a:t/>
            </a:r>
            <a:br>
              <a:rPr lang="en-US" sz="1600" b="1" dirty="0"/>
            </a:br>
            <a:r>
              <a:rPr lang="en-US" sz="1600" b="1" dirty="0"/>
              <a:t>Commonly, gastric (but not necessarily intestinal) </a:t>
            </a:r>
            <a:r>
              <a:rPr lang="en-US" sz="1600" b="1" u="sng" dirty="0"/>
              <a:t>adverse effects can be reduced through suppressing acid production</a:t>
            </a:r>
            <a:r>
              <a:rPr lang="en-US" sz="1600" b="1" dirty="0"/>
              <a:t>, by concomitant use of a proton pump inhibitor, e.g. omeprazole, esomeprazole; or the prostaglandin analogue misoprostol. </a:t>
            </a:r>
            <a:r>
              <a:rPr lang="en-US" sz="1600" b="1" dirty="0" smtClean="0"/>
              <a:t/>
            </a:r>
            <a:br>
              <a:rPr lang="en-US" sz="1600" b="1" dirty="0" smtClean="0"/>
            </a:br>
            <a:r>
              <a:rPr lang="en-US" sz="1600" b="1" dirty="0"/>
              <a:t/>
            </a:r>
            <a:br>
              <a:rPr lang="en-US" sz="1600" b="1" dirty="0"/>
            </a:br>
            <a:r>
              <a:rPr lang="en-US" sz="1600" b="1" dirty="0" smtClean="0"/>
              <a:t>Misoprostol </a:t>
            </a:r>
            <a:r>
              <a:rPr lang="en-US" sz="1600" b="1" dirty="0"/>
              <a:t>is itself associated with a high incidence of gastrointestinal ADRs (diarrhea). </a:t>
            </a:r>
            <a:r>
              <a:rPr lang="en-US" sz="1600" b="1" dirty="0" smtClean="0"/>
              <a:t/>
            </a:r>
            <a:br>
              <a:rPr lang="en-US" sz="1600" b="1" dirty="0" smtClean="0"/>
            </a:br>
            <a:r>
              <a:rPr lang="en-US" sz="1600" b="1" dirty="0" smtClean="0"/>
              <a:t>While </a:t>
            </a:r>
            <a:r>
              <a:rPr lang="en-US" sz="1600" b="1" dirty="0"/>
              <a:t>these techniques may be effective, they are expensive for maintenance therapy.</a:t>
            </a:r>
            <a:endParaRPr lang="it-IT" sz="1600" b="1" dirty="0"/>
          </a:p>
        </p:txBody>
      </p:sp>
      <p:sp>
        <p:nvSpPr>
          <p:cNvPr id="3" name="Rettangolo 2"/>
          <p:cNvSpPr/>
          <p:nvPr/>
        </p:nvSpPr>
        <p:spPr>
          <a:xfrm>
            <a:off x="463425" y="284431"/>
            <a:ext cx="8136904"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Gastrointestinal</a:t>
            </a:r>
            <a:endParaRPr lang="it-IT" sz="3600" dirty="0">
              <a:solidFill>
                <a:schemeClr val="bg1"/>
              </a:solidFill>
            </a:endParaRPr>
          </a:p>
        </p:txBody>
      </p:sp>
    </p:spTree>
    <p:extLst>
      <p:ext uri="{BB962C8B-B14F-4D97-AF65-F5344CB8AC3E}">
        <p14:creationId xmlns="" xmlns:p14="http://schemas.microsoft.com/office/powerpoint/2010/main" val="423337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916832"/>
            <a:ext cx="8229600" cy="2479829"/>
          </a:xfrm>
        </p:spPr>
        <p:txBody>
          <a:bodyPr>
            <a:noAutofit/>
          </a:bodyPr>
          <a:lstStyle/>
          <a:p>
            <a:pPr algn="l"/>
            <a:r>
              <a:rPr lang="en-US" sz="1800" b="1" dirty="0" smtClean="0"/>
              <a:t>NSAIDs </a:t>
            </a:r>
            <a:r>
              <a:rPr lang="en-US" sz="1800" b="1" dirty="0"/>
              <a:t>should be used with caution in individuals with inflammatory bowel disease (e.g., </a:t>
            </a:r>
            <a:r>
              <a:rPr lang="en-US" sz="1800" b="1" dirty="0" err="1"/>
              <a:t>Crohn's</a:t>
            </a:r>
            <a:r>
              <a:rPr lang="en-US" sz="1800" b="1" dirty="0"/>
              <a:t> disease or ulcerative colitis) due to their tendency to cause gastric bleeding and form ulceration in the gastric lining. </a:t>
            </a:r>
            <a:r>
              <a:rPr lang="en-US" sz="1800" b="1" dirty="0" smtClean="0"/>
              <a:t/>
            </a:r>
            <a:br>
              <a:rPr lang="en-US" sz="1800" b="1" dirty="0" smtClean="0"/>
            </a:br>
            <a:r>
              <a:rPr lang="en-US" sz="1800" b="1" dirty="0"/>
              <a:t/>
            </a:r>
            <a:br>
              <a:rPr lang="en-US" sz="1800" b="1" dirty="0"/>
            </a:br>
            <a:r>
              <a:rPr lang="en-US" sz="1800" b="1" dirty="0" smtClean="0"/>
              <a:t>Pain </a:t>
            </a:r>
            <a:r>
              <a:rPr lang="en-US" sz="1800" b="1" dirty="0"/>
              <a:t>relievers such as </a:t>
            </a:r>
            <a:r>
              <a:rPr lang="en-US" sz="1800" b="1" dirty="0" err="1"/>
              <a:t>paracetamol</a:t>
            </a:r>
            <a:r>
              <a:rPr lang="en-US" sz="1800" b="1" dirty="0"/>
              <a:t> (also known as acetaminophen) or drugs containing codeine (which slows down bowel activity) are safer medications for pain relief in IBD.</a:t>
            </a:r>
            <a:endParaRPr lang="it-IT" sz="1800" b="1" dirty="0"/>
          </a:p>
        </p:txBody>
      </p:sp>
      <p:sp>
        <p:nvSpPr>
          <p:cNvPr id="3" name="Rettangolo 2"/>
          <p:cNvSpPr/>
          <p:nvPr/>
        </p:nvSpPr>
        <p:spPr>
          <a:xfrm>
            <a:off x="539552" y="764704"/>
            <a:ext cx="7577658"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Inflammatory bowel disease</a:t>
            </a:r>
            <a:endParaRPr lang="it-IT" sz="3200" dirty="0">
              <a:solidFill>
                <a:schemeClr val="bg1"/>
              </a:solidFill>
            </a:endParaRPr>
          </a:p>
        </p:txBody>
      </p:sp>
    </p:spTree>
    <p:extLst>
      <p:ext uri="{BB962C8B-B14F-4D97-AF65-F5344CB8AC3E}">
        <p14:creationId xmlns="" xmlns:p14="http://schemas.microsoft.com/office/powerpoint/2010/main" val="405278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88640"/>
            <a:ext cx="7776864" cy="6381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0244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04664"/>
            <a:ext cx="7685354" cy="57463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6178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4624"/>
            <a:ext cx="8647708" cy="6334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541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59" y="116632"/>
            <a:ext cx="7462647"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2421849"/>
            <a:ext cx="4346717" cy="244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46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4188" y="4797152"/>
            <a:ext cx="4409820" cy="11599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46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00400" y="2276872"/>
            <a:ext cx="4437495" cy="93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470"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14592" y="3164215"/>
            <a:ext cx="4249896" cy="28570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471"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56176" y="6237312"/>
            <a:ext cx="2638425"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282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036496" cy="680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6422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476672"/>
            <a:ext cx="7704856" cy="864096"/>
          </a:xfrm>
          <a:solidFill>
            <a:schemeClr val="accent2"/>
          </a:solidFill>
        </p:spPr>
        <p:txBody>
          <a:bodyPr>
            <a:normAutofit/>
          </a:bodyPr>
          <a:lstStyle/>
          <a:p>
            <a:r>
              <a:rPr lang="it-IT" sz="4000" b="1" dirty="0">
                <a:solidFill>
                  <a:schemeClr val="bg1"/>
                </a:solidFill>
              </a:rPr>
              <a:t>La terapia con FANS </a:t>
            </a:r>
          </a:p>
        </p:txBody>
      </p:sp>
      <p:sp>
        <p:nvSpPr>
          <p:cNvPr id="3" name="Sottotitolo 2"/>
          <p:cNvSpPr>
            <a:spLocks noGrp="1"/>
          </p:cNvSpPr>
          <p:nvPr>
            <p:ph type="subTitle" idx="1"/>
          </p:nvPr>
        </p:nvSpPr>
        <p:spPr>
          <a:xfrm>
            <a:off x="611560" y="1772816"/>
            <a:ext cx="8208912" cy="4464496"/>
          </a:xfrm>
        </p:spPr>
        <p:txBody>
          <a:bodyPr>
            <a:noAutofit/>
          </a:bodyPr>
          <a:lstStyle/>
          <a:p>
            <a:pPr algn="l"/>
            <a:r>
              <a:rPr lang="en-US" sz="2000" b="1" dirty="0" err="1">
                <a:solidFill>
                  <a:schemeClr val="tx1"/>
                </a:solidFill>
              </a:rPr>
              <a:t>Nonsteroidal</a:t>
            </a:r>
            <a:r>
              <a:rPr lang="en-US" sz="2000" b="1" dirty="0">
                <a:solidFill>
                  <a:schemeClr val="tx1"/>
                </a:solidFill>
              </a:rPr>
              <a:t> anti-inflammatory drugs, usually abbreviated to </a:t>
            </a:r>
            <a:r>
              <a:rPr lang="en-US" sz="2000" b="1" dirty="0" smtClean="0">
                <a:solidFill>
                  <a:schemeClr val="tx1"/>
                </a:solidFill>
              </a:rPr>
              <a:t>NSAIDs are </a:t>
            </a:r>
            <a:r>
              <a:rPr lang="en-US" sz="2000" b="1" dirty="0">
                <a:solidFill>
                  <a:schemeClr val="tx1"/>
                </a:solidFill>
              </a:rPr>
              <a:t>a class of drugs that provide </a:t>
            </a:r>
            <a:r>
              <a:rPr lang="en-US" sz="2000" b="1" u="sng" dirty="0">
                <a:solidFill>
                  <a:schemeClr val="tx1"/>
                </a:solidFill>
              </a:rPr>
              <a:t>analgesic and antipyretic </a:t>
            </a:r>
            <a:r>
              <a:rPr lang="en-US" sz="2000" b="1" u="sng" dirty="0" smtClean="0">
                <a:solidFill>
                  <a:schemeClr val="tx1"/>
                </a:solidFill>
              </a:rPr>
              <a:t>effects</a:t>
            </a:r>
            <a:r>
              <a:rPr lang="en-US" sz="2000" b="1" dirty="0">
                <a:solidFill>
                  <a:schemeClr val="tx1"/>
                </a:solidFill>
              </a:rPr>
              <a:t>, and, in higher doses, </a:t>
            </a:r>
            <a:r>
              <a:rPr lang="en-US" sz="2000" b="1" u="sng" dirty="0">
                <a:solidFill>
                  <a:schemeClr val="tx1"/>
                </a:solidFill>
              </a:rPr>
              <a:t>anti-inflammatory effects</a:t>
            </a:r>
            <a:r>
              <a:rPr lang="en-US" sz="2000" b="1" dirty="0">
                <a:solidFill>
                  <a:schemeClr val="tx1"/>
                </a:solidFill>
              </a:rPr>
              <a:t>.</a:t>
            </a:r>
          </a:p>
          <a:p>
            <a:pPr algn="l"/>
            <a:endParaRPr lang="en-US" sz="2000" b="1" dirty="0">
              <a:solidFill>
                <a:schemeClr val="tx1"/>
              </a:solidFill>
            </a:endParaRPr>
          </a:p>
          <a:p>
            <a:pPr algn="l"/>
            <a:r>
              <a:rPr lang="en-US" sz="2000" b="1" dirty="0">
                <a:solidFill>
                  <a:schemeClr val="tx1"/>
                </a:solidFill>
              </a:rPr>
              <a:t>The term "</a:t>
            </a:r>
            <a:r>
              <a:rPr lang="en-US" sz="2000" b="1" dirty="0" err="1">
                <a:solidFill>
                  <a:schemeClr val="tx1"/>
                </a:solidFill>
              </a:rPr>
              <a:t>nonsteroidal</a:t>
            </a:r>
            <a:r>
              <a:rPr lang="en-US" sz="2000" b="1" dirty="0">
                <a:solidFill>
                  <a:schemeClr val="tx1"/>
                </a:solidFill>
              </a:rPr>
              <a:t>" distinguishes these drugs from steroids, which, among a broad range of other effects, have a similar eicosanoid-depressing, anti-inflammatory action. As analgesics, NSAIDs are unusual in that they are </a:t>
            </a:r>
            <a:r>
              <a:rPr lang="en-US" sz="2000" b="1" u="sng" dirty="0">
                <a:solidFill>
                  <a:schemeClr val="tx1"/>
                </a:solidFill>
              </a:rPr>
              <a:t>non-narcotic</a:t>
            </a:r>
            <a:r>
              <a:rPr lang="en-US" sz="2000" b="1" dirty="0">
                <a:solidFill>
                  <a:schemeClr val="tx1"/>
                </a:solidFill>
              </a:rPr>
              <a:t>.</a:t>
            </a:r>
          </a:p>
          <a:p>
            <a:pPr algn="l"/>
            <a:endParaRPr lang="en-US" sz="2000" b="1" dirty="0">
              <a:solidFill>
                <a:schemeClr val="tx1"/>
              </a:solidFill>
            </a:endParaRPr>
          </a:p>
          <a:p>
            <a:pPr algn="l"/>
            <a:r>
              <a:rPr lang="en-US" sz="2000" b="1" dirty="0">
                <a:solidFill>
                  <a:schemeClr val="tx1"/>
                </a:solidFill>
              </a:rPr>
              <a:t>The most prominent members of this group of drugs are aspirin, </a:t>
            </a:r>
            <a:r>
              <a:rPr lang="en-US" sz="2000" b="1" dirty="0" smtClean="0">
                <a:solidFill>
                  <a:schemeClr val="tx1"/>
                </a:solidFill>
              </a:rPr>
              <a:t>ibuprofen (ad </a:t>
            </a:r>
            <a:r>
              <a:rPr lang="en-US" sz="2000" b="1" dirty="0" err="1" smtClean="0">
                <a:solidFill>
                  <a:schemeClr val="tx1"/>
                </a:solidFill>
              </a:rPr>
              <a:t>es</a:t>
            </a:r>
            <a:r>
              <a:rPr lang="en-US" sz="2000" b="1" dirty="0" smtClean="0">
                <a:solidFill>
                  <a:schemeClr val="tx1"/>
                </a:solidFill>
              </a:rPr>
              <a:t>., </a:t>
            </a:r>
            <a:r>
              <a:rPr lang="en-US" sz="2000" b="1" dirty="0" err="1" smtClean="0">
                <a:solidFill>
                  <a:schemeClr val="tx1"/>
                </a:solidFill>
              </a:rPr>
              <a:t>Brufen</a:t>
            </a:r>
            <a:r>
              <a:rPr lang="en-US" sz="2000" b="1" dirty="0" smtClean="0">
                <a:solidFill>
                  <a:schemeClr val="tx1"/>
                </a:solidFill>
              </a:rPr>
              <a:t>, </a:t>
            </a:r>
            <a:r>
              <a:rPr lang="en-US" sz="2000" b="1" dirty="0" err="1" smtClean="0">
                <a:solidFill>
                  <a:schemeClr val="tx1"/>
                </a:solidFill>
              </a:rPr>
              <a:t>Antalgil</a:t>
            </a:r>
            <a:r>
              <a:rPr lang="en-US" sz="2000" b="1" dirty="0" smtClean="0">
                <a:solidFill>
                  <a:schemeClr val="tx1"/>
                </a:solidFill>
              </a:rPr>
              <a:t>) , </a:t>
            </a:r>
            <a:r>
              <a:rPr lang="en-US" sz="2000" b="1" dirty="0">
                <a:solidFill>
                  <a:schemeClr val="tx1"/>
                </a:solidFill>
              </a:rPr>
              <a:t>and </a:t>
            </a:r>
            <a:r>
              <a:rPr lang="en-US" sz="2000" b="1" dirty="0" smtClean="0">
                <a:solidFill>
                  <a:schemeClr val="tx1"/>
                </a:solidFill>
              </a:rPr>
              <a:t>naproxen (ad </a:t>
            </a:r>
            <a:r>
              <a:rPr lang="en-US" sz="2000" b="1" dirty="0" err="1" smtClean="0">
                <a:solidFill>
                  <a:schemeClr val="tx1"/>
                </a:solidFill>
              </a:rPr>
              <a:t>es</a:t>
            </a:r>
            <a:r>
              <a:rPr lang="en-US" sz="2000" b="1" dirty="0" smtClean="0">
                <a:solidFill>
                  <a:schemeClr val="tx1"/>
                </a:solidFill>
              </a:rPr>
              <a:t>., Naprosyn, </a:t>
            </a:r>
            <a:r>
              <a:rPr lang="en-US" sz="2000" b="1" dirty="0" err="1" smtClean="0">
                <a:solidFill>
                  <a:schemeClr val="tx1"/>
                </a:solidFill>
              </a:rPr>
              <a:t>Synflex</a:t>
            </a:r>
            <a:r>
              <a:rPr lang="en-US" sz="2000" b="1" dirty="0" smtClean="0">
                <a:solidFill>
                  <a:schemeClr val="tx1"/>
                </a:solidFill>
              </a:rPr>
              <a:t>), </a:t>
            </a:r>
            <a:r>
              <a:rPr lang="en-US" sz="2000" b="1" dirty="0">
                <a:solidFill>
                  <a:schemeClr val="tx1"/>
                </a:solidFill>
              </a:rPr>
              <a:t>all of which are available </a:t>
            </a:r>
            <a:r>
              <a:rPr lang="en-US" sz="2000" b="1" u="sng" dirty="0">
                <a:solidFill>
                  <a:schemeClr val="tx1"/>
                </a:solidFill>
              </a:rPr>
              <a:t>over the counter in most countries</a:t>
            </a:r>
            <a:r>
              <a:rPr lang="en-US" sz="2000" b="1" dirty="0">
                <a:solidFill>
                  <a:schemeClr val="tx1"/>
                </a:solidFill>
              </a:rPr>
              <a:t>.</a:t>
            </a:r>
            <a:endParaRPr lang="it-IT" sz="2000" b="1" dirty="0">
              <a:solidFill>
                <a:schemeClr val="tx1"/>
              </a:solidFill>
            </a:endParaRPr>
          </a:p>
        </p:txBody>
      </p:sp>
    </p:spTree>
    <p:extLst>
      <p:ext uri="{BB962C8B-B14F-4D97-AF65-F5344CB8AC3E}">
        <p14:creationId xmlns="" xmlns:p14="http://schemas.microsoft.com/office/powerpoint/2010/main" val="166501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3000" y="349276"/>
            <a:ext cx="9001000" cy="369332"/>
          </a:xfrm>
          <a:prstGeom prst="rect">
            <a:avLst/>
          </a:prstGeom>
        </p:spPr>
        <p:txBody>
          <a:bodyPr wrap="square">
            <a:spAutoFit/>
          </a:bodyPr>
          <a:lstStyle/>
          <a:p>
            <a:pPr algn="ctr"/>
            <a:r>
              <a:rPr lang="it-IT" b="1" dirty="0"/>
              <a:t>Anti-infiammatori</a:t>
            </a:r>
          </a:p>
        </p:txBody>
      </p:sp>
      <p:pic>
        <p:nvPicPr>
          <p:cNvPr id="665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598" y="718608"/>
            <a:ext cx="8876882" cy="30281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73440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6" y="2424923"/>
            <a:ext cx="8762358" cy="244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470" y="836712"/>
            <a:ext cx="8762358" cy="15435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9176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183" y="836712"/>
            <a:ext cx="8823453" cy="468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6556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468" y="188639"/>
            <a:ext cx="9131531" cy="58229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9637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3" y="908720"/>
            <a:ext cx="9109156" cy="4653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75812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981199"/>
            <a:ext cx="8676456" cy="1711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5740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
            <a:ext cx="9069856" cy="52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6" y="5157193"/>
            <a:ext cx="8964487" cy="868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83945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73" y="980728"/>
            <a:ext cx="8424936" cy="5256584"/>
          </a:xfrm>
        </p:spPr>
        <p:txBody>
          <a:bodyPr>
            <a:noAutofit/>
          </a:bodyPr>
          <a:lstStyle/>
          <a:p>
            <a:pPr algn="l"/>
            <a:r>
              <a:rPr lang="en-US" sz="1800" b="1" dirty="0" smtClean="0"/>
              <a:t>NSAIDs </a:t>
            </a:r>
            <a:r>
              <a:rPr lang="en-US" sz="1800" b="1" dirty="0"/>
              <a:t>are also associated with a relatively high incidence of renal adverse drug reactions (ADRs). The mechanism of these renal ADRs is due to changes in renal </a:t>
            </a:r>
            <a:r>
              <a:rPr lang="en-US" sz="1800" b="1" dirty="0" err="1"/>
              <a:t>haemodynamics</a:t>
            </a:r>
            <a:r>
              <a:rPr lang="en-US" sz="1800" b="1" dirty="0"/>
              <a:t> (kidney blood flow), ordinarily mediated by prostaglandins, which are affected by NSAIDs. </a:t>
            </a:r>
            <a:r>
              <a:rPr lang="en-US" sz="1800" b="1" u="sng" dirty="0"/>
              <a:t>Prostaglandins normally cause vasodilation of the afferent arterioles of the glomeruli</a:t>
            </a:r>
            <a:r>
              <a:rPr lang="en-US" sz="1800" b="1" dirty="0"/>
              <a:t>. This helps maintain normal glomerular perfusion and glomerular filtration rate (GFR), an indicator of renal function. This is particularly important in renal failure where the kidney is trying to maintain renal perfusion pressure by elevated angiotensin II levels. At these elevated levels, angiotensin II also constricts the afferent arteriole into the glomerulus in addition to the efferent arteriole it normally constricts. Prostaglandins serve to dilate the afferent arteriole; by blocking this prostaglandin-mediated effect, particularly in renal failure, </a:t>
            </a:r>
            <a:r>
              <a:rPr lang="en-US" sz="1800" b="1" u="sng" dirty="0"/>
              <a:t>NSAIDs cause unopposed constriction of the afferent arteriole and decreased renal perfusion pressure</a:t>
            </a:r>
            <a:r>
              <a:rPr lang="en-US" sz="1800" b="1" dirty="0"/>
              <a:t>.</a:t>
            </a:r>
            <a:br>
              <a:rPr lang="en-US" sz="1800" b="1" dirty="0"/>
            </a:br>
            <a:r>
              <a:rPr lang="en-US" sz="1800" b="1" dirty="0"/>
              <a:t/>
            </a:r>
            <a:br>
              <a:rPr lang="en-US" sz="1800" b="1" dirty="0"/>
            </a:br>
            <a:r>
              <a:rPr lang="en-US" sz="1800" b="1" dirty="0"/>
              <a:t>Common ADRs associated with altered renal function </a:t>
            </a:r>
            <a:r>
              <a:rPr lang="en-US" sz="1800" b="1" dirty="0" smtClean="0"/>
              <a:t>include</a:t>
            </a:r>
            <a:r>
              <a:rPr lang="en-US" sz="1800" b="1" dirty="0"/>
              <a:t/>
            </a:r>
            <a:br>
              <a:rPr lang="en-US" sz="1800" b="1" dirty="0"/>
            </a:br>
            <a:r>
              <a:rPr lang="en-US" sz="1800" b="1" dirty="0"/>
              <a:t/>
            </a:r>
            <a:br>
              <a:rPr lang="en-US" sz="1800" b="1" dirty="0"/>
            </a:br>
            <a:r>
              <a:rPr lang="en-US" sz="1800" b="1" dirty="0"/>
              <a:t>    Salt and fluid retention</a:t>
            </a:r>
            <a:br>
              <a:rPr lang="en-US" sz="1800" b="1" dirty="0"/>
            </a:br>
            <a:r>
              <a:rPr lang="en-US" sz="1800" b="1" dirty="0"/>
              <a:t>    Hypertension (high blood pressure</a:t>
            </a:r>
            <a:r>
              <a:rPr lang="en-US" sz="1800" b="1" dirty="0" smtClean="0"/>
              <a:t>)</a:t>
            </a:r>
            <a:endParaRPr lang="it-IT" sz="1800" b="1" dirty="0"/>
          </a:p>
        </p:txBody>
      </p:sp>
      <p:sp>
        <p:nvSpPr>
          <p:cNvPr id="3" name="Rettangolo 2"/>
          <p:cNvSpPr/>
          <p:nvPr/>
        </p:nvSpPr>
        <p:spPr>
          <a:xfrm>
            <a:off x="395536" y="188640"/>
            <a:ext cx="8424936"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Renal</a:t>
            </a:r>
            <a:endParaRPr lang="it-IT" sz="3200" dirty="0">
              <a:solidFill>
                <a:schemeClr val="bg1"/>
              </a:solidFill>
            </a:endParaRPr>
          </a:p>
        </p:txBody>
      </p:sp>
    </p:spTree>
    <p:extLst>
      <p:ext uri="{BB962C8B-B14F-4D97-AF65-F5344CB8AC3E}">
        <p14:creationId xmlns="" xmlns:p14="http://schemas.microsoft.com/office/powerpoint/2010/main" val="3829539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24744"/>
            <a:ext cx="8457882" cy="4608512"/>
          </a:xfrm>
        </p:spPr>
        <p:txBody>
          <a:bodyPr>
            <a:noAutofit/>
          </a:bodyPr>
          <a:lstStyle/>
          <a:p>
            <a:pPr algn="l"/>
            <a:r>
              <a:rPr lang="en-US" sz="1800" b="1" dirty="0" smtClean="0"/>
              <a:t>These </a:t>
            </a:r>
            <a:r>
              <a:rPr lang="en-US" sz="1800" b="1" dirty="0"/>
              <a:t>agents may also cause renal impairment, especially in combination with other nephrotoxic agents. Renal failure is especially a risk if the patient is also concomitantly taking an </a:t>
            </a:r>
            <a:r>
              <a:rPr lang="en-US" sz="1800" b="1" u="sng" dirty="0"/>
              <a:t>ACE inhibitor </a:t>
            </a:r>
            <a:r>
              <a:rPr lang="en-US" sz="1800" b="1" dirty="0"/>
              <a:t>(which removes angiotensin II's vasoconstriction of the efferent arteriole) and a </a:t>
            </a:r>
            <a:r>
              <a:rPr lang="en-US" sz="1800" b="1" u="sng" dirty="0"/>
              <a:t>diuretic</a:t>
            </a:r>
            <a:r>
              <a:rPr lang="en-US" sz="1800" b="1" dirty="0"/>
              <a:t> (which drops plasma volume, and thereby RPF) - the so-called "triple whammy" effect</a:t>
            </a:r>
            <a:r>
              <a:rPr lang="en-US" sz="1800" b="1" dirty="0" smtClean="0"/>
              <a:t>.</a:t>
            </a:r>
            <a:r>
              <a:rPr lang="en-US" sz="1800" b="1" dirty="0"/>
              <a:t/>
            </a:r>
            <a:br>
              <a:rPr lang="en-US" sz="1800" b="1" dirty="0"/>
            </a:br>
            <a:r>
              <a:rPr lang="en-US" sz="1800" b="1" dirty="0"/>
              <a:t/>
            </a:r>
            <a:br>
              <a:rPr lang="en-US" sz="1800" b="1" dirty="0"/>
            </a:br>
            <a:r>
              <a:rPr lang="en-US" sz="1800" b="1" dirty="0"/>
              <a:t>In rarer instances NSAIDs may also cause more severe renal conditions</a:t>
            </a:r>
            <a:r>
              <a:rPr lang="en-US" sz="1800" b="1" dirty="0" smtClean="0"/>
              <a:t>:</a:t>
            </a:r>
            <a:r>
              <a:rPr lang="en-US" sz="1800" b="1" dirty="0"/>
              <a:t/>
            </a:r>
            <a:br>
              <a:rPr lang="en-US" sz="1800" b="1" dirty="0"/>
            </a:br>
            <a:r>
              <a:rPr lang="en-US" sz="1800" b="1" dirty="0"/>
              <a:t/>
            </a:r>
            <a:br>
              <a:rPr lang="en-US" sz="1800" b="1" dirty="0"/>
            </a:br>
            <a:r>
              <a:rPr lang="en-US" sz="1800" b="1" dirty="0"/>
              <a:t>    Interstitial nephritis</a:t>
            </a:r>
            <a:br>
              <a:rPr lang="en-US" sz="1800" b="1" dirty="0"/>
            </a:br>
            <a:r>
              <a:rPr lang="en-US" sz="1800" b="1" dirty="0"/>
              <a:t>    </a:t>
            </a:r>
            <a:r>
              <a:rPr lang="en-US" sz="1800" b="1" dirty="0" err="1"/>
              <a:t>Nephrotic</a:t>
            </a:r>
            <a:r>
              <a:rPr lang="en-US" sz="1800" b="1" dirty="0"/>
              <a:t> syndrome</a:t>
            </a:r>
            <a:br>
              <a:rPr lang="en-US" sz="1800" b="1" dirty="0"/>
            </a:br>
            <a:r>
              <a:rPr lang="en-US" sz="1800" b="1" dirty="0"/>
              <a:t>    Acute renal failure</a:t>
            </a:r>
            <a:br>
              <a:rPr lang="en-US" sz="1800" b="1" dirty="0"/>
            </a:br>
            <a:r>
              <a:rPr lang="en-US" sz="1800" b="1" dirty="0"/>
              <a:t>    Acute tubular necrosis</a:t>
            </a:r>
            <a:br>
              <a:rPr lang="en-US" sz="1800" b="1" dirty="0"/>
            </a:br>
            <a:r>
              <a:rPr lang="en-US" sz="1800" b="1" dirty="0"/>
              <a:t/>
            </a:r>
            <a:br>
              <a:rPr lang="en-US" sz="1800" b="1" dirty="0"/>
            </a:br>
            <a:r>
              <a:rPr lang="en-US" sz="1800" b="1" dirty="0"/>
              <a:t>NSAIDs in combination with excessive use of </a:t>
            </a:r>
            <a:r>
              <a:rPr lang="en-US" sz="1800" b="1" dirty="0" err="1"/>
              <a:t>phenacetin</a:t>
            </a:r>
            <a:r>
              <a:rPr lang="en-US" sz="1800" b="1" dirty="0"/>
              <a:t> and/or </a:t>
            </a:r>
            <a:r>
              <a:rPr lang="en-US" sz="1800" b="1" dirty="0" err="1"/>
              <a:t>paracetamol</a:t>
            </a:r>
            <a:r>
              <a:rPr lang="en-US" sz="1800" b="1" dirty="0"/>
              <a:t> (acetaminophen) may lead to analgesic nephropathy.</a:t>
            </a:r>
            <a:endParaRPr lang="it-IT" sz="1800" b="1" dirty="0"/>
          </a:p>
        </p:txBody>
      </p:sp>
      <p:sp>
        <p:nvSpPr>
          <p:cNvPr id="3" name="Rettangolo 2"/>
          <p:cNvSpPr/>
          <p:nvPr/>
        </p:nvSpPr>
        <p:spPr>
          <a:xfrm>
            <a:off x="395536" y="188640"/>
            <a:ext cx="8424936"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Renal</a:t>
            </a:r>
            <a:endParaRPr lang="it-IT" sz="3200" dirty="0">
              <a:solidFill>
                <a:schemeClr val="bg1"/>
              </a:solidFill>
            </a:endParaRPr>
          </a:p>
        </p:txBody>
      </p:sp>
    </p:spTree>
    <p:extLst>
      <p:ext uri="{BB962C8B-B14F-4D97-AF65-F5344CB8AC3E}">
        <p14:creationId xmlns="" xmlns:p14="http://schemas.microsoft.com/office/powerpoint/2010/main" val="563806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484784"/>
            <a:ext cx="7992888" cy="3672408"/>
          </a:xfrm>
        </p:spPr>
        <p:txBody>
          <a:bodyPr>
            <a:noAutofit/>
          </a:bodyPr>
          <a:lstStyle/>
          <a:p>
            <a:pPr algn="l"/>
            <a:r>
              <a:rPr lang="en-US" sz="1800" b="1" dirty="0" smtClean="0"/>
              <a:t>Photosensitivity </a:t>
            </a:r>
            <a:r>
              <a:rPr lang="en-US" sz="1800" b="1" dirty="0"/>
              <a:t>is a </a:t>
            </a:r>
            <a:r>
              <a:rPr lang="en-US" sz="1800" b="1" u="sng" dirty="0"/>
              <a:t>commonly overlooked adverse effect </a:t>
            </a:r>
            <a:r>
              <a:rPr lang="en-US" sz="1800" b="1" dirty="0"/>
              <a:t>of many of the NSAIDs</a:t>
            </a:r>
            <a:r>
              <a:rPr lang="en-US" sz="1800" b="1" dirty="0" smtClean="0"/>
              <a:t>.</a:t>
            </a:r>
            <a:br>
              <a:rPr lang="en-US" sz="1800" b="1" dirty="0" smtClean="0"/>
            </a:br>
            <a:r>
              <a:rPr lang="en-US" sz="1800" b="1" dirty="0" smtClean="0"/>
              <a:t> </a:t>
            </a:r>
            <a:r>
              <a:rPr lang="en-US" sz="1800" b="1" dirty="0"/>
              <a:t>The 2-arylpropionic acids are the most likely to produce photosensitivity reactions, but other NSAIDs have also been implicated including </a:t>
            </a:r>
            <a:r>
              <a:rPr lang="en-US" sz="1800" b="1" dirty="0" err="1" smtClean="0"/>
              <a:t>piroxicam</a:t>
            </a:r>
            <a:r>
              <a:rPr lang="en-US" sz="1800" b="1" dirty="0" smtClean="0"/>
              <a:t> and </a:t>
            </a:r>
            <a:r>
              <a:rPr lang="en-US" sz="1800" b="1" dirty="0" err="1" smtClean="0"/>
              <a:t>diclofenac</a:t>
            </a:r>
            <a:r>
              <a:rPr lang="en-US" sz="1800" b="1" dirty="0" smtClean="0"/>
              <a:t>.</a:t>
            </a:r>
            <a:r>
              <a:rPr lang="en-US" sz="1800" b="1" dirty="0"/>
              <a:t/>
            </a:r>
            <a:br>
              <a:rPr lang="en-US" sz="1800" b="1" dirty="0"/>
            </a:br>
            <a:r>
              <a:rPr lang="en-US" sz="1800" b="1" dirty="0"/>
              <a:t/>
            </a:r>
            <a:br>
              <a:rPr lang="en-US" sz="1800" b="1" dirty="0"/>
            </a:br>
            <a:r>
              <a:rPr lang="en-US" sz="1800" b="1" dirty="0" err="1"/>
              <a:t>Benoxaprofen</a:t>
            </a:r>
            <a:r>
              <a:rPr lang="en-US" sz="1800" b="1" dirty="0"/>
              <a:t>, since withdrawn due to its hepatotoxicity, was the most photoactive NSAID observed. The mechanism of photosensitivity, responsible for the high </a:t>
            </a:r>
            <a:r>
              <a:rPr lang="en-US" sz="1800" b="1" dirty="0" err="1"/>
              <a:t>photoactivity</a:t>
            </a:r>
            <a:r>
              <a:rPr lang="en-US" sz="1800" b="1" dirty="0"/>
              <a:t> of the 2-arylpropionic acids, is the ready decarboxylation of the carboxylic acid moiety. The specific absorbance characteristics of the different </a:t>
            </a:r>
            <a:r>
              <a:rPr lang="en-US" sz="1800" b="1" dirty="0" err="1"/>
              <a:t>chromophoric</a:t>
            </a:r>
            <a:r>
              <a:rPr lang="en-US" sz="1800" b="1" dirty="0"/>
              <a:t> 2-aryl substituents, affects the decarboxylation mechanism. While ibuprofen has weak absorption, it has been reported as a weak </a:t>
            </a:r>
            <a:r>
              <a:rPr lang="en-US" sz="1800" b="1" dirty="0" err="1"/>
              <a:t>photosensitising</a:t>
            </a:r>
            <a:r>
              <a:rPr lang="en-US" sz="1800" b="1" dirty="0"/>
              <a:t> agent</a:t>
            </a:r>
            <a:endParaRPr lang="it-IT" sz="1800" b="1" dirty="0"/>
          </a:p>
        </p:txBody>
      </p:sp>
      <p:sp>
        <p:nvSpPr>
          <p:cNvPr id="3" name="Rettangolo 2"/>
          <p:cNvSpPr/>
          <p:nvPr/>
        </p:nvSpPr>
        <p:spPr>
          <a:xfrm>
            <a:off x="539552" y="620688"/>
            <a:ext cx="7848872"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Photosensitivity</a:t>
            </a:r>
            <a:endParaRPr lang="it-IT" sz="3200" dirty="0">
              <a:solidFill>
                <a:schemeClr val="bg1"/>
              </a:solidFill>
            </a:endParaRPr>
          </a:p>
        </p:txBody>
      </p:sp>
    </p:spTree>
    <p:extLst>
      <p:ext uri="{BB962C8B-B14F-4D97-AF65-F5344CB8AC3E}">
        <p14:creationId xmlns="" xmlns:p14="http://schemas.microsoft.com/office/powerpoint/2010/main" val="417361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241" y="116632"/>
            <a:ext cx="8368621" cy="6237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12802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3204" y="980728"/>
            <a:ext cx="8229600" cy="4896544"/>
          </a:xfrm>
        </p:spPr>
        <p:txBody>
          <a:bodyPr>
            <a:noAutofit/>
          </a:bodyPr>
          <a:lstStyle/>
          <a:p>
            <a:pPr algn="l"/>
            <a:r>
              <a:rPr lang="en-US" sz="1800" b="1" dirty="0" smtClean="0">
                <a:solidFill>
                  <a:schemeClr val="bg1">
                    <a:lumMod val="65000"/>
                  </a:schemeClr>
                </a:solidFill>
              </a:rPr>
              <a:t>NSAIDs </a:t>
            </a:r>
            <a:r>
              <a:rPr lang="en-US" sz="1800" b="1" dirty="0">
                <a:solidFill>
                  <a:schemeClr val="bg1">
                    <a:lumMod val="65000"/>
                  </a:schemeClr>
                </a:solidFill>
              </a:rPr>
              <a:t>are not recommended during pregnancy, particularly during the third trimester. While NSAIDs as a class are not direct teratogens, they may cause premature closure of the fetal </a:t>
            </a:r>
            <a:r>
              <a:rPr lang="en-US" sz="1800" b="1" dirty="0" err="1">
                <a:solidFill>
                  <a:schemeClr val="bg1">
                    <a:lumMod val="65000"/>
                  </a:schemeClr>
                </a:solidFill>
              </a:rPr>
              <a:t>ductus</a:t>
            </a:r>
            <a:r>
              <a:rPr lang="en-US" sz="1800" b="1" dirty="0">
                <a:solidFill>
                  <a:schemeClr val="bg1">
                    <a:lumMod val="65000"/>
                  </a:schemeClr>
                </a:solidFill>
              </a:rPr>
              <a:t> </a:t>
            </a:r>
            <a:r>
              <a:rPr lang="en-US" sz="1800" b="1" dirty="0" err="1">
                <a:solidFill>
                  <a:schemeClr val="bg1">
                    <a:lumMod val="65000"/>
                  </a:schemeClr>
                </a:solidFill>
              </a:rPr>
              <a:t>arteriosus</a:t>
            </a:r>
            <a:r>
              <a:rPr lang="en-US" sz="1800" b="1" dirty="0">
                <a:solidFill>
                  <a:schemeClr val="bg1">
                    <a:lumMod val="65000"/>
                  </a:schemeClr>
                </a:solidFill>
              </a:rPr>
              <a:t> and renal ADRs in the fetus. Additionally, they are linked with premature </a:t>
            </a:r>
            <a:r>
              <a:rPr lang="en-US" sz="1800" b="1" dirty="0" smtClean="0">
                <a:solidFill>
                  <a:schemeClr val="bg1">
                    <a:lumMod val="65000"/>
                  </a:schemeClr>
                </a:solidFill>
              </a:rPr>
              <a:t>birth </a:t>
            </a:r>
            <a:r>
              <a:rPr lang="en-US" sz="1800" b="1" dirty="0">
                <a:solidFill>
                  <a:schemeClr val="bg1">
                    <a:lumMod val="65000"/>
                  </a:schemeClr>
                </a:solidFill>
              </a:rPr>
              <a:t>and </a:t>
            </a:r>
            <a:r>
              <a:rPr lang="en-US" sz="1800" b="1" dirty="0" smtClean="0">
                <a:solidFill>
                  <a:schemeClr val="bg1">
                    <a:lumMod val="65000"/>
                  </a:schemeClr>
                </a:solidFill>
              </a:rPr>
              <a:t>miscarriage. </a:t>
            </a:r>
            <a:r>
              <a:rPr lang="en-US" sz="1800" b="1" dirty="0">
                <a:solidFill>
                  <a:schemeClr val="bg1">
                    <a:lumMod val="65000"/>
                  </a:schemeClr>
                </a:solidFill>
              </a:rPr>
              <a:t>Aspirin, however, is used together with heparin in pregnant women with </a:t>
            </a:r>
            <a:r>
              <a:rPr lang="en-US" sz="1800" b="1" dirty="0" err="1">
                <a:solidFill>
                  <a:schemeClr val="bg1">
                    <a:lumMod val="65000"/>
                  </a:schemeClr>
                </a:solidFill>
              </a:rPr>
              <a:t>antiphospholipid</a:t>
            </a:r>
            <a:r>
              <a:rPr lang="en-US" sz="1800" b="1" dirty="0">
                <a:solidFill>
                  <a:schemeClr val="bg1">
                    <a:lumMod val="65000"/>
                  </a:schemeClr>
                </a:solidFill>
              </a:rPr>
              <a:t> </a:t>
            </a:r>
            <a:r>
              <a:rPr lang="en-US" sz="1800" b="1" dirty="0" smtClean="0">
                <a:solidFill>
                  <a:schemeClr val="bg1">
                    <a:lumMod val="65000"/>
                  </a:schemeClr>
                </a:solidFill>
              </a:rPr>
              <a:t>antibodies. </a:t>
            </a:r>
            <a:r>
              <a:rPr lang="en-US" sz="1800" b="1" dirty="0">
                <a:solidFill>
                  <a:schemeClr val="bg1">
                    <a:lumMod val="65000"/>
                  </a:schemeClr>
                </a:solidFill>
              </a:rPr>
              <a:t>Additionally, Indomethacin is used in pregnancy to treat </a:t>
            </a:r>
            <a:r>
              <a:rPr lang="en-US" sz="1800" b="1" dirty="0" err="1">
                <a:solidFill>
                  <a:schemeClr val="bg1">
                    <a:lumMod val="65000"/>
                  </a:schemeClr>
                </a:solidFill>
              </a:rPr>
              <a:t>polyhydramnios</a:t>
            </a:r>
            <a:r>
              <a:rPr lang="en-US" sz="1800" b="1" dirty="0">
                <a:solidFill>
                  <a:schemeClr val="bg1">
                    <a:lumMod val="65000"/>
                  </a:schemeClr>
                </a:solidFill>
              </a:rPr>
              <a:t> by reducing fetal urine production via inhibiting fetal renal blood flow.</a:t>
            </a:r>
            <a:br>
              <a:rPr lang="en-US" sz="1800" b="1" dirty="0">
                <a:solidFill>
                  <a:schemeClr val="bg1">
                    <a:lumMod val="65000"/>
                  </a:schemeClr>
                </a:solidFill>
              </a:rPr>
            </a:br>
            <a:r>
              <a:rPr lang="en-US" sz="1800" b="1" dirty="0">
                <a:solidFill>
                  <a:schemeClr val="bg1">
                    <a:lumMod val="65000"/>
                  </a:schemeClr>
                </a:solidFill>
              </a:rPr>
              <a:t/>
            </a:r>
            <a:br>
              <a:rPr lang="en-US" sz="1800" b="1" dirty="0">
                <a:solidFill>
                  <a:schemeClr val="bg1">
                    <a:lumMod val="65000"/>
                  </a:schemeClr>
                </a:solidFill>
              </a:rPr>
            </a:br>
            <a:r>
              <a:rPr lang="en-US" sz="1800" b="1" dirty="0">
                <a:solidFill>
                  <a:schemeClr val="bg1">
                    <a:lumMod val="65000"/>
                  </a:schemeClr>
                </a:solidFill>
              </a:rPr>
              <a:t>In contrast, </a:t>
            </a:r>
            <a:r>
              <a:rPr lang="en-US" sz="1800" b="1" dirty="0" err="1">
                <a:solidFill>
                  <a:schemeClr val="bg1">
                    <a:lumMod val="65000"/>
                  </a:schemeClr>
                </a:solidFill>
              </a:rPr>
              <a:t>paracetamol</a:t>
            </a:r>
            <a:r>
              <a:rPr lang="en-US" sz="1800" b="1" dirty="0">
                <a:solidFill>
                  <a:schemeClr val="bg1">
                    <a:lumMod val="65000"/>
                  </a:schemeClr>
                </a:solidFill>
              </a:rPr>
              <a:t> (acetaminophen) is regarded as being safe and well-tolerated during pregnancy, but </a:t>
            </a:r>
            <a:r>
              <a:rPr lang="en-US" sz="1800" b="1" dirty="0" err="1">
                <a:solidFill>
                  <a:schemeClr val="bg1">
                    <a:lumMod val="65000"/>
                  </a:schemeClr>
                </a:solidFill>
              </a:rPr>
              <a:t>Leffers</a:t>
            </a:r>
            <a:r>
              <a:rPr lang="en-US" sz="1800" b="1" dirty="0">
                <a:solidFill>
                  <a:schemeClr val="bg1">
                    <a:lumMod val="65000"/>
                  </a:schemeClr>
                </a:solidFill>
              </a:rPr>
              <a:t> et al. released a study in 2010 indicating that there may be associated male infertility in the </a:t>
            </a:r>
            <a:r>
              <a:rPr lang="en-US" sz="1800" b="1" dirty="0" smtClean="0">
                <a:solidFill>
                  <a:schemeClr val="bg1">
                    <a:lumMod val="65000"/>
                  </a:schemeClr>
                </a:solidFill>
              </a:rPr>
              <a:t>unborn. </a:t>
            </a:r>
            <a:r>
              <a:rPr lang="en-US" sz="1800" b="1" dirty="0">
                <a:solidFill>
                  <a:schemeClr val="bg1">
                    <a:lumMod val="65000"/>
                  </a:schemeClr>
                </a:solidFill>
              </a:rPr>
              <a:t>Doses should be taken as prescribed, due to risk of hepatotoxicity with </a:t>
            </a:r>
            <a:r>
              <a:rPr lang="en-US" sz="1800" b="1" dirty="0" smtClean="0">
                <a:solidFill>
                  <a:schemeClr val="bg1">
                    <a:lumMod val="65000"/>
                  </a:schemeClr>
                </a:solidFill>
              </a:rPr>
              <a:t>overdoses.</a:t>
            </a:r>
            <a:r>
              <a:rPr lang="en-US" sz="1800" b="1" dirty="0">
                <a:solidFill>
                  <a:schemeClr val="bg1">
                    <a:lumMod val="65000"/>
                  </a:schemeClr>
                </a:solidFill>
              </a:rPr>
              <a:t/>
            </a:r>
            <a:br>
              <a:rPr lang="en-US" sz="1800" b="1" dirty="0">
                <a:solidFill>
                  <a:schemeClr val="bg1">
                    <a:lumMod val="65000"/>
                  </a:schemeClr>
                </a:solidFill>
              </a:rPr>
            </a:br>
            <a:r>
              <a:rPr lang="en-US" sz="1800" b="1" dirty="0">
                <a:solidFill>
                  <a:schemeClr val="bg1">
                    <a:lumMod val="65000"/>
                  </a:schemeClr>
                </a:solidFill>
              </a:rPr>
              <a:t/>
            </a:r>
            <a:br>
              <a:rPr lang="en-US" sz="1800" b="1" dirty="0">
                <a:solidFill>
                  <a:schemeClr val="bg1">
                    <a:lumMod val="65000"/>
                  </a:schemeClr>
                </a:solidFill>
              </a:rPr>
            </a:br>
            <a:r>
              <a:rPr lang="en-US" sz="1800" b="1" dirty="0">
                <a:solidFill>
                  <a:schemeClr val="bg1">
                    <a:lumMod val="65000"/>
                  </a:schemeClr>
                </a:solidFill>
              </a:rPr>
              <a:t>In France, the country's health agency contraindicates the use of NSAIDs, including aspirin, after the sixth month of pregnancy.</a:t>
            </a:r>
            <a:endParaRPr lang="it-IT" sz="1800" b="1" dirty="0">
              <a:solidFill>
                <a:schemeClr val="bg1">
                  <a:lumMod val="65000"/>
                </a:schemeClr>
              </a:solidFill>
            </a:endParaRPr>
          </a:p>
        </p:txBody>
      </p:sp>
      <p:sp>
        <p:nvSpPr>
          <p:cNvPr id="3" name="Rettangolo 2"/>
          <p:cNvSpPr/>
          <p:nvPr/>
        </p:nvSpPr>
        <p:spPr>
          <a:xfrm>
            <a:off x="611560" y="478813"/>
            <a:ext cx="7848872"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During pregnancy</a:t>
            </a:r>
            <a:endParaRPr lang="it-IT" sz="3200" dirty="0">
              <a:solidFill>
                <a:schemeClr val="bg1"/>
              </a:solidFill>
            </a:endParaRPr>
          </a:p>
        </p:txBody>
      </p:sp>
    </p:spTree>
    <p:extLst>
      <p:ext uri="{BB962C8B-B14F-4D97-AF65-F5344CB8AC3E}">
        <p14:creationId xmlns="" xmlns:p14="http://schemas.microsoft.com/office/powerpoint/2010/main" val="1764409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96752"/>
            <a:ext cx="8229600" cy="4680520"/>
          </a:xfrm>
        </p:spPr>
        <p:txBody>
          <a:bodyPr>
            <a:noAutofit/>
          </a:bodyPr>
          <a:lstStyle/>
          <a:p>
            <a:pPr algn="l"/>
            <a:r>
              <a:rPr lang="en-US" sz="1800" b="1" dirty="0" smtClean="0"/>
              <a:t>Common </a:t>
            </a:r>
            <a:r>
              <a:rPr lang="en-US" sz="1800" b="1" dirty="0"/>
              <a:t>adverse drug reactions (ADR), other than listed above, include: </a:t>
            </a:r>
            <a:r>
              <a:rPr lang="en-US" sz="1800" b="1" u="sng" dirty="0"/>
              <a:t>raised liver enzymes, headache, dizziness</a:t>
            </a:r>
            <a:r>
              <a:rPr lang="en-US" sz="1800" b="1" dirty="0" smtClean="0"/>
              <a:t>. Uncommon </a:t>
            </a:r>
            <a:r>
              <a:rPr lang="en-US" sz="1800" b="1" dirty="0"/>
              <a:t>ADRs include: </a:t>
            </a:r>
            <a:r>
              <a:rPr lang="en-US" sz="1800" b="1" dirty="0" err="1"/>
              <a:t>hyperkalaemia</a:t>
            </a:r>
            <a:r>
              <a:rPr lang="en-US" sz="1800" b="1" dirty="0"/>
              <a:t>, confusion, bronchospasm, rash</a:t>
            </a:r>
            <a:r>
              <a:rPr lang="en-US" sz="1800" b="1" dirty="0" smtClean="0"/>
              <a:t>. Rapid </a:t>
            </a:r>
            <a:r>
              <a:rPr lang="en-US" sz="1800" b="1" dirty="0"/>
              <a:t>and severe swelling of the face and/or body. Ibuprofen may also rarely cause irritable bowel syndrome symptoms. NSAIDs are also implicated in some cases of Stevens–Johnson syndrome.</a:t>
            </a:r>
            <a:br>
              <a:rPr lang="en-US" sz="1800" b="1" dirty="0"/>
            </a:br>
            <a:r>
              <a:rPr lang="en-US" sz="1800" b="1" dirty="0"/>
              <a:t/>
            </a:r>
            <a:br>
              <a:rPr lang="en-US" sz="1800" b="1" dirty="0"/>
            </a:br>
            <a:r>
              <a:rPr lang="en-US" sz="1800" b="1" dirty="0"/>
              <a:t>Most NSAIDs penetrate poorly into the central nervous system (CNS). However, the COX enzymes are expressed constitutively in some areas of the CNS, meaning that even limited penetration may cause adverse effects such as somnolence and dizziness.</a:t>
            </a:r>
            <a:br>
              <a:rPr lang="en-US" sz="1800" b="1" dirty="0"/>
            </a:br>
            <a:r>
              <a:rPr lang="en-US" sz="1800" b="1" dirty="0"/>
              <a:t/>
            </a:r>
            <a:br>
              <a:rPr lang="en-US" sz="1800" b="1" dirty="0"/>
            </a:br>
            <a:r>
              <a:rPr lang="en-US" sz="1800" b="1" dirty="0"/>
              <a:t>In very rare cases, ibuprofen can cause aseptic meningitis.</a:t>
            </a:r>
            <a:br>
              <a:rPr lang="en-US" sz="1800" b="1" dirty="0"/>
            </a:br>
            <a:r>
              <a:rPr lang="en-US" sz="1800" b="1" dirty="0"/>
              <a:t/>
            </a:r>
            <a:br>
              <a:rPr lang="en-US" sz="1800" b="1" dirty="0"/>
            </a:br>
            <a:r>
              <a:rPr lang="en-US" sz="1800" b="1" dirty="0"/>
              <a:t>As with other drugs, allergies to NSAIDs might exist. While many allergies are specific to one NSAID, up to 1 in 5 people may have unpredictable cross-reactive allergic responses to other NSAIDs as well.</a:t>
            </a:r>
            <a:endParaRPr lang="it-IT" sz="1800" b="1" dirty="0"/>
          </a:p>
        </p:txBody>
      </p:sp>
      <p:sp>
        <p:nvSpPr>
          <p:cNvPr id="3" name="Rettangolo 2"/>
          <p:cNvSpPr/>
          <p:nvPr/>
        </p:nvSpPr>
        <p:spPr>
          <a:xfrm>
            <a:off x="514282" y="476672"/>
            <a:ext cx="7920880"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Other</a:t>
            </a:r>
            <a:endParaRPr lang="it-IT" sz="3200" dirty="0">
              <a:solidFill>
                <a:schemeClr val="bg1"/>
              </a:solidFill>
            </a:endParaRPr>
          </a:p>
        </p:txBody>
      </p:sp>
    </p:spTree>
    <p:extLst>
      <p:ext uri="{BB962C8B-B14F-4D97-AF65-F5344CB8AC3E}">
        <p14:creationId xmlns="" xmlns:p14="http://schemas.microsoft.com/office/powerpoint/2010/main" val="410619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44824"/>
            <a:ext cx="8229600" cy="3456384"/>
          </a:xfrm>
        </p:spPr>
        <p:txBody>
          <a:bodyPr>
            <a:noAutofit/>
          </a:bodyPr>
          <a:lstStyle/>
          <a:p>
            <a:pPr algn="l"/>
            <a:r>
              <a:rPr lang="en-US" sz="2000" b="1" dirty="0" smtClean="0"/>
              <a:t>NSAIDs </a:t>
            </a:r>
            <a:r>
              <a:rPr lang="en-US" sz="2000" b="1" u="sng" dirty="0"/>
              <a:t>reduce renal blood flow </a:t>
            </a:r>
            <a:r>
              <a:rPr lang="en-US" sz="2000" b="1" dirty="0"/>
              <a:t>and thereby decrease the efficacy of diuretics, and inhibit the elimination of lithium and </a:t>
            </a:r>
            <a:r>
              <a:rPr lang="en-US" sz="2000" b="1" dirty="0" smtClean="0"/>
              <a:t>methotrexate.</a:t>
            </a:r>
            <a:r>
              <a:rPr lang="en-US" sz="2000" b="1" dirty="0"/>
              <a:t/>
            </a:r>
            <a:br>
              <a:rPr lang="en-US" sz="2000" b="1" dirty="0"/>
            </a:br>
            <a:r>
              <a:rPr lang="en-US" sz="2000" b="1" dirty="0"/>
              <a:t/>
            </a:r>
            <a:br>
              <a:rPr lang="en-US" sz="2000" b="1" dirty="0"/>
            </a:br>
            <a:r>
              <a:rPr lang="en-US" sz="2000" b="1" dirty="0"/>
              <a:t>NSAIDs </a:t>
            </a:r>
            <a:r>
              <a:rPr lang="en-US" sz="2000" b="1" u="sng" dirty="0"/>
              <a:t>cause </a:t>
            </a:r>
            <a:r>
              <a:rPr lang="en-US" sz="2000" b="1" u="sng" dirty="0" err="1"/>
              <a:t>hypocoagulability</a:t>
            </a:r>
            <a:r>
              <a:rPr lang="en-US" sz="2000" b="1" dirty="0"/>
              <a:t>, which may be serious when combined with other drugs that also decrease blood clotting, such as </a:t>
            </a:r>
            <a:r>
              <a:rPr lang="en-US" sz="2000" b="1" dirty="0" smtClean="0"/>
              <a:t>warfarin.</a:t>
            </a:r>
            <a:r>
              <a:rPr lang="en-US" sz="2000" b="1" dirty="0"/>
              <a:t/>
            </a:r>
            <a:br>
              <a:rPr lang="en-US" sz="2000" b="1" dirty="0"/>
            </a:br>
            <a:r>
              <a:rPr lang="en-US" sz="2000" b="1" dirty="0"/>
              <a:t/>
            </a:r>
            <a:br>
              <a:rPr lang="en-US" sz="2000" b="1" dirty="0"/>
            </a:br>
            <a:r>
              <a:rPr lang="en-US" sz="2000" b="1" dirty="0"/>
              <a:t>NSAIDs may </a:t>
            </a:r>
            <a:r>
              <a:rPr lang="en-US" sz="2000" b="1" u="sng" dirty="0"/>
              <a:t>aggravate hypertension </a:t>
            </a:r>
            <a:r>
              <a:rPr lang="en-US" sz="2000" b="1" dirty="0"/>
              <a:t>(high blood pressure) and thereby antagonize the effect of </a:t>
            </a:r>
            <a:r>
              <a:rPr lang="en-US" sz="2000" b="1" dirty="0" err="1"/>
              <a:t>antihypertensives</a:t>
            </a:r>
            <a:r>
              <a:rPr lang="en-US" sz="2000" b="1" dirty="0" smtClean="0"/>
              <a:t>, </a:t>
            </a:r>
            <a:r>
              <a:rPr lang="en-US" sz="2000" b="1" dirty="0"/>
              <a:t>such as ACE </a:t>
            </a:r>
            <a:r>
              <a:rPr lang="en-US" sz="2000" b="1" dirty="0" smtClean="0"/>
              <a:t>Inhibitors.</a:t>
            </a:r>
            <a:r>
              <a:rPr lang="en-US" sz="2000" b="1" dirty="0"/>
              <a:t/>
            </a:r>
            <a:br>
              <a:rPr lang="en-US" sz="2000" b="1" dirty="0"/>
            </a:br>
            <a:r>
              <a:rPr lang="en-US" sz="2000" b="1" dirty="0"/>
              <a:t/>
            </a:r>
            <a:br>
              <a:rPr lang="en-US" sz="2000" b="1" dirty="0"/>
            </a:br>
            <a:r>
              <a:rPr lang="en-US" sz="2000" b="1" dirty="0"/>
              <a:t>NSAIDs may interfere and </a:t>
            </a:r>
            <a:r>
              <a:rPr lang="en-US" sz="2000" b="1" u="sng" dirty="0"/>
              <a:t>reduce efficiency of SSRI antidepressants</a:t>
            </a:r>
            <a:endParaRPr lang="it-IT" sz="2000" b="1" u="sng" dirty="0"/>
          </a:p>
        </p:txBody>
      </p:sp>
      <p:sp>
        <p:nvSpPr>
          <p:cNvPr id="3" name="Rettangolo 2"/>
          <p:cNvSpPr/>
          <p:nvPr/>
        </p:nvSpPr>
        <p:spPr>
          <a:xfrm>
            <a:off x="683568" y="376148"/>
            <a:ext cx="7776864"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Drug interactions</a:t>
            </a:r>
            <a:endParaRPr lang="it-IT" sz="2800" dirty="0">
              <a:solidFill>
                <a:schemeClr val="bg1"/>
              </a:solidFill>
            </a:endParaRPr>
          </a:p>
        </p:txBody>
      </p:sp>
    </p:spTree>
    <p:extLst>
      <p:ext uri="{BB962C8B-B14F-4D97-AF65-F5344CB8AC3E}">
        <p14:creationId xmlns="" xmlns:p14="http://schemas.microsoft.com/office/powerpoint/2010/main" val="3431229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24744"/>
            <a:ext cx="8280920" cy="5400600"/>
          </a:xfrm>
        </p:spPr>
        <p:txBody>
          <a:bodyPr>
            <a:noAutofit/>
          </a:bodyPr>
          <a:lstStyle/>
          <a:p>
            <a:pPr algn="l"/>
            <a:r>
              <a:rPr lang="en-US" sz="1600" b="1" dirty="0" smtClean="0"/>
              <a:t>Most </a:t>
            </a:r>
            <a:r>
              <a:rPr lang="en-US" sz="1600" b="1" dirty="0"/>
              <a:t>NSAIDs act as nonselective inhibitors of the enzyme cyclooxygenase (COX), inhibiting both the cyclooxygenase-1 (COX-1) and cyclooxygenase-2 (COX-2) </a:t>
            </a:r>
            <a:r>
              <a:rPr lang="en-US" sz="1600" b="1" dirty="0" err="1"/>
              <a:t>isoenzymes</a:t>
            </a:r>
            <a:r>
              <a:rPr lang="en-US" sz="1600" b="1" dirty="0"/>
              <a:t>. This inhibition is competitively reversible (albeit at varying degrees of reversibility), as opposed to the mechanism of aspirin, which is irreversible inhibition</a:t>
            </a:r>
            <a:r>
              <a:rPr lang="en-US" sz="1600" b="1" dirty="0" smtClean="0"/>
              <a:t>. COX </a:t>
            </a:r>
            <a:r>
              <a:rPr lang="en-US" sz="1600" b="1" dirty="0"/>
              <a:t>catalyzes the formation of prostaglandins and thromboxane from </a:t>
            </a:r>
            <a:r>
              <a:rPr lang="en-US" sz="1600" b="1" dirty="0" err="1"/>
              <a:t>arachidonic</a:t>
            </a:r>
            <a:r>
              <a:rPr lang="en-US" sz="1600" b="1" dirty="0"/>
              <a:t> acid (itself derived from the cellular phospholipid bilayer by phospholipase A2). Prostaglandins act (among other things) as messenger molecules in the process of inflammation. This mechanism of action was elucidated by John Vane (1927–2004), who received a Nobel Prize for his </a:t>
            </a:r>
            <a:r>
              <a:rPr lang="en-US" sz="1600" b="1" dirty="0" smtClean="0"/>
              <a:t>work.</a:t>
            </a:r>
            <a:r>
              <a:rPr lang="en-US" sz="1600" b="1" dirty="0"/>
              <a:t/>
            </a:r>
            <a:br>
              <a:rPr lang="en-US" sz="1600" b="1" dirty="0"/>
            </a:br>
            <a:r>
              <a:rPr lang="en-US" sz="1600" b="1" dirty="0"/>
              <a:t/>
            </a:r>
            <a:br>
              <a:rPr lang="en-US" sz="1600" b="1" dirty="0"/>
            </a:br>
            <a:r>
              <a:rPr lang="en-US" sz="1600" b="1" dirty="0"/>
              <a:t>COX-1 is a constitutively expressed enzyme with a "house-keeping" role in regulating many normal physiological processes. One of these is in the stomach lining, where prostaglandins serve a protective role, preventing the stomach mucosa from being eroded by its own acid. COX-2 was discovered in 1991 by Daniel L. Simmons at Brigham Young University. COX-2 is an enzyme </a:t>
            </a:r>
            <a:r>
              <a:rPr lang="en-US" sz="1600" b="1" dirty="0" err="1"/>
              <a:t>facultatively</a:t>
            </a:r>
            <a:r>
              <a:rPr lang="en-US" sz="1600" b="1" dirty="0"/>
              <a:t> expressed in inflammation, and it is inhibition of COX-2 that produces the desirable effects of NSAIDs.</a:t>
            </a:r>
            <a:br>
              <a:rPr lang="en-US" sz="1600" b="1" dirty="0"/>
            </a:br>
            <a:r>
              <a:rPr lang="en-US" sz="1600" b="1" dirty="0"/>
              <a:t/>
            </a:r>
            <a:br>
              <a:rPr lang="en-US" sz="1600" b="1" dirty="0"/>
            </a:br>
            <a:r>
              <a:rPr lang="en-US" sz="1600" b="1" dirty="0"/>
              <a:t>When nonselective COX-1/COX-2 inhibitors (such as aspirin, ibuprofen, and naproxen) lower stomach prostaglandin levels, ulcers of the stomach or duodenum internal bleeding can result.</a:t>
            </a:r>
            <a:br>
              <a:rPr lang="en-US" sz="1600" b="1" dirty="0"/>
            </a:br>
            <a:r>
              <a:rPr lang="en-US" sz="1600" b="1" dirty="0"/>
              <a:t/>
            </a:r>
            <a:br>
              <a:rPr lang="en-US" sz="1600" b="1" dirty="0"/>
            </a:br>
            <a:r>
              <a:rPr lang="en-US" sz="1600" b="1" dirty="0"/>
              <a:t>NSAIDs have been studied in various assays to understand how they affect each of these enzymes. While the assays reveal differences, unfortunately different assays provide differing ratios</a:t>
            </a:r>
            <a:r>
              <a:rPr lang="en-US" sz="1600" b="1" dirty="0" smtClean="0"/>
              <a:t>. </a:t>
            </a:r>
            <a:endParaRPr lang="it-IT" sz="1600" b="1" dirty="0"/>
          </a:p>
        </p:txBody>
      </p:sp>
      <p:sp>
        <p:nvSpPr>
          <p:cNvPr id="3" name="Rettangolo 2"/>
          <p:cNvSpPr/>
          <p:nvPr/>
        </p:nvSpPr>
        <p:spPr>
          <a:xfrm>
            <a:off x="467544" y="343390"/>
            <a:ext cx="7992888"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Mechanism of action</a:t>
            </a:r>
            <a:endParaRPr lang="it-IT" sz="3600" dirty="0">
              <a:solidFill>
                <a:schemeClr val="bg1"/>
              </a:solidFill>
            </a:endParaRPr>
          </a:p>
        </p:txBody>
      </p:sp>
    </p:spTree>
    <p:extLst>
      <p:ext uri="{BB962C8B-B14F-4D97-AF65-F5344CB8AC3E}">
        <p14:creationId xmlns="" xmlns:p14="http://schemas.microsoft.com/office/powerpoint/2010/main" val="455823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620" y="1268760"/>
            <a:ext cx="8229600" cy="4549928"/>
          </a:xfrm>
        </p:spPr>
        <p:txBody>
          <a:bodyPr>
            <a:noAutofit/>
          </a:bodyPr>
          <a:lstStyle/>
          <a:p>
            <a:pPr algn="l"/>
            <a:r>
              <a:rPr lang="en-US" sz="1800" b="1" dirty="0" smtClean="0"/>
              <a:t>The </a:t>
            </a:r>
            <a:r>
              <a:rPr lang="en-US" sz="1800" b="1" dirty="0"/>
              <a:t>discovery of COX-2 led to research to development of selective COX-2 inhibiting drugs that do not cause gastric problems characteristic of older NSAIDs.</a:t>
            </a:r>
            <a:br>
              <a:rPr lang="en-US" sz="1800" b="1" dirty="0"/>
            </a:br>
            <a:r>
              <a:rPr lang="en-US" sz="1800" b="1" dirty="0"/>
              <a:t/>
            </a:r>
            <a:br>
              <a:rPr lang="en-US" sz="1800" b="1" dirty="0"/>
            </a:br>
            <a:r>
              <a:rPr lang="en-US" sz="1800" b="1" dirty="0"/>
              <a:t>Acetaminophen is not considered an NSAID because it has little anti-inflammatory activity. It treats pain mainly by blocking COX-2 mostly in the central nervous system, but not much in the rest of the body</a:t>
            </a:r>
            <a:r>
              <a:rPr lang="en-US" sz="1800" b="1" dirty="0" smtClean="0"/>
              <a:t>.</a:t>
            </a:r>
            <a:r>
              <a:rPr lang="en-US" sz="1800" b="1" dirty="0"/>
              <a:t/>
            </a:r>
            <a:br>
              <a:rPr lang="en-US" sz="1800" b="1" dirty="0"/>
            </a:br>
            <a:r>
              <a:rPr lang="en-US" sz="1800" b="1" dirty="0"/>
              <a:t/>
            </a:r>
            <a:br>
              <a:rPr lang="en-US" sz="1800" b="1" dirty="0"/>
            </a:br>
            <a:r>
              <a:rPr lang="en-US" sz="1800" b="1" dirty="0"/>
              <a:t>However, many aspects of the mechanism of action of NSAIDs remain unexplained, for this reason further COX pathways are hypothesized. The COX-3 pathway was believed to fill some of this gap but recent findings make it appear unlikely that it plays any significant role in humans and alternative explanation models are proposed</a:t>
            </a:r>
            <a:r>
              <a:rPr lang="en-US" sz="1800" b="1" dirty="0" smtClean="0"/>
              <a:t>.</a:t>
            </a:r>
            <a:r>
              <a:rPr lang="en-US" sz="1800" b="1" dirty="0"/>
              <a:t/>
            </a:r>
            <a:br>
              <a:rPr lang="en-US" sz="1800" b="1" dirty="0"/>
            </a:br>
            <a:r>
              <a:rPr lang="en-US" sz="1800" b="1" dirty="0"/>
              <a:t/>
            </a:r>
            <a:br>
              <a:rPr lang="en-US" sz="1800" b="1" dirty="0"/>
            </a:br>
            <a:r>
              <a:rPr lang="en-US" sz="1800" b="1" dirty="0"/>
              <a:t>NSAIDs are also used in the acute pain caused by gout because they inhibit </a:t>
            </a:r>
            <a:r>
              <a:rPr lang="en-US" sz="1800" b="1" dirty="0" err="1"/>
              <a:t>urate</a:t>
            </a:r>
            <a:r>
              <a:rPr lang="en-US" sz="1800" b="1" dirty="0"/>
              <a:t> crystal phagocytosis besides inhibition of prostaglandin synthase.</a:t>
            </a:r>
            <a:endParaRPr lang="it-IT" sz="1800" b="1" dirty="0"/>
          </a:p>
        </p:txBody>
      </p:sp>
      <p:sp>
        <p:nvSpPr>
          <p:cNvPr id="3" name="Rettangolo 2"/>
          <p:cNvSpPr/>
          <p:nvPr/>
        </p:nvSpPr>
        <p:spPr>
          <a:xfrm>
            <a:off x="513620" y="431086"/>
            <a:ext cx="7848872"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Mechanism of action</a:t>
            </a:r>
            <a:endParaRPr lang="it-IT" sz="3200" dirty="0">
              <a:solidFill>
                <a:schemeClr val="bg1"/>
              </a:solidFill>
            </a:endParaRPr>
          </a:p>
        </p:txBody>
      </p:sp>
    </p:spTree>
    <p:extLst>
      <p:ext uri="{BB962C8B-B14F-4D97-AF65-F5344CB8AC3E}">
        <p14:creationId xmlns="" xmlns:p14="http://schemas.microsoft.com/office/powerpoint/2010/main" val="4164373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484784"/>
            <a:ext cx="8229600" cy="3312368"/>
          </a:xfrm>
        </p:spPr>
        <p:txBody>
          <a:bodyPr>
            <a:noAutofit/>
          </a:bodyPr>
          <a:lstStyle/>
          <a:p>
            <a:pPr algn="l"/>
            <a:r>
              <a:rPr lang="en-US" sz="2000" b="1" dirty="0" smtClean="0"/>
              <a:t>NSAIDS </a:t>
            </a:r>
            <a:r>
              <a:rPr lang="en-US" sz="2000" b="1" dirty="0"/>
              <a:t>have antipyretic activity and can be used to treat </a:t>
            </a:r>
            <a:r>
              <a:rPr lang="en-US" sz="2000" b="1" dirty="0" smtClean="0"/>
              <a:t>fever. </a:t>
            </a:r>
            <a:r>
              <a:rPr lang="en-US" sz="2000" b="1" dirty="0"/>
              <a:t>Fever is caused by elevated levels of prostaglandin E2, which alters the firing rate of neurons within the hypothalamus that control </a:t>
            </a:r>
            <a:r>
              <a:rPr lang="en-US" sz="2000" b="1" dirty="0" smtClean="0"/>
              <a:t>thermoregulation. Antipyretics </a:t>
            </a:r>
            <a:r>
              <a:rPr lang="en-US" sz="2000" b="1" dirty="0"/>
              <a:t>work by inhibiting the enzyme COX, which causes the general inhibition of </a:t>
            </a:r>
            <a:r>
              <a:rPr lang="en-US" sz="2000" b="1" dirty="0" err="1"/>
              <a:t>prostanoid</a:t>
            </a:r>
            <a:r>
              <a:rPr lang="en-US" sz="2000" b="1" dirty="0"/>
              <a:t> biosynthesis (PGE2) within the </a:t>
            </a:r>
            <a:r>
              <a:rPr lang="en-US" sz="2000" b="1" dirty="0" smtClean="0"/>
              <a:t>hypothalamus.PGE2 </a:t>
            </a:r>
            <a:r>
              <a:rPr lang="en-US" sz="2000" b="1" dirty="0"/>
              <a:t>signals to the hypothalamus to increase the body's thermal set </a:t>
            </a:r>
            <a:r>
              <a:rPr lang="en-US" sz="2000" b="1" dirty="0" smtClean="0"/>
              <a:t>point. </a:t>
            </a:r>
            <a:r>
              <a:rPr lang="en-US" sz="2000" b="1" dirty="0"/>
              <a:t>Ibuprofen has been shown more effective as an antipyretic than acetaminophen (</a:t>
            </a:r>
            <a:r>
              <a:rPr lang="en-US" sz="2000" b="1" dirty="0" err="1"/>
              <a:t>paracetamol</a:t>
            </a:r>
            <a:r>
              <a:rPr lang="en-US" sz="2000" b="1" dirty="0" smtClean="0"/>
              <a:t>). </a:t>
            </a:r>
            <a:r>
              <a:rPr lang="en-US" sz="2000" b="1" dirty="0" err="1"/>
              <a:t>Arachidonic</a:t>
            </a:r>
            <a:r>
              <a:rPr lang="en-US" sz="2000" b="1" dirty="0"/>
              <a:t> acid is the precursor substrate for cyclooxygenase leading to the production of prostaglandins F, D &amp; E.</a:t>
            </a:r>
            <a:endParaRPr lang="it-IT" sz="2000" b="1" dirty="0"/>
          </a:p>
        </p:txBody>
      </p:sp>
      <p:sp>
        <p:nvSpPr>
          <p:cNvPr id="3" name="Rettangolo 2"/>
          <p:cNvSpPr/>
          <p:nvPr/>
        </p:nvSpPr>
        <p:spPr>
          <a:xfrm>
            <a:off x="539552" y="548680"/>
            <a:ext cx="7920880"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Antipyretic activity</a:t>
            </a:r>
            <a:endParaRPr lang="it-IT" sz="2800" dirty="0">
              <a:solidFill>
                <a:schemeClr val="bg1"/>
              </a:solidFill>
            </a:endParaRPr>
          </a:p>
        </p:txBody>
      </p:sp>
    </p:spTree>
    <p:extLst>
      <p:ext uri="{BB962C8B-B14F-4D97-AF65-F5344CB8AC3E}">
        <p14:creationId xmlns="" xmlns:p14="http://schemas.microsoft.com/office/powerpoint/2010/main" val="3853641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341628"/>
            <a:ext cx="4032448" cy="5139805"/>
          </a:xfrm>
        </p:spPr>
        <p:txBody>
          <a:bodyPr>
            <a:noAutofit/>
          </a:bodyPr>
          <a:lstStyle/>
          <a:p>
            <a:pPr algn="l"/>
            <a:r>
              <a:rPr lang="it-IT" sz="1200" b="1" dirty="0"/>
              <a:t/>
            </a:r>
            <a:br>
              <a:rPr lang="it-IT" sz="1200" b="1" dirty="0"/>
            </a:br>
            <a:r>
              <a:rPr lang="it-IT" sz="1200" b="1" dirty="0" err="1" smtClean="0"/>
              <a:t>Salicylates</a:t>
            </a:r>
            <a:r>
              <a:rPr lang="it-IT" sz="1200" b="1" dirty="0"/>
              <a:t/>
            </a:r>
            <a:br>
              <a:rPr lang="it-IT" sz="1200" b="1" dirty="0"/>
            </a:br>
            <a:r>
              <a:rPr lang="it-IT" sz="1200" b="1" dirty="0" smtClean="0"/>
              <a:t>    </a:t>
            </a:r>
            <a:r>
              <a:rPr lang="it-IT" sz="1200" b="1" dirty="0" err="1"/>
              <a:t>Aspirin</a:t>
            </a:r>
            <a:r>
              <a:rPr lang="it-IT" sz="1200" b="1" dirty="0"/>
              <a:t> (</a:t>
            </a:r>
            <a:r>
              <a:rPr lang="it-IT" sz="1200" b="1" dirty="0" err="1"/>
              <a:t>acetylsalicylic</a:t>
            </a:r>
            <a:r>
              <a:rPr lang="it-IT" sz="1200" b="1" dirty="0"/>
              <a:t> acid)</a:t>
            </a:r>
            <a:br>
              <a:rPr lang="it-IT" sz="1200" b="1" dirty="0"/>
            </a:br>
            <a:r>
              <a:rPr lang="it-IT" sz="1200" b="1" dirty="0"/>
              <a:t>    </a:t>
            </a:r>
            <a:r>
              <a:rPr lang="it-IT" sz="1200" b="1" dirty="0" err="1"/>
              <a:t>Diflunisal</a:t>
            </a:r>
            <a:r>
              <a:rPr lang="it-IT" sz="1200" b="1" dirty="0"/>
              <a:t/>
            </a:r>
            <a:br>
              <a:rPr lang="it-IT" sz="1200" b="1" dirty="0"/>
            </a:br>
            <a:r>
              <a:rPr lang="it-IT" sz="1200" b="1" dirty="0"/>
              <a:t>    </a:t>
            </a:r>
            <a:r>
              <a:rPr lang="it-IT" sz="1200" b="1" dirty="0" err="1"/>
              <a:t>Salsalate</a:t>
            </a:r>
            <a:r>
              <a:rPr lang="it-IT" sz="1200" b="1" dirty="0"/>
              <a:t/>
            </a:r>
            <a:br>
              <a:rPr lang="it-IT" sz="1200" b="1" dirty="0"/>
            </a:br>
            <a:r>
              <a:rPr lang="it-IT" sz="1200" b="1" dirty="0"/>
              <a:t/>
            </a:r>
            <a:br>
              <a:rPr lang="it-IT" sz="1200" b="1" dirty="0"/>
            </a:br>
            <a:r>
              <a:rPr lang="it-IT" sz="1200" b="1" dirty="0" err="1"/>
              <a:t>Propionic</a:t>
            </a:r>
            <a:r>
              <a:rPr lang="it-IT" sz="1200" b="1" dirty="0"/>
              <a:t> acid </a:t>
            </a:r>
            <a:r>
              <a:rPr lang="it-IT" sz="1200" b="1" dirty="0" err="1"/>
              <a:t>derivatives</a:t>
            </a:r>
            <a:r>
              <a:rPr lang="it-IT" sz="1200" b="1" dirty="0"/>
              <a:t/>
            </a:r>
            <a:br>
              <a:rPr lang="it-IT" sz="1200" b="1" dirty="0"/>
            </a:br>
            <a:r>
              <a:rPr lang="it-IT" sz="1200" b="1" dirty="0"/>
              <a:t/>
            </a:r>
            <a:br>
              <a:rPr lang="it-IT" sz="1200" b="1" dirty="0"/>
            </a:br>
            <a:r>
              <a:rPr lang="it-IT" sz="1200" b="1" dirty="0"/>
              <a:t>    </a:t>
            </a:r>
            <a:r>
              <a:rPr lang="it-IT" sz="1200" b="1" dirty="0" err="1" smtClean="0"/>
              <a:t>Ibuprofen</a:t>
            </a:r>
            <a:r>
              <a:rPr lang="it-IT" sz="1200" b="1" dirty="0"/>
              <a:t/>
            </a:r>
            <a:br>
              <a:rPr lang="it-IT" sz="1200" b="1" dirty="0"/>
            </a:br>
            <a:r>
              <a:rPr lang="it-IT" sz="1200" b="1" dirty="0"/>
              <a:t>    </a:t>
            </a:r>
            <a:r>
              <a:rPr lang="it-IT" sz="1200" b="1" dirty="0" err="1"/>
              <a:t>Dexibuprofen</a:t>
            </a:r>
            <a:r>
              <a:rPr lang="it-IT" sz="1200" b="1" dirty="0"/>
              <a:t/>
            </a:r>
            <a:br>
              <a:rPr lang="it-IT" sz="1200" b="1" dirty="0"/>
            </a:br>
            <a:r>
              <a:rPr lang="it-IT" sz="1200" b="1" dirty="0"/>
              <a:t>    </a:t>
            </a:r>
            <a:r>
              <a:rPr lang="it-IT" sz="1200" b="1" dirty="0" err="1"/>
              <a:t>Naproxen</a:t>
            </a:r>
            <a:r>
              <a:rPr lang="it-IT" sz="1200" b="1" dirty="0"/>
              <a:t/>
            </a:r>
            <a:br>
              <a:rPr lang="it-IT" sz="1200" b="1" dirty="0"/>
            </a:br>
            <a:r>
              <a:rPr lang="it-IT" sz="1200" b="1" dirty="0"/>
              <a:t>    </a:t>
            </a:r>
            <a:r>
              <a:rPr lang="it-IT" sz="1200" b="1" dirty="0" err="1"/>
              <a:t>Fenoprofen</a:t>
            </a:r>
            <a:r>
              <a:rPr lang="it-IT" sz="1200" b="1" dirty="0"/>
              <a:t/>
            </a:r>
            <a:br>
              <a:rPr lang="it-IT" sz="1200" b="1" dirty="0"/>
            </a:br>
            <a:r>
              <a:rPr lang="it-IT" sz="1200" b="1" dirty="0"/>
              <a:t>    </a:t>
            </a:r>
            <a:r>
              <a:rPr lang="it-IT" sz="1200" b="1" dirty="0" err="1"/>
              <a:t>Ketoprofen</a:t>
            </a:r>
            <a:r>
              <a:rPr lang="it-IT" sz="1200" b="1" dirty="0"/>
              <a:t/>
            </a:r>
            <a:br>
              <a:rPr lang="it-IT" sz="1200" b="1" dirty="0"/>
            </a:br>
            <a:r>
              <a:rPr lang="it-IT" sz="1200" b="1" dirty="0"/>
              <a:t>    </a:t>
            </a:r>
            <a:r>
              <a:rPr lang="it-IT" sz="1200" b="1" dirty="0" err="1"/>
              <a:t>Dexketoprofen</a:t>
            </a:r>
            <a:r>
              <a:rPr lang="it-IT" sz="1200" b="1" dirty="0"/>
              <a:t/>
            </a:r>
            <a:br>
              <a:rPr lang="it-IT" sz="1200" b="1" dirty="0"/>
            </a:br>
            <a:r>
              <a:rPr lang="it-IT" sz="1200" b="1" dirty="0"/>
              <a:t>    </a:t>
            </a:r>
            <a:r>
              <a:rPr lang="it-IT" sz="1200" b="1" dirty="0" err="1"/>
              <a:t>Flurbiprofen</a:t>
            </a:r>
            <a:r>
              <a:rPr lang="it-IT" sz="1200" b="1" dirty="0"/>
              <a:t/>
            </a:r>
            <a:br>
              <a:rPr lang="it-IT" sz="1200" b="1" dirty="0"/>
            </a:br>
            <a:r>
              <a:rPr lang="it-IT" sz="1200" b="1" dirty="0"/>
              <a:t>    </a:t>
            </a:r>
            <a:r>
              <a:rPr lang="it-IT" sz="1200" b="1" dirty="0" err="1"/>
              <a:t>Oxaprozin</a:t>
            </a:r>
            <a:r>
              <a:rPr lang="it-IT" sz="1200" b="1" dirty="0"/>
              <a:t/>
            </a:r>
            <a:br>
              <a:rPr lang="it-IT" sz="1200" b="1" dirty="0"/>
            </a:br>
            <a:r>
              <a:rPr lang="it-IT" sz="1200" b="1" dirty="0"/>
              <a:t>    </a:t>
            </a:r>
            <a:r>
              <a:rPr lang="it-IT" sz="1200" b="1" dirty="0" err="1"/>
              <a:t>Loxoprofen</a:t>
            </a:r>
            <a:r>
              <a:rPr lang="it-IT" sz="1200" b="1" dirty="0"/>
              <a:t/>
            </a:r>
            <a:br>
              <a:rPr lang="it-IT" sz="1200" b="1" dirty="0"/>
            </a:br>
            <a:r>
              <a:rPr lang="it-IT" sz="1200" b="1" dirty="0"/>
              <a:t/>
            </a:r>
            <a:br>
              <a:rPr lang="it-IT" sz="1200" b="1" dirty="0"/>
            </a:br>
            <a:r>
              <a:rPr lang="it-IT" sz="1200" b="1" dirty="0" err="1"/>
              <a:t>Acetic</a:t>
            </a:r>
            <a:r>
              <a:rPr lang="it-IT" sz="1200" b="1" dirty="0"/>
              <a:t> acid </a:t>
            </a:r>
            <a:r>
              <a:rPr lang="it-IT" sz="1200" b="1" dirty="0" err="1"/>
              <a:t>derivatives</a:t>
            </a:r>
            <a:r>
              <a:rPr lang="it-IT" sz="1200" b="1" dirty="0"/>
              <a:t/>
            </a:r>
            <a:br>
              <a:rPr lang="it-IT" sz="1200" b="1" dirty="0"/>
            </a:br>
            <a:r>
              <a:rPr lang="it-IT" sz="1200" b="1" dirty="0" smtClean="0"/>
              <a:t/>
            </a:r>
            <a:br>
              <a:rPr lang="it-IT" sz="1200" b="1" dirty="0" smtClean="0"/>
            </a:br>
            <a:r>
              <a:rPr lang="it-IT" sz="1200" b="1" dirty="0" smtClean="0"/>
              <a:t>    </a:t>
            </a:r>
            <a:r>
              <a:rPr lang="it-IT" sz="1200" b="1" dirty="0" err="1" smtClean="0"/>
              <a:t>Indomethacin</a:t>
            </a:r>
            <a:r>
              <a:rPr lang="it-IT" sz="1200" b="1" dirty="0"/>
              <a:t/>
            </a:r>
            <a:br>
              <a:rPr lang="it-IT" sz="1200" b="1" dirty="0"/>
            </a:br>
            <a:r>
              <a:rPr lang="it-IT" sz="1200" b="1" dirty="0"/>
              <a:t>    </a:t>
            </a:r>
            <a:r>
              <a:rPr lang="it-IT" sz="1200" b="1" dirty="0" err="1"/>
              <a:t>Tolmetin</a:t>
            </a:r>
            <a:r>
              <a:rPr lang="it-IT" sz="1200" b="1" dirty="0"/>
              <a:t/>
            </a:r>
            <a:br>
              <a:rPr lang="it-IT" sz="1200" b="1" dirty="0"/>
            </a:br>
            <a:r>
              <a:rPr lang="it-IT" sz="1200" b="1" dirty="0"/>
              <a:t>    </a:t>
            </a:r>
            <a:r>
              <a:rPr lang="it-IT" sz="1200" b="1" dirty="0" err="1"/>
              <a:t>Sulindac</a:t>
            </a:r>
            <a:r>
              <a:rPr lang="it-IT" sz="1200" b="1" dirty="0"/>
              <a:t/>
            </a:r>
            <a:br>
              <a:rPr lang="it-IT" sz="1200" b="1" dirty="0"/>
            </a:br>
            <a:r>
              <a:rPr lang="it-IT" sz="1200" b="1" dirty="0"/>
              <a:t>    </a:t>
            </a:r>
            <a:r>
              <a:rPr lang="it-IT" sz="1200" b="1" dirty="0" err="1"/>
              <a:t>Etodolac</a:t>
            </a:r>
            <a:r>
              <a:rPr lang="it-IT" sz="1200" b="1" dirty="0"/>
              <a:t/>
            </a:r>
            <a:br>
              <a:rPr lang="it-IT" sz="1200" b="1" dirty="0"/>
            </a:br>
            <a:r>
              <a:rPr lang="it-IT" sz="1200" b="1" dirty="0"/>
              <a:t>    </a:t>
            </a:r>
            <a:r>
              <a:rPr lang="it-IT" sz="1200" b="1" dirty="0" err="1"/>
              <a:t>Ketorolac</a:t>
            </a:r>
            <a:r>
              <a:rPr lang="it-IT" sz="1200" b="1" dirty="0"/>
              <a:t/>
            </a:r>
            <a:br>
              <a:rPr lang="it-IT" sz="1200" b="1" dirty="0"/>
            </a:br>
            <a:r>
              <a:rPr lang="it-IT" sz="1200" b="1" dirty="0"/>
              <a:t>    </a:t>
            </a:r>
            <a:r>
              <a:rPr lang="it-IT" sz="1200" b="1" dirty="0" err="1"/>
              <a:t>Diclofenac</a:t>
            </a:r>
            <a:r>
              <a:rPr lang="it-IT" sz="1200" b="1" dirty="0"/>
              <a:t> (</a:t>
            </a:r>
            <a:r>
              <a:rPr lang="it-IT" sz="1200" b="1" dirty="0" err="1"/>
              <a:t>Safety</a:t>
            </a:r>
            <a:r>
              <a:rPr lang="it-IT" sz="1200" b="1" dirty="0"/>
              <a:t> </a:t>
            </a:r>
            <a:r>
              <a:rPr lang="it-IT" sz="1200" b="1" dirty="0" err="1"/>
              <a:t>alert</a:t>
            </a:r>
            <a:r>
              <a:rPr lang="it-IT" sz="1200" b="1" dirty="0"/>
              <a:t> by </a:t>
            </a:r>
            <a:r>
              <a:rPr lang="it-IT" sz="1200" b="1" dirty="0" smtClean="0"/>
              <a:t>FDA)</a:t>
            </a:r>
            <a:r>
              <a:rPr lang="it-IT" sz="1200" b="1" dirty="0"/>
              <a:t/>
            </a:r>
            <a:br>
              <a:rPr lang="it-IT" sz="1200" b="1" dirty="0"/>
            </a:br>
            <a:r>
              <a:rPr lang="it-IT" sz="1200" b="1" dirty="0"/>
              <a:t>    </a:t>
            </a:r>
            <a:r>
              <a:rPr lang="it-IT" sz="1200" b="1" dirty="0" err="1"/>
              <a:t>Nabumetone</a:t>
            </a:r>
            <a:r>
              <a:rPr lang="it-IT" sz="1200" b="1" dirty="0"/>
              <a:t> (</a:t>
            </a:r>
            <a:r>
              <a:rPr lang="it-IT" sz="1200" b="1" dirty="0" err="1"/>
              <a:t>drug</a:t>
            </a:r>
            <a:r>
              <a:rPr lang="it-IT" sz="1200" b="1" dirty="0"/>
              <a:t> </a:t>
            </a:r>
            <a:r>
              <a:rPr lang="it-IT" sz="1200" b="1" dirty="0" err="1"/>
              <a:t>itself</a:t>
            </a:r>
            <a:r>
              <a:rPr lang="it-IT" sz="1200" b="1" dirty="0"/>
              <a:t> </a:t>
            </a:r>
            <a:r>
              <a:rPr lang="it-IT" sz="1200" b="1" dirty="0" err="1"/>
              <a:t>is</a:t>
            </a:r>
            <a:r>
              <a:rPr lang="it-IT" sz="1200" b="1" dirty="0"/>
              <a:t> non-</a:t>
            </a:r>
            <a:r>
              <a:rPr lang="it-IT" sz="1200" b="1" dirty="0" err="1"/>
              <a:t>acidic</a:t>
            </a:r>
            <a:r>
              <a:rPr lang="it-IT" sz="1200" b="1" dirty="0"/>
              <a:t> </a:t>
            </a:r>
            <a:r>
              <a:rPr lang="it-IT" sz="1200" b="1" dirty="0" err="1"/>
              <a:t>but</a:t>
            </a:r>
            <a:r>
              <a:rPr lang="it-IT" sz="1200" b="1" dirty="0"/>
              <a:t> the </a:t>
            </a:r>
            <a:r>
              <a:rPr lang="it-IT" sz="1200" b="1" dirty="0" err="1"/>
              <a:t>active</a:t>
            </a:r>
            <a:r>
              <a:rPr lang="it-IT" sz="1200" b="1" dirty="0"/>
              <a:t>, </a:t>
            </a:r>
            <a:r>
              <a:rPr lang="it-IT" sz="1200" b="1" dirty="0" err="1"/>
              <a:t>principal</a:t>
            </a:r>
            <a:r>
              <a:rPr lang="it-IT" sz="1200" b="1" dirty="0"/>
              <a:t> </a:t>
            </a:r>
            <a:r>
              <a:rPr lang="it-IT" sz="1200" b="1" dirty="0" err="1"/>
              <a:t>metabolite</a:t>
            </a:r>
            <a:r>
              <a:rPr lang="it-IT" sz="1200" b="1" dirty="0"/>
              <a:t> </a:t>
            </a:r>
            <a:r>
              <a:rPr lang="it-IT" sz="1200" b="1" dirty="0" err="1"/>
              <a:t>has</a:t>
            </a:r>
            <a:r>
              <a:rPr lang="it-IT" sz="1200" b="1" dirty="0"/>
              <a:t> a </a:t>
            </a:r>
            <a:r>
              <a:rPr lang="it-IT" sz="1200" b="1" dirty="0" err="1"/>
              <a:t>carboxylic</a:t>
            </a:r>
            <a:r>
              <a:rPr lang="it-IT" sz="1200" b="1" dirty="0"/>
              <a:t> acid </a:t>
            </a:r>
            <a:r>
              <a:rPr lang="it-IT" sz="1200" b="1" dirty="0" err="1"/>
              <a:t>group</a:t>
            </a:r>
            <a:r>
              <a:rPr lang="it-IT" sz="1200" b="1" dirty="0"/>
              <a:t>)</a:t>
            </a:r>
            <a:br>
              <a:rPr lang="it-IT" sz="1200" b="1" dirty="0"/>
            </a:br>
            <a:r>
              <a:rPr lang="it-IT" sz="1200" b="1" dirty="0"/>
              <a:t/>
            </a:r>
            <a:br>
              <a:rPr lang="it-IT" sz="1200" b="1" dirty="0"/>
            </a:br>
            <a:endParaRPr lang="it-IT" sz="1200" b="1" dirty="0"/>
          </a:p>
        </p:txBody>
      </p:sp>
      <p:sp>
        <p:nvSpPr>
          <p:cNvPr id="3" name="Rettangolo 2"/>
          <p:cNvSpPr/>
          <p:nvPr/>
        </p:nvSpPr>
        <p:spPr>
          <a:xfrm>
            <a:off x="4788024" y="1262662"/>
            <a:ext cx="3288781" cy="5678478"/>
          </a:xfrm>
          <a:prstGeom prst="rect">
            <a:avLst/>
          </a:prstGeom>
        </p:spPr>
        <p:txBody>
          <a:bodyPr wrap="square">
            <a:spAutoFit/>
          </a:bodyPr>
          <a:lstStyle/>
          <a:p>
            <a:pPr lvl="0">
              <a:spcBef>
                <a:spcPct val="0"/>
              </a:spcBef>
            </a:pPr>
            <a:r>
              <a:rPr lang="it-IT" sz="1100" b="1" dirty="0" err="1">
                <a:solidFill>
                  <a:prstClr val="black"/>
                </a:solidFill>
                <a:ea typeface="+mj-ea"/>
                <a:cs typeface="+mj-cs"/>
              </a:rPr>
              <a:t>Enolic</a:t>
            </a:r>
            <a:r>
              <a:rPr lang="it-IT" sz="1100" b="1" dirty="0">
                <a:solidFill>
                  <a:prstClr val="black"/>
                </a:solidFill>
                <a:ea typeface="+mj-ea"/>
                <a:cs typeface="+mj-cs"/>
              </a:rPr>
              <a:t> acid (</a:t>
            </a:r>
            <a:r>
              <a:rPr lang="it-IT" sz="1100" b="1" dirty="0" err="1">
                <a:solidFill>
                  <a:prstClr val="black"/>
                </a:solidFill>
                <a:ea typeface="+mj-ea"/>
                <a:cs typeface="+mj-cs"/>
              </a:rPr>
              <a:t>Oxicam</a:t>
            </a:r>
            <a:r>
              <a:rPr lang="it-IT" sz="1100" b="1" dirty="0">
                <a:solidFill>
                  <a:prstClr val="black"/>
                </a:solidFill>
                <a:ea typeface="+mj-ea"/>
                <a:cs typeface="+mj-cs"/>
              </a:rPr>
              <a:t>) </a:t>
            </a:r>
            <a:r>
              <a:rPr lang="it-IT" sz="1100" b="1" dirty="0" err="1">
                <a:solidFill>
                  <a:prstClr val="black"/>
                </a:solidFill>
                <a:ea typeface="+mj-ea"/>
                <a:cs typeface="+mj-cs"/>
              </a:rPr>
              <a:t>derivatives</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Piroxicam</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Meloxicam</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Tenoxicam</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Droxicam</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Lornoxicam</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Isoxicam</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r>
            <a:br>
              <a:rPr lang="it-IT" sz="1100" b="1" dirty="0">
                <a:solidFill>
                  <a:prstClr val="black"/>
                </a:solidFill>
                <a:ea typeface="+mj-ea"/>
                <a:cs typeface="+mj-cs"/>
              </a:rPr>
            </a:br>
            <a:r>
              <a:rPr lang="it-IT" sz="1100" b="1" dirty="0" err="1">
                <a:solidFill>
                  <a:prstClr val="black"/>
                </a:solidFill>
                <a:ea typeface="+mj-ea"/>
                <a:cs typeface="+mj-cs"/>
              </a:rPr>
              <a:t>Fenamic</a:t>
            </a:r>
            <a:r>
              <a:rPr lang="it-IT" sz="1100" b="1" dirty="0">
                <a:solidFill>
                  <a:prstClr val="black"/>
                </a:solidFill>
                <a:ea typeface="+mj-ea"/>
                <a:cs typeface="+mj-cs"/>
              </a:rPr>
              <a:t> acid </a:t>
            </a:r>
            <a:r>
              <a:rPr lang="it-IT" sz="1100" b="1" dirty="0" err="1">
                <a:solidFill>
                  <a:prstClr val="black"/>
                </a:solidFill>
                <a:ea typeface="+mj-ea"/>
                <a:cs typeface="+mj-cs"/>
              </a:rPr>
              <a:t>derivatives</a:t>
            </a:r>
            <a:r>
              <a:rPr lang="it-IT" sz="1100" b="1" dirty="0">
                <a:solidFill>
                  <a:prstClr val="black"/>
                </a:solidFill>
                <a:ea typeface="+mj-ea"/>
                <a:cs typeface="+mj-cs"/>
              </a:rPr>
              <a:t> (</a:t>
            </a:r>
            <a:r>
              <a:rPr lang="it-IT" sz="1100" b="1" dirty="0" err="1">
                <a:solidFill>
                  <a:prstClr val="black"/>
                </a:solidFill>
                <a:ea typeface="+mj-ea"/>
                <a:cs typeface="+mj-cs"/>
              </a:rPr>
              <a:t>Fenamates</a:t>
            </a:r>
            <a:r>
              <a:rPr lang="it-IT" sz="1100" b="1" dirty="0">
                <a:solidFill>
                  <a:prstClr val="black"/>
                </a:solidFill>
                <a:ea typeface="+mj-ea"/>
                <a:cs typeface="+mj-cs"/>
              </a:rPr>
              <a:t> )</a:t>
            </a:r>
            <a:br>
              <a:rPr lang="it-IT" sz="1100" b="1" dirty="0">
                <a:solidFill>
                  <a:prstClr val="black"/>
                </a:solidFill>
                <a:ea typeface="+mj-ea"/>
                <a:cs typeface="+mj-cs"/>
              </a:rPr>
            </a:b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Mefenamic</a:t>
            </a:r>
            <a:r>
              <a:rPr lang="it-IT" sz="1100" b="1" dirty="0">
                <a:solidFill>
                  <a:prstClr val="black"/>
                </a:solidFill>
                <a:ea typeface="+mj-ea"/>
                <a:cs typeface="+mj-cs"/>
              </a:rPr>
              <a:t> acid</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Meclofenamic</a:t>
            </a:r>
            <a:r>
              <a:rPr lang="it-IT" sz="1100" b="1" dirty="0">
                <a:solidFill>
                  <a:prstClr val="black"/>
                </a:solidFill>
                <a:ea typeface="+mj-ea"/>
                <a:cs typeface="+mj-cs"/>
              </a:rPr>
              <a:t> acid</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Flufenamic</a:t>
            </a:r>
            <a:r>
              <a:rPr lang="it-IT" sz="1100" b="1" dirty="0">
                <a:solidFill>
                  <a:prstClr val="black"/>
                </a:solidFill>
                <a:ea typeface="+mj-ea"/>
                <a:cs typeface="+mj-cs"/>
              </a:rPr>
              <a:t> acid</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Tolfenamic</a:t>
            </a:r>
            <a:r>
              <a:rPr lang="it-IT" sz="1100" b="1" dirty="0">
                <a:solidFill>
                  <a:prstClr val="black"/>
                </a:solidFill>
                <a:ea typeface="+mj-ea"/>
                <a:cs typeface="+mj-cs"/>
              </a:rPr>
              <a:t> acid</a:t>
            </a:r>
            <a:br>
              <a:rPr lang="it-IT" sz="1100" b="1" dirty="0">
                <a:solidFill>
                  <a:prstClr val="black"/>
                </a:solidFill>
                <a:ea typeface="+mj-ea"/>
                <a:cs typeface="+mj-cs"/>
              </a:rPr>
            </a:br>
            <a:r>
              <a:rPr lang="it-IT" sz="1100" b="1" dirty="0">
                <a:solidFill>
                  <a:prstClr val="black"/>
                </a:solidFill>
                <a:ea typeface="+mj-ea"/>
                <a:cs typeface="+mj-cs"/>
              </a:rPr>
              <a:t/>
            </a:r>
            <a:br>
              <a:rPr lang="it-IT" sz="1100" b="1" dirty="0">
                <a:solidFill>
                  <a:prstClr val="black"/>
                </a:solidFill>
                <a:ea typeface="+mj-ea"/>
                <a:cs typeface="+mj-cs"/>
              </a:rPr>
            </a:br>
            <a:r>
              <a:rPr lang="it-IT" sz="1100" b="1" dirty="0" err="1">
                <a:solidFill>
                  <a:prstClr val="black"/>
                </a:solidFill>
                <a:ea typeface="+mj-ea"/>
                <a:cs typeface="+mj-cs"/>
              </a:rPr>
              <a:t>Selective</a:t>
            </a:r>
            <a:r>
              <a:rPr lang="it-IT" sz="1100" b="1" dirty="0">
                <a:solidFill>
                  <a:prstClr val="black"/>
                </a:solidFill>
                <a:ea typeface="+mj-ea"/>
                <a:cs typeface="+mj-cs"/>
              </a:rPr>
              <a:t> COX-2 </a:t>
            </a:r>
            <a:r>
              <a:rPr lang="it-IT" sz="1100" b="1" dirty="0" err="1">
                <a:solidFill>
                  <a:prstClr val="black"/>
                </a:solidFill>
                <a:ea typeface="+mj-ea"/>
                <a:cs typeface="+mj-cs"/>
              </a:rPr>
              <a:t>inhibitors</a:t>
            </a:r>
            <a:r>
              <a:rPr lang="it-IT" sz="1100" b="1" dirty="0">
                <a:solidFill>
                  <a:prstClr val="black"/>
                </a:solidFill>
                <a:ea typeface="+mj-ea"/>
                <a:cs typeface="+mj-cs"/>
              </a:rPr>
              <a:t> (</a:t>
            </a:r>
            <a:r>
              <a:rPr lang="it-IT" sz="1100" b="1" dirty="0" err="1">
                <a:solidFill>
                  <a:prstClr val="black"/>
                </a:solidFill>
                <a:ea typeface="+mj-ea"/>
                <a:cs typeface="+mj-cs"/>
              </a:rPr>
              <a:t>Coxibs</a:t>
            </a:r>
            <a:r>
              <a:rPr lang="it-IT" sz="1100" b="1" dirty="0">
                <a:solidFill>
                  <a:prstClr val="black"/>
                </a:solidFill>
                <a:ea typeface="+mj-ea"/>
                <a:cs typeface="+mj-cs"/>
              </a:rPr>
              <a:t>)</a:t>
            </a:r>
            <a:br>
              <a:rPr lang="it-IT" sz="1100" b="1" dirty="0">
                <a:solidFill>
                  <a:prstClr val="black"/>
                </a:solidFill>
                <a:ea typeface="+mj-ea"/>
                <a:cs typeface="+mj-cs"/>
              </a:rPr>
            </a:b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Celecoxib</a:t>
            </a:r>
            <a:r>
              <a:rPr lang="it-IT" sz="1100" b="1" dirty="0">
                <a:solidFill>
                  <a:prstClr val="black"/>
                </a:solidFill>
                <a:ea typeface="+mj-ea"/>
                <a:cs typeface="+mj-cs"/>
              </a:rPr>
              <a:t> (FDA </a:t>
            </a:r>
            <a:r>
              <a:rPr lang="it-IT" sz="1100" b="1" dirty="0" err="1">
                <a:solidFill>
                  <a:prstClr val="black"/>
                </a:solidFill>
                <a:ea typeface="+mj-ea"/>
                <a:cs typeface="+mj-cs"/>
              </a:rPr>
              <a:t>alert</a:t>
            </a:r>
            <a:r>
              <a:rPr lang="it-IT" sz="1100" b="1" dirty="0">
                <a:solidFill>
                  <a:prstClr val="black"/>
                </a:solidFill>
                <a:ea typeface="+mj-ea"/>
                <a:cs typeface="+mj-cs"/>
              </a:rPr>
              <a:t>[49])</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Rofecoxib</a:t>
            </a:r>
            <a:r>
              <a:rPr lang="it-IT" sz="1100" b="1" dirty="0">
                <a:solidFill>
                  <a:prstClr val="black"/>
                </a:solidFill>
                <a:ea typeface="+mj-ea"/>
                <a:cs typeface="+mj-cs"/>
              </a:rPr>
              <a:t> (</a:t>
            </a:r>
            <a:r>
              <a:rPr lang="it-IT" sz="1100" b="1" dirty="0" err="1">
                <a:solidFill>
                  <a:prstClr val="black"/>
                </a:solidFill>
                <a:ea typeface="+mj-ea"/>
                <a:cs typeface="+mj-cs"/>
              </a:rPr>
              <a:t>withdrawn</a:t>
            </a:r>
            <a:r>
              <a:rPr lang="it-IT" sz="1100" b="1" dirty="0">
                <a:solidFill>
                  <a:prstClr val="black"/>
                </a:solidFill>
                <a:ea typeface="+mj-ea"/>
                <a:cs typeface="+mj-cs"/>
              </a:rPr>
              <a:t> from market[50])</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Valdecoxib</a:t>
            </a:r>
            <a:r>
              <a:rPr lang="it-IT" sz="1100" b="1" dirty="0">
                <a:solidFill>
                  <a:prstClr val="black"/>
                </a:solidFill>
                <a:ea typeface="+mj-ea"/>
                <a:cs typeface="+mj-cs"/>
              </a:rPr>
              <a:t> (</a:t>
            </a:r>
            <a:r>
              <a:rPr lang="it-IT" sz="1100" b="1" dirty="0" err="1">
                <a:solidFill>
                  <a:prstClr val="black"/>
                </a:solidFill>
                <a:ea typeface="+mj-ea"/>
                <a:cs typeface="+mj-cs"/>
              </a:rPr>
              <a:t>withdrawn</a:t>
            </a:r>
            <a:r>
              <a:rPr lang="it-IT" sz="1100" b="1" dirty="0">
                <a:solidFill>
                  <a:prstClr val="black"/>
                </a:solidFill>
                <a:ea typeface="+mj-ea"/>
                <a:cs typeface="+mj-cs"/>
              </a:rPr>
              <a:t> from market[51])</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Parecoxib</a:t>
            </a:r>
            <a:r>
              <a:rPr lang="it-IT" sz="1100" b="1" dirty="0">
                <a:solidFill>
                  <a:prstClr val="black"/>
                </a:solidFill>
                <a:ea typeface="+mj-ea"/>
                <a:cs typeface="+mj-cs"/>
              </a:rPr>
              <a:t> FDA </a:t>
            </a:r>
            <a:r>
              <a:rPr lang="it-IT" sz="1100" b="1" dirty="0" err="1">
                <a:solidFill>
                  <a:prstClr val="black"/>
                </a:solidFill>
                <a:ea typeface="+mj-ea"/>
                <a:cs typeface="+mj-cs"/>
              </a:rPr>
              <a:t>withdrawn</a:t>
            </a:r>
            <a:r>
              <a:rPr lang="it-IT" sz="1100" b="1" dirty="0">
                <a:solidFill>
                  <a:prstClr val="black"/>
                </a:solidFill>
                <a:ea typeface="+mj-ea"/>
                <a:cs typeface="+mj-cs"/>
              </a:rPr>
              <a:t>, </a:t>
            </a:r>
            <a:r>
              <a:rPr lang="it-IT" sz="1100" b="1" dirty="0" err="1">
                <a:solidFill>
                  <a:prstClr val="black"/>
                </a:solidFill>
                <a:ea typeface="+mj-ea"/>
                <a:cs typeface="+mj-cs"/>
              </a:rPr>
              <a:t>licenced</a:t>
            </a:r>
            <a:r>
              <a:rPr lang="it-IT" sz="1100" b="1" dirty="0">
                <a:solidFill>
                  <a:prstClr val="black"/>
                </a:solidFill>
                <a:ea typeface="+mj-ea"/>
                <a:cs typeface="+mj-cs"/>
              </a:rPr>
              <a:t> in the EU</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Lumiracoxib</a:t>
            </a:r>
            <a:r>
              <a:rPr lang="it-IT" sz="1100" b="1" dirty="0">
                <a:solidFill>
                  <a:prstClr val="black"/>
                </a:solidFill>
                <a:ea typeface="+mj-ea"/>
                <a:cs typeface="+mj-cs"/>
              </a:rPr>
              <a:t> TGA </a:t>
            </a:r>
            <a:r>
              <a:rPr lang="it-IT" sz="1100" b="1" dirty="0" err="1">
                <a:solidFill>
                  <a:prstClr val="black"/>
                </a:solidFill>
                <a:ea typeface="+mj-ea"/>
                <a:cs typeface="+mj-cs"/>
              </a:rPr>
              <a:t>cancelled</a:t>
            </a:r>
            <a:r>
              <a:rPr lang="it-IT" sz="1100" b="1" dirty="0">
                <a:solidFill>
                  <a:prstClr val="black"/>
                </a:solidFill>
                <a:ea typeface="+mj-ea"/>
                <a:cs typeface="+mj-cs"/>
              </a:rPr>
              <a:t> </a:t>
            </a:r>
            <a:r>
              <a:rPr lang="it-IT" sz="1100" b="1" dirty="0" err="1">
                <a:solidFill>
                  <a:prstClr val="black"/>
                </a:solidFill>
                <a:ea typeface="+mj-ea"/>
                <a:cs typeface="+mj-cs"/>
              </a:rPr>
              <a:t>registration</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Etoricoxib</a:t>
            </a:r>
            <a:r>
              <a:rPr lang="it-IT" sz="1100" b="1" dirty="0">
                <a:solidFill>
                  <a:prstClr val="black"/>
                </a:solidFill>
                <a:ea typeface="+mj-ea"/>
                <a:cs typeface="+mj-cs"/>
              </a:rPr>
              <a:t> </a:t>
            </a:r>
            <a:r>
              <a:rPr lang="it-IT" sz="1100" b="1" dirty="0" err="1">
                <a:solidFill>
                  <a:prstClr val="black"/>
                </a:solidFill>
                <a:ea typeface="+mj-ea"/>
                <a:cs typeface="+mj-cs"/>
              </a:rPr>
              <a:t>not</a:t>
            </a:r>
            <a:r>
              <a:rPr lang="it-IT" sz="1100" b="1" dirty="0">
                <a:solidFill>
                  <a:prstClr val="black"/>
                </a:solidFill>
                <a:ea typeface="+mj-ea"/>
                <a:cs typeface="+mj-cs"/>
              </a:rPr>
              <a:t> FDA </a:t>
            </a:r>
            <a:r>
              <a:rPr lang="it-IT" sz="1100" b="1" dirty="0" err="1">
                <a:solidFill>
                  <a:prstClr val="black"/>
                </a:solidFill>
                <a:ea typeface="+mj-ea"/>
                <a:cs typeface="+mj-cs"/>
              </a:rPr>
              <a:t>approved</a:t>
            </a:r>
            <a:r>
              <a:rPr lang="it-IT" sz="1100" b="1" dirty="0">
                <a:solidFill>
                  <a:prstClr val="black"/>
                </a:solidFill>
                <a:ea typeface="+mj-ea"/>
                <a:cs typeface="+mj-cs"/>
              </a:rPr>
              <a:t>, </a:t>
            </a:r>
            <a:r>
              <a:rPr lang="it-IT" sz="1100" b="1" dirty="0" err="1">
                <a:solidFill>
                  <a:prstClr val="black"/>
                </a:solidFill>
                <a:ea typeface="+mj-ea"/>
                <a:cs typeface="+mj-cs"/>
              </a:rPr>
              <a:t>licenced</a:t>
            </a:r>
            <a:r>
              <a:rPr lang="it-IT" sz="1100" b="1" dirty="0">
                <a:solidFill>
                  <a:prstClr val="black"/>
                </a:solidFill>
                <a:ea typeface="+mj-ea"/>
                <a:cs typeface="+mj-cs"/>
              </a:rPr>
              <a:t> in the EU</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Firocoxib</a:t>
            </a:r>
            <a:r>
              <a:rPr lang="it-IT" sz="1100" b="1" dirty="0">
                <a:solidFill>
                  <a:prstClr val="black"/>
                </a:solidFill>
                <a:ea typeface="+mj-ea"/>
                <a:cs typeface="+mj-cs"/>
              </a:rPr>
              <a:t> </a:t>
            </a:r>
            <a:r>
              <a:rPr lang="it-IT" sz="1100" b="1" dirty="0" err="1">
                <a:solidFill>
                  <a:prstClr val="black"/>
                </a:solidFill>
                <a:ea typeface="+mj-ea"/>
                <a:cs typeface="+mj-cs"/>
              </a:rPr>
              <a:t>used</a:t>
            </a:r>
            <a:r>
              <a:rPr lang="it-IT" sz="1100" b="1" dirty="0">
                <a:solidFill>
                  <a:prstClr val="black"/>
                </a:solidFill>
                <a:ea typeface="+mj-ea"/>
                <a:cs typeface="+mj-cs"/>
              </a:rPr>
              <a:t> in dogs and </a:t>
            </a:r>
            <a:r>
              <a:rPr lang="it-IT" sz="1100" b="1" dirty="0" err="1">
                <a:solidFill>
                  <a:prstClr val="black"/>
                </a:solidFill>
                <a:ea typeface="+mj-ea"/>
                <a:cs typeface="+mj-cs"/>
              </a:rPr>
              <a:t>horses</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r>
            <a:br>
              <a:rPr lang="it-IT" sz="1100" b="1" dirty="0">
                <a:solidFill>
                  <a:prstClr val="black"/>
                </a:solidFill>
                <a:ea typeface="+mj-ea"/>
                <a:cs typeface="+mj-cs"/>
              </a:rPr>
            </a:br>
            <a:r>
              <a:rPr lang="it-IT" sz="1100" b="1" dirty="0" err="1">
                <a:solidFill>
                  <a:prstClr val="black"/>
                </a:solidFill>
                <a:ea typeface="+mj-ea"/>
                <a:cs typeface="+mj-cs"/>
              </a:rPr>
              <a:t>Sulphonanilides</a:t>
            </a: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r>
            <a:br>
              <a:rPr lang="it-IT" sz="1100" b="1" dirty="0">
                <a:solidFill>
                  <a:prstClr val="black"/>
                </a:solidFill>
                <a:ea typeface="+mj-ea"/>
                <a:cs typeface="+mj-cs"/>
              </a:rPr>
            </a:br>
            <a:r>
              <a:rPr lang="it-IT" sz="1100" b="1" dirty="0">
                <a:solidFill>
                  <a:prstClr val="black"/>
                </a:solidFill>
                <a:ea typeface="+mj-ea"/>
                <a:cs typeface="+mj-cs"/>
              </a:rPr>
              <a:t>    </a:t>
            </a:r>
            <a:r>
              <a:rPr lang="it-IT" sz="1100" b="1" dirty="0" err="1">
                <a:solidFill>
                  <a:prstClr val="black"/>
                </a:solidFill>
                <a:ea typeface="+mj-ea"/>
                <a:cs typeface="+mj-cs"/>
              </a:rPr>
              <a:t>Nimesulide</a:t>
            </a:r>
            <a:r>
              <a:rPr lang="it-IT" sz="1100" b="1" dirty="0">
                <a:solidFill>
                  <a:prstClr val="black"/>
                </a:solidFill>
                <a:ea typeface="+mj-ea"/>
                <a:cs typeface="+mj-cs"/>
              </a:rPr>
              <a:t> (</a:t>
            </a:r>
            <a:r>
              <a:rPr lang="it-IT" sz="1100" b="1" dirty="0" err="1">
                <a:solidFill>
                  <a:prstClr val="black"/>
                </a:solidFill>
                <a:ea typeface="+mj-ea"/>
                <a:cs typeface="+mj-cs"/>
              </a:rPr>
              <a:t>systemic</a:t>
            </a:r>
            <a:r>
              <a:rPr lang="it-IT" sz="1100" b="1" dirty="0">
                <a:solidFill>
                  <a:prstClr val="black"/>
                </a:solidFill>
                <a:ea typeface="+mj-ea"/>
                <a:cs typeface="+mj-cs"/>
              </a:rPr>
              <a:t> </a:t>
            </a:r>
            <a:r>
              <a:rPr lang="it-IT" sz="1100" b="1" dirty="0" err="1">
                <a:solidFill>
                  <a:prstClr val="black"/>
                </a:solidFill>
                <a:ea typeface="+mj-ea"/>
                <a:cs typeface="+mj-cs"/>
              </a:rPr>
              <a:t>preparations</a:t>
            </a:r>
            <a:r>
              <a:rPr lang="it-IT" sz="1100" b="1" dirty="0">
                <a:solidFill>
                  <a:prstClr val="black"/>
                </a:solidFill>
                <a:ea typeface="+mj-ea"/>
                <a:cs typeface="+mj-cs"/>
              </a:rPr>
              <a:t> are </a:t>
            </a:r>
            <a:r>
              <a:rPr lang="it-IT" sz="1100" b="1" dirty="0" err="1">
                <a:solidFill>
                  <a:prstClr val="black"/>
                </a:solidFill>
                <a:ea typeface="+mj-ea"/>
                <a:cs typeface="+mj-cs"/>
              </a:rPr>
              <a:t>banned</a:t>
            </a:r>
            <a:r>
              <a:rPr lang="it-IT" sz="1100" b="1" dirty="0">
                <a:solidFill>
                  <a:prstClr val="black"/>
                </a:solidFill>
                <a:ea typeface="+mj-ea"/>
                <a:cs typeface="+mj-cs"/>
              </a:rPr>
              <a:t> by </a:t>
            </a:r>
            <a:r>
              <a:rPr lang="it-IT" sz="1100" b="1" dirty="0" err="1">
                <a:solidFill>
                  <a:prstClr val="black"/>
                </a:solidFill>
                <a:ea typeface="+mj-ea"/>
                <a:cs typeface="+mj-cs"/>
              </a:rPr>
              <a:t>several</a:t>
            </a:r>
            <a:r>
              <a:rPr lang="it-IT" sz="1100" b="1" dirty="0">
                <a:solidFill>
                  <a:prstClr val="black"/>
                </a:solidFill>
                <a:ea typeface="+mj-ea"/>
                <a:cs typeface="+mj-cs"/>
              </a:rPr>
              <a:t> </a:t>
            </a:r>
            <a:r>
              <a:rPr lang="it-IT" sz="1100" b="1" dirty="0" err="1">
                <a:solidFill>
                  <a:prstClr val="black"/>
                </a:solidFill>
                <a:ea typeface="+mj-ea"/>
                <a:cs typeface="+mj-cs"/>
              </a:rPr>
              <a:t>countries</a:t>
            </a:r>
            <a:r>
              <a:rPr lang="it-IT" sz="1100" b="1" dirty="0">
                <a:solidFill>
                  <a:prstClr val="black"/>
                </a:solidFill>
                <a:ea typeface="+mj-ea"/>
                <a:cs typeface="+mj-cs"/>
              </a:rPr>
              <a:t> for the </a:t>
            </a:r>
            <a:r>
              <a:rPr lang="it-IT" sz="1100" b="1" dirty="0" err="1">
                <a:solidFill>
                  <a:prstClr val="black"/>
                </a:solidFill>
                <a:ea typeface="+mj-ea"/>
                <a:cs typeface="+mj-cs"/>
              </a:rPr>
              <a:t>potential</a:t>
            </a:r>
            <a:r>
              <a:rPr lang="it-IT" sz="1100" b="1" dirty="0">
                <a:solidFill>
                  <a:prstClr val="black"/>
                </a:solidFill>
                <a:ea typeface="+mj-ea"/>
                <a:cs typeface="+mj-cs"/>
              </a:rPr>
              <a:t> </a:t>
            </a:r>
            <a:r>
              <a:rPr lang="it-IT" sz="1100" b="1" dirty="0" err="1">
                <a:solidFill>
                  <a:prstClr val="black"/>
                </a:solidFill>
                <a:ea typeface="+mj-ea"/>
                <a:cs typeface="+mj-cs"/>
              </a:rPr>
              <a:t>risk</a:t>
            </a:r>
            <a:r>
              <a:rPr lang="it-IT" sz="1100" b="1" dirty="0">
                <a:solidFill>
                  <a:prstClr val="black"/>
                </a:solidFill>
                <a:ea typeface="+mj-ea"/>
                <a:cs typeface="+mj-cs"/>
              </a:rPr>
              <a:t> of </a:t>
            </a:r>
            <a:r>
              <a:rPr lang="it-IT" sz="1100" b="1" dirty="0" err="1">
                <a:solidFill>
                  <a:prstClr val="black"/>
                </a:solidFill>
                <a:ea typeface="+mj-ea"/>
                <a:cs typeface="+mj-cs"/>
              </a:rPr>
              <a:t>hepatotoxicity</a:t>
            </a:r>
            <a:r>
              <a:rPr lang="it-IT" sz="1100" b="1" dirty="0">
                <a:solidFill>
                  <a:prstClr val="black"/>
                </a:solidFill>
                <a:ea typeface="+mj-ea"/>
                <a:cs typeface="+mj-cs"/>
              </a:rPr>
              <a:t>)</a:t>
            </a:r>
            <a:br>
              <a:rPr lang="it-IT" sz="1100" b="1" dirty="0">
                <a:solidFill>
                  <a:prstClr val="black"/>
                </a:solidFill>
                <a:ea typeface="+mj-ea"/>
                <a:cs typeface="+mj-cs"/>
              </a:rPr>
            </a:br>
            <a:endParaRPr lang="it-IT" sz="1100" b="1" dirty="0">
              <a:solidFill>
                <a:prstClr val="black"/>
              </a:solidFill>
              <a:ea typeface="+mj-ea"/>
              <a:cs typeface="+mj-cs"/>
            </a:endParaRPr>
          </a:p>
        </p:txBody>
      </p:sp>
      <p:sp>
        <p:nvSpPr>
          <p:cNvPr id="4" name="Rettangolo 3"/>
          <p:cNvSpPr/>
          <p:nvPr/>
        </p:nvSpPr>
        <p:spPr>
          <a:xfrm>
            <a:off x="395536" y="113819"/>
            <a:ext cx="8064896" cy="1077218"/>
          </a:xfrm>
          <a:prstGeom prst="rect">
            <a:avLst/>
          </a:prstGeom>
          <a:solidFill>
            <a:schemeClr val="accent2"/>
          </a:solidFill>
        </p:spPr>
        <p:txBody>
          <a:bodyPr wrap="square">
            <a:spAutoFit/>
          </a:bodyPr>
          <a:lstStyle/>
          <a:p>
            <a:r>
              <a:rPr lang="it-IT" sz="1600" b="1" dirty="0" err="1">
                <a:solidFill>
                  <a:schemeClr val="bg1"/>
                </a:solidFill>
                <a:ea typeface="+mj-ea"/>
                <a:cs typeface="+mj-cs"/>
              </a:rPr>
              <a:t>Classification</a:t>
            </a:r>
            <a:r>
              <a:rPr lang="it-IT" sz="1600" b="1" dirty="0">
                <a:solidFill>
                  <a:schemeClr val="bg1"/>
                </a:solidFill>
                <a:ea typeface="+mj-ea"/>
                <a:cs typeface="+mj-cs"/>
              </a:rPr>
              <a:t>. </a:t>
            </a:r>
            <a:r>
              <a:rPr lang="it-IT" sz="1600" b="1" dirty="0" err="1">
                <a:solidFill>
                  <a:schemeClr val="bg1"/>
                </a:solidFill>
                <a:ea typeface="+mj-ea"/>
                <a:cs typeface="+mj-cs"/>
              </a:rPr>
              <a:t>NSAIDs</a:t>
            </a:r>
            <a:r>
              <a:rPr lang="it-IT" sz="1600" b="1" dirty="0">
                <a:solidFill>
                  <a:schemeClr val="bg1"/>
                </a:solidFill>
                <a:ea typeface="+mj-ea"/>
                <a:cs typeface="+mj-cs"/>
              </a:rPr>
              <a:t> can be </a:t>
            </a:r>
            <a:r>
              <a:rPr lang="it-IT" sz="1600" b="1" dirty="0" err="1">
                <a:solidFill>
                  <a:schemeClr val="bg1"/>
                </a:solidFill>
                <a:ea typeface="+mj-ea"/>
                <a:cs typeface="+mj-cs"/>
              </a:rPr>
              <a:t>classified</a:t>
            </a:r>
            <a:r>
              <a:rPr lang="it-IT" sz="1600" b="1" dirty="0">
                <a:solidFill>
                  <a:schemeClr val="bg1"/>
                </a:solidFill>
                <a:ea typeface="+mj-ea"/>
                <a:cs typeface="+mj-cs"/>
              </a:rPr>
              <a:t> </a:t>
            </a:r>
            <a:r>
              <a:rPr lang="it-IT" sz="1600" b="1" dirty="0" err="1">
                <a:solidFill>
                  <a:schemeClr val="bg1"/>
                </a:solidFill>
                <a:ea typeface="+mj-ea"/>
                <a:cs typeface="+mj-cs"/>
              </a:rPr>
              <a:t>based</a:t>
            </a:r>
            <a:r>
              <a:rPr lang="it-IT" sz="1600" b="1" dirty="0">
                <a:solidFill>
                  <a:schemeClr val="bg1"/>
                </a:solidFill>
                <a:ea typeface="+mj-ea"/>
                <a:cs typeface="+mj-cs"/>
              </a:rPr>
              <a:t> on </a:t>
            </a:r>
            <a:r>
              <a:rPr lang="it-IT" sz="1600" b="1" dirty="0" err="1">
                <a:solidFill>
                  <a:schemeClr val="bg1"/>
                </a:solidFill>
                <a:ea typeface="+mj-ea"/>
                <a:cs typeface="+mj-cs"/>
              </a:rPr>
              <a:t>their</a:t>
            </a:r>
            <a:r>
              <a:rPr lang="it-IT" sz="1600" b="1" dirty="0">
                <a:solidFill>
                  <a:schemeClr val="bg1"/>
                </a:solidFill>
                <a:ea typeface="+mj-ea"/>
                <a:cs typeface="+mj-cs"/>
              </a:rPr>
              <a:t> </a:t>
            </a:r>
            <a:r>
              <a:rPr lang="it-IT" sz="1600" b="1" dirty="0" err="1">
                <a:solidFill>
                  <a:schemeClr val="bg1"/>
                </a:solidFill>
                <a:ea typeface="+mj-ea"/>
                <a:cs typeface="+mj-cs"/>
              </a:rPr>
              <a:t>chemical</a:t>
            </a:r>
            <a:r>
              <a:rPr lang="it-IT" sz="1600" b="1" dirty="0">
                <a:solidFill>
                  <a:schemeClr val="bg1"/>
                </a:solidFill>
                <a:ea typeface="+mj-ea"/>
                <a:cs typeface="+mj-cs"/>
              </a:rPr>
              <a:t> </a:t>
            </a:r>
            <a:r>
              <a:rPr lang="it-IT" sz="1600" b="1" dirty="0" err="1">
                <a:solidFill>
                  <a:schemeClr val="bg1"/>
                </a:solidFill>
                <a:ea typeface="+mj-ea"/>
                <a:cs typeface="+mj-cs"/>
              </a:rPr>
              <a:t>structure</a:t>
            </a:r>
            <a:r>
              <a:rPr lang="it-IT" sz="1600" b="1" dirty="0">
                <a:solidFill>
                  <a:schemeClr val="bg1"/>
                </a:solidFill>
                <a:ea typeface="+mj-ea"/>
                <a:cs typeface="+mj-cs"/>
              </a:rPr>
              <a:t> or </a:t>
            </a:r>
            <a:r>
              <a:rPr lang="it-IT" sz="1600" b="1" dirty="0" err="1">
                <a:solidFill>
                  <a:schemeClr val="bg1"/>
                </a:solidFill>
                <a:ea typeface="+mj-ea"/>
                <a:cs typeface="+mj-cs"/>
              </a:rPr>
              <a:t>mechanism</a:t>
            </a:r>
            <a:r>
              <a:rPr lang="it-IT" sz="1600" b="1" dirty="0">
                <a:solidFill>
                  <a:schemeClr val="bg1"/>
                </a:solidFill>
                <a:ea typeface="+mj-ea"/>
                <a:cs typeface="+mj-cs"/>
              </a:rPr>
              <a:t> of </a:t>
            </a:r>
            <a:r>
              <a:rPr lang="it-IT" sz="1600" b="1" dirty="0" err="1">
                <a:solidFill>
                  <a:schemeClr val="bg1"/>
                </a:solidFill>
                <a:ea typeface="+mj-ea"/>
                <a:cs typeface="+mj-cs"/>
              </a:rPr>
              <a:t>action</a:t>
            </a:r>
            <a:r>
              <a:rPr lang="it-IT" sz="1600" b="1" dirty="0">
                <a:solidFill>
                  <a:schemeClr val="bg1"/>
                </a:solidFill>
                <a:ea typeface="+mj-ea"/>
                <a:cs typeface="+mj-cs"/>
              </a:rPr>
              <a:t>. </a:t>
            </a:r>
            <a:r>
              <a:rPr lang="it-IT" sz="1600" b="1" dirty="0" err="1">
                <a:solidFill>
                  <a:schemeClr val="bg1"/>
                </a:solidFill>
                <a:ea typeface="+mj-ea"/>
                <a:cs typeface="+mj-cs"/>
              </a:rPr>
              <a:t>Older</a:t>
            </a:r>
            <a:r>
              <a:rPr lang="it-IT" sz="1600" b="1" dirty="0">
                <a:solidFill>
                  <a:schemeClr val="bg1"/>
                </a:solidFill>
                <a:ea typeface="+mj-ea"/>
                <a:cs typeface="+mj-cs"/>
              </a:rPr>
              <a:t> </a:t>
            </a:r>
            <a:r>
              <a:rPr lang="it-IT" sz="1600" b="1" dirty="0" err="1">
                <a:solidFill>
                  <a:schemeClr val="bg1"/>
                </a:solidFill>
                <a:ea typeface="+mj-ea"/>
                <a:cs typeface="+mj-cs"/>
              </a:rPr>
              <a:t>NSAIDs</a:t>
            </a:r>
            <a:r>
              <a:rPr lang="it-IT" sz="1600" b="1" dirty="0">
                <a:solidFill>
                  <a:schemeClr val="bg1"/>
                </a:solidFill>
                <a:ea typeface="+mj-ea"/>
                <a:cs typeface="+mj-cs"/>
              </a:rPr>
              <a:t> </a:t>
            </a:r>
            <a:r>
              <a:rPr lang="it-IT" sz="1600" b="1" dirty="0" err="1">
                <a:solidFill>
                  <a:schemeClr val="bg1"/>
                </a:solidFill>
                <a:ea typeface="+mj-ea"/>
                <a:cs typeface="+mj-cs"/>
              </a:rPr>
              <a:t>were</a:t>
            </a:r>
            <a:r>
              <a:rPr lang="it-IT" sz="1600" b="1" dirty="0">
                <a:solidFill>
                  <a:schemeClr val="bg1"/>
                </a:solidFill>
                <a:ea typeface="+mj-ea"/>
                <a:cs typeface="+mj-cs"/>
              </a:rPr>
              <a:t> </a:t>
            </a:r>
            <a:r>
              <a:rPr lang="it-IT" sz="1600" b="1" dirty="0" err="1">
                <a:solidFill>
                  <a:schemeClr val="bg1"/>
                </a:solidFill>
                <a:ea typeface="+mj-ea"/>
                <a:cs typeface="+mj-cs"/>
              </a:rPr>
              <a:t>known</a:t>
            </a:r>
            <a:r>
              <a:rPr lang="it-IT" sz="1600" b="1" dirty="0">
                <a:solidFill>
                  <a:schemeClr val="bg1"/>
                </a:solidFill>
                <a:ea typeface="+mj-ea"/>
                <a:cs typeface="+mj-cs"/>
              </a:rPr>
              <a:t> long </a:t>
            </a:r>
            <a:r>
              <a:rPr lang="it-IT" sz="1600" b="1" dirty="0" err="1">
                <a:solidFill>
                  <a:schemeClr val="bg1"/>
                </a:solidFill>
                <a:ea typeface="+mj-ea"/>
                <a:cs typeface="+mj-cs"/>
              </a:rPr>
              <a:t>before</a:t>
            </a:r>
            <a:r>
              <a:rPr lang="it-IT" sz="1600" b="1" dirty="0">
                <a:solidFill>
                  <a:schemeClr val="bg1"/>
                </a:solidFill>
                <a:ea typeface="+mj-ea"/>
                <a:cs typeface="+mj-cs"/>
              </a:rPr>
              <a:t> </a:t>
            </a:r>
            <a:r>
              <a:rPr lang="it-IT" sz="1600" b="1" dirty="0" err="1">
                <a:solidFill>
                  <a:schemeClr val="bg1"/>
                </a:solidFill>
                <a:ea typeface="+mj-ea"/>
                <a:cs typeface="+mj-cs"/>
              </a:rPr>
              <a:t>their</a:t>
            </a:r>
            <a:r>
              <a:rPr lang="it-IT" sz="1600" b="1" dirty="0">
                <a:solidFill>
                  <a:schemeClr val="bg1"/>
                </a:solidFill>
                <a:ea typeface="+mj-ea"/>
                <a:cs typeface="+mj-cs"/>
              </a:rPr>
              <a:t> </a:t>
            </a:r>
            <a:r>
              <a:rPr lang="it-IT" sz="1600" b="1" dirty="0" err="1">
                <a:solidFill>
                  <a:schemeClr val="bg1"/>
                </a:solidFill>
                <a:ea typeface="+mj-ea"/>
                <a:cs typeface="+mj-cs"/>
              </a:rPr>
              <a:t>mechanism</a:t>
            </a:r>
            <a:r>
              <a:rPr lang="it-IT" sz="1600" b="1" dirty="0">
                <a:solidFill>
                  <a:schemeClr val="bg1"/>
                </a:solidFill>
                <a:ea typeface="+mj-ea"/>
                <a:cs typeface="+mj-cs"/>
              </a:rPr>
              <a:t> of </a:t>
            </a:r>
            <a:r>
              <a:rPr lang="it-IT" sz="1600" b="1" dirty="0" err="1">
                <a:solidFill>
                  <a:schemeClr val="bg1"/>
                </a:solidFill>
                <a:ea typeface="+mj-ea"/>
                <a:cs typeface="+mj-cs"/>
              </a:rPr>
              <a:t>action</a:t>
            </a:r>
            <a:r>
              <a:rPr lang="it-IT" sz="1600" b="1" dirty="0">
                <a:solidFill>
                  <a:schemeClr val="bg1"/>
                </a:solidFill>
                <a:ea typeface="+mj-ea"/>
                <a:cs typeface="+mj-cs"/>
              </a:rPr>
              <a:t> </a:t>
            </a:r>
            <a:r>
              <a:rPr lang="it-IT" sz="1600" b="1" dirty="0" err="1">
                <a:solidFill>
                  <a:schemeClr val="bg1"/>
                </a:solidFill>
                <a:ea typeface="+mj-ea"/>
                <a:cs typeface="+mj-cs"/>
              </a:rPr>
              <a:t>was</a:t>
            </a:r>
            <a:r>
              <a:rPr lang="it-IT" sz="1600" b="1" dirty="0">
                <a:solidFill>
                  <a:schemeClr val="bg1"/>
                </a:solidFill>
                <a:ea typeface="+mj-ea"/>
                <a:cs typeface="+mj-cs"/>
              </a:rPr>
              <a:t> </a:t>
            </a:r>
            <a:r>
              <a:rPr lang="it-IT" sz="1600" b="1" dirty="0" err="1">
                <a:solidFill>
                  <a:schemeClr val="bg1"/>
                </a:solidFill>
                <a:ea typeface="+mj-ea"/>
                <a:cs typeface="+mj-cs"/>
              </a:rPr>
              <a:t>elucidated</a:t>
            </a:r>
            <a:r>
              <a:rPr lang="it-IT" sz="1600" b="1" dirty="0">
                <a:solidFill>
                  <a:schemeClr val="bg1"/>
                </a:solidFill>
                <a:ea typeface="+mj-ea"/>
                <a:cs typeface="+mj-cs"/>
              </a:rPr>
              <a:t> and </a:t>
            </a:r>
            <a:r>
              <a:rPr lang="it-IT" sz="1600" b="1" dirty="0" err="1">
                <a:solidFill>
                  <a:schemeClr val="bg1"/>
                </a:solidFill>
                <a:ea typeface="+mj-ea"/>
                <a:cs typeface="+mj-cs"/>
              </a:rPr>
              <a:t>were</a:t>
            </a:r>
            <a:r>
              <a:rPr lang="it-IT" sz="1600" b="1" dirty="0">
                <a:solidFill>
                  <a:schemeClr val="bg1"/>
                </a:solidFill>
                <a:ea typeface="+mj-ea"/>
                <a:cs typeface="+mj-cs"/>
              </a:rPr>
              <a:t> for </a:t>
            </a:r>
            <a:r>
              <a:rPr lang="it-IT" sz="1600" b="1" dirty="0" err="1">
                <a:solidFill>
                  <a:schemeClr val="bg1"/>
                </a:solidFill>
                <a:ea typeface="+mj-ea"/>
                <a:cs typeface="+mj-cs"/>
              </a:rPr>
              <a:t>this</a:t>
            </a:r>
            <a:r>
              <a:rPr lang="it-IT" sz="1600" b="1" dirty="0">
                <a:solidFill>
                  <a:schemeClr val="bg1"/>
                </a:solidFill>
                <a:ea typeface="+mj-ea"/>
                <a:cs typeface="+mj-cs"/>
              </a:rPr>
              <a:t> </a:t>
            </a:r>
            <a:r>
              <a:rPr lang="it-IT" sz="1600" b="1" dirty="0" err="1">
                <a:solidFill>
                  <a:schemeClr val="bg1"/>
                </a:solidFill>
                <a:ea typeface="+mj-ea"/>
                <a:cs typeface="+mj-cs"/>
              </a:rPr>
              <a:t>reason</a:t>
            </a:r>
            <a:r>
              <a:rPr lang="it-IT" sz="1600" b="1" dirty="0">
                <a:solidFill>
                  <a:schemeClr val="bg1"/>
                </a:solidFill>
                <a:ea typeface="+mj-ea"/>
                <a:cs typeface="+mj-cs"/>
              </a:rPr>
              <a:t> </a:t>
            </a:r>
            <a:r>
              <a:rPr lang="it-IT" sz="1600" b="1" dirty="0" err="1">
                <a:solidFill>
                  <a:schemeClr val="bg1"/>
                </a:solidFill>
                <a:ea typeface="+mj-ea"/>
                <a:cs typeface="+mj-cs"/>
              </a:rPr>
              <a:t>classified</a:t>
            </a:r>
            <a:r>
              <a:rPr lang="it-IT" sz="1600" b="1" dirty="0">
                <a:solidFill>
                  <a:schemeClr val="bg1"/>
                </a:solidFill>
                <a:ea typeface="+mj-ea"/>
                <a:cs typeface="+mj-cs"/>
              </a:rPr>
              <a:t> by </a:t>
            </a:r>
            <a:r>
              <a:rPr lang="it-IT" sz="1600" b="1" dirty="0" err="1">
                <a:solidFill>
                  <a:schemeClr val="bg1"/>
                </a:solidFill>
                <a:ea typeface="+mj-ea"/>
                <a:cs typeface="+mj-cs"/>
              </a:rPr>
              <a:t>chemical</a:t>
            </a:r>
            <a:r>
              <a:rPr lang="it-IT" sz="1600" b="1" dirty="0">
                <a:solidFill>
                  <a:schemeClr val="bg1"/>
                </a:solidFill>
                <a:ea typeface="+mj-ea"/>
                <a:cs typeface="+mj-cs"/>
              </a:rPr>
              <a:t> </a:t>
            </a:r>
            <a:r>
              <a:rPr lang="it-IT" sz="1600" b="1" dirty="0" err="1">
                <a:solidFill>
                  <a:schemeClr val="bg1"/>
                </a:solidFill>
                <a:ea typeface="+mj-ea"/>
                <a:cs typeface="+mj-cs"/>
              </a:rPr>
              <a:t>structure</a:t>
            </a:r>
            <a:r>
              <a:rPr lang="it-IT" sz="1600" b="1" dirty="0">
                <a:solidFill>
                  <a:schemeClr val="bg1"/>
                </a:solidFill>
                <a:ea typeface="+mj-ea"/>
                <a:cs typeface="+mj-cs"/>
              </a:rPr>
              <a:t> or </a:t>
            </a:r>
            <a:r>
              <a:rPr lang="it-IT" sz="1600" b="1" dirty="0" err="1">
                <a:solidFill>
                  <a:schemeClr val="bg1"/>
                </a:solidFill>
                <a:ea typeface="+mj-ea"/>
                <a:cs typeface="+mj-cs"/>
              </a:rPr>
              <a:t>origin</a:t>
            </a:r>
            <a:r>
              <a:rPr lang="it-IT" sz="1600" b="1" dirty="0">
                <a:solidFill>
                  <a:schemeClr val="bg1"/>
                </a:solidFill>
                <a:ea typeface="+mj-ea"/>
                <a:cs typeface="+mj-cs"/>
              </a:rPr>
              <a:t>. </a:t>
            </a:r>
            <a:r>
              <a:rPr lang="it-IT" sz="1600" b="1" dirty="0" err="1">
                <a:solidFill>
                  <a:schemeClr val="bg1"/>
                </a:solidFill>
                <a:ea typeface="+mj-ea"/>
                <a:cs typeface="+mj-cs"/>
              </a:rPr>
              <a:t>Newer</a:t>
            </a:r>
            <a:r>
              <a:rPr lang="it-IT" sz="1600" b="1" dirty="0">
                <a:solidFill>
                  <a:schemeClr val="bg1"/>
                </a:solidFill>
                <a:ea typeface="+mj-ea"/>
                <a:cs typeface="+mj-cs"/>
              </a:rPr>
              <a:t> </a:t>
            </a:r>
            <a:r>
              <a:rPr lang="it-IT" sz="1600" b="1" dirty="0" err="1">
                <a:solidFill>
                  <a:schemeClr val="bg1"/>
                </a:solidFill>
                <a:ea typeface="+mj-ea"/>
                <a:cs typeface="+mj-cs"/>
              </a:rPr>
              <a:t>substances</a:t>
            </a:r>
            <a:r>
              <a:rPr lang="it-IT" sz="1600" b="1" dirty="0">
                <a:solidFill>
                  <a:schemeClr val="bg1"/>
                </a:solidFill>
                <a:ea typeface="+mj-ea"/>
                <a:cs typeface="+mj-cs"/>
              </a:rPr>
              <a:t> are more </a:t>
            </a:r>
            <a:r>
              <a:rPr lang="it-IT" sz="1600" b="1" dirty="0" err="1">
                <a:solidFill>
                  <a:schemeClr val="bg1"/>
                </a:solidFill>
                <a:ea typeface="+mj-ea"/>
                <a:cs typeface="+mj-cs"/>
              </a:rPr>
              <a:t>often</a:t>
            </a:r>
            <a:r>
              <a:rPr lang="it-IT" sz="1600" b="1" dirty="0">
                <a:solidFill>
                  <a:schemeClr val="bg1"/>
                </a:solidFill>
                <a:ea typeface="+mj-ea"/>
                <a:cs typeface="+mj-cs"/>
              </a:rPr>
              <a:t> </a:t>
            </a:r>
            <a:r>
              <a:rPr lang="it-IT" sz="1600" b="1" dirty="0" err="1">
                <a:solidFill>
                  <a:schemeClr val="bg1"/>
                </a:solidFill>
                <a:ea typeface="+mj-ea"/>
                <a:cs typeface="+mj-cs"/>
              </a:rPr>
              <a:t>classified</a:t>
            </a:r>
            <a:r>
              <a:rPr lang="it-IT" sz="1600" b="1" dirty="0">
                <a:solidFill>
                  <a:schemeClr val="bg1"/>
                </a:solidFill>
                <a:ea typeface="+mj-ea"/>
                <a:cs typeface="+mj-cs"/>
              </a:rPr>
              <a:t> by </a:t>
            </a:r>
            <a:r>
              <a:rPr lang="it-IT" sz="1600" b="1" dirty="0" err="1">
                <a:solidFill>
                  <a:schemeClr val="bg1"/>
                </a:solidFill>
                <a:ea typeface="+mj-ea"/>
                <a:cs typeface="+mj-cs"/>
              </a:rPr>
              <a:t>mechanism</a:t>
            </a:r>
            <a:r>
              <a:rPr lang="it-IT" sz="1600" b="1" dirty="0">
                <a:solidFill>
                  <a:schemeClr val="bg1"/>
                </a:solidFill>
                <a:ea typeface="+mj-ea"/>
                <a:cs typeface="+mj-cs"/>
              </a:rPr>
              <a:t> of </a:t>
            </a:r>
            <a:r>
              <a:rPr lang="it-IT" sz="1600" b="1" dirty="0" err="1">
                <a:solidFill>
                  <a:schemeClr val="bg1"/>
                </a:solidFill>
                <a:ea typeface="+mj-ea"/>
                <a:cs typeface="+mj-cs"/>
              </a:rPr>
              <a:t>action</a:t>
            </a:r>
            <a:r>
              <a:rPr lang="it-IT" sz="1600" b="1" dirty="0">
                <a:solidFill>
                  <a:schemeClr val="bg1"/>
                </a:solidFill>
                <a:ea typeface="+mj-ea"/>
                <a:cs typeface="+mj-cs"/>
              </a:rPr>
              <a:t>.</a:t>
            </a:r>
            <a:endParaRPr lang="it-IT" sz="3600" dirty="0">
              <a:solidFill>
                <a:schemeClr val="bg1"/>
              </a:solidFill>
            </a:endParaRPr>
          </a:p>
        </p:txBody>
      </p:sp>
    </p:spTree>
    <p:extLst>
      <p:ext uri="{BB962C8B-B14F-4D97-AF65-F5344CB8AC3E}">
        <p14:creationId xmlns="" xmlns:p14="http://schemas.microsoft.com/office/powerpoint/2010/main" val="318330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6446" y="1268760"/>
            <a:ext cx="8229600" cy="4320480"/>
          </a:xfrm>
        </p:spPr>
        <p:txBody>
          <a:bodyPr>
            <a:noAutofit/>
          </a:bodyPr>
          <a:lstStyle/>
          <a:p>
            <a:pPr algn="l"/>
            <a:r>
              <a:rPr lang="en-US" sz="1800" b="1" u="sng" dirty="0" smtClean="0"/>
              <a:t>NSAIDs </a:t>
            </a:r>
            <a:r>
              <a:rPr lang="en-US" sz="1800" b="1" u="sng" dirty="0"/>
              <a:t>within a group tend to have similar characteristics and tolerability</a:t>
            </a:r>
            <a:r>
              <a:rPr lang="en-US" sz="1800" b="1" dirty="0"/>
              <a:t>. There is little difference in clinical efficacy among the NSAIDs when used at equivalent </a:t>
            </a:r>
            <a:r>
              <a:rPr lang="en-US" sz="1800" b="1" dirty="0" smtClean="0"/>
              <a:t>doses. </a:t>
            </a:r>
            <a:r>
              <a:rPr lang="en-US" sz="1800" b="1" dirty="0"/>
              <a:t>Rather, differences among compounds usually relate to dosing regimens (related to the compound's elimination half-life), route of administration, and tolerability profile.</a:t>
            </a:r>
            <a:br>
              <a:rPr lang="en-US" sz="1800" b="1" dirty="0"/>
            </a:br>
            <a:r>
              <a:rPr lang="en-US" sz="1800" b="1" dirty="0"/>
              <a:t/>
            </a:r>
            <a:br>
              <a:rPr lang="en-US" sz="1800" b="1" dirty="0"/>
            </a:br>
            <a:r>
              <a:rPr lang="en-US" sz="1800" b="1" dirty="0"/>
              <a:t>Regarding adverse effects, selective </a:t>
            </a:r>
            <a:r>
              <a:rPr lang="en-US" sz="1800" b="1" u="sng" dirty="0"/>
              <a:t>COX-2 inhibitors have lower risk of gastrointestinal bleeding, but a substantially more increased risk of myocardial infarction</a:t>
            </a:r>
            <a:r>
              <a:rPr lang="en-US" sz="1800" b="1" dirty="0"/>
              <a:t> than the increased risk from nonselective </a:t>
            </a:r>
            <a:r>
              <a:rPr lang="en-US" sz="1800" b="1" dirty="0" smtClean="0"/>
              <a:t>inhibitors. The </a:t>
            </a:r>
            <a:r>
              <a:rPr lang="en-US" sz="1800" b="1" dirty="0"/>
              <a:t>nonselective naproxen appears risk-neutral with regard to cardiovascular </a:t>
            </a:r>
            <a:r>
              <a:rPr lang="en-US" sz="1800" b="1" dirty="0" smtClean="0"/>
              <a:t>events.</a:t>
            </a:r>
            <a:r>
              <a:rPr lang="en-US" sz="1800" b="1" dirty="0"/>
              <a:t/>
            </a:r>
            <a:br>
              <a:rPr lang="en-US" sz="1800" b="1" dirty="0"/>
            </a:br>
            <a:r>
              <a:rPr lang="en-US" sz="1800" b="1" dirty="0"/>
              <a:t/>
            </a:r>
            <a:br>
              <a:rPr lang="en-US" sz="1800" b="1" dirty="0"/>
            </a:br>
            <a:r>
              <a:rPr lang="en-US" sz="1800" b="1" dirty="0"/>
              <a:t>A consumer report noted that </a:t>
            </a:r>
            <a:r>
              <a:rPr lang="en-US" sz="1800" b="1" dirty="0" smtClean="0"/>
              <a:t>ibuprofen and naproxen are </a:t>
            </a:r>
            <a:r>
              <a:rPr lang="en-US" sz="1800" b="1" dirty="0"/>
              <a:t>less expensive than other NSAIDs, and essentially as effective and safe when used appropriately to treat osteoarthritis and pain.</a:t>
            </a:r>
            <a:endParaRPr lang="it-IT" sz="1800" b="1" dirty="0"/>
          </a:p>
        </p:txBody>
      </p:sp>
      <p:sp>
        <p:nvSpPr>
          <p:cNvPr id="3" name="Rettangolo 2"/>
          <p:cNvSpPr/>
          <p:nvPr/>
        </p:nvSpPr>
        <p:spPr>
          <a:xfrm>
            <a:off x="467545" y="364304"/>
            <a:ext cx="8136904"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Main practical differences</a:t>
            </a:r>
            <a:endParaRPr lang="it-IT" sz="3200" dirty="0">
              <a:solidFill>
                <a:schemeClr val="bg1"/>
              </a:solidFill>
            </a:endParaRPr>
          </a:p>
        </p:txBody>
      </p:sp>
    </p:spTree>
    <p:extLst>
      <p:ext uri="{BB962C8B-B14F-4D97-AF65-F5344CB8AC3E}">
        <p14:creationId xmlns="" xmlns:p14="http://schemas.microsoft.com/office/powerpoint/2010/main" val="2927951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6875" y="1484784"/>
            <a:ext cx="8229600" cy="3960440"/>
          </a:xfrm>
        </p:spPr>
        <p:txBody>
          <a:bodyPr>
            <a:noAutofit/>
          </a:bodyPr>
          <a:lstStyle/>
          <a:p>
            <a:pPr algn="l"/>
            <a:r>
              <a:rPr lang="en-US" sz="2000" b="1" dirty="0" smtClean="0"/>
              <a:t>Most </a:t>
            </a:r>
            <a:r>
              <a:rPr lang="en-US" sz="2000" b="1" dirty="0" err="1"/>
              <a:t>nonsteroidal</a:t>
            </a:r>
            <a:r>
              <a:rPr lang="en-US" sz="2000" b="1" dirty="0"/>
              <a:t> anti-inflammatory drugs are weak </a:t>
            </a:r>
            <a:r>
              <a:rPr lang="en-US" sz="2000" b="1" dirty="0" smtClean="0"/>
              <a:t>acids. </a:t>
            </a:r>
            <a:r>
              <a:rPr lang="en-US" sz="2000" b="1" dirty="0"/>
              <a:t>They are </a:t>
            </a:r>
            <a:r>
              <a:rPr lang="en-US" sz="2000" b="1" u="sng" dirty="0"/>
              <a:t>absorbed well </a:t>
            </a:r>
            <a:r>
              <a:rPr lang="en-US" sz="2000" b="1" dirty="0"/>
              <a:t>from the stomach and intestinal mucosa. They are </a:t>
            </a:r>
            <a:r>
              <a:rPr lang="en-US" sz="2000" b="1" u="sng" dirty="0"/>
              <a:t>highly protein-bound in plasma</a:t>
            </a:r>
            <a:r>
              <a:rPr lang="en-US" sz="2000" b="1" dirty="0"/>
              <a:t> (typically &gt;95%), usually to albumin, so that their volume of distribution typically approximates to plasma volume. Most NSAIDs are </a:t>
            </a:r>
            <a:r>
              <a:rPr lang="en-US" sz="2000" b="1" u="sng" dirty="0" err="1"/>
              <a:t>metabolised</a:t>
            </a:r>
            <a:r>
              <a:rPr lang="en-US" sz="2000" b="1" u="sng" dirty="0"/>
              <a:t> in the liver </a:t>
            </a:r>
            <a:r>
              <a:rPr lang="en-US" sz="2000" b="1" dirty="0"/>
              <a:t>by oxidation and conjugation to </a:t>
            </a:r>
            <a:r>
              <a:rPr lang="en-US" sz="2000" b="1" u="sng" dirty="0"/>
              <a:t>inactive metabolites that typically are excreted in the urine</a:t>
            </a:r>
            <a:r>
              <a:rPr lang="en-US" sz="2000" b="1" dirty="0"/>
              <a:t>, though some drugs are partially excreted in bile. Metabolism may be abnormal in certain disease states, and accumulation may occur even with normal dosage.</a:t>
            </a:r>
            <a:br>
              <a:rPr lang="en-US" sz="2000" b="1" dirty="0"/>
            </a:br>
            <a:r>
              <a:rPr lang="en-US" sz="2000" b="1" dirty="0"/>
              <a:t/>
            </a:r>
            <a:br>
              <a:rPr lang="en-US" sz="2000" b="1" dirty="0"/>
            </a:br>
            <a:r>
              <a:rPr lang="en-US" sz="2000" b="1" dirty="0"/>
              <a:t>Ibuprofen and </a:t>
            </a:r>
            <a:r>
              <a:rPr lang="en-US" sz="2000" b="1" dirty="0" err="1"/>
              <a:t>diclofenac</a:t>
            </a:r>
            <a:r>
              <a:rPr lang="en-US" sz="2000" b="1" dirty="0"/>
              <a:t> have short half-lives (2–3 hours). Some NSAIDs (typically </a:t>
            </a:r>
            <a:r>
              <a:rPr lang="en-US" sz="2000" b="1" dirty="0" err="1"/>
              <a:t>oxicams</a:t>
            </a:r>
            <a:r>
              <a:rPr lang="en-US" sz="2000" b="1" dirty="0"/>
              <a:t>) have very long half-lives (e.g. 20–60 hours).</a:t>
            </a:r>
            <a:endParaRPr lang="it-IT" sz="2000" b="1" dirty="0"/>
          </a:p>
        </p:txBody>
      </p:sp>
      <p:sp>
        <p:nvSpPr>
          <p:cNvPr id="3" name="Rettangolo 2"/>
          <p:cNvSpPr/>
          <p:nvPr/>
        </p:nvSpPr>
        <p:spPr>
          <a:xfrm>
            <a:off x="539552" y="598488"/>
            <a:ext cx="7848872"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Pharmacokinetics</a:t>
            </a:r>
            <a:endParaRPr lang="it-IT" sz="2800" dirty="0">
              <a:solidFill>
                <a:schemeClr val="bg1"/>
              </a:solidFill>
            </a:endParaRPr>
          </a:p>
        </p:txBody>
      </p:sp>
    </p:spTree>
    <p:extLst>
      <p:ext uri="{BB962C8B-B14F-4D97-AF65-F5344CB8AC3E}">
        <p14:creationId xmlns="" xmlns:p14="http://schemas.microsoft.com/office/powerpoint/2010/main" val="834733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67946"/>
            <a:ext cx="7428510" cy="6790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403648" y="5301208"/>
            <a:ext cx="1421158" cy="369332"/>
          </a:xfrm>
          <a:prstGeom prst="rect">
            <a:avLst/>
          </a:prstGeom>
          <a:noFill/>
        </p:spPr>
        <p:txBody>
          <a:bodyPr wrap="none" rtlCol="0">
            <a:spAutoFit/>
          </a:bodyPr>
          <a:lstStyle/>
          <a:p>
            <a:r>
              <a:rPr lang="it-IT" b="1" dirty="0" smtClean="0"/>
              <a:t>Per i pazienti</a:t>
            </a:r>
            <a:endParaRPr lang="it-IT" b="1" dirty="0"/>
          </a:p>
        </p:txBody>
      </p:sp>
    </p:spTree>
    <p:extLst>
      <p:ext uri="{BB962C8B-B14F-4D97-AF65-F5344CB8AC3E}">
        <p14:creationId xmlns="" xmlns:p14="http://schemas.microsoft.com/office/powerpoint/2010/main" val="20521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8" y="980728"/>
            <a:ext cx="8363272" cy="5530626"/>
          </a:xfrm>
        </p:spPr>
        <p:txBody>
          <a:bodyPr>
            <a:noAutofit/>
          </a:bodyPr>
          <a:lstStyle/>
          <a:p>
            <a:pPr algn="l"/>
            <a:r>
              <a:rPr lang="en-US" sz="1400" b="1" dirty="0" smtClean="0"/>
              <a:t>NSAIDs </a:t>
            </a:r>
            <a:r>
              <a:rPr lang="en-US" sz="1400" b="1" dirty="0"/>
              <a:t>are usually indicated for the treatment of acute or chronic conditions where </a:t>
            </a:r>
            <a:r>
              <a:rPr lang="en-US" sz="1400" b="1" u="sng" dirty="0"/>
              <a:t>pain and inflammation </a:t>
            </a:r>
            <a:r>
              <a:rPr lang="en-US" sz="1400" b="1" dirty="0"/>
              <a:t>are present. </a:t>
            </a:r>
            <a:r>
              <a:rPr lang="en-US" sz="1400" b="1" dirty="0">
                <a:solidFill>
                  <a:schemeClr val="bg1">
                    <a:lumMod val="65000"/>
                  </a:schemeClr>
                </a:solidFill>
              </a:rPr>
              <a:t>Research continues into their potential for prevention of colorectal cancer, and treatment of other conditions, such as cancer and cardiovascular disease</a:t>
            </a:r>
            <a:r>
              <a:rPr lang="en-US" sz="1400" b="1" dirty="0"/>
              <a:t>.</a:t>
            </a:r>
            <a:br>
              <a:rPr lang="en-US" sz="1400" b="1" dirty="0"/>
            </a:br>
            <a:r>
              <a:rPr lang="en-US" sz="1400" b="1" dirty="0"/>
              <a:t/>
            </a:r>
            <a:br>
              <a:rPr lang="en-US" sz="1400" b="1" dirty="0"/>
            </a:br>
            <a:r>
              <a:rPr lang="en-US" sz="1400" b="1" dirty="0"/>
              <a:t>NSAIDs are generally indicated for the </a:t>
            </a:r>
            <a:r>
              <a:rPr lang="en-US" sz="1400" b="1" u="sng" dirty="0"/>
              <a:t>symptomatic re</a:t>
            </a:r>
            <a:r>
              <a:rPr lang="en-US" sz="1400" b="1" dirty="0"/>
              <a:t>lief of the following conditions</a:t>
            </a:r>
            <a:r>
              <a:rPr lang="en-US" sz="1400" b="1" dirty="0" smtClean="0"/>
              <a:t>:</a:t>
            </a:r>
            <a:r>
              <a:rPr lang="en-US" sz="1400" b="1" dirty="0"/>
              <a:t/>
            </a:r>
            <a:br>
              <a:rPr lang="en-US" sz="1400" b="1" dirty="0"/>
            </a:br>
            <a:r>
              <a:rPr lang="en-US" sz="1400" b="1" dirty="0"/>
              <a:t/>
            </a:r>
            <a:br>
              <a:rPr lang="en-US" sz="1400" b="1" dirty="0"/>
            </a:br>
            <a:r>
              <a:rPr lang="en-US" sz="1400" b="1" dirty="0"/>
              <a:t>    Rheumatoid </a:t>
            </a:r>
            <a:r>
              <a:rPr lang="en-US" sz="1400" b="1" dirty="0" smtClean="0"/>
              <a:t>arthritis</a:t>
            </a:r>
            <a:r>
              <a:rPr lang="en-US" sz="1400" b="1" dirty="0"/>
              <a:t/>
            </a:r>
            <a:br>
              <a:rPr lang="en-US" sz="1400" b="1" dirty="0"/>
            </a:br>
            <a:r>
              <a:rPr lang="en-US" sz="1400" b="1" dirty="0"/>
              <a:t>    Osteoarthritis</a:t>
            </a:r>
            <a:br>
              <a:rPr lang="en-US" sz="1400" b="1" dirty="0"/>
            </a:br>
            <a:r>
              <a:rPr lang="en-US" sz="1400" b="1" dirty="0"/>
              <a:t>    Inflammatory </a:t>
            </a:r>
            <a:r>
              <a:rPr lang="en-US" sz="1400" b="1" dirty="0" err="1"/>
              <a:t>arthropathies</a:t>
            </a:r>
            <a:r>
              <a:rPr lang="en-US" sz="1400" b="1" dirty="0"/>
              <a:t> (e.g. </a:t>
            </a:r>
            <a:r>
              <a:rPr lang="en-US" sz="1400" b="1" dirty="0" err="1"/>
              <a:t>ankylosing</a:t>
            </a:r>
            <a:r>
              <a:rPr lang="en-US" sz="1400" b="1" dirty="0"/>
              <a:t> spondylitis, psoriatic arthritis, Reiter's syndrome)</a:t>
            </a:r>
            <a:br>
              <a:rPr lang="en-US" sz="1400" b="1" dirty="0"/>
            </a:br>
            <a:r>
              <a:rPr lang="en-US" sz="1400" b="1" dirty="0"/>
              <a:t>    Acute gout</a:t>
            </a:r>
            <a:br>
              <a:rPr lang="en-US" sz="1400" b="1" dirty="0"/>
            </a:br>
            <a:r>
              <a:rPr lang="en-US" sz="1400" b="1" dirty="0"/>
              <a:t>    </a:t>
            </a:r>
            <a:r>
              <a:rPr lang="en-US" sz="1400" b="1" dirty="0" err="1">
                <a:solidFill>
                  <a:schemeClr val="bg1">
                    <a:lumMod val="85000"/>
                  </a:schemeClr>
                </a:solidFill>
              </a:rPr>
              <a:t>Dysmenorrhoea</a:t>
            </a:r>
            <a:r>
              <a:rPr lang="en-US" sz="1400" b="1" dirty="0">
                <a:solidFill>
                  <a:schemeClr val="bg1">
                    <a:lumMod val="85000"/>
                  </a:schemeClr>
                </a:solidFill>
              </a:rPr>
              <a:t> (menstrual pain)</a:t>
            </a:r>
            <a:r>
              <a:rPr lang="en-US" sz="1400" b="1" dirty="0"/>
              <a:t/>
            </a:r>
            <a:br>
              <a:rPr lang="en-US" sz="1400" b="1" dirty="0"/>
            </a:br>
            <a:r>
              <a:rPr lang="en-US" sz="1400" b="1" dirty="0"/>
              <a:t>    Metastatic bone pain</a:t>
            </a:r>
            <a:br>
              <a:rPr lang="en-US" sz="1400" b="1" dirty="0"/>
            </a:br>
            <a:r>
              <a:rPr lang="en-US" sz="1400" b="1" dirty="0"/>
              <a:t>    Headache and migraine</a:t>
            </a:r>
            <a:br>
              <a:rPr lang="en-US" sz="1400" b="1" dirty="0"/>
            </a:br>
            <a:r>
              <a:rPr lang="en-US" sz="1400" b="1" dirty="0"/>
              <a:t>    Postoperative pain</a:t>
            </a:r>
            <a:br>
              <a:rPr lang="en-US" sz="1400" b="1" dirty="0"/>
            </a:br>
            <a:r>
              <a:rPr lang="en-US" sz="1400" b="1" dirty="0"/>
              <a:t>    Mild-to-moderate pain due to inflammation and tissue injury</a:t>
            </a:r>
            <a:br>
              <a:rPr lang="en-US" sz="1400" b="1" dirty="0"/>
            </a:br>
            <a:r>
              <a:rPr lang="en-US" sz="1400" b="1" dirty="0"/>
              <a:t>    Muscle stiffness and pain due to Parkinson's disease</a:t>
            </a:r>
            <a:br>
              <a:rPr lang="en-US" sz="1400" b="1" dirty="0"/>
            </a:br>
            <a:r>
              <a:rPr lang="en-US" sz="1400" b="1" dirty="0"/>
              <a:t>    Pyrexia (fever)</a:t>
            </a:r>
            <a:br>
              <a:rPr lang="en-US" sz="1400" b="1" dirty="0"/>
            </a:br>
            <a:r>
              <a:rPr lang="en-US" sz="1400" b="1" dirty="0" smtClean="0"/>
              <a:t>    Renal </a:t>
            </a:r>
            <a:r>
              <a:rPr lang="en-US" sz="1400" b="1" dirty="0"/>
              <a:t>colic</a:t>
            </a:r>
            <a:br>
              <a:rPr lang="en-US" sz="1400" b="1" dirty="0"/>
            </a:br>
            <a:r>
              <a:rPr lang="en-US" sz="1400" b="1" dirty="0"/>
              <a:t/>
            </a:r>
            <a:br>
              <a:rPr lang="en-US" sz="1400" b="1" dirty="0"/>
            </a:br>
            <a:r>
              <a:rPr lang="en-US" sz="1400" b="1" dirty="0"/>
              <a:t>Aspirin, the only NSAID able to irreversibly inhibit COX-1, is </a:t>
            </a:r>
            <a:r>
              <a:rPr lang="en-US" sz="1400" b="1" u="sng" dirty="0"/>
              <a:t>also indicated for inhibition of platelet ag</a:t>
            </a:r>
            <a:r>
              <a:rPr lang="en-US" sz="1400" b="1" dirty="0"/>
              <a:t>gregation. This is useful in the management of arterial thrombosis and prevention of adverse cardiovascular events. Aspirin inhibits platelet aggregation by </a:t>
            </a:r>
            <a:r>
              <a:rPr lang="en-US" sz="1400" b="1" u="sng" dirty="0"/>
              <a:t>inhibiting the action of thromboxane A2</a:t>
            </a:r>
            <a:r>
              <a:rPr lang="en-US" sz="1400" b="1" dirty="0"/>
              <a:t>.</a:t>
            </a:r>
            <a:br>
              <a:rPr lang="en-US" sz="1400" b="1" dirty="0"/>
            </a:br>
            <a:r>
              <a:rPr lang="en-US" sz="1400" b="1" dirty="0"/>
              <a:t/>
            </a:r>
            <a:br>
              <a:rPr lang="en-US" sz="1400" b="1" dirty="0"/>
            </a:br>
            <a:r>
              <a:rPr lang="en-US" sz="1400" b="1" dirty="0"/>
              <a:t>In 2001, NSAIDs accounted for 70,000,000 prescriptions and 30 billion over-the-counter doses sold annually in the United States.</a:t>
            </a:r>
            <a:endParaRPr lang="it-IT" sz="1400" b="1" dirty="0"/>
          </a:p>
        </p:txBody>
      </p:sp>
      <p:sp>
        <p:nvSpPr>
          <p:cNvPr id="2" name="Rettangolo 1"/>
          <p:cNvSpPr/>
          <p:nvPr/>
        </p:nvSpPr>
        <p:spPr>
          <a:xfrm>
            <a:off x="395536" y="332656"/>
            <a:ext cx="8208912" cy="461665"/>
          </a:xfrm>
          <a:prstGeom prst="rect">
            <a:avLst/>
          </a:prstGeom>
          <a:solidFill>
            <a:schemeClr val="accent2"/>
          </a:solidFill>
        </p:spPr>
        <p:txBody>
          <a:bodyPr wrap="square">
            <a:spAutoFit/>
          </a:bodyPr>
          <a:lstStyle/>
          <a:p>
            <a:pPr algn="ctr"/>
            <a:r>
              <a:rPr lang="it-IT" sz="2400" b="1" dirty="0" err="1">
                <a:solidFill>
                  <a:schemeClr val="bg1"/>
                </a:solidFill>
              </a:rPr>
              <a:t>Medical</a:t>
            </a:r>
            <a:r>
              <a:rPr lang="it-IT" sz="2400" b="1" dirty="0">
                <a:solidFill>
                  <a:schemeClr val="bg1"/>
                </a:solidFill>
              </a:rPr>
              <a:t> </a:t>
            </a:r>
            <a:r>
              <a:rPr lang="it-IT" sz="2400" b="1" dirty="0" err="1">
                <a:solidFill>
                  <a:schemeClr val="bg1"/>
                </a:solidFill>
              </a:rPr>
              <a:t>uses</a:t>
            </a:r>
            <a:endParaRPr lang="it-IT" sz="2400" b="1" dirty="0">
              <a:solidFill>
                <a:schemeClr val="bg1"/>
              </a:solidFill>
            </a:endParaRPr>
          </a:p>
        </p:txBody>
      </p:sp>
    </p:spTree>
    <p:extLst>
      <p:ext uri="{BB962C8B-B14F-4D97-AF65-F5344CB8AC3E}">
        <p14:creationId xmlns="" xmlns:p14="http://schemas.microsoft.com/office/powerpoint/2010/main" val="3204132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116632"/>
            <a:ext cx="5252658" cy="6381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55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838200"/>
            <a:ext cx="8820472" cy="27784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84920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4952" y="196850"/>
            <a:ext cx="8229600" cy="1143000"/>
          </a:xfrm>
          <a:solidFill>
            <a:schemeClr val="accent2"/>
          </a:solidFill>
        </p:spPr>
        <p:txBody>
          <a:bodyPr>
            <a:normAutofit fontScale="90000"/>
          </a:bodyPr>
          <a:lstStyle/>
          <a:p>
            <a:pPr indent="360000" eaLnBrk="1" hangingPunct="1"/>
            <a:r>
              <a:rPr lang="it-IT" sz="3200" b="1" dirty="0" smtClean="0">
                <a:solidFill>
                  <a:schemeClr val="bg1"/>
                </a:solidFill>
                <a:latin typeface="+mn-lt"/>
              </a:rPr>
              <a:t>Manifestazioni di dolore nell’anziano in presenza di compromissione cognitiva</a:t>
            </a:r>
            <a:r>
              <a:rPr lang="it-IT" dirty="0" smtClean="0">
                <a:solidFill>
                  <a:schemeClr val="bg1"/>
                </a:solidFill>
                <a:latin typeface="+mn-lt"/>
              </a:rPr>
              <a:t> </a:t>
            </a:r>
          </a:p>
        </p:txBody>
      </p:sp>
      <p:sp>
        <p:nvSpPr>
          <p:cNvPr id="16389" name="Rectangle 5"/>
          <p:cNvSpPr>
            <a:spLocks noChangeArrowheads="1"/>
          </p:cNvSpPr>
          <p:nvPr/>
        </p:nvSpPr>
        <p:spPr bwMode="auto">
          <a:xfrm>
            <a:off x="539552" y="1556792"/>
            <a:ext cx="4176712"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pPr>
            <a:r>
              <a:rPr lang="it-IT" sz="2400" b="1" dirty="0" smtClean="0"/>
              <a:t>Espressioni facciali</a:t>
            </a:r>
            <a:endParaRPr lang="it-IT" sz="2400" dirty="0" smtClean="0"/>
          </a:p>
          <a:p>
            <a:pPr marL="342900" indent="-342900" fontAlgn="base">
              <a:spcBef>
                <a:spcPct val="0"/>
              </a:spcBef>
              <a:spcAft>
                <a:spcPct val="0"/>
              </a:spcAft>
            </a:pPr>
            <a:r>
              <a:rPr lang="it-IT" sz="2400" dirty="0" smtClean="0"/>
              <a:t>-Mimica sofferente</a:t>
            </a:r>
          </a:p>
          <a:p>
            <a:pPr marL="342900" indent="-342900" fontAlgn="base">
              <a:spcBef>
                <a:spcPct val="0"/>
              </a:spcBef>
              <a:spcAft>
                <a:spcPct val="0"/>
              </a:spcAft>
            </a:pPr>
            <a:r>
              <a:rPr lang="it-IT" sz="2400" b="1" dirty="0" smtClean="0"/>
              <a:t>Cambiamento di umore</a:t>
            </a:r>
            <a:endParaRPr lang="it-IT" sz="2400" dirty="0" smtClean="0"/>
          </a:p>
          <a:p>
            <a:pPr marL="342900" indent="-342900" fontAlgn="base">
              <a:spcBef>
                <a:spcPct val="0"/>
              </a:spcBef>
              <a:spcAft>
                <a:spcPct val="0"/>
              </a:spcAft>
            </a:pPr>
            <a:r>
              <a:rPr lang="it-IT" sz="2400" dirty="0" smtClean="0"/>
              <a:t>-</a:t>
            </a:r>
            <a:r>
              <a:rPr lang="it-IT" sz="2400" dirty="0" err="1" smtClean="0"/>
              <a:t>Lamentosità</a:t>
            </a:r>
            <a:endParaRPr lang="it-IT" sz="2400" dirty="0" smtClean="0"/>
          </a:p>
          <a:p>
            <a:pPr marL="342900" indent="-342900" fontAlgn="base">
              <a:spcBef>
                <a:spcPct val="0"/>
              </a:spcBef>
              <a:spcAft>
                <a:spcPct val="0"/>
              </a:spcAft>
            </a:pPr>
            <a:r>
              <a:rPr lang="it-IT" sz="2400" dirty="0" smtClean="0"/>
              <a:t>-Pianto</a:t>
            </a:r>
          </a:p>
          <a:p>
            <a:pPr marL="342900" indent="-342900" fontAlgn="base">
              <a:spcBef>
                <a:spcPct val="0"/>
              </a:spcBef>
              <a:spcAft>
                <a:spcPct val="0"/>
              </a:spcAft>
            </a:pPr>
            <a:r>
              <a:rPr lang="it-IT" sz="2400" dirty="0" smtClean="0"/>
              <a:t>-Ansia</a:t>
            </a:r>
          </a:p>
          <a:p>
            <a:pPr marL="342900" indent="-342900" fontAlgn="base">
              <a:spcBef>
                <a:spcPct val="0"/>
              </a:spcBef>
              <a:spcAft>
                <a:spcPct val="0"/>
              </a:spcAft>
            </a:pPr>
            <a:r>
              <a:rPr lang="it-IT" sz="2400" dirty="0" smtClean="0"/>
              <a:t>-Irrequietezza ed irritabilità</a:t>
            </a:r>
          </a:p>
          <a:p>
            <a:pPr marL="342900" indent="-342900" fontAlgn="base">
              <a:spcBef>
                <a:spcPct val="0"/>
              </a:spcBef>
              <a:spcAft>
                <a:spcPct val="0"/>
              </a:spcAft>
            </a:pPr>
            <a:r>
              <a:rPr lang="it-IT" sz="2400" dirty="0" smtClean="0"/>
              <a:t>-Isolamento, riduzione comunicazione</a:t>
            </a:r>
          </a:p>
          <a:p>
            <a:pPr marL="342900" indent="-342900" fontAlgn="base">
              <a:spcBef>
                <a:spcPct val="0"/>
              </a:spcBef>
              <a:spcAft>
                <a:spcPct val="0"/>
              </a:spcAft>
            </a:pPr>
            <a:r>
              <a:rPr lang="it-IT" sz="2400" dirty="0" smtClean="0"/>
              <a:t>-Insonnia </a:t>
            </a:r>
          </a:p>
          <a:p>
            <a:pPr marL="342900" indent="-342900" fontAlgn="base">
              <a:spcBef>
                <a:spcPct val="0"/>
              </a:spcBef>
              <a:spcAft>
                <a:spcPct val="0"/>
              </a:spcAft>
            </a:pPr>
            <a:r>
              <a:rPr lang="it-IT" sz="2400" b="1" dirty="0" smtClean="0"/>
              <a:t>Confusione mentale</a:t>
            </a:r>
            <a:endParaRPr lang="it-IT" sz="2400" dirty="0" smtClean="0"/>
          </a:p>
          <a:p>
            <a:pPr marL="342900" indent="-342900" fontAlgn="base">
              <a:spcBef>
                <a:spcPct val="0"/>
              </a:spcBef>
              <a:spcAft>
                <a:spcPct val="0"/>
              </a:spcAft>
            </a:pPr>
            <a:r>
              <a:rPr lang="it-IT" sz="2400" dirty="0" smtClean="0"/>
              <a:t>-Disorientamento</a:t>
            </a:r>
          </a:p>
          <a:p>
            <a:pPr marL="342900" indent="-342900" fontAlgn="base">
              <a:spcBef>
                <a:spcPct val="0"/>
              </a:spcBef>
              <a:spcAft>
                <a:spcPct val="0"/>
              </a:spcAft>
            </a:pPr>
            <a:r>
              <a:rPr lang="it-IT" sz="2400" dirty="0" smtClean="0"/>
              <a:t>-Inattenzione</a:t>
            </a:r>
          </a:p>
        </p:txBody>
      </p:sp>
      <p:sp>
        <p:nvSpPr>
          <p:cNvPr id="16390" name="Rectangle 6"/>
          <p:cNvSpPr>
            <a:spLocks noChangeArrowheads="1"/>
          </p:cNvSpPr>
          <p:nvPr/>
        </p:nvSpPr>
        <p:spPr bwMode="auto">
          <a:xfrm>
            <a:off x="5093627" y="1556792"/>
            <a:ext cx="3671888"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it-IT" sz="2400" b="1" dirty="0" smtClean="0"/>
              <a:t>Peggioramento funzionale</a:t>
            </a:r>
            <a:endParaRPr lang="it-IT" sz="2400" dirty="0" smtClean="0"/>
          </a:p>
          <a:p>
            <a:pPr fontAlgn="base">
              <a:spcBef>
                <a:spcPct val="0"/>
              </a:spcBef>
              <a:spcAft>
                <a:spcPct val="0"/>
              </a:spcAft>
            </a:pPr>
            <a:r>
              <a:rPr lang="it-IT" sz="2400" dirty="0" smtClean="0"/>
              <a:t>-Rigidità muscolare</a:t>
            </a:r>
          </a:p>
          <a:p>
            <a:pPr fontAlgn="base">
              <a:spcBef>
                <a:spcPct val="0"/>
              </a:spcBef>
              <a:spcAft>
                <a:spcPct val="0"/>
              </a:spcAft>
            </a:pPr>
            <a:r>
              <a:rPr lang="it-IT" sz="2400" dirty="0" smtClean="0"/>
              <a:t>-Rifiuto del movimento</a:t>
            </a:r>
          </a:p>
          <a:p>
            <a:pPr fontAlgn="base">
              <a:spcBef>
                <a:spcPct val="0"/>
              </a:spcBef>
              <a:spcAft>
                <a:spcPct val="0"/>
              </a:spcAft>
            </a:pPr>
            <a:r>
              <a:rPr lang="it-IT" sz="2400" dirty="0" smtClean="0"/>
              <a:t>-Permanenza a letto</a:t>
            </a:r>
          </a:p>
          <a:p>
            <a:pPr fontAlgn="base">
              <a:spcBef>
                <a:spcPct val="0"/>
              </a:spcBef>
              <a:spcAft>
                <a:spcPct val="0"/>
              </a:spcAft>
            </a:pPr>
            <a:r>
              <a:rPr lang="it-IT" sz="2400" b="1" dirty="0" smtClean="0"/>
              <a:t>Cambiamento alimentare</a:t>
            </a:r>
            <a:endParaRPr lang="it-IT" sz="2400" dirty="0" smtClean="0"/>
          </a:p>
          <a:p>
            <a:pPr fontAlgn="base">
              <a:spcBef>
                <a:spcPct val="0"/>
              </a:spcBef>
              <a:spcAft>
                <a:spcPct val="0"/>
              </a:spcAft>
            </a:pPr>
            <a:r>
              <a:rPr lang="it-IT" sz="2400" dirty="0" smtClean="0"/>
              <a:t>-Inappetenza</a:t>
            </a:r>
          </a:p>
          <a:p>
            <a:pPr fontAlgn="base">
              <a:spcBef>
                <a:spcPct val="0"/>
              </a:spcBef>
              <a:spcAft>
                <a:spcPct val="0"/>
              </a:spcAft>
            </a:pPr>
            <a:r>
              <a:rPr lang="it-IT" sz="2400" b="1" dirty="0" smtClean="0"/>
              <a:t>Turbe neurovegetative</a:t>
            </a:r>
            <a:endParaRPr lang="it-IT" sz="2400" dirty="0" smtClean="0"/>
          </a:p>
          <a:p>
            <a:pPr fontAlgn="base">
              <a:spcBef>
                <a:spcPct val="0"/>
              </a:spcBef>
              <a:spcAft>
                <a:spcPct val="0"/>
              </a:spcAft>
            </a:pPr>
            <a:r>
              <a:rPr lang="it-IT" sz="2400" dirty="0" smtClean="0"/>
              <a:t>-Pallore cutaneo</a:t>
            </a:r>
          </a:p>
          <a:p>
            <a:pPr fontAlgn="base">
              <a:spcBef>
                <a:spcPct val="0"/>
              </a:spcBef>
              <a:spcAft>
                <a:spcPct val="0"/>
              </a:spcAft>
            </a:pPr>
            <a:r>
              <a:rPr lang="it-IT" sz="2400" dirty="0" smtClean="0"/>
              <a:t>-Sudorazione</a:t>
            </a:r>
          </a:p>
          <a:p>
            <a:pPr fontAlgn="base">
              <a:spcBef>
                <a:spcPct val="0"/>
              </a:spcBef>
              <a:spcAft>
                <a:spcPct val="0"/>
              </a:spcAft>
            </a:pPr>
            <a:r>
              <a:rPr lang="it-IT" sz="2400" dirty="0" smtClean="0"/>
              <a:t>-Nausea, vomito</a:t>
            </a:r>
          </a:p>
          <a:p>
            <a:pPr eaLnBrk="0" fontAlgn="base" hangingPunct="0">
              <a:spcBef>
                <a:spcPct val="50000"/>
              </a:spcBef>
              <a:spcAft>
                <a:spcPct val="0"/>
              </a:spcAft>
            </a:pPr>
            <a:endParaRPr lang="it-IT" sz="2400" dirty="0" smtClean="0"/>
          </a:p>
        </p:txBody>
      </p:sp>
    </p:spTree>
    <p:extLst>
      <p:ext uri="{BB962C8B-B14F-4D97-AF65-F5344CB8AC3E}">
        <p14:creationId xmlns="" xmlns:p14="http://schemas.microsoft.com/office/powerpoint/2010/main" val="418350047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908720"/>
            <a:ext cx="8568952" cy="2060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0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3429001"/>
            <a:ext cx="6768752" cy="1620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96340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04664"/>
            <a:ext cx="7812360" cy="1333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2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2132856"/>
            <a:ext cx="4457700" cy="2219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2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51920" y="5229200"/>
            <a:ext cx="4695825"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2786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843"/>
            <a:ext cx="9143999" cy="4906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45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5085184"/>
            <a:ext cx="8097625" cy="9267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89907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14314"/>
            <a:ext cx="7920880" cy="3547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4438073"/>
            <a:ext cx="8293108" cy="1411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8090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24744"/>
            <a:ext cx="8352928" cy="5472608"/>
          </a:xfrm>
        </p:spPr>
        <p:txBody>
          <a:bodyPr>
            <a:noAutofit/>
          </a:bodyPr>
          <a:lstStyle/>
          <a:p>
            <a:pPr algn="l"/>
            <a:r>
              <a:rPr lang="en-US" sz="1800" b="1" dirty="0" smtClean="0"/>
              <a:t>The </a:t>
            </a:r>
            <a:r>
              <a:rPr lang="en-US" sz="1800" b="1" dirty="0"/>
              <a:t>widespread use of NSAIDs has meant that the adverse effects of these drugs have become increasingly prevalent. The </a:t>
            </a:r>
            <a:r>
              <a:rPr lang="en-US" sz="1800" b="1" dirty="0" smtClean="0"/>
              <a:t>main </a:t>
            </a:r>
            <a:r>
              <a:rPr lang="en-US" sz="1800" b="1" dirty="0"/>
              <a:t>adverse drug reactions (ADRs) associated with NSAIDs relate to the </a:t>
            </a:r>
            <a:r>
              <a:rPr lang="en-US" sz="1800" b="1" u="sng" dirty="0"/>
              <a:t>cardiovascular (CV)</a:t>
            </a:r>
            <a:r>
              <a:rPr lang="en-US" sz="1800" b="1" dirty="0"/>
              <a:t>, </a:t>
            </a:r>
            <a:r>
              <a:rPr lang="en-US" sz="1800" b="1" u="sng" dirty="0" smtClean="0"/>
              <a:t>gastrointestinal</a:t>
            </a:r>
            <a:r>
              <a:rPr lang="en-US" sz="1800" b="1" dirty="0" smtClean="0"/>
              <a:t> </a:t>
            </a:r>
            <a:r>
              <a:rPr lang="en-US" sz="1800" b="1" dirty="0"/>
              <a:t>(GI</a:t>
            </a:r>
            <a:r>
              <a:rPr lang="en-US" sz="1800" b="1" dirty="0" smtClean="0"/>
              <a:t>), and </a:t>
            </a:r>
            <a:r>
              <a:rPr lang="en-US" sz="1800" b="1" u="sng" dirty="0"/>
              <a:t>renal effects </a:t>
            </a:r>
            <a:r>
              <a:rPr lang="en-US" sz="1800" b="1" dirty="0"/>
              <a:t>of NSAIDs.</a:t>
            </a:r>
            <a:br>
              <a:rPr lang="en-US" sz="1800" b="1" dirty="0"/>
            </a:br>
            <a:r>
              <a:rPr lang="en-US" sz="1800" b="1" dirty="0"/>
              <a:t/>
            </a:r>
            <a:br>
              <a:rPr lang="en-US" sz="1800" b="1" dirty="0"/>
            </a:br>
            <a:r>
              <a:rPr lang="en-US" sz="1800" b="1" dirty="0"/>
              <a:t>These effects are dose-dependent, and in many cases severe enough to pose the risk of </a:t>
            </a:r>
            <a:r>
              <a:rPr lang="en-US" sz="1800" b="1" u="sng" dirty="0"/>
              <a:t>ulcer perforation, upper gastrointestinal bleeding</a:t>
            </a:r>
            <a:r>
              <a:rPr lang="en-US" sz="1800" b="1" dirty="0"/>
              <a:t>, and death, limiting the use of NSAID therapy. </a:t>
            </a:r>
            <a:r>
              <a:rPr lang="en-US" sz="1800" b="1" dirty="0" smtClean="0"/>
              <a:t/>
            </a:r>
            <a:br>
              <a:rPr lang="en-US" sz="1800" b="1" dirty="0" smtClean="0"/>
            </a:br>
            <a:r>
              <a:rPr lang="en-US" sz="1800" b="1" dirty="0"/>
              <a:t/>
            </a:r>
            <a:br>
              <a:rPr lang="en-US" sz="1800" b="1" dirty="0"/>
            </a:br>
            <a:r>
              <a:rPr lang="en-US" sz="1800" b="1" dirty="0" smtClean="0"/>
              <a:t>An </a:t>
            </a:r>
            <a:r>
              <a:rPr lang="en-US" sz="1800" b="1" dirty="0"/>
              <a:t>estimated 10-20% of NSAID patients experience dyspepsia, and NSAID-associated upper gastrointestinal adverse events are estimated to result in 103,000 hospitalizations and 16,500 deaths per year in the United States, and represent 43% of drug-related emergency visits. </a:t>
            </a:r>
            <a:r>
              <a:rPr lang="en-US" sz="1800" b="1" dirty="0" smtClean="0"/>
              <a:t/>
            </a:r>
            <a:br>
              <a:rPr lang="en-US" sz="1800" b="1" dirty="0" smtClean="0"/>
            </a:br>
            <a:r>
              <a:rPr lang="en-US" sz="1800" b="1" dirty="0"/>
              <a:t/>
            </a:r>
            <a:br>
              <a:rPr lang="en-US" sz="1800" b="1" dirty="0"/>
            </a:br>
            <a:r>
              <a:rPr lang="en-US" sz="1800" b="1" dirty="0" smtClean="0"/>
              <a:t>Many </a:t>
            </a:r>
            <a:r>
              <a:rPr lang="en-US" sz="1800" b="1" dirty="0"/>
              <a:t>of these events are avoidable; a review of physician visits and prescriptions estimated that </a:t>
            </a:r>
            <a:r>
              <a:rPr lang="en-US" sz="1800" b="1" u="sng" dirty="0"/>
              <a:t>unnecessary prescriptions for NSAIDs were written in 42% of visits</a:t>
            </a:r>
            <a:r>
              <a:rPr lang="en-US" sz="1800" b="1" dirty="0" smtClean="0"/>
              <a:t>.</a:t>
            </a:r>
            <a:r>
              <a:rPr lang="en-US" sz="1800" b="1" dirty="0"/>
              <a:t/>
            </a:r>
            <a:br>
              <a:rPr lang="en-US" sz="1800" b="1" dirty="0"/>
            </a:br>
            <a:r>
              <a:rPr lang="en-US" sz="1800" b="1" dirty="0"/>
              <a:t/>
            </a:r>
            <a:br>
              <a:rPr lang="en-US" sz="1800" b="1" dirty="0"/>
            </a:br>
            <a:r>
              <a:rPr lang="en-US" sz="1800" b="1" dirty="0"/>
              <a:t>NSAIDs, like all drugs, may </a:t>
            </a:r>
            <a:r>
              <a:rPr lang="en-US" sz="1800" b="1" u="sng" dirty="0"/>
              <a:t>interact</a:t>
            </a:r>
            <a:r>
              <a:rPr lang="en-US" sz="1800" b="1" dirty="0"/>
              <a:t> with other medications. </a:t>
            </a:r>
            <a:r>
              <a:rPr lang="en-US" sz="1800" b="1" dirty="0" smtClean="0"/>
              <a:t/>
            </a:r>
            <a:br>
              <a:rPr lang="en-US" sz="1800" b="1" dirty="0" smtClean="0"/>
            </a:br>
            <a:r>
              <a:rPr lang="en-US" sz="1800" b="1" dirty="0" smtClean="0"/>
              <a:t>For </a:t>
            </a:r>
            <a:r>
              <a:rPr lang="en-US" sz="1800" b="1" dirty="0"/>
              <a:t>example, concurrent use of NSAIDs and quinolones may increase the risk of quinolones' adverse central nervous system effects, including seizure</a:t>
            </a:r>
            <a:endParaRPr lang="it-IT" sz="1800" b="1" dirty="0"/>
          </a:p>
        </p:txBody>
      </p:sp>
      <p:sp>
        <p:nvSpPr>
          <p:cNvPr id="3" name="Rettangolo 2"/>
          <p:cNvSpPr/>
          <p:nvPr/>
        </p:nvSpPr>
        <p:spPr>
          <a:xfrm>
            <a:off x="468987" y="404664"/>
            <a:ext cx="7989797"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Adverse effects</a:t>
            </a:r>
            <a:endParaRPr lang="it-IT" sz="3200" dirty="0">
              <a:solidFill>
                <a:schemeClr val="bg1"/>
              </a:solidFill>
            </a:endParaRPr>
          </a:p>
        </p:txBody>
      </p:sp>
    </p:spTree>
    <p:extLst>
      <p:ext uri="{BB962C8B-B14F-4D97-AF65-F5344CB8AC3E}">
        <p14:creationId xmlns="" xmlns:p14="http://schemas.microsoft.com/office/powerpoint/2010/main" val="9032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988840"/>
            <a:ext cx="7848871" cy="1512168"/>
          </a:xfrm>
        </p:spPr>
        <p:txBody>
          <a:bodyPr>
            <a:noAutofit/>
          </a:bodyPr>
          <a:lstStyle/>
          <a:p>
            <a:pPr algn="l"/>
            <a:r>
              <a:rPr lang="en-US" sz="1800" b="1" dirty="0" smtClean="0"/>
              <a:t>If </a:t>
            </a:r>
            <a:r>
              <a:rPr lang="en-US" sz="1800" b="1" dirty="0"/>
              <a:t>a COX-2 inhibitor is taken, one should not use a traditional NSAID (prescription or over-the-counter) concomitantly</a:t>
            </a:r>
            <a:r>
              <a:rPr lang="en-US" sz="1800" b="1" dirty="0" smtClean="0"/>
              <a:t>. </a:t>
            </a:r>
            <a:r>
              <a:rPr lang="en-US" sz="1800" b="1" dirty="0"/>
              <a:t>In addition, people on daily aspirin therapy (e.g., for reducing cardiovascular risk) must be careful if they also use other NSAIDs, as </a:t>
            </a:r>
            <a:r>
              <a:rPr lang="en-US" sz="1800" b="1" u="sng" dirty="0"/>
              <a:t>the latter may </a:t>
            </a:r>
            <a:r>
              <a:rPr lang="en-US" sz="1800" b="1" u="sng" dirty="0" smtClean="0"/>
              <a:t>block </a:t>
            </a:r>
            <a:r>
              <a:rPr lang="en-US" sz="1800" b="1" u="sng" dirty="0"/>
              <a:t>the </a:t>
            </a:r>
            <a:r>
              <a:rPr lang="en-US" sz="1800" b="1" u="sng" dirty="0" err="1"/>
              <a:t>cardioprotective</a:t>
            </a:r>
            <a:r>
              <a:rPr lang="en-US" sz="1800" b="1" u="sng" dirty="0"/>
              <a:t> effects of aspi</a:t>
            </a:r>
            <a:r>
              <a:rPr lang="en-US" sz="1800" b="1" dirty="0"/>
              <a:t>rin.</a:t>
            </a:r>
            <a:endParaRPr lang="it-IT" sz="1800" b="1" dirty="0"/>
          </a:p>
        </p:txBody>
      </p:sp>
      <p:sp>
        <p:nvSpPr>
          <p:cNvPr id="3" name="Rettangolo 2"/>
          <p:cNvSpPr/>
          <p:nvPr/>
        </p:nvSpPr>
        <p:spPr>
          <a:xfrm>
            <a:off x="683568" y="686872"/>
            <a:ext cx="7848871"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Combinational risk</a:t>
            </a:r>
            <a:endParaRPr lang="it-IT" sz="3200" dirty="0">
              <a:solidFill>
                <a:schemeClr val="bg1"/>
              </a:solidFill>
            </a:endParaRPr>
          </a:p>
        </p:txBody>
      </p:sp>
    </p:spTree>
    <p:extLst>
      <p:ext uri="{BB962C8B-B14F-4D97-AF65-F5344CB8AC3E}">
        <p14:creationId xmlns="" xmlns:p14="http://schemas.microsoft.com/office/powerpoint/2010/main" val="211671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9443" y="908720"/>
            <a:ext cx="8057013" cy="5760640"/>
          </a:xfrm>
        </p:spPr>
        <p:txBody>
          <a:bodyPr>
            <a:noAutofit/>
          </a:bodyPr>
          <a:lstStyle/>
          <a:p>
            <a:pPr algn="l"/>
            <a:r>
              <a:rPr lang="en-US" sz="2000" b="1" dirty="0" smtClean="0"/>
              <a:t>NSAIDs </a:t>
            </a:r>
            <a:r>
              <a:rPr lang="en-US" sz="2000" b="1" dirty="0"/>
              <a:t>aside from aspirin, both newer selective COX-2 inhibitors and traditional anti-inflammatories, </a:t>
            </a:r>
            <a:r>
              <a:rPr lang="en-US" sz="2000" b="1" u="sng" dirty="0"/>
              <a:t>increase the risk of myocardial infarction and stroke</a:t>
            </a:r>
            <a:r>
              <a:rPr lang="en-US" sz="2000" b="1" dirty="0" smtClean="0"/>
              <a:t>. They </a:t>
            </a:r>
            <a:r>
              <a:rPr lang="en-US" sz="2000" b="1" dirty="0"/>
              <a:t>are not recommended in those who have had a previous heart attack as they increase the risk of death and / or recurrent MI</a:t>
            </a:r>
            <a:r>
              <a:rPr lang="en-US" sz="2000" b="1" dirty="0" smtClean="0"/>
              <a:t>. </a:t>
            </a:r>
            <a:r>
              <a:rPr lang="en-US" sz="2000" b="1" dirty="0"/>
              <a:t>Naproxen seems least harmful</a:t>
            </a:r>
            <a:r>
              <a:rPr lang="en-US" sz="2000" b="1" dirty="0" smtClean="0"/>
              <a:t>. </a:t>
            </a:r>
            <a:r>
              <a:rPr lang="en-US" sz="2000" b="1" dirty="0"/>
              <a:t/>
            </a:r>
            <a:br>
              <a:rPr lang="en-US" sz="2000" b="1" dirty="0"/>
            </a:br>
            <a:r>
              <a:rPr lang="en-US" sz="2000" b="1" dirty="0"/>
              <a:t/>
            </a:r>
            <a:br>
              <a:rPr lang="en-US" sz="2000" b="1" dirty="0"/>
            </a:br>
            <a:r>
              <a:rPr lang="en-US" sz="2000" b="1" dirty="0">
                <a:solidFill>
                  <a:schemeClr val="bg1">
                    <a:lumMod val="65000"/>
                  </a:schemeClr>
                </a:solidFill>
              </a:rPr>
              <a:t>NSAIDs aside from (low-dose) aspirin are associated with a </a:t>
            </a:r>
            <a:r>
              <a:rPr lang="en-US" sz="2000" b="1" u="sng" dirty="0">
                <a:solidFill>
                  <a:schemeClr val="bg1">
                    <a:lumMod val="65000"/>
                  </a:schemeClr>
                </a:solidFill>
              </a:rPr>
              <a:t>doubled risk of symptomatic heart failure</a:t>
            </a:r>
            <a:r>
              <a:rPr lang="en-US" sz="2000" b="1" dirty="0">
                <a:solidFill>
                  <a:schemeClr val="bg1">
                    <a:lumMod val="65000"/>
                  </a:schemeClr>
                </a:solidFill>
              </a:rPr>
              <a:t> in patients without a history of cardiac disease. </a:t>
            </a:r>
            <a:r>
              <a:rPr lang="en-US" sz="2000" b="1" dirty="0" smtClean="0">
                <a:solidFill>
                  <a:schemeClr val="bg1">
                    <a:lumMod val="65000"/>
                  </a:schemeClr>
                </a:solidFill>
              </a:rPr>
              <a:t/>
            </a:r>
            <a:br>
              <a:rPr lang="en-US" sz="2000" b="1" dirty="0" smtClean="0">
                <a:solidFill>
                  <a:schemeClr val="bg1">
                    <a:lumMod val="65000"/>
                  </a:schemeClr>
                </a:solidFill>
              </a:rPr>
            </a:br>
            <a:r>
              <a:rPr lang="en-US" sz="2000" b="1" dirty="0" smtClean="0">
                <a:solidFill>
                  <a:schemeClr val="bg1">
                    <a:lumMod val="65000"/>
                  </a:schemeClr>
                </a:solidFill>
              </a:rPr>
              <a:t>In </a:t>
            </a:r>
            <a:r>
              <a:rPr lang="en-US" sz="2000" b="1" dirty="0">
                <a:solidFill>
                  <a:schemeClr val="bg1">
                    <a:lumMod val="65000"/>
                  </a:schemeClr>
                </a:solidFill>
              </a:rPr>
              <a:t>patients with such a history, however, use of NSAIDs (aside from low-dose aspirin) was associated with a more than </a:t>
            </a:r>
            <a:r>
              <a:rPr lang="en-US" sz="2000" b="1" u="sng" dirty="0">
                <a:solidFill>
                  <a:schemeClr val="bg1">
                    <a:lumMod val="65000"/>
                  </a:schemeClr>
                </a:solidFill>
              </a:rPr>
              <a:t>10-fold incr</a:t>
            </a:r>
            <a:r>
              <a:rPr lang="en-US" sz="2000" b="1" dirty="0">
                <a:solidFill>
                  <a:schemeClr val="bg1">
                    <a:lumMod val="65000"/>
                  </a:schemeClr>
                </a:solidFill>
              </a:rPr>
              <a:t>ease in heart failure</a:t>
            </a:r>
            <a:r>
              <a:rPr lang="en-US" sz="2000" b="1" dirty="0" smtClean="0">
                <a:solidFill>
                  <a:schemeClr val="bg1">
                    <a:lumMod val="65000"/>
                  </a:schemeClr>
                </a:solidFill>
              </a:rPr>
              <a:t>. </a:t>
            </a:r>
            <a:br>
              <a:rPr lang="en-US" sz="2000" b="1" dirty="0" smtClean="0">
                <a:solidFill>
                  <a:schemeClr val="bg1">
                    <a:lumMod val="65000"/>
                  </a:schemeClr>
                </a:solidFill>
              </a:rPr>
            </a:br>
            <a:r>
              <a:rPr lang="en-US" sz="2000" b="1" dirty="0" smtClean="0">
                <a:solidFill>
                  <a:schemeClr val="bg1">
                    <a:lumMod val="65000"/>
                  </a:schemeClr>
                </a:solidFill>
              </a:rPr>
              <a:t>If </a:t>
            </a:r>
            <a:r>
              <a:rPr lang="en-US" sz="2000" b="1" dirty="0">
                <a:solidFill>
                  <a:schemeClr val="bg1">
                    <a:lumMod val="65000"/>
                  </a:schemeClr>
                </a:solidFill>
              </a:rPr>
              <a:t>this link is proven causal, researchers estimate that NSAIDs would be responsible for </a:t>
            </a:r>
            <a:r>
              <a:rPr lang="en-US" sz="2000" b="1" u="sng" dirty="0">
                <a:solidFill>
                  <a:schemeClr val="bg1">
                    <a:lumMod val="65000"/>
                  </a:schemeClr>
                </a:solidFill>
              </a:rPr>
              <a:t>up to 20 percent of hospital admissions </a:t>
            </a:r>
            <a:r>
              <a:rPr lang="en-US" sz="2000" b="1" dirty="0">
                <a:solidFill>
                  <a:schemeClr val="bg1">
                    <a:lumMod val="65000"/>
                  </a:schemeClr>
                </a:solidFill>
              </a:rPr>
              <a:t>for congestive heart failure. </a:t>
            </a:r>
            <a:r>
              <a:rPr lang="en-US" sz="2000" b="1" dirty="0" smtClean="0"/>
              <a:t/>
            </a:r>
            <a:br>
              <a:rPr lang="en-US" sz="2000" b="1" dirty="0" smtClean="0"/>
            </a:br>
            <a:r>
              <a:rPr lang="en-US" sz="2000" b="1" dirty="0" smtClean="0"/>
              <a:t/>
            </a:r>
            <a:br>
              <a:rPr lang="en-US" sz="2000" b="1" dirty="0" smtClean="0"/>
            </a:br>
            <a:r>
              <a:rPr lang="en-US" sz="2000" b="1" dirty="0" smtClean="0"/>
              <a:t>In </a:t>
            </a:r>
            <a:r>
              <a:rPr lang="en-US" sz="2000" b="1" dirty="0"/>
              <a:t>people with heart failure, NSAIDs increase mortality risk by approximately 1.2-1.3 for naproxen and ibuprofen, 1.7 for </a:t>
            </a:r>
            <a:r>
              <a:rPr lang="en-US" sz="2000" b="1" dirty="0" err="1"/>
              <a:t>rofecoxib</a:t>
            </a:r>
            <a:r>
              <a:rPr lang="en-US" sz="2000" b="1" dirty="0"/>
              <a:t> and </a:t>
            </a:r>
            <a:r>
              <a:rPr lang="en-US" sz="2000" b="1" dirty="0" err="1"/>
              <a:t>celecoxib</a:t>
            </a:r>
            <a:r>
              <a:rPr lang="en-US" sz="2000" b="1" dirty="0"/>
              <a:t>, and 2.1 for </a:t>
            </a:r>
            <a:r>
              <a:rPr lang="en-US" sz="2000" b="1" dirty="0" err="1"/>
              <a:t>diclofenac</a:t>
            </a:r>
            <a:r>
              <a:rPr lang="en-US" sz="2000" b="1" dirty="0" smtClean="0"/>
              <a:t>.</a:t>
            </a:r>
            <a:endParaRPr lang="it-IT" sz="2000" b="1" dirty="0"/>
          </a:p>
        </p:txBody>
      </p:sp>
      <p:sp>
        <p:nvSpPr>
          <p:cNvPr id="3" name="Rettangolo 2"/>
          <p:cNvSpPr/>
          <p:nvPr/>
        </p:nvSpPr>
        <p:spPr>
          <a:xfrm>
            <a:off x="619443" y="248734"/>
            <a:ext cx="7822288" cy="584775"/>
          </a:xfrm>
          <a:prstGeom prst="rect">
            <a:avLst/>
          </a:prstGeom>
          <a:solidFill>
            <a:schemeClr val="accent2"/>
          </a:solidFill>
        </p:spPr>
        <p:txBody>
          <a:bodyPr wrap="square">
            <a:spAutoFit/>
          </a:bodyPr>
          <a:lstStyle/>
          <a:p>
            <a:pPr algn="ctr"/>
            <a:r>
              <a:rPr lang="en-US" sz="3200" b="1" dirty="0">
                <a:solidFill>
                  <a:schemeClr val="bg1"/>
                </a:solidFill>
                <a:ea typeface="+mj-ea"/>
                <a:cs typeface="+mj-cs"/>
              </a:rPr>
              <a:t>Cardiovascular</a:t>
            </a:r>
            <a:endParaRPr lang="it-IT" sz="2800" dirty="0">
              <a:solidFill>
                <a:schemeClr val="bg1"/>
              </a:solidFill>
            </a:endParaRPr>
          </a:p>
        </p:txBody>
      </p:sp>
    </p:spTree>
    <p:extLst>
      <p:ext uri="{BB962C8B-B14F-4D97-AF65-F5344CB8AC3E}">
        <p14:creationId xmlns="" xmlns:p14="http://schemas.microsoft.com/office/powerpoint/2010/main" val="169891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16632"/>
            <a:ext cx="7416824" cy="61756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3662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88640"/>
            <a:ext cx="8719707" cy="6525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49328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2306</TotalTime>
  <Words>1498</Words>
  <Application>Microsoft Office PowerPoint</Application>
  <PresentationFormat>Presentazione su schermo (4:3)</PresentationFormat>
  <Paragraphs>78</Paragraphs>
  <Slides>46</Slides>
  <Notes>1</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Tema di Office</vt:lpstr>
      <vt:lpstr>4° Corso sul Farmaco “TERAPIA FARMACOLOGICA NELL’ANZIANO:  ADERENZA, SICUREZZA E RISK MANAGEMENT.” 09/05/2013</vt:lpstr>
      <vt:lpstr>La terapia con FANS </vt:lpstr>
      <vt:lpstr>Diapositiva 3</vt:lpstr>
      <vt:lpstr>NSAIDs are usually indicated for the treatment of acute or chronic conditions where pain and inflammation are present. Research continues into their potential for prevention of colorectal cancer, and treatment of other conditions, such as cancer and cardiovascular disease.  NSAIDs are generally indicated for the symptomatic relief of the following conditions:      Rheumatoid arthritis     Osteoarthritis     Inflammatory arthropathies (e.g. ankylosing spondylitis, psoriatic arthritis, Reiter's syndrome)     Acute gout     Dysmenorrhoea (menstrual pain)     Metastatic bone pain     Headache and migraine     Postoperative pain     Mild-to-moderate pain due to inflammation and tissue injury     Muscle stiffness and pain due to Parkinson's disease     Pyrexia (fever)     Renal colic  Aspirin, the only NSAID able to irreversibly inhibit COX-1, is also indicated for inhibition of platelet aggregation. This is useful in the management of arterial thrombosis and prevention of adverse cardiovascular events. Aspirin inhibits platelet aggregation by inhibiting the action of thromboxane A2.  In 2001, NSAIDs accounted for 70,000,000 prescriptions and 30 billion over-the-counter doses sold annually in the United States.</vt:lpstr>
      <vt:lpstr>The widespread use of NSAIDs has meant that the adverse effects of these drugs have become increasingly prevalent. The main adverse drug reactions (ADRs) associated with NSAIDs relate to the cardiovascular (CV), gastrointestinal (GI), and renal effects of NSAIDs.  These effects are dose-dependent, and in many cases severe enough to pose the risk of ulcer perforation, upper gastrointestinal bleeding, and death, limiting the use of NSAID therapy.   An estimated 10-20% of NSAID patients experience dyspepsia, and NSAID-associated upper gastrointestinal adverse events are estimated to result in 103,000 hospitalizations and 16,500 deaths per year in the United States, and represent 43% of drug-related emergency visits.   Many of these events are avoidable; a review of physician visits and prescriptions estimated that unnecessary prescriptions for NSAIDs were written in 42% of visits.  NSAIDs, like all drugs, may interact with other medications.  For example, concurrent use of NSAIDs and quinolones may increase the risk of quinolones' adverse central nervous system effects, including seizure</vt:lpstr>
      <vt:lpstr>If a COX-2 inhibitor is taken, one should not use a traditional NSAID (prescription or over-the-counter) concomitantly. In addition, people on daily aspirin therapy (e.g., for reducing cardiovascular risk) must be careful if they also use other NSAIDs, as the latter may block the cardioprotective effects of aspirin.</vt:lpstr>
      <vt:lpstr>NSAIDs aside from aspirin, both newer selective COX-2 inhibitors and traditional anti-inflammatories, increase the risk of myocardial infarction and stroke. They are not recommended in those who have had a previous heart attack as they increase the risk of death and / or recurrent MI. Naproxen seems least harmful.   NSAIDs aside from (low-dose) aspirin are associated with a doubled risk of symptomatic heart failure in patients without a history of cardiac disease.  In patients with such a history, however, use of NSAIDs (aside from low-dose aspirin) was associated with a more than 10-fold increase in heart failure.  If this link is proven causal, researchers estimate that NSAIDs would be responsible for up to 20 percent of hospital admissions for congestive heart failure.   In people with heart failure, NSAIDs increase mortality risk by approximately 1.2-1.3 for naproxen and ibuprofen, 1.7 for rofecoxib and celecoxib, and 2.1 for diclofenac.</vt:lpstr>
      <vt:lpstr>Diapositiva 8</vt:lpstr>
      <vt:lpstr>Diapositiva 9</vt:lpstr>
      <vt:lpstr>Diapositiva 10</vt:lpstr>
      <vt:lpstr>A 2005 study linked long term (over 3 months) use of NSAIDs, including ibuprofen, with a 1.4 times increased risk of erectile dysfunction The report by Kaiser Permanente and published in the Journal of Urology, considered that "regular non-steroidal anti-inflammatory drug use is associated with erectile dysfunction beyond what would be expected due to age and other condition”.   The director of research for Kaiser Permanente added that "There are many proven benefits of non steroidals in preventing heart disease and for other conditions. People shouldn't stop taking them based on this observational study. However, if a man is taking this class of drugs and has ED, it's worth a discussion with his doctor"</vt:lpstr>
      <vt:lpstr>The main adverse drug reactions (ADRs) associated with NSAID use relate to direct and indirect irritation of the gastrointestinal (GI) tract.  NSAIDs cause a dual assault on the GI tract: the acidic molecules directly irritate the gastric mucosa, and inhibition of COX-1 and COX-2 reduces the levels of protective prostaglandins. Inhibition of prostaglandin synthesis in the GI tract causes increased gastric acid secretion, diminished bicarbonate secretion, diminished mucus secretion and diminished trophic effects on epithelial mucosa.  Common gastrointestinal ADRs include:      Nausea/Vomiting     Dyspepsia     Gastric ulceration/bleeding.     Diarrhea  Clinical NSAID ulcers are related to the systemic effects of NSAID administration. Such damage occurs irrespective of the route of administration of the NSAID (e.g., oral, rectal, or parenteral) and can occur even in patients with achlorhydria.  Ulceration risk increases with therapy duration, and with higher doses. To minimise GI ADRs, it is prudent to use the lowest effective dose for the shortest period of time—a practice that studies show is often not followed. Recent studies show that over 50% of patients that take NSAIDs have sustained some mucosal damage to their small intestine.</vt:lpstr>
      <vt:lpstr>There are also some differences in the propensity of individual agents to cause gastrointestinal ADRs. Indomethacin, ketoprofen (ad es., Orudis) and piroxicam (ad es., Feldene) appear to have the highest prevalence of gastric ADRs, while ibuprofen (lower doses) and diclofenac (ad es., Voltaren) appear to have lower rates.  Certain NSAIDs, such as aspirin, have been marketed in enteric-coated formulations that manufacturers claim reduce the incidence of gastrointestinal ADRs.  Similarly, some believe that rectal formulations may reduce gastrointestinal ADRs.  However, considering the mechanism of such ADRs, and in clinical practice, these formulations have not demonstrated a reduced risk of GI ulceration.  Commonly, gastric (but not necessarily intestinal) adverse effects can be reduced through suppressing acid production, by concomitant use of a proton pump inhibitor, e.g. omeprazole, esomeprazole; or the prostaglandin analogue misoprostol.   Misoprostol is itself associated with a high incidence of gastrointestinal ADRs (diarrhea).  While these techniques may be effective, they are expensive for maintenance therapy.</vt:lpstr>
      <vt:lpstr>NSAIDs should be used with caution in individuals with inflammatory bowel disease (e.g., Crohn's disease or ulcerative colitis) due to their tendency to cause gastric bleeding and form ulceration in the gastric lining.   Pain relievers such as paracetamol (also known as acetaminophen) or drugs containing codeine (which slows down bowel activity) are safer medications for pain relief in IBD.</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NSAIDs are also associated with a relatively high incidence of renal adverse drug reactions (ADRs). The mechanism of these renal ADRs is due to changes in renal haemodynamics (kidney blood flow), ordinarily mediated by prostaglandins, which are affected by NSAIDs. Prostaglandins normally cause vasodilation of the afferent arterioles of the glomeruli. This helps maintain normal glomerular perfusion and glomerular filtration rate (GFR), an indicator of renal function. This is particularly important in renal failure where the kidney is trying to maintain renal perfusion pressure by elevated angiotensin II levels. At these elevated levels, angiotensin II also constricts the afferent arteriole into the glomerulus in addition to the efferent arteriole it normally constricts. Prostaglandins serve to dilate the afferent arteriole; by blocking this prostaglandin-mediated effect, particularly in renal failure, NSAIDs cause unopposed constriction of the afferent arteriole and decreased renal perfusion pressure.  Common ADRs associated with altered renal function include      Salt and fluid retention     Hypertension (high blood pressure)</vt:lpstr>
      <vt:lpstr>These agents may also cause renal impairment, especially in combination with other nephrotoxic agents. Renal failure is especially a risk if the patient is also concomitantly taking an ACE inhibitor (which removes angiotensin II's vasoconstriction of the efferent arteriole) and a diuretic (which drops plasma volume, and thereby RPF) - the so-called "triple whammy" effect.  In rarer instances NSAIDs may also cause more severe renal conditions:      Interstitial nephritis     Nephrotic syndrome     Acute renal failure     Acute tubular necrosis  NSAIDs in combination with excessive use of phenacetin and/or paracetamol (acetaminophen) may lead to analgesic nephropathy.</vt:lpstr>
      <vt:lpstr>Photosensitivity is a commonly overlooked adverse effect of many of the NSAIDs.  The 2-arylpropionic acids are the most likely to produce photosensitivity reactions, but other NSAIDs have also been implicated including piroxicam and diclofenac.  Benoxaprofen, since withdrawn due to its hepatotoxicity, was the most photoactive NSAID observed. The mechanism of photosensitivity, responsible for the high photoactivity of the 2-arylpropionic acids, is the ready decarboxylation of the carboxylic acid moiety. The specific absorbance characteristics of the different chromophoric 2-aryl substituents, affects the decarboxylation mechanism. While ibuprofen has weak absorption, it has been reported as a weak photosensitising agent</vt:lpstr>
      <vt:lpstr>NSAIDs are not recommended during pregnancy, particularly during the third trimester. While NSAIDs as a class are not direct teratogens, they may cause premature closure of the fetal ductus arteriosus and renal ADRs in the fetus. Additionally, they are linked with premature birth and miscarriage. Aspirin, however, is used together with heparin in pregnant women with antiphospholipid antibodies. Additionally, Indomethacin is used in pregnancy to treat polyhydramnios by reducing fetal urine production via inhibiting fetal renal blood flow.  In contrast, paracetamol (acetaminophen) is regarded as being safe and well-tolerated during pregnancy, but Leffers et al. released a study in 2010 indicating that there may be associated male infertility in the unborn. Doses should be taken as prescribed, due to risk of hepatotoxicity with overdoses.  In France, the country's health agency contraindicates the use of NSAIDs, including aspirin, after the sixth month of pregnancy.</vt:lpstr>
      <vt:lpstr>Common adverse drug reactions (ADR), other than listed above, include: raised liver enzymes, headache, dizziness. Uncommon ADRs include: hyperkalaemia, confusion, bronchospasm, rash. Rapid and severe swelling of the face and/or body. Ibuprofen may also rarely cause irritable bowel syndrome symptoms. NSAIDs are also implicated in some cases of Stevens–Johnson syndrome.  Most NSAIDs penetrate poorly into the central nervous system (CNS). However, the COX enzymes are expressed constitutively in some areas of the CNS, meaning that even limited penetration may cause adverse effects such as somnolence and dizziness.  In very rare cases, ibuprofen can cause aseptic meningitis.  As with other drugs, allergies to NSAIDs might exist. While many allergies are specific to one NSAID, up to 1 in 5 people may have unpredictable cross-reactive allergic responses to other NSAIDs as well.</vt:lpstr>
      <vt:lpstr>NSAIDs reduce renal blood flow and thereby decrease the efficacy of diuretics, and inhibit the elimination of lithium and methotrexate.  NSAIDs cause hypocoagulability, which may be serious when combined with other drugs that also decrease blood clotting, such as warfarin.  NSAIDs may aggravate hypertension (high blood pressure) and thereby antagonize the effect of antihypertensives, such as ACE Inhibitors.  NSAIDs may interfere and reduce efficiency of SSRI antidepressants</vt:lpstr>
      <vt:lpstr>Most NSAIDs act as nonselective inhibitors of the enzyme cyclooxygenase (COX), inhibiting both the cyclooxygenase-1 (COX-1) and cyclooxygenase-2 (COX-2) isoenzymes. This inhibition is competitively reversible (albeit at varying degrees of reversibility), as opposed to the mechanism of aspirin, which is irreversible inhibition. COX catalyzes the formation of prostaglandins and thromboxane from arachidonic acid (itself derived from the cellular phospholipid bilayer by phospholipase A2). Prostaglandins act (among other things) as messenger molecules in the process of inflammation. This mechanism of action was elucidated by John Vane (1927–2004), who received a Nobel Prize for his work.  COX-1 is a constitutively expressed enzyme with a "house-keeping" role in regulating many normal physiological processes. One of these is in the stomach lining, where prostaglandins serve a protective role, preventing the stomach mucosa from being eroded by its own acid. COX-2 was discovered in 1991 by Daniel L. Simmons at Brigham Young University. COX-2 is an enzyme facultatively expressed in inflammation, and it is inhibition of COX-2 that produces the desirable effects of NSAIDs.  When nonselective COX-1/COX-2 inhibitors (such as aspirin, ibuprofen, and naproxen) lower stomach prostaglandin levels, ulcers of the stomach or duodenum internal bleeding can result.  NSAIDs have been studied in various assays to understand how they affect each of these enzymes. While the assays reveal differences, unfortunately different assays provide differing ratios. </vt:lpstr>
      <vt:lpstr>The discovery of COX-2 led to research to development of selective COX-2 inhibiting drugs that do not cause gastric problems characteristic of older NSAIDs.  Acetaminophen is not considered an NSAID because it has little anti-inflammatory activity. It treats pain mainly by blocking COX-2 mostly in the central nervous system, but not much in the rest of the body.  However, many aspects of the mechanism of action of NSAIDs remain unexplained, for this reason further COX pathways are hypothesized. The COX-3 pathway was believed to fill some of this gap but recent findings make it appear unlikely that it plays any significant role in humans and alternative explanation models are proposed.  NSAIDs are also used in the acute pain caused by gout because they inhibit urate crystal phagocytosis besides inhibition of prostaglandin synthase.</vt:lpstr>
      <vt:lpstr>NSAIDS have antipyretic activity and can be used to treat fever. Fever is caused by elevated levels of prostaglandin E2, which alters the firing rate of neurons within the hypothalamus that control thermoregulation. Antipyretics work by inhibiting the enzyme COX, which causes the general inhibition of prostanoid biosynthesis (PGE2) within the hypothalamus.PGE2 signals to the hypothalamus to increase the body's thermal set point. Ibuprofen has been shown more effective as an antipyretic than acetaminophen (paracetamol). Arachidonic acid is the precursor substrate for cyclooxygenase leading to the production of prostaglandins F, D &amp; E.</vt:lpstr>
      <vt:lpstr> Salicylates     Aspirin (acetylsalicylic acid)     Diflunisal     Salsalate  Propionic acid derivatives      Ibuprofen     Dexibuprofen     Naproxen     Fenoprofen     Ketoprofen     Dexketoprofen     Flurbiprofen     Oxaprozin     Loxoprofen  Acetic acid derivatives      Indomethacin     Tolmetin     Sulindac     Etodolac     Ketorolac     Diclofenac (Safety alert by FDA)     Nabumetone (drug itself is non-acidic but the active, principal metabolite has a carboxylic acid group)  </vt:lpstr>
      <vt:lpstr>NSAIDs within a group tend to have similar characteristics and tolerability. There is little difference in clinical efficacy among the NSAIDs when used at equivalent doses. Rather, differences among compounds usually relate to dosing regimens (related to the compound's elimination half-life), route of administration, and tolerability profile.  Regarding adverse effects, selective COX-2 inhibitors have lower risk of gastrointestinal bleeding, but a substantially more increased risk of myocardial infarction than the increased risk from nonselective inhibitors. The nonselective naproxen appears risk-neutral with regard to cardiovascular events.  A consumer report noted that ibuprofen and naproxen are less expensive than other NSAIDs, and essentially as effective and safe when used appropriately to treat osteoarthritis and pain.</vt:lpstr>
      <vt:lpstr>Most nonsteroidal anti-inflammatory drugs are weak acids. They are absorbed well from the stomach and intestinal mucosa. They are highly protein-bound in plasma (typically &gt;95%), usually to albumin, so that their volume of distribution typically approximates to plasma volume. Most NSAIDs are metabolised in the liver by oxidation and conjugation to inactive metabolites that typically are excreted in the urine, though some drugs are partially excreted in bile. Metabolism may be abnormal in certain disease states, and accumulation may occur even with normal dosage.  Ibuprofen and diclofenac have short half-lives (2–3 hours). Some NSAIDs (typically oxicams) have very long half-lives (e.g. 20–60 hours).</vt:lpstr>
      <vt:lpstr>Diapositiva 39</vt:lpstr>
      <vt:lpstr>Diapositiva 40</vt:lpstr>
      <vt:lpstr>Diapositiva 41</vt:lpstr>
      <vt:lpstr>Manifestazioni di dolore nell’anziano in presenza di compromissione cognitiva </vt:lpstr>
      <vt:lpstr>Diapositiva 43</vt:lpstr>
      <vt:lpstr>Diapositiva 44</vt:lpstr>
      <vt:lpstr>Diapositiva 45</vt:lpstr>
      <vt:lpstr>Diapositiva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Rozzini Renzo</dc:creator>
  <cp:lastModifiedBy>AnnamariaA</cp:lastModifiedBy>
  <cp:revision>65</cp:revision>
  <cp:lastPrinted>2013-05-09T09:27:29Z</cp:lastPrinted>
  <dcterms:created xsi:type="dcterms:W3CDTF">2013-05-06T20:50:28Z</dcterms:created>
  <dcterms:modified xsi:type="dcterms:W3CDTF">2013-05-09T19:43:24Z</dcterms:modified>
</cp:coreProperties>
</file>