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67" r:id="rId4"/>
    <p:sldId id="258" r:id="rId5"/>
    <p:sldId id="259" r:id="rId6"/>
    <p:sldId id="353" r:id="rId7"/>
    <p:sldId id="260" r:id="rId8"/>
    <p:sldId id="291" r:id="rId9"/>
    <p:sldId id="292" r:id="rId10"/>
    <p:sldId id="263" r:id="rId11"/>
    <p:sldId id="264" r:id="rId12"/>
    <p:sldId id="396" r:id="rId13"/>
    <p:sldId id="397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394" r:id="rId41"/>
    <p:sldId id="395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429" r:id="rId82"/>
    <p:sldId id="425" r:id="rId83"/>
    <p:sldId id="426" r:id="rId84"/>
    <p:sldId id="427" r:id="rId85"/>
    <p:sldId id="428" r:id="rId8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8040"/>
    <a:srgbClr val="66CCFF"/>
    <a:srgbClr val="FFCC00"/>
    <a:srgbClr val="FFFF00"/>
    <a:srgbClr val="66FF66"/>
    <a:srgbClr val="0033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235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Le </a:t>
          </a:r>
          <a:r>
            <a:rPr lang="en-US" sz="1800" dirty="0" err="1" smtClean="0">
              <a:latin typeface="Arial Narrow"/>
              <a:cs typeface="Arial Narrow"/>
            </a:rPr>
            <a:t>cefalee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sono</a:t>
          </a:r>
          <a:r>
            <a:rPr lang="en-US" sz="1800" dirty="0" smtClean="0">
              <a:latin typeface="Arial Narrow"/>
              <a:cs typeface="Arial Narrow"/>
            </a:rPr>
            <a:t> un </a:t>
          </a:r>
          <a:r>
            <a:rPr lang="en-US" sz="1800" dirty="0" err="1" smtClean="0">
              <a:latin typeface="Arial Narrow"/>
              <a:cs typeface="Arial Narrow"/>
            </a:rPr>
            <a:t>evento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patologico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molto </a:t>
          </a:r>
          <a:r>
            <a:rPr lang="en-US" sz="1800" dirty="0" err="1" smtClean="0">
              <a:latin typeface="Arial Narrow"/>
              <a:cs typeface="Arial Narrow"/>
            </a:rPr>
            <a:t>frequente</a:t>
          </a:r>
          <a:r>
            <a:rPr lang="en-US" sz="1800" dirty="0" smtClean="0">
              <a:latin typeface="Arial Narrow"/>
              <a:cs typeface="Arial Narrow"/>
            </a:rPr>
            <a:t>, per lo </a:t>
          </a:r>
          <a:r>
            <a:rPr lang="en-US" sz="1800" dirty="0" err="1" smtClean="0">
              <a:latin typeface="Arial Narrow"/>
              <a:cs typeface="Arial Narrow"/>
            </a:rPr>
            <a:t>più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natura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benigna</a:t>
          </a:r>
          <a:r>
            <a:rPr lang="en-US" sz="1800" dirty="0" smtClean="0">
              <a:latin typeface="Arial Narrow"/>
              <a:cs typeface="Arial Narrow"/>
            </a:rPr>
            <a:t>; </a:t>
          </a:r>
          <a:r>
            <a:rPr lang="en-US" sz="1800" dirty="0" err="1" smtClean="0">
              <a:latin typeface="Arial Narrow"/>
              <a:cs typeface="Arial Narrow"/>
            </a:rPr>
            <a:t>il</a:t>
          </a:r>
          <a:r>
            <a:rPr lang="en-US" sz="1800" dirty="0" smtClean="0">
              <a:latin typeface="Arial Narrow"/>
              <a:cs typeface="Arial Narrow"/>
            </a:rPr>
            <a:t> neuroimaging è </a:t>
          </a:r>
          <a:r>
            <a:rPr lang="en-US" sz="1800" dirty="0" err="1" smtClean="0">
              <a:latin typeface="Arial Narrow"/>
              <a:cs typeface="Arial Narrow"/>
            </a:rPr>
            <a:t>fondamentale</a:t>
          </a:r>
          <a:r>
            <a:rPr lang="en-US" sz="1800" dirty="0" smtClean="0">
              <a:latin typeface="Arial Narrow"/>
              <a:cs typeface="Arial Narrow"/>
            </a:rPr>
            <a:t> per </a:t>
          </a:r>
          <a:r>
            <a:rPr lang="en-US" sz="1800" dirty="0" err="1" smtClean="0">
              <a:latin typeface="Arial Narrow"/>
              <a:cs typeface="Arial Narrow"/>
            </a:rPr>
            <a:t>individuare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precisione</a:t>
          </a:r>
          <a:r>
            <a:rPr lang="en-US" sz="1800" dirty="0" smtClean="0">
              <a:latin typeface="Arial Narrow"/>
              <a:cs typeface="Arial Narrow"/>
            </a:rPr>
            <a:t> e </a:t>
          </a:r>
          <a:r>
            <a:rPr lang="en-US" sz="1800" dirty="0" err="1" smtClean="0">
              <a:latin typeface="Arial Narrow"/>
              <a:cs typeface="Arial Narrow"/>
            </a:rPr>
            <a:t>rapidità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quelle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che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possono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rappresentare</a:t>
          </a:r>
          <a:r>
            <a:rPr lang="en-US" sz="1800" dirty="0" smtClean="0">
              <a:latin typeface="Arial Narrow"/>
              <a:cs typeface="Arial Narrow"/>
            </a:rPr>
            <a:t> un </a:t>
          </a:r>
          <a:r>
            <a:rPr lang="en-US" sz="1800" dirty="0" err="1" smtClean="0">
              <a:latin typeface="Arial Narrow"/>
              <a:cs typeface="Arial Narrow"/>
            </a:rPr>
            <a:t>evento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drammatico</a:t>
          </a:r>
          <a:r>
            <a:rPr lang="en-US" sz="1800" dirty="0" smtClean="0">
              <a:latin typeface="Arial Narrow"/>
              <a:cs typeface="Arial Narrow"/>
            </a:rPr>
            <a:t>  per la vita</a:t>
          </a:r>
          <a:endParaRPr lang="it-IT" sz="1800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Secondo </a:t>
          </a:r>
          <a:r>
            <a:rPr lang="en-US" sz="1800" dirty="0" err="1" smtClean="0">
              <a:latin typeface="Arial Narrow"/>
              <a:cs typeface="Arial Narrow"/>
            </a:rPr>
            <a:t>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criteri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dell’evidence</a:t>
          </a:r>
          <a:r>
            <a:rPr lang="en-US" sz="1800" dirty="0" smtClean="0">
              <a:latin typeface="Arial Narrow"/>
              <a:cs typeface="Arial Narrow"/>
            </a:rPr>
            <a:t>-based medicine, in un </a:t>
          </a:r>
          <a:r>
            <a:rPr lang="en-US" sz="1800" dirty="0" err="1" smtClean="0">
              <a:latin typeface="Arial Narrow"/>
              <a:cs typeface="Arial Narrow"/>
            </a:rPr>
            <a:t>paziente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err="1" smtClean="0">
              <a:latin typeface="Arial Narrow"/>
              <a:cs typeface="Arial Narrow"/>
            </a:rPr>
            <a:t>cronica</a:t>
          </a:r>
          <a:r>
            <a:rPr lang="en-US" sz="1800" u="sng" dirty="0" smtClean="0">
              <a:latin typeface="Arial Narrow"/>
              <a:cs typeface="Arial Narrow"/>
            </a:rPr>
            <a:t> </a:t>
          </a:r>
          <a:r>
            <a:rPr lang="en-US" sz="1800" u="sng" dirty="0" err="1" smtClean="0">
              <a:latin typeface="Arial Narrow"/>
              <a:cs typeface="Arial Narrow"/>
            </a:rPr>
            <a:t>emicranica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ed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smtClean="0">
              <a:latin typeface="Arial Narrow"/>
              <a:cs typeface="Arial Narrow"/>
            </a:rPr>
            <a:t>E.O.N. </a:t>
          </a:r>
          <a:r>
            <a:rPr lang="en-US" sz="1800" u="sng" dirty="0" err="1" smtClean="0">
              <a:latin typeface="Arial Narrow"/>
              <a:cs typeface="Arial Narrow"/>
            </a:rPr>
            <a:t>normale</a:t>
          </a:r>
          <a:r>
            <a:rPr lang="en-US" sz="1800" dirty="0" smtClean="0">
              <a:latin typeface="Arial Narrow"/>
              <a:cs typeface="Arial Narrow"/>
            </a:rPr>
            <a:t> non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usualmente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giustificata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alcun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tipo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d’indagine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neuroradiologica</a:t>
          </a:r>
          <a:r>
            <a:rPr lang="en-US" sz="1800" dirty="0" smtClean="0">
              <a:latin typeface="Arial Narrow"/>
              <a:cs typeface="Arial Narrow"/>
            </a:rPr>
            <a:t>.</a:t>
          </a:r>
          <a:endParaRPr lang="it-IT" sz="1800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Nei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pazienti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emicrania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smtClean="0">
              <a:latin typeface="Arial Narrow"/>
              <a:cs typeface="Arial Narrow"/>
            </a:rPr>
            <a:t>NON</a:t>
          </a:r>
          <a:r>
            <a:rPr lang="en-US" sz="1800" dirty="0" smtClean="0">
              <a:latin typeface="Arial Narrow"/>
              <a:cs typeface="Arial Narrow"/>
            </a:rPr>
            <a:t> vi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maggiore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prevalenza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malformazioni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vascolari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rispetto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alla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popolazione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normale</a:t>
          </a:r>
          <a:endParaRPr lang="it-IT" sz="1800" b="0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Soffrire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primaria</a:t>
          </a:r>
          <a:r>
            <a:rPr lang="en-US" sz="1800" dirty="0" smtClean="0">
              <a:latin typeface="Arial Narrow"/>
              <a:cs typeface="Arial Narrow"/>
            </a:rPr>
            <a:t> non </a:t>
          </a:r>
          <a:r>
            <a:rPr lang="en-US" sz="1800" dirty="0" err="1" smtClean="0">
              <a:latin typeface="Arial Narrow"/>
              <a:cs typeface="Arial Narrow"/>
            </a:rPr>
            <a:t>esclude</a:t>
          </a:r>
          <a:r>
            <a:rPr lang="en-US" sz="1800" dirty="0" smtClean="0">
              <a:latin typeface="Arial Narrow"/>
              <a:cs typeface="Arial Narrow"/>
            </a:rPr>
            <a:t> la </a:t>
          </a:r>
          <a:r>
            <a:rPr lang="en-US" sz="1800" dirty="0" err="1" smtClean="0">
              <a:latin typeface="Arial Narrow"/>
              <a:cs typeface="Arial Narrow"/>
            </a:rPr>
            <a:t>possibilità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sviluppare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forma </a:t>
          </a:r>
          <a:r>
            <a:rPr lang="en-US" sz="1800" dirty="0" err="1" smtClean="0">
              <a:latin typeface="Arial Narrow"/>
              <a:cs typeface="Arial Narrow"/>
            </a:rPr>
            <a:t>secondaria</a:t>
          </a:r>
          <a:endParaRPr lang="it-IT" sz="1800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9209886-AABB-7149-9FF2-C68C8601691B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NO a “screening”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degli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emicranici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con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angioTC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o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angioRM</a:t>
          </a:r>
          <a:endParaRPr lang="en-US" sz="1800" dirty="0" smtClean="0">
            <a:solidFill>
              <a:srgbClr val="FF0000"/>
            </a:solidFill>
            <a:latin typeface="Arial Narrow"/>
            <a:cs typeface="Arial Narrow"/>
          </a:endParaRPr>
        </a:p>
      </dgm:t>
    </dgm:pt>
    <dgm:pt modelId="{415817C3-DB45-D540-A893-61362DA1E850}" type="parTrans" cxnId="{EB9CBE6F-AAD9-1E4D-AAA7-F0B29C953205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48664330-F660-764C-AEAD-587AA2A79F21}" type="sibTrans" cxnId="{EB9CBE6F-AAD9-1E4D-AAA7-F0B29C953205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70E1F2E5-922B-C249-A9A4-C995C27A968C}">
      <dgm:prSet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5</a:t>
          </a:r>
          <a:endParaRPr lang="it-IT" sz="4000" b="1" dirty="0">
            <a:latin typeface="Arial Narrow"/>
            <a:cs typeface="Arial Narrow"/>
          </a:endParaRPr>
        </a:p>
      </dgm:t>
    </dgm:pt>
    <dgm:pt modelId="{0DE36C16-400A-1446-BE29-965B7FA0B56D}" type="parTrans" cxnId="{52F69856-0934-AE45-8148-6942FB48512E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355FB198-8B4F-0048-A0F9-55BF7620AC18}" type="sibTrans" cxnId="{52F69856-0934-AE45-8148-6942FB48512E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632B2561-ACC3-1640-846E-554E26411365}">
      <dgm:prSet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L’indagine</a:t>
          </a:r>
          <a:r>
            <a:rPr lang="en-US" sz="1800" dirty="0" smtClean="0">
              <a:latin typeface="Arial Narrow"/>
              <a:cs typeface="Arial Narrow"/>
            </a:rPr>
            <a:t> di prima </a:t>
          </a:r>
          <a:r>
            <a:rPr lang="en-US" sz="1800" dirty="0" err="1" smtClean="0">
              <a:latin typeface="Arial Narrow"/>
              <a:cs typeface="Arial Narrow"/>
            </a:rPr>
            <a:t>scelta</a:t>
          </a:r>
          <a:r>
            <a:rPr lang="en-US" sz="1800" dirty="0" smtClean="0">
              <a:latin typeface="Arial Narrow"/>
              <a:cs typeface="Arial Narrow"/>
            </a:rPr>
            <a:t> in un </a:t>
          </a:r>
          <a:r>
            <a:rPr lang="en-US" sz="1800" dirty="0" err="1" smtClean="0">
              <a:latin typeface="Arial Narrow"/>
              <a:cs typeface="Arial Narrow"/>
            </a:rPr>
            <a:t>paziente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acuta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che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necessiti</a:t>
          </a:r>
          <a:r>
            <a:rPr lang="en-US" sz="1800" dirty="0" smtClean="0">
              <a:latin typeface="Arial Narrow"/>
              <a:cs typeface="Arial Narrow"/>
            </a:rPr>
            <a:t> di neuroimaging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la TC </a:t>
          </a:r>
          <a:r>
            <a:rPr lang="en-US" sz="1800" dirty="0" err="1" smtClean="0">
              <a:latin typeface="Arial Narrow"/>
              <a:cs typeface="Arial Narrow"/>
            </a:rPr>
            <a:t>encefalo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senza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m.d.c</a:t>
          </a:r>
          <a:r>
            <a:rPr lang="en-US" sz="1800" dirty="0" smtClean="0">
              <a:latin typeface="Arial Narrow"/>
              <a:cs typeface="Arial Narrow"/>
            </a:rPr>
            <a:t>.</a:t>
          </a:r>
          <a:endParaRPr lang="it-IT" sz="1800" dirty="0">
            <a:latin typeface="Arial Narrow"/>
            <a:cs typeface="Arial Narrow"/>
          </a:endParaRPr>
        </a:p>
      </dgm:t>
    </dgm:pt>
    <dgm:pt modelId="{6EE4911C-A53B-E941-81EF-7691C2D9522D}" type="parTrans" cxnId="{A8184F6F-1916-324A-855D-842F36048386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8201790E-00B7-4E4A-BA41-43E5AD63F2BA}" type="sibTrans" cxnId="{A8184F6F-1916-324A-855D-842F36048386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A7497A83-3B8B-FD45-B378-AFF1D39338D3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Il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successivo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iter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neuroradiologico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varia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a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seconda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dei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reperti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TC e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clinici</a:t>
          </a:r>
          <a:endParaRPr lang="en-US" sz="1800" dirty="0" smtClean="0">
            <a:solidFill>
              <a:srgbClr val="FF0000"/>
            </a:solidFill>
            <a:latin typeface="Arial Narrow"/>
            <a:cs typeface="Arial Narrow"/>
          </a:endParaRPr>
        </a:p>
      </dgm:t>
    </dgm:pt>
    <dgm:pt modelId="{3FB38625-0F39-4444-AFE2-D44D56C2F2F9}" type="parTrans" cxnId="{3C2193F3-3AE3-E941-A2BF-0A7EE08F53E8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BB3A45B0-AD0F-4241-8EF3-7B29FD09F0BD}" type="sibTrans" cxnId="{3C2193F3-3AE3-E941-A2BF-0A7EE08F53E8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1D46B8-FA4C-0048-8987-C2A6882E2325}" type="pres">
      <dgm:prSet presAssocID="{B5FBAB14-709E-6046-8227-C5EBEFE144DF}" presName="sp" presStyleCnt="0"/>
      <dgm:spPr/>
    </dgm:pt>
    <dgm:pt modelId="{890F905B-9826-754E-9811-9E725562E180}" type="pres">
      <dgm:prSet presAssocID="{70E1F2E5-922B-C249-A9A4-C995C27A968C}" presName="composite" presStyleCnt="0"/>
      <dgm:spPr/>
    </dgm:pt>
    <dgm:pt modelId="{4AD5BACA-BBC2-BE4D-9576-BA89ECDBD169}" type="pres">
      <dgm:prSet presAssocID="{70E1F2E5-922B-C249-A9A4-C995C27A968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75E353-F81A-2747-8DC4-6D86ACF1FC31}" type="pres">
      <dgm:prSet presAssocID="{70E1F2E5-922B-C249-A9A4-C995C27A968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A8184F6F-1916-324A-855D-842F36048386}" srcId="{70E1F2E5-922B-C249-A9A4-C995C27A968C}" destId="{632B2561-ACC3-1640-846E-554E26411365}" srcOrd="0" destOrd="0" parTransId="{6EE4911C-A53B-E941-81EF-7691C2D9522D}" sibTransId="{8201790E-00B7-4E4A-BA41-43E5AD63F2BA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370A323-59DF-406E-A15D-09E57555CF42}" type="presOf" srcId="{1A482E81-4384-F043-99B0-3556F969F1C4}" destId="{49A8466E-1FE7-744E-93DB-7BDD5B0612CC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52F69856-0934-AE45-8148-6942FB48512E}" srcId="{FE7C479A-06AC-4B44-BD18-E837F19107A3}" destId="{70E1F2E5-922B-C249-A9A4-C995C27A968C}" srcOrd="4" destOrd="0" parTransId="{0DE36C16-400A-1446-BE29-965B7FA0B56D}" sibTransId="{355FB198-8B4F-0048-A0F9-55BF7620AC18}"/>
    <dgm:cxn modelId="{50289221-EE77-461A-BCDA-0B7F95E20276}" type="presOf" srcId="{922FFC4C-6A2D-9A44-804C-E2E5705726AC}" destId="{350713BD-B27B-E948-80D9-169A97BCC1EF}" srcOrd="0" destOrd="0" presId="urn:microsoft.com/office/officeart/2005/8/layout/chevron2"/>
    <dgm:cxn modelId="{BDCE26C2-BF2A-465D-A07D-5C1B7A6F7563}" type="presOf" srcId="{FE7C479A-06AC-4B44-BD18-E837F19107A3}" destId="{8CC556F1-3902-064D-9B1D-7826AE877ED2}" srcOrd="0" destOrd="0" presId="urn:microsoft.com/office/officeart/2005/8/layout/chevron2"/>
    <dgm:cxn modelId="{EB9CBE6F-AAD9-1E4D-AAA7-F0B29C953205}" srcId="{54635D34-9A8F-3040-A6D1-AC1310742952}" destId="{59209886-AABB-7149-9FF2-C68C8601691B}" srcOrd="0" destOrd="0" parTransId="{415817C3-DB45-D540-A893-61362DA1E850}" sibTransId="{48664330-F660-764C-AEAD-587AA2A79F21}"/>
    <dgm:cxn modelId="{92808F09-147D-4EE3-B93A-E6F7A878A506}" type="presOf" srcId="{59209886-AABB-7149-9FF2-C68C8601691B}" destId="{927D0E4D-3F6D-644B-A84D-6BDF82C790D4}" srcOrd="0" destOrd="1" presId="urn:microsoft.com/office/officeart/2005/8/layout/chevron2"/>
    <dgm:cxn modelId="{FB4C8F2D-B6CE-4E05-945A-18DB78ABB0D4}" type="presOf" srcId="{70E1F2E5-922B-C249-A9A4-C995C27A968C}" destId="{4AD5BACA-BBC2-BE4D-9576-BA89ECDBD169}" srcOrd="0" destOrd="0" presId="urn:microsoft.com/office/officeart/2005/8/layout/chevron2"/>
    <dgm:cxn modelId="{A7824770-38C8-45AB-A81E-69A4B95621E2}" type="presOf" srcId="{082C3A4E-F1E0-BD46-9F2B-FE77532B948D}" destId="{66BEDA6B-ED39-584D-AFF9-E78CD244A2D8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1BD167CE-E84B-41BE-A874-A67F8AAED4DA}" type="presOf" srcId="{3800E0CD-D18A-6B4E-B56D-EC77A674B61F}" destId="{AB14E9ED-0B59-3C41-BFB6-02715B144645}" srcOrd="0" destOrd="0" presId="urn:microsoft.com/office/officeart/2005/8/layout/chevron2"/>
    <dgm:cxn modelId="{F6DC41FD-CCE8-47C0-8C58-197DFAAFD858}" type="presOf" srcId="{CC0C5F87-9E09-F44A-9FE4-783D1ECA91D7}" destId="{A33AEACA-D2B7-DD4F-BC66-D0A9C74BB356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3C2193F3-3AE3-E941-A2BF-0A7EE08F53E8}" srcId="{632B2561-ACC3-1640-846E-554E26411365}" destId="{A7497A83-3B8B-FD45-B378-AFF1D39338D3}" srcOrd="0" destOrd="0" parTransId="{3FB38625-0F39-4444-AFE2-D44D56C2F2F9}" sibTransId="{BB3A45B0-AD0F-4241-8EF3-7B29FD09F0BD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3F74BA8-257C-4A4B-8329-8F350558F361}" type="presOf" srcId="{632B2561-ACC3-1640-846E-554E26411365}" destId="{0075E353-F81A-2747-8DC4-6D86ACF1FC31}" srcOrd="0" destOrd="0" presId="urn:microsoft.com/office/officeart/2005/8/layout/chevron2"/>
    <dgm:cxn modelId="{1A226033-8265-447D-96E3-90DBD2ACB31A}" type="presOf" srcId="{54635D34-9A8F-3040-A6D1-AC1310742952}" destId="{927D0E4D-3F6D-644B-A84D-6BDF82C790D4}" srcOrd="0" destOrd="0" presId="urn:microsoft.com/office/officeart/2005/8/layout/chevron2"/>
    <dgm:cxn modelId="{6CF537C0-0225-4F17-9698-83766192148D}" type="presOf" srcId="{E1BFDECB-B5AA-5B42-B0D9-5495E9F87448}" destId="{F5DAF114-CBF2-6C42-A815-A4131FDC3DFB}" srcOrd="0" destOrd="0" presId="urn:microsoft.com/office/officeart/2005/8/layout/chevron2"/>
    <dgm:cxn modelId="{262E09C3-7A27-459C-B07C-6D20D2EB2CAB}" type="presOf" srcId="{A7497A83-3B8B-FD45-B378-AFF1D39338D3}" destId="{0075E353-F81A-2747-8DC4-6D86ACF1FC31}" srcOrd="0" destOrd="1" presId="urn:microsoft.com/office/officeart/2005/8/layout/chevron2"/>
    <dgm:cxn modelId="{70C94464-3A6C-4C6F-BAF9-F27ADE32245B}" type="presOf" srcId="{E2B49345-971D-8E42-A04A-C70453476C74}" destId="{40E24A69-73F7-6B42-B21F-2F80040FE5B1}" srcOrd="0" destOrd="0" presId="urn:microsoft.com/office/officeart/2005/8/layout/chevron2"/>
    <dgm:cxn modelId="{265DCEF1-4ED3-4E4F-9246-1E127C7BCFF7}" type="presParOf" srcId="{8CC556F1-3902-064D-9B1D-7826AE877ED2}" destId="{E3E038D3-8E18-EA42-AF72-11DD7CD67EA8}" srcOrd="0" destOrd="0" presId="urn:microsoft.com/office/officeart/2005/8/layout/chevron2"/>
    <dgm:cxn modelId="{3207A3F1-DC5F-4E81-B461-E379C73A302C}" type="presParOf" srcId="{E3E038D3-8E18-EA42-AF72-11DD7CD67EA8}" destId="{A33AEACA-D2B7-DD4F-BC66-D0A9C74BB356}" srcOrd="0" destOrd="0" presId="urn:microsoft.com/office/officeart/2005/8/layout/chevron2"/>
    <dgm:cxn modelId="{3FCDD7FF-5A05-416D-8CA8-170BA4A84DB6}" type="presParOf" srcId="{E3E038D3-8E18-EA42-AF72-11DD7CD67EA8}" destId="{350713BD-B27B-E948-80D9-169A97BCC1EF}" srcOrd="1" destOrd="0" presId="urn:microsoft.com/office/officeart/2005/8/layout/chevron2"/>
    <dgm:cxn modelId="{17DF88E1-1F59-4D2A-A08B-9A8BD81EE898}" type="presParOf" srcId="{8CC556F1-3902-064D-9B1D-7826AE877ED2}" destId="{915AC809-38F8-0E4E-BD3E-2767400BDDE8}" srcOrd="1" destOrd="0" presId="urn:microsoft.com/office/officeart/2005/8/layout/chevron2"/>
    <dgm:cxn modelId="{B3F748C2-A53F-47FF-B79E-52D7E79AC50E}" type="presParOf" srcId="{8CC556F1-3902-064D-9B1D-7826AE877ED2}" destId="{ABB89070-6C57-554C-B131-4B74B9AD69F3}" srcOrd="2" destOrd="0" presId="urn:microsoft.com/office/officeart/2005/8/layout/chevron2"/>
    <dgm:cxn modelId="{3AAA8AF5-DD1D-4287-A8DF-FFE924964E0F}" type="presParOf" srcId="{ABB89070-6C57-554C-B131-4B74B9AD69F3}" destId="{40E24A69-73F7-6B42-B21F-2F80040FE5B1}" srcOrd="0" destOrd="0" presId="urn:microsoft.com/office/officeart/2005/8/layout/chevron2"/>
    <dgm:cxn modelId="{33D2FFB8-FBA9-4B26-AB43-C8B43F7631AF}" type="presParOf" srcId="{ABB89070-6C57-554C-B131-4B74B9AD69F3}" destId="{AB14E9ED-0B59-3C41-BFB6-02715B144645}" srcOrd="1" destOrd="0" presId="urn:microsoft.com/office/officeart/2005/8/layout/chevron2"/>
    <dgm:cxn modelId="{A87D3D15-91DA-4B36-A3A5-12A66EFE7920}" type="presParOf" srcId="{8CC556F1-3902-064D-9B1D-7826AE877ED2}" destId="{E2A5A025-D2BF-FD4B-9D0E-069330075690}" srcOrd="3" destOrd="0" presId="urn:microsoft.com/office/officeart/2005/8/layout/chevron2"/>
    <dgm:cxn modelId="{98071924-666E-4FE7-B93E-25BE32A27457}" type="presParOf" srcId="{8CC556F1-3902-064D-9B1D-7826AE877ED2}" destId="{80146EE5-1473-194F-B1B6-CD064E2E7C73}" srcOrd="4" destOrd="0" presId="urn:microsoft.com/office/officeart/2005/8/layout/chevron2"/>
    <dgm:cxn modelId="{4C222A56-5120-4516-9629-2F13E26467D2}" type="presParOf" srcId="{80146EE5-1473-194F-B1B6-CD064E2E7C73}" destId="{66BEDA6B-ED39-584D-AFF9-E78CD244A2D8}" srcOrd="0" destOrd="0" presId="urn:microsoft.com/office/officeart/2005/8/layout/chevron2"/>
    <dgm:cxn modelId="{061521E6-EBAC-461D-94D5-E3BACE1124A8}" type="presParOf" srcId="{80146EE5-1473-194F-B1B6-CD064E2E7C73}" destId="{49A8466E-1FE7-744E-93DB-7BDD5B0612CC}" srcOrd="1" destOrd="0" presId="urn:microsoft.com/office/officeart/2005/8/layout/chevron2"/>
    <dgm:cxn modelId="{5792AA19-4846-4A68-99ED-B64EBD3BA866}" type="presParOf" srcId="{8CC556F1-3902-064D-9B1D-7826AE877ED2}" destId="{1052B3D2-7971-7943-9E06-86B513B37BA9}" srcOrd="5" destOrd="0" presId="urn:microsoft.com/office/officeart/2005/8/layout/chevron2"/>
    <dgm:cxn modelId="{4F80D681-E8BE-44A4-8BF3-228882E65F96}" type="presParOf" srcId="{8CC556F1-3902-064D-9B1D-7826AE877ED2}" destId="{1979A3C7-6B83-AE48-AD16-A7BE9B28A234}" srcOrd="6" destOrd="0" presId="urn:microsoft.com/office/officeart/2005/8/layout/chevron2"/>
    <dgm:cxn modelId="{5CAE4DE5-2545-4325-96BF-897D3C6D5B9E}" type="presParOf" srcId="{1979A3C7-6B83-AE48-AD16-A7BE9B28A234}" destId="{F5DAF114-CBF2-6C42-A815-A4131FDC3DFB}" srcOrd="0" destOrd="0" presId="urn:microsoft.com/office/officeart/2005/8/layout/chevron2"/>
    <dgm:cxn modelId="{DB722074-B9B5-4290-BC98-36C43B675B35}" type="presParOf" srcId="{1979A3C7-6B83-AE48-AD16-A7BE9B28A234}" destId="{927D0E4D-3F6D-644B-A84D-6BDF82C790D4}" srcOrd="1" destOrd="0" presId="urn:microsoft.com/office/officeart/2005/8/layout/chevron2"/>
    <dgm:cxn modelId="{06D00335-A616-4B79-B573-A646ADD68E3F}" type="presParOf" srcId="{8CC556F1-3902-064D-9B1D-7826AE877ED2}" destId="{FF1D46B8-FA4C-0048-8987-C2A6882E2325}" srcOrd="7" destOrd="0" presId="urn:microsoft.com/office/officeart/2005/8/layout/chevron2"/>
    <dgm:cxn modelId="{88142D41-A058-4122-9AB3-A0D5C52E2241}" type="presParOf" srcId="{8CC556F1-3902-064D-9B1D-7826AE877ED2}" destId="{890F905B-9826-754E-9811-9E725562E180}" srcOrd="8" destOrd="0" presId="urn:microsoft.com/office/officeart/2005/8/layout/chevron2"/>
    <dgm:cxn modelId="{FBA85F79-964C-432F-A9FF-AD9BBBAE23F8}" type="presParOf" srcId="{890F905B-9826-754E-9811-9E725562E180}" destId="{4AD5BACA-BBC2-BE4D-9576-BA89ECDBD169}" srcOrd="0" destOrd="0" presId="urn:microsoft.com/office/officeart/2005/8/layout/chevron2"/>
    <dgm:cxn modelId="{AB7A53D6-A5B6-4378-9C0E-09A5FE7C5B16}" type="presParOf" srcId="{890F905B-9826-754E-9811-9E725562E180}" destId="{0075E353-F81A-2747-8DC4-6D86ACF1FC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89632" y="194872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194872"/>
        <a:ext cx="1264216" cy="884951"/>
      </dsp:txXfrm>
    </dsp:sp>
    <dsp:sp modelId="{350713BD-B27B-E948-80D9-169A97BCC1EF}">
      <dsp:nvSpPr>
        <dsp:cNvPr id="0" name=""/>
        <dsp:cNvSpPr/>
      </dsp:nvSpPr>
      <dsp:spPr>
        <a:xfrm rot="5400000">
          <a:off x="4603389" y="-3713197"/>
          <a:ext cx="822173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Narrow"/>
              <a:cs typeface="Arial Narrow"/>
            </a:rPr>
            <a:t>Le </a:t>
          </a:r>
          <a:r>
            <a:rPr lang="en-US" sz="1800" kern="1200" dirty="0" err="1" smtClean="0">
              <a:latin typeface="Arial Narrow"/>
              <a:cs typeface="Arial Narrow"/>
            </a:rPr>
            <a:t>cefalee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sono</a:t>
          </a:r>
          <a:r>
            <a:rPr lang="en-US" sz="1800" kern="1200" dirty="0" smtClean="0">
              <a:latin typeface="Arial Narrow"/>
              <a:cs typeface="Arial Narrow"/>
            </a:rPr>
            <a:t> un </a:t>
          </a:r>
          <a:r>
            <a:rPr lang="en-US" sz="1800" kern="1200" dirty="0" err="1" smtClean="0">
              <a:latin typeface="Arial Narrow"/>
              <a:cs typeface="Arial Narrow"/>
            </a:rPr>
            <a:t>evento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patologico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molto </a:t>
          </a:r>
          <a:r>
            <a:rPr lang="en-US" sz="1800" kern="1200" dirty="0" err="1" smtClean="0">
              <a:latin typeface="Arial Narrow"/>
              <a:cs typeface="Arial Narrow"/>
            </a:rPr>
            <a:t>frequente</a:t>
          </a:r>
          <a:r>
            <a:rPr lang="en-US" sz="1800" kern="1200" dirty="0" smtClean="0">
              <a:latin typeface="Arial Narrow"/>
              <a:cs typeface="Arial Narrow"/>
            </a:rPr>
            <a:t>, per lo </a:t>
          </a:r>
          <a:r>
            <a:rPr lang="en-US" sz="1800" kern="1200" dirty="0" err="1" smtClean="0">
              <a:latin typeface="Arial Narrow"/>
              <a:cs typeface="Arial Narrow"/>
            </a:rPr>
            <a:t>più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natura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benigna</a:t>
          </a:r>
          <a:r>
            <a:rPr lang="en-US" sz="1800" kern="1200" dirty="0" smtClean="0">
              <a:latin typeface="Arial Narrow"/>
              <a:cs typeface="Arial Narrow"/>
            </a:rPr>
            <a:t>; </a:t>
          </a:r>
          <a:r>
            <a:rPr lang="en-US" sz="1800" kern="1200" dirty="0" err="1" smtClean="0">
              <a:latin typeface="Arial Narrow"/>
              <a:cs typeface="Arial Narrow"/>
            </a:rPr>
            <a:t>il</a:t>
          </a:r>
          <a:r>
            <a:rPr lang="en-US" sz="1800" kern="1200" dirty="0" smtClean="0">
              <a:latin typeface="Arial Narrow"/>
              <a:cs typeface="Arial Narrow"/>
            </a:rPr>
            <a:t> neuroimaging è </a:t>
          </a:r>
          <a:r>
            <a:rPr lang="en-US" sz="1800" kern="1200" dirty="0" err="1" smtClean="0">
              <a:latin typeface="Arial Narrow"/>
              <a:cs typeface="Arial Narrow"/>
            </a:rPr>
            <a:t>fondamentale</a:t>
          </a:r>
          <a:r>
            <a:rPr lang="en-US" sz="1800" kern="1200" dirty="0" smtClean="0">
              <a:latin typeface="Arial Narrow"/>
              <a:cs typeface="Arial Narrow"/>
            </a:rPr>
            <a:t> per </a:t>
          </a:r>
          <a:r>
            <a:rPr lang="en-US" sz="1800" kern="1200" dirty="0" err="1" smtClean="0">
              <a:latin typeface="Arial Narrow"/>
              <a:cs typeface="Arial Narrow"/>
            </a:rPr>
            <a:t>individuare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precisione</a:t>
          </a:r>
          <a:r>
            <a:rPr lang="en-US" sz="1800" kern="1200" dirty="0" smtClean="0">
              <a:latin typeface="Arial Narrow"/>
              <a:cs typeface="Arial Narrow"/>
            </a:rPr>
            <a:t> e </a:t>
          </a:r>
          <a:r>
            <a:rPr lang="en-US" sz="1800" kern="1200" dirty="0" err="1" smtClean="0">
              <a:latin typeface="Arial Narrow"/>
              <a:cs typeface="Arial Narrow"/>
            </a:rPr>
            <a:t>rapidità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quelle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che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possono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rappresentare</a:t>
          </a:r>
          <a:r>
            <a:rPr lang="en-US" sz="1800" kern="1200" dirty="0" smtClean="0">
              <a:latin typeface="Arial Narrow"/>
              <a:cs typeface="Arial Narrow"/>
            </a:rPr>
            <a:t> un </a:t>
          </a:r>
          <a:r>
            <a:rPr lang="en-US" sz="1800" kern="1200" dirty="0" err="1" smtClean="0">
              <a:latin typeface="Arial Narrow"/>
              <a:cs typeface="Arial Narrow"/>
            </a:rPr>
            <a:t>evento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drammatico</a:t>
          </a:r>
          <a:r>
            <a:rPr lang="en-US" sz="1800" kern="1200" dirty="0" smtClean="0">
              <a:latin typeface="Arial Narrow"/>
              <a:cs typeface="Arial Narrow"/>
            </a:rPr>
            <a:t>  per la vita</a:t>
          </a:r>
          <a:endParaRPr lang="it-IT" sz="1800" b="0" kern="1200" dirty="0">
            <a:latin typeface="Arial Narrow"/>
            <a:cs typeface="Arial Narrow"/>
          </a:endParaRPr>
        </a:p>
      </dsp:txBody>
      <dsp:txXfrm rot="5400000">
        <a:off x="4603389" y="-3713197"/>
        <a:ext cx="822173" cy="8259048"/>
      </dsp:txXfrm>
    </dsp:sp>
    <dsp:sp modelId="{40E24A69-73F7-6B42-B21F-2F80040FE5B1}">
      <dsp:nvSpPr>
        <dsp:cNvPr id="0" name=""/>
        <dsp:cNvSpPr/>
      </dsp:nvSpPr>
      <dsp:spPr>
        <a:xfrm rot="5400000">
          <a:off x="-189632" y="134372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1343721"/>
        <a:ext cx="1264216" cy="884951"/>
      </dsp:txXfrm>
    </dsp:sp>
    <dsp:sp modelId="{AB14E9ED-0B59-3C41-BFB6-02715B144645}">
      <dsp:nvSpPr>
        <dsp:cNvPr id="0" name=""/>
        <dsp:cNvSpPr/>
      </dsp:nvSpPr>
      <dsp:spPr>
        <a:xfrm rot="5400000">
          <a:off x="4603605" y="-256456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 Narrow"/>
              <a:cs typeface="Arial Narrow"/>
            </a:rPr>
            <a:t>Soffrire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una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cefalea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primaria</a:t>
          </a:r>
          <a:r>
            <a:rPr lang="en-US" sz="1800" kern="1200" dirty="0" smtClean="0">
              <a:latin typeface="Arial Narrow"/>
              <a:cs typeface="Arial Narrow"/>
            </a:rPr>
            <a:t> non </a:t>
          </a:r>
          <a:r>
            <a:rPr lang="en-US" sz="1800" kern="1200" dirty="0" err="1" smtClean="0">
              <a:latin typeface="Arial Narrow"/>
              <a:cs typeface="Arial Narrow"/>
            </a:rPr>
            <a:t>esclude</a:t>
          </a:r>
          <a:r>
            <a:rPr lang="en-US" sz="1800" kern="1200" dirty="0" smtClean="0">
              <a:latin typeface="Arial Narrow"/>
              <a:cs typeface="Arial Narrow"/>
            </a:rPr>
            <a:t> la </a:t>
          </a:r>
          <a:r>
            <a:rPr lang="en-US" sz="1800" kern="1200" dirty="0" err="1" smtClean="0">
              <a:latin typeface="Arial Narrow"/>
              <a:cs typeface="Arial Narrow"/>
            </a:rPr>
            <a:t>possibilità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sviluppare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una</a:t>
          </a:r>
          <a:r>
            <a:rPr lang="en-US" sz="1800" kern="1200" dirty="0" smtClean="0">
              <a:latin typeface="Arial Narrow"/>
              <a:cs typeface="Arial Narrow"/>
            </a:rPr>
            <a:t> forma </a:t>
          </a:r>
          <a:r>
            <a:rPr lang="en-US" sz="1800" kern="1200" dirty="0" err="1" smtClean="0">
              <a:latin typeface="Arial Narrow"/>
              <a:cs typeface="Arial Narrow"/>
            </a:rPr>
            <a:t>secondaria</a:t>
          </a:r>
          <a:endParaRPr lang="it-IT" sz="1800" b="0" kern="1200" dirty="0">
            <a:latin typeface="Arial Narrow"/>
            <a:cs typeface="Arial Narrow"/>
          </a:endParaRPr>
        </a:p>
      </dsp:txBody>
      <dsp:txXfrm rot="5400000">
        <a:off x="4603605" y="-2564564"/>
        <a:ext cx="821740" cy="8259048"/>
      </dsp:txXfrm>
    </dsp:sp>
    <dsp:sp modelId="{66BEDA6B-ED39-584D-AFF9-E78CD244A2D8}">
      <dsp:nvSpPr>
        <dsp:cNvPr id="0" name=""/>
        <dsp:cNvSpPr/>
      </dsp:nvSpPr>
      <dsp:spPr>
        <a:xfrm rot="5400000">
          <a:off x="-189632" y="249257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2492571"/>
        <a:ext cx="1264216" cy="884951"/>
      </dsp:txXfrm>
    </dsp:sp>
    <dsp:sp modelId="{49A8466E-1FE7-744E-93DB-7BDD5B0612CC}">
      <dsp:nvSpPr>
        <dsp:cNvPr id="0" name=""/>
        <dsp:cNvSpPr/>
      </dsp:nvSpPr>
      <dsp:spPr>
        <a:xfrm rot="5400000">
          <a:off x="4603605" y="-141571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Narrow"/>
              <a:cs typeface="Arial Narrow"/>
            </a:rPr>
            <a:t>Secondo </a:t>
          </a:r>
          <a:r>
            <a:rPr lang="en-US" sz="1800" kern="1200" dirty="0" err="1" smtClean="0">
              <a:latin typeface="Arial Narrow"/>
              <a:cs typeface="Arial Narrow"/>
            </a:rPr>
            <a:t>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criteri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dell’evidence</a:t>
          </a:r>
          <a:r>
            <a:rPr lang="en-US" sz="1800" kern="1200" dirty="0" smtClean="0">
              <a:latin typeface="Arial Narrow"/>
              <a:cs typeface="Arial Narrow"/>
            </a:rPr>
            <a:t>-based medicine, in un </a:t>
          </a:r>
          <a:r>
            <a:rPr lang="en-US" sz="1800" kern="1200" dirty="0" err="1" smtClean="0">
              <a:latin typeface="Arial Narrow"/>
              <a:cs typeface="Arial Narrow"/>
            </a:rPr>
            <a:t>paziente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cefalea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err="1" smtClean="0">
              <a:latin typeface="Arial Narrow"/>
              <a:cs typeface="Arial Narrow"/>
            </a:rPr>
            <a:t>cronica</a:t>
          </a:r>
          <a:r>
            <a:rPr lang="en-US" sz="1800" u="sng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err="1" smtClean="0">
              <a:latin typeface="Arial Narrow"/>
              <a:cs typeface="Arial Narrow"/>
            </a:rPr>
            <a:t>emicranica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ed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smtClean="0">
              <a:latin typeface="Arial Narrow"/>
              <a:cs typeface="Arial Narrow"/>
            </a:rPr>
            <a:t>E.O.N. </a:t>
          </a:r>
          <a:r>
            <a:rPr lang="en-US" sz="1800" u="sng" kern="1200" dirty="0" err="1" smtClean="0">
              <a:latin typeface="Arial Narrow"/>
              <a:cs typeface="Arial Narrow"/>
            </a:rPr>
            <a:t>normale</a:t>
          </a:r>
          <a:r>
            <a:rPr lang="en-US" sz="1800" kern="1200" dirty="0" smtClean="0">
              <a:latin typeface="Arial Narrow"/>
              <a:cs typeface="Arial Narrow"/>
            </a:rPr>
            <a:t> non </a:t>
          </a:r>
          <a:r>
            <a:rPr lang="en-US" sz="1800" kern="1200" dirty="0" err="1" smtClean="0">
              <a:latin typeface="Arial Narrow"/>
              <a:cs typeface="Arial Narrow"/>
            </a:rPr>
            <a:t>è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usualmente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giustificata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alcun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tipo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d’indagine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neuroradiologica</a:t>
          </a:r>
          <a:r>
            <a:rPr lang="en-US" sz="1800" kern="1200" dirty="0" smtClean="0">
              <a:latin typeface="Arial Narrow"/>
              <a:cs typeface="Arial Narrow"/>
            </a:rPr>
            <a:t>.</a:t>
          </a:r>
          <a:endParaRPr lang="it-IT" sz="1800" b="0" kern="1200" dirty="0">
            <a:latin typeface="Arial Narrow"/>
            <a:cs typeface="Arial Narrow"/>
          </a:endParaRPr>
        </a:p>
      </dsp:txBody>
      <dsp:txXfrm rot="5400000">
        <a:off x="4603605" y="-1415714"/>
        <a:ext cx="821740" cy="8259048"/>
      </dsp:txXfrm>
    </dsp:sp>
    <dsp:sp modelId="{F5DAF114-CBF2-6C42-A815-A4131FDC3DFB}">
      <dsp:nvSpPr>
        <dsp:cNvPr id="0" name=""/>
        <dsp:cNvSpPr/>
      </dsp:nvSpPr>
      <dsp:spPr>
        <a:xfrm rot="5400000">
          <a:off x="-189632" y="364142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3641421"/>
        <a:ext cx="1264216" cy="884951"/>
      </dsp:txXfrm>
    </dsp:sp>
    <dsp:sp modelId="{927D0E4D-3F6D-644B-A84D-6BDF82C790D4}">
      <dsp:nvSpPr>
        <dsp:cNvPr id="0" name=""/>
        <dsp:cNvSpPr/>
      </dsp:nvSpPr>
      <dsp:spPr>
        <a:xfrm rot="5400000">
          <a:off x="4603605" y="-26686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 Narrow"/>
              <a:cs typeface="Arial Narrow"/>
            </a:rPr>
            <a:t>Nei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pazienti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emicrania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smtClean="0">
              <a:latin typeface="Arial Narrow"/>
              <a:cs typeface="Arial Narrow"/>
            </a:rPr>
            <a:t>NON</a:t>
          </a:r>
          <a:r>
            <a:rPr lang="en-US" sz="1800" kern="1200" dirty="0" smtClean="0">
              <a:latin typeface="Arial Narrow"/>
              <a:cs typeface="Arial Narrow"/>
            </a:rPr>
            <a:t> vi </a:t>
          </a:r>
          <a:r>
            <a:rPr lang="en-US" sz="1800" kern="1200" dirty="0" err="1" smtClean="0">
              <a:latin typeface="Arial Narrow"/>
              <a:cs typeface="Arial Narrow"/>
            </a:rPr>
            <a:t>è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una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maggiore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prevalenza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malformazioni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vascolari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rispetto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alla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popolazione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normale</a:t>
          </a:r>
          <a:endParaRPr lang="it-IT" sz="1800" b="0" kern="1200" dirty="0">
            <a:latin typeface="Arial Narrow"/>
            <a:cs typeface="Arial Narrow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NO a “screening”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degli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emicranici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angioTC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o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angioRM</a:t>
          </a:r>
          <a:endParaRPr lang="en-US" sz="1800" kern="1200" dirty="0" smtClean="0">
            <a:solidFill>
              <a:srgbClr val="FF0000"/>
            </a:solidFill>
            <a:latin typeface="Arial Narrow"/>
            <a:cs typeface="Arial Narrow"/>
          </a:endParaRPr>
        </a:p>
      </dsp:txBody>
      <dsp:txXfrm rot="5400000">
        <a:off x="4603605" y="-266864"/>
        <a:ext cx="821740" cy="8259048"/>
      </dsp:txXfrm>
    </dsp:sp>
    <dsp:sp modelId="{4AD5BACA-BBC2-BE4D-9576-BA89ECDBD169}">
      <dsp:nvSpPr>
        <dsp:cNvPr id="0" name=""/>
        <dsp:cNvSpPr/>
      </dsp:nvSpPr>
      <dsp:spPr>
        <a:xfrm rot="5400000">
          <a:off x="-189632" y="479027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5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4790271"/>
        <a:ext cx="1264216" cy="884951"/>
      </dsp:txXfrm>
    </dsp:sp>
    <dsp:sp modelId="{0075E353-F81A-2747-8DC4-6D86ACF1FC31}">
      <dsp:nvSpPr>
        <dsp:cNvPr id="0" name=""/>
        <dsp:cNvSpPr/>
      </dsp:nvSpPr>
      <dsp:spPr>
        <a:xfrm rot="5400000">
          <a:off x="4603605" y="88198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 Narrow"/>
              <a:cs typeface="Arial Narrow"/>
            </a:rPr>
            <a:t>L’indagine</a:t>
          </a:r>
          <a:r>
            <a:rPr lang="en-US" sz="1800" kern="1200" dirty="0" smtClean="0">
              <a:latin typeface="Arial Narrow"/>
              <a:cs typeface="Arial Narrow"/>
            </a:rPr>
            <a:t> di prima </a:t>
          </a:r>
          <a:r>
            <a:rPr lang="en-US" sz="1800" kern="1200" dirty="0" err="1" smtClean="0">
              <a:latin typeface="Arial Narrow"/>
              <a:cs typeface="Arial Narrow"/>
            </a:rPr>
            <a:t>scelta</a:t>
          </a:r>
          <a:r>
            <a:rPr lang="en-US" sz="1800" kern="1200" dirty="0" smtClean="0">
              <a:latin typeface="Arial Narrow"/>
              <a:cs typeface="Arial Narrow"/>
            </a:rPr>
            <a:t> in un </a:t>
          </a:r>
          <a:r>
            <a:rPr lang="en-US" sz="1800" kern="1200" dirty="0" err="1" smtClean="0">
              <a:latin typeface="Arial Narrow"/>
              <a:cs typeface="Arial Narrow"/>
            </a:rPr>
            <a:t>paziente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cefalea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acuta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che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necessiti</a:t>
          </a:r>
          <a:r>
            <a:rPr lang="en-US" sz="1800" kern="1200" dirty="0" smtClean="0">
              <a:latin typeface="Arial Narrow"/>
              <a:cs typeface="Arial Narrow"/>
            </a:rPr>
            <a:t> di neuroimaging </a:t>
          </a:r>
          <a:r>
            <a:rPr lang="en-US" sz="1800" kern="1200" dirty="0" err="1" smtClean="0">
              <a:latin typeface="Arial Narrow"/>
              <a:cs typeface="Arial Narrow"/>
            </a:rPr>
            <a:t>è</a:t>
          </a:r>
          <a:r>
            <a:rPr lang="en-US" sz="1800" kern="1200" dirty="0" smtClean="0">
              <a:latin typeface="Arial Narrow"/>
              <a:cs typeface="Arial Narrow"/>
            </a:rPr>
            <a:t> la TC </a:t>
          </a:r>
          <a:r>
            <a:rPr lang="en-US" sz="1800" kern="1200" dirty="0" err="1" smtClean="0">
              <a:latin typeface="Arial Narrow"/>
              <a:cs typeface="Arial Narrow"/>
            </a:rPr>
            <a:t>encefalo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senza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m.d.c</a:t>
          </a:r>
          <a:r>
            <a:rPr lang="en-US" sz="1800" kern="1200" dirty="0" smtClean="0">
              <a:latin typeface="Arial Narrow"/>
              <a:cs typeface="Arial Narrow"/>
            </a:rPr>
            <a:t>.</a:t>
          </a:r>
          <a:endParaRPr lang="it-IT" sz="1800" kern="1200" dirty="0">
            <a:latin typeface="Arial Narrow"/>
            <a:cs typeface="Arial Narrow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Il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successivo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iter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neuroradiologico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varia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a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seconda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dei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reperti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TC e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clinici</a:t>
          </a:r>
          <a:endParaRPr lang="en-US" sz="1800" kern="1200" dirty="0" smtClean="0">
            <a:solidFill>
              <a:srgbClr val="FF0000"/>
            </a:solidFill>
            <a:latin typeface="Arial Narrow"/>
            <a:cs typeface="Arial Narrow"/>
          </a:endParaRPr>
        </a:p>
      </dsp:txBody>
      <dsp:txXfrm rot="5400000">
        <a:off x="4603605" y="881984"/>
        <a:ext cx="821740" cy="8259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8EAB-FFC0-944B-9574-6949A0582047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C59B-F9B5-8A4B-B23A-C2426451E0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81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851D7-922C-4490-BBD7-A1A4E7A39A1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851D7-922C-4490-BBD7-A1A4E7A39A1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851D7-922C-4490-BBD7-A1A4E7A39A1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851D7-922C-4490-BBD7-A1A4E7A39A1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4A7D2-BDF7-46E5-856A-BA426653D11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3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EB28C-BABB-4B3C-B642-C75BA13F641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5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B9D3D-EEB9-4043-AC05-44064EE398B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9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0B328-1355-4015-A92A-283EE75246E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DC6B2-A0C6-4A52-BC36-4063B95EE0F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DCC9E-EA50-472F-86D1-4BB04ED7DE4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6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5854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A9E68-567C-4D22-9E0C-D03306A90E0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4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82716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DD2C-DABB-4AD3-BE6A-8F57AA12866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6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DD2C-DABB-4AD3-BE6A-8F57AA12866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6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F0F6D-AFC6-4E74-8F4C-A36566D1FD9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8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CBFF-4819-4C77-812F-94E13367F26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0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08426-6983-4A76-A031-2675409270D3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D13B6-2C64-4148-B7C8-68059DC1B02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4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68A6-F982-404A-99C8-3BE9A918EA6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6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E9718-7259-42E5-9F75-3EA7A71C6B6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8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0A297-F13F-4606-857F-FD4ECA77107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0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EE647-8B1A-4EA2-B267-7DEEE3517C5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2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A2B58-D654-404F-83D8-D25088AFD24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4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7F61-3497-444D-A315-643319975A8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6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E6013-3577-4BE5-853A-EF6A0E9C6EC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9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70857-22DF-4266-9951-B1F58495B5D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1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21186-3646-49DB-B41E-22992341EC3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1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Arial Narrow"/>
                <a:cs typeface="Arial Narrow"/>
              </a:rPr>
              <a:t>Esordio acuto, il primo giorno del ciclo mestruale, di  cefalea dalle caratteristiche non sovrapponibili alla cefalea abituale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39767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95720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21186-3646-49DB-B41E-22992341EC3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1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2A472-08A8-4075-B07E-FAB405B1DAF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3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09CD5-F550-45C2-9A99-26B4E1CC0FD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5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53BAA-0D5F-4CB8-9803-ABC2226A97C8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7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962F1-2FF4-4764-8084-7C9BB5DBA2C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3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8A0C9-9FEC-4EEB-A9DD-5D28C50F1CC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5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50C0-F7DB-43BA-B192-9A5384B3A0D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7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0952C-FDBD-46E4-BA37-27DA7D254056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0195C-1A4F-4419-A056-7D67D36012D8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1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5F0BA-6A9C-47E9-86A4-2D5BC392751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3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97164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863A9-C328-436F-BF56-9FFE9FF9FBE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5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80F23-5081-4E6C-B6B8-2F882297E07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7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C2DB-481B-41ED-98A9-0C5885FBACB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9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4952C-2117-4466-BD43-BE6D09B8592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1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8CB18-EF55-4A87-9026-676F63478BC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80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67725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82</a:t>
            </a:fld>
            <a:endParaRPr lang="it-IT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B868A-FF12-468D-B15E-F4AFBB08688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9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9C6EC-0492-4882-994F-069C231C88E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85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C59B-F9B5-8A4B-B23A-C2426451E0D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686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28924"/>
            <a:ext cx="9167474" cy="41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87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Cosa faccio?</a:t>
            </a:r>
          </a:p>
          <a:p>
            <a:pPr marL="109728" indent="0">
              <a:buNone/>
              <a:defRPr/>
            </a:pPr>
            <a:r>
              <a:rPr lang="it-IT" sz="2800" dirty="0">
                <a:latin typeface="Arial Narrow"/>
                <a:cs typeface="Arial Narrow"/>
              </a:rPr>
              <a:t>Il dubbio non è risolvibile senza un approccio diagnostico strumentale</a:t>
            </a:r>
            <a:r>
              <a:rPr lang="it-IT" sz="2800" dirty="0" smtClean="0">
                <a:latin typeface="Arial Narrow"/>
                <a:cs typeface="Arial Narrow"/>
              </a:rPr>
              <a:t>?</a:t>
            </a:r>
          </a:p>
          <a:p>
            <a:pPr marL="109728" indent="0">
              <a:buNone/>
              <a:defRPr/>
            </a:pPr>
            <a:endParaRPr lang="it-IT" sz="600" dirty="0">
              <a:latin typeface="Arial Narrow"/>
              <a:cs typeface="Arial Narrow"/>
            </a:endParaRP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Chiamo il 118?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E’ giustificato il ricovero?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E’ corretto riferirla al Pronto Soccorso?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La tratto? Le prescrivo un antidolorifico più forte e sto a </a:t>
            </a:r>
            <a:r>
              <a:rPr lang="it-IT" sz="2600" dirty="0" smtClean="0">
                <a:latin typeface="Arial Narrow"/>
                <a:cs typeface="Arial Narrow"/>
              </a:rPr>
              <a:t>vedere?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dirty="0" smtClean="0">
                <a:latin typeface="Arial Narrow"/>
                <a:cs typeface="Arial Narrow"/>
              </a:rPr>
              <a:t>Esami </a:t>
            </a:r>
            <a:r>
              <a:rPr lang="it-IT" sz="2600" dirty="0">
                <a:latin typeface="Arial Narrow"/>
                <a:cs typeface="Arial Narrow"/>
              </a:rPr>
              <a:t>di laboratorio? 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800" dirty="0" smtClean="0">
                <a:latin typeface="Arial Narrow"/>
                <a:cs typeface="Arial Narrow"/>
              </a:rPr>
              <a:t>	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smtClean="0">
                <a:latin typeface="Arial Narrow"/>
                <a:cs typeface="Arial Narrow"/>
              </a:rPr>
              <a:t>Visita </a:t>
            </a:r>
            <a:r>
              <a:rPr lang="it-IT" sz="2400" dirty="0">
                <a:latin typeface="Arial Narrow"/>
                <a:cs typeface="Arial Narrow"/>
              </a:rPr>
              <a:t>neurologica?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smtClean="0">
                <a:latin typeface="Arial Narrow"/>
                <a:cs typeface="Arial Narrow"/>
              </a:rPr>
              <a:t>Doppler </a:t>
            </a:r>
            <a:r>
              <a:rPr lang="it-IT" sz="2400" dirty="0">
                <a:latin typeface="Arial Narrow"/>
                <a:cs typeface="Arial Narrow"/>
              </a:rPr>
              <a:t>TSA (dissezione?)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err="1" smtClean="0">
                <a:latin typeface="Arial Narrow"/>
                <a:cs typeface="Arial Narrow"/>
              </a:rPr>
              <a:t>Neuroimaging</a:t>
            </a:r>
            <a:r>
              <a:rPr lang="it-IT" sz="2400" dirty="0">
                <a:latin typeface="Arial Narrow"/>
                <a:cs typeface="Arial Narrow"/>
              </a:rPr>
              <a:t>? Quale? Tac Encefalo? Con o senza </a:t>
            </a:r>
            <a:r>
              <a:rPr lang="it-IT" sz="2400" dirty="0" err="1">
                <a:latin typeface="Arial Narrow"/>
                <a:cs typeface="Arial Narrow"/>
              </a:rPr>
              <a:t>m.d.c</a:t>
            </a:r>
            <a:r>
              <a:rPr lang="it-IT" sz="2400" dirty="0">
                <a:latin typeface="Arial Narrow"/>
                <a:cs typeface="Arial Narrow"/>
              </a:rPr>
              <a:t>? RMN Encefalo? </a:t>
            </a:r>
            <a:r>
              <a:rPr lang="it-IT" sz="2400" dirty="0" err="1">
                <a:latin typeface="Arial Narrow"/>
                <a:cs typeface="Arial Narrow"/>
              </a:rPr>
              <a:t>Angio</a:t>
            </a:r>
            <a:r>
              <a:rPr lang="it-IT" sz="2400" dirty="0">
                <a:latin typeface="Arial Narrow"/>
                <a:cs typeface="Arial Narrow"/>
              </a:rPr>
              <a:t> TC cerebrale? </a:t>
            </a:r>
            <a:r>
              <a:rPr lang="it-IT" sz="2400" dirty="0" err="1">
                <a:latin typeface="Arial Narrow"/>
                <a:cs typeface="Arial Narrow"/>
              </a:rPr>
              <a:t>Angio</a:t>
            </a:r>
            <a:r>
              <a:rPr lang="it-IT" sz="2400" dirty="0">
                <a:latin typeface="Arial Narrow"/>
                <a:cs typeface="Arial Narrow"/>
              </a:rPr>
              <a:t> RM?</a:t>
            </a: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Con o senza bollino verde?</a:t>
            </a:r>
            <a:endParaRPr lang="it-IT" sz="2800" b="1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345" y="2190685"/>
            <a:ext cx="5502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Invio in PS per  cefalea sentinella </a:t>
            </a:r>
            <a:r>
              <a:rPr lang="it-IT" sz="2800" b="1" dirty="0" smtClean="0">
                <a:sym typeface="Wingdings"/>
              </a:rPr>
              <a:t></a:t>
            </a:r>
            <a:endParaRPr lang="it-IT" sz="2800" b="1" dirty="0">
              <a:sym typeface="Wingdings"/>
            </a:endParaRPr>
          </a:p>
          <a:p>
            <a:r>
              <a:rPr lang="it-IT" sz="2800" b="1" dirty="0" smtClean="0">
                <a:sym typeface="Wingdings"/>
              </a:rPr>
              <a:t>sospetta Cefalea secondaria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351574" y="5140162"/>
            <a:ext cx="2221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 Dr.ssa </a:t>
            </a:r>
            <a:r>
              <a:rPr lang="it-IT" sz="3200" i="1" dirty="0" err="1" smtClean="0">
                <a:latin typeface="Arial Narrow"/>
                <a:cs typeface="Arial Narrow"/>
              </a:rPr>
              <a:t>Civelli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9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625" y="1125538"/>
            <a:ext cx="8215313" cy="4319587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l">
              <a:defRPr/>
            </a:pPr>
            <a:r>
              <a:rPr lang="it-IT" b="1" dirty="0" smtClean="0">
                <a:solidFill>
                  <a:schemeClr val="tx1"/>
                </a:solidFill>
                <a:latin typeface="Arial Narrow"/>
                <a:cs typeface="Arial Narrow"/>
              </a:rPr>
              <a:t>La cefalea rappresenta il sintomo neurologico più frequentemente associato a qualsiasi patologia. </a:t>
            </a:r>
          </a:p>
          <a:p>
            <a:pPr algn="l">
              <a:defRPr/>
            </a:pPr>
            <a:endParaRPr lang="it-IT" b="1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25-55%</a:t>
            </a:r>
            <a:r>
              <a:rPr lang="it-IT" dirty="0" smtClean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primaria</a:t>
            </a:r>
            <a:endParaRPr lang="it-IT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33-39%</a:t>
            </a:r>
            <a:r>
              <a:rPr lang="it-IT" dirty="0" smtClean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associata a malattie sistemiche</a:t>
            </a: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1-19%  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secondaria a gravi condizioni neurologiche!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478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 idx="4294967295"/>
          </p:nvPr>
        </p:nvSpPr>
        <p:spPr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600" b="1" smtClean="0">
                <a:solidFill>
                  <a:srgbClr val="00CCFF"/>
                </a:solidFill>
                <a:latin typeface="Arial Narrow"/>
                <a:cs typeface="Arial Narrow"/>
              </a:rPr>
              <a:t>The International Classification of Headache disorders </a:t>
            </a:r>
            <a:r>
              <a:rPr lang="it-IT" sz="3600" b="1" i="1" smtClean="0">
                <a:solidFill>
                  <a:srgbClr val="00CCFF"/>
                </a:solidFill>
                <a:latin typeface="Arial Narrow"/>
                <a:cs typeface="Arial Narrow"/>
              </a:rPr>
              <a:t>2nd Edition </a:t>
            </a:r>
            <a:r>
              <a:rPr lang="it-IT" sz="3600" b="1" smtClean="0">
                <a:solidFill>
                  <a:srgbClr val="00CCFF"/>
                </a:solidFill>
                <a:latin typeface="Arial Narrow"/>
                <a:cs typeface="Arial Narrow"/>
              </a:rPr>
              <a:t>(ICHD-II)</a:t>
            </a:r>
            <a:r>
              <a:rPr lang="it-IT" sz="4000" b="1" smtClean="0">
                <a:solidFill>
                  <a:srgbClr val="00CCFF"/>
                </a:solidFill>
                <a:latin typeface="Arial Narrow"/>
                <a:cs typeface="Arial Narrow"/>
              </a:rPr>
              <a:t>  </a:t>
            </a:r>
          </a:p>
        </p:txBody>
      </p:sp>
      <p:sp>
        <p:nvSpPr>
          <p:cNvPr id="110594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799399"/>
            <a:ext cx="8229600" cy="4437890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La classificazione si basa su una struttura gerarchica in cui tutti disordini </a:t>
            </a:r>
            <a:r>
              <a:rPr lang="it-IT" sz="24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cefalalgici</a:t>
            </a:r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vengono distribuititi in gruppi principali (primo livello), che sono a loro volta suddivisi in livelli successivi in vari tipi, sottotipi e sottoforme di cefalea.</a:t>
            </a:r>
          </a:p>
          <a:p>
            <a:pPr marL="265113" indent="-265113">
              <a:buFontTx/>
              <a:buNone/>
            </a:pPr>
            <a:endParaRPr lang="it-IT" sz="2400" i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Vengono riportati 14 gruppi di cefalea, di cui i primi 4 appartengono alle forme primarie.</a:t>
            </a:r>
          </a:p>
          <a:p>
            <a:pPr marL="265113" indent="-265113">
              <a:buNone/>
            </a:pPr>
            <a:endParaRPr lang="it-IT" sz="2400" i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65113" indent="-265113"/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Al medico di base viene, in genere, richiesta una risoluzione diagnostica che si limiti al primo livello.</a:t>
            </a:r>
          </a:p>
        </p:txBody>
      </p:sp>
    </p:spTree>
    <p:extLst>
      <p:ext uri="{BB962C8B-B14F-4D97-AF65-F5344CB8AC3E}">
        <p14:creationId xmlns:p14="http://schemas.microsoft.com/office/powerpoint/2010/main" xmlns="" val="1324341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8599"/>
            <a:ext cx="3810000" cy="6333911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1.  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Migraine</a:t>
            </a:r>
            <a:endParaRPr lang="it-IT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Tension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–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type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(TTH)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Cluster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trigeminal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autonomic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cephalalgias</a:t>
            </a:r>
            <a:endParaRPr lang="it-IT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4.  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primary</a:t>
            </a:r>
            <a:r>
              <a:rPr lang="it-IT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Headaches</a:t>
            </a:r>
            <a:endParaRPr lang="it-IT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5.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head and/or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neck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trauma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6.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cranial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cervical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vascular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7.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non-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vascular</a:t>
            </a:r>
            <a:r>
              <a:rPr lang="it-IT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intracranial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sp>
        <p:nvSpPr>
          <p:cNvPr id="1116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304800"/>
            <a:ext cx="3810000" cy="625771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8.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a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substance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its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withdrawal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9.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to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infection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10.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homeostasis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            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11.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facial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pain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cranium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neck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,..                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12.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psychiatric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13.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Cranial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neuralgias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and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central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causes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facial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pain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14. </a:t>
            </a:r>
            <a:r>
              <a:rPr lang="it-IT" sz="24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xmlns="" val="191824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Cause secondarie di cefalea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29125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Lesioni espansive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Emorragia </a:t>
            </a:r>
            <a:r>
              <a:rPr lang="it-IT" dirty="0" err="1" smtClean="0">
                <a:latin typeface="Arial Narrow"/>
                <a:cs typeface="Arial Narrow"/>
              </a:rPr>
              <a:t>subaracnoidea</a:t>
            </a:r>
            <a:endParaRPr lang="it-IT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Ascessi cerebrali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Eventi vascolari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Meningo-encefalite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Arterite temporale di </a:t>
            </a:r>
            <a:r>
              <a:rPr lang="it-IT" dirty="0" err="1" smtClean="0">
                <a:latin typeface="Arial Narrow"/>
                <a:cs typeface="Arial Narrow"/>
              </a:rPr>
              <a:t>Horton</a:t>
            </a:r>
            <a:endParaRPr lang="it-IT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Disordini di cranio, collo, orecchie, naso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Ipotensione </a:t>
            </a:r>
            <a:r>
              <a:rPr lang="it-IT" dirty="0" err="1" smtClean="0">
                <a:latin typeface="Arial Narrow"/>
                <a:cs typeface="Arial Narrow"/>
              </a:rPr>
              <a:t>liquorale</a:t>
            </a:r>
            <a:endParaRPr lang="it-IT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/>
          <p:cNvSpPr>
            <a:spLocks noChangeArrowheads="1"/>
          </p:cNvSpPr>
          <p:nvPr/>
        </p:nvSpPr>
        <p:spPr bwMode="auto">
          <a:xfrm>
            <a:off x="0" y="-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8312" y="980728"/>
            <a:ext cx="8280152" cy="284431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latin typeface="Arial Narrow"/>
                <a:cs typeface="Arial Narrow"/>
              </a:rPr>
              <a:t>L’ </a:t>
            </a:r>
            <a:r>
              <a:rPr lang="en-US" sz="2500" dirty="0" err="1" smtClean="0">
                <a:latin typeface="Arial Narrow"/>
                <a:cs typeface="Arial Narrow"/>
              </a:rPr>
              <a:t>attacco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brutale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Cambio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frequenza</a:t>
            </a:r>
            <a:r>
              <a:rPr lang="en-US" sz="2500" dirty="0">
                <a:latin typeface="Arial Narrow"/>
                <a:cs typeface="Arial Narrow"/>
              </a:rPr>
              <a:t>, </a:t>
            </a:r>
            <a:r>
              <a:rPr lang="en-US" sz="2500" dirty="0" err="1">
                <a:latin typeface="Arial Narrow"/>
                <a:cs typeface="Arial Narrow"/>
              </a:rPr>
              <a:t>severità</a:t>
            </a:r>
            <a:r>
              <a:rPr lang="en-US" sz="2500" dirty="0">
                <a:latin typeface="Arial Narrow"/>
                <a:cs typeface="Arial Narrow"/>
              </a:rPr>
              <a:t> e </a:t>
            </a:r>
            <a:r>
              <a:rPr lang="en-US" sz="2500" dirty="0" err="1">
                <a:latin typeface="Arial Narrow"/>
                <a:cs typeface="Arial Narrow"/>
              </a:rPr>
              <a:t>fenomenologia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Caratteri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atipici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dell’attacco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Arial Narrow"/>
                <a:cs typeface="Arial Narrow"/>
              </a:rPr>
              <a:t>Aura </a:t>
            </a:r>
            <a:r>
              <a:rPr lang="en-US" sz="2500" dirty="0" err="1">
                <a:latin typeface="Arial Narrow"/>
                <a:cs typeface="Arial Narrow"/>
              </a:rPr>
              <a:t>protratta</a:t>
            </a:r>
            <a:r>
              <a:rPr lang="en-US" sz="2500" dirty="0">
                <a:latin typeface="Arial Narrow"/>
                <a:cs typeface="Arial Narrow"/>
              </a:rPr>
              <a:t>, aura </a:t>
            </a:r>
            <a:r>
              <a:rPr lang="en-US" sz="2500" dirty="0" err="1" smtClean="0">
                <a:latin typeface="Arial Narrow"/>
                <a:cs typeface="Arial Narrow"/>
              </a:rPr>
              <a:t>atipica</a:t>
            </a:r>
            <a:r>
              <a:rPr lang="en-US" sz="2500" dirty="0" smtClean="0">
                <a:latin typeface="Arial Narrow"/>
                <a:cs typeface="Arial Narrow"/>
              </a:rPr>
              <a:t> (ICHD II)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Insorgenza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tardiva</a:t>
            </a:r>
            <a:r>
              <a:rPr lang="en-US" sz="2500" dirty="0">
                <a:latin typeface="Arial Narrow"/>
                <a:cs typeface="Arial Narrow"/>
              </a:rPr>
              <a:t> (&gt; 50 </a:t>
            </a:r>
            <a:r>
              <a:rPr lang="en-US" sz="2500" dirty="0" err="1">
                <a:latin typeface="Arial Narrow"/>
                <a:cs typeface="Arial Narrow"/>
              </a:rPr>
              <a:t>aa</a:t>
            </a:r>
            <a:r>
              <a:rPr lang="en-US" sz="2500" dirty="0" smtClean="0">
                <a:latin typeface="Arial Narrow"/>
                <a:cs typeface="Arial Narrow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Cefalea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ortostatica</a:t>
            </a:r>
            <a:r>
              <a:rPr lang="en-US" sz="2500" dirty="0" smtClean="0">
                <a:latin typeface="Arial Narrow"/>
                <a:cs typeface="Arial Narrow"/>
              </a:rPr>
              <a:t> o </a:t>
            </a:r>
            <a:r>
              <a:rPr lang="en-US" sz="2500" dirty="0" err="1" smtClean="0">
                <a:latin typeface="Arial Narrow"/>
                <a:cs typeface="Arial Narrow"/>
              </a:rPr>
              <a:t>favorita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manovra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Valsalva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Costanza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lato</a:t>
            </a:r>
            <a:r>
              <a:rPr lang="en-US" sz="2500" dirty="0" smtClean="0">
                <a:latin typeface="Arial Narrow"/>
                <a:cs typeface="Arial Narrow"/>
              </a:rPr>
              <a:t>  e </a:t>
            </a:r>
            <a:r>
              <a:rPr lang="en-US" sz="2500" dirty="0" err="1" smtClean="0">
                <a:latin typeface="Arial Narrow"/>
                <a:cs typeface="Arial Narrow"/>
              </a:rPr>
              <a:t>cefalee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strettamente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unilaterali</a:t>
            </a:r>
            <a:r>
              <a:rPr lang="en-US" sz="2500" dirty="0" smtClean="0">
                <a:latin typeface="Arial Narrow"/>
                <a:cs typeface="Arial Narrow"/>
              </a:rPr>
              <a:t> (TACs)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Farmacoresistenza</a:t>
            </a: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latin typeface="Arial Narrow"/>
                <a:cs typeface="Arial Narrow"/>
              </a:rPr>
              <a:t>EON: </a:t>
            </a:r>
            <a:r>
              <a:rPr lang="en-US" sz="2500" dirty="0" err="1" smtClean="0">
                <a:latin typeface="Arial Narrow"/>
                <a:cs typeface="Arial Narrow"/>
              </a:rPr>
              <a:t>segni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focali</a:t>
            </a: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smtClean="0">
                <a:latin typeface="Arial Narrow"/>
                <a:cs typeface="Arial Narrow"/>
              </a:rPr>
              <a:t>Eller M and </a:t>
            </a:r>
            <a:r>
              <a:rPr lang="en-US" sz="900" i="1" dirty="0" err="1" smtClean="0">
                <a:latin typeface="Arial Narrow"/>
                <a:cs typeface="Arial Narrow"/>
              </a:rPr>
              <a:t>Goadsby</a:t>
            </a:r>
            <a:r>
              <a:rPr lang="en-US" sz="900" i="1" dirty="0" smtClean="0">
                <a:latin typeface="Arial Narrow"/>
                <a:cs typeface="Arial Narrow"/>
              </a:rPr>
              <a:t> PJ Expert Reviews, </a:t>
            </a:r>
            <a:r>
              <a:rPr lang="en-US" sz="900" i="1" dirty="0" err="1" smtClean="0">
                <a:latin typeface="Arial Narrow"/>
                <a:cs typeface="Arial Narrow"/>
              </a:rPr>
              <a:t>vol</a:t>
            </a:r>
            <a:r>
              <a:rPr lang="en-US" sz="900" i="1" dirty="0" smtClean="0">
                <a:latin typeface="Arial Narrow"/>
                <a:cs typeface="Arial Narrow"/>
              </a:rPr>
              <a:t> .13 2013 (263-273)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smtClean="0">
                <a:latin typeface="Arial Narrow"/>
                <a:cs typeface="Arial Narrow"/>
              </a:rPr>
              <a:t>Evans RW. Med </a:t>
            </a:r>
            <a:r>
              <a:rPr lang="en-US" sz="900" i="1" dirty="0" err="1" smtClean="0">
                <a:latin typeface="Arial Narrow"/>
                <a:cs typeface="Arial Narrow"/>
              </a:rPr>
              <a:t>Clin</a:t>
            </a:r>
            <a:r>
              <a:rPr lang="en-US" sz="900" i="1" dirty="0" smtClean="0">
                <a:latin typeface="Arial Narrow"/>
                <a:cs typeface="Arial Narrow"/>
              </a:rPr>
              <a:t> North Am. 2001  (85:865)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err="1" smtClean="0">
                <a:latin typeface="Arial Narrow"/>
                <a:cs typeface="Arial Narrow"/>
              </a:rPr>
              <a:t>Sobri</a:t>
            </a:r>
            <a:r>
              <a:rPr lang="en-US" sz="900" i="1" dirty="0" smtClean="0">
                <a:latin typeface="Arial Narrow"/>
                <a:cs typeface="Arial Narrow"/>
              </a:rPr>
              <a:t> M et al. The British Journal of Radiology,76 2003 (532-535)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500" dirty="0">
              <a:latin typeface="Arial Narrow"/>
              <a:cs typeface="Arial Narrow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812366" y="5283200"/>
            <a:ext cx="3867150" cy="1314450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  <a:cs typeface="Times New Roman" pitchFamily="18" charset="0"/>
              </a:rPr>
              <a:t>NECESSARIO proseguire l’iter con Indagini </a:t>
            </a:r>
            <a:r>
              <a:rPr lang="it-IT" sz="2800" b="1" dirty="0">
                <a:solidFill>
                  <a:srgbClr val="000000"/>
                </a:solidFill>
                <a:cs typeface="Times New Roman" pitchFamily="18" charset="0"/>
              </a:rPr>
              <a:t>strumentali</a:t>
            </a:r>
            <a:endParaRPr lang="it-IT" sz="2800" b="1" dirty="0">
              <a:solidFill>
                <a:srgbClr val="000000"/>
              </a:solidFill>
            </a:endParaRPr>
          </a:p>
          <a:p>
            <a:pPr eaLnBrk="0" hangingPunct="0"/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285218" y="207007"/>
            <a:ext cx="5045982" cy="1578255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3600" b="1" u="sng" dirty="0">
                <a:solidFill>
                  <a:srgbClr val="000000"/>
                </a:solidFill>
                <a:cs typeface="Times New Roman" pitchFamily="18" charset="0"/>
              </a:rPr>
              <a:t>Segni d’allarme per secondarietà </a:t>
            </a:r>
            <a:endParaRPr lang="it-IT" sz="3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4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622 L -0.00156 -0.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677" y="141130"/>
            <a:ext cx="8678751" cy="6643846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it-IT" dirty="0" smtClean="0"/>
              <a:t>.</a:t>
            </a:r>
          </a:p>
        </p:txBody>
      </p:sp>
      <p:grpSp>
        <p:nvGrpSpPr>
          <p:cNvPr id="115715" name="Group 4"/>
          <p:cNvGrpSpPr>
            <a:grpSpLocks noChangeAspect="1"/>
          </p:cNvGrpSpPr>
          <p:nvPr/>
        </p:nvGrpSpPr>
        <p:grpSpPr bwMode="auto">
          <a:xfrm>
            <a:off x="1258888" y="765175"/>
            <a:ext cx="6400800" cy="7200900"/>
            <a:chOff x="1900" y="2475"/>
            <a:chExt cx="7608" cy="8505"/>
          </a:xfrm>
        </p:grpSpPr>
        <p:sp>
          <p:nvSpPr>
            <p:cNvPr id="115719" name="AutoShape 5"/>
            <p:cNvSpPr>
              <a:spLocks noChangeAspect="1" noChangeArrowheads="1"/>
            </p:cNvSpPr>
            <p:nvPr/>
          </p:nvSpPr>
          <p:spPr bwMode="auto">
            <a:xfrm>
              <a:off x="1900" y="2475"/>
              <a:ext cx="7608" cy="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5720" name="Oval 6"/>
            <p:cNvSpPr>
              <a:spLocks noChangeArrowheads="1"/>
            </p:cNvSpPr>
            <p:nvPr/>
          </p:nvSpPr>
          <p:spPr bwMode="auto">
            <a:xfrm>
              <a:off x="3394" y="4500"/>
              <a:ext cx="2173" cy="81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(codice verde)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1" name="Oval 7"/>
            <p:cNvSpPr>
              <a:spLocks noChangeArrowheads="1"/>
            </p:cNvSpPr>
            <p:nvPr/>
          </p:nvSpPr>
          <p:spPr bwMode="auto">
            <a:xfrm>
              <a:off x="5296" y="5175"/>
              <a:ext cx="2173" cy="81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100" b="1">
                  <a:solidFill>
                    <a:srgbClr val="000000"/>
                  </a:solidFill>
                </a:rPr>
                <a:t>Classe di rischio III</a:t>
              </a:r>
            </a:p>
            <a:p>
              <a:pPr algn="ctr"/>
              <a:r>
                <a:rPr lang="it-IT" sz="1100">
                  <a:solidFill>
                    <a:srgbClr val="000000"/>
                  </a:solidFill>
                </a:rPr>
                <a:t>(codice giallo)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2" name="Oval 8"/>
            <p:cNvSpPr>
              <a:spLocks noChangeArrowheads="1"/>
            </p:cNvSpPr>
            <p:nvPr/>
          </p:nvSpPr>
          <p:spPr bwMode="auto">
            <a:xfrm>
              <a:off x="1900" y="3690"/>
              <a:ext cx="2174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(codice bianco)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3" name="Oval 9"/>
            <p:cNvSpPr>
              <a:spLocks noChangeArrowheads="1"/>
            </p:cNvSpPr>
            <p:nvPr/>
          </p:nvSpPr>
          <p:spPr bwMode="auto">
            <a:xfrm>
              <a:off x="7198" y="5985"/>
              <a:ext cx="2175" cy="81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100" b="1">
                  <a:solidFill>
                    <a:srgbClr val="000000"/>
                  </a:solidFill>
                </a:rPr>
                <a:t>Classe di rischio IV</a:t>
              </a:r>
            </a:p>
            <a:p>
              <a:pPr algn="ctr"/>
              <a:r>
                <a:rPr lang="it-IT" sz="1100">
                  <a:solidFill>
                    <a:srgbClr val="000000"/>
                  </a:solidFill>
                </a:rPr>
                <a:t>(codice rosso)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4" name="AutoShape 10"/>
            <p:cNvSpPr>
              <a:spLocks noChangeArrowheads="1"/>
            </p:cNvSpPr>
            <p:nvPr/>
          </p:nvSpPr>
          <p:spPr bwMode="auto">
            <a:xfrm>
              <a:off x="6519" y="2508"/>
              <a:ext cx="2444" cy="10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solidFill>
                    <a:srgbClr val="000000"/>
                  </a:solidFill>
                </a:rPr>
                <a:t>Quale classe di rischio?</a:t>
              </a:r>
              <a:endParaRPr lang="it-IT">
                <a:solidFill>
                  <a:srgbClr val="000000"/>
                </a:solidFill>
              </a:endParaRPr>
            </a:p>
          </p:txBody>
        </p:sp>
        <p:cxnSp>
          <p:nvCxnSpPr>
            <p:cNvPr id="115725" name="AutoShape 11"/>
            <p:cNvCxnSpPr>
              <a:cxnSpLocks noChangeShapeType="1"/>
              <a:endCxn id="115722" idx="6"/>
            </p:cNvCxnSpPr>
            <p:nvPr/>
          </p:nvCxnSpPr>
          <p:spPr bwMode="auto">
            <a:xfrm flipH="1">
              <a:off x="4074" y="3555"/>
              <a:ext cx="3715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6" name="AutoShape 12"/>
            <p:cNvCxnSpPr>
              <a:cxnSpLocks noChangeShapeType="1"/>
              <a:stCxn id="115724" idx="2"/>
              <a:endCxn id="115720" idx="7"/>
            </p:cNvCxnSpPr>
            <p:nvPr/>
          </p:nvCxnSpPr>
          <p:spPr bwMode="auto">
            <a:xfrm flipH="1">
              <a:off x="5248" y="3588"/>
              <a:ext cx="2493" cy="10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7" name="AutoShape 13"/>
            <p:cNvCxnSpPr>
              <a:cxnSpLocks noChangeShapeType="1"/>
              <a:stCxn id="115724" idx="2"/>
              <a:endCxn id="115721" idx="7"/>
            </p:cNvCxnSpPr>
            <p:nvPr/>
          </p:nvCxnSpPr>
          <p:spPr bwMode="auto">
            <a:xfrm flipH="1">
              <a:off x="7150" y="3588"/>
              <a:ext cx="591" cy="1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8" name="AutoShape 14"/>
            <p:cNvCxnSpPr>
              <a:cxnSpLocks noChangeShapeType="1"/>
              <a:stCxn id="115724" idx="2"/>
              <a:endCxn id="115723" idx="0"/>
            </p:cNvCxnSpPr>
            <p:nvPr/>
          </p:nvCxnSpPr>
          <p:spPr bwMode="auto">
            <a:xfrm>
              <a:off x="7741" y="3588"/>
              <a:ext cx="544" cy="2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29" name="Oval 15"/>
            <p:cNvSpPr>
              <a:spLocks noChangeArrowheads="1"/>
            </p:cNvSpPr>
            <p:nvPr/>
          </p:nvSpPr>
          <p:spPr bwMode="auto">
            <a:xfrm>
              <a:off x="2036" y="6525"/>
              <a:ext cx="2717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 (codice bianco)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5730" name="Rectangle 16"/>
            <p:cNvSpPr>
              <a:spLocks noChangeArrowheads="1"/>
            </p:cNvSpPr>
            <p:nvPr/>
          </p:nvSpPr>
          <p:spPr bwMode="auto">
            <a:xfrm>
              <a:off x="2036" y="7875"/>
              <a:ext cx="2717" cy="1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>
                  <a:solidFill>
                    <a:srgbClr val="000000"/>
                  </a:solidFill>
                </a:rPr>
                <a:t>Paziente con anamnesi + per cefalea con caratteristiche simili alle precedenti in: 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intensità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durata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sintomi associati</a:t>
              </a:r>
            </a:p>
            <a:p>
              <a:endParaRPr lang="it-IT">
                <a:solidFill>
                  <a:srgbClr val="000000"/>
                </a:solidFill>
              </a:endParaRPr>
            </a:p>
          </p:txBody>
        </p:sp>
        <p:cxnSp>
          <p:nvCxnSpPr>
            <p:cNvPr id="115731" name="AutoShape 17"/>
            <p:cNvCxnSpPr>
              <a:cxnSpLocks noChangeShapeType="1"/>
              <a:stCxn id="115729" idx="4"/>
              <a:endCxn id="115730" idx="0"/>
            </p:cNvCxnSpPr>
            <p:nvPr/>
          </p:nvCxnSpPr>
          <p:spPr bwMode="auto">
            <a:xfrm>
              <a:off x="3394" y="7335"/>
              <a:ext cx="1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2" name="AutoShape 18"/>
            <p:cNvCxnSpPr>
              <a:cxnSpLocks noChangeShapeType="1"/>
              <a:stCxn id="115730" idx="2"/>
            </p:cNvCxnSpPr>
            <p:nvPr/>
          </p:nvCxnSpPr>
          <p:spPr bwMode="auto">
            <a:xfrm flipH="1">
              <a:off x="3394" y="9360"/>
              <a:ext cx="1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33" name="AutoShape 19"/>
            <p:cNvSpPr>
              <a:spLocks noChangeArrowheads="1"/>
            </p:cNvSpPr>
            <p:nvPr/>
          </p:nvSpPr>
          <p:spPr bwMode="auto">
            <a:xfrm>
              <a:off x="6519" y="2475"/>
              <a:ext cx="2444" cy="10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solidFill>
                    <a:srgbClr val="000000"/>
                  </a:solidFill>
                </a:rPr>
                <a:t>Quale classe di rischio?</a:t>
              </a: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115716" name="Rectangle 36"/>
          <p:cNvSpPr>
            <a:spLocks noChangeArrowheads="1"/>
          </p:cNvSpPr>
          <p:nvPr/>
        </p:nvSpPr>
        <p:spPr bwMode="auto">
          <a:xfrm>
            <a:off x="4302125" y="5229225"/>
            <a:ext cx="2286000" cy="1512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>
                <a:solidFill>
                  <a:srgbClr val="000000"/>
                </a:solidFill>
              </a:rPr>
              <a:t>PROVVEDIMENTI:</a:t>
            </a:r>
          </a:p>
          <a:p>
            <a:r>
              <a:rPr lang="it-IT" sz="1200">
                <a:solidFill>
                  <a:srgbClr val="000000"/>
                </a:solidFill>
              </a:rPr>
              <a:t>● parametri vitali</a:t>
            </a:r>
          </a:p>
          <a:p>
            <a:r>
              <a:rPr lang="it-IT" sz="1200">
                <a:solidFill>
                  <a:srgbClr val="000000"/>
                </a:solidFill>
              </a:rPr>
              <a:t>● EON</a:t>
            </a:r>
          </a:p>
          <a:p>
            <a:r>
              <a:rPr lang="it-IT" sz="1200">
                <a:solidFill>
                  <a:srgbClr val="000000"/>
                </a:solidFill>
              </a:rPr>
              <a:t>● es. ematochimici</a:t>
            </a:r>
          </a:p>
          <a:p>
            <a:r>
              <a:rPr lang="it-IT" sz="1200">
                <a:solidFill>
                  <a:srgbClr val="000000"/>
                </a:solidFill>
              </a:rPr>
              <a:t>● trattamento sintomatico</a:t>
            </a:r>
          </a:p>
          <a:p>
            <a:r>
              <a:rPr lang="it-IT" sz="1200">
                <a:solidFill>
                  <a:srgbClr val="000000"/>
                </a:solidFill>
              </a:rPr>
              <a:t>● invio a MMG o neurologo o centro cefalee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15717" name="Line 37"/>
          <p:cNvSpPr>
            <a:spLocks noChangeShapeType="1"/>
          </p:cNvSpPr>
          <p:nvPr/>
        </p:nvSpPr>
        <p:spPr bwMode="auto">
          <a:xfrm>
            <a:off x="3779838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115718" name="AutoShape 40"/>
          <p:cNvCxnSpPr>
            <a:cxnSpLocks noChangeShapeType="1"/>
          </p:cNvCxnSpPr>
          <p:nvPr/>
        </p:nvCxnSpPr>
        <p:spPr bwMode="auto">
          <a:xfrm>
            <a:off x="2555875" y="6669088"/>
            <a:ext cx="158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7751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9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308" y="3105"/>
            <a:chExt cx="7200" cy="6885"/>
          </a:xfrm>
          <a:solidFill>
            <a:srgbClr val="66FF66"/>
          </a:solidFill>
        </p:grpSpPr>
        <p:sp>
          <p:nvSpPr>
            <p:cNvPr id="116745" name="AutoShape 5"/>
            <p:cNvSpPr>
              <a:spLocks noChangeAspect="1" noChangeArrowheads="1"/>
            </p:cNvSpPr>
            <p:nvPr/>
          </p:nvSpPr>
          <p:spPr bwMode="auto">
            <a:xfrm>
              <a:off x="2308" y="3105"/>
              <a:ext cx="7200" cy="6885"/>
            </a:xfrm>
            <a:prstGeom prst="rect">
              <a:avLst/>
            </a:prstGeom>
            <a:solidFill>
              <a:srgbClr val="008040">
                <a:alpha val="8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46" name="Line 6"/>
            <p:cNvSpPr>
              <a:spLocks noChangeShapeType="1"/>
            </p:cNvSpPr>
            <p:nvPr/>
          </p:nvSpPr>
          <p:spPr bwMode="auto">
            <a:xfrm>
              <a:off x="2987" y="4050"/>
              <a:ext cx="58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7" name="Line 7"/>
            <p:cNvSpPr>
              <a:spLocks noChangeShapeType="1"/>
            </p:cNvSpPr>
            <p:nvPr/>
          </p:nvSpPr>
          <p:spPr bwMode="auto">
            <a:xfrm>
              <a:off x="6112" y="4050"/>
              <a:ext cx="0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8" name="Line 8"/>
            <p:cNvSpPr>
              <a:spLocks noChangeShapeType="1"/>
            </p:cNvSpPr>
            <p:nvPr/>
          </p:nvSpPr>
          <p:spPr bwMode="auto">
            <a:xfrm>
              <a:off x="8829" y="4050"/>
              <a:ext cx="1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9" name="Line 9"/>
            <p:cNvSpPr>
              <a:spLocks noChangeShapeType="1"/>
            </p:cNvSpPr>
            <p:nvPr/>
          </p:nvSpPr>
          <p:spPr bwMode="auto">
            <a:xfrm>
              <a:off x="2987" y="4050"/>
              <a:ext cx="1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0" name="Line 10"/>
            <p:cNvSpPr>
              <a:spLocks noChangeShapeType="1"/>
            </p:cNvSpPr>
            <p:nvPr/>
          </p:nvSpPr>
          <p:spPr bwMode="auto">
            <a:xfrm>
              <a:off x="6112" y="3780"/>
              <a:ext cx="0" cy="2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1" name="Line 11"/>
            <p:cNvSpPr>
              <a:spLocks noChangeShapeType="1"/>
            </p:cNvSpPr>
            <p:nvPr/>
          </p:nvSpPr>
          <p:spPr bwMode="auto">
            <a:xfrm>
              <a:off x="2987" y="5670"/>
              <a:ext cx="58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2" name="Line 12"/>
            <p:cNvSpPr>
              <a:spLocks noChangeShapeType="1"/>
            </p:cNvSpPr>
            <p:nvPr/>
          </p:nvSpPr>
          <p:spPr bwMode="auto">
            <a:xfrm>
              <a:off x="2987" y="5130"/>
              <a:ext cx="0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3" name="Line 13"/>
            <p:cNvSpPr>
              <a:spLocks noChangeShapeType="1"/>
            </p:cNvSpPr>
            <p:nvPr/>
          </p:nvSpPr>
          <p:spPr bwMode="auto">
            <a:xfrm>
              <a:off x="6112" y="5130"/>
              <a:ext cx="1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4" name="Line 14"/>
            <p:cNvSpPr>
              <a:spLocks noChangeShapeType="1"/>
            </p:cNvSpPr>
            <p:nvPr/>
          </p:nvSpPr>
          <p:spPr bwMode="auto">
            <a:xfrm>
              <a:off x="8829" y="5130"/>
              <a:ext cx="1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5" name="Line 15"/>
            <p:cNvSpPr>
              <a:spLocks noChangeShapeType="1"/>
            </p:cNvSpPr>
            <p:nvPr/>
          </p:nvSpPr>
          <p:spPr bwMode="auto">
            <a:xfrm>
              <a:off x="6112" y="5670"/>
              <a:ext cx="1" cy="2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6" name="Rectangle 16"/>
            <p:cNvSpPr>
              <a:spLocks noChangeArrowheads="1"/>
            </p:cNvSpPr>
            <p:nvPr/>
          </p:nvSpPr>
          <p:spPr bwMode="auto">
            <a:xfrm>
              <a:off x="4889" y="6075"/>
              <a:ext cx="2717" cy="1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 dirty="0">
                  <a:solidFill>
                    <a:srgbClr val="000000"/>
                  </a:solidFill>
                </a:rPr>
                <a:t>PROVVEDIMENTI: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EON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es. ematochimici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trattamento sintomatico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●TC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57" name="Line 17"/>
            <p:cNvSpPr>
              <a:spLocks noChangeShapeType="1"/>
            </p:cNvSpPr>
            <p:nvPr/>
          </p:nvSpPr>
          <p:spPr bwMode="auto">
            <a:xfrm>
              <a:off x="6112" y="7290"/>
              <a:ext cx="0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8" name="AutoShape 18"/>
            <p:cNvSpPr>
              <a:spLocks noChangeArrowheads="1"/>
            </p:cNvSpPr>
            <p:nvPr/>
          </p:nvSpPr>
          <p:spPr bwMode="auto">
            <a:xfrm>
              <a:off x="5161" y="7758"/>
              <a:ext cx="1902" cy="94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TC positiva?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59" name="Text Box 19"/>
            <p:cNvSpPr txBox="1">
              <a:spLocks noChangeArrowheads="1"/>
            </p:cNvSpPr>
            <p:nvPr/>
          </p:nvSpPr>
          <p:spPr bwMode="auto">
            <a:xfrm>
              <a:off x="7063" y="7830"/>
              <a:ext cx="407" cy="4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>
                  <a:solidFill>
                    <a:srgbClr val="000000"/>
                  </a:solidFill>
                </a:rPr>
                <a:t>si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60" name="Text Box 20"/>
            <p:cNvSpPr txBox="1">
              <a:spLocks noChangeArrowheads="1"/>
            </p:cNvSpPr>
            <p:nvPr/>
          </p:nvSpPr>
          <p:spPr bwMode="auto">
            <a:xfrm>
              <a:off x="5568" y="8775"/>
              <a:ext cx="452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 dirty="0">
                  <a:solidFill>
                    <a:srgbClr val="000000"/>
                  </a:solidFill>
                </a:rPr>
                <a:t>no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61" name="Rectangle 21"/>
            <p:cNvSpPr>
              <a:spLocks noChangeArrowheads="1"/>
            </p:cNvSpPr>
            <p:nvPr/>
          </p:nvSpPr>
          <p:spPr bwMode="auto">
            <a:xfrm>
              <a:off x="5025" y="9315"/>
              <a:ext cx="231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pPr algn="just"/>
              <a:r>
                <a:rPr lang="it-IT" sz="1200" b="1" dirty="0">
                  <a:solidFill>
                    <a:srgbClr val="000000"/>
                  </a:solidFill>
                </a:rPr>
                <a:t>Invio a visita neurologica ambulatoriale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62" name="Line 22"/>
            <p:cNvSpPr>
              <a:spLocks noChangeShapeType="1"/>
            </p:cNvSpPr>
            <p:nvPr/>
          </p:nvSpPr>
          <p:spPr bwMode="auto">
            <a:xfrm>
              <a:off x="6112" y="8775"/>
              <a:ext cx="0" cy="5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63" name="Line 23"/>
            <p:cNvSpPr>
              <a:spLocks noChangeShapeType="1"/>
            </p:cNvSpPr>
            <p:nvPr/>
          </p:nvSpPr>
          <p:spPr bwMode="auto">
            <a:xfrm>
              <a:off x="7063" y="8235"/>
              <a:ext cx="67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6740" name="Oval 24"/>
          <p:cNvSpPr>
            <a:spLocks noChangeArrowheads="1"/>
          </p:cNvSpPr>
          <p:nvPr/>
        </p:nvSpPr>
        <p:spPr bwMode="auto">
          <a:xfrm>
            <a:off x="3635375" y="57150"/>
            <a:ext cx="2286000" cy="850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CLASSE di RISCHIO         II(codice verde)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1" name="Rectangle 65"/>
          <p:cNvSpPr>
            <a:spLocks noChangeArrowheads="1"/>
          </p:cNvSpPr>
          <p:nvPr/>
        </p:nvSpPr>
        <p:spPr bwMode="auto">
          <a:xfrm>
            <a:off x="539750" y="2060575"/>
            <a:ext cx="24130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Cefalea di recente esordio                      (giorni, settimane)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2" name="Rectangle 66"/>
          <p:cNvSpPr>
            <a:spLocks noChangeArrowheads="1"/>
          </p:cNvSpPr>
          <p:nvPr/>
        </p:nvSpPr>
        <p:spPr bwMode="auto">
          <a:xfrm>
            <a:off x="3492500" y="2060575"/>
            <a:ext cx="24003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Cefalea progressivamente ingravescente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3" name="Rectangle 67"/>
          <p:cNvSpPr>
            <a:spLocks noChangeArrowheads="1"/>
          </p:cNvSpPr>
          <p:nvPr/>
        </p:nvSpPr>
        <p:spPr bwMode="auto">
          <a:xfrm>
            <a:off x="6589713" y="2133600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Cefalea persistente da              24 ore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4" name="Rectangle 68"/>
          <p:cNvSpPr>
            <a:spLocks noChangeArrowheads="1"/>
          </p:cNvSpPr>
          <p:nvPr/>
        </p:nvSpPr>
        <p:spPr bwMode="auto">
          <a:xfrm>
            <a:off x="6948488" y="4941888"/>
            <a:ext cx="1584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200" b="1">
                <a:solidFill>
                  <a:srgbClr val="000000"/>
                </a:solidFill>
              </a:rPr>
              <a:t>Gestione del caso</a:t>
            </a:r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7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2° MODULO: Cefalea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7802" y="3048055"/>
            <a:ext cx="8394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 Narrow" pitchFamily="34" charset="0"/>
              </a:rPr>
              <a:t>MMG Senior (Dr. Giuseppe Evangelista </a:t>
            </a:r>
            <a:r>
              <a:rPr lang="it-IT" sz="3600" dirty="0" err="1" smtClean="0">
                <a:latin typeface="Arial Narrow" pitchFamily="34" charset="0"/>
              </a:rPr>
              <a:t>Laini</a:t>
            </a:r>
            <a:r>
              <a:rPr lang="it-IT" sz="3600" dirty="0" smtClean="0">
                <a:latin typeface="Arial Narrow" pitchFamily="34" charset="0"/>
              </a:rPr>
              <a:t>)</a:t>
            </a:r>
          </a:p>
          <a:p>
            <a:r>
              <a:rPr lang="it-IT" sz="3600" dirty="0" smtClean="0">
                <a:latin typeface="Arial Narrow" pitchFamily="34" charset="0"/>
              </a:rPr>
              <a:t>MMG in formazione (Dr.ssa </a:t>
            </a:r>
            <a:r>
              <a:rPr lang="it-IT" sz="3600" dirty="0" err="1" smtClean="0">
                <a:latin typeface="Arial Narrow" pitchFamily="34" charset="0"/>
              </a:rPr>
              <a:t>Floriana</a:t>
            </a:r>
            <a:r>
              <a:rPr lang="it-IT" sz="3600" dirty="0" smtClean="0">
                <a:latin typeface="Arial Narrow" pitchFamily="34" charset="0"/>
              </a:rPr>
              <a:t> </a:t>
            </a:r>
            <a:r>
              <a:rPr lang="it-IT" sz="3600" dirty="0" err="1" smtClean="0">
                <a:latin typeface="Arial Narrow" pitchFamily="34" charset="0"/>
              </a:rPr>
              <a:t>Bandera</a:t>
            </a:r>
            <a:r>
              <a:rPr lang="it-IT" sz="3600" dirty="0" smtClean="0">
                <a:latin typeface="Arial Narrow" pitchFamily="34" charset="0"/>
              </a:rPr>
              <a:t>)</a:t>
            </a:r>
            <a:r>
              <a:rPr lang="it-IT" sz="3600" dirty="0" smtClean="0">
                <a:latin typeface="Arial Narrow" pitchFamily="34" charset="0"/>
              </a:rPr>
              <a:t> </a:t>
            </a:r>
            <a:endParaRPr lang="it-IT" sz="3600" dirty="0" smtClean="0">
              <a:latin typeface="Arial Narrow" pitchFamily="34" charset="0"/>
            </a:endParaRPr>
          </a:p>
          <a:p>
            <a:r>
              <a:rPr lang="it-IT" sz="3600" dirty="0" smtClean="0">
                <a:latin typeface="Arial Narrow" pitchFamily="34" charset="0"/>
              </a:rPr>
              <a:t>Neurologo (Dr.ssa Patrizia </a:t>
            </a:r>
            <a:r>
              <a:rPr lang="it-IT" sz="3600" dirty="0" err="1" smtClean="0">
                <a:latin typeface="Arial Narrow" pitchFamily="34" charset="0"/>
              </a:rPr>
              <a:t>Civelli</a:t>
            </a:r>
            <a:r>
              <a:rPr lang="it-IT" sz="3600" dirty="0" smtClean="0">
                <a:latin typeface="Arial Narrow" pitchFamily="34" charset="0"/>
              </a:rPr>
              <a:t>)</a:t>
            </a:r>
          </a:p>
          <a:p>
            <a:r>
              <a:rPr lang="it-IT" sz="3600" dirty="0" err="1" smtClean="0">
                <a:latin typeface="Arial Narrow" pitchFamily="34" charset="0"/>
              </a:rPr>
              <a:t>Neuroradiologo</a:t>
            </a:r>
            <a:r>
              <a:rPr lang="it-IT" sz="3600" dirty="0" smtClean="0">
                <a:latin typeface="Arial Narrow" pitchFamily="34" charset="0"/>
              </a:rPr>
              <a:t> (Prof. Roberto </a:t>
            </a:r>
            <a:r>
              <a:rPr lang="it-IT" sz="3600" dirty="0" err="1" smtClean="0">
                <a:latin typeface="Arial Narrow" pitchFamily="34" charset="0"/>
              </a:rPr>
              <a:t>Gasparotti</a:t>
            </a:r>
            <a:r>
              <a:rPr lang="it-IT" sz="3600" dirty="0" smtClean="0">
                <a:latin typeface="Arial Narrow" pitchFamily="34" charset="0"/>
              </a:rPr>
              <a:t>)</a:t>
            </a:r>
            <a:endParaRPr lang="it-IT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9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7017307"/>
          </a:xfrm>
          <a:prstGeom prst="rect">
            <a:avLst/>
          </a:prstGeom>
          <a:solidFill>
            <a:srgbClr val="FFCC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7762" name="Oval 6"/>
          <p:cNvSpPr>
            <a:spLocks noGrp="1" noChangeArrowheads="1"/>
          </p:cNvSpPr>
          <p:nvPr>
            <p:ph type="body" idx="1"/>
          </p:nvPr>
        </p:nvSpPr>
        <p:spPr>
          <a:xfrm>
            <a:off x="3348038" y="620713"/>
            <a:ext cx="2303462" cy="93662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rou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CLASSE di RISCHIO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sz="1200" b="1" smtClean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III(codice giallo)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Cefalea con:</a:t>
            </a:r>
          </a:p>
        </p:txBody>
      </p:sp>
      <p:sp>
        <p:nvSpPr>
          <p:cNvPr id="117763" name="Line 25"/>
          <p:cNvSpPr>
            <a:spLocks noChangeShapeType="1"/>
          </p:cNvSpPr>
          <p:nvPr/>
        </p:nvSpPr>
        <p:spPr bwMode="auto">
          <a:xfrm>
            <a:off x="1331913" y="2276475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64" name="Line 26"/>
          <p:cNvSpPr>
            <a:spLocks noChangeShapeType="1"/>
          </p:cNvSpPr>
          <p:nvPr/>
        </p:nvSpPr>
        <p:spPr bwMode="auto">
          <a:xfrm>
            <a:off x="4500563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65" name="Line 27"/>
          <p:cNvSpPr>
            <a:spLocks noChangeShapeType="1"/>
          </p:cNvSpPr>
          <p:nvPr/>
        </p:nvSpPr>
        <p:spPr bwMode="auto">
          <a:xfrm>
            <a:off x="4500563" y="1773238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66" name="Rectangle 28"/>
          <p:cNvSpPr>
            <a:spLocks noChangeArrowheads="1"/>
          </p:cNvSpPr>
          <p:nvPr/>
        </p:nvSpPr>
        <p:spPr bwMode="auto">
          <a:xfrm>
            <a:off x="611188" y="2997200"/>
            <a:ext cx="12969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Febbre</a:t>
            </a:r>
          </a:p>
          <a:p>
            <a:pPr algn="ctr"/>
            <a:r>
              <a:rPr lang="it-IT" sz="1200" b="1">
                <a:solidFill>
                  <a:srgbClr val="000000"/>
                </a:solidFill>
              </a:rPr>
              <a:t>e/o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7" name="Rectangle 45"/>
          <p:cNvSpPr>
            <a:spLocks noChangeArrowheads="1"/>
          </p:cNvSpPr>
          <p:nvPr/>
        </p:nvSpPr>
        <p:spPr bwMode="auto">
          <a:xfrm>
            <a:off x="3779838" y="2997200"/>
            <a:ext cx="1439862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Segni meningei e/o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8" name="Rectangle 46"/>
          <p:cNvSpPr>
            <a:spLocks noChangeArrowheads="1"/>
          </p:cNvSpPr>
          <p:nvPr/>
        </p:nvSpPr>
        <p:spPr bwMode="auto">
          <a:xfrm>
            <a:off x="7092950" y="2997200"/>
            <a:ext cx="1511300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Segni neurologici focali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9" name="Line 47"/>
          <p:cNvSpPr>
            <a:spLocks noChangeShapeType="1"/>
          </p:cNvSpPr>
          <p:nvPr/>
        </p:nvSpPr>
        <p:spPr bwMode="auto">
          <a:xfrm>
            <a:off x="1331913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0" name="Line 48"/>
          <p:cNvSpPr>
            <a:spLocks noChangeShapeType="1"/>
          </p:cNvSpPr>
          <p:nvPr/>
        </p:nvSpPr>
        <p:spPr bwMode="auto">
          <a:xfrm>
            <a:off x="7956550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1" name="Line 49"/>
          <p:cNvSpPr>
            <a:spLocks noChangeShapeType="1"/>
          </p:cNvSpPr>
          <p:nvPr/>
        </p:nvSpPr>
        <p:spPr bwMode="auto">
          <a:xfrm>
            <a:off x="1311275" y="37639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2" name="Line 66"/>
          <p:cNvSpPr>
            <a:spLocks noChangeShapeType="1"/>
          </p:cNvSpPr>
          <p:nvPr/>
        </p:nvSpPr>
        <p:spPr bwMode="auto">
          <a:xfrm>
            <a:off x="1311275" y="42211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3" name="Line 67"/>
          <p:cNvSpPr>
            <a:spLocks noChangeShapeType="1"/>
          </p:cNvSpPr>
          <p:nvPr/>
        </p:nvSpPr>
        <p:spPr bwMode="auto">
          <a:xfrm>
            <a:off x="7956550" y="37639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4" name="Line 68"/>
          <p:cNvSpPr>
            <a:spLocks noChangeShapeType="1"/>
          </p:cNvSpPr>
          <p:nvPr/>
        </p:nvSpPr>
        <p:spPr bwMode="auto">
          <a:xfrm>
            <a:off x="4500563" y="4051300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5" name="Line 69"/>
          <p:cNvSpPr>
            <a:spLocks noChangeShapeType="1"/>
          </p:cNvSpPr>
          <p:nvPr/>
        </p:nvSpPr>
        <p:spPr bwMode="auto">
          <a:xfrm>
            <a:off x="4500563" y="450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6" name="Rectangle 70"/>
          <p:cNvSpPr>
            <a:spLocks noChangeArrowheads="1"/>
          </p:cNvSpPr>
          <p:nvPr/>
        </p:nvSpPr>
        <p:spPr bwMode="auto">
          <a:xfrm>
            <a:off x="2773363" y="4941888"/>
            <a:ext cx="3527425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400" b="1">
                <a:solidFill>
                  <a:srgbClr val="000000"/>
                </a:solidFill>
              </a:rPr>
              <a:t>PROVVEDIMENTI:</a:t>
            </a:r>
          </a:p>
          <a:p>
            <a:endParaRPr lang="it-IT" sz="1400" b="1">
              <a:solidFill>
                <a:srgbClr val="000000"/>
              </a:solidFill>
            </a:endParaRPr>
          </a:p>
          <a:p>
            <a:r>
              <a:rPr lang="it-IT" sz="1400" b="1">
                <a:solidFill>
                  <a:srgbClr val="000000"/>
                </a:solidFill>
              </a:rPr>
              <a:t>● B.T.(indici flogosi)</a:t>
            </a:r>
          </a:p>
          <a:p>
            <a:r>
              <a:rPr lang="it-IT" sz="1400" b="1">
                <a:solidFill>
                  <a:srgbClr val="000000"/>
                </a:solidFill>
              </a:rPr>
              <a:t>● T.C.</a:t>
            </a:r>
          </a:p>
          <a:p>
            <a:r>
              <a:rPr lang="it-IT" sz="1400" b="1">
                <a:solidFill>
                  <a:srgbClr val="000000"/>
                </a:solidFill>
              </a:rPr>
              <a:t>● P.L. se febbre o segni meningei</a:t>
            </a:r>
          </a:p>
          <a:p>
            <a:r>
              <a:rPr lang="it-IT" sz="1400" b="1">
                <a:solidFill>
                  <a:srgbClr val="000000"/>
                </a:solidFill>
              </a:rPr>
              <a:t>● cons. neurologica o infettivologica</a:t>
            </a:r>
          </a:p>
        </p:txBody>
      </p:sp>
    </p:spTree>
    <p:extLst>
      <p:ext uri="{BB962C8B-B14F-4D97-AF65-F5344CB8AC3E}">
        <p14:creationId xmlns:p14="http://schemas.microsoft.com/office/powerpoint/2010/main" xmlns="" val="29243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0" y="0"/>
            <a:ext cx="9144000" cy="701730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8786" name="Oval 4"/>
          <p:cNvSpPr>
            <a:spLocks noGrp="1" noChangeArrowheads="1"/>
          </p:cNvSpPr>
          <p:nvPr>
            <p:ph type="body" idx="1"/>
          </p:nvPr>
        </p:nvSpPr>
        <p:spPr>
          <a:xfrm>
            <a:off x="3205163" y="261938"/>
            <a:ext cx="3311525" cy="1079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CLASSE di RISCHIO         IV(codice rosso) cefalea ad esordio acuto d’elevata intensità con </a:t>
            </a:r>
            <a:r>
              <a:rPr lang="it-IT" sz="1200" smtClean="0"/>
              <a:t>:</a:t>
            </a:r>
          </a:p>
        </p:txBody>
      </p:sp>
      <p:sp>
        <p:nvSpPr>
          <p:cNvPr id="118787" name="Line 5"/>
          <p:cNvSpPr>
            <a:spLocks noChangeShapeType="1"/>
          </p:cNvSpPr>
          <p:nvPr/>
        </p:nvSpPr>
        <p:spPr bwMode="auto">
          <a:xfrm>
            <a:off x="4572000" y="1484313"/>
            <a:ext cx="0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18788" name="Group 6"/>
          <p:cNvGrpSpPr>
            <a:grpSpLocks noChangeAspect="1"/>
          </p:cNvGrpSpPr>
          <p:nvPr/>
        </p:nvGrpSpPr>
        <p:grpSpPr bwMode="auto">
          <a:xfrm>
            <a:off x="0" y="1096963"/>
            <a:ext cx="9144000" cy="5761037"/>
            <a:chOff x="2308" y="3105"/>
            <a:chExt cx="7200" cy="6885"/>
          </a:xfrm>
        </p:grpSpPr>
        <p:sp>
          <p:nvSpPr>
            <p:cNvPr id="118792" name="AutoShape 7"/>
            <p:cNvSpPr>
              <a:spLocks noChangeAspect="1" noChangeArrowheads="1"/>
            </p:cNvSpPr>
            <p:nvPr/>
          </p:nvSpPr>
          <p:spPr bwMode="auto">
            <a:xfrm>
              <a:off x="2308" y="3105"/>
              <a:ext cx="7200" cy="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793" name="Line 8"/>
            <p:cNvSpPr>
              <a:spLocks noChangeShapeType="1"/>
            </p:cNvSpPr>
            <p:nvPr/>
          </p:nvSpPr>
          <p:spPr bwMode="auto">
            <a:xfrm>
              <a:off x="2987" y="4050"/>
              <a:ext cx="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4" name="Line 9"/>
            <p:cNvSpPr>
              <a:spLocks noChangeShapeType="1"/>
            </p:cNvSpPr>
            <p:nvPr/>
          </p:nvSpPr>
          <p:spPr bwMode="auto">
            <a:xfrm>
              <a:off x="6112" y="4050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5" name="Line 10"/>
            <p:cNvSpPr>
              <a:spLocks noChangeShapeType="1"/>
            </p:cNvSpPr>
            <p:nvPr/>
          </p:nvSpPr>
          <p:spPr bwMode="auto">
            <a:xfrm>
              <a:off x="8829" y="4050"/>
              <a:ext cx="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6" name="Line 11"/>
            <p:cNvSpPr>
              <a:spLocks noChangeShapeType="1"/>
            </p:cNvSpPr>
            <p:nvPr/>
          </p:nvSpPr>
          <p:spPr bwMode="auto">
            <a:xfrm>
              <a:off x="2987" y="4050"/>
              <a:ext cx="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7" name="Line 12"/>
            <p:cNvSpPr>
              <a:spLocks noChangeShapeType="1"/>
            </p:cNvSpPr>
            <p:nvPr/>
          </p:nvSpPr>
          <p:spPr bwMode="auto">
            <a:xfrm>
              <a:off x="6112" y="378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8" name="Line 13"/>
            <p:cNvSpPr>
              <a:spLocks noChangeShapeType="1"/>
            </p:cNvSpPr>
            <p:nvPr/>
          </p:nvSpPr>
          <p:spPr bwMode="auto">
            <a:xfrm>
              <a:off x="2987" y="5670"/>
              <a:ext cx="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9" name="Line 14"/>
            <p:cNvSpPr>
              <a:spLocks noChangeShapeType="1"/>
            </p:cNvSpPr>
            <p:nvPr/>
          </p:nvSpPr>
          <p:spPr bwMode="auto">
            <a:xfrm>
              <a:off x="2987" y="513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0" name="Line 15"/>
            <p:cNvSpPr>
              <a:spLocks noChangeShapeType="1"/>
            </p:cNvSpPr>
            <p:nvPr/>
          </p:nvSpPr>
          <p:spPr bwMode="auto">
            <a:xfrm>
              <a:off x="6112" y="5130"/>
              <a:ext cx="1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>
              <a:off x="8829" y="5130"/>
              <a:ext cx="1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2" name="Line 17"/>
            <p:cNvSpPr>
              <a:spLocks noChangeShapeType="1"/>
            </p:cNvSpPr>
            <p:nvPr/>
          </p:nvSpPr>
          <p:spPr bwMode="auto">
            <a:xfrm>
              <a:off x="6112" y="5670"/>
              <a:ext cx="1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3" name="Rectangle 18"/>
            <p:cNvSpPr>
              <a:spLocks noChangeArrowheads="1"/>
            </p:cNvSpPr>
            <p:nvPr/>
          </p:nvSpPr>
          <p:spPr bwMode="auto">
            <a:xfrm>
              <a:off x="4482" y="6075"/>
              <a:ext cx="339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● B.T.(indici flogosi)</a:t>
              </a:r>
            </a:p>
            <a:p>
              <a:r>
                <a:rPr lang="it-IT" sz="1200" b="1">
                  <a:solidFill>
                    <a:srgbClr val="000000"/>
                  </a:solidFill>
                </a:rPr>
                <a:t>● T.C. encefalo</a:t>
              </a:r>
            </a:p>
            <a:p>
              <a:r>
                <a:rPr lang="it-IT" sz="1200" b="1">
                  <a:solidFill>
                    <a:srgbClr val="000000"/>
                  </a:solidFill>
                </a:rPr>
                <a:t>● Valutazione neurologica e/o di altro specialista</a:t>
              </a:r>
            </a:p>
          </p:txBody>
        </p:sp>
        <p:sp>
          <p:nvSpPr>
            <p:cNvPr id="118804" name="Rectangle 19"/>
            <p:cNvSpPr>
              <a:spLocks noChangeArrowheads="1"/>
            </p:cNvSpPr>
            <p:nvPr/>
          </p:nvSpPr>
          <p:spPr bwMode="auto">
            <a:xfrm>
              <a:off x="2308" y="4455"/>
              <a:ext cx="1087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Vomito</a:t>
              </a:r>
            </a:p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5" name="Rectangle 20"/>
            <p:cNvSpPr>
              <a:spLocks noChangeArrowheads="1"/>
            </p:cNvSpPr>
            <p:nvPr/>
          </p:nvSpPr>
          <p:spPr bwMode="auto">
            <a:xfrm>
              <a:off x="3938" y="4455"/>
              <a:ext cx="13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Segni focali 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6" name="Rectangle 21"/>
            <p:cNvSpPr>
              <a:spLocks noChangeArrowheads="1"/>
            </p:cNvSpPr>
            <p:nvPr/>
          </p:nvSpPr>
          <p:spPr bwMode="auto">
            <a:xfrm>
              <a:off x="5976" y="4455"/>
              <a:ext cx="149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Sincope all’esordio 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7" name="Rectangle 22"/>
            <p:cNvSpPr>
              <a:spLocks noChangeArrowheads="1"/>
            </p:cNvSpPr>
            <p:nvPr/>
          </p:nvSpPr>
          <p:spPr bwMode="auto">
            <a:xfrm>
              <a:off x="8014" y="4455"/>
              <a:ext cx="149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Disturbi del sensorio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8" name="Line 23"/>
            <p:cNvSpPr>
              <a:spLocks noChangeShapeType="1"/>
            </p:cNvSpPr>
            <p:nvPr/>
          </p:nvSpPr>
          <p:spPr bwMode="auto">
            <a:xfrm>
              <a:off x="4617" y="4050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9" name="AutoShape 24"/>
            <p:cNvSpPr>
              <a:spLocks noChangeArrowheads="1"/>
            </p:cNvSpPr>
            <p:nvPr/>
          </p:nvSpPr>
          <p:spPr bwMode="auto">
            <a:xfrm>
              <a:off x="5433" y="7425"/>
              <a:ext cx="1630" cy="108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T.C. encefalo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0" name="Text Box 25"/>
            <p:cNvSpPr txBox="1">
              <a:spLocks noChangeArrowheads="1"/>
            </p:cNvSpPr>
            <p:nvPr/>
          </p:nvSpPr>
          <p:spPr bwMode="auto">
            <a:xfrm>
              <a:off x="7199" y="7425"/>
              <a:ext cx="407" cy="4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Neg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1" name="Rectangle 26"/>
            <p:cNvSpPr>
              <a:spLocks noChangeArrowheads="1"/>
            </p:cNvSpPr>
            <p:nvPr/>
          </p:nvSpPr>
          <p:spPr bwMode="auto">
            <a:xfrm>
              <a:off x="7878" y="7695"/>
              <a:ext cx="122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Puntura lombare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2" name="Rectangle 27"/>
            <p:cNvSpPr>
              <a:spLocks noChangeArrowheads="1"/>
            </p:cNvSpPr>
            <p:nvPr/>
          </p:nvSpPr>
          <p:spPr bwMode="auto">
            <a:xfrm>
              <a:off x="5568" y="9180"/>
              <a:ext cx="135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Se ESA:</a:t>
              </a:r>
            </a:p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neurochirurgia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3" name="Line 28"/>
            <p:cNvSpPr>
              <a:spLocks noChangeShapeType="1"/>
            </p:cNvSpPr>
            <p:nvPr/>
          </p:nvSpPr>
          <p:spPr bwMode="auto">
            <a:xfrm>
              <a:off x="6248" y="6885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118814" name="AutoShape 29"/>
            <p:cNvCxnSpPr>
              <a:cxnSpLocks noChangeShapeType="1"/>
              <a:stCxn id="118809" idx="2"/>
              <a:endCxn id="118812" idx="0"/>
            </p:cNvCxnSpPr>
            <p:nvPr/>
          </p:nvCxnSpPr>
          <p:spPr bwMode="auto">
            <a:xfrm flipH="1">
              <a:off x="6248" y="8505"/>
              <a:ext cx="1" cy="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8815" name="AutoShape 30"/>
            <p:cNvCxnSpPr>
              <a:cxnSpLocks noChangeShapeType="1"/>
              <a:stCxn id="118809" idx="3"/>
              <a:endCxn id="118811" idx="1"/>
            </p:cNvCxnSpPr>
            <p:nvPr/>
          </p:nvCxnSpPr>
          <p:spPr bwMode="auto">
            <a:xfrm>
              <a:off x="7063" y="7965"/>
              <a:ext cx="81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8816" name="Text Box 31"/>
            <p:cNvSpPr txBox="1">
              <a:spLocks noChangeArrowheads="1"/>
            </p:cNvSpPr>
            <p:nvPr/>
          </p:nvSpPr>
          <p:spPr bwMode="auto">
            <a:xfrm>
              <a:off x="6383" y="8505"/>
              <a:ext cx="544" cy="405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b="1">
                  <a:solidFill>
                    <a:srgbClr val="000000"/>
                  </a:solidFill>
                </a:rPr>
                <a:t>POS</a:t>
              </a:r>
            </a:p>
          </p:txBody>
        </p:sp>
      </p:grpSp>
      <p:sp>
        <p:nvSpPr>
          <p:cNvPr id="118789" name="Rectangle 110"/>
          <p:cNvSpPr>
            <a:spLocks noChangeArrowheads="1"/>
          </p:cNvSpPr>
          <p:nvPr/>
        </p:nvSpPr>
        <p:spPr bwMode="auto">
          <a:xfrm>
            <a:off x="3059113" y="2827338"/>
            <a:ext cx="1584325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Farmacoresistenza</a:t>
            </a:r>
          </a:p>
        </p:txBody>
      </p:sp>
      <p:cxnSp>
        <p:nvCxnSpPr>
          <p:cNvPr id="118790" name="AutoShape 113"/>
          <p:cNvCxnSpPr>
            <a:cxnSpLocks noChangeShapeType="1"/>
            <a:stCxn id="118805" idx="3"/>
          </p:cNvCxnSpPr>
          <p:nvPr/>
        </p:nvCxnSpPr>
        <p:spPr bwMode="auto">
          <a:xfrm>
            <a:off x="3795713" y="2452688"/>
            <a:ext cx="415925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791" name="AutoShape 114"/>
          <p:cNvCxnSpPr>
            <a:cxnSpLocks noChangeShapeType="1"/>
            <a:stCxn id="118789" idx="3"/>
          </p:cNvCxnSpPr>
          <p:nvPr/>
        </p:nvCxnSpPr>
        <p:spPr bwMode="auto">
          <a:xfrm>
            <a:off x="4643438" y="3055938"/>
            <a:ext cx="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28103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o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 trombosi venosa cerebrale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417638"/>
            <a:ext cx="8433229" cy="4225925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Spesso donne giovani in terapia </a:t>
            </a:r>
            <a:r>
              <a:rPr lang="it-IT" sz="2400" dirty="0" err="1" smtClean="0">
                <a:latin typeface="Arial Narrow"/>
                <a:cs typeface="Arial Narrow"/>
              </a:rPr>
              <a:t>estroprogestinica</a:t>
            </a:r>
            <a:endParaRPr lang="it-IT" sz="2400" dirty="0" smtClean="0">
              <a:latin typeface="Arial Narrow"/>
              <a:cs typeface="Arial Narrow"/>
            </a:endParaRP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Esordio acuto, subacuto o cronico</a:t>
            </a: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Presente nell’80-90% dei casi, spesso sintomo d’esordio</a:t>
            </a:r>
          </a:p>
          <a:p>
            <a:pPr>
              <a:defRPr/>
            </a:pPr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Localizzazione aspecifica</a:t>
            </a:r>
            <a:r>
              <a:rPr lang="it-IT" sz="2400" dirty="0" smtClean="0">
                <a:latin typeface="Arial Narrow"/>
                <a:cs typeface="Arial Narrow"/>
              </a:rPr>
              <a:t>, spesso diffusa</a:t>
            </a:r>
          </a:p>
          <a:p>
            <a:pPr>
              <a:defRPr/>
            </a:pPr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Intensità variabile </a:t>
            </a:r>
            <a:r>
              <a:rPr lang="it-IT" sz="2400" dirty="0" smtClean="0">
                <a:latin typeface="Arial Narrow"/>
                <a:cs typeface="Arial Narrow"/>
              </a:rPr>
              <a:t>(da lieve peso a dolore insopportabile)</a:t>
            </a: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Talvolta associata a segni focali neurologici</a:t>
            </a:r>
          </a:p>
          <a:p>
            <a:pPr>
              <a:defRPr/>
            </a:pPr>
            <a:r>
              <a:rPr lang="it-IT" sz="2400" dirty="0" err="1" smtClean="0">
                <a:latin typeface="Arial Narrow"/>
                <a:cs typeface="Arial Narrow"/>
              </a:rPr>
              <a:t>Neuroimaging</a:t>
            </a:r>
            <a:r>
              <a:rPr lang="it-IT" sz="2400" dirty="0" smtClean="0">
                <a:latin typeface="Arial Narrow"/>
                <a:cs typeface="Arial Narrow"/>
              </a:rPr>
              <a:t> (TC, </a:t>
            </a:r>
            <a:r>
              <a:rPr lang="it-IT" sz="2400" dirty="0" err="1" smtClean="0">
                <a:latin typeface="Arial Narrow"/>
                <a:cs typeface="Arial Narrow"/>
              </a:rPr>
              <a:t>Angio-TC</a:t>
            </a:r>
            <a:r>
              <a:rPr lang="it-IT" sz="2400" dirty="0" smtClean="0">
                <a:latin typeface="Arial Narrow"/>
                <a:cs typeface="Arial Narrow"/>
              </a:rPr>
              <a:t>, </a:t>
            </a:r>
            <a:r>
              <a:rPr lang="it-IT" sz="2400" dirty="0" err="1" smtClean="0">
                <a:latin typeface="Arial Narrow"/>
                <a:cs typeface="Arial Narrow"/>
              </a:rPr>
              <a:t>RMN+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latin typeface="Arial Narrow"/>
                <a:cs typeface="Arial Narrow"/>
              </a:rPr>
              <a:t>AngioRMN</a:t>
            </a:r>
            <a:r>
              <a:rPr lang="it-IT" sz="2400" dirty="0" smtClean="0">
                <a:latin typeface="Arial Narrow"/>
                <a:cs typeface="Arial Narrow"/>
              </a:rPr>
              <a:t> )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o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 trombosi venosa cerebrale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229" y="1417638"/>
            <a:ext cx="8658199" cy="4225925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>
              <a:buNone/>
              <a:defRPr/>
            </a:pPr>
            <a:r>
              <a:rPr lang="it-IT" sz="2400" b="1" dirty="0" smtClean="0"/>
              <a:t>cause infettive</a:t>
            </a:r>
          </a:p>
          <a:p>
            <a:pPr>
              <a:buNone/>
              <a:defRPr/>
            </a:pPr>
            <a:r>
              <a:rPr lang="it-IT" sz="2400" dirty="0" smtClean="0"/>
              <a:t> </a:t>
            </a:r>
            <a:r>
              <a:rPr lang="it-IT" sz="2400" i="1" dirty="0" smtClean="0"/>
              <a:t>locali:</a:t>
            </a:r>
            <a:r>
              <a:rPr lang="it-IT" sz="2400" dirty="0" smtClean="0"/>
              <a:t> trauma settico diretto, infezioni intracraniche (ascesso, empiema, meningite,sifilide, osteite), infezioni locali (otite, ascesso dentario, tonsillite, sinusite, infezione cutanea)   </a:t>
            </a:r>
          </a:p>
          <a:p>
            <a:pPr>
              <a:buNone/>
              <a:defRPr/>
            </a:pPr>
            <a:r>
              <a:rPr lang="it-IT" sz="2400" i="1" dirty="0" smtClean="0"/>
              <a:t>generali:</a:t>
            </a:r>
            <a:r>
              <a:rPr lang="it-IT" sz="2400" dirty="0" smtClean="0"/>
              <a:t> batteriche (setticemia, endocarditi, tifo,tubercolosi, micoplasma), virus (epatite, encefalite da Herpes o HIV, citomegalovirus), parassiti (trichinosi, malaria), funghi (aspergillosi)</a:t>
            </a:r>
          </a:p>
          <a:p>
            <a:pPr>
              <a:buNone/>
              <a:defRPr/>
            </a:pPr>
            <a:endParaRPr lang="it-IT" sz="2400" dirty="0" smtClean="0"/>
          </a:p>
          <a:p>
            <a:pPr>
              <a:buNone/>
              <a:defRPr/>
            </a:pPr>
            <a:r>
              <a:rPr lang="it-IT" sz="2400" b="1" dirty="0" smtClean="0"/>
              <a:t>cause non infettive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olo 1"/>
          <p:cNvSpPr>
            <a:spLocks noGrp="1"/>
          </p:cNvSpPr>
          <p:nvPr>
            <p:ph type="title"/>
          </p:nvPr>
        </p:nvSpPr>
        <p:spPr>
          <a:xfrm>
            <a:off x="188686" y="274638"/>
            <a:ext cx="8498113" cy="857476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 trombosi venosa cerebrale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132114"/>
            <a:ext cx="8229600" cy="4994049"/>
          </a:xfrm>
        </p:spPr>
        <p:txBody>
          <a:bodyPr>
            <a:normAutofit fontScale="92500" lnSpcReduction="10000"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cause non infettive:</a:t>
            </a:r>
          </a:p>
          <a:p>
            <a:r>
              <a:rPr lang="it-IT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coagulopatie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deficit degli inibitori della coagulazione (antitrombina III, proteina C o S,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APC-resistance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mutazione del fattore V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Leiden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e G20210A della protrombina), sindrome da anticorpi antifosfolipidi, coagulazione intravascolare disseminata, deficit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plasminogeno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e altre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coagulopatie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secondarie</a:t>
            </a:r>
          </a:p>
          <a:p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farmaci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contraccettivi orali, androgeni, anabolizzanti, farmaci contenenti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L-asparaginasi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eritropoietina,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fitoestrogeni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tamixifene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talidomide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variazioni ormonali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gravidanza 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puerpuerio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  </a:t>
            </a:r>
          </a:p>
          <a:p>
            <a:r>
              <a:rPr lang="it-IT" sz="1600" i="1" dirty="0" smtClean="0">
                <a:latin typeface="Arial" pitchFamily="34" charset="0"/>
                <a:cs typeface="Arial" pitchFamily="34" charset="0"/>
              </a:rPr>
              <a:t>neoplasie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meningiomi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tumori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glomici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leucemie, adenocarcinomi)   </a:t>
            </a:r>
          </a:p>
          <a:p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malattie sistemiche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infiammatorie e non: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rettocolite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ulcerosa, morbo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Crohn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sarcoidosi, tireotossicosi,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omocistinuria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iperomocisteinemia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  </a:t>
            </a:r>
          </a:p>
          <a:p>
            <a:r>
              <a:rPr lang="it-IT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collagenopatie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LES, malattia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Behcet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arterite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Horton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granulomatosi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Wegener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malattia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Sjögren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disturbi ematologici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policitemia, anemia a cellule falciformi, emoglobinuria parossistica notturna,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trombocitemia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primaria o secondaria, anemia da carenza di ferro   </a:t>
            </a:r>
          </a:p>
          <a:p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malformazioni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vascolari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durali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(soprattutto fistola durale) 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traumi cranici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aperti e chiusi, interventi neurochirurgici,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poroencefalia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cisti aracnoidea  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corpi estranei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intravascolari (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pacemaker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cardiaco e alimentazione parenterale in vena giugulare)  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altri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disidratazione marcata (soprattutto in età pediatrica), massaggi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shiatzu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residenza ad alte quote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olo 1"/>
          <p:cNvSpPr>
            <a:spLocks noGrp="1"/>
          </p:cNvSpPr>
          <p:nvPr>
            <p:ph type="title"/>
          </p:nvPr>
        </p:nvSpPr>
        <p:spPr>
          <a:xfrm>
            <a:off x="188686" y="274638"/>
            <a:ext cx="8498113" cy="857476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 trombosi venosa cerebrale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132114"/>
            <a:ext cx="8229600" cy="53412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i="1" dirty="0" smtClean="0">
                <a:solidFill>
                  <a:srgbClr val="0070C0"/>
                </a:solidFill>
              </a:rPr>
              <a:t>TERAPIA: la TAO</a:t>
            </a:r>
          </a:p>
          <a:p>
            <a:pPr marL="0" indent="0" algn="ctr">
              <a:buNone/>
            </a:pPr>
            <a:endParaRPr lang="it-IT" sz="1200" b="1" i="1" dirty="0" smtClean="0">
              <a:solidFill>
                <a:srgbClr val="0070C0"/>
              </a:solidFill>
            </a:endParaRPr>
          </a:p>
          <a:p>
            <a:r>
              <a:rPr lang="it-IT" sz="2400" dirty="0" smtClean="0"/>
              <a:t>In linea di massima dovrebbe essere proseguita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3 mesi </a:t>
            </a:r>
            <a:r>
              <a:rPr lang="it-IT" sz="2400" dirty="0" smtClean="0"/>
              <a:t>nelle forme secondarie ad un fattore di rischio transitorio o modificabile (p.e. assunzione di contraccettivi orali</a:t>
            </a:r>
            <a:r>
              <a:rPr lang="it-IT" sz="2400" dirty="0"/>
              <a:t>) </a:t>
            </a:r>
            <a:r>
              <a:rPr lang="it-IT" sz="2400" dirty="0" smtClean="0"/>
              <a:t>in </a:t>
            </a:r>
            <a:r>
              <a:rPr lang="it-IT" sz="2400" dirty="0"/>
              <a:t>analogia a quanto si attua nelle trombosi venose </a:t>
            </a:r>
            <a:r>
              <a:rPr lang="it-IT" sz="2400" dirty="0" smtClean="0"/>
              <a:t>extracraniche; </a:t>
            </a:r>
          </a:p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6-12 mesi </a:t>
            </a:r>
            <a:r>
              <a:rPr lang="it-IT" sz="2400" dirty="0" smtClean="0"/>
              <a:t>nei pazienti con forme idiopatiche o con </a:t>
            </a:r>
            <a:r>
              <a:rPr lang="it-IT" sz="2400" dirty="0" err="1" smtClean="0"/>
              <a:t>trombofilia</a:t>
            </a:r>
            <a:r>
              <a:rPr lang="it-IT" sz="2400" dirty="0" smtClean="0"/>
              <a:t> ereditaria di lieve entità (deficit proteina C proteina S, eterozigoti fattore V </a:t>
            </a:r>
            <a:r>
              <a:rPr lang="it-IT" sz="2400" dirty="0" err="1" smtClean="0"/>
              <a:t>Leiden</a:t>
            </a:r>
            <a:r>
              <a:rPr lang="it-IT" sz="2400" dirty="0" smtClean="0"/>
              <a:t> o mutazione G20210A della protrombina). </a:t>
            </a:r>
          </a:p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tempo indefinito </a:t>
            </a:r>
            <a:r>
              <a:rPr lang="it-IT" sz="2400" dirty="0" smtClean="0"/>
              <a:t>nei pazienti con 2 o più episodi di trombosi venosa cerebrale idiopatica o nei pazienti in cui un solo episodio sia associato ad una </a:t>
            </a:r>
            <a:r>
              <a:rPr lang="it-IT" sz="2400" dirty="0" err="1" smtClean="0"/>
              <a:t>trombofilia</a:t>
            </a:r>
            <a:r>
              <a:rPr lang="it-IT" sz="2400" dirty="0" smtClean="0"/>
              <a:t> ereditaria severa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0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3500773">
            <a:off x="6875463" y="46085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3500773">
            <a:off x="7454900" y="451167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42" name="CasellaDiTesto 11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0843" name="CasellaDiTesto 12"/>
          <p:cNvSpPr txBox="1">
            <a:spLocks noChangeArrowheads="1"/>
          </p:cNvSpPr>
          <p:nvPr/>
        </p:nvSpPr>
        <p:spPr bwMode="auto">
          <a:xfrm>
            <a:off x="6011863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pic>
        <p:nvPicPr>
          <p:cNvPr id="102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/>
          <a:srcRect l="15573" t="13130"/>
          <a:stretch>
            <a:fillRect/>
          </a:stretch>
        </p:blipFill>
        <p:spPr bwMode="auto">
          <a:xfrm>
            <a:off x="685800" y="299131"/>
            <a:ext cx="8447314" cy="57222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Freccia a destra 12"/>
          <p:cNvSpPr/>
          <p:nvPr/>
        </p:nvSpPr>
        <p:spPr>
          <a:xfrm>
            <a:off x="1612392" y="455713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85800" y="602138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♀, 41aa, ex-fumatrice, ipertesa,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estroprogestinici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 intensa cefalea pulsante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occipito-nucale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ad esordio acuto, con nausea e vomito, non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responiva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FANS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5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42" name="CasellaDiTesto 11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0843" name="CasellaDiTesto 12"/>
          <p:cNvSpPr txBox="1">
            <a:spLocks noChangeArrowheads="1"/>
          </p:cNvSpPr>
          <p:nvPr/>
        </p:nvSpPr>
        <p:spPr bwMode="auto">
          <a:xfrm>
            <a:off x="6011863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2987675" y="337140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7210" t="6649"/>
          <a:stretch>
            <a:fillRect/>
          </a:stretch>
        </p:blipFill>
        <p:spPr bwMode="auto">
          <a:xfrm>
            <a:off x="685800" y="284810"/>
            <a:ext cx="7461705" cy="47285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Freccia a destra 13"/>
          <p:cNvSpPr/>
          <p:nvPr/>
        </p:nvSpPr>
        <p:spPr>
          <a:xfrm>
            <a:off x="1429657" y="361372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85800" y="5229493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♀, 41aa, ex-fumatrice, ipertesa,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estroprogestinici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 intensa cefalea pulsante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occipito-nucale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ad esordio acuto, con nausea e vomito, non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responsiva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FANS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8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42" name="CasellaDiTesto 11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0843" name="CasellaDiTesto 12"/>
          <p:cNvSpPr txBox="1">
            <a:spLocks noChangeArrowheads="1"/>
          </p:cNvSpPr>
          <p:nvPr/>
        </p:nvSpPr>
        <p:spPr bwMode="auto">
          <a:xfrm>
            <a:off x="6011863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>
            <a:off x="2634996" y="361372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85800" y="5229493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♀, 41aa, ex-fumatrice, ipertesa,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estroprogestinici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 intensa cefalea pulsante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occipito-nucale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ad esordio acuto, con nausea e vomito, non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responsiva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FANS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8640" t="-4042"/>
          <a:stretch>
            <a:fillRect/>
          </a:stretch>
        </p:blipFill>
        <p:spPr bwMode="auto">
          <a:xfrm>
            <a:off x="174172" y="0"/>
            <a:ext cx="6995886" cy="48559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Freccia a destra 15"/>
          <p:cNvSpPr/>
          <p:nvPr/>
        </p:nvSpPr>
        <p:spPr>
          <a:xfrm>
            <a:off x="908449" y="337140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255657" y="1422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Mdc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90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♀, 41aa, ex-fumatrice, ipertesa, estroprogestinici; intensa cefalea pulsante </a:t>
            </a:r>
            <a:r>
              <a:rPr lang="it-IT" sz="2400" dirty="0" err="1">
                <a:solidFill>
                  <a:schemeClr val="bg1"/>
                </a:solidFill>
                <a:cs typeface="Times New Roman" pitchFamily="18" charset="0"/>
              </a:rPr>
              <a:t>occipito</a:t>
            </a:r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-nucale ad esordio acuto, con nausea e vomito, non responsiva a FANS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120837" name="Picture 8" descr="Pedrinelli_TC_10_6_2006_0032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611188" y="1557338"/>
            <a:ext cx="35274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9" descr="Pedrinelli_TC_10_6_2006_00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557338"/>
            <a:ext cx="34020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-2472312">
            <a:off x="2419350" y="5049838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3500773">
            <a:off x="6875463" y="46085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3500773">
            <a:off x="7454900" y="451167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42" name="CasellaDiTesto 11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0843" name="CasellaDiTesto 12"/>
          <p:cNvSpPr txBox="1">
            <a:spLocks noChangeArrowheads="1"/>
          </p:cNvSpPr>
          <p:nvPr/>
        </p:nvSpPr>
        <p:spPr bwMode="auto">
          <a:xfrm>
            <a:off x="6011863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</p:spTree>
    <p:extLst>
      <p:ext uri="{BB962C8B-B14F-4D97-AF65-F5344CB8AC3E}">
        <p14:creationId xmlns:p14="http://schemas.microsoft.com/office/powerpoint/2010/main" xmlns="" val="175084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5594932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765468"/>
            <a:ext cx="5594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000" b="1" dirty="0" smtClean="0">
                <a:latin typeface="Arial Narrow"/>
                <a:cs typeface="Arial Narrow"/>
              </a:rPr>
              <a:t>CASO 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132025"/>
            <a:ext cx="5594931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Cefalea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4108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Laini</a:t>
            </a:r>
            <a:r>
              <a:rPr lang="it-IT" sz="3200" i="1" dirty="0" smtClean="0">
                <a:latin typeface="Arial Narrow"/>
                <a:cs typeface="Arial Narrow"/>
              </a:rPr>
              <a:t> – Dr.ssa </a:t>
            </a:r>
            <a:r>
              <a:rPr lang="it-IT" sz="3200" i="1" dirty="0" err="1" smtClean="0">
                <a:latin typeface="Arial Narrow"/>
                <a:cs typeface="Arial Narrow"/>
              </a:rPr>
              <a:t>Bandera</a:t>
            </a:r>
            <a:endParaRPr lang="it-IT" sz="3200" i="1" dirty="0">
              <a:latin typeface="Arial Narrow"/>
              <a:cs typeface="Arial Narrow"/>
            </a:endParaRPr>
          </a:p>
        </p:txBody>
      </p:sp>
      <p:pic>
        <p:nvPicPr>
          <p:cNvPr id="9" name="Immagine 3" descr="ston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94931" y="-61761"/>
            <a:ext cx="3549068" cy="50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122884" name="Picture 5" descr="Pedrinelli_RM_10_6_2006_FLAIR_ax_0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304925"/>
            <a:ext cx="3398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1" name="Picture 7" descr="Pedrinelli_RM_10_6_2006_angio_2D_0019"/>
          <p:cNvPicPr>
            <a:picLocks noChangeAspect="1" noChangeArrowheads="1"/>
          </p:cNvPicPr>
          <p:nvPr/>
        </p:nvPicPr>
        <p:blipFill>
          <a:blip r:embed="rId4" cstate="email"/>
          <a:srcRect t="-3548"/>
          <a:stretch>
            <a:fillRect/>
          </a:stretch>
        </p:blipFill>
        <p:spPr bwMode="auto">
          <a:xfrm>
            <a:off x="4716463" y="1196975"/>
            <a:ext cx="40941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358775" y="64008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ESA da trombosi dei seni (SSS)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4402672">
            <a:off x="2774950" y="43021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0800000">
            <a:off x="1116013" y="28178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367109">
            <a:off x="3073400" y="2792413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6504271">
            <a:off x="1439863" y="4541838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3500773">
            <a:off x="5440363" y="2206625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5400000">
            <a:off x="6265863" y="18081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7056354">
            <a:off x="7085013" y="18462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50825" y="333375"/>
            <a:ext cx="8642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♀, 41aa, ex-fumatrice, ipertesa,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estroprogestinici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; intensa cefalea pulsante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occipito-nucale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ad esordio acuto, con nausea e vomito, non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responsiva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a FANS</a:t>
            </a:r>
          </a:p>
        </p:txBody>
      </p:sp>
      <p:sp>
        <p:nvSpPr>
          <p:cNvPr id="122895" name="CasellaDiTesto 19"/>
          <p:cNvSpPr txBox="1">
            <a:spLocks noChangeArrowheads="1"/>
          </p:cNvSpPr>
          <p:nvPr/>
        </p:nvSpPr>
        <p:spPr bwMode="auto">
          <a:xfrm>
            <a:off x="1619250" y="5732463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RM</a:t>
            </a:r>
          </a:p>
        </p:txBody>
      </p:sp>
      <p:sp>
        <p:nvSpPr>
          <p:cNvPr id="122896" name="CasellaDiTesto 20"/>
          <p:cNvSpPr txBox="1">
            <a:spLocks noChangeArrowheads="1"/>
          </p:cNvSpPr>
          <p:nvPr/>
        </p:nvSpPr>
        <p:spPr bwMode="auto">
          <a:xfrm>
            <a:off x="6084888" y="5661025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</p:spTree>
    <p:extLst>
      <p:ext uri="{BB962C8B-B14F-4D97-AF65-F5344CB8AC3E}">
        <p14:creationId xmlns:p14="http://schemas.microsoft.com/office/powerpoint/2010/main" xmlns="" val="360190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5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idx="1"/>
          </p:nvPr>
        </p:nvSpPr>
        <p:spPr>
          <a:xfrm>
            <a:off x="576263" y="333375"/>
            <a:ext cx="7991475" cy="72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2800" smtClean="0">
                <a:solidFill>
                  <a:srgbClr val="FFFFFF"/>
                </a:solidFill>
                <a:cs typeface="Times New Roman" pitchFamily="18" charset="0"/>
              </a:rPr>
              <a:t>Follow-up (dopo 4 mesi di TAO)</a:t>
            </a:r>
          </a:p>
        </p:txBody>
      </p:sp>
      <p:pic>
        <p:nvPicPr>
          <p:cNvPr id="124933" name="Picture 8" descr="Pedrinelli_RM_13_10_2006_angio_2D_0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411288"/>
            <a:ext cx="41513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12" descr="Pedrinelli_RM_13_10_2006_FLAIR_ax_0018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755650" y="1628775"/>
            <a:ext cx="2895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CasellaDiTesto 6"/>
          <p:cNvSpPr txBox="1">
            <a:spLocks noChangeArrowheads="1"/>
          </p:cNvSpPr>
          <p:nvPr/>
        </p:nvSpPr>
        <p:spPr bwMode="auto">
          <a:xfrm>
            <a:off x="1619250" y="5732463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RM</a:t>
            </a:r>
          </a:p>
        </p:txBody>
      </p:sp>
      <p:sp>
        <p:nvSpPr>
          <p:cNvPr id="124936" name="CasellaDiTesto 7"/>
          <p:cNvSpPr txBox="1">
            <a:spLocks noChangeArrowheads="1"/>
          </p:cNvSpPr>
          <p:nvPr/>
        </p:nvSpPr>
        <p:spPr bwMode="auto">
          <a:xfrm>
            <a:off x="6156325" y="5732463"/>
            <a:ext cx="19446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</p:spTree>
    <p:extLst>
      <p:ext uri="{BB962C8B-B14F-4D97-AF65-F5344CB8AC3E}">
        <p14:creationId xmlns:p14="http://schemas.microsoft.com/office/powerpoint/2010/main" xmlns="" val="2383661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337314" y="304800"/>
            <a:ext cx="7965642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ad emorragia </a:t>
            </a:r>
            <a:r>
              <a:rPr lang="it-IT" sz="3200" b="1" dirty="0">
                <a:solidFill>
                  <a:srgbClr val="00CCFF"/>
                </a:solidFill>
                <a:latin typeface="Arial Narrow"/>
                <a:cs typeface="Arial Narrow"/>
              </a:rPr>
              <a:t>subaracnoidea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7188" y="1000125"/>
            <a:ext cx="8358187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>
                <a:latin typeface="Arial Narrow"/>
                <a:cs typeface="Arial Narrow"/>
              </a:rPr>
              <a:t>Presentazione tipica: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Esordio </a:t>
            </a:r>
            <a:r>
              <a:rPr lang="it-IT" sz="2400" b="1" i="1" u="sng" dirty="0">
                <a:latin typeface="Arial Narrow"/>
                <a:cs typeface="Arial Narrow"/>
              </a:rPr>
              <a:t>improvviso</a:t>
            </a:r>
            <a:r>
              <a:rPr lang="it-IT" sz="2400" b="1" dirty="0">
                <a:latin typeface="Arial Narrow"/>
                <a:cs typeface="Arial Narrow"/>
              </a:rPr>
              <a:t> (</a:t>
            </a:r>
            <a:r>
              <a:rPr lang="it-IT" sz="2400" b="1" dirty="0" err="1">
                <a:latin typeface="Arial Narrow"/>
                <a:cs typeface="Arial Narrow"/>
              </a:rPr>
              <a:t>thunderclap</a:t>
            </a:r>
            <a:r>
              <a:rPr lang="it-IT" sz="2400" b="1" dirty="0">
                <a:latin typeface="Arial Narrow"/>
                <a:cs typeface="Arial Narrow"/>
              </a:rPr>
              <a:t>), cefalea </a:t>
            </a:r>
            <a:r>
              <a:rPr lang="it-IT" sz="2400" b="1" dirty="0" smtClean="0">
                <a:latin typeface="Arial Narrow"/>
                <a:cs typeface="Arial Narrow"/>
              </a:rPr>
              <a:t>severa</a:t>
            </a:r>
            <a:endParaRPr lang="it-IT" sz="2400" b="1" dirty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Inizia e si sviluppa </a:t>
            </a:r>
            <a:r>
              <a:rPr lang="it-IT" sz="2400" b="1" i="1" u="sng" dirty="0">
                <a:latin typeface="Arial Narrow"/>
                <a:cs typeface="Arial Narrow"/>
              </a:rPr>
              <a:t>sotto sforzo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Transitoria </a:t>
            </a:r>
            <a:r>
              <a:rPr lang="it-IT" sz="2400" b="1" i="1" u="sng" dirty="0">
                <a:latin typeface="Arial Narrow"/>
                <a:cs typeface="Arial Narrow"/>
              </a:rPr>
              <a:t>perdita di coscienza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Vomito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Emorragia retinica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</a:t>
            </a:r>
            <a:r>
              <a:rPr lang="it-IT" sz="2400" b="1" i="1" u="sng" dirty="0">
                <a:latin typeface="Arial Narrow"/>
                <a:cs typeface="Arial Narrow"/>
              </a:rPr>
              <a:t>Rigor </a:t>
            </a:r>
            <a:r>
              <a:rPr lang="it-IT" sz="2400" b="1" i="1" u="sng" dirty="0" err="1">
                <a:latin typeface="Arial Narrow"/>
                <a:cs typeface="Arial Narrow"/>
              </a:rPr>
              <a:t>nucalis</a:t>
            </a:r>
            <a:endParaRPr lang="it-IT" sz="2400" b="1" i="1" u="sng" dirty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Agitazione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Riduzione livello di coscienza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Segni neurologici focali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TC sensibile nel 95% dei casi nelle prime 24 ore </a:t>
            </a:r>
            <a:endParaRPr lang="it-IT" sz="2400" b="1" dirty="0" smtClean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 smtClean="0">
                <a:latin typeface="Arial Narrow"/>
                <a:cs typeface="Arial Narrow"/>
              </a:rPr>
              <a:t>LCR </a:t>
            </a:r>
            <a:r>
              <a:rPr lang="it-IT" sz="2400" b="1" dirty="0">
                <a:latin typeface="Arial Narrow"/>
                <a:cs typeface="Arial Narrow"/>
              </a:rPr>
              <a:t>(xantocromia persiste dopo 12 ore e dura </a:t>
            </a:r>
            <a:r>
              <a:rPr lang="it-IT" sz="2400" b="1" dirty="0" smtClean="0">
                <a:latin typeface="Arial Narrow"/>
                <a:cs typeface="Arial Narrow"/>
              </a:rPr>
              <a:t>settimane)</a:t>
            </a:r>
          </a:p>
          <a:p>
            <a:pPr eaLnBrk="0" hangingPunct="0">
              <a:buFontTx/>
              <a:buChar char="•"/>
            </a:pPr>
            <a:r>
              <a:rPr lang="it-IT" sz="2400" b="1" dirty="0" smtClean="0">
                <a:latin typeface="Arial Narrow"/>
                <a:cs typeface="Arial Narrow"/>
              </a:rPr>
              <a:t>RMN +Angio-RMN </a:t>
            </a:r>
            <a:endParaRPr lang="it-IT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9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♀, 16aa, cefalea “non-definita” da 3 giorni, esordita di notte (al rientro a casa da festa in casa di amici); non familiarità per emicrania; EON normale</a:t>
            </a:r>
          </a:p>
        </p:txBody>
      </p:sp>
      <p:pic>
        <p:nvPicPr>
          <p:cNvPr id="128002" name="Picture 9" descr="456590-2_Loda Valentina_I0412194"/>
          <p:cNvPicPr>
            <a:picLocks noChangeAspect="1" noChangeArrowheads="1"/>
          </p:cNvPicPr>
          <p:nvPr/>
        </p:nvPicPr>
        <p:blipFill>
          <a:blip r:embed="rId3" cstate="email"/>
          <a:srcRect l="10124" r="14551"/>
          <a:stretch>
            <a:fillRect/>
          </a:stretch>
        </p:blipFill>
        <p:spPr bwMode="auto">
          <a:xfrm>
            <a:off x="539750" y="1268413"/>
            <a:ext cx="3673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2522538" y="2873375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8006" name="CasellaDiTesto 10"/>
          <p:cNvSpPr txBox="1">
            <a:spLocks noChangeArrowheads="1"/>
          </p:cNvSpPr>
          <p:nvPr/>
        </p:nvSpPr>
        <p:spPr bwMode="auto">
          <a:xfrm>
            <a:off x="1692275" y="6165850"/>
            <a:ext cx="1366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4910138" y="1103313"/>
            <a:ext cx="3654425" cy="5451475"/>
            <a:chOff x="4909344" y="1102833"/>
            <a:chExt cx="3654425" cy="5452128"/>
          </a:xfrm>
        </p:grpSpPr>
        <p:pic>
          <p:nvPicPr>
            <p:cNvPr id="128010" name="Picture 6" descr="456590-2_Loda Valentina_I041219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09344" y="1102833"/>
              <a:ext cx="3654425" cy="488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1" name="CasellaDiTesto 11"/>
            <p:cNvSpPr txBox="1">
              <a:spLocks noChangeArrowheads="1"/>
            </p:cNvSpPr>
            <p:nvPr/>
          </p:nvSpPr>
          <p:spPr bwMode="auto">
            <a:xfrm>
              <a:off x="6084168" y="6093296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TC</a:t>
              </a:r>
            </a:p>
          </p:txBody>
        </p:sp>
      </p:grpSp>
      <p:sp>
        <p:nvSpPr>
          <p:cNvPr id="209928" name="AutoShape 8"/>
          <p:cNvSpPr>
            <a:spLocks noChangeArrowheads="1"/>
          </p:cNvSpPr>
          <p:nvPr/>
        </p:nvSpPr>
        <p:spPr bwMode="auto">
          <a:xfrm rot="1261254">
            <a:off x="7113588" y="2981325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69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nimBg="1"/>
      <p:bldP spid="2099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♀, 16aa, cefalea “non-definita” da 3 giorni, esordita di notte (al rientro a casa da festa in casa di amici); non familiarità per emicrania; EON normale</a:t>
            </a: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211973" name="Picture 5" descr="456590-2_Loda, Valentina_I0412289"/>
          <p:cNvPicPr>
            <a:picLocks noChangeAspect="1" noChangeArrowheads="1"/>
          </p:cNvPicPr>
          <p:nvPr/>
        </p:nvPicPr>
        <p:blipFill>
          <a:blip r:embed="rId3" cstate="email">
            <a:lum bright="12000" contrast="6000"/>
          </a:blip>
          <a:srcRect/>
          <a:stretch>
            <a:fillRect/>
          </a:stretch>
        </p:blipFill>
        <p:spPr bwMode="auto">
          <a:xfrm>
            <a:off x="4572000" y="1873250"/>
            <a:ext cx="4370388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6" descr="456590-2_Loda, Valentina_I0412273"/>
          <p:cNvPicPr>
            <a:picLocks noChangeAspect="1" noChangeArrowheads="1"/>
          </p:cNvPicPr>
          <p:nvPr/>
        </p:nvPicPr>
        <p:blipFill>
          <a:blip r:embed="rId4" cstate="email">
            <a:lum bright="12000" contrast="12000"/>
          </a:blip>
          <a:srcRect/>
          <a:stretch>
            <a:fillRect/>
          </a:stretch>
        </p:blipFill>
        <p:spPr bwMode="auto">
          <a:xfrm>
            <a:off x="250825" y="1341438"/>
            <a:ext cx="38655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ESA da rottura di aneurisma apice sifone carotideo sin</a:t>
            </a:r>
          </a:p>
        </p:txBody>
      </p:sp>
      <p:sp>
        <p:nvSpPr>
          <p:cNvPr id="130055" name="CasellaDiTesto 9"/>
          <p:cNvSpPr txBox="1">
            <a:spLocks noChangeArrowheads="1"/>
          </p:cNvSpPr>
          <p:nvPr/>
        </p:nvSpPr>
        <p:spPr bwMode="auto">
          <a:xfrm>
            <a:off x="1258888" y="5300663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2075434">
            <a:off x="2413000" y="3308350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65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499499"/>
            <a:ext cx="8086083" cy="4520302"/>
          </a:xfrm>
          <a:solidFill>
            <a:schemeClr val="bg1">
              <a:lumMod val="95000"/>
            </a:schemeClr>
          </a:solidFill>
        </p:spPr>
        <p:txBody>
          <a:bodyPr lIns="92075" tIns="46038" rIns="92075" bIns="46038"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Entro 12 h 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 ~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  <a:sym typeface="Wingdings" pitchFamily="2" charset="2"/>
              </a:rPr>
              <a:t>100%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</a:t>
            </a:r>
            <a:r>
              <a:rPr lang="it-IT" sz="2400" b="1" dirty="0" smtClean="0">
                <a:latin typeface="Arial Narrow"/>
                <a:cs typeface="Arial Narrow"/>
                <a:sym typeface="Wingdings" pitchFamily="2" charset="2"/>
              </a:rPr>
              <a:t>*  </a:t>
            </a:r>
            <a:r>
              <a:rPr lang="it-IT" sz="1800" b="1" dirty="0" smtClean="0">
                <a:latin typeface="Arial Narrow"/>
                <a:cs typeface="Arial Narrow"/>
                <a:sym typeface="Wingdings" pitchFamily="2" charset="2"/>
              </a:rPr>
              <a:t>(“</a:t>
            </a:r>
            <a:r>
              <a:rPr lang="en-US" sz="1800" dirty="0" smtClean="0">
                <a:latin typeface="Arial Narrow"/>
                <a:cs typeface="Arial Narrow"/>
              </a:rPr>
              <a:t>interpretation by highly trained </a:t>
            </a:r>
            <a:r>
              <a:rPr lang="en-US" sz="1800" u="sng" dirty="0" err="1" smtClean="0">
                <a:latin typeface="Arial Narrow"/>
                <a:cs typeface="Arial Narrow"/>
              </a:rPr>
              <a:t>neuroradiologists</a:t>
            </a:r>
            <a:r>
              <a:rPr lang="en-US" sz="1800" dirty="0" smtClean="0">
                <a:latin typeface="Arial Narrow"/>
                <a:cs typeface="Arial Narrow"/>
              </a:rPr>
              <a:t>” *)</a:t>
            </a:r>
            <a:endParaRPr lang="it-IT" sz="2400" b="1" dirty="0" smtClean="0">
              <a:latin typeface="Arial Narrow"/>
              <a:cs typeface="Arial Narrow"/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Dopo 1 </a:t>
            </a:r>
            <a:r>
              <a:rPr lang="it-IT" sz="2400" dirty="0" err="1" smtClean="0">
                <a:latin typeface="Arial Narrow"/>
                <a:cs typeface="Arial Narrow"/>
              </a:rPr>
              <a:t>gg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86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Dopo 2 </a:t>
            </a:r>
            <a:r>
              <a:rPr lang="it-IT" sz="2400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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76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Dopo 5 </a:t>
            </a:r>
            <a:r>
              <a:rPr lang="it-IT" sz="2400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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58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685800" y="333375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  <a:latin typeface="Arial Narrow"/>
                <a:cs typeface="Arial Narrow"/>
              </a:rPr>
              <a:t>ESA e sensibilità TC encefalo</a:t>
            </a:r>
          </a:p>
        </p:txBody>
      </p:sp>
      <p:sp>
        <p:nvSpPr>
          <p:cNvPr id="132102" name="Rettangolo 7"/>
          <p:cNvSpPr>
            <a:spLocks noChangeArrowheads="1"/>
          </p:cNvSpPr>
          <p:nvPr/>
        </p:nvSpPr>
        <p:spPr bwMode="auto">
          <a:xfrm>
            <a:off x="1476375" y="6453188"/>
            <a:ext cx="7523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70C0"/>
                </a:solidFill>
                <a:latin typeface="ScalaLancetPro"/>
              </a:rPr>
              <a:t>* Schwedt TJ et al. Lancet Neurology 2006; 5: 621-631</a:t>
            </a:r>
            <a:endParaRPr lang="en-US" sz="1400" b="1">
              <a:solidFill>
                <a:srgbClr val="0070C0"/>
              </a:solidFill>
              <a:latin typeface="ScalaLancetPro"/>
            </a:endParaRPr>
          </a:p>
          <a:p>
            <a:pPr algn="r"/>
            <a:r>
              <a:rPr lang="en-US" sz="1400" b="1">
                <a:solidFill>
                  <a:srgbClr val="0070C0"/>
                </a:solidFill>
                <a:latin typeface="ScalaLancetPro"/>
              </a:rPr>
              <a:t> </a:t>
            </a:r>
            <a:endParaRPr lang="it-IT" sz="4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5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 dissecazione arteriosa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940300"/>
          </a:xfrm>
          <a:solidFill>
            <a:srgbClr val="F2F2F2"/>
          </a:solidFill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Età spesso giovanile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Correlazione con traumi anche banali o spontanea, massaggi e manipolazioni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Improvvisa insorgenza di dolore cefalico, seguito a breve o medio termine da segni neurologici focali ( </a:t>
            </a:r>
            <a:r>
              <a:rPr lang="it-IT" sz="2800" dirty="0" err="1" smtClean="0">
                <a:latin typeface="Arial Narrow"/>
                <a:cs typeface="Arial Narrow"/>
              </a:rPr>
              <a:t>es</a:t>
            </a:r>
            <a:r>
              <a:rPr lang="it-IT" sz="2800" dirty="0" smtClean="0">
                <a:latin typeface="Arial Narrow"/>
                <a:cs typeface="Arial Narrow"/>
              </a:rPr>
              <a:t>: </a:t>
            </a:r>
            <a:r>
              <a:rPr lang="it-IT" sz="2800" dirty="0" err="1" smtClean="0">
                <a:latin typeface="Arial Narrow"/>
                <a:cs typeface="Arial Narrow"/>
              </a:rPr>
              <a:t>S.di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dirty="0" err="1" smtClean="0">
                <a:latin typeface="Arial Narrow"/>
                <a:cs typeface="Arial Narrow"/>
              </a:rPr>
              <a:t>Horner</a:t>
            </a:r>
            <a:r>
              <a:rPr lang="it-IT" sz="2800" dirty="0" smtClean="0">
                <a:latin typeface="Arial Narrow"/>
                <a:cs typeface="Arial Narrow"/>
              </a:rPr>
              <a:t>: </a:t>
            </a:r>
            <a:r>
              <a:rPr lang="it-IT" sz="2800" dirty="0" smtClean="0"/>
              <a:t>miosi </a:t>
            </a:r>
            <a:r>
              <a:rPr lang="it-IT" sz="2800" dirty="0" err="1" smtClean="0"/>
              <a:t>omolaterale</a:t>
            </a:r>
            <a:r>
              <a:rPr lang="it-IT" sz="2800" dirty="0" smtClean="0"/>
              <a:t>, la ptosi parziale, l'enoftalmo apparente e l'</a:t>
            </a:r>
            <a:r>
              <a:rPr lang="it-IT" sz="2800" dirty="0" err="1" smtClean="0"/>
              <a:t>anidrosi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Caratteristiche aspecifiche del dolore che è </a:t>
            </a:r>
            <a:r>
              <a:rPr lang="it-IT" sz="28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solitamente unilaterale</a:t>
            </a:r>
            <a:r>
              <a:rPr lang="it-IT" sz="2800" dirty="0" smtClean="0">
                <a:latin typeface="Arial Narrow"/>
                <a:cs typeface="Arial Narrow"/>
              </a:rPr>
              <a:t>, severo, persistente, </a:t>
            </a:r>
            <a:r>
              <a:rPr lang="it-IT" sz="2800" i="1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omolaterale</a:t>
            </a:r>
            <a:r>
              <a:rPr lang="it-IT" sz="28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 alla dissecazione</a:t>
            </a:r>
            <a:r>
              <a:rPr lang="it-IT" sz="2800" i="1" u="sng" dirty="0" smtClean="0">
                <a:latin typeface="Arial Narrow"/>
                <a:cs typeface="Arial Narrow"/>
              </a:rPr>
              <a:t> </a:t>
            </a:r>
            <a:r>
              <a:rPr lang="it-IT" sz="2800" dirty="0" smtClean="0">
                <a:latin typeface="Arial Narrow"/>
                <a:cs typeface="Arial Narrow"/>
              </a:rPr>
              <a:t>(</a:t>
            </a:r>
            <a:r>
              <a:rPr lang="it-IT" sz="2800" dirty="0" err="1" smtClean="0">
                <a:latin typeface="Arial Narrow"/>
                <a:cs typeface="Arial Narrow"/>
              </a:rPr>
              <a:t>fronto-temporo-orbitario</a:t>
            </a:r>
            <a:r>
              <a:rPr lang="it-IT" sz="2800" dirty="0" smtClean="0">
                <a:latin typeface="Arial Narrow"/>
                <a:cs typeface="Arial Narrow"/>
              </a:rPr>
              <a:t> o laterocervicale; </a:t>
            </a:r>
            <a:r>
              <a:rPr lang="it-IT" sz="2800" dirty="0" smtClean="0">
                <a:solidFill>
                  <a:srgbClr val="660066"/>
                </a:solidFill>
                <a:latin typeface="Arial Narrow"/>
                <a:cs typeface="Arial Narrow"/>
              </a:rPr>
              <a:t>nella VA spesso occipitale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 RMN +Angio-RMN, </a:t>
            </a:r>
            <a:r>
              <a:rPr lang="it-IT" sz="2800" dirty="0" err="1" smtClean="0">
                <a:latin typeface="Arial Narrow"/>
                <a:cs typeface="Arial Narrow"/>
              </a:rPr>
              <a:t>Eco-TSA</a:t>
            </a:r>
            <a:r>
              <a:rPr lang="it-IT" sz="2800" dirty="0" smtClean="0">
                <a:latin typeface="Arial Narrow"/>
                <a:cs typeface="Arial Narrow"/>
              </a:rPr>
              <a:t>, </a:t>
            </a:r>
            <a:endParaRPr lang="it-IT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2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8580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>
                <a:cs typeface="Times New Roman" pitchFamily="18" charset="0"/>
              </a:rPr>
              <a:t>♀, 32aa, cefalea </a:t>
            </a:r>
            <a:r>
              <a:rPr lang="it-IT" sz="2000" smtClean="0">
                <a:cs typeface="Times New Roman" pitchFamily="18" charset="0"/>
              </a:rPr>
              <a:t>acuta, Bernard-Horner sin</a:t>
            </a:r>
            <a:endParaRPr lang="it-IT" sz="2400" smtClean="0">
              <a:cs typeface="Times New Roman" pitchFamily="18" charset="0"/>
            </a:endParaRP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5247646" y="1149351"/>
            <a:ext cx="3572504" cy="5087938"/>
            <a:chOff x="4716016" y="1149528"/>
            <a:chExt cx="4104456" cy="5261417"/>
          </a:xfrm>
        </p:grpSpPr>
        <p:pic>
          <p:nvPicPr>
            <p:cNvPr id="135184" name="Picture 4" descr="F:\Immagini\Neuro\ISCHEMIA e DD\dissezione ACI sin T1 fat-sa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16016" y="1149528"/>
              <a:ext cx="4104456" cy="455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5" name="CasellaDiTesto 12"/>
            <p:cNvSpPr txBox="1">
              <a:spLocks noChangeArrowheads="1"/>
            </p:cNvSpPr>
            <p:nvPr/>
          </p:nvSpPr>
          <p:spPr bwMode="auto">
            <a:xfrm>
              <a:off x="6012160" y="5949280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RM</a:t>
              </a:r>
            </a:p>
          </p:txBody>
        </p:sp>
      </p:grp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-2472312">
            <a:off x="7597775" y="31464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-71976" y="892176"/>
            <a:ext cx="3816350" cy="5345112"/>
            <a:chOff x="-2124236" y="689429"/>
            <a:chExt cx="3816424" cy="5346469"/>
          </a:xfrm>
        </p:grpSpPr>
        <p:pic>
          <p:nvPicPr>
            <p:cNvPr id="135182" name="Picture 3" descr="F:\Immagini\Neuro\ISCHEMIA e DD\dissezione ACI sin TC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2124236" y="689429"/>
              <a:ext cx="3816424" cy="472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3" name="CasellaDiTesto 11"/>
            <p:cNvSpPr txBox="1">
              <a:spLocks noChangeArrowheads="1"/>
            </p:cNvSpPr>
            <p:nvPr/>
          </p:nvSpPr>
          <p:spPr bwMode="auto">
            <a:xfrm>
              <a:off x="-1188132" y="5574233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TC</a:t>
              </a:r>
            </a:p>
          </p:txBody>
        </p:sp>
      </p:grpSp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3131558" y="79790"/>
            <a:ext cx="3123556" cy="4141373"/>
            <a:chOff x="1833066" y="690066"/>
            <a:chExt cx="5477867" cy="5705872"/>
          </a:xfrm>
        </p:grpSpPr>
        <p:pic>
          <p:nvPicPr>
            <p:cNvPr id="135180" name="Picture 5" descr="F:\Immagini\Neuro\ISCHEMIA e DD\dissezione ACI sin angioRM MIP intracranico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33066" y="690066"/>
              <a:ext cx="5477867" cy="547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1" name="CasellaDiTesto 14"/>
            <p:cNvSpPr txBox="1">
              <a:spLocks noChangeArrowheads="1"/>
            </p:cNvSpPr>
            <p:nvPr/>
          </p:nvSpPr>
          <p:spPr bwMode="auto">
            <a:xfrm>
              <a:off x="3599892" y="5934273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angioRM</a:t>
              </a:r>
            </a:p>
          </p:txBody>
        </p:sp>
      </p:grpSp>
      <p:sp>
        <p:nvSpPr>
          <p:cNvPr id="10" name="AutoShape 7"/>
          <p:cNvSpPr>
            <a:spLocks noChangeArrowheads="1"/>
          </p:cNvSpPr>
          <p:nvPr/>
        </p:nvSpPr>
        <p:spPr bwMode="auto">
          <a:xfrm rot="-2472312">
            <a:off x="3163888" y="3119438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0800000">
            <a:off x="5003800" y="39338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dissezione carotidea</a:t>
            </a:r>
          </a:p>
        </p:txBody>
      </p:sp>
    </p:spTree>
    <p:extLst>
      <p:ext uri="{BB962C8B-B14F-4D97-AF65-F5344CB8AC3E}">
        <p14:creationId xmlns:p14="http://schemas.microsoft.com/office/powerpoint/2010/main" xmlns="" val="1789028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9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6971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/>
          <a:srcRect l="-14436" t="-4720"/>
          <a:stretch>
            <a:fillRect/>
          </a:stretch>
        </p:blipFill>
        <p:spPr bwMode="auto">
          <a:xfrm>
            <a:off x="3236685" y="622678"/>
            <a:ext cx="5638801" cy="5975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/>
          <a:srcRect l="12333"/>
          <a:stretch>
            <a:fillRect/>
          </a:stretch>
        </p:blipFill>
        <p:spPr bwMode="auto">
          <a:xfrm>
            <a:off x="457200" y="986971"/>
            <a:ext cx="4934857" cy="34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58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6971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/>
          <a:srcRect l="8434"/>
          <a:stretch>
            <a:fillRect/>
          </a:stretch>
        </p:blipFill>
        <p:spPr bwMode="auto">
          <a:xfrm>
            <a:off x="870857" y="274638"/>
            <a:ext cx="7170057" cy="441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46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3508"/>
            <a:ext cx="9144000" cy="872038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41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1745855"/>
            <a:ext cx="8722025" cy="2293969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BMI 24,5, ex fumatrice, ipertesa in terapia, utilizza contraccettivo orale</a:t>
            </a:r>
            <a:r>
              <a:rPr lang="it-IT" sz="2600" dirty="0" smtClean="0">
                <a:latin typeface="Arial Narrow"/>
                <a:cs typeface="Arial Narrow"/>
              </a:rPr>
              <a:t>.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Da 15 anni episodi ricorrenti di cefalea bilaterale, più raramente unilaterale destra o sinistra. Il dolore è di solito pulsante, interferisce con le attività quotidiane, è accompagnato da fotofobia e nausea, solitamente regredisce in 3-6 ore dopo assunzione di FANS</a:t>
            </a:r>
            <a:r>
              <a:rPr lang="it-IT" sz="2600" dirty="0" smtClean="0">
                <a:latin typeface="Arial Narrow"/>
                <a:cs typeface="Arial Narrow"/>
              </a:rPr>
              <a:t>.</a:t>
            </a:r>
            <a:endParaRPr lang="it-IT" sz="2600" dirty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7603" y="1161079"/>
            <a:ext cx="8722025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32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51318"/>
            <a:ext cx="8722025" cy="18832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Si presenta dal proprio MMG e racconta che questa mattina, primo giorno del ciclo mestruale, è stata svegliata da un forte dolore pulsante, descritto come </a:t>
            </a:r>
            <a:r>
              <a:rPr lang="it-IT" sz="2600" dirty="0" smtClean="0">
                <a:latin typeface="Arial Narrow"/>
                <a:cs typeface="Arial Narrow"/>
              </a:rPr>
              <a:t>NRS </a:t>
            </a:r>
            <a:r>
              <a:rPr lang="it-IT" sz="2600" dirty="0">
                <a:latin typeface="Arial Narrow"/>
                <a:cs typeface="Arial Narrow"/>
              </a:rPr>
              <a:t>8/10,  in sede </a:t>
            </a:r>
            <a:r>
              <a:rPr lang="it-IT" sz="2600" dirty="0" err="1">
                <a:latin typeface="Arial Narrow"/>
                <a:cs typeface="Arial Narrow"/>
              </a:rPr>
              <a:t>occipito-nucale</a:t>
            </a:r>
            <a:r>
              <a:rPr lang="it-IT" sz="2600" dirty="0">
                <a:latin typeface="Arial Narrow"/>
                <a:cs typeface="Arial Narrow"/>
              </a:rPr>
              <a:t>, accompagnato da nausea e vomito. La paziente non ricorda eventi scatenanti, ha assunto FANS ma senza beneficio.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7603" y="4233965"/>
            <a:ext cx="8722025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  <a:endParaRPr lang="it-IT" sz="32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</a:t>
            </a:r>
            <a:r>
              <a:rPr lang="it-IT" sz="8000" b="1" dirty="0" err="1" smtClean="0">
                <a:latin typeface="Arial Narrow"/>
                <a:cs typeface="Arial Narrow"/>
              </a:rPr>
              <a:t>neuroradiologo</a:t>
            </a:r>
            <a:r>
              <a:rPr lang="it-IT" sz="8000" b="1" dirty="0" smtClean="0">
                <a:latin typeface="Arial Narrow"/>
                <a:cs typeface="Arial Narrow"/>
              </a:rPr>
              <a:t>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69317" y="5140162"/>
            <a:ext cx="523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R. </a:t>
            </a:r>
            <a:r>
              <a:rPr lang="it-IT" sz="3200" i="1" dirty="0" err="1" smtClean="0">
                <a:latin typeface="Arial Narrow"/>
                <a:cs typeface="Arial Narrow"/>
              </a:rPr>
              <a:t>Gasparotti</a:t>
            </a:r>
            <a:r>
              <a:rPr lang="it-IT" sz="3200" i="1" dirty="0" smtClean="0">
                <a:latin typeface="Arial Narrow"/>
                <a:cs typeface="Arial Narrow"/>
              </a:rPr>
              <a:t>, Dott. L. Pinelli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4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6404" y="2773392"/>
            <a:ext cx="7772400" cy="3176588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dirty="0" smtClean="0">
                <a:solidFill>
                  <a:srgbClr val="FF9900"/>
                </a:solidFill>
                <a:latin typeface="Arial" charset="0"/>
              </a:rPr>
              <a:t>Quando ?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dirty="0" smtClean="0">
                <a:latin typeface="Arial" charset="0"/>
              </a:rPr>
              <a:t>Quale ?   </a:t>
            </a:r>
            <a:r>
              <a:rPr lang="it-IT" sz="2400" dirty="0" smtClean="0">
                <a:latin typeface="Arial" charset="0"/>
              </a:rPr>
              <a:t>( TC / RM )</a:t>
            </a:r>
            <a:endParaRPr lang="it-IT" sz="3600" dirty="0" smtClean="0">
              <a:latin typeface="Arial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dirty="0" smtClean="0">
                <a:latin typeface="Arial" charset="0"/>
              </a:rPr>
              <a:t>Come ?   </a:t>
            </a:r>
            <a:r>
              <a:rPr lang="it-IT" sz="2400" dirty="0" smtClean="0">
                <a:latin typeface="Arial" charset="0"/>
              </a:rPr>
              <a:t>(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SI / NO )</a:t>
            </a:r>
          </a:p>
        </p:txBody>
      </p:sp>
      <p:sp>
        <p:nvSpPr>
          <p:cNvPr id="143364" name="Rectangle 7"/>
          <p:cNvSpPr>
            <a:spLocks noChangeArrowheads="1"/>
          </p:cNvSpPr>
          <p:nvPr/>
        </p:nvSpPr>
        <p:spPr bwMode="auto">
          <a:xfrm>
            <a:off x="685800" y="333375"/>
            <a:ext cx="7772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</a:rPr>
              <a:t>CEFALEA </a:t>
            </a:r>
            <a:r>
              <a:rPr lang="it-IT" sz="3600" b="1" dirty="0">
                <a:solidFill>
                  <a:srgbClr val="FF0000"/>
                </a:solidFill>
              </a:rPr>
              <a:t>NON ACUTA</a:t>
            </a:r>
            <a:r>
              <a:rPr lang="it-IT" sz="3600" b="1" dirty="0">
                <a:solidFill>
                  <a:srgbClr val="00CCFF"/>
                </a:solidFill>
              </a:rPr>
              <a:t/>
            </a:r>
            <a:br>
              <a:rPr lang="it-IT" sz="3600" b="1" dirty="0">
                <a:solidFill>
                  <a:srgbClr val="00CCFF"/>
                </a:solidFill>
              </a:rPr>
            </a:br>
            <a:r>
              <a:rPr lang="it-IT" sz="3600" b="1" dirty="0">
                <a:solidFill>
                  <a:srgbClr val="00CCFF"/>
                </a:solidFill>
              </a:rPr>
              <a:t>e</a:t>
            </a:r>
            <a:br>
              <a:rPr lang="it-IT" sz="3600" b="1" dirty="0">
                <a:solidFill>
                  <a:srgbClr val="00CCFF"/>
                </a:solidFill>
              </a:rPr>
            </a:br>
            <a:r>
              <a:rPr lang="it-IT" sz="3600" b="1" dirty="0">
                <a:solidFill>
                  <a:srgbClr val="00CCFF"/>
                </a:solidFill>
              </a:rPr>
              <a:t>NEUROIMAGING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411653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578" y="169863"/>
            <a:ext cx="8229600" cy="1143000"/>
          </a:xfrm>
        </p:spPr>
        <p:txBody>
          <a:bodyPr/>
          <a:lstStyle/>
          <a:p>
            <a:r>
              <a:rPr lang="it-IT" dirty="0" smtClean="0"/>
              <a:t>CEFALEA NON ACUTA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4525963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tasso di positività di esami neuroradiologici eseguiti per cefalea «isolata», in assenza di anomalie all’esame neurologico si attesta intorno allo 0.4%</a:t>
            </a:r>
          </a:p>
          <a:p>
            <a:r>
              <a:rPr lang="en-US" sz="2000" dirty="0" err="1" smtClean="0"/>
              <a:t>Considerando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err="1" smtClean="0"/>
              <a:t>l’elevata</a:t>
            </a:r>
            <a:r>
              <a:rPr lang="en-US" sz="2000" dirty="0" smtClean="0"/>
              <a:t> </a:t>
            </a:r>
            <a:r>
              <a:rPr lang="en-US" sz="2000" dirty="0" err="1" smtClean="0"/>
              <a:t>frequenza</a:t>
            </a:r>
            <a:r>
              <a:rPr lang="en-US" sz="2000" dirty="0" smtClean="0"/>
              <a:t> del </a:t>
            </a:r>
            <a:r>
              <a:rPr lang="en-US" sz="2000" dirty="0" err="1" smtClean="0"/>
              <a:t>sintomo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popolazione</a:t>
            </a:r>
            <a:r>
              <a:rPr lang="en-US" sz="2000" dirty="0" smtClean="0"/>
              <a:t> </a:t>
            </a:r>
            <a:r>
              <a:rPr lang="en-US" sz="2000" dirty="0" err="1" smtClean="0"/>
              <a:t>generale</a:t>
            </a:r>
            <a:r>
              <a:rPr lang="en-US" sz="2000" dirty="0" smtClean="0"/>
              <a:t>, le </a:t>
            </a:r>
            <a:r>
              <a:rPr lang="en-US" sz="2000" dirty="0" err="1" smtClean="0"/>
              <a:t>indicazioni</a:t>
            </a:r>
            <a:r>
              <a:rPr lang="en-US" sz="2000" dirty="0" smtClean="0"/>
              <a:t> </a:t>
            </a:r>
            <a:r>
              <a:rPr lang="en-US" sz="2000" dirty="0" err="1" smtClean="0"/>
              <a:t>all’utilizzo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dell’imaging</a:t>
            </a:r>
            <a:r>
              <a:rPr lang="en-US" sz="2000" dirty="0" smtClean="0"/>
              <a:t> </a:t>
            </a:r>
            <a:r>
              <a:rPr lang="en-US" sz="2000" dirty="0" err="1" smtClean="0"/>
              <a:t>assumono</a:t>
            </a:r>
            <a:r>
              <a:rPr lang="en-US" sz="2000" dirty="0" smtClean="0"/>
              <a:t> </a:t>
            </a:r>
            <a:r>
              <a:rPr lang="en-US" sz="2000" dirty="0" err="1" smtClean="0"/>
              <a:t>un’importanza</a:t>
            </a:r>
            <a:r>
              <a:rPr lang="en-US" sz="2000" dirty="0" smtClean="0"/>
              <a:t> </a:t>
            </a:r>
            <a:r>
              <a:rPr lang="en-US" sz="2000" dirty="0" err="1" smtClean="0"/>
              <a:t>fondamentale</a:t>
            </a:r>
            <a:endParaRPr lang="en-US" sz="2000" dirty="0"/>
          </a:p>
          <a:p>
            <a:r>
              <a:rPr lang="en-US" sz="2000" dirty="0" err="1" smtClean="0"/>
              <a:t>Nelle</a:t>
            </a:r>
            <a:r>
              <a:rPr lang="en-US" sz="2000" dirty="0" smtClean="0"/>
              <a:t> </a:t>
            </a:r>
            <a:r>
              <a:rPr lang="en-US" sz="2000" dirty="0" err="1" smtClean="0"/>
              <a:t>condizioni</a:t>
            </a:r>
            <a:r>
              <a:rPr lang="en-US" sz="2000" dirty="0" smtClean="0"/>
              <a:t> ad </a:t>
            </a:r>
            <a:r>
              <a:rPr lang="en-US" sz="2000" dirty="0" err="1" smtClean="0"/>
              <a:t>elevata</a:t>
            </a:r>
            <a:r>
              <a:rPr lang="en-US" sz="2000" dirty="0" smtClean="0"/>
              <a:t> </a:t>
            </a:r>
            <a:r>
              <a:rPr lang="en-US" sz="2000" dirty="0" err="1" smtClean="0"/>
              <a:t>frequenza</a:t>
            </a:r>
            <a:r>
              <a:rPr lang="en-US" sz="2000" dirty="0" smtClean="0"/>
              <a:t> </a:t>
            </a:r>
            <a:r>
              <a:rPr lang="en-US" sz="2000" dirty="0" err="1" smtClean="0"/>
              <a:t>l’esecuzione</a:t>
            </a:r>
            <a:r>
              <a:rPr lang="en-US" sz="2000" dirty="0" smtClean="0"/>
              <a:t> di test </a:t>
            </a:r>
            <a:r>
              <a:rPr lang="en-US" sz="2000" dirty="0" err="1" smtClean="0"/>
              <a:t>diagnostici</a:t>
            </a:r>
            <a:r>
              <a:rPr lang="en-US" sz="2000" dirty="0" smtClean="0"/>
              <a:t>  a </a:t>
            </a:r>
            <a:r>
              <a:rPr lang="en-US" sz="2000" dirty="0" err="1" smtClean="0"/>
              <a:t>bassa</a:t>
            </a:r>
            <a:r>
              <a:rPr lang="en-US" sz="2000" dirty="0" smtClean="0"/>
              <a:t> </a:t>
            </a:r>
            <a:r>
              <a:rPr lang="en-US" sz="2000" dirty="0" err="1" smtClean="0"/>
              <a:t>resa</a:t>
            </a:r>
            <a:r>
              <a:rPr lang="en-US" sz="2000" dirty="0" smtClean="0"/>
              <a:t> ha </a:t>
            </a:r>
            <a:r>
              <a:rPr lang="en-US" sz="2000" dirty="0" err="1" smtClean="0"/>
              <a:t>un’elevata</a:t>
            </a:r>
            <a:r>
              <a:rPr lang="en-US" sz="2000" dirty="0" smtClean="0"/>
              <a:t> </a:t>
            </a:r>
            <a:r>
              <a:rPr lang="en-US" sz="2000" dirty="0" err="1" smtClean="0"/>
              <a:t>probabilità</a:t>
            </a:r>
            <a:r>
              <a:rPr lang="en-US" sz="2000" dirty="0" smtClean="0"/>
              <a:t> di </a:t>
            </a:r>
            <a:r>
              <a:rPr lang="en-US" sz="2000" dirty="0" err="1" smtClean="0"/>
              <a:t>produrre</a:t>
            </a:r>
            <a:r>
              <a:rPr lang="en-US" sz="2000" dirty="0" smtClean="0"/>
              <a:t> </a:t>
            </a:r>
            <a:r>
              <a:rPr lang="en-US" sz="2000" dirty="0" err="1" smtClean="0"/>
              <a:t>falsi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positivi</a:t>
            </a:r>
            <a:r>
              <a:rPr lang="en-US" sz="2000" dirty="0" smtClean="0"/>
              <a:t>, con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conseguente</a:t>
            </a:r>
            <a:r>
              <a:rPr lang="en-US" sz="2000" dirty="0" smtClean="0"/>
              <a:t> </a:t>
            </a:r>
            <a:r>
              <a:rPr lang="en-US" sz="2000" dirty="0" err="1" smtClean="0"/>
              <a:t>rischio</a:t>
            </a:r>
            <a:r>
              <a:rPr lang="en-US" sz="2000" dirty="0" smtClean="0"/>
              <a:t> di </a:t>
            </a:r>
            <a:r>
              <a:rPr lang="en-US" sz="2000" dirty="0" err="1" smtClean="0"/>
              <a:t>generare</a:t>
            </a:r>
            <a:r>
              <a:rPr lang="en-US" sz="2000" dirty="0" smtClean="0"/>
              <a:t> procedure </a:t>
            </a:r>
            <a:r>
              <a:rPr lang="en-US" sz="2000" dirty="0" err="1" smtClean="0"/>
              <a:t>supplementari</a:t>
            </a:r>
            <a:r>
              <a:rPr lang="en-US" sz="2000" dirty="0" smtClean="0"/>
              <a:t> non </a:t>
            </a:r>
            <a:r>
              <a:rPr lang="en-US" sz="2000" dirty="0" err="1" smtClean="0"/>
              <a:t>necessarie</a:t>
            </a:r>
            <a:endParaRPr lang="en-US" sz="2000" dirty="0" smtClean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economici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err="1" smtClean="0"/>
              <a:t>Es</a:t>
            </a:r>
            <a:r>
              <a:rPr lang="en-US" sz="2000" dirty="0" smtClean="0"/>
              <a:t>: TC=200 €  - RM 450 €</a:t>
            </a:r>
          </a:p>
          <a:p>
            <a:pPr lvl="1"/>
            <a:r>
              <a:rPr lang="en-US" sz="2000" dirty="0" err="1" smtClean="0"/>
              <a:t>Costo</a:t>
            </a:r>
            <a:r>
              <a:rPr lang="en-US" sz="2000" dirty="0" smtClean="0"/>
              <a:t> </a:t>
            </a:r>
            <a:r>
              <a:rPr lang="en-US" sz="2000" dirty="0" err="1" smtClean="0"/>
              <a:t>sostenuto</a:t>
            </a:r>
            <a:r>
              <a:rPr lang="en-US" sz="2000" dirty="0" smtClean="0"/>
              <a:t> per </a:t>
            </a:r>
            <a:r>
              <a:rPr lang="en-US" sz="2000" dirty="0" err="1" smtClean="0"/>
              <a:t>identificare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lesione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dirty="0" smtClean="0"/>
              <a:t>TC= 50.000 €</a:t>
            </a:r>
          </a:p>
          <a:p>
            <a:pPr lvl="2"/>
            <a:r>
              <a:rPr lang="en-US" sz="2000" dirty="0" smtClean="0"/>
              <a:t>RM= 112.500 €</a:t>
            </a:r>
            <a:endParaRPr lang="en-US" sz="2000" dirty="0"/>
          </a:p>
          <a:p>
            <a:pPr marL="0" indent="0">
              <a:buNone/>
            </a:pPr>
            <a:r>
              <a:rPr lang="it-IT" sz="2000" dirty="0" smtClean="0"/>
              <a:t> 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8606" y="6093123"/>
            <a:ext cx="85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Frishberg</a:t>
            </a:r>
            <a:r>
              <a:rPr lang="en-US" i="1" dirty="0"/>
              <a:t> BM. The utility of neuroimaging in the evaluation </a:t>
            </a:r>
            <a:r>
              <a:rPr lang="en-US" i="1" dirty="0" smtClean="0"/>
              <a:t>of headache </a:t>
            </a:r>
            <a:r>
              <a:rPr lang="en-US" i="1" dirty="0"/>
              <a:t>in patients with normal neurologic examinations</a:t>
            </a:r>
            <a:r>
              <a:rPr lang="en-US" i="1" dirty="0" smtClean="0"/>
              <a:t>. </a:t>
            </a:r>
            <a:r>
              <a:rPr lang="it-IT" i="1" dirty="0" err="1" smtClean="0"/>
              <a:t>Neurology</a:t>
            </a:r>
            <a:r>
              <a:rPr lang="it-IT" i="1" dirty="0" smtClean="0"/>
              <a:t> </a:t>
            </a:r>
            <a:r>
              <a:rPr lang="it-IT" i="1" dirty="0"/>
              <a:t>1994; 44(7):1191-1197.</a:t>
            </a:r>
          </a:p>
        </p:txBody>
      </p:sp>
    </p:spTree>
    <p:extLst>
      <p:ext uri="{BB962C8B-B14F-4D97-AF65-F5344CB8AC3E}">
        <p14:creationId xmlns:p14="http://schemas.microsoft.com/office/powerpoint/2010/main" xmlns="" val="34045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5411" name="Picture 9" descr="cefalea_Guidlines_Neurology_2000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1412875"/>
            <a:ext cx="86042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Oval 11"/>
          <p:cNvSpPr>
            <a:spLocks noChangeArrowheads="1"/>
          </p:cNvSpPr>
          <p:nvPr/>
        </p:nvSpPr>
        <p:spPr bwMode="auto">
          <a:xfrm>
            <a:off x="6516688" y="1484313"/>
            <a:ext cx="1262969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0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288" y="1421414"/>
            <a:ext cx="8271424" cy="27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8512" y="4663634"/>
            <a:ext cx="2972314" cy="15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Oval 11"/>
          <p:cNvSpPr>
            <a:spLocks noChangeArrowheads="1"/>
          </p:cNvSpPr>
          <p:nvPr/>
        </p:nvSpPr>
        <p:spPr bwMode="auto">
          <a:xfrm>
            <a:off x="7020272" y="3645024"/>
            <a:ext cx="769061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763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7459" name="Picture 4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88913"/>
            <a:ext cx="7343775" cy="1152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746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Principi generali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4825" y="2420938"/>
            <a:ext cx="8134350" cy="38877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dirty="0" smtClean="0">
                <a:latin typeface="Arial" charset="0"/>
              </a:rPr>
              <a:t>“</a:t>
            </a:r>
            <a:r>
              <a:rPr lang="it-IT" sz="2400" dirty="0" err="1" smtClean="0">
                <a:latin typeface="Arial" charset="0"/>
              </a:rPr>
              <a:t>Testing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should</a:t>
            </a:r>
            <a:r>
              <a:rPr lang="it-IT" sz="2400" dirty="0" smtClean="0">
                <a:latin typeface="Arial" charset="0"/>
              </a:rPr>
              <a:t> be </a:t>
            </a:r>
            <a:r>
              <a:rPr lang="it-IT" sz="2400" dirty="0" err="1" smtClean="0">
                <a:latin typeface="Arial" charset="0"/>
              </a:rPr>
              <a:t>avoided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if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will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not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lead</a:t>
            </a:r>
            <a:r>
              <a:rPr lang="it-IT" sz="2400" dirty="0" smtClean="0">
                <a:latin typeface="Arial" charset="0"/>
              </a:rPr>
              <a:t> to a </a:t>
            </a:r>
            <a:r>
              <a:rPr lang="it-IT" sz="2400" dirty="0" err="1" smtClean="0">
                <a:latin typeface="Arial" charset="0"/>
              </a:rPr>
              <a:t>change</a:t>
            </a:r>
            <a:r>
              <a:rPr lang="it-IT" sz="2400" dirty="0" smtClean="0">
                <a:latin typeface="Arial" charset="0"/>
              </a:rPr>
              <a:t> in management”.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dirty="0" smtClean="0">
                <a:latin typeface="Arial" charset="0"/>
              </a:rPr>
              <a:t>“</a:t>
            </a:r>
            <a:r>
              <a:rPr lang="it-IT" sz="2400" dirty="0" err="1" smtClean="0">
                <a:latin typeface="Arial" charset="0"/>
              </a:rPr>
              <a:t>Testing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not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recommended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if</a:t>
            </a:r>
            <a:r>
              <a:rPr lang="it-IT" sz="2400" dirty="0" smtClean="0">
                <a:latin typeface="Arial" charset="0"/>
              </a:rPr>
              <a:t> the </a:t>
            </a:r>
            <a:r>
              <a:rPr lang="it-IT" sz="2400" dirty="0" err="1" smtClean="0">
                <a:latin typeface="Arial" charset="0"/>
              </a:rPr>
              <a:t>individual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not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significantly</a:t>
            </a:r>
            <a:r>
              <a:rPr lang="it-IT" sz="2400" dirty="0" smtClean="0">
                <a:latin typeface="Arial" charset="0"/>
              </a:rPr>
              <a:t> more </a:t>
            </a:r>
            <a:r>
              <a:rPr lang="it-IT" sz="2400" dirty="0" err="1" smtClean="0">
                <a:latin typeface="Arial" charset="0"/>
              </a:rPr>
              <a:t>likely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than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anyone</a:t>
            </a:r>
            <a:r>
              <a:rPr lang="it-IT" sz="2400" dirty="0" smtClean="0">
                <a:latin typeface="Arial" charset="0"/>
              </a:rPr>
              <a:t> else in the general </a:t>
            </a:r>
            <a:r>
              <a:rPr lang="it-IT" sz="2400" dirty="0" err="1" smtClean="0">
                <a:latin typeface="Arial" charset="0"/>
              </a:rPr>
              <a:t>population</a:t>
            </a:r>
            <a:r>
              <a:rPr lang="it-IT" sz="2400" dirty="0" smtClean="0">
                <a:latin typeface="Arial" charset="0"/>
              </a:rPr>
              <a:t> to </a:t>
            </a:r>
            <a:r>
              <a:rPr lang="it-IT" sz="2400" dirty="0" err="1" smtClean="0">
                <a:latin typeface="Arial" charset="0"/>
              </a:rPr>
              <a:t>have</a:t>
            </a:r>
            <a:r>
              <a:rPr lang="it-IT" sz="2400" dirty="0" smtClean="0">
                <a:latin typeface="Arial" charset="0"/>
              </a:rPr>
              <a:t> a </a:t>
            </a:r>
            <a:r>
              <a:rPr lang="it-IT" sz="2400" dirty="0" err="1" smtClean="0">
                <a:latin typeface="Arial" charset="0"/>
              </a:rPr>
              <a:t>significant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abnormality</a:t>
            </a:r>
            <a:r>
              <a:rPr lang="it-IT" sz="2400" dirty="0" smtClean="0">
                <a:latin typeface="Arial" charset="0"/>
              </a:rPr>
              <a:t>”.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dirty="0" smtClean="0">
                <a:latin typeface="Arial" charset="0"/>
              </a:rPr>
              <a:t>“</a:t>
            </a:r>
            <a:r>
              <a:rPr lang="it-IT" sz="2400" dirty="0" err="1" smtClean="0">
                <a:latin typeface="Arial" charset="0"/>
              </a:rPr>
              <a:t>Testing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that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normally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may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not</a:t>
            </a:r>
            <a:r>
              <a:rPr lang="it-IT" sz="2400" dirty="0" smtClean="0">
                <a:latin typeface="Arial" charset="0"/>
              </a:rPr>
              <a:t> be </a:t>
            </a:r>
            <a:r>
              <a:rPr lang="it-IT" sz="2400" dirty="0" err="1" smtClean="0">
                <a:latin typeface="Arial" charset="0"/>
              </a:rPr>
              <a:t>reccomended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as</a:t>
            </a:r>
            <a:r>
              <a:rPr lang="it-IT" sz="2400" dirty="0" smtClean="0">
                <a:latin typeface="Arial" charset="0"/>
              </a:rPr>
              <a:t> a </a:t>
            </a:r>
            <a:r>
              <a:rPr lang="it-IT" sz="2400" dirty="0" err="1" smtClean="0">
                <a:latin typeface="Arial" charset="0"/>
              </a:rPr>
              <a:t>population</a:t>
            </a:r>
            <a:r>
              <a:rPr lang="it-IT" sz="2400" dirty="0" smtClean="0">
                <a:latin typeface="Arial" charset="0"/>
              </a:rPr>
              <a:t> policy </a:t>
            </a:r>
            <a:r>
              <a:rPr lang="it-IT" sz="2400" dirty="0" err="1" smtClean="0">
                <a:latin typeface="Arial" charset="0"/>
              </a:rPr>
              <a:t>may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make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sense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at</a:t>
            </a:r>
            <a:r>
              <a:rPr lang="it-IT" sz="2400" dirty="0" smtClean="0">
                <a:latin typeface="Arial" charset="0"/>
              </a:rPr>
              <a:t> an </a:t>
            </a:r>
            <a:r>
              <a:rPr lang="it-IT" sz="2400" dirty="0" err="1" smtClean="0">
                <a:latin typeface="Arial" charset="0"/>
              </a:rPr>
              <a:t>individual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level</a:t>
            </a:r>
            <a:r>
              <a:rPr lang="it-IT" sz="2400" dirty="0" smtClean="0">
                <a:latin typeface="Arial" charset="0"/>
              </a:rPr>
              <a:t>, </a:t>
            </a:r>
            <a:r>
              <a:rPr lang="it-IT" sz="2400" dirty="0" err="1" smtClean="0">
                <a:latin typeface="Arial" charset="0"/>
              </a:rPr>
              <a:t>resources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notwithstanding</a:t>
            </a:r>
            <a:r>
              <a:rPr lang="it-IT" sz="2400" dirty="0" smtClean="0">
                <a:latin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xmlns="" val="1409736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Esistono dati </a:t>
            </a:r>
            <a:r>
              <a:rPr lang="it-IT" sz="2400" u="sng" dirty="0" smtClean="0">
                <a:latin typeface="Arial" charset="0"/>
                <a:cs typeface="Arial" charset="0"/>
              </a:rPr>
              <a:t>clinici</a:t>
            </a:r>
            <a:r>
              <a:rPr lang="it-IT" sz="2400" dirty="0" smtClean="0">
                <a:latin typeface="Arial" charset="0"/>
                <a:cs typeface="Arial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Qual è la frequenza di reperti TC o RM patologici “significativi” in </a:t>
            </a:r>
            <a:r>
              <a:rPr lang="it-IT" sz="2400" dirty="0" err="1" smtClean="0">
                <a:latin typeface="Arial" charset="0"/>
                <a:cs typeface="Arial" charset="0"/>
              </a:rPr>
              <a:t>paz</a:t>
            </a:r>
            <a:r>
              <a:rPr lang="it-IT" sz="2400" dirty="0" smtClean="0">
                <a:latin typeface="Arial" charset="0"/>
                <a:cs typeface="Arial" charset="0"/>
              </a:rPr>
              <a:t>. con cefalea non-acuta e E.O.N.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latin typeface="Arial" charset="0"/>
                <a:cs typeface="Arial" charset="0"/>
              </a:rPr>
              <a:t>paz</a:t>
            </a:r>
            <a:r>
              <a:rPr lang="it-IT" sz="2400" dirty="0" smtClean="0">
                <a:latin typeface="Arial" charset="0"/>
                <a:cs typeface="Arial" charset="0"/>
              </a:rPr>
              <a:t>. con cefalea non-acuta ?</a:t>
            </a:r>
          </a:p>
        </p:txBody>
      </p:sp>
      <p:sp>
        <p:nvSpPr>
          <p:cNvPr id="149508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49509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670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555" name="Picture 9" descr="cefalea_EBM_Guidelines_US_Headache_Consortium_1999_metodology_tab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750" y="1916113"/>
            <a:ext cx="83185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598488" y="3025775"/>
            <a:ext cx="2447925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41750" y="3544888"/>
            <a:ext cx="4162425" cy="676275"/>
            <a:chOff x="2420" y="2233"/>
            <a:chExt cx="2622" cy="426"/>
          </a:xfrm>
        </p:grpSpPr>
        <p:sp>
          <p:nvSpPr>
            <p:cNvPr id="151559" name="Line 11"/>
            <p:cNvSpPr>
              <a:spLocks noChangeShapeType="1"/>
            </p:cNvSpPr>
            <p:nvPr/>
          </p:nvSpPr>
          <p:spPr bwMode="auto">
            <a:xfrm>
              <a:off x="2466" y="2233"/>
              <a:ext cx="10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0" name="Line 12"/>
            <p:cNvSpPr>
              <a:spLocks noChangeShapeType="1"/>
            </p:cNvSpPr>
            <p:nvPr/>
          </p:nvSpPr>
          <p:spPr bwMode="auto">
            <a:xfrm flipV="1">
              <a:off x="2517" y="2376"/>
              <a:ext cx="546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1" name="Line 13"/>
            <p:cNvSpPr>
              <a:spLocks noChangeShapeType="1"/>
            </p:cNvSpPr>
            <p:nvPr/>
          </p:nvSpPr>
          <p:spPr bwMode="auto">
            <a:xfrm>
              <a:off x="2420" y="2523"/>
              <a:ext cx="46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2" name="Line 14"/>
            <p:cNvSpPr>
              <a:spLocks noChangeShapeType="1"/>
            </p:cNvSpPr>
            <p:nvPr/>
          </p:nvSpPr>
          <p:spPr bwMode="auto">
            <a:xfrm>
              <a:off x="3342" y="2527"/>
              <a:ext cx="7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3" name="Line 15"/>
            <p:cNvSpPr>
              <a:spLocks noChangeShapeType="1"/>
            </p:cNvSpPr>
            <p:nvPr/>
          </p:nvSpPr>
          <p:spPr bwMode="auto">
            <a:xfrm>
              <a:off x="3054" y="2653"/>
              <a:ext cx="1988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51558" name="Picture 17" descr="cefalea_EBM_Guidelines_US_Headache_Consortium_1999_titol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887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smtClean="0">
                <a:solidFill>
                  <a:srgbClr val="00CCFF"/>
                </a:solidFill>
                <a:latin typeface="Arial" charset="0"/>
              </a:rPr>
              <a:t>EVIDENZE</a:t>
            </a:r>
          </a:p>
        </p:txBody>
      </p:sp>
      <p:sp>
        <p:nvSpPr>
          <p:cNvPr id="1536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28 studi (tutti di </a:t>
            </a:r>
            <a:r>
              <a:rPr lang="it-IT" sz="2400" u="sng" dirty="0" smtClean="0">
                <a:latin typeface="Arial" charset="0"/>
              </a:rPr>
              <a:t>livello IV</a:t>
            </a:r>
            <a:r>
              <a:rPr lang="it-IT" sz="2400" dirty="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22 retrospettivi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6 prospettici (ma non in cieco)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BIAS: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Molti studi condotti in centri di riferimento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Molti studi senza specifica dei criteri utilizzati per selezionare i </a:t>
            </a:r>
            <a:r>
              <a:rPr lang="it-IT" sz="2000" dirty="0" err="1" smtClean="0">
                <a:latin typeface="Arial" charset="0"/>
              </a:rPr>
              <a:t>paz</a:t>
            </a:r>
            <a:r>
              <a:rPr lang="it-IT" sz="2000" dirty="0" smtClean="0">
                <a:latin typeface="Arial" charset="0"/>
              </a:rPr>
              <a:t>. da avviare a </a:t>
            </a:r>
            <a:r>
              <a:rPr lang="it-IT" sz="2000" dirty="0" err="1" smtClean="0">
                <a:latin typeface="Arial" charset="0"/>
              </a:rPr>
              <a:t>neuroimaging</a:t>
            </a:r>
            <a:endParaRPr lang="it-IT" sz="20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endParaRPr lang="it-IT" sz="2000" dirty="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Probabile sovrastima della prevalenza di patologia cerebrale</a:t>
            </a:r>
          </a:p>
        </p:txBody>
      </p:sp>
      <p:sp>
        <p:nvSpPr>
          <p:cNvPr id="153606" name="AutoShape 11"/>
          <p:cNvSpPr>
            <a:spLocks noChangeArrowheads="1"/>
          </p:cNvSpPr>
          <p:nvPr/>
        </p:nvSpPr>
        <p:spPr bwMode="auto">
          <a:xfrm>
            <a:off x="4319587" y="5428990"/>
            <a:ext cx="504825" cy="497248"/>
          </a:xfrm>
          <a:prstGeom prst="downArrow">
            <a:avLst>
              <a:gd name="adj1" fmla="val 50000"/>
              <a:gd name="adj2" fmla="val 38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07" name="Picture 12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056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5565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55653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3014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1"/>
            <a:ext cx="8791435" cy="34486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400" b="1" dirty="0">
                <a:solidFill>
                  <a:schemeClr val="tx2"/>
                </a:solidFill>
                <a:latin typeface="Arial Narrow"/>
                <a:cs typeface="Arial Narrow"/>
              </a:rPr>
              <a:t>Modalità insorgenza </a:t>
            </a:r>
            <a:r>
              <a:rPr lang="it-IT" sz="2400" dirty="0">
                <a:latin typeface="Arial Narrow"/>
                <a:cs typeface="Arial Narrow"/>
              </a:rPr>
              <a:t>(acuta-subacuta-cronica) e </a:t>
            </a: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progressione</a:t>
            </a:r>
            <a:r>
              <a:rPr lang="it-IT" sz="2400" dirty="0"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Intensità dolore </a:t>
            </a:r>
            <a:r>
              <a:rPr lang="it-IT" sz="2400" dirty="0">
                <a:latin typeface="Arial Narrow"/>
                <a:cs typeface="Arial Narrow"/>
              </a:rPr>
              <a:t>(lieve-moderata-grave) </a:t>
            </a:r>
            <a:r>
              <a:rPr lang="it-IT" sz="2400">
                <a:latin typeface="Arial Narrow"/>
                <a:cs typeface="Arial Narrow"/>
              </a:rPr>
              <a:t>- </a:t>
            </a:r>
            <a:r>
              <a:rPr lang="it-IT" sz="2400" smtClean="0">
                <a:latin typeface="Arial Narrow"/>
                <a:cs typeface="Arial Narrow"/>
              </a:rPr>
              <a:t>NRS </a:t>
            </a:r>
            <a:endParaRPr lang="it-IT" sz="2400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Qualità</a:t>
            </a:r>
            <a:r>
              <a:rPr lang="it-IT" sz="2400" dirty="0">
                <a:latin typeface="Arial Narrow"/>
                <a:cs typeface="Arial Narrow"/>
              </a:rPr>
              <a:t> (pulsante-trafittivo-costrittivo-sordo-gravativo-rombo di tuono) e </a:t>
            </a: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caratteristiche posturali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Sede</a:t>
            </a:r>
            <a:r>
              <a:rPr lang="it-IT" sz="2400" dirty="0">
                <a:latin typeface="Arial Narrow"/>
                <a:cs typeface="Arial Narrow"/>
              </a:rPr>
              <a:t> (uni o bilaterale, zone trigger)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Durata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Aura e/o sintomi associati </a:t>
            </a:r>
            <a:r>
              <a:rPr lang="it-IT" sz="2400" dirty="0">
                <a:latin typeface="Arial Narrow"/>
                <a:cs typeface="Arial Narrow"/>
              </a:rPr>
              <a:t>(febbre, foto o fonofobia, nausea o vomito)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Fattori scatenanti, allevianti e/o aggravanti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4798395"/>
            <a:ext cx="9144000" cy="2059605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…Il sintomo è simile ai casi precedenti oppure in cosa differisce?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Il dolore l’ha svegliata durante il sonno?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Ha avuto traumi recenti?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Ha assunto recentemente farmaci?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Sono presenti altri sintomi (febbre, vertigini, turbe visus e/o </a:t>
            </a:r>
            <a:endParaRPr lang="it-IT" sz="2400" dirty="0" smtClean="0">
              <a:latin typeface="Arial Narrow"/>
              <a:cs typeface="Arial Narrow"/>
            </a:endParaRP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	</a:t>
            </a:r>
            <a:r>
              <a:rPr lang="it-IT" sz="2400" dirty="0" smtClean="0">
                <a:latin typeface="Arial Narrow"/>
                <a:cs typeface="Arial Narrow"/>
              </a:rPr>
              <a:t>	del </a:t>
            </a:r>
            <a:r>
              <a:rPr lang="it-IT" sz="2400" dirty="0">
                <a:latin typeface="Arial Narrow"/>
                <a:cs typeface="Arial Narrow"/>
              </a:rPr>
              <a:t>linguaggio, deficit di forza o sensibilità)?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93" b="99005" l="9562" r="892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780" y="4940380"/>
            <a:ext cx="2231922" cy="19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34575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50000"/>
              </a:spcAft>
            </a:pPr>
            <a:r>
              <a:rPr lang="it-IT" sz="2400" dirty="0" smtClean="0">
                <a:latin typeface="Arial" charset="0"/>
              </a:rPr>
              <a:t>Un </a:t>
            </a:r>
            <a:r>
              <a:rPr lang="it-IT" sz="2400" dirty="0" err="1" smtClean="0">
                <a:latin typeface="Arial" charset="0"/>
              </a:rPr>
              <a:t>E.O.N.</a:t>
            </a:r>
            <a:r>
              <a:rPr lang="it-IT" sz="2400" dirty="0" smtClean="0">
                <a:latin typeface="Arial" charset="0"/>
              </a:rPr>
              <a:t> patologico </a:t>
            </a:r>
            <a:r>
              <a:rPr lang="it-IT" sz="2400" dirty="0" err="1" smtClean="0">
                <a:latin typeface="Arial" charset="0"/>
              </a:rPr>
              <a:t>aumenta</a:t>
            </a:r>
            <a:r>
              <a:rPr lang="it-IT" sz="2800" dirty="0" err="1" smtClean="0">
                <a:solidFill>
                  <a:srgbClr val="CCFFFF"/>
                </a:solidFill>
                <a:latin typeface="Arial" charset="0"/>
              </a:rPr>
              <a:t>*</a:t>
            </a:r>
            <a:r>
              <a:rPr lang="it-IT" sz="2400" dirty="0" smtClean="0">
                <a:latin typeface="Arial" charset="0"/>
              </a:rPr>
              <a:t> la probabilità di riscontrare un’anomalia significativa al </a:t>
            </a:r>
            <a:r>
              <a:rPr lang="it-IT" sz="2400" dirty="0" err="1" smtClean="0">
                <a:latin typeface="Arial" charset="0"/>
              </a:rPr>
              <a:t>neuroimaging</a:t>
            </a:r>
            <a:r>
              <a:rPr lang="it-IT" sz="2400" dirty="0" smtClean="0">
                <a:latin typeface="Arial" charset="0"/>
              </a:rPr>
              <a:t> (LR=3.0)</a:t>
            </a:r>
          </a:p>
          <a:p>
            <a:pPr eaLnBrk="1" hangingPunct="1">
              <a:lnSpc>
                <a:spcPct val="110000"/>
              </a:lnSpc>
              <a:spcAft>
                <a:spcPct val="150000"/>
              </a:spcAft>
            </a:pPr>
            <a:r>
              <a:rPr lang="it-IT" sz="2400" dirty="0" smtClean="0">
                <a:latin typeface="Arial" charset="0"/>
              </a:rPr>
              <a:t>Un </a:t>
            </a:r>
            <a:r>
              <a:rPr lang="it-IT" sz="2400" dirty="0" err="1" smtClean="0">
                <a:latin typeface="Arial" charset="0"/>
              </a:rPr>
              <a:t>E.O.N.</a:t>
            </a:r>
            <a:r>
              <a:rPr lang="it-IT" sz="2400" dirty="0" smtClean="0">
                <a:latin typeface="Arial" charset="0"/>
              </a:rPr>
              <a:t> normale riduce la probabilità di riscontrare un’anomalia significativa al </a:t>
            </a:r>
            <a:r>
              <a:rPr lang="it-IT" sz="2400" dirty="0" err="1" smtClean="0">
                <a:latin typeface="Arial" charset="0"/>
              </a:rPr>
              <a:t>neuroimaging</a:t>
            </a:r>
            <a:r>
              <a:rPr lang="it-IT" sz="2400" dirty="0" smtClean="0">
                <a:latin typeface="Arial" charset="0"/>
              </a:rPr>
              <a:t/>
            </a:r>
            <a:br>
              <a:rPr lang="it-IT" sz="2400" dirty="0" smtClean="0">
                <a:latin typeface="Arial" charset="0"/>
              </a:rPr>
            </a:br>
            <a:r>
              <a:rPr lang="it-IT" sz="2400" dirty="0" smtClean="0">
                <a:latin typeface="Arial" charset="0"/>
              </a:rPr>
              <a:t>(LR=0.7)</a:t>
            </a: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/>
              <a:t>* N.B.: se probabilità </a:t>
            </a:r>
            <a:r>
              <a:rPr lang="it-IT" sz="2000" dirty="0" err="1"/>
              <a:t>pre-test</a:t>
            </a:r>
            <a:r>
              <a:rPr lang="it-IT" sz="2000" dirty="0"/>
              <a:t> =1/100 </a:t>
            </a:r>
            <a:r>
              <a:rPr lang="it-IT" sz="2000" dirty="0">
                <a:sym typeface="Wingdings" pitchFamily="2" charset="2"/>
              </a:rPr>
              <a:t> 3/100 (ancora bassa !)</a:t>
            </a:r>
            <a:endParaRPr lang="it-IT" sz="2000" dirty="0"/>
          </a:p>
        </p:txBody>
      </p:sp>
      <p:sp>
        <p:nvSpPr>
          <p:cNvPr id="157701" name="Rectangle 9"/>
          <p:cNvSpPr>
            <a:spLocks noChangeArrowheads="1"/>
          </p:cNvSpPr>
          <p:nvPr/>
        </p:nvSpPr>
        <p:spPr bwMode="auto">
          <a:xfrm>
            <a:off x="685800" y="1628775"/>
            <a:ext cx="7772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</a:rPr>
              <a:t>1a.  Esame Obiettivo Neurologico</a:t>
            </a:r>
          </a:p>
        </p:txBody>
      </p:sp>
      <p:pic>
        <p:nvPicPr>
          <p:cNvPr id="157702" name="Picture 10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224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Raccomandazioni  #1</a:t>
            </a: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68413" y="2636838"/>
            <a:ext cx="6605587" cy="26638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spcAft>
                <a:spcPct val="90000"/>
              </a:spcAft>
              <a:buFont typeface="Wingdings" pitchFamily="2" charset="2"/>
              <a:buNone/>
            </a:pPr>
            <a:r>
              <a:rPr lang="it-IT" sz="2800" i="1" dirty="0" smtClean="0"/>
              <a:t>“</a:t>
            </a:r>
            <a:r>
              <a:rPr lang="it-IT" sz="2800" i="1" dirty="0" err="1" smtClean="0"/>
              <a:t>Neuroimaging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should</a:t>
            </a:r>
            <a:r>
              <a:rPr lang="it-IT" sz="2800" i="1" dirty="0" smtClean="0"/>
              <a:t> be </a:t>
            </a:r>
            <a:r>
              <a:rPr lang="it-IT" sz="2800" i="1" dirty="0" err="1" smtClean="0"/>
              <a:t>considered</a:t>
            </a:r>
            <a:r>
              <a:rPr lang="it-IT" sz="2800" i="1" dirty="0" smtClean="0"/>
              <a:t> in </a:t>
            </a:r>
            <a:r>
              <a:rPr lang="it-IT" sz="2800" i="1" dirty="0" err="1" smtClean="0"/>
              <a:t>patients</a:t>
            </a:r>
            <a:r>
              <a:rPr lang="it-IT" sz="2800" i="1" dirty="0" smtClean="0"/>
              <a:t> with </a:t>
            </a:r>
            <a:r>
              <a:rPr lang="it-IT" sz="2800" i="1" dirty="0" err="1" smtClean="0"/>
              <a:t>nonacute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headache</a:t>
            </a:r>
            <a:r>
              <a:rPr lang="it-IT" sz="2800" i="1" dirty="0" smtClean="0"/>
              <a:t> and an </a:t>
            </a:r>
            <a:r>
              <a:rPr lang="it-IT" sz="2800" i="1" dirty="0" err="1" smtClean="0"/>
              <a:t>unexplained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abnormal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finding</a:t>
            </a:r>
            <a:r>
              <a:rPr lang="it-IT" sz="2800" i="1" dirty="0" smtClean="0"/>
              <a:t> on the </a:t>
            </a:r>
            <a:r>
              <a:rPr lang="it-IT" sz="2800" i="1" dirty="0" err="1" smtClean="0">
                <a:solidFill>
                  <a:srgbClr val="FF0000"/>
                </a:solidFill>
              </a:rPr>
              <a:t>neurological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examination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smtClean="0"/>
              <a:t>(Grade B)”</a:t>
            </a:r>
          </a:p>
        </p:txBody>
      </p:sp>
      <p:pic>
        <p:nvPicPr>
          <p:cNvPr id="159749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991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134350" cy="41751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u="sng" smtClean="0">
                <a:latin typeface="Arial" charset="0"/>
              </a:rPr>
              <a:t>possibile</a:t>
            </a:r>
            <a:r>
              <a:rPr lang="it-IT" sz="2000" smtClean="0">
                <a:latin typeface="Arial" charset="0"/>
              </a:rPr>
              <a:t> maggior probabilità di neuroimaging positivo se: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che causa risveglio dal sonno (LR=98)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vertigini o incoordinazione; storia di intorpidimento o formicolio (LR=49)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rapido aumento di frequenza delle crisi cefalalgiche (LR=12)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qualsiasi segno o sintomo neurologico (LR=6)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da Valsalva (LR=2.3) </a:t>
            </a:r>
            <a:r>
              <a:rPr lang="it-IT" sz="1600" smtClean="0">
                <a:latin typeface="Arial" charset="0"/>
                <a:sym typeface="Wingdings" pitchFamily="2" charset="2"/>
              </a:rPr>
              <a:t> Chiari I</a:t>
            </a:r>
            <a:endParaRPr lang="it-IT" sz="16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NON aumentano la probabilità di neuroimaging positivo: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sincope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con nausea</a:t>
            </a:r>
          </a:p>
        </p:txBody>
      </p:sp>
      <p:sp>
        <p:nvSpPr>
          <p:cNvPr id="16179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1b.  Sintomi neurologici</a:t>
            </a:r>
          </a:p>
        </p:txBody>
      </p:sp>
      <p:pic>
        <p:nvPicPr>
          <p:cNvPr id="161797" name="Picture 11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5594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smtClean="0">
                <a:solidFill>
                  <a:srgbClr val="00CCFF"/>
                </a:solidFill>
                <a:latin typeface="Arial" charset="0"/>
              </a:rPr>
              <a:t>Raccomandazioni  #1</a:t>
            </a: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0238" y="2781300"/>
            <a:ext cx="7883525" cy="27368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spcAft>
                <a:spcPct val="90000"/>
              </a:spcAft>
              <a:buFont typeface="Wingdings" pitchFamily="2" charset="2"/>
              <a:buNone/>
            </a:pPr>
            <a:r>
              <a:rPr lang="it-IT" sz="2800" i="1" dirty="0" smtClean="0"/>
              <a:t>“</a:t>
            </a:r>
            <a:r>
              <a:rPr lang="it-IT" sz="2800" i="1" dirty="0" err="1" smtClean="0"/>
              <a:t>Evidence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insufficient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make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specific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recommendations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regarding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neuroimaging</a:t>
            </a:r>
            <a:r>
              <a:rPr lang="it-IT" sz="2800" i="1" dirty="0" smtClean="0"/>
              <a:t> in the </a:t>
            </a:r>
            <a:r>
              <a:rPr lang="it-IT" sz="2800" i="1" dirty="0" err="1" smtClean="0"/>
              <a:t>presence</a:t>
            </a:r>
            <a:r>
              <a:rPr lang="it-IT" sz="2800" i="1" dirty="0" smtClean="0"/>
              <a:t> or </a:t>
            </a:r>
            <a:r>
              <a:rPr lang="it-IT" sz="2800" i="1" dirty="0" err="1" smtClean="0"/>
              <a:t>absence</a:t>
            </a:r>
            <a:r>
              <a:rPr lang="it-IT" sz="2800" i="1" dirty="0" smtClean="0"/>
              <a:t> of </a:t>
            </a:r>
            <a:r>
              <a:rPr lang="it-IT" sz="2800" i="1" dirty="0" err="1" smtClean="0">
                <a:solidFill>
                  <a:srgbClr val="FF0000"/>
                </a:solidFill>
              </a:rPr>
              <a:t>neurological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symptoms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smtClean="0"/>
              <a:t>(Grade C)”</a:t>
            </a:r>
          </a:p>
        </p:txBody>
      </p:sp>
      <p:pic>
        <p:nvPicPr>
          <p:cNvPr id="163845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618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658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65893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851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15196" name="Group 508"/>
          <p:cNvGraphicFramePr>
            <a:graphicFrameLocks noGrp="1"/>
          </p:cNvGraphicFramePr>
          <p:nvPr/>
        </p:nvGraphicFramePr>
        <p:xfrm>
          <a:off x="850900" y="2133600"/>
          <a:ext cx="7440613" cy="3990975"/>
        </p:xfrm>
        <a:graphic>
          <a:graphicData uri="http://schemas.openxmlformats.org/drawingml/2006/table">
            <a:tbl>
              <a:tblPr/>
              <a:tblGrid>
                <a:gridCol w="1860550"/>
                <a:gridCol w="1860550"/>
                <a:gridCol w="1858963"/>
                <a:gridCol w="18605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CEFALEA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PAZIENTI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ANOMALIE NEUROIMAGING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TASSO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EMICRANIA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1086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0.2 %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TENSIVA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0 %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NON SPECIFICATA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2788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1.7 % 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67963" name="Rectangle 511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2.  Prevalenza di </a:t>
            </a:r>
            <a:r>
              <a:rPr lang="it-IT" sz="3200" b="1" dirty="0" err="1" smtClean="0">
                <a:solidFill>
                  <a:srgbClr val="00CCFF"/>
                </a:solidFill>
                <a:latin typeface="Arial" charset="0"/>
              </a:rPr>
              <a:t>neuroimaging</a:t>
            </a:r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 positivo</a:t>
            </a:r>
          </a:p>
        </p:txBody>
      </p:sp>
      <p:pic>
        <p:nvPicPr>
          <p:cNvPr id="167964" name="Picture 512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Arial" charset="0"/>
              </a:rPr>
              <a:t>* Tasso non calcolato per le </a:t>
            </a:r>
            <a:r>
              <a:rPr lang="it-IT" sz="1600" dirty="0" err="1" smtClean="0">
                <a:latin typeface="Arial" charset="0"/>
              </a:rPr>
              <a:t>Guidelines</a:t>
            </a:r>
            <a:r>
              <a:rPr lang="it-IT" sz="1600" dirty="0" smtClean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per eccessiva disomogeneità dei singoli valori</a:t>
            </a:r>
          </a:p>
        </p:txBody>
      </p:sp>
    </p:spTree>
    <p:extLst>
      <p:ext uri="{BB962C8B-B14F-4D97-AF65-F5344CB8AC3E}">
        <p14:creationId xmlns:p14="http://schemas.microsoft.com/office/powerpoint/2010/main" xmlns="" val="211286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dei </a:t>
            </a:r>
            <a:r>
              <a:rPr lang="it-IT" dirty="0">
                <a:solidFill>
                  <a:srgbClr val="FFFFFF"/>
                </a:solidFill>
              </a:rPr>
              <a:t>singoli valori</a:t>
            </a:r>
          </a:p>
        </p:txBody>
      </p:sp>
      <p:graphicFrame>
        <p:nvGraphicFramePr>
          <p:cNvPr id="115196" name="Group 508"/>
          <p:cNvGraphicFramePr>
            <a:graphicFrameLocks noGrp="1"/>
          </p:cNvGraphicFramePr>
          <p:nvPr/>
        </p:nvGraphicFramePr>
        <p:xfrm>
          <a:off x="850900" y="1535289"/>
          <a:ext cx="7440613" cy="5006975"/>
        </p:xfrm>
        <a:graphic>
          <a:graphicData uri="http://schemas.openxmlformats.org/drawingml/2006/table">
            <a:tbl>
              <a:tblPr/>
              <a:tblGrid>
                <a:gridCol w="1860550"/>
                <a:gridCol w="1860550"/>
                <a:gridCol w="1858963"/>
                <a:gridCol w="18605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CEFALEA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PAZIENTI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ANOMALIE NEUROIMAGING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TASSO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TUTTE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1876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17 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0.9 %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EMICRANIA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TENSIVA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0.8 %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NON CLASSIFICABILE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3.7 %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35466" y="191912"/>
            <a:ext cx="8861777" cy="10950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Neuroimaging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non-acute </a:t>
            </a:r>
            <a:r>
              <a:rPr kumimoji="0" lang="it-I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headache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it-IT" sz="1700" i="1" dirty="0" err="1" smtClean="0">
                <a:solidFill>
                  <a:schemeClr val="bg1">
                    <a:lumMod val="95000"/>
                  </a:schemeClr>
                </a:solidFill>
              </a:rPr>
              <a:t>Sempere</a:t>
            </a:r>
            <a:r>
              <a:rPr lang="it-IT" sz="1700" i="1" dirty="0" smtClean="0">
                <a:solidFill>
                  <a:schemeClr val="bg1">
                    <a:lumMod val="95000"/>
                  </a:schemeClr>
                </a:solidFill>
              </a:rPr>
              <a:t> AP </a:t>
            </a:r>
            <a:r>
              <a:rPr lang="it-IT" sz="1700" i="1" dirty="0" err="1" smtClean="0">
                <a:solidFill>
                  <a:schemeClr val="bg1">
                    <a:lumMod val="95000"/>
                  </a:schemeClr>
                </a:solidFill>
              </a:rPr>
              <a:t>et</a:t>
            </a:r>
            <a:r>
              <a:rPr lang="it-IT" sz="1700" i="1" dirty="0" smtClean="0">
                <a:solidFill>
                  <a:schemeClr val="bg1">
                    <a:lumMod val="95000"/>
                  </a:schemeClr>
                </a:solidFill>
              </a:rPr>
              <a:t> al. </a:t>
            </a:r>
            <a:r>
              <a:rPr lang="it-IT" sz="1700" i="1" dirty="0" err="1" smtClean="0">
                <a:solidFill>
                  <a:schemeClr val="bg1">
                    <a:lumMod val="95000"/>
                  </a:schemeClr>
                </a:solidFill>
              </a:rPr>
              <a:t>Cephalalgia</a:t>
            </a:r>
            <a:r>
              <a:rPr lang="it-IT" sz="1700" i="1" dirty="0" smtClean="0">
                <a:solidFill>
                  <a:schemeClr val="bg1">
                    <a:lumMod val="95000"/>
                  </a:schemeClr>
                </a:solidFill>
              </a:rPr>
              <a:t> 2005</a:t>
            </a: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724128" y="620688"/>
            <a:ext cx="656916" cy="361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29778" y="5746045"/>
            <a:ext cx="1016000" cy="635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502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81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3" cstate="email"/>
          <a:srcRect t="4919"/>
          <a:stretch>
            <a:fillRect/>
          </a:stretch>
        </p:blipFill>
        <p:spPr bwMode="auto">
          <a:xfrm>
            <a:off x="98425" y="96838"/>
            <a:ext cx="8947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2263" y="2636838"/>
            <a:ext cx="8499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arrotondato 10"/>
          <p:cNvSpPr/>
          <p:nvPr/>
        </p:nvSpPr>
        <p:spPr>
          <a:xfrm>
            <a:off x="5003800" y="3933825"/>
            <a:ext cx="3667125" cy="282575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755775" y="4181475"/>
            <a:ext cx="3225800" cy="28416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5867400" y="4724400"/>
            <a:ext cx="15128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95288" y="5013325"/>
            <a:ext cx="1944687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106863" y="5010150"/>
            <a:ext cx="194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161925" y="1079500"/>
            <a:ext cx="1169988" cy="4048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5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2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0227" name="Picture 2"/>
          <p:cNvPicPr>
            <a:picLocks noChangeAspect="1" noChangeArrowheads="1"/>
          </p:cNvPicPr>
          <p:nvPr/>
        </p:nvPicPr>
        <p:blipFill>
          <a:blip r:embed="rId3" cstate="email"/>
          <a:srcRect t="4919"/>
          <a:stretch>
            <a:fillRect/>
          </a:stretch>
        </p:blipFill>
        <p:spPr bwMode="auto">
          <a:xfrm>
            <a:off x="98425" y="96838"/>
            <a:ext cx="8947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363" y="1916113"/>
            <a:ext cx="86772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5580063" y="2565400"/>
            <a:ext cx="3095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3783013" y="3970338"/>
            <a:ext cx="2725737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323850" y="5516563"/>
            <a:ext cx="8424863" cy="576262"/>
            <a:chOff x="323850" y="5516563"/>
            <a:chExt cx="8424863" cy="576262"/>
          </a:xfrm>
        </p:grpSpPr>
        <p:sp>
          <p:nvSpPr>
            <p:cNvPr id="19" name="Rettangolo arrotondato 18"/>
            <p:cNvSpPr/>
            <p:nvPr/>
          </p:nvSpPr>
          <p:spPr>
            <a:xfrm>
              <a:off x="2051050" y="5516563"/>
              <a:ext cx="6697663" cy="288925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323850" y="5805488"/>
              <a:ext cx="7920038" cy="287337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00038" y="2565400"/>
            <a:ext cx="8448675" cy="857250"/>
            <a:chOff x="300038" y="2565400"/>
            <a:chExt cx="8448675" cy="857250"/>
          </a:xfrm>
        </p:grpSpPr>
        <p:sp>
          <p:nvSpPr>
            <p:cNvPr id="7" name="Rettangolo arrotondato 6"/>
            <p:cNvSpPr/>
            <p:nvPr/>
          </p:nvSpPr>
          <p:spPr>
            <a:xfrm>
              <a:off x="323850" y="2852738"/>
              <a:ext cx="8351838" cy="288925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300038" y="3135313"/>
              <a:ext cx="3048000" cy="287337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 flipV="1">
              <a:off x="7895770" y="2565400"/>
              <a:ext cx="852943" cy="287338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055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350000"/>
            <a:ext cx="3781778" cy="495300"/>
          </a:xfrm>
        </p:spPr>
        <p:txBody>
          <a:bodyPr>
            <a:noAutofit/>
          </a:bodyPr>
          <a:lstStyle/>
          <a:p>
            <a:pPr algn="r" eaLnBrk="1" hangingPunct="1"/>
            <a:r>
              <a:rPr lang="it-IT" sz="1600" dirty="0" err="1" smtClean="0">
                <a:solidFill>
                  <a:srgbClr val="0070C0"/>
                </a:solidFill>
                <a:latin typeface="Arial" charset="0"/>
              </a:rPr>
              <a:t>Vernoij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</a:rPr>
              <a:t> MW </a:t>
            </a:r>
            <a:r>
              <a:rPr lang="it-IT" sz="1600" dirty="0" err="1" smtClean="0">
                <a:solidFill>
                  <a:srgbClr val="0070C0"/>
                </a:solidFill>
                <a:latin typeface="Arial" charset="0"/>
              </a:rPr>
              <a:t>et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</a:rPr>
              <a:t>. NEJM 2007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042" y="173964"/>
            <a:ext cx="5206470" cy="311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4733" y="3429001"/>
            <a:ext cx="50183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429955" y="173963"/>
            <a:ext cx="3431823" cy="616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Weber F </a:t>
            </a:r>
            <a:r>
              <a:rPr lang="it-IT" sz="1600" dirty="0" err="1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et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 al. J </a:t>
            </a:r>
            <a:r>
              <a:rPr lang="it-IT" sz="1600" dirty="0" err="1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Neurol</a:t>
            </a:r>
            <a:r>
              <a:rPr lang="it-IT" sz="1600" dirty="0" smtClean="0">
                <a:solidFill>
                  <a:srgbClr val="0070C0"/>
                </a:solidFill>
                <a:latin typeface="Arial" charset="0"/>
                <a:ea typeface="+mj-ea"/>
                <a:cs typeface="+mj-cs"/>
              </a:rPr>
              <a:t> Sci 2006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 smtClean="0">
              <a:latin typeface="Arial" charset="0"/>
              <a:ea typeface="+mj-ea"/>
              <a:cs typeface="+mj-c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79512" y="2060848"/>
            <a:ext cx="5206470" cy="62590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4004733" y="5229200"/>
            <a:ext cx="5018336" cy="590222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5373512" y="790222"/>
            <a:ext cx="3649557" cy="30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latin typeface="Arial" charset="0"/>
                <a:ea typeface="+mj-ea"/>
                <a:cs typeface="+mj-cs"/>
              </a:rPr>
              <a:t>&gt; 2500 soggetti (Air </a:t>
            </a:r>
            <a:r>
              <a:rPr lang="it-IT" sz="1400" dirty="0" err="1" smtClean="0">
                <a:latin typeface="Arial" charset="0"/>
                <a:ea typeface="+mj-ea"/>
                <a:cs typeface="+mj-cs"/>
              </a:rPr>
              <a:t>Force</a:t>
            </a:r>
            <a:r>
              <a:rPr lang="it-IT" sz="1400" dirty="0" smtClean="0">
                <a:latin typeface="Arial" charset="0"/>
                <a:ea typeface="+mj-ea"/>
                <a:cs typeface="+mj-cs"/>
              </a:rPr>
              <a:t> </a:t>
            </a:r>
            <a:r>
              <a:rPr lang="it-IT" sz="1400" dirty="0" err="1" smtClean="0">
                <a:latin typeface="Arial" charset="0"/>
                <a:ea typeface="+mj-ea"/>
                <a:cs typeface="+mj-cs"/>
              </a:rPr>
              <a:t>recruitment</a:t>
            </a:r>
            <a:r>
              <a:rPr lang="it-IT" sz="1400" dirty="0" smtClean="0">
                <a:latin typeface="Arial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5385982" y="2060848"/>
            <a:ext cx="3693530" cy="614593"/>
            <a:chOff x="5385982" y="2060848"/>
            <a:chExt cx="3693530" cy="614593"/>
          </a:xfrm>
        </p:grpSpPr>
        <p:sp>
          <p:nvSpPr>
            <p:cNvPr id="14" name="Rectangle 5"/>
            <p:cNvSpPr txBox="1">
              <a:spLocks noChangeArrowheads="1"/>
            </p:cNvSpPr>
            <p:nvPr/>
          </p:nvSpPr>
          <p:spPr>
            <a:xfrm>
              <a:off x="5429955" y="2060848"/>
              <a:ext cx="3649557" cy="30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dirty="0" smtClean="0">
                  <a:latin typeface="Arial" charset="0"/>
                  <a:ea typeface="+mj-ea"/>
                  <a:cs typeface="+mj-cs"/>
                </a:rPr>
                <a:t>5 MAV, 3 </a:t>
              </a:r>
              <a:r>
                <a:rPr lang="it-IT" sz="1200" dirty="0" err="1" smtClean="0">
                  <a:latin typeface="Arial" charset="0"/>
                  <a:ea typeface="+mj-ea"/>
                  <a:cs typeface="+mj-cs"/>
                </a:rPr>
                <a:t>cavernomi</a:t>
              </a:r>
              <a:r>
                <a:rPr lang="it-IT" sz="1200" dirty="0" smtClean="0">
                  <a:latin typeface="Arial" charset="0"/>
                  <a:ea typeface="+mj-ea"/>
                  <a:cs typeface="+mj-cs"/>
                </a:rPr>
                <a:t> -</a:t>
              </a:r>
              <a:r>
                <a:rPr lang="it-IT" sz="1200" b="1" dirty="0" smtClean="0">
                  <a:solidFill>
                    <a:srgbClr val="FF0000"/>
                  </a:solidFill>
                  <a:latin typeface="Arial" charset="0"/>
                  <a:ea typeface="+mj-ea"/>
                  <a:cs typeface="+mj-cs"/>
                  <a:sym typeface="Wingdings" pitchFamily="2" charset="2"/>
                </a:rPr>
                <a:t> NO treatment</a:t>
              </a:r>
              <a:endParaRPr lang="it-IT" sz="12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endParaRPr>
            </a:p>
          </p:txBody>
        </p:sp>
        <p:sp>
          <p:nvSpPr>
            <p:cNvPr id="15" name="Rectangle 5"/>
            <p:cNvSpPr txBox="1">
              <a:spLocks noChangeArrowheads="1"/>
            </p:cNvSpPr>
            <p:nvPr/>
          </p:nvSpPr>
          <p:spPr>
            <a:xfrm>
              <a:off x="5385982" y="2367312"/>
              <a:ext cx="3649557" cy="3081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dirty="0" smtClean="0">
                  <a:latin typeface="Arial" charset="0"/>
                  <a:ea typeface="+mj-ea"/>
                  <a:cs typeface="+mj-cs"/>
                </a:rPr>
                <a:t>1 glioma, 1 adenoma, 1 lipoma-</a:t>
              </a:r>
              <a:r>
                <a:rPr lang="it-IT" sz="1200" b="1" dirty="0" smtClean="0">
                  <a:solidFill>
                    <a:srgbClr val="FF0000"/>
                  </a:solidFill>
                  <a:latin typeface="Arial" charset="0"/>
                  <a:ea typeface="+mj-ea"/>
                  <a:cs typeface="+mj-cs"/>
                  <a:sym typeface="Wingdings" pitchFamily="2" charset="2"/>
                </a:rPr>
                <a:t> NO treatment</a:t>
              </a:r>
              <a:endParaRPr lang="it-IT" sz="1200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endParaRPr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355176" y="4320315"/>
            <a:ext cx="3649557" cy="308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latin typeface="Arial" charset="0"/>
                <a:ea typeface="+mj-ea"/>
                <a:cs typeface="+mj-cs"/>
              </a:rPr>
              <a:t>2000 soggetti (“Rotterdam </a:t>
            </a:r>
            <a:r>
              <a:rPr lang="it-IT" sz="1400" dirty="0" err="1" smtClean="0">
                <a:latin typeface="Arial" charset="0"/>
                <a:ea typeface="+mj-ea"/>
                <a:cs typeface="+mj-cs"/>
              </a:rPr>
              <a:t>Study</a:t>
            </a:r>
            <a:r>
              <a:rPr lang="it-IT" sz="1400" dirty="0" smtClean="0">
                <a:latin typeface="Arial" charset="0"/>
                <a:ea typeface="+mj-ea"/>
                <a:cs typeface="+mj-cs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xmlns="" val="29805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957950"/>
            <a:ext cx="4926911" cy="51090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Si presenta dal proprio MMG e racconta che questa mattina, primo giorno del ciclo mestruale, è stata svegliata da un forte dolore pulsante, descritto come </a:t>
            </a:r>
            <a:r>
              <a:rPr lang="it-IT" sz="2600" dirty="0" smtClean="0">
                <a:latin typeface="Arial Narrow"/>
                <a:cs typeface="Arial Narrow"/>
              </a:rPr>
              <a:t>NRS </a:t>
            </a:r>
            <a:r>
              <a:rPr lang="it-IT" sz="2600" dirty="0">
                <a:latin typeface="Arial Narrow"/>
                <a:cs typeface="Arial Narrow"/>
              </a:rPr>
              <a:t>8/10,  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 smtClean="0">
                <a:latin typeface="Arial Narrow"/>
                <a:cs typeface="Arial Narrow"/>
              </a:rPr>
              <a:t>in </a:t>
            </a:r>
            <a:r>
              <a:rPr lang="it-IT" sz="2600" dirty="0">
                <a:latin typeface="Arial Narrow"/>
                <a:cs typeface="Arial Narrow"/>
              </a:rPr>
              <a:t>sede </a:t>
            </a:r>
            <a:r>
              <a:rPr lang="it-IT" sz="2600" dirty="0" err="1">
                <a:latin typeface="Arial Narrow"/>
                <a:cs typeface="Arial Narrow"/>
              </a:rPr>
              <a:t>occipito</a:t>
            </a:r>
            <a:r>
              <a:rPr lang="it-IT" sz="2600" dirty="0">
                <a:latin typeface="Arial Narrow"/>
                <a:cs typeface="Arial Narrow"/>
              </a:rPr>
              <a:t>-nucale, accompagnato da nausea e vomito. 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 smtClean="0">
                <a:latin typeface="Arial Narrow"/>
                <a:cs typeface="Arial Narrow"/>
              </a:rPr>
              <a:t>La </a:t>
            </a:r>
            <a:r>
              <a:rPr lang="it-IT" sz="2600" dirty="0">
                <a:latin typeface="Arial Narrow"/>
                <a:cs typeface="Arial Narrow"/>
              </a:rPr>
              <a:t>paziente </a:t>
            </a:r>
            <a:r>
              <a:rPr lang="it-IT" sz="2600" dirty="0">
                <a:solidFill>
                  <a:srgbClr val="FF0000"/>
                </a:solidFill>
                <a:latin typeface="Arial Narrow"/>
                <a:cs typeface="Arial Narrow"/>
              </a:rPr>
              <a:t>non</a:t>
            </a:r>
            <a:r>
              <a:rPr lang="it-IT" sz="2600" dirty="0">
                <a:latin typeface="Arial Narrow"/>
                <a:cs typeface="Arial Narrow"/>
              </a:rPr>
              <a:t> ricorda </a:t>
            </a:r>
            <a:r>
              <a:rPr lang="it-IT" sz="2600" dirty="0">
                <a:solidFill>
                  <a:srgbClr val="FF0000"/>
                </a:solidFill>
                <a:latin typeface="Arial Narrow"/>
                <a:cs typeface="Arial Narrow"/>
              </a:rPr>
              <a:t>eventi scatenanti</a:t>
            </a:r>
            <a:r>
              <a:rPr lang="it-IT" sz="2600" dirty="0">
                <a:latin typeface="Arial Narrow"/>
                <a:cs typeface="Arial Narrow"/>
              </a:rPr>
              <a:t>, ha assunto </a:t>
            </a:r>
            <a:r>
              <a:rPr lang="it-IT" sz="2600" dirty="0">
                <a:solidFill>
                  <a:srgbClr val="FF0000"/>
                </a:solidFill>
                <a:latin typeface="Arial Narrow"/>
                <a:cs typeface="Arial Narrow"/>
              </a:rPr>
              <a:t>FANS</a:t>
            </a:r>
            <a:r>
              <a:rPr lang="it-IT" sz="2600" dirty="0">
                <a:latin typeface="Arial Narrow"/>
                <a:cs typeface="Arial Narrow"/>
              </a:rPr>
              <a:t> ma </a:t>
            </a:r>
            <a:r>
              <a:rPr lang="it-IT" sz="2600" dirty="0">
                <a:solidFill>
                  <a:srgbClr val="FF0000"/>
                </a:solidFill>
                <a:latin typeface="Arial Narrow"/>
                <a:cs typeface="Arial Narrow"/>
              </a:rPr>
              <a:t>senza beneficio</a:t>
            </a:r>
            <a:r>
              <a:rPr lang="it-IT" sz="26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0" y="16910"/>
            <a:ext cx="9144000" cy="897490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….Maria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17749" y="2743198"/>
            <a:ext cx="1393337" cy="319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>
            <a:off x="3788228" y="3148817"/>
            <a:ext cx="2467429" cy="2185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/>
          <p:cNvSpPr/>
          <p:nvPr/>
        </p:nvSpPr>
        <p:spPr>
          <a:xfrm>
            <a:off x="914417" y="1320814"/>
            <a:ext cx="203183" cy="1422383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17750" y="1001492"/>
            <a:ext cx="24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itchFamily="34" charset="0"/>
              </a:rPr>
              <a:t>Modalità di insorgenza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371777" y="3018964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itchFamily="34" charset="0"/>
              </a:rPr>
              <a:t>Intensità del dolore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2148113" y="2692402"/>
            <a:ext cx="1640115" cy="391087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104572" y="3077026"/>
            <a:ext cx="1509486" cy="362871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3635804" y="2692402"/>
            <a:ext cx="1255486" cy="36931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sinistra 22"/>
          <p:cNvSpPr/>
          <p:nvPr/>
        </p:nvSpPr>
        <p:spPr>
          <a:xfrm>
            <a:off x="4942117" y="2750459"/>
            <a:ext cx="1349828" cy="232229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371777" y="26053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itchFamily="34" charset="0"/>
              </a:rPr>
              <a:t>Q</a:t>
            </a:r>
            <a:r>
              <a:rPr lang="it-IT" b="1" dirty="0" smtClean="0">
                <a:latin typeface="Arial Narrow" pitchFamily="34" charset="0"/>
              </a:rPr>
              <a:t>ualità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1117601" y="3460866"/>
            <a:ext cx="2148096" cy="436204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sinistra 27"/>
          <p:cNvSpPr/>
          <p:nvPr/>
        </p:nvSpPr>
        <p:spPr>
          <a:xfrm>
            <a:off x="3280229" y="3570503"/>
            <a:ext cx="2975428" cy="19231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415321" y="3461647"/>
            <a:ext cx="95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itchFamily="34" charset="0"/>
              </a:rPr>
              <a:t>S</a:t>
            </a:r>
            <a:r>
              <a:rPr lang="it-IT" b="1" dirty="0" smtClean="0">
                <a:latin typeface="Arial Narrow" pitchFamily="34" charset="0"/>
              </a:rPr>
              <a:t>ede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2510971" y="3835385"/>
            <a:ext cx="2097273" cy="446309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sinistra 30"/>
          <p:cNvSpPr/>
          <p:nvPr/>
        </p:nvSpPr>
        <p:spPr>
          <a:xfrm>
            <a:off x="4608244" y="3972882"/>
            <a:ext cx="1647413" cy="184666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6429834" y="3788216"/>
            <a:ext cx="249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itchFamily="34" charset="0"/>
              </a:rPr>
              <a:t>Aura e sintomi associati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502403" y="4513943"/>
            <a:ext cx="224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Narrow" pitchFamily="34" charset="0"/>
              </a:rPr>
              <a:t>Fattori scatenanti, allevianti o aggravanti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35" name="Freccia a sinistra 34"/>
          <p:cNvSpPr/>
          <p:nvPr/>
        </p:nvSpPr>
        <p:spPr>
          <a:xfrm>
            <a:off x="4441371" y="4717109"/>
            <a:ext cx="2002974" cy="23222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7" name="Segnaposto contenuto 2"/>
          <p:cNvSpPr>
            <a:spLocks noGrp="1"/>
          </p:cNvSpPr>
          <p:nvPr>
            <p:ph idx="1"/>
          </p:nvPr>
        </p:nvSpPr>
        <p:spPr>
          <a:xfrm>
            <a:off x="167603" y="5733143"/>
            <a:ext cx="8722025" cy="1124857"/>
          </a:xfrm>
          <a:noFill/>
          <a:ln w="63500"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0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APR: </a:t>
            </a:r>
            <a:r>
              <a:rPr lang="it-IT" sz="2000" dirty="0" smtClean="0">
                <a:latin typeface="Arial Narrow"/>
                <a:cs typeface="Arial Narrow"/>
              </a:rPr>
              <a:t>Da </a:t>
            </a:r>
            <a:r>
              <a:rPr lang="it-IT" sz="2000" dirty="0">
                <a:latin typeface="Arial Narrow"/>
                <a:cs typeface="Arial Narrow"/>
              </a:rPr>
              <a:t>15 anni episodi ricorrenti di cefalea bilaterale, più raramente unilaterale destra o sinistra. Il dolore è di solito pulsante, interferisce con le attività quotidiane, è accompagnato da fotofobia e nausea, solitamente regredisce in 3-6 ore dopo assunzione di FANS</a:t>
            </a:r>
            <a:r>
              <a:rPr lang="it-IT" sz="2000" dirty="0" smtClean="0">
                <a:latin typeface="Arial Narrow"/>
                <a:cs typeface="Arial Narrow"/>
              </a:rPr>
              <a:t>.</a:t>
            </a:r>
            <a:endParaRPr lang="it-IT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dei </a:t>
            </a:r>
            <a:r>
              <a:rPr lang="it-IT" dirty="0">
                <a:solidFill>
                  <a:srgbClr val="FFFFFF"/>
                </a:solidFill>
              </a:rPr>
              <a:t>singoli valori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136" y="3237713"/>
            <a:ext cx="8171727" cy="314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88640"/>
            <a:ext cx="8271424" cy="27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o 16"/>
          <p:cNvGrpSpPr/>
          <p:nvPr/>
        </p:nvGrpSpPr>
        <p:grpSpPr>
          <a:xfrm>
            <a:off x="486135" y="3934804"/>
            <a:ext cx="8171728" cy="888060"/>
            <a:chOff x="486135" y="3934804"/>
            <a:chExt cx="8171728" cy="888060"/>
          </a:xfrm>
        </p:grpSpPr>
        <p:sp>
          <p:nvSpPr>
            <p:cNvPr id="15" name="Rettangolo arrotondato 14"/>
            <p:cNvSpPr/>
            <p:nvPr/>
          </p:nvSpPr>
          <p:spPr>
            <a:xfrm>
              <a:off x="1968765" y="3934804"/>
              <a:ext cx="6689098" cy="49044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486135" y="4425244"/>
              <a:ext cx="8171727" cy="39762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402881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 smtClean="0">
                <a:solidFill>
                  <a:srgbClr val="FFFFFF"/>
                </a:solidFill>
              </a:rPr>
              <a:t>dei </a:t>
            </a:r>
            <a:r>
              <a:rPr lang="it-IT" dirty="0">
                <a:solidFill>
                  <a:srgbClr val="FFFFFF"/>
                </a:solidFill>
              </a:rPr>
              <a:t>singoli valori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6632"/>
            <a:ext cx="8271424" cy="13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844824"/>
            <a:ext cx="7123230" cy="464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914400" y="2143320"/>
            <a:ext cx="7324446" cy="2733481"/>
            <a:chOff x="914400" y="2143320"/>
            <a:chExt cx="7324446" cy="2733481"/>
          </a:xfrm>
        </p:grpSpPr>
        <p:sp>
          <p:nvSpPr>
            <p:cNvPr id="15" name="Rettangolo arrotondato 14"/>
            <p:cNvSpPr/>
            <p:nvPr/>
          </p:nvSpPr>
          <p:spPr>
            <a:xfrm>
              <a:off x="1482630" y="2143320"/>
              <a:ext cx="6689098" cy="309594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914400" y="2452915"/>
              <a:ext cx="7324446" cy="2423886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282530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F, 40 anni, emicranica da anni, recente episodio di cefalea, prolungato, resistente alla terapia 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5217" r="5532" b="7116"/>
          <a:stretch/>
        </p:blipFill>
        <p:spPr>
          <a:xfrm>
            <a:off x="171450" y="1522413"/>
            <a:ext cx="3848100" cy="4667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38" b="4069"/>
          <a:stretch/>
        </p:blipFill>
        <p:spPr>
          <a:xfrm>
            <a:off x="4788321" y="1522413"/>
            <a:ext cx="4187439" cy="46672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85925" y="3856038"/>
            <a:ext cx="80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TAC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6800" y="5604888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RM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5" t="11111" r="17254" b="9745"/>
          <a:stretch/>
        </p:blipFill>
        <p:spPr>
          <a:xfrm>
            <a:off x="112538" y="1814800"/>
            <a:ext cx="4628158" cy="4082475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1038225" y="4076700"/>
            <a:ext cx="552450" cy="571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7200" y="6372225"/>
            <a:ext cx="43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ANEURISMA CAROTIDO-OFTLAMICO 3.5 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75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ANEURISMI INTRACRANICI NON ROTTI (</a:t>
            </a:r>
            <a:r>
              <a:rPr lang="it-IT" dirty="0" err="1" smtClean="0"/>
              <a:t>UIAs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Rischio di rottura 0.8-1.3 %/anno</a:t>
            </a:r>
          </a:p>
          <a:p>
            <a:r>
              <a:rPr lang="it-IT" dirty="0" smtClean="0"/>
              <a:t>Fattori di rischio</a:t>
            </a:r>
          </a:p>
          <a:p>
            <a:pPr lvl="1"/>
            <a:r>
              <a:rPr lang="it-IT" dirty="0" smtClean="0"/>
              <a:t>Dimensioni (&gt;7 mm)</a:t>
            </a:r>
          </a:p>
          <a:p>
            <a:pPr lvl="1"/>
            <a:r>
              <a:rPr lang="it-IT" dirty="0" smtClean="0"/>
              <a:t>Sede (Circolo posteriore)</a:t>
            </a:r>
          </a:p>
          <a:p>
            <a:pPr lvl="1"/>
            <a:r>
              <a:rPr lang="it-IT" dirty="0" smtClean="0"/>
              <a:t>(fumo-ipertensione)</a:t>
            </a:r>
          </a:p>
          <a:p>
            <a:r>
              <a:rPr lang="it-IT" dirty="0" smtClean="0"/>
              <a:t>Complicanze procedurali trattamento </a:t>
            </a:r>
            <a:r>
              <a:rPr lang="it-IT" dirty="0" err="1" smtClean="0"/>
              <a:t>endovascolare</a:t>
            </a:r>
            <a:r>
              <a:rPr lang="it-IT" dirty="0" smtClean="0"/>
              <a:t> o chirurgico</a:t>
            </a:r>
          </a:p>
          <a:p>
            <a:pPr lvl="1"/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13938" y="5934670"/>
            <a:ext cx="873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Steiner T et al. European </a:t>
            </a:r>
            <a:r>
              <a:rPr lang="en-US" i="1" dirty="0"/>
              <a:t>Stroke Organization Guidelines </a:t>
            </a:r>
            <a:r>
              <a:rPr lang="en-US" i="1" dirty="0" smtClean="0"/>
              <a:t>for the </a:t>
            </a:r>
            <a:r>
              <a:rPr lang="en-US" i="1" dirty="0"/>
              <a:t>Management of Intracranial </a:t>
            </a:r>
            <a:r>
              <a:rPr lang="en-US" i="1" dirty="0" smtClean="0"/>
              <a:t>Aneurysms </a:t>
            </a:r>
            <a:r>
              <a:rPr lang="it-IT" i="1" dirty="0" smtClean="0"/>
              <a:t>and </a:t>
            </a:r>
            <a:r>
              <a:rPr lang="it-IT" i="1" dirty="0" err="1"/>
              <a:t>Subarachnoid</a:t>
            </a:r>
            <a:r>
              <a:rPr lang="it-IT" i="1" dirty="0"/>
              <a:t> </a:t>
            </a:r>
            <a:r>
              <a:rPr lang="it-IT" i="1" dirty="0" err="1" smtClean="0"/>
              <a:t>Haemorrhage</a:t>
            </a:r>
            <a:r>
              <a:rPr lang="it-IT" i="1" dirty="0" smtClean="0"/>
              <a:t>. </a:t>
            </a:r>
            <a:r>
              <a:rPr lang="it-IT" i="1" dirty="0" err="1"/>
              <a:t>Cerebrovasc</a:t>
            </a:r>
            <a:r>
              <a:rPr lang="it-IT" i="1" dirty="0"/>
              <a:t> </a:t>
            </a:r>
            <a:r>
              <a:rPr lang="it-IT" i="1" dirty="0" err="1"/>
              <a:t>Dis</a:t>
            </a:r>
            <a:r>
              <a:rPr lang="it-IT" i="1" dirty="0"/>
              <a:t> 2013;35:93–112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6" y="4419600"/>
            <a:ext cx="8973321" cy="116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89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412875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00CCFF"/>
                </a:solidFill>
                <a:latin typeface="Arial" charset="0"/>
              </a:rPr>
              <a:t>Raccomandazioni  #2</a:t>
            </a: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2205038"/>
            <a:ext cx="8189913" cy="439261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2400" i="1" dirty="0" smtClean="0"/>
              <a:t>“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not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usually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warranted</a:t>
            </a:r>
            <a:r>
              <a:rPr lang="it-IT" sz="2400" i="1" dirty="0" smtClean="0"/>
              <a:t> for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>
                <a:solidFill>
                  <a:srgbClr val="FF0000"/>
                </a:solidFill>
              </a:rPr>
              <a:t>migraine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normal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neurological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examination</a:t>
            </a:r>
            <a:r>
              <a:rPr lang="it-IT" sz="2400" i="1" dirty="0" smtClean="0"/>
              <a:t> (Grade B). For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/>
              <a:t>atypical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headache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features</a:t>
            </a:r>
            <a:r>
              <a:rPr lang="it-IT" sz="2400" i="1" dirty="0" smtClean="0"/>
              <a:t> 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who</a:t>
            </a:r>
            <a:r>
              <a:rPr lang="it-IT" sz="2400" i="1" dirty="0" smtClean="0"/>
              <a:t> do </a:t>
            </a:r>
            <a:r>
              <a:rPr lang="it-IT" sz="2400" i="1" dirty="0" err="1" smtClean="0"/>
              <a:t>not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fulfill</a:t>
            </a:r>
            <a:r>
              <a:rPr lang="it-IT" sz="2400" i="1" dirty="0" smtClean="0"/>
              <a:t> the </a:t>
            </a:r>
            <a:r>
              <a:rPr lang="it-IT" sz="2400" i="1" dirty="0" err="1" smtClean="0"/>
              <a:t>strict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definition</a:t>
            </a:r>
            <a:r>
              <a:rPr lang="it-IT" sz="2400" i="1" dirty="0" smtClean="0"/>
              <a:t> of </a:t>
            </a:r>
            <a:r>
              <a:rPr lang="it-IT" sz="2400" i="1" dirty="0" err="1" smtClean="0"/>
              <a:t>migraine</a:t>
            </a:r>
            <a:r>
              <a:rPr lang="it-IT" sz="2400" i="1" dirty="0" smtClean="0"/>
              <a:t> (or </a:t>
            </a:r>
            <a:r>
              <a:rPr lang="it-IT" sz="2400" i="1" dirty="0" err="1" smtClean="0"/>
              <a:t>have</a:t>
            </a:r>
            <a:r>
              <a:rPr lang="it-IT" sz="2400" i="1" dirty="0" smtClean="0"/>
              <a:t> some </a:t>
            </a:r>
            <a:r>
              <a:rPr lang="it-IT" sz="2400" i="1" dirty="0" err="1" smtClean="0"/>
              <a:t>additional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risk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factor</a:t>
            </a:r>
            <a:r>
              <a:rPr lang="it-IT" sz="2400" i="1" dirty="0" smtClean="0"/>
              <a:t>), a </a:t>
            </a:r>
            <a:r>
              <a:rPr lang="it-IT" sz="2400" i="1" dirty="0" err="1" smtClean="0"/>
              <a:t>lower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treshold</a:t>
            </a:r>
            <a:r>
              <a:rPr lang="it-IT" sz="2400" i="1" dirty="0" smtClean="0"/>
              <a:t> for 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may</a:t>
            </a:r>
            <a:r>
              <a:rPr lang="it-IT" sz="2400" i="1" dirty="0" smtClean="0"/>
              <a:t> be </a:t>
            </a:r>
            <a:r>
              <a:rPr lang="it-IT" sz="2400" i="1" dirty="0" err="1" smtClean="0"/>
              <a:t>applied</a:t>
            </a:r>
            <a:r>
              <a:rPr lang="it-IT" sz="2400" i="1" dirty="0" smtClean="0"/>
              <a:t> (Grade C)”.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2400" i="1" dirty="0" smtClean="0"/>
              <a:t>“Data </a:t>
            </a:r>
            <a:r>
              <a:rPr lang="it-IT" sz="2400" i="1" dirty="0" err="1" smtClean="0"/>
              <a:t>were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insufficient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make</a:t>
            </a:r>
            <a:r>
              <a:rPr lang="it-IT" sz="2400" i="1" dirty="0" smtClean="0"/>
              <a:t> an </a:t>
            </a:r>
            <a:r>
              <a:rPr lang="it-IT" sz="2400" i="1" dirty="0" err="1" smtClean="0"/>
              <a:t>evidence-based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reccomendation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regarding</a:t>
            </a:r>
            <a:r>
              <a:rPr lang="it-IT" sz="2400" i="1" dirty="0" smtClean="0"/>
              <a:t> the use of 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for </a:t>
            </a:r>
            <a:r>
              <a:rPr lang="it-IT" sz="2400" i="1" dirty="0" err="1" smtClean="0">
                <a:solidFill>
                  <a:srgbClr val="FF0000"/>
                </a:solidFill>
              </a:rPr>
              <a:t>tension-type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headache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smtClean="0"/>
              <a:t>(Grade C)”</a:t>
            </a:r>
          </a:p>
        </p:txBody>
      </p:sp>
      <p:pic>
        <p:nvPicPr>
          <p:cNvPr id="169989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267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2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7203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72037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293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3.  TC </a:t>
            </a:r>
            <a:r>
              <a:rPr lang="it-IT" sz="2800" b="1" dirty="0" smtClean="0">
                <a:solidFill>
                  <a:srgbClr val="00CCFF"/>
                </a:solidFill>
                <a:latin typeface="Arial" charset="0"/>
              </a:rPr>
              <a:t>vs</a:t>
            </a:r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 RM</a:t>
            </a: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4825" y="2349500"/>
            <a:ext cx="8134350" cy="38877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800" dirty="0" smtClean="0">
                <a:latin typeface="Arial" charset="0"/>
              </a:rPr>
              <a:t>3 studi (tutti &lt; 100 pazienti)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Pochi pazienti sottoposti sia a TC che a RM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RM superiore alla TC solo per:</a:t>
            </a:r>
          </a:p>
          <a:p>
            <a:pPr lvl="3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800" dirty="0" smtClean="0">
                <a:latin typeface="Arial" charset="0"/>
              </a:rPr>
              <a:t>“anomalie” della sostanza bianca</a:t>
            </a:r>
          </a:p>
          <a:p>
            <a:pPr lvl="3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800" dirty="0" smtClean="0">
                <a:latin typeface="Arial" charset="0"/>
              </a:rPr>
              <a:t>angiomi venosi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Nessuna anomalia “significativa” al </a:t>
            </a: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neuroimaging</a:t>
            </a:r>
            <a:endParaRPr lang="it-IT" sz="2400" dirty="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Efficacia relativa di TC vs RM non calcolabile</a:t>
            </a:r>
          </a:p>
        </p:txBody>
      </p:sp>
      <p:pic>
        <p:nvPicPr>
          <p:cNvPr id="174085" name="Picture 8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670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00CCFF"/>
                </a:solidFill>
                <a:latin typeface="Arial" charset="0"/>
              </a:rPr>
              <a:t>Raccomandazioni  #3</a:t>
            </a: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2636838"/>
            <a:ext cx="8189913" cy="24479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it-IT" sz="2800" i="1" dirty="0" smtClean="0"/>
              <a:t>“Data </a:t>
            </a:r>
            <a:r>
              <a:rPr lang="it-IT" sz="2800" i="1" dirty="0" err="1" smtClean="0"/>
              <a:t>were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insufficient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make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any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evidence-based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recommendations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regarding</a:t>
            </a:r>
            <a:r>
              <a:rPr lang="it-IT" sz="2800" i="1" dirty="0" smtClean="0"/>
              <a:t> the relative </a:t>
            </a:r>
            <a:r>
              <a:rPr lang="it-IT" sz="2800" i="1" dirty="0" err="1" smtClean="0"/>
              <a:t>sensitivity</a:t>
            </a:r>
            <a:r>
              <a:rPr lang="it-IT" sz="2800" i="1" dirty="0" smtClean="0"/>
              <a:t> of </a:t>
            </a:r>
            <a:r>
              <a:rPr lang="it-IT" sz="2800" i="1" dirty="0" smtClean="0">
                <a:solidFill>
                  <a:srgbClr val="FF0000"/>
                </a:solidFill>
              </a:rPr>
              <a:t>MRI </a:t>
            </a:r>
            <a:r>
              <a:rPr lang="it-IT" sz="2800" i="1" dirty="0" err="1" smtClean="0">
                <a:solidFill>
                  <a:srgbClr val="FF0000"/>
                </a:solidFill>
              </a:rPr>
              <a:t>compared</a:t>
            </a:r>
            <a:r>
              <a:rPr lang="it-IT" sz="2800" i="1" dirty="0" smtClean="0">
                <a:solidFill>
                  <a:srgbClr val="FF0000"/>
                </a:solidFill>
              </a:rPr>
              <a:t> with CT </a:t>
            </a:r>
            <a:r>
              <a:rPr lang="it-IT" sz="2800" i="1" dirty="0" smtClean="0"/>
              <a:t>in the </a:t>
            </a:r>
            <a:r>
              <a:rPr lang="it-IT" sz="2800" i="1" dirty="0" err="1" smtClean="0"/>
              <a:t>evaluation</a:t>
            </a:r>
            <a:r>
              <a:rPr lang="it-IT" sz="2800" i="1" dirty="0" smtClean="0"/>
              <a:t> of </a:t>
            </a:r>
            <a:r>
              <a:rPr lang="it-IT" sz="2800" i="1" dirty="0" err="1" smtClean="0"/>
              <a:t>migraine</a:t>
            </a:r>
            <a:r>
              <a:rPr lang="it-IT" sz="2800" i="1" dirty="0" smtClean="0"/>
              <a:t> or </a:t>
            </a:r>
            <a:r>
              <a:rPr lang="it-IT" sz="2800" i="1" dirty="0" err="1" smtClean="0"/>
              <a:t>other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nonacute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headache</a:t>
            </a:r>
            <a:r>
              <a:rPr lang="it-IT" sz="2800" i="1" dirty="0" smtClean="0"/>
              <a:t>* (Grade C)”</a:t>
            </a:r>
          </a:p>
        </p:txBody>
      </p:sp>
      <p:sp>
        <p:nvSpPr>
          <p:cNvPr id="176133" name="Text Box 7"/>
          <p:cNvSpPr txBox="1">
            <a:spLocks noChangeArrowheads="1"/>
          </p:cNvSpPr>
          <p:nvPr/>
        </p:nvSpPr>
        <p:spPr bwMode="auto">
          <a:xfrm>
            <a:off x="161925" y="6092825"/>
            <a:ext cx="88201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600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it-IT" i="1">
                <a:solidFill>
                  <a:srgbClr val="FFFFFF"/>
                </a:solidFill>
                <a:latin typeface="Times New Roman" pitchFamily="18" charset="0"/>
              </a:rPr>
              <a:t>* MRI may be more sensitive than CT for identifying clinically insignificant abnormalities</a:t>
            </a:r>
            <a:endParaRPr lang="it-IT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6134" name="Picture 8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766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227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22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822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2708275"/>
            <a:ext cx="7989887" cy="14414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it-IT" sz="4800" smtClean="0">
                <a:latin typeface="Arial" charset="0"/>
              </a:rPr>
              <a:t>TC con o senza m.d.c. ?</a:t>
            </a:r>
          </a:p>
        </p:txBody>
      </p:sp>
    </p:spTree>
    <p:extLst>
      <p:ext uri="{BB962C8B-B14F-4D97-AF65-F5344CB8AC3E}">
        <p14:creationId xmlns:p14="http://schemas.microsoft.com/office/powerpoint/2010/main" xmlns="" val="118544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smtClean="0">
                <a:latin typeface="Arial" charset="0"/>
              </a:rPr>
              <a:t>REAZIONI AVVERSE A M.D.C. IODATO</a:t>
            </a:r>
          </a:p>
        </p:txBody>
      </p:sp>
      <p:sp>
        <p:nvSpPr>
          <p:cNvPr id="184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2288" y="1484313"/>
            <a:ext cx="8099425" cy="44656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dirty="0" err="1" smtClean="0">
                <a:latin typeface="Arial" charset="0"/>
              </a:rPr>
              <a:t>reaz</a:t>
            </a:r>
            <a:r>
              <a:rPr lang="it-IT" sz="2400" dirty="0" smtClean="0">
                <a:latin typeface="Arial" charset="0"/>
              </a:rPr>
              <a:t>.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MINORI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 2-20 %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  <a:sym typeface="Wingdings" pitchFamily="2" charset="2"/>
              </a:rPr>
              <a:t>nausea, vomito, orticaria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dirty="0" err="1" smtClean="0">
                <a:latin typeface="Arial" charset="0"/>
                <a:sym typeface="Wingdings" pitchFamily="2" charset="2"/>
              </a:rPr>
              <a:t>reaz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. </a:t>
            </a:r>
            <a:r>
              <a:rPr lang="it-IT" sz="2400" dirty="0" smtClean="0">
                <a:solidFill>
                  <a:srgbClr val="FFC000"/>
                </a:solidFill>
                <a:latin typeface="Arial" charset="0"/>
                <a:sym typeface="Wingdings" pitchFamily="2" charset="2"/>
              </a:rPr>
              <a:t>INTERMEDIE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  0.5-2.5 %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  <a:sym typeface="Wingdings" pitchFamily="2" charset="2"/>
              </a:rPr>
              <a:t>vomito severo, ipotensione, broncospasmo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dirty="0" err="1" smtClean="0">
                <a:latin typeface="Arial" charset="0"/>
                <a:sym typeface="Wingdings" pitchFamily="2" charset="2"/>
              </a:rPr>
              <a:t>reaz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. 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MAGGIORI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  0.04-0.2 %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dirty="0" smtClean="0">
                <a:latin typeface="Arial" charset="0"/>
                <a:sym typeface="Wingdings" pitchFamily="2" charset="2"/>
              </a:rPr>
              <a:t>aritmia grave, shock, edema polmonare, crisi epilettiche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MORTE</a:t>
            </a:r>
            <a:r>
              <a:rPr lang="it-IT" sz="2400" dirty="0" smtClean="0">
                <a:latin typeface="Arial" charset="0"/>
                <a:sym typeface="Wingdings" pitchFamily="2" charset="2"/>
              </a:rPr>
              <a:t>  0.001-0.0025 %</a:t>
            </a:r>
            <a:endParaRPr lang="it-IT" sz="2400" dirty="0" smtClean="0">
              <a:latin typeface="Arial" charset="0"/>
            </a:endParaRPr>
          </a:p>
        </p:txBody>
      </p:sp>
      <p:sp>
        <p:nvSpPr>
          <p:cNvPr id="184325" name="Text Box 6"/>
          <p:cNvSpPr txBox="1">
            <a:spLocks noChangeArrowheads="1"/>
          </p:cNvSpPr>
          <p:nvPr/>
        </p:nvSpPr>
        <p:spPr bwMode="auto">
          <a:xfrm>
            <a:off x="0" y="63404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 dirty="0" err="1"/>
              <a:t>Graininger</a:t>
            </a:r>
            <a:r>
              <a:rPr lang="it-IT" sz="1400" dirty="0"/>
              <a:t> R. </a:t>
            </a:r>
            <a:r>
              <a:rPr lang="it-IT" sz="1400" dirty="0" err="1"/>
              <a:t>What</a:t>
            </a:r>
            <a:r>
              <a:rPr lang="it-IT" sz="1400" dirty="0"/>
              <a:t> </a:t>
            </a:r>
            <a:r>
              <a:rPr lang="it-IT" sz="1400" dirty="0" err="1"/>
              <a:t>adverse</a:t>
            </a:r>
            <a:r>
              <a:rPr lang="it-IT" sz="1400" dirty="0"/>
              <a:t> </a:t>
            </a:r>
            <a:r>
              <a:rPr lang="it-IT" sz="1400" dirty="0" err="1"/>
              <a:t>reactions</a:t>
            </a:r>
            <a:r>
              <a:rPr lang="it-IT" sz="1400" dirty="0"/>
              <a:t> can </a:t>
            </a:r>
            <a:r>
              <a:rPr lang="it-IT" sz="1400" dirty="0" err="1"/>
              <a:t>be</a:t>
            </a:r>
            <a:r>
              <a:rPr lang="it-IT" sz="1400" dirty="0"/>
              <a:t> </a:t>
            </a:r>
            <a:r>
              <a:rPr lang="it-IT" sz="1400" dirty="0" err="1"/>
              <a:t>expected</a:t>
            </a:r>
            <a:r>
              <a:rPr lang="it-IT" sz="1400" dirty="0"/>
              <a:t> </a:t>
            </a:r>
            <a:r>
              <a:rPr lang="it-IT" sz="1400" dirty="0" err="1"/>
              <a:t>afetr</a:t>
            </a:r>
            <a:r>
              <a:rPr lang="it-IT" sz="1400" dirty="0"/>
              <a:t> </a:t>
            </a:r>
            <a:r>
              <a:rPr lang="it-IT" sz="1400" dirty="0" err="1"/>
              <a:t>administration</a:t>
            </a:r>
            <a:r>
              <a:rPr lang="it-IT" sz="1400" dirty="0"/>
              <a:t> </a:t>
            </a:r>
            <a:r>
              <a:rPr lang="it-IT" sz="1400" dirty="0" err="1"/>
              <a:t>of</a:t>
            </a:r>
            <a:r>
              <a:rPr lang="it-IT" sz="1400" dirty="0"/>
              <a:t> </a:t>
            </a:r>
            <a:r>
              <a:rPr lang="it-IT" sz="1400" dirty="0" err="1"/>
              <a:t>contrast</a:t>
            </a:r>
            <a:r>
              <a:rPr lang="it-IT" sz="1400" dirty="0"/>
              <a:t> media.</a:t>
            </a:r>
            <a:br>
              <a:rPr lang="it-IT" sz="1400" dirty="0"/>
            </a:br>
            <a:r>
              <a:rPr lang="it-IT" sz="1400" dirty="0"/>
              <a:t>In: Dawson P, Claus W </a:t>
            </a:r>
            <a:r>
              <a:rPr lang="it-IT" sz="1400" dirty="0" err="1"/>
              <a:t>eds</a:t>
            </a:r>
            <a:r>
              <a:rPr lang="it-IT" sz="1400" dirty="0"/>
              <a:t>. </a:t>
            </a:r>
            <a:r>
              <a:rPr lang="it-IT" sz="1400" dirty="0" err="1"/>
              <a:t>Contrast</a:t>
            </a:r>
            <a:r>
              <a:rPr lang="it-IT" sz="1400" dirty="0"/>
              <a:t> media in </a:t>
            </a:r>
            <a:r>
              <a:rPr lang="it-IT" sz="1400" dirty="0" err="1"/>
              <a:t>practice</a:t>
            </a:r>
            <a:r>
              <a:rPr lang="it-IT" sz="1400" dirty="0"/>
              <a:t>. </a:t>
            </a:r>
            <a:r>
              <a:rPr lang="it-IT" sz="1400" dirty="0" err="1"/>
              <a:t>Springer</a:t>
            </a:r>
            <a:r>
              <a:rPr lang="it-IT" sz="1400" dirty="0"/>
              <a:t> </a:t>
            </a:r>
            <a:r>
              <a:rPr lang="it-IT" sz="1400" dirty="0" err="1"/>
              <a:t>Verlag</a:t>
            </a:r>
            <a:r>
              <a:rPr lang="it-IT" sz="1400" dirty="0"/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xmlns="" val="207480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1"/>
            <a:ext cx="8791435" cy="45680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Temperatura </a:t>
            </a:r>
            <a:r>
              <a:rPr lang="it-IT" dirty="0">
                <a:latin typeface="Arial Narrow"/>
                <a:cs typeface="Arial Narrow"/>
              </a:rPr>
              <a:t>corporea (febbre?)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Pressione </a:t>
            </a:r>
            <a:r>
              <a:rPr lang="it-IT" dirty="0">
                <a:latin typeface="Arial Narrow"/>
                <a:cs typeface="Arial Narrow"/>
              </a:rPr>
              <a:t>arteriosa (crisi ipertensiva?)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E.O</a:t>
            </a:r>
            <a:r>
              <a:rPr lang="it-IT" dirty="0">
                <a:latin typeface="Arial Narrow"/>
                <a:cs typeface="Arial Narrow"/>
              </a:rPr>
              <a:t>. Cardiaco (se bradicardia: ipertensione endocranica?)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Auscultazione </a:t>
            </a:r>
            <a:r>
              <a:rPr lang="it-IT" dirty="0">
                <a:latin typeface="Arial Narrow"/>
                <a:cs typeface="Arial Narrow"/>
              </a:rPr>
              <a:t>vasi carotidei (se soffi: TIA? ICTUS?)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rachide cervicale- muscoli paravertebrali cervicali (</a:t>
            </a:r>
            <a:r>
              <a:rPr lang="it-IT" dirty="0" err="1">
                <a:latin typeface="Arial Narrow"/>
                <a:cs typeface="Arial Narrow"/>
              </a:rPr>
              <a:t>cervicalgie</a:t>
            </a:r>
            <a:r>
              <a:rPr lang="it-IT" dirty="0">
                <a:latin typeface="Arial Narrow"/>
                <a:cs typeface="Arial Narrow"/>
              </a:rPr>
              <a:t> del rachide cervicale o muscolari?)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articolazione </a:t>
            </a:r>
            <a:r>
              <a:rPr lang="it-IT" dirty="0" err="1">
                <a:latin typeface="Arial Narrow"/>
                <a:cs typeface="Arial Narrow"/>
              </a:rPr>
              <a:t>temporomandibolare</a:t>
            </a:r>
            <a:r>
              <a:rPr lang="it-IT" dirty="0">
                <a:latin typeface="Arial Narrow"/>
                <a:cs typeface="Arial Narrow"/>
              </a:rPr>
              <a:t> (sindrome dell’ATM- </a:t>
            </a:r>
            <a:r>
              <a:rPr lang="it-IT" dirty="0" err="1">
                <a:latin typeface="Arial Narrow"/>
                <a:cs typeface="Arial Narrow"/>
              </a:rPr>
              <a:t>Costen’s</a:t>
            </a:r>
            <a:r>
              <a:rPr lang="it-IT" dirty="0">
                <a:latin typeface="Arial Narrow"/>
                <a:cs typeface="Arial Narrow"/>
              </a:rPr>
              <a:t> </a:t>
            </a:r>
            <a:r>
              <a:rPr lang="it-IT" dirty="0" err="1">
                <a:latin typeface="Arial Narrow"/>
                <a:cs typeface="Arial Narrow"/>
              </a:rPr>
              <a:t>Syndrome</a:t>
            </a:r>
            <a:r>
              <a:rPr lang="it-IT" dirty="0">
                <a:latin typeface="Arial Narrow"/>
                <a:cs typeface="Arial Narrow"/>
              </a:rPr>
              <a:t>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arterie temporali (arterite di </a:t>
            </a:r>
            <a:r>
              <a:rPr lang="it-IT" dirty="0" err="1">
                <a:latin typeface="Arial Narrow"/>
                <a:cs typeface="Arial Narrow"/>
              </a:rPr>
              <a:t>Horton</a:t>
            </a:r>
            <a:r>
              <a:rPr lang="it-IT" dirty="0">
                <a:latin typeface="Arial Narrow"/>
                <a:cs typeface="Arial Narrow"/>
              </a:rPr>
              <a:t>?</a:t>
            </a:r>
            <a:r>
              <a:rPr lang="it-IT" dirty="0" smtClean="0">
                <a:latin typeface="Arial Narrow"/>
                <a:cs typeface="Arial Narrow"/>
              </a:rPr>
              <a:t>)</a:t>
            </a: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5753" y="5599164"/>
            <a:ext cx="6712849" cy="1200329"/>
          </a:xfrm>
          <a:prstGeom prst="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MARIA…</a:t>
            </a:r>
            <a:r>
              <a:rPr lang="it-IT" sz="2400" dirty="0" smtClean="0">
                <a:latin typeface="Arial Narrow"/>
                <a:cs typeface="Arial Narrow"/>
              </a:rPr>
              <a:t>Obiettività  </a:t>
            </a:r>
            <a:r>
              <a:rPr lang="it-IT" sz="2400" dirty="0">
                <a:latin typeface="Arial Narrow"/>
                <a:cs typeface="Arial Narrow"/>
              </a:rPr>
              <a:t>generale negativa </a:t>
            </a:r>
            <a:endParaRPr lang="it-IT" sz="2400" dirty="0" smtClean="0">
              <a:latin typeface="Arial Narrow"/>
              <a:cs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(</a:t>
            </a:r>
            <a:r>
              <a:rPr lang="it-IT" sz="2400" dirty="0">
                <a:latin typeface="Arial Narrow"/>
                <a:cs typeface="Arial Narrow"/>
              </a:rPr>
              <a:t>P.A. 130/80 </a:t>
            </a:r>
            <a:r>
              <a:rPr lang="it-IT" sz="2400" dirty="0" err="1">
                <a:latin typeface="Arial Narrow"/>
                <a:cs typeface="Arial Narrow"/>
              </a:rPr>
              <a:t>mmHg</a:t>
            </a:r>
            <a:r>
              <a:rPr lang="it-IT" sz="2400" dirty="0">
                <a:latin typeface="Arial Narrow"/>
                <a:cs typeface="Arial Narrow"/>
              </a:rPr>
              <a:t>, </a:t>
            </a:r>
            <a:r>
              <a:rPr lang="it-IT" sz="2400" dirty="0" smtClean="0">
                <a:latin typeface="Arial Narrow"/>
                <a:cs typeface="Arial Narrow"/>
              </a:rPr>
              <a:t>F.C</a:t>
            </a:r>
            <a:r>
              <a:rPr lang="it-IT" sz="2400" dirty="0">
                <a:latin typeface="Arial Narrow"/>
                <a:cs typeface="Arial Narrow"/>
              </a:rPr>
              <a:t>. 70 </a:t>
            </a:r>
            <a:r>
              <a:rPr lang="it-IT" sz="2400" dirty="0" err="1">
                <a:latin typeface="Arial Narrow"/>
                <a:cs typeface="Arial Narrow"/>
              </a:rPr>
              <a:t>r</a:t>
            </a:r>
            <a:r>
              <a:rPr lang="it-IT" sz="2400" dirty="0">
                <a:latin typeface="Arial Narrow"/>
                <a:cs typeface="Arial Narrow"/>
              </a:rPr>
              <a:t>, Spo2 98% in AA)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4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63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63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5663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Arial" charset="0"/>
              </a:rPr>
              <a:t>TC con o senza m.d.c. ?</a:t>
            </a:r>
            <a:r>
              <a:rPr lang="it-IT" smtClean="0">
                <a:latin typeface="Arial" charset="0"/>
              </a:rPr>
              <a:t>               </a:t>
            </a: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>
                <a:solidFill>
                  <a:schemeClr val="tx2"/>
                </a:solidFill>
              </a:rPr>
              <a:t>Demaerel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P</a:t>
            </a:r>
            <a:r>
              <a:rPr lang="it-IT" sz="2000" i="1" dirty="0">
                <a:solidFill>
                  <a:schemeClr val="tx2"/>
                </a:solidFill>
              </a:rPr>
              <a:t> et al. The Lancet 1995</a:t>
            </a:r>
          </a:p>
        </p:txBody>
      </p:sp>
      <p:sp>
        <p:nvSpPr>
          <p:cNvPr id="186373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114800"/>
          </a:xfrm>
          <a:solidFill>
            <a:srgbClr val="F2F2F2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studio prospettico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2000 pazienti (1600 adulti, 400 bambini)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utile alla diagnosi in 770 </a:t>
            </a:r>
            <a:r>
              <a:rPr lang="it-IT" sz="2400" dirty="0" err="1" smtClean="0">
                <a:latin typeface="Arial" charset="0"/>
              </a:rPr>
              <a:t>paz</a:t>
            </a:r>
            <a:r>
              <a:rPr lang="it-IT" sz="2400" dirty="0" smtClean="0">
                <a:latin typeface="Arial" charset="0"/>
              </a:rPr>
              <a:t> (38.5%) con: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>sospetto di lesione alla TC senza </a:t>
            </a:r>
            <a:r>
              <a:rPr lang="it-IT" sz="2000" dirty="0" err="1" smtClean="0">
                <a:solidFill>
                  <a:srgbClr val="FF0000"/>
                </a:solidFill>
                <a:latin typeface="Arial" charset="0"/>
              </a:rPr>
              <a:t>m.d.c.</a:t>
            </a:r>
            <a:endParaRPr lang="it-IT" sz="2000" dirty="0" smtClean="0">
              <a:latin typeface="Arial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m. linfoproliferative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segni di patologia infettiva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follow-up post-PKT e/o RT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follow-up procedure </a:t>
            </a:r>
            <a:r>
              <a:rPr lang="it-IT" sz="2000" dirty="0" err="1" smtClean="0">
                <a:latin typeface="Arial" charset="0"/>
              </a:rPr>
              <a:t>endovasc</a:t>
            </a:r>
            <a:r>
              <a:rPr lang="it-IT" sz="2000" dirty="0" smtClean="0">
                <a:latin typeface="Arial" charset="0"/>
              </a:rPr>
              <a:t>. </a:t>
            </a:r>
            <a:r>
              <a:rPr lang="it-IT" sz="2000" dirty="0" err="1" smtClean="0">
                <a:latin typeface="Arial" charset="0"/>
              </a:rPr>
              <a:t>Neuroradiologiche</a:t>
            </a:r>
            <a:endParaRPr lang="it-IT" sz="2000" dirty="0" smtClean="0">
              <a:latin typeface="Arial" charset="0"/>
            </a:endParaRPr>
          </a:p>
          <a:p>
            <a:pPr lvl="1" eaLnBrk="1" hangingPunct="1">
              <a:spcAft>
                <a:spcPct val="20000"/>
              </a:spcAft>
            </a:pPr>
            <a:endParaRPr lang="it-IT" sz="2000" dirty="0" smtClean="0">
              <a:latin typeface="Arial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it-IT" sz="2400" b="1" dirty="0" err="1" smtClean="0">
                <a:solidFill>
                  <a:srgbClr val="FF0000"/>
                </a:solidFill>
                <a:latin typeface="Arial" charset="0"/>
              </a:rPr>
              <a:t>m.d.c</a:t>
            </a:r>
            <a:r>
              <a:rPr lang="it-IT" sz="2400" b="1" dirty="0" smtClean="0">
                <a:solidFill>
                  <a:srgbClr val="FF0000"/>
                </a:solidFill>
                <a:latin typeface="Arial" charset="0"/>
              </a:rPr>
              <a:t>. inutile per la diagnosi in 1230 </a:t>
            </a:r>
            <a:r>
              <a:rPr lang="it-IT" sz="2400" b="1" dirty="0" err="1" smtClean="0">
                <a:solidFill>
                  <a:srgbClr val="FF0000"/>
                </a:solidFill>
                <a:latin typeface="Arial" charset="0"/>
              </a:rPr>
              <a:t>paz</a:t>
            </a:r>
            <a:r>
              <a:rPr lang="it-IT" sz="2400" b="1" dirty="0" smtClean="0">
                <a:solidFill>
                  <a:srgbClr val="FF0000"/>
                </a:solidFill>
                <a:latin typeface="Arial" charset="0"/>
              </a:rPr>
              <a:t>. (61.5%)</a:t>
            </a:r>
          </a:p>
        </p:txBody>
      </p:sp>
    </p:spTree>
    <p:extLst>
      <p:ext uri="{BB962C8B-B14F-4D97-AF65-F5344CB8AC3E}">
        <p14:creationId xmlns:p14="http://schemas.microsoft.com/office/powerpoint/2010/main" xmlns="" val="309316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84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5663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Arial" charset="0"/>
              </a:rPr>
              <a:t>TC con o senza m.d.c. ?</a:t>
            </a:r>
            <a:r>
              <a:rPr lang="it-IT" smtClean="0">
                <a:latin typeface="Arial" charset="0"/>
              </a:rPr>
              <a:t>               </a:t>
            </a:r>
          </a:p>
        </p:txBody>
      </p:sp>
      <p:sp>
        <p:nvSpPr>
          <p:cNvPr id="188420" name="Text Box 6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>
                <a:solidFill>
                  <a:schemeClr val="tx2"/>
                </a:solidFill>
              </a:rPr>
              <a:t>Cowan</a:t>
            </a:r>
            <a:r>
              <a:rPr lang="it-IT" sz="2000" i="1" dirty="0">
                <a:solidFill>
                  <a:schemeClr val="tx2"/>
                </a:solidFill>
              </a:rPr>
              <a:t> I. </a:t>
            </a:r>
            <a:r>
              <a:rPr lang="it-IT" sz="2000" i="1" dirty="0" err="1">
                <a:solidFill>
                  <a:schemeClr val="tx2"/>
                </a:solidFill>
              </a:rPr>
              <a:t>Australasian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Radiol</a:t>
            </a:r>
            <a:r>
              <a:rPr lang="it-IT" sz="2000" i="1" dirty="0">
                <a:solidFill>
                  <a:schemeClr val="tx2"/>
                </a:solidFill>
              </a:rPr>
              <a:t> 1999</a:t>
            </a:r>
          </a:p>
        </p:txBody>
      </p:sp>
      <p:graphicFrame>
        <p:nvGraphicFramePr>
          <p:cNvPr id="18950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1633387"/>
              </p:ext>
            </p:extLst>
          </p:nvPr>
        </p:nvGraphicFramePr>
        <p:xfrm>
          <a:off x="611188" y="1916113"/>
          <a:ext cx="7921625" cy="387312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160587"/>
                <a:gridCol w="2232025"/>
                <a:gridCol w="1873250"/>
                <a:gridCol w="1655763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Diagnosi senza </a:t>
                      </a:r>
                      <a:r>
                        <a:rPr kumimoji="0" lang="it-IT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m.d.c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Diagnosi immodificata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Diagnosi modificata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 normale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183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 patologica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197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216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88450" name="Text Box 66"/>
          <p:cNvSpPr txBox="1">
            <a:spLocks noChangeArrowheads="1"/>
          </p:cNvSpPr>
          <p:nvPr/>
        </p:nvSpPr>
        <p:spPr bwMode="auto">
          <a:xfrm>
            <a:off x="611188" y="594995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 dirty="0">
                <a:solidFill>
                  <a:srgbClr val="FF0000"/>
                </a:solidFill>
              </a:rPr>
              <a:t>*</a:t>
            </a:r>
            <a:r>
              <a:rPr lang="it-IT" i="1" dirty="0">
                <a:solidFill>
                  <a:srgbClr val="FF0000"/>
                </a:solidFill>
              </a:rPr>
              <a:t>  </a:t>
            </a:r>
            <a:r>
              <a:rPr lang="it-IT" i="1" dirty="0" err="1">
                <a:solidFill>
                  <a:srgbClr val="FF0000"/>
                </a:solidFill>
              </a:rPr>
              <a:t>meningioma</a:t>
            </a:r>
            <a:r>
              <a:rPr lang="it-IT" i="1" dirty="0">
                <a:solidFill>
                  <a:srgbClr val="FF0000"/>
                </a:solidFill>
              </a:rPr>
              <a:t> del tentorio, asintomatico</a:t>
            </a:r>
          </a:p>
        </p:txBody>
      </p:sp>
      <p:sp>
        <p:nvSpPr>
          <p:cNvPr id="188451" name="Text Box 67"/>
          <p:cNvSpPr txBox="1">
            <a:spLocks noChangeArrowheads="1"/>
          </p:cNvSpPr>
          <p:nvPr/>
        </p:nvSpPr>
        <p:spPr bwMode="auto">
          <a:xfrm>
            <a:off x="1204913" y="1268413"/>
            <a:ext cx="673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FF"/>
                </a:solidFill>
              </a:rPr>
              <a:t>400 TC encefalo, indicazioni varie</a:t>
            </a:r>
          </a:p>
        </p:txBody>
      </p:sp>
    </p:spTree>
    <p:extLst>
      <p:ext uri="{BB962C8B-B14F-4D97-AF65-F5344CB8AC3E}">
        <p14:creationId xmlns:p14="http://schemas.microsoft.com/office/powerpoint/2010/main" xmlns="" val="157502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904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" y="1557338"/>
            <a:ext cx="8172450" cy="4465637"/>
          </a:xfrm>
          <a:solidFill>
            <a:srgbClr val="F2F2F2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La somministrazione di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non modifica la diagnosi nella maggior parte dei pazienti sottoposti a TC encefalo, eccetto che in alcuni specifici </a:t>
            </a:r>
            <a:r>
              <a:rPr lang="it-IT" sz="2400" dirty="0" err="1" smtClean="0">
                <a:latin typeface="Arial" charset="0"/>
              </a:rPr>
              <a:t>setting</a:t>
            </a:r>
            <a:r>
              <a:rPr lang="it-IT" sz="2400" dirty="0" smtClean="0">
                <a:latin typeface="Arial" charset="0"/>
              </a:rPr>
              <a:t> clinici o nel caso in cui vi siano alterazioni alla TC senza </a:t>
            </a:r>
            <a:r>
              <a:rPr lang="it-IT" sz="2400" dirty="0" err="1" smtClean="0">
                <a:latin typeface="Arial" charset="0"/>
              </a:rPr>
              <a:t>mdc</a:t>
            </a:r>
            <a:endParaRPr lang="it-IT" sz="24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endParaRPr lang="it-IT" sz="11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Nel paziente cefalalgico senza segni/sintomi focali e con TC senza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normale, la somministrazione di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è verosimilmente inutile e perciò non giustificata.</a:t>
            </a:r>
          </a:p>
        </p:txBody>
      </p:sp>
    </p:spTree>
    <p:extLst>
      <p:ext uri="{BB962C8B-B14F-4D97-AF65-F5344CB8AC3E}">
        <p14:creationId xmlns:p14="http://schemas.microsoft.com/office/powerpoint/2010/main" xmlns="" val="63905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92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7989887" cy="44656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it-IT" sz="4800" dirty="0" smtClean="0">
                <a:latin typeface="Arial" charset="0"/>
              </a:rPr>
              <a:t>Cefalea</a:t>
            </a:r>
            <a:br>
              <a:rPr lang="it-IT" sz="4800" dirty="0" smtClean="0">
                <a:latin typeface="Arial" charset="0"/>
              </a:rPr>
            </a:br>
            <a:r>
              <a:rPr lang="it-IT" sz="4800" dirty="0" smtClean="0">
                <a:latin typeface="Arial" charset="0"/>
              </a:rPr>
              <a:t> malformazioni vascolari:</a:t>
            </a:r>
            <a:br>
              <a:rPr lang="it-IT" sz="4800" dirty="0" smtClean="0">
                <a:latin typeface="Arial" charset="0"/>
              </a:rPr>
            </a:br>
            <a:r>
              <a:rPr lang="it-IT" sz="4800" dirty="0" smtClean="0">
                <a:latin typeface="Arial" charset="0"/>
              </a:rPr>
              <a:t>mito  o  realtà ?</a:t>
            </a:r>
          </a:p>
        </p:txBody>
      </p:sp>
    </p:spTree>
    <p:extLst>
      <p:ext uri="{BB962C8B-B14F-4D97-AF65-F5344CB8AC3E}">
        <p14:creationId xmlns:p14="http://schemas.microsoft.com/office/powerpoint/2010/main" xmlns="" val="305690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95250" y="-68262"/>
            <a:ext cx="8229600" cy="1143000"/>
          </a:xfrm>
        </p:spPr>
        <p:txBody>
          <a:bodyPr/>
          <a:lstStyle/>
          <a:p>
            <a:pPr algn="l"/>
            <a:r>
              <a:rPr lang="it-IT" dirty="0" smtClean="0"/>
              <a:t>M, 42 anni, cefalea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3" t="9229" r="15966" b="10302"/>
          <a:stretch/>
        </p:blipFill>
        <p:spPr>
          <a:xfrm>
            <a:off x="127006" y="836613"/>
            <a:ext cx="1736529" cy="19494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1" t="12354" r="17138" b="10301"/>
          <a:stretch/>
        </p:blipFill>
        <p:spPr>
          <a:xfrm>
            <a:off x="127006" y="2786068"/>
            <a:ext cx="1768287" cy="19669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2" t="4949" r="4310" b="21614"/>
          <a:stretch/>
        </p:blipFill>
        <p:spPr>
          <a:xfrm>
            <a:off x="1895293" y="2781390"/>
            <a:ext cx="2174406" cy="19716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8" t="16601" r="13477" b="2344"/>
          <a:stretch/>
        </p:blipFill>
        <p:spPr>
          <a:xfrm>
            <a:off x="1863535" y="836613"/>
            <a:ext cx="1743268" cy="19447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7" t="3588" r="4715" b="3443"/>
          <a:stretch/>
        </p:blipFill>
        <p:spPr>
          <a:xfrm>
            <a:off x="4155424" y="836613"/>
            <a:ext cx="3708624" cy="372427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211713" y="4560886"/>
            <a:ext cx="48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Malformazione </a:t>
            </a:r>
            <a:r>
              <a:rPr lang="it-IT" dirty="0" err="1" smtClean="0"/>
              <a:t>artero</a:t>
            </a:r>
            <a:r>
              <a:rPr lang="it-IT" dirty="0" smtClean="0"/>
              <a:t>-venosa frontale sinistra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878" y="2555235"/>
            <a:ext cx="65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TAC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68478" y="2550556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RM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4058" y="4978617"/>
            <a:ext cx="877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Strategia terapeutica complessa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Storia naturale delle MAV non rotte (basso rischio di sanguinamento) vs trattamento invasivo  (chirurgico, </a:t>
            </a:r>
            <a:r>
              <a:rPr lang="it-IT" dirty="0" err="1" smtClean="0"/>
              <a:t>endovascolare</a:t>
            </a:r>
            <a:r>
              <a:rPr lang="it-IT" dirty="0" smtClean="0"/>
              <a:t>, radioterapico)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Angioarchitettura</a:t>
            </a:r>
            <a:r>
              <a:rPr lang="it-IT" dirty="0" smtClean="0"/>
              <a:t> MAV (ectasie/stenosi venose, aneurismi intra/peri-</a:t>
            </a:r>
            <a:r>
              <a:rPr lang="it-IT" dirty="0" err="1" smtClean="0"/>
              <a:t>nidali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1967" y="6176167"/>
            <a:ext cx="889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Laakso</a:t>
            </a:r>
            <a:r>
              <a:rPr lang="it-IT" i="1" dirty="0"/>
              <a:t> </a:t>
            </a:r>
            <a:r>
              <a:rPr lang="it-IT" i="1" dirty="0" smtClean="0"/>
              <a:t>A et al. </a:t>
            </a:r>
            <a:r>
              <a:rPr lang="en-US" i="1" dirty="0" smtClean="0"/>
              <a:t>Natural </a:t>
            </a:r>
            <a:r>
              <a:rPr lang="en-US" i="1" dirty="0"/>
              <a:t>history of </a:t>
            </a:r>
            <a:r>
              <a:rPr lang="en-US" i="1" dirty="0" err="1"/>
              <a:t>arteriovenous</a:t>
            </a:r>
            <a:r>
              <a:rPr lang="en-US" i="1" dirty="0"/>
              <a:t> malformations: presentation, risk of hemorrhage and mortality</a:t>
            </a:r>
            <a:r>
              <a:rPr lang="en-US" i="1" dirty="0" smtClean="0"/>
              <a:t>. </a:t>
            </a:r>
            <a:r>
              <a:rPr lang="it-IT" i="1" dirty="0" smtClean="0"/>
              <a:t>Acta </a:t>
            </a:r>
            <a:r>
              <a:rPr lang="it-IT" i="1" dirty="0" err="1"/>
              <a:t>Neurochir</a:t>
            </a:r>
            <a:r>
              <a:rPr lang="it-IT" i="1" dirty="0"/>
              <a:t> </a:t>
            </a:r>
            <a:r>
              <a:rPr lang="it-IT" i="1" dirty="0" err="1"/>
              <a:t>Suppl</a:t>
            </a:r>
            <a:r>
              <a:rPr lang="it-IT" i="1" dirty="0"/>
              <a:t>. 2010;107:65-9</a:t>
            </a:r>
            <a:r>
              <a:rPr lang="it-IT" i="1" dirty="0" smtClean="0"/>
              <a:t>.</a:t>
            </a:r>
            <a:endParaRPr lang="it-IT" i="1" dirty="0"/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158094" y="419155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ANGIOGRAFIA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4563" name="Group 57"/>
          <p:cNvGrpSpPr>
            <a:grpSpLocks/>
          </p:cNvGrpSpPr>
          <p:nvPr/>
        </p:nvGrpSpPr>
        <p:grpSpPr bwMode="auto">
          <a:xfrm>
            <a:off x="141288" y="204788"/>
            <a:ext cx="8945562" cy="5484812"/>
            <a:chOff x="72" y="672"/>
            <a:chExt cx="6339" cy="3455"/>
          </a:xfrm>
        </p:grpSpPr>
        <p:grpSp>
          <p:nvGrpSpPr>
            <p:cNvPr id="194565" name="Group 58"/>
            <p:cNvGrpSpPr>
              <a:grpSpLocks/>
            </p:cNvGrpSpPr>
            <p:nvPr/>
          </p:nvGrpSpPr>
          <p:grpSpPr bwMode="auto">
            <a:xfrm>
              <a:off x="72" y="672"/>
              <a:ext cx="6336" cy="576"/>
              <a:chOff x="72" y="672"/>
              <a:chExt cx="6336" cy="576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ANNO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AUTORE</a:t>
                </a:r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/>
            </p:nvSpPr>
            <p:spPr bwMode="auto">
              <a:xfrm>
                <a:off x="1848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N°  TC</a:t>
                </a:r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/>
            </p:nvSpPr>
            <p:spPr bwMode="auto">
              <a:xfrm>
                <a:off x="4584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ALTRO</a:t>
                </a:r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/>
            </p:nvSpPr>
            <p:spPr bwMode="auto">
              <a:xfrm>
                <a:off x="36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MAV</a:t>
                </a:r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/>
            </p:nvSpPr>
            <p:spPr bwMode="auto">
              <a:xfrm>
                <a:off x="2758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TUMORI</a:t>
                </a:r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/>
            </p:nvSpPr>
            <p:spPr bwMode="auto">
              <a:xfrm>
                <a:off x="5494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INDICAZ.</a:t>
                </a:r>
              </a:p>
            </p:txBody>
          </p:sp>
        </p:grpSp>
        <p:grpSp>
          <p:nvGrpSpPr>
            <p:cNvPr id="194566" name="Group 66"/>
            <p:cNvGrpSpPr>
              <a:grpSpLocks/>
            </p:cNvGrpSpPr>
            <p:nvPr/>
          </p:nvGrpSpPr>
          <p:grpSpPr bwMode="auto">
            <a:xfrm>
              <a:off x="73" y="1248"/>
              <a:ext cx="6336" cy="576"/>
              <a:chOff x="73" y="1248"/>
              <a:chExt cx="6336" cy="576"/>
            </a:xfrm>
          </p:grpSpPr>
          <p:sp>
            <p:nvSpPr>
              <p:cNvPr id="67651" name="Rectangle 67"/>
              <p:cNvSpPr>
                <a:spLocks noChangeArrowheads="1"/>
              </p:cNvSpPr>
              <p:nvPr/>
            </p:nvSpPr>
            <p:spPr bwMode="auto">
              <a:xfrm>
                <a:off x="9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/>
            </p:nvSpPr>
            <p:spPr bwMode="auto">
              <a:xfrm>
                <a:off x="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Lafey </a:t>
                </a:r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/>
            </p:nvSpPr>
            <p:spPr bwMode="auto">
              <a:xfrm>
                <a:off x="1849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595</a:t>
                </a:r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/>
            </p:nvSpPr>
            <p:spPr bwMode="auto">
              <a:xfrm>
                <a:off x="4585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 (0.8 %)</a:t>
                </a:r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/>
            </p:nvSpPr>
            <p:spPr bwMode="auto">
              <a:xfrm>
                <a:off x="36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(0.5 %)*</a:t>
                </a:r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/>
            </p:nvSpPr>
            <p:spPr bwMode="auto">
              <a:xfrm>
                <a:off x="27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7 (1 %)</a:t>
                </a:r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/>
            </p:nvSpPr>
            <p:spPr bwMode="auto">
              <a:xfrm>
                <a:off x="5495" y="1248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67" name="Group 74"/>
            <p:cNvGrpSpPr>
              <a:grpSpLocks/>
            </p:cNvGrpSpPr>
            <p:nvPr/>
          </p:nvGrpSpPr>
          <p:grpSpPr bwMode="auto">
            <a:xfrm>
              <a:off x="73" y="1824"/>
              <a:ext cx="6336" cy="576"/>
              <a:chOff x="73" y="1824"/>
              <a:chExt cx="6336" cy="576"/>
            </a:xfrm>
          </p:grpSpPr>
          <p:sp>
            <p:nvSpPr>
              <p:cNvPr id="67659" name="Rectangle 75"/>
              <p:cNvSpPr>
                <a:spLocks noChangeArrowheads="1"/>
              </p:cNvSpPr>
              <p:nvPr/>
            </p:nvSpPr>
            <p:spPr bwMode="auto">
              <a:xfrm>
                <a:off x="9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1983</a:t>
                </a:r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/>
            </p:nvSpPr>
            <p:spPr bwMode="auto">
              <a:xfrm>
                <a:off x="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Baker </a:t>
                </a:r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/>
            </p:nvSpPr>
            <p:spPr bwMode="auto">
              <a:xfrm>
                <a:off x="1849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505</a:t>
                </a:r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/>
            </p:nvSpPr>
            <p:spPr bwMode="auto">
              <a:xfrm>
                <a:off x="4585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9 (1.7 %)</a:t>
                </a:r>
                <a:b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(</a:t>
                </a:r>
                <a:r>
                  <a:rPr lang="it-IT" sz="16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aneurismi</a:t>
                </a:r>
                <a:r>
                  <a:rPr lang="it-IT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)</a:t>
                </a:r>
                <a:r>
                  <a:rPr lang="it-IT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*</a:t>
                </a:r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/>
            </p:nvSpPr>
            <p:spPr bwMode="auto">
              <a:xfrm>
                <a:off x="36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/>
            </p:nvSpPr>
            <p:spPr bwMode="auto">
              <a:xfrm>
                <a:off x="27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13 (3 %)</a:t>
                </a:r>
              </a:p>
            </p:txBody>
          </p:sp>
          <p:sp>
            <p:nvSpPr>
              <p:cNvPr id="67665" name="Rectangle 81"/>
              <p:cNvSpPr>
                <a:spLocks noChangeArrowheads="1"/>
              </p:cNvSpPr>
              <p:nvPr/>
            </p:nvSpPr>
            <p:spPr bwMode="auto">
              <a:xfrm>
                <a:off x="5495" y="1824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68" name="Group 82"/>
            <p:cNvGrpSpPr>
              <a:grpSpLocks/>
            </p:cNvGrpSpPr>
            <p:nvPr/>
          </p:nvGrpSpPr>
          <p:grpSpPr bwMode="auto">
            <a:xfrm>
              <a:off x="74" y="2400"/>
              <a:ext cx="6336" cy="576"/>
              <a:chOff x="74" y="2400"/>
              <a:chExt cx="6336" cy="576"/>
            </a:xfrm>
          </p:grpSpPr>
          <p:sp>
            <p:nvSpPr>
              <p:cNvPr id="67667" name="Rectangle 83"/>
              <p:cNvSpPr>
                <a:spLocks noChangeArrowheads="1"/>
              </p:cNvSpPr>
              <p:nvPr/>
            </p:nvSpPr>
            <p:spPr bwMode="auto">
              <a:xfrm>
                <a:off x="9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1983</a:t>
                </a:r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/>
            </p:nvSpPr>
            <p:spPr bwMode="auto">
              <a:xfrm>
                <a:off x="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Cuetter </a:t>
                </a:r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435</a:t>
                </a:r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/>
            </p:nvSpPr>
            <p:spPr bwMode="auto">
              <a:xfrm>
                <a:off x="4586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/>
            </p:nvSpPr>
            <p:spPr bwMode="auto">
              <a:xfrm>
                <a:off x="36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/>
            </p:nvSpPr>
            <p:spPr bwMode="auto">
              <a:xfrm>
                <a:off x="27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(0.25 %)</a:t>
                </a:r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/>
            </p:nvSpPr>
            <p:spPr bwMode="auto">
              <a:xfrm>
                <a:off x="5498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classica</a:t>
                </a:r>
              </a:p>
            </p:txBody>
          </p:sp>
        </p:grpSp>
        <p:grpSp>
          <p:nvGrpSpPr>
            <p:cNvPr id="194569" name="Group 90"/>
            <p:cNvGrpSpPr>
              <a:grpSpLocks/>
            </p:cNvGrpSpPr>
            <p:nvPr/>
          </p:nvGrpSpPr>
          <p:grpSpPr bwMode="auto">
            <a:xfrm>
              <a:off x="74" y="2975"/>
              <a:ext cx="6336" cy="576"/>
              <a:chOff x="74" y="2975"/>
              <a:chExt cx="6336" cy="576"/>
            </a:xfrm>
          </p:grpSpPr>
          <p:sp>
            <p:nvSpPr>
              <p:cNvPr id="67675" name="Rectangle 91"/>
              <p:cNvSpPr>
                <a:spLocks noChangeArrowheads="1"/>
              </p:cNvSpPr>
              <p:nvPr/>
            </p:nvSpPr>
            <p:spPr bwMode="auto">
              <a:xfrm>
                <a:off x="9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1993</a:t>
                </a:r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/>
            </p:nvSpPr>
            <p:spPr bwMode="auto">
              <a:xfrm>
                <a:off x="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Mitchell</a:t>
                </a:r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/>
            </p:nvSpPr>
            <p:spPr bwMode="auto">
              <a:xfrm>
                <a:off x="1852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347</a:t>
                </a:r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4586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2 (0.6 %)</a:t>
                </a:r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/>
            </p:nvSpPr>
            <p:spPr bwMode="auto">
              <a:xfrm>
                <a:off x="36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7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(0.3 %)</a:t>
                </a:r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/>
            </p:nvSpPr>
            <p:spPr bwMode="auto">
              <a:xfrm>
                <a:off x="5498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70" name="Group 98"/>
            <p:cNvGrpSpPr>
              <a:grpSpLocks/>
            </p:cNvGrpSpPr>
            <p:nvPr/>
          </p:nvGrpSpPr>
          <p:grpSpPr bwMode="auto">
            <a:xfrm>
              <a:off x="75" y="3551"/>
              <a:ext cx="6336" cy="576"/>
              <a:chOff x="75" y="3551"/>
              <a:chExt cx="6336" cy="576"/>
            </a:xfrm>
          </p:grpSpPr>
          <p:sp>
            <p:nvSpPr>
              <p:cNvPr id="67683" name="Rectangle 99"/>
              <p:cNvSpPr>
                <a:spLocks noChangeArrowheads="1"/>
              </p:cNvSpPr>
              <p:nvPr/>
            </p:nvSpPr>
            <p:spPr bwMode="auto">
              <a:xfrm>
                <a:off x="9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1979</a:t>
                </a:r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/>
            </p:nvSpPr>
            <p:spPr bwMode="auto">
              <a:xfrm>
                <a:off x="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Sargent</a:t>
                </a:r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/>
            </p:nvSpPr>
            <p:spPr bwMode="auto">
              <a:xfrm>
                <a:off x="1853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177</a:t>
                </a:r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/>
            </p:nvSpPr>
            <p:spPr bwMode="auto">
              <a:xfrm>
                <a:off x="4587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/>
            </p:nvSpPr>
            <p:spPr bwMode="auto">
              <a:xfrm>
                <a:off x="36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7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5499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emicr. o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cef. tens.</a:t>
                </a:r>
              </a:p>
            </p:txBody>
          </p:sp>
        </p:grpSp>
      </p:grpSp>
      <p:sp>
        <p:nvSpPr>
          <p:cNvPr id="194564" name="Text Box 106"/>
          <p:cNvSpPr txBox="1">
            <a:spLocks noChangeArrowheads="1"/>
          </p:cNvSpPr>
          <p:nvPr/>
        </p:nvSpPr>
        <p:spPr bwMode="auto">
          <a:xfrm>
            <a:off x="468313" y="6165850"/>
            <a:ext cx="8424862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00FF99"/>
                </a:solidFill>
              </a:rPr>
              <a:t>*</a:t>
            </a:r>
            <a:r>
              <a:rPr lang="it-IT" sz="2000" dirty="0">
                <a:solidFill>
                  <a:srgbClr val="00FF99"/>
                </a:solidFill>
              </a:rPr>
              <a:t> </a:t>
            </a:r>
            <a:r>
              <a:rPr lang="it-IT" sz="2400" dirty="0">
                <a:solidFill>
                  <a:srgbClr val="FFFF66"/>
                </a:solidFill>
              </a:rPr>
              <a:t>*</a:t>
            </a:r>
            <a:r>
              <a:rPr lang="it-IT" sz="2000" dirty="0">
                <a:solidFill>
                  <a:srgbClr val="00FF99"/>
                </a:solidFill>
              </a:rPr>
              <a:t> </a:t>
            </a:r>
            <a:r>
              <a:rPr lang="it-IT" sz="2000" dirty="0">
                <a:solidFill>
                  <a:srgbClr val="CCFFFF"/>
                </a:solidFill>
              </a:rPr>
              <a:t>cefalea isolata ? cefalea con emorragia ?</a:t>
            </a:r>
          </a:p>
        </p:txBody>
      </p:sp>
    </p:spTree>
    <p:extLst>
      <p:ext uri="{BB962C8B-B14F-4D97-AF65-F5344CB8AC3E}">
        <p14:creationId xmlns:p14="http://schemas.microsoft.com/office/powerpoint/2010/main" xmlns="" val="424094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66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6611" name="Group 5"/>
          <p:cNvGrpSpPr>
            <a:grpSpLocks/>
          </p:cNvGrpSpPr>
          <p:nvPr/>
        </p:nvGrpSpPr>
        <p:grpSpPr bwMode="auto">
          <a:xfrm>
            <a:off x="98425" y="188913"/>
            <a:ext cx="8945563" cy="5484812"/>
            <a:chOff x="72" y="672"/>
            <a:chExt cx="6339" cy="3455"/>
          </a:xfrm>
        </p:grpSpPr>
        <p:grpSp>
          <p:nvGrpSpPr>
            <p:cNvPr id="196613" name="Group 6"/>
            <p:cNvGrpSpPr>
              <a:grpSpLocks/>
            </p:cNvGrpSpPr>
            <p:nvPr/>
          </p:nvGrpSpPr>
          <p:grpSpPr bwMode="auto">
            <a:xfrm>
              <a:off x="72" y="672"/>
              <a:ext cx="6336" cy="576"/>
              <a:chOff x="72" y="672"/>
              <a:chExt cx="6336" cy="576"/>
            </a:xfrm>
          </p:grpSpPr>
          <p:sp>
            <p:nvSpPr>
              <p:cNvPr id="69639" name="Rectangle 7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ANNO</a:t>
                </a: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AUTORE</a:t>
                </a: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1848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N°  TC</a:t>
                </a: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584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ALTRO</a:t>
                </a: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auto">
              <a:xfrm>
                <a:off x="36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MAV</a:t>
                </a: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auto">
              <a:xfrm>
                <a:off x="2758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TUMORI</a:t>
                </a: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auto">
              <a:xfrm>
                <a:off x="5494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INDICAZ.</a:t>
                </a:r>
              </a:p>
            </p:txBody>
          </p:sp>
        </p:grpSp>
        <p:grpSp>
          <p:nvGrpSpPr>
            <p:cNvPr id="196614" name="Group 14"/>
            <p:cNvGrpSpPr>
              <a:grpSpLocks/>
            </p:cNvGrpSpPr>
            <p:nvPr/>
          </p:nvGrpSpPr>
          <p:grpSpPr bwMode="auto">
            <a:xfrm>
              <a:off x="73" y="1248"/>
              <a:ext cx="6336" cy="576"/>
              <a:chOff x="73" y="1248"/>
              <a:chExt cx="6336" cy="576"/>
            </a:xfrm>
          </p:grpSpPr>
          <p:sp>
            <p:nvSpPr>
              <p:cNvPr id="69647" name="Rectangle 15"/>
              <p:cNvSpPr>
                <a:spLocks noChangeArrowheads="1"/>
              </p:cNvSpPr>
              <p:nvPr/>
            </p:nvSpPr>
            <p:spPr bwMode="auto">
              <a:xfrm>
                <a:off x="9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Masland </a:t>
                </a: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1849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136</a:t>
                </a:r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>
                <a:off x="4585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36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(0.7 %)</a:t>
                </a: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*</a:t>
                </a: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27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(0.7 %)</a:t>
                </a:r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auto">
              <a:xfrm>
                <a:off x="5495" y="1248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</a:p>
            </p:txBody>
          </p:sp>
        </p:grpSp>
        <p:grpSp>
          <p:nvGrpSpPr>
            <p:cNvPr id="196615" name="Group 22"/>
            <p:cNvGrpSpPr>
              <a:grpSpLocks/>
            </p:cNvGrpSpPr>
            <p:nvPr/>
          </p:nvGrpSpPr>
          <p:grpSpPr bwMode="auto">
            <a:xfrm>
              <a:off x="73" y="1824"/>
              <a:ext cx="6336" cy="576"/>
              <a:chOff x="73" y="1824"/>
              <a:chExt cx="6336" cy="576"/>
            </a:xfrm>
          </p:grpSpPr>
          <p:sp>
            <p:nvSpPr>
              <p:cNvPr id="69655" name="Rectangle 23"/>
              <p:cNvSpPr>
                <a:spLocks noChangeArrowheads="1"/>
              </p:cNvSpPr>
              <p:nvPr/>
            </p:nvSpPr>
            <p:spPr bwMode="auto">
              <a:xfrm>
                <a:off x="9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Cala </a:t>
                </a: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1849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32</a:t>
                </a:r>
              </a:p>
            </p:txBody>
          </p:sp>
          <p:sp>
            <p:nvSpPr>
              <p:cNvPr id="196643" name="Rectangle 26"/>
              <p:cNvSpPr>
                <a:spLocks noChangeArrowheads="1"/>
              </p:cNvSpPr>
              <p:nvPr/>
            </p:nvSpPr>
            <p:spPr bwMode="auto">
              <a:xfrm>
                <a:off x="4585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3D"/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it-IT" sz="2000" b="1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auto">
              <a:xfrm>
                <a:off x="36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auto">
              <a:xfrm>
                <a:off x="27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(8 %)</a:t>
                </a:r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auto">
              <a:xfrm>
                <a:off x="5495" y="1824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“atipica”</a:t>
                </a:r>
              </a:p>
            </p:txBody>
          </p:sp>
        </p:grpSp>
        <p:grpSp>
          <p:nvGrpSpPr>
            <p:cNvPr id="196616" name="Group 30"/>
            <p:cNvGrpSpPr>
              <a:grpSpLocks/>
            </p:cNvGrpSpPr>
            <p:nvPr/>
          </p:nvGrpSpPr>
          <p:grpSpPr bwMode="auto">
            <a:xfrm>
              <a:off x="74" y="2400"/>
              <a:ext cx="6336" cy="576"/>
              <a:chOff x="74" y="2400"/>
              <a:chExt cx="6336" cy="576"/>
            </a:xfrm>
          </p:grpSpPr>
          <p:sp>
            <p:nvSpPr>
              <p:cNvPr id="69663" name="Rectangle 31"/>
              <p:cNvSpPr>
                <a:spLocks noChangeArrowheads="1"/>
              </p:cNvSpPr>
              <p:nvPr/>
            </p:nvSpPr>
            <p:spPr bwMode="auto">
              <a:xfrm>
                <a:off x="9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1992</a:t>
                </a:r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/>
            </p:nvSpPr>
            <p:spPr bwMode="auto">
              <a:xfrm>
                <a:off x="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Weingarten </a:t>
                </a:r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89</a:t>
                </a:r>
              </a:p>
            </p:txBody>
          </p:sp>
          <p:sp>
            <p:nvSpPr>
              <p:cNvPr id="69666" name="Rectangle 34"/>
              <p:cNvSpPr>
                <a:spLocks noChangeArrowheads="1"/>
              </p:cNvSpPr>
              <p:nvPr/>
            </p:nvSpPr>
            <p:spPr bwMode="auto">
              <a:xfrm>
                <a:off x="4586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7" name="Rectangle 35"/>
              <p:cNvSpPr>
                <a:spLocks noChangeArrowheads="1"/>
              </p:cNvSpPr>
              <p:nvPr/>
            </p:nvSpPr>
            <p:spPr bwMode="auto">
              <a:xfrm>
                <a:off x="36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8" name="Rectangle 36"/>
              <p:cNvSpPr>
                <a:spLocks noChangeArrowheads="1"/>
              </p:cNvSpPr>
              <p:nvPr/>
            </p:nvSpPr>
            <p:spPr bwMode="auto">
              <a:xfrm>
                <a:off x="27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9" name="Rectangle 37"/>
              <p:cNvSpPr>
                <a:spLocks noChangeArrowheads="1"/>
              </p:cNvSpPr>
              <p:nvPr/>
            </p:nvSpPr>
            <p:spPr bwMode="auto">
              <a:xfrm>
                <a:off x="5498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cronica</a:t>
                </a:r>
              </a:p>
            </p:txBody>
          </p:sp>
        </p:grpSp>
        <p:grpSp>
          <p:nvGrpSpPr>
            <p:cNvPr id="196617" name="Group 38"/>
            <p:cNvGrpSpPr>
              <a:grpSpLocks/>
            </p:cNvGrpSpPr>
            <p:nvPr/>
          </p:nvGrpSpPr>
          <p:grpSpPr bwMode="auto">
            <a:xfrm>
              <a:off x="74" y="2975"/>
              <a:ext cx="6336" cy="576"/>
              <a:chOff x="74" y="2975"/>
              <a:chExt cx="6336" cy="576"/>
            </a:xfrm>
          </p:grpSpPr>
          <p:sp>
            <p:nvSpPr>
              <p:cNvPr id="69671" name="Rectangle 39"/>
              <p:cNvSpPr>
                <a:spLocks noChangeArrowheads="1"/>
              </p:cNvSpPr>
              <p:nvPr/>
            </p:nvSpPr>
            <p:spPr bwMode="auto">
              <a:xfrm>
                <a:off x="9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1994</a:t>
                </a:r>
              </a:p>
            </p:txBody>
          </p:sp>
          <p:sp>
            <p:nvSpPr>
              <p:cNvPr id="69672" name="Rectangle 40"/>
              <p:cNvSpPr>
                <a:spLocks noChangeArrowheads="1"/>
              </p:cNvSpPr>
              <p:nvPr/>
            </p:nvSpPr>
            <p:spPr bwMode="auto">
              <a:xfrm>
                <a:off x="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Dumas</a:t>
                </a:r>
              </a:p>
            </p:txBody>
          </p:sp>
          <p:sp>
            <p:nvSpPr>
              <p:cNvPr id="69673" name="Rectangle 41"/>
              <p:cNvSpPr>
                <a:spLocks noChangeArrowheads="1"/>
              </p:cNvSpPr>
              <p:nvPr/>
            </p:nvSpPr>
            <p:spPr bwMode="auto">
              <a:xfrm>
                <a:off x="1852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402</a:t>
                </a:r>
              </a:p>
            </p:txBody>
          </p:sp>
          <p:sp>
            <p:nvSpPr>
              <p:cNvPr id="69674" name="Rectangle 42"/>
              <p:cNvSpPr>
                <a:spLocks noChangeArrowheads="1"/>
              </p:cNvSpPr>
              <p:nvPr/>
            </p:nvSpPr>
            <p:spPr bwMode="auto">
              <a:xfrm>
                <a:off x="4586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(0.7 %)</a:t>
                </a:r>
                <a:b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(</a:t>
                </a:r>
                <a:r>
                  <a:rPr lang="it-IT" sz="14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aneurisma</a:t>
                </a:r>
                <a:r>
                  <a:rPr lang="it-IT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)</a:t>
                </a:r>
              </a:p>
            </p:txBody>
          </p:sp>
          <p:sp>
            <p:nvSpPr>
              <p:cNvPr id="69675" name="Rectangle 43"/>
              <p:cNvSpPr>
                <a:spLocks noChangeArrowheads="1"/>
              </p:cNvSpPr>
              <p:nvPr/>
            </p:nvSpPr>
            <p:spPr bwMode="auto">
              <a:xfrm>
                <a:off x="36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76" name="Rectangle 44"/>
              <p:cNvSpPr>
                <a:spLocks noChangeArrowheads="1"/>
              </p:cNvSpPr>
              <p:nvPr/>
            </p:nvSpPr>
            <p:spPr bwMode="auto">
              <a:xfrm>
                <a:off x="27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(0.2 %)</a:t>
                </a:r>
              </a:p>
            </p:txBody>
          </p:sp>
          <p:sp>
            <p:nvSpPr>
              <p:cNvPr id="69677" name="Rectangle 45"/>
              <p:cNvSpPr>
                <a:spLocks noChangeArrowheads="1"/>
              </p:cNvSpPr>
              <p:nvPr/>
            </p:nvSpPr>
            <p:spPr bwMode="auto">
              <a:xfrm>
                <a:off x="5498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“atipica”</a:t>
                </a:r>
              </a:p>
            </p:txBody>
          </p:sp>
        </p:grpSp>
        <p:grpSp>
          <p:nvGrpSpPr>
            <p:cNvPr id="196618" name="Group 46"/>
            <p:cNvGrpSpPr>
              <a:grpSpLocks/>
            </p:cNvGrpSpPr>
            <p:nvPr/>
          </p:nvGrpSpPr>
          <p:grpSpPr bwMode="auto">
            <a:xfrm>
              <a:off x="75" y="3551"/>
              <a:ext cx="6336" cy="576"/>
              <a:chOff x="75" y="3551"/>
              <a:chExt cx="6336" cy="576"/>
            </a:xfrm>
          </p:grpSpPr>
          <p:sp>
            <p:nvSpPr>
              <p:cNvPr id="69679" name="Rectangle 47"/>
              <p:cNvSpPr>
                <a:spLocks noChangeArrowheads="1"/>
              </p:cNvSpPr>
              <p:nvPr/>
            </p:nvSpPr>
            <p:spPr bwMode="auto">
              <a:xfrm>
                <a:off x="9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1995</a:t>
                </a:r>
              </a:p>
            </p:txBody>
          </p:sp>
          <p:sp>
            <p:nvSpPr>
              <p:cNvPr id="69680" name="Rectangle 48"/>
              <p:cNvSpPr>
                <a:spLocks noChangeArrowheads="1"/>
              </p:cNvSpPr>
              <p:nvPr/>
            </p:nvSpPr>
            <p:spPr bwMode="auto">
              <a:xfrm>
                <a:off x="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Akpek</a:t>
                </a:r>
              </a:p>
            </p:txBody>
          </p:sp>
          <p:sp>
            <p:nvSpPr>
              <p:cNvPr id="69681" name="Rectangle 49"/>
              <p:cNvSpPr>
                <a:spLocks noChangeArrowheads="1"/>
              </p:cNvSpPr>
              <p:nvPr/>
            </p:nvSpPr>
            <p:spPr bwMode="auto">
              <a:xfrm>
                <a:off x="1853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592</a:t>
                </a:r>
              </a:p>
            </p:txBody>
          </p:sp>
          <p:sp>
            <p:nvSpPr>
              <p:cNvPr id="69682" name="Rectangle 50"/>
              <p:cNvSpPr>
                <a:spLocks noChangeArrowheads="1"/>
              </p:cNvSpPr>
              <p:nvPr/>
            </p:nvSpPr>
            <p:spPr bwMode="auto">
              <a:xfrm>
                <a:off x="4587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3" name="Rectangle 51"/>
              <p:cNvSpPr>
                <a:spLocks noChangeArrowheads="1"/>
              </p:cNvSpPr>
              <p:nvPr/>
            </p:nvSpPr>
            <p:spPr bwMode="auto">
              <a:xfrm>
                <a:off x="36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4" name="Rectangle 52"/>
              <p:cNvSpPr>
                <a:spLocks noChangeArrowheads="1"/>
              </p:cNvSpPr>
              <p:nvPr/>
            </p:nvSpPr>
            <p:spPr bwMode="auto">
              <a:xfrm>
                <a:off x="27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5" name="Rectangle 53"/>
              <p:cNvSpPr>
                <a:spLocks noChangeArrowheads="1"/>
              </p:cNvSpPr>
              <p:nvPr/>
            </p:nvSpPr>
            <p:spPr bwMode="auto">
              <a:xfrm>
                <a:off x="5499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</p:grpSp>
      <p:sp>
        <p:nvSpPr>
          <p:cNvPr id="196612" name="Text Box 54"/>
          <p:cNvSpPr txBox="1">
            <a:spLocks noChangeArrowheads="1"/>
          </p:cNvSpPr>
          <p:nvPr/>
        </p:nvSpPr>
        <p:spPr bwMode="auto">
          <a:xfrm>
            <a:off x="358775" y="6165850"/>
            <a:ext cx="8424863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00FF99"/>
                </a:solidFill>
              </a:rPr>
              <a:t>*</a:t>
            </a:r>
            <a:r>
              <a:rPr lang="it-IT" sz="2000">
                <a:solidFill>
                  <a:srgbClr val="00FF99"/>
                </a:solidFill>
              </a:rPr>
              <a:t> cefalea associata a crisi epilettiche !</a:t>
            </a:r>
          </a:p>
        </p:txBody>
      </p:sp>
    </p:spTree>
    <p:extLst>
      <p:ext uri="{BB962C8B-B14F-4D97-AF65-F5344CB8AC3E}">
        <p14:creationId xmlns:p14="http://schemas.microsoft.com/office/powerpoint/2010/main" xmlns="" val="400236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8138" y="277813"/>
            <a:ext cx="8466137" cy="99060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3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TOTALE: 3766 esami TC o RM</a:t>
            </a:r>
            <a:r>
              <a:rPr lang="it-IT" smtClean="0">
                <a:latin typeface="Arial" charset="0"/>
              </a:rPr>
              <a:t>               </a:t>
            </a:r>
            <a:endParaRPr lang="it-IT" sz="3600" smtClean="0">
              <a:solidFill>
                <a:srgbClr val="FFB23F"/>
              </a:solidFill>
              <a:latin typeface="Arial" charset="0"/>
            </a:endParaRPr>
          </a:p>
        </p:txBody>
      </p:sp>
      <p:graphicFrame>
        <p:nvGraphicFramePr>
          <p:cNvPr id="6" name="Group 3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9707846"/>
              </p:ext>
            </p:extLst>
          </p:nvPr>
        </p:nvGraphicFramePr>
        <p:xfrm>
          <a:off x="1079500" y="1916113"/>
          <a:ext cx="6985000" cy="406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60550"/>
                <a:gridCol w="1163638"/>
                <a:gridCol w="1944687"/>
                <a:gridCol w="2016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N°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TUTTE LE CEFALEE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EMICRANIA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TUMORI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0.6 %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0.2 %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</a:rPr>
                        <a:t>MAV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</a:rPr>
                        <a:t>4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0.1 %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0.03 %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ANEURISMI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0.1 %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0.03 %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931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7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dirty="0" err="1" smtClean="0">
                <a:solidFill>
                  <a:srgbClr val="00CCFF"/>
                </a:solidFill>
                <a:latin typeface="Arial" charset="0"/>
              </a:rPr>
              <a:t>angioRM</a:t>
            </a:r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 e emicrania</a:t>
            </a:r>
            <a:r>
              <a:rPr lang="it-IT" b="1" dirty="0" smtClean="0">
                <a:solidFill>
                  <a:srgbClr val="00CCFF"/>
                </a:solidFill>
                <a:latin typeface="Arial" charset="0"/>
              </a:rPr>
              <a:t>               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9138" y="2133600"/>
            <a:ext cx="7705725" cy="3600450"/>
          </a:xfrm>
          <a:solidFill>
            <a:srgbClr val="F2F2F2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smtClean="0">
                <a:latin typeface="Arial" charset="0"/>
              </a:rPr>
              <a:t>244 pazienti ambulatoriali cefalalgici; età 38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±14 </a:t>
            </a:r>
            <a:r>
              <a:rPr lang="en-US" sz="2400" dirty="0" err="1" smtClean="0">
                <a:latin typeface="Arial" charset="0"/>
                <a:cs typeface="Times New Roman" pitchFamily="18" charset="0"/>
              </a:rPr>
              <a:t>aa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80 (33%) con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emicrania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, con e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senza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aura</a:t>
            </a: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45 (18%) con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cefalea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e/o aura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unilaterale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fissa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” (dx o sin)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err="1" smtClean="0">
                <a:latin typeface="Arial" charset="0"/>
              </a:rPr>
              <a:t>E.O.N.</a:t>
            </a:r>
            <a:r>
              <a:rPr lang="it-IT" sz="2400" dirty="0" smtClean="0">
                <a:latin typeface="Arial" charset="0"/>
              </a:rPr>
              <a:t> negativo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endParaRPr lang="it-IT" sz="2400" dirty="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err="1" smtClean="0">
                <a:solidFill>
                  <a:srgbClr val="FF0000"/>
                </a:solidFill>
                <a:latin typeface="Arial" charset="0"/>
              </a:rPr>
              <a:t>angioRM</a:t>
            </a:r>
            <a:r>
              <a:rPr lang="it-IT" sz="2400" dirty="0" smtClean="0">
                <a:solidFill>
                  <a:srgbClr val="FF0000"/>
                </a:solidFill>
                <a:latin typeface="Arial" charset="0"/>
              </a:rPr>
              <a:t> normale in TUTTI i pazienti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endParaRPr lang="it-IT" sz="2400" dirty="0" smtClean="0">
              <a:latin typeface="Arial" charset="0"/>
            </a:endParaRPr>
          </a:p>
        </p:txBody>
      </p:sp>
      <p:sp>
        <p:nvSpPr>
          <p:cNvPr id="200709" name="Text Box 37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/>
              <a:t>Paemeleire</a:t>
            </a:r>
            <a:r>
              <a:rPr lang="it-IT" sz="2000" i="1" dirty="0"/>
              <a:t> K </a:t>
            </a:r>
            <a:r>
              <a:rPr lang="it-IT" sz="2000" i="1" dirty="0" err="1"/>
              <a:t>et</a:t>
            </a:r>
            <a:r>
              <a:rPr lang="it-IT" sz="2000" i="1" dirty="0"/>
              <a:t> al. </a:t>
            </a:r>
            <a:r>
              <a:rPr lang="it-IT" sz="2000" i="1" dirty="0" err="1"/>
              <a:t>Clin</a:t>
            </a:r>
            <a:r>
              <a:rPr lang="it-IT" sz="2000" i="1" dirty="0"/>
              <a:t> </a:t>
            </a:r>
            <a:r>
              <a:rPr lang="it-IT" sz="2000" i="1" dirty="0" err="1"/>
              <a:t>Neurol</a:t>
            </a:r>
            <a:r>
              <a:rPr lang="it-IT" sz="2000" i="1" dirty="0"/>
              <a:t> </a:t>
            </a:r>
            <a:r>
              <a:rPr lang="it-IT" sz="2000" i="1" dirty="0" err="1"/>
              <a:t>Neurosurg</a:t>
            </a:r>
            <a:r>
              <a:rPr lang="it-IT" sz="2000" i="1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xmlns="" val="133800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207375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MALFORMAZ. VASCOLARI</a:t>
            </a:r>
          </a:p>
        </p:txBody>
      </p:sp>
      <p:sp>
        <p:nvSpPr>
          <p:cNvPr id="2027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8172450" cy="4465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L’opinione che vi sia una maggior incidenza di malformazioni vascolari (&gt; MAV) nei pazienti cefalalgici (&gt;emicranici) deriva da segnalazioni aneddotiche della letteratura e non è supportata da dati scientifici.</a:t>
            </a: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Lo screening (con </a:t>
            </a:r>
            <a:r>
              <a:rPr lang="it-IT" sz="2400" dirty="0" err="1" smtClean="0">
                <a:latin typeface="Arial" charset="0"/>
              </a:rPr>
              <a:t>angioRM</a:t>
            </a:r>
            <a:r>
              <a:rPr lang="it-IT" sz="2400" dirty="0" smtClean="0">
                <a:latin typeface="Arial" charset="0"/>
              </a:rPr>
              <a:t> o </a:t>
            </a:r>
            <a:r>
              <a:rPr lang="it-IT" sz="2400" dirty="0" err="1" smtClean="0">
                <a:latin typeface="Arial" charset="0"/>
              </a:rPr>
              <a:t>angioTC</a:t>
            </a:r>
            <a:r>
              <a:rPr lang="it-IT" sz="2400" dirty="0" smtClean="0">
                <a:latin typeface="Arial" charset="0"/>
              </a:rPr>
              <a:t>) dei pazienti cefalalgici per la ricerca di malformazioni vascolari non è giustificato.</a:t>
            </a:r>
          </a:p>
        </p:txBody>
      </p:sp>
    </p:spTree>
    <p:extLst>
      <p:ext uri="{BB962C8B-B14F-4D97-AF65-F5344CB8AC3E}">
        <p14:creationId xmlns:p14="http://schemas.microsoft.com/office/powerpoint/2010/main" xmlns="" val="296553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Neurologico: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it-IT" sz="18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Stato di coscienza</a:t>
            </a: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Alterazioni neuropsicologiche</a:t>
            </a:r>
            <a:r>
              <a:rPr lang="it-IT" sz="2600" dirty="0">
                <a:latin typeface="Arial Narrow"/>
                <a:cs typeface="Arial Narrow"/>
              </a:rPr>
              <a:t>: disturbi dell’eloquio? (afasia – disartria?)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b="1" dirty="0">
                <a:latin typeface="Arial Narrow"/>
                <a:cs typeface="Arial Narrow"/>
              </a:rPr>
              <a:t> Deambulazione e Test di </a:t>
            </a:r>
            <a:r>
              <a:rPr lang="it-IT" sz="2600" b="1" dirty="0" err="1">
                <a:latin typeface="Arial Narrow"/>
                <a:cs typeface="Arial Narrow"/>
              </a:rPr>
              <a:t>Romberg</a:t>
            </a:r>
            <a:r>
              <a:rPr lang="it-IT" sz="2600" dirty="0">
                <a:latin typeface="Arial Narrow"/>
                <a:cs typeface="Arial Narrow"/>
              </a:rPr>
              <a:t>: atassia?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Segni meningei </a:t>
            </a:r>
            <a:r>
              <a:rPr lang="it-IT" sz="2600" dirty="0">
                <a:latin typeface="Arial Narrow"/>
                <a:cs typeface="Arial Narrow"/>
              </a:rPr>
              <a:t>(</a:t>
            </a:r>
            <a:r>
              <a:rPr lang="it-IT" sz="2600" dirty="0" err="1" smtClean="0">
                <a:latin typeface="Arial Narrow"/>
                <a:cs typeface="Arial Narrow"/>
              </a:rPr>
              <a:t>Kernig</a:t>
            </a:r>
            <a:r>
              <a:rPr lang="it-IT" sz="2600" dirty="0" smtClean="0">
                <a:latin typeface="Arial Narrow"/>
                <a:cs typeface="Arial Narrow"/>
              </a:rPr>
              <a:t>, </a:t>
            </a:r>
            <a:r>
              <a:rPr lang="it-IT" sz="2600" dirty="0" err="1" smtClean="0">
                <a:latin typeface="Arial Narrow"/>
                <a:cs typeface="Arial Narrow"/>
              </a:rPr>
              <a:t>Brudzinski</a:t>
            </a:r>
            <a:r>
              <a:rPr lang="it-IT" sz="2600" dirty="0" smtClean="0">
                <a:latin typeface="Arial Narrow"/>
                <a:cs typeface="Arial Narrow"/>
              </a:rPr>
              <a:t>, Binda)</a:t>
            </a: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- </a:t>
            </a:r>
            <a:r>
              <a:rPr lang="it-IT" sz="2600" b="1" dirty="0">
                <a:latin typeface="Arial Narrow"/>
                <a:cs typeface="Arial Narrow"/>
              </a:rPr>
              <a:t>Nervi cranici</a:t>
            </a:r>
            <a:r>
              <a:rPr lang="it-IT" sz="2600" dirty="0">
                <a:latin typeface="Arial Narrow"/>
                <a:cs typeface="Arial Narrow"/>
              </a:rPr>
              <a:t>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Acuità visiva e campo visivo (II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.): </a:t>
            </a:r>
            <a:r>
              <a:rPr lang="it-IT" sz="2600" dirty="0" err="1">
                <a:latin typeface="Arial Narrow"/>
                <a:cs typeface="Arial Narrow"/>
              </a:rPr>
              <a:t>amaurosi?scotomi?emianopsie</a:t>
            </a:r>
            <a:r>
              <a:rPr lang="it-IT" sz="2600" dirty="0">
                <a:latin typeface="Arial Narrow"/>
                <a:cs typeface="Arial Narrow"/>
              </a:rPr>
              <a:t>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Riflesso fotomotore (pupille isocoriche isocicliche)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Alterazioni </a:t>
            </a:r>
            <a:r>
              <a:rPr lang="it-IT" sz="2600" dirty="0" err="1">
                <a:latin typeface="Arial Narrow"/>
                <a:cs typeface="Arial Narrow"/>
              </a:rPr>
              <a:t>fundus</a:t>
            </a:r>
            <a:r>
              <a:rPr lang="it-IT" sz="2600" dirty="0">
                <a:latin typeface="Arial Narrow"/>
                <a:cs typeface="Arial Narrow"/>
              </a:rPr>
              <a:t> oculi (</a:t>
            </a:r>
            <a:r>
              <a:rPr lang="it-IT" sz="2600" dirty="0" err="1">
                <a:latin typeface="Arial Narrow"/>
                <a:cs typeface="Arial Narrow"/>
              </a:rPr>
              <a:t>papilledema</a:t>
            </a:r>
            <a:r>
              <a:rPr lang="it-IT" sz="2600" dirty="0">
                <a:latin typeface="Arial Narrow"/>
                <a:cs typeface="Arial Narrow"/>
              </a:rPr>
              <a:t> da ipertensione endocranica?)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Motilità palpebrale (III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.): ptosi palpebrale?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 	- Motilità Oculare Estrinseca (III -IV -VI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Chiusura mandibola contro resistenza, alterazioni sensitive V1-V2-V3 (V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	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</a:t>
            </a:r>
            <a:r>
              <a:rPr lang="it-IT" sz="2600" dirty="0" smtClean="0">
                <a:latin typeface="Arial Narrow"/>
                <a:cs typeface="Arial Narrow"/>
              </a:rPr>
              <a:t>- </a:t>
            </a:r>
            <a:r>
              <a:rPr lang="it-IT" sz="2600" dirty="0">
                <a:latin typeface="Arial Narrow"/>
                <a:cs typeface="Arial Narrow"/>
              </a:rPr>
              <a:t>Spianamento solco </a:t>
            </a:r>
            <a:r>
              <a:rPr lang="it-IT" sz="2600" dirty="0" smtClean="0">
                <a:latin typeface="Arial Narrow"/>
                <a:cs typeface="Arial Narrow"/>
              </a:rPr>
              <a:t>nasogenieno</a:t>
            </a:r>
            <a:r>
              <a:rPr lang="it-IT" sz="2600" dirty="0">
                <a:latin typeface="Arial Narrow"/>
                <a:cs typeface="Arial Narrow"/>
              </a:rPr>
              <a:t>? (VII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 statica e dinamica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Motilità velo pendulo (IX-X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Protrusione lingua (XII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Motilità e riflessi</a:t>
            </a:r>
            <a:r>
              <a:rPr lang="it-IT" sz="2600" dirty="0">
                <a:latin typeface="Arial Narrow"/>
                <a:cs typeface="Arial Narrow"/>
              </a:rPr>
              <a:t>: Prove di forza globali (</a:t>
            </a:r>
            <a:r>
              <a:rPr lang="it-IT" sz="2600" dirty="0" err="1">
                <a:latin typeface="Arial Narrow"/>
                <a:cs typeface="Arial Narrow"/>
              </a:rPr>
              <a:t>Mingazzini</a:t>
            </a:r>
            <a:r>
              <a:rPr lang="it-IT" sz="2600" dirty="0">
                <a:latin typeface="Arial Narrow"/>
                <a:cs typeface="Arial Narrow"/>
              </a:rPr>
              <a:t> I e II) e segmentarie, movimenti fini, tono, movimenti involontari; riflessi </a:t>
            </a:r>
            <a:r>
              <a:rPr lang="it-IT" sz="2600" dirty="0" err="1">
                <a:latin typeface="Arial Narrow"/>
                <a:cs typeface="Arial Narrow"/>
              </a:rPr>
              <a:t>osteotendinei</a:t>
            </a:r>
            <a:r>
              <a:rPr lang="it-IT" sz="2600" dirty="0">
                <a:latin typeface="Arial Narrow"/>
                <a:cs typeface="Arial Narrow"/>
              </a:rPr>
              <a:t> , riflessi patologici (Hoffman e </a:t>
            </a:r>
            <a:r>
              <a:rPr lang="it-IT" sz="2600" dirty="0" err="1">
                <a:latin typeface="Arial Narrow"/>
                <a:cs typeface="Arial Narrow"/>
              </a:rPr>
              <a:t>Babinski</a:t>
            </a:r>
            <a:r>
              <a:rPr lang="it-IT" sz="2600" dirty="0">
                <a:latin typeface="Arial Narrow"/>
                <a:cs typeface="Arial Narrow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b="1" dirty="0">
                <a:latin typeface="Arial Narrow"/>
                <a:cs typeface="Arial Narrow"/>
              </a:rPr>
              <a:t> Sensibilità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b="1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Prove cerebellari</a:t>
            </a:r>
            <a:r>
              <a:rPr lang="it-IT" sz="2600" dirty="0">
                <a:latin typeface="Arial Narrow"/>
                <a:cs typeface="Arial Narrow"/>
              </a:rPr>
              <a:t>: prova indice naso e tallone ginocchio, </a:t>
            </a:r>
            <a:r>
              <a:rPr lang="it-IT" sz="2600" dirty="0" err="1">
                <a:latin typeface="Arial Narrow"/>
                <a:cs typeface="Arial Narrow"/>
              </a:rPr>
              <a:t>disdiadococinesia</a:t>
            </a:r>
            <a:endParaRPr lang="it-IT" sz="2600" dirty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42743" y="6168483"/>
            <a:ext cx="2630129" cy="64633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…Maria: </a:t>
            </a:r>
          </a:p>
          <a:p>
            <a:r>
              <a:rPr lang="it-IT" dirty="0" smtClean="0"/>
              <a:t>EO neurologico negativo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74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3335513744"/>
              </p:ext>
            </p:extLst>
          </p:nvPr>
        </p:nvGraphicFramePr>
        <p:xfrm>
          <a:off x="0" y="987904"/>
          <a:ext cx="9144000" cy="587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093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95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6699"/>
                </a:solidFill>
              </a:rPr>
              <a:t>…approfondimento se resta tempo!</a:t>
            </a:r>
            <a:endParaRPr lang="it-IT" b="1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9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Cefalea attribuita ad ipotensione liquorale</a:t>
            </a:r>
            <a:b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7.2.1 post-rachicentesi 7.2.2 da fistola liquorale 7.2.3 attribuita ad ipotensione liquorale spontanea o idiopatica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37" y="1580182"/>
            <a:ext cx="8714031" cy="5017170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>
            <a:noAutofit/>
          </a:bodyPr>
          <a:lstStyle/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Correlazione con traumi, procedure chirurgiche, PL o spontanea (tossire, rapporti sessuali, traumi banali, debolezza focale sacco meningeo)</a:t>
            </a:r>
          </a:p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Cefalea ortostatica </a:t>
            </a:r>
            <a:r>
              <a:rPr lang="it-IT" sz="26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&lt;15’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(regredisce o migliora </a:t>
            </a:r>
            <a:r>
              <a:rPr lang="it-IT" sz="26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entro 15’</a:t>
            </a:r>
            <a:r>
              <a:rPr lang="it-IT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in clinostatismo), </a:t>
            </a:r>
            <a:r>
              <a:rPr lang="it-IT" sz="2600" i="1" u="sng" dirty="0" smtClean="0">
                <a:solidFill>
                  <a:srgbClr val="000000"/>
                </a:solidFill>
                <a:latin typeface="Arial Narrow"/>
                <a:cs typeface="Arial Narrow"/>
              </a:rPr>
              <a:t>spesso unico sintomo!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Se </a:t>
            </a:r>
            <a:r>
              <a:rPr lang="it-IT" sz="2600" dirty="0" smtClean="0">
                <a:solidFill>
                  <a:srgbClr val="FF33CC"/>
                </a:solidFill>
                <a:latin typeface="Arial Narrow"/>
                <a:cs typeface="Arial Narrow"/>
              </a:rPr>
              <a:t>da PL compare entro 5 gg. e si risolve entro 7 gg. dall’esordio</a:t>
            </a:r>
          </a:p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Caratteristiche aspecifiche del dolore che è </a:t>
            </a:r>
            <a:r>
              <a:rPr lang="it-IT" sz="26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solitamente  </a:t>
            </a:r>
            <a:r>
              <a:rPr lang="it-IT" sz="2600" i="1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gravativo</a:t>
            </a:r>
            <a:r>
              <a:rPr lang="it-IT" sz="26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, severo,non risponde ai sintomatici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(frontale-occipitale o diffuso)</a:t>
            </a:r>
          </a:p>
          <a:p>
            <a:pPr>
              <a:defRPr/>
            </a:pPr>
            <a:r>
              <a:rPr lang="it-IT" sz="2600" dirty="0" smtClean="0">
                <a:solidFill>
                  <a:srgbClr val="7030A0"/>
                </a:solidFill>
                <a:latin typeface="Arial Narrow"/>
                <a:cs typeface="Arial Narrow"/>
              </a:rPr>
              <a:t> Si possono associare nausea, vomito, </a:t>
            </a:r>
            <a:r>
              <a:rPr lang="it-IT" sz="26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acufeni</a:t>
            </a:r>
            <a:r>
              <a:rPr lang="it-IT" sz="2600" dirty="0" smtClean="0">
                <a:solidFill>
                  <a:srgbClr val="7030A0"/>
                </a:solidFill>
                <a:latin typeface="Arial Narrow"/>
                <a:cs typeface="Arial Narrow"/>
              </a:rPr>
              <a:t>, ipoacusia, </a:t>
            </a:r>
            <a:r>
              <a:rPr lang="it-IT" sz="26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cervicalgia</a:t>
            </a:r>
            <a:endParaRPr lang="it-IT" sz="26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it-IT" sz="2600" dirty="0" smtClean="0">
                <a:latin typeface="Arial Narrow"/>
                <a:cs typeface="Arial Narrow"/>
              </a:rPr>
              <a:t> TC, RMN </a:t>
            </a:r>
            <a:endParaRPr lang="it-IT" sz="2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0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7403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8244" name="Picture 12" descr="Maggiori_TC_6_10_2006_0020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395288" y="1341438"/>
            <a:ext cx="38544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CasellaDiTesto 8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FF"/>
                </a:solidFill>
              </a:rPr>
              <a:t>TC</a:t>
            </a:r>
          </a:p>
        </p:txBody>
      </p:sp>
      <p:grpSp>
        <p:nvGrpSpPr>
          <p:cNvPr id="2" name="Gruppo 10"/>
          <p:cNvGrpSpPr>
            <a:grpSpLocks/>
          </p:cNvGrpSpPr>
          <p:nvPr/>
        </p:nvGrpSpPr>
        <p:grpSpPr bwMode="auto">
          <a:xfrm>
            <a:off x="4787900" y="1196975"/>
            <a:ext cx="4094163" cy="5213350"/>
            <a:chOff x="4788024" y="1196752"/>
            <a:chExt cx="4094163" cy="5214193"/>
          </a:xfrm>
        </p:grpSpPr>
        <p:pic>
          <p:nvPicPr>
            <p:cNvPr id="138252" name="Picture 11" descr="Maggiori_T2_ax_0013"/>
            <p:cNvPicPr>
              <a:picLocks noChangeAspect="1" noChangeArrowheads="1"/>
            </p:cNvPicPr>
            <p:nvPr/>
          </p:nvPicPr>
          <p:blipFill>
            <a:blip r:embed="rId4" cstate="email">
              <a:lum bright="6000"/>
            </a:blip>
            <a:srcRect/>
            <a:stretch>
              <a:fillRect/>
            </a:stretch>
          </p:blipFill>
          <p:spPr bwMode="auto">
            <a:xfrm>
              <a:off x="4788024" y="1196752"/>
              <a:ext cx="4094163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53" name="CasellaDiTesto 9"/>
            <p:cNvSpPr txBox="1">
              <a:spLocks noChangeArrowheads="1"/>
            </p:cNvSpPr>
            <p:nvPr/>
          </p:nvSpPr>
          <p:spPr bwMode="auto">
            <a:xfrm>
              <a:off x="6156176" y="594928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400" b="1">
                  <a:solidFill>
                    <a:srgbClr val="FFFFFF"/>
                  </a:solidFill>
                </a:rPr>
                <a:t>RM</a:t>
              </a: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27088" y="3860800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2805113" y="3082925"/>
            <a:ext cx="785812" cy="2057400"/>
            <a:chOff x="2805125" y="3083598"/>
            <a:chExt cx="785770" cy="2057306"/>
          </a:xfrm>
        </p:grpSpPr>
        <p:sp>
          <p:nvSpPr>
            <p:cNvPr id="138250" name="AutoShape 7"/>
            <p:cNvSpPr>
              <a:spLocks noChangeArrowheads="1"/>
            </p:cNvSpPr>
            <p:nvPr/>
          </p:nvSpPr>
          <p:spPr bwMode="auto">
            <a:xfrm rot="9935956">
              <a:off x="3087657" y="3083598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1" name="AutoShape 7"/>
            <p:cNvSpPr>
              <a:spLocks noChangeArrowheads="1"/>
            </p:cNvSpPr>
            <p:nvPr/>
          </p:nvSpPr>
          <p:spPr bwMode="auto">
            <a:xfrm rot="-8389776">
              <a:off x="2805125" y="4853567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Ovale 16"/>
          <p:cNvSpPr/>
          <p:nvPr/>
        </p:nvSpPr>
        <p:spPr>
          <a:xfrm>
            <a:off x="1619250" y="2492375"/>
            <a:ext cx="1368425" cy="20891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14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140293" name="Picture 8" descr="Maggiori_T1_Gd-DTPA_sag_0022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138113" y="1635125"/>
            <a:ext cx="4310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9" descr="Maggiori_T1_Gd-DTPA_cor_0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557338"/>
            <a:ext cx="3921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sindrome da ipovolemia liquorale</a:t>
            </a: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1225550" y="2243138"/>
            <a:ext cx="2546350" cy="1619250"/>
            <a:chOff x="1226219" y="2242965"/>
            <a:chExt cx="2545167" cy="1619250"/>
          </a:xfrm>
        </p:grpSpPr>
        <p:sp>
          <p:nvSpPr>
            <p:cNvPr id="140303" name="AutoShape 7"/>
            <p:cNvSpPr>
              <a:spLocks noChangeArrowheads="1"/>
            </p:cNvSpPr>
            <p:nvPr/>
          </p:nvSpPr>
          <p:spPr bwMode="auto">
            <a:xfrm rot="3500773">
              <a:off x="1118269" y="2711278"/>
              <a:ext cx="503237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4" name="AutoShape 7"/>
            <p:cNvSpPr>
              <a:spLocks noChangeArrowheads="1"/>
            </p:cNvSpPr>
            <p:nvPr/>
          </p:nvSpPr>
          <p:spPr bwMode="auto">
            <a:xfrm rot="7056354">
              <a:off x="2762919" y="2350915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5" name="AutoShape 7"/>
            <p:cNvSpPr>
              <a:spLocks noChangeArrowheads="1"/>
            </p:cNvSpPr>
            <p:nvPr/>
          </p:nvSpPr>
          <p:spPr bwMode="auto">
            <a:xfrm rot="-1650318">
              <a:off x="3268148" y="3574878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5614988" y="2520950"/>
            <a:ext cx="2332037" cy="2346325"/>
            <a:chOff x="5615608" y="2521093"/>
            <a:chExt cx="2331589" cy="2346709"/>
          </a:xfrm>
        </p:grpSpPr>
        <p:sp>
          <p:nvSpPr>
            <p:cNvPr id="140299" name="AutoShape 7"/>
            <p:cNvSpPr>
              <a:spLocks noChangeArrowheads="1"/>
            </p:cNvSpPr>
            <p:nvPr/>
          </p:nvSpPr>
          <p:spPr bwMode="auto">
            <a:xfrm rot="2399357">
              <a:off x="5615608" y="2748126"/>
              <a:ext cx="503237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0" name="AutoShape 7"/>
            <p:cNvSpPr>
              <a:spLocks noChangeArrowheads="1"/>
            </p:cNvSpPr>
            <p:nvPr/>
          </p:nvSpPr>
          <p:spPr bwMode="auto">
            <a:xfrm rot="3775479">
              <a:off x="6016435" y="4472514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1" name="AutoShape 7"/>
            <p:cNvSpPr>
              <a:spLocks noChangeArrowheads="1"/>
            </p:cNvSpPr>
            <p:nvPr/>
          </p:nvSpPr>
          <p:spPr bwMode="auto">
            <a:xfrm rot="8064067">
              <a:off x="7047934" y="4465323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2" name="AutoShape 7"/>
            <p:cNvSpPr>
              <a:spLocks noChangeArrowheads="1"/>
            </p:cNvSpPr>
            <p:nvPr/>
          </p:nvSpPr>
          <p:spPr bwMode="auto">
            <a:xfrm rot="8086197">
              <a:off x="7551910" y="2629043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Freccia a destra con strisce 18"/>
          <p:cNvSpPr/>
          <p:nvPr/>
        </p:nvSpPr>
        <p:spPr>
          <a:xfrm rot="5400000">
            <a:off x="1835944" y="4077494"/>
            <a:ext cx="1152525" cy="287337"/>
          </a:xfrm>
          <a:prstGeom prst="stripedRightArrow">
            <a:avLst>
              <a:gd name="adj1" fmla="val 38242"/>
              <a:gd name="adj2" fmla="val 996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6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CCFF"/>
                </a:solidFill>
                <a:latin typeface="Arial" charset="0"/>
                <a:cs typeface="Arial" charset="0"/>
              </a:rPr>
              <a:t>Sindrome da ipovolemia liquorale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1438"/>
            <a:ext cx="8305800" cy="50593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Sindrome dovuta a riduzione della pressione liquorale dovuta a riduzione del volume liquorale, si pensa dovuta a perdite liquorali “occulte” a livello spinale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Sintomo tipico: cefalea </a:t>
            </a:r>
            <a:r>
              <a:rPr lang="it-IT" sz="2000" u="sng" dirty="0" smtClean="0">
                <a:latin typeface="Arial" charset="0"/>
                <a:cs typeface="Arial" charset="0"/>
              </a:rPr>
              <a:t>posturale</a:t>
            </a:r>
            <a:r>
              <a:rPr lang="it-IT" sz="2000" dirty="0" smtClean="0">
                <a:latin typeface="Arial" charset="0"/>
                <a:cs typeface="Arial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Reperti RM tipici: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Ventricoli piccoli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Raccolte subdurali (igromi o ematomi)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Impregnazione di mdc diffusa della pachimeninge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Dislocazione caudale dell’encefalo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Terapia: riposo a letto, </a:t>
            </a:r>
            <a:r>
              <a:rPr lang="it-IT" sz="2000" dirty="0" err="1" smtClean="0">
                <a:latin typeface="Arial" charset="0"/>
                <a:cs typeface="Arial" charset="0"/>
              </a:rPr>
              <a:t>idratatzione</a:t>
            </a:r>
            <a:r>
              <a:rPr lang="it-IT" sz="2000" dirty="0" smtClean="0">
                <a:latin typeface="Arial" charset="0"/>
                <a:cs typeface="Arial" charset="0"/>
              </a:rPr>
              <a:t>, “</a:t>
            </a:r>
            <a:r>
              <a:rPr lang="it-IT" sz="2000" dirty="0" err="1" smtClean="0">
                <a:latin typeface="Arial" charset="0"/>
                <a:cs typeface="Arial" charset="0"/>
              </a:rPr>
              <a:t>blood</a:t>
            </a:r>
            <a:r>
              <a:rPr lang="it-IT" sz="2000" dirty="0" smtClean="0">
                <a:latin typeface="Arial" charset="0"/>
                <a:cs typeface="Arial" charset="0"/>
              </a:rPr>
              <a:t> patch” epidurale</a:t>
            </a:r>
          </a:p>
        </p:txBody>
      </p:sp>
    </p:spTree>
    <p:extLst>
      <p:ext uri="{BB962C8B-B14F-4D97-AF65-F5344CB8AC3E}">
        <p14:creationId xmlns:p14="http://schemas.microsoft.com/office/powerpoint/2010/main" xmlns="" val="19715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3806"/>
            <a:ext cx="869247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rial Narrow"/>
                <a:cs typeface="Arial Narrow"/>
              </a:rPr>
              <a:t>A </a:t>
            </a:r>
            <a:r>
              <a:rPr lang="it-IT" sz="2800" b="1" dirty="0">
                <a:latin typeface="Arial Narrow"/>
                <a:cs typeface="Arial Narrow"/>
              </a:rPr>
              <a:t> </a:t>
            </a:r>
            <a:r>
              <a:rPr lang="it-IT" sz="2800" b="1" dirty="0" smtClean="0">
                <a:latin typeface="Arial Narrow"/>
                <a:cs typeface="Arial Narrow"/>
              </a:rPr>
              <a:t>fronte di un’obiettività negativa </a:t>
            </a:r>
            <a:r>
              <a:rPr lang="it-IT" sz="2800" b="1" u="sng" dirty="0">
                <a:latin typeface="Arial Narrow"/>
                <a:cs typeface="Arial Narrow"/>
              </a:rPr>
              <a:t>n</a:t>
            </a:r>
            <a:r>
              <a:rPr lang="it-IT" sz="2800" b="1" u="sng" dirty="0" smtClean="0">
                <a:latin typeface="Arial Narrow"/>
                <a:cs typeface="Arial Narrow"/>
              </a:rPr>
              <a:t>on </a:t>
            </a:r>
            <a:r>
              <a:rPr lang="it-IT" sz="2800" b="1" u="sng" dirty="0">
                <a:latin typeface="Arial Narrow"/>
                <a:cs typeface="Arial Narrow"/>
              </a:rPr>
              <a:t>posso </a:t>
            </a:r>
            <a:r>
              <a:rPr lang="it-IT" sz="2800" b="1" dirty="0">
                <a:latin typeface="Arial Narrow"/>
                <a:cs typeface="Arial Narrow"/>
              </a:rPr>
              <a:t>escludere con ragionevole certezza una cefalea secondaria poiché sono in presenza di SINTOMI D’ALLARME</a:t>
            </a:r>
            <a:r>
              <a:rPr lang="it-IT" sz="2800" b="1" dirty="0" smtClean="0">
                <a:latin typeface="Arial Narrow"/>
                <a:cs typeface="Arial Narrow"/>
              </a:rPr>
              <a:t>:</a:t>
            </a:r>
          </a:p>
          <a:p>
            <a:endParaRPr lang="it-IT" sz="2800" dirty="0" smtClean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Risveglio dal sonno notturno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800" b="1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Improvviso cambiamento delle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	caratteristiche </a:t>
            </a: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della cefalea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800" b="1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Vomito</a:t>
            </a:r>
            <a:endParaRPr lang="it-IT" sz="28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4038" y="5873534"/>
            <a:ext cx="8832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Arial Narrow"/>
                <a:cs typeface="Arial Narrow"/>
              </a:rPr>
              <a:t>… quindi è necessario un iter diagnostico sollecito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6444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3574">
            <a:off x="5394785" y="2677767"/>
            <a:ext cx="3195767" cy="31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4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4122</Words>
  <Application>Microsoft Office PowerPoint</Application>
  <PresentationFormat>Presentazione su schermo (4:3)</PresentationFormat>
  <Paragraphs>829</Paragraphs>
  <Slides>85</Slides>
  <Notes>84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85</vt:i4>
      </vt:variant>
    </vt:vector>
  </HeadingPairs>
  <TitlesOfParts>
    <vt:vector size="86" baseType="lpstr">
      <vt:lpstr>Tema di Office</vt:lpstr>
      <vt:lpstr>Diapositiva 1</vt:lpstr>
      <vt:lpstr>I SESSIONE: TESTA</vt:lpstr>
      <vt:lpstr>Diapositiva 3</vt:lpstr>
      <vt:lpstr>MARIA 41 aa</vt:lpstr>
      <vt:lpstr>Soggettività </vt:lpstr>
      <vt:lpstr>Diapositiva 6</vt:lpstr>
      <vt:lpstr>Oggettività </vt:lpstr>
      <vt:lpstr>Oggettività </vt:lpstr>
      <vt:lpstr>Valutazione</vt:lpstr>
      <vt:lpstr>Piano </vt:lpstr>
      <vt:lpstr>Diapositiva 11</vt:lpstr>
      <vt:lpstr>Diapositiva 12</vt:lpstr>
      <vt:lpstr>Diapositiva 13</vt:lpstr>
      <vt:lpstr>The International Classification of Headache disorders 2nd Edition (ICHD-II)  </vt:lpstr>
      <vt:lpstr>Diapositiva 15</vt:lpstr>
      <vt:lpstr>Cause secondarie di cefalea</vt:lpstr>
      <vt:lpstr>Diapositiva 17</vt:lpstr>
      <vt:lpstr>Diapositiva 18</vt:lpstr>
      <vt:lpstr>Diapositiva 19</vt:lpstr>
      <vt:lpstr>Diapositiva 20</vt:lpstr>
      <vt:lpstr>Diapositiva 21</vt:lpstr>
      <vt:lpstr> Cefalea attribuita a trombosi venosa cerebrale</vt:lpstr>
      <vt:lpstr> Cefalea attribuita a trombosi venosa cerebrale</vt:lpstr>
      <vt:lpstr> Cefalea attribuita a trombosi venosa cerebrale</vt:lpstr>
      <vt:lpstr> Cefalea attribuita a trombosi venosa cerebrale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 Cefalea attribuita a dissecazione arteriosa</vt:lpstr>
      <vt:lpstr>Diapositiva 37</vt:lpstr>
      <vt:lpstr>   </vt:lpstr>
      <vt:lpstr>   </vt:lpstr>
      <vt:lpstr>Diapositiva 40</vt:lpstr>
      <vt:lpstr>Diapositiva 41</vt:lpstr>
      <vt:lpstr>CEFALEA NON ACUTA </vt:lpstr>
      <vt:lpstr>Diapositiva 43</vt:lpstr>
      <vt:lpstr>Diapositiva 44</vt:lpstr>
      <vt:lpstr>Principi generali</vt:lpstr>
      <vt:lpstr>QUESITI</vt:lpstr>
      <vt:lpstr>Diapositiva 47</vt:lpstr>
      <vt:lpstr>EVIDENZE</vt:lpstr>
      <vt:lpstr>QUESITI</vt:lpstr>
      <vt:lpstr>Diapositiva 50</vt:lpstr>
      <vt:lpstr>Raccomandazioni  #1</vt:lpstr>
      <vt:lpstr>1b.  Sintomi neurologici</vt:lpstr>
      <vt:lpstr>Raccomandazioni  #1</vt:lpstr>
      <vt:lpstr>QUESITI</vt:lpstr>
      <vt:lpstr>2.  Prevalenza di neuroimaging positivo</vt:lpstr>
      <vt:lpstr>Diapositiva 56</vt:lpstr>
      <vt:lpstr>Diapositiva 57</vt:lpstr>
      <vt:lpstr>Diapositiva 58</vt:lpstr>
      <vt:lpstr>Vernoij MW et. NEJM 2007</vt:lpstr>
      <vt:lpstr>Diapositiva 60</vt:lpstr>
      <vt:lpstr>Diapositiva 61</vt:lpstr>
      <vt:lpstr>F, 40 anni, emicranica da anni, recente episodio di cefalea, prolungato, resistente alla terapia </vt:lpstr>
      <vt:lpstr>ANEURISMI INTRACRANICI NON ROTTI (UIAs)</vt:lpstr>
      <vt:lpstr>Raccomandazioni  #2</vt:lpstr>
      <vt:lpstr>QUESITI</vt:lpstr>
      <vt:lpstr>3.  TC vs RM</vt:lpstr>
      <vt:lpstr>Raccomandazioni  #3</vt:lpstr>
      <vt:lpstr>CEFALEA E NEUROIMAGING</vt:lpstr>
      <vt:lpstr>REAZIONI AVVERSE A M.D.C. IODATO</vt:lpstr>
      <vt:lpstr>TC con o senza m.d.c. ?               </vt:lpstr>
      <vt:lpstr>TC con o senza m.d.c. ?               </vt:lpstr>
      <vt:lpstr>CEFALEA E NEUROIMAGING</vt:lpstr>
      <vt:lpstr>CEFALEA E NEUROIMAGING</vt:lpstr>
      <vt:lpstr>M, 42 anni, cefalea</vt:lpstr>
      <vt:lpstr>Diapositiva 75</vt:lpstr>
      <vt:lpstr>Diapositiva 76</vt:lpstr>
      <vt:lpstr>Diapositiva 77</vt:lpstr>
      <vt:lpstr>angioRM e emicrania               </vt:lpstr>
      <vt:lpstr>CEFALEA E MALFORMAZ. VASCOLARI</vt:lpstr>
      <vt:lpstr>TAKE HOME MESSAGES:</vt:lpstr>
      <vt:lpstr>…approfondimento se resta tempo!</vt:lpstr>
      <vt:lpstr> Cefalea attribuita ad ipotensione liquorale 7.2.1 post-rachicentesi 7.2.2 da fistola liquorale 7.2.3 attribuita ad ipotensione liquorale spontanea o idiopatica </vt:lpstr>
      <vt:lpstr>Diapositiva 83</vt:lpstr>
      <vt:lpstr>Diapositiva 84</vt:lpstr>
      <vt:lpstr>Sindrome da ipovolemia liquorale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lorenzo zanini</cp:lastModifiedBy>
  <cp:revision>99</cp:revision>
  <dcterms:created xsi:type="dcterms:W3CDTF">2013-03-17T12:58:42Z</dcterms:created>
  <dcterms:modified xsi:type="dcterms:W3CDTF">2013-05-30T20:17:15Z</dcterms:modified>
</cp:coreProperties>
</file>