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3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12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66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849BCF-ADA3-4F86-8F8B-6FFC246FCF8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68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BC0CC-7805-4A95-AEF5-6F0352F1551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75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1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87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95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02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50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3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71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2CE-136C-481B-8391-7D23DC5FA25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3779-0B3B-4D08-89E9-F1FAC615A9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99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78" y="1917700"/>
            <a:ext cx="40767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871040" y="3213100"/>
            <a:ext cx="792163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15503" y="3573463"/>
            <a:ext cx="792162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6159965" y="3933825"/>
            <a:ext cx="792163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231403" y="4292600"/>
            <a:ext cx="792162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6231403" y="4652963"/>
            <a:ext cx="792162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72658" y="2924175"/>
            <a:ext cx="3802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/>
            </a:pP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I strato </a:t>
            </a:r>
            <a:r>
              <a:rPr lang="it-IT" sz="2200" i="1" dirty="0" err="1">
                <a:solidFill>
                  <a:srgbClr val="003300"/>
                </a:solidFill>
                <a:cs typeface="Arial" charset="0"/>
              </a:rPr>
              <a:t>iperecogeno</a:t>
            </a: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: interfaccia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204458" y="3284538"/>
            <a:ext cx="3479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/>
            </a:pP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II strato </a:t>
            </a:r>
            <a:r>
              <a:rPr lang="it-IT" sz="2200" i="1" dirty="0" err="1">
                <a:solidFill>
                  <a:srgbClr val="003300"/>
                </a:solidFill>
                <a:cs typeface="Arial" charset="0"/>
              </a:rPr>
              <a:t>ipoecogeno</a:t>
            </a: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: mucosa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13883" y="3716338"/>
            <a:ext cx="4227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/>
            </a:pP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III strato </a:t>
            </a:r>
            <a:r>
              <a:rPr lang="it-IT" sz="2200" i="1" dirty="0" err="1">
                <a:solidFill>
                  <a:srgbClr val="003300"/>
                </a:solidFill>
                <a:cs typeface="Arial" charset="0"/>
              </a:rPr>
              <a:t>iperecogeno</a:t>
            </a: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: sottomucosa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421945" y="4437063"/>
            <a:ext cx="35044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/>
            </a:pP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V strato </a:t>
            </a:r>
            <a:r>
              <a:rPr lang="it-IT" sz="2200" i="1" dirty="0" err="1">
                <a:solidFill>
                  <a:srgbClr val="003300"/>
                </a:solidFill>
                <a:cs typeface="Arial" charset="0"/>
              </a:rPr>
              <a:t>iperecogeno</a:t>
            </a: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: sierosa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31007" y="782687"/>
            <a:ext cx="7993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3300"/>
                </a:solidFill>
                <a:cs typeface="Times New Roman" pitchFamily="18" charset="0"/>
              </a:rPr>
              <a:t>L'anatomia ecografica della parete rettale consta di diverse bande ad </a:t>
            </a:r>
            <a:r>
              <a:rPr lang="it-IT" sz="2400" dirty="0" err="1" smtClean="0">
                <a:solidFill>
                  <a:srgbClr val="66CCFF"/>
                </a:solidFill>
                <a:cs typeface="Times New Roman" pitchFamily="18" charset="0"/>
              </a:rPr>
              <a:t>ecogenicità</a:t>
            </a:r>
            <a:r>
              <a:rPr lang="it-IT" sz="2400" dirty="0" smtClean="0">
                <a:solidFill>
                  <a:srgbClr val="66CCFF"/>
                </a:solidFill>
                <a:cs typeface="Times New Roman" pitchFamily="18" charset="0"/>
              </a:rPr>
              <a:t> differente </a:t>
            </a:r>
            <a:r>
              <a:rPr lang="it-IT" sz="2400" dirty="0" smtClean="0">
                <a:solidFill>
                  <a:srgbClr val="003300"/>
                </a:solidFill>
                <a:cs typeface="Times New Roman" pitchFamily="18" charset="0"/>
              </a:rPr>
              <a:t>che corrispondono agli strati parietali del retto.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-70606" y="4076700"/>
            <a:ext cx="480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/>
            </a:pP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IV strato </a:t>
            </a:r>
            <a:r>
              <a:rPr lang="it-IT" sz="2200" i="1" dirty="0" err="1">
                <a:solidFill>
                  <a:srgbClr val="003300"/>
                </a:solidFill>
                <a:cs typeface="Arial" charset="0"/>
              </a:rPr>
              <a:t>ipoecogeno</a:t>
            </a: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: </a:t>
            </a:r>
            <a:r>
              <a:rPr lang="it-IT" sz="2200" i="1" dirty="0" err="1">
                <a:solidFill>
                  <a:srgbClr val="003300"/>
                </a:solidFill>
                <a:cs typeface="Arial" charset="0"/>
              </a:rPr>
              <a:t>muscolaris</a:t>
            </a:r>
            <a:r>
              <a:rPr lang="it-IT" sz="2200" i="1" dirty="0">
                <a:solidFill>
                  <a:srgbClr val="003300"/>
                </a:solidFill>
                <a:cs typeface="Arial" charset="0"/>
              </a:rPr>
              <a:t> propria</a:t>
            </a:r>
          </a:p>
        </p:txBody>
      </p:sp>
    </p:spTree>
    <p:extLst>
      <p:ext uri="{BB962C8B-B14F-4D97-AF65-F5344CB8AC3E}">
        <p14:creationId xmlns:p14="http://schemas.microsoft.com/office/powerpoint/2010/main" val="29999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640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9388" y="384653"/>
            <a:ext cx="8785225" cy="59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DEL PAZIENTE</a:t>
            </a:r>
          </a:p>
          <a:p>
            <a:pPr algn="ctr">
              <a:spcBef>
                <a:spcPct val="50000"/>
              </a:spcBef>
            </a:pPr>
            <a:endParaRPr lang="it-IT" sz="24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it-IT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000000"/>
                </a:solidFill>
              </a:rPr>
              <a:t>Paziente non diabetico: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 Digiuno da almeno 6 ore.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 Non attività fisica pesante il giorno precedente l’esame.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it-IT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b="1" dirty="0">
                <a:solidFill>
                  <a:srgbClr val="000000"/>
                </a:solidFill>
              </a:rPr>
              <a:t>Paziente in terapia con </a:t>
            </a:r>
            <a:r>
              <a:rPr lang="it-IT" b="1" dirty="0" err="1">
                <a:solidFill>
                  <a:srgbClr val="000000"/>
                </a:solidFill>
              </a:rPr>
              <a:t>ipoglicemizzante</a:t>
            </a:r>
            <a:r>
              <a:rPr lang="it-IT" b="1" dirty="0">
                <a:solidFill>
                  <a:srgbClr val="000000"/>
                </a:solidFill>
              </a:rPr>
              <a:t> orale:</a:t>
            </a:r>
          </a:p>
          <a:p>
            <a:pPr algn="just">
              <a:spcBef>
                <a:spcPts val="7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sym typeface="Arial Bold" charset="0"/>
              </a:rPr>
              <a:t>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glicemia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è &gt; 120 mg/dl assume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sua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mattina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rimane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digiuno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sym typeface="Arial Bold" charset="0"/>
              </a:rPr>
              <a:t>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glicemia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è &lt; 120 mg/dl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rimane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digiuno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porta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con se la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US" dirty="0">
              <a:solidFill>
                <a:srgbClr val="000000"/>
              </a:solidFill>
              <a:sym typeface="Arial Bold" charset="0"/>
            </a:endParaRP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Paziente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 in </a:t>
            </a: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 con </a:t>
            </a:r>
            <a:r>
              <a:rPr lang="en-US" b="1" dirty="0" err="1">
                <a:solidFill>
                  <a:srgbClr val="000000"/>
                </a:solidFill>
                <a:sym typeface="Arial Bold" charset="0"/>
              </a:rPr>
              <a:t>insulina</a:t>
            </a:r>
            <a:r>
              <a:rPr lang="en-US" b="1" dirty="0">
                <a:solidFill>
                  <a:srgbClr val="000000"/>
                </a:solidFill>
                <a:sym typeface="Arial Bold" charset="0"/>
              </a:rPr>
              <a:t>: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Terapia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insulinica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dopo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una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leggera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colazione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l’esame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sarà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eseguito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tarda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mattinata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) ad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almeno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6 ore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dalla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somministrazione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Arial Bold" charset="0"/>
              </a:rPr>
              <a:t>insulinica</a:t>
            </a:r>
            <a:r>
              <a:rPr lang="en-US" dirty="0">
                <a:solidFill>
                  <a:srgbClr val="000000"/>
                </a:solidFill>
                <a:sym typeface="Arial Bold" charset="0"/>
              </a:rPr>
              <a:t>. </a:t>
            </a:r>
          </a:p>
          <a:p>
            <a:pPr algn="just">
              <a:spcBef>
                <a:spcPts val="7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5127" name="Picture 7" descr="imagesCA5LMK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95883"/>
            <a:ext cx="1366838" cy="130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anamnes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8280400" cy="52911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760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6558010-medico-con-appunti-e-inie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6825" cy="5076825"/>
          </a:xfrm>
          <a:prstGeom prst="rect">
            <a:avLst/>
          </a:prstGeom>
          <a:noFill/>
        </p:spPr>
      </p:pic>
      <p:pic>
        <p:nvPicPr>
          <p:cNvPr id="11269" name="Picture 5" descr="imagesCAJ7BX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509588" cy="496888"/>
          </a:xfrm>
          <a:prstGeom prst="rect">
            <a:avLst/>
          </a:prstGeom>
          <a:noFill/>
        </p:spPr>
      </p:pic>
      <p:pic>
        <p:nvPicPr>
          <p:cNvPr id="11273" name="Picture 9" descr="poltrona-medica-geriatrica-manuale-71194-984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628775"/>
            <a:ext cx="3890963" cy="453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2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nza n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765175"/>
            <a:ext cx="2333625" cy="2663825"/>
          </a:xfrm>
          <a:noFill/>
          <a:ln/>
        </p:spPr>
      </p:pic>
      <p:pic>
        <p:nvPicPr>
          <p:cNvPr id="13317" name="Picture 5" descr="bere-acqu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981075"/>
            <a:ext cx="4646612" cy="4752975"/>
          </a:xfrm>
          <a:noFill/>
          <a:ln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64163" y="4365625"/>
            <a:ext cx="3421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Tempo di attesa dopo la somministrazione del radiofarmaco 1 ora.</a:t>
            </a:r>
          </a:p>
        </p:txBody>
      </p:sp>
    </p:spTree>
    <p:extLst>
      <p:ext uri="{BB962C8B-B14F-4D97-AF65-F5344CB8AC3E}">
        <p14:creationId xmlns:p14="http://schemas.microsoft.com/office/powerpoint/2010/main" val="68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iscovery_PETCT_690_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642350" cy="4856162"/>
          </a:xfrm>
          <a:prstGeom prst="rect">
            <a:avLst/>
          </a:prstGeom>
          <a:noFill/>
        </p:spPr>
      </p:pic>
      <p:pic>
        <p:nvPicPr>
          <p:cNvPr id="14341" name="Picture 5" descr="ti_scappa_la_pipi_nei_locali_piu_creativi_la_toilet_si_indica_cosi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27368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7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meda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524375" cy="5238750"/>
          </a:xfrm>
          <a:prstGeom prst="rect">
            <a:avLst/>
          </a:prstGeom>
          <a:noFill/>
        </p:spPr>
      </p:pic>
      <p:pic>
        <p:nvPicPr>
          <p:cNvPr id="8197" name="Picture 5" descr="Amedani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33375"/>
            <a:ext cx="5256213" cy="3703638"/>
          </a:xfrm>
          <a:prstGeom prst="rect">
            <a:avLst/>
          </a:prstGeom>
          <a:noFill/>
        </p:spPr>
      </p:pic>
      <p:pic>
        <p:nvPicPr>
          <p:cNvPr id="8198" name="Picture 6" descr="Amedani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8353425" cy="5902325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16463" y="4437063"/>
            <a:ext cx="39592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Uomo 78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Allergia al Mezzo di Contrasto</a:t>
            </a:r>
          </a:p>
        </p:txBody>
      </p:sp>
    </p:spTree>
    <p:extLst>
      <p:ext uri="{BB962C8B-B14F-4D97-AF65-F5344CB8AC3E}">
        <p14:creationId xmlns:p14="http://schemas.microsoft.com/office/powerpoint/2010/main" val="16597011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ernardi biagio m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5495925" cy="634047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331311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Uomo 85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Follow-up TC negativo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 err="1"/>
              <a:t>E.G.D.S.</a:t>
            </a:r>
            <a:r>
              <a:rPr lang="it-IT" b="1" dirty="0"/>
              <a:t> negativo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Colonscopia negativa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 dirty="0"/>
              <a:t>Ca 19.9   2100 </a:t>
            </a:r>
          </a:p>
          <a:p>
            <a:pPr>
              <a:spcBef>
                <a:spcPct val="50000"/>
              </a:spcBef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118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33375"/>
            <a:ext cx="2770187" cy="4248150"/>
          </a:xfrm>
          <a:prstGeom prst="rect">
            <a:avLst/>
          </a:prstGeom>
          <a:noFill/>
        </p:spPr>
      </p:pic>
      <p:pic>
        <p:nvPicPr>
          <p:cNvPr id="7174" name="Picture 6" descr="Sors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33375"/>
            <a:ext cx="5780088" cy="5976938"/>
          </a:xfrm>
          <a:prstGeom prst="rect">
            <a:avLst/>
          </a:prstGeom>
          <a:noFill/>
        </p:spPr>
      </p:pic>
      <p:pic>
        <p:nvPicPr>
          <p:cNvPr id="7175" name="Picture 7" descr="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8497888" cy="6029325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0825" y="5157788"/>
            <a:ext cx="5832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Uomo 82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b="1"/>
              <a:t>Valutazione metabolica di nodulo polmonare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27243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77813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it-IT" sz="44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Risposta CHT</a:t>
            </a:r>
          </a:p>
        </p:txBody>
      </p:sp>
      <p:pic>
        <p:nvPicPr>
          <p:cNvPr id="10243" name="Picture 3" descr="liver-recurrence-af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844675"/>
            <a:ext cx="2447925" cy="4243388"/>
          </a:xfrm>
          <a:noFill/>
          <a:ln/>
        </p:spPr>
      </p:pic>
      <p:pic>
        <p:nvPicPr>
          <p:cNvPr id="10244" name="Picture 4" descr="liver-recurrence-bef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44675"/>
            <a:ext cx="2447925" cy="4243388"/>
          </a:xfrm>
          <a:noFill/>
          <a:ln/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708400" y="3573463"/>
            <a:ext cx="1727200" cy="142875"/>
          </a:xfrm>
          <a:prstGeom prst="notchedRightArrow">
            <a:avLst>
              <a:gd name="adj1" fmla="val 50000"/>
              <a:gd name="adj2" fmla="val 30222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48038" y="3933825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/>
              <a:t>Dopo 2 cicli di chemioterapia</a:t>
            </a:r>
          </a:p>
        </p:txBody>
      </p:sp>
    </p:spTree>
    <p:extLst>
      <p:ext uri="{BB962C8B-B14F-4D97-AF65-F5344CB8AC3E}">
        <p14:creationId xmlns:p14="http://schemas.microsoft.com/office/powerpoint/2010/main" val="14178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41300" y="-157163"/>
            <a:ext cx="22209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32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Chirurgia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04838"/>
            <a:ext cx="91440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Tumori del retto 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diversi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dai tumori del giunto retto-sigma </a:t>
            </a:r>
          </a:p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del colon sinistro</a:t>
            </a:r>
          </a:p>
          <a:p>
            <a:pPr>
              <a:defRPr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52413" y="1035050"/>
            <a:ext cx="22209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32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Finalità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0500" y="1471613"/>
            <a:ext cx="57499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principi del trattamento: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30650" y="1858963"/>
            <a:ext cx="650716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tumore primitivo e linfonodi: </a:t>
            </a:r>
          </a:p>
          <a:p>
            <a:pPr>
              <a:defRPr/>
            </a:pPr>
            <a:r>
              <a:rPr lang="it-IT" sz="2400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accordo in letteratura</a:t>
            </a:r>
          </a:p>
          <a:p>
            <a:pPr>
              <a:defRPr/>
            </a:pPr>
            <a:endParaRPr lang="it-IT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24300" y="2752725"/>
            <a:ext cx="65071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parametri di qualità chirurgica: </a:t>
            </a:r>
            <a:r>
              <a:rPr lang="it-IT" sz="2400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numero di</a:t>
            </a:r>
          </a:p>
          <a:p>
            <a:pPr>
              <a:defRPr/>
            </a:pPr>
            <a:r>
              <a:rPr lang="it-IT" sz="2400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linfonodi e integrità fascia mesorettale</a:t>
            </a:r>
          </a:p>
          <a:p>
            <a:pPr>
              <a:defRPr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388" y="3017838"/>
            <a:ext cx="57499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chirurgia allargata: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19538" y="3200400"/>
            <a:ext cx="650716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sul fegato: </a:t>
            </a:r>
            <a:r>
              <a:rPr lang="it-IT" sz="2400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metastasi epatiche sincrone </a:t>
            </a:r>
          </a:p>
          <a:p>
            <a:pPr>
              <a:defRPr/>
            </a:pPr>
            <a:endParaRPr lang="it-IT" sz="2400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913188" y="3992563"/>
            <a:ext cx="650716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sul peritoneo: </a:t>
            </a:r>
            <a:r>
              <a:rPr lang="it-IT" sz="2400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carcinosi peritoneale </a:t>
            </a:r>
          </a:p>
          <a:p>
            <a:pPr>
              <a:defRPr/>
            </a:pPr>
            <a:r>
              <a:rPr lang="it-IT" sz="2400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trattabile</a:t>
            </a:r>
          </a:p>
          <a:p>
            <a:pPr>
              <a:defRPr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78363" y="4789488"/>
            <a:ext cx="65071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valutazione indice di carcinosi peritoneale</a:t>
            </a:r>
          </a:p>
          <a:p>
            <a:pPr>
              <a:defRPr/>
            </a:pPr>
            <a:r>
              <a:rPr lang="it-IT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peritonectomia</a:t>
            </a:r>
            <a:endParaRPr lang="it-IT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it-IT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chemioipertermia</a:t>
            </a: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intraperitoneale</a:t>
            </a: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it-IT" sz="1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it-IT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it-IT" sz="2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781925" y="4691063"/>
            <a:ext cx="19446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(HIPEC)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187450" y="5661025"/>
            <a:ext cx="6769100" cy="8286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ruolo della chirurgia integrata con le altre metodiche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4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7" y="1108430"/>
            <a:ext cx="5951211" cy="534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7749" y="11385"/>
            <a:ext cx="683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57200">
              <a:defRPr/>
            </a:pPr>
            <a:r>
              <a:rPr lang="it-IT" sz="2800" dirty="0" err="1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Stadiazione</a:t>
            </a:r>
            <a:r>
              <a:rPr lang="it-IT" sz="28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ecografica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6" y="-36512"/>
            <a:ext cx="3384551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29000"/>
            <a:ext cx="32512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57550"/>
            <a:ext cx="3095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1623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-26988"/>
            <a:ext cx="338455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0"/>
            <a:ext cx="30416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3062288"/>
            <a:ext cx="914400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it-IT">
                <a:solidFill>
                  <a:prstClr val="white"/>
                </a:solidFill>
              </a:rPr>
              <a:t>ESORDIO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it-IT" dirty="0">
                <a:solidFill>
                  <a:prstClr val="white"/>
                </a:solidFill>
              </a:rPr>
              <a:t>RESTAGING DOPO CHT+RT</a:t>
            </a:r>
          </a:p>
        </p:txBody>
      </p:sp>
    </p:spTree>
    <p:extLst>
      <p:ext uri="{BB962C8B-B14F-4D97-AF65-F5344CB8AC3E}">
        <p14:creationId xmlns:p14="http://schemas.microsoft.com/office/powerpoint/2010/main" val="34605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5" descr="K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400" y="2708275"/>
            <a:ext cx="48974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41300" y="-157163"/>
            <a:ext cx="53181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32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Nuovi test per nuove terapie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825" y="620713"/>
            <a:ext cx="7058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Farmaci selettivi, che necessitano di recettori specifici</a:t>
            </a:r>
          </a:p>
          <a:p>
            <a:pPr>
              <a:defRPr/>
            </a:pPr>
            <a:endParaRPr lang="it-IT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0825" y="1357313"/>
            <a:ext cx="7058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Indagini immunoistochimiche mirate devono essere richieste all’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anatomotatologo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ricerca mutazioni somatiche di k-ras, HER-2 </a:t>
            </a:r>
            <a:r>
              <a:rPr 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Neu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b-RAF</a:t>
            </a:r>
          </a:p>
          <a:p>
            <a:pPr>
              <a:defRPr/>
            </a:pP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906838" y="6577013"/>
            <a:ext cx="5761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Prof. N. </a:t>
            </a:r>
            <a:r>
              <a:rPr lang="it-IT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Portolani-Clinica </a:t>
            </a:r>
            <a:r>
              <a:rPr lang="it-IT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Chirurgica-Università</a:t>
            </a:r>
            <a:r>
              <a:rPr lang="it-IT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degli Studi di Brescia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0825" y="2198688"/>
            <a:ext cx="7058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Relazione tra mutazioni somatiche di K-Ras B-RAF e resistenza a farmaci leganti l’ EGFR (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epidermal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growth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factor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receptor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0825" y="6124575"/>
            <a:ext cx="70580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>
                <a:solidFill>
                  <a:schemeClr val="bg1"/>
                </a:solidFill>
                <a:cs typeface="Times New Roman" pitchFamily="18" charset="0"/>
              </a:rPr>
              <a:t>Ruolo ancora da validare del test dell’instabilità microsatellitare e delle cellule tumorali circolanti nel sangue portale.</a:t>
            </a:r>
          </a:p>
          <a:p>
            <a:pPr>
              <a:defRPr/>
            </a:pPr>
            <a:endParaRPr lang="it-IT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2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6318"/>
            <a:ext cx="32035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SCN479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305911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SCN4798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52775"/>
            <a:ext cx="331311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" y="642193"/>
            <a:ext cx="29305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66" y="612030"/>
            <a:ext cx="324008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DSCN479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" y="3706068"/>
            <a:ext cx="305911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SCN4795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53" y="3739405"/>
            <a:ext cx="32035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SCN4798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41" y="3720355"/>
            <a:ext cx="3313112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323527" y="404664"/>
            <a:ext cx="8820473" cy="93610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  <a:defRPr/>
            </a:pPr>
            <a:r>
              <a:rPr lang="it-IT" b="1" u="sng" dirty="0" smtClean="0">
                <a:solidFill>
                  <a:srgbClr val="000066"/>
                </a:solidFill>
                <a:ea typeface="Calibri"/>
                <a:cs typeface="Times New Roman"/>
              </a:rPr>
              <a:t>RM Pelvica</a:t>
            </a:r>
            <a:endParaRPr lang="it-IT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 defTabSz="914400">
              <a:defRPr/>
            </a:pPr>
            <a:endParaRPr lang="it-IT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it-IT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 defTabSz="914400">
              <a:buFont typeface="Arial" pitchFamily="34" charset="0"/>
              <a:buNone/>
              <a:defRPr/>
            </a:pPr>
            <a:endParaRPr lang="it-IT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 defTabSz="914400">
              <a:buFont typeface="Arial" pitchFamily="34" charset="0"/>
              <a:buNone/>
              <a:defRPr/>
            </a:pPr>
            <a:endParaRPr lang="it-IT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 defTabSz="914400">
              <a:buFont typeface="Arial" pitchFamily="34" charset="0"/>
              <a:buNone/>
              <a:defRPr/>
            </a:pPr>
            <a:endParaRPr lang="it-IT" dirty="0" smtClea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2008" y="1124744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3300"/>
                </a:solidFill>
              </a:rPr>
              <a:t>Controindicazioni assolute</a:t>
            </a:r>
            <a:endParaRPr lang="it-IT" sz="2400" i="1" dirty="0" smtClean="0">
              <a:solidFill>
                <a:srgbClr val="003300"/>
              </a:solidFill>
            </a:endParaRP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PM-</a:t>
            </a:r>
            <a:r>
              <a:rPr lang="it-IT" sz="2400" dirty="0" err="1" smtClean="0">
                <a:solidFill>
                  <a:srgbClr val="003300"/>
                </a:solidFill>
              </a:rPr>
              <a:t>Defribillatori</a:t>
            </a:r>
            <a:endParaRPr lang="it-IT" sz="2400" dirty="0" smtClean="0">
              <a:solidFill>
                <a:srgbClr val="003300"/>
              </a:solidFill>
            </a:endParaRP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Pompe di iniezione per insulina o altri farmaci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Recente sostituzione cristallino (&lt;3 mesi) o posizionamento clips, spirali o </a:t>
            </a:r>
            <a:r>
              <a:rPr lang="it-IT" sz="2400" dirty="0" err="1" smtClean="0">
                <a:solidFill>
                  <a:srgbClr val="003300"/>
                </a:solidFill>
              </a:rPr>
              <a:t>stent</a:t>
            </a:r>
            <a:r>
              <a:rPr lang="it-IT" sz="2400" dirty="0" smtClean="0">
                <a:solidFill>
                  <a:srgbClr val="003300"/>
                </a:solidFill>
              </a:rPr>
              <a:t> metallici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Pazienti non collaboranti</a:t>
            </a:r>
          </a:p>
          <a:p>
            <a:pPr marL="457200" indent="-457200" defTabSz="457200">
              <a:buFont typeface="+mj-lt"/>
              <a:buAutoNum type="arabicPeriod"/>
            </a:pPr>
            <a:endParaRPr lang="it-IT" sz="2400" dirty="0">
              <a:solidFill>
                <a:srgbClr val="003300"/>
              </a:solidFill>
            </a:endParaRPr>
          </a:p>
          <a:p>
            <a:pPr marL="457200" indent="-457200" defTabSz="4572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3300"/>
                </a:solidFill>
              </a:rPr>
              <a:t>Preparazione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Clistere evacuativo il giorno dell’esame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Digiuno da circa 6 ore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Presentarsi almeno mezz’ora prima dell’esame per compilazione anamnesi metallica, consenso informato, acquisizione accesso venoso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err="1" smtClean="0">
                <a:solidFill>
                  <a:srgbClr val="003300"/>
                </a:solidFill>
              </a:rPr>
              <a:t>Creatininemia</a:t>
            </a:r>
            <a:r>
              <a:rPr lang="it-IT" sz="2400" dirty="0" smtClean="0">
                <a:solidFill>
                  <a:srgbClr val="003300"/>
                </a:solidFill>
              </a:rPr>
              <a:t>: solo in pazienti diabetici, anziani o con sospetta o nota insufficienza renale </a:t>
            </a:r>
            <a:endParaRPr lang="it-IT" sz="2400" dirty="0">
              <a:solidFill>
                <a:srgbClr val="0033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139952" y="148570"/>
            <a:ext cx="417646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1° Radiologia, Spedali Civili Brescia</a:t>
            </a:r>
            <a:endParaRPr lang="it-IT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50543"/>
            <a:ext cx="936104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483768" y="1844824"/>
            <a:ext cx="3836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it-IT" sz="2400" dirty="0" smtClean="0">
                <a:solidFill>
                  <a:prstClr val="white"/>
                </a:solidFill>
              </a:rPr>
              <a:t>Come si fa l’RM??</a:t>
            </a:r>
            <a:endParaRPr lang="it-IT" sz="2400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008" y="836712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3300"/>
                </a:solidFill>
              </a:rPr>
              <a:t>RM versus Ecografia/</a:t>
            </a:r>
            <a:r>
              <a:rPr lang="it-IT" sz="2400" b="1" i="1" dirty="0" err="1" smtClean="0">
                <a:solidFill>
                  <a:srgbClr val="003300"/>
                </a:solidFill>
              </a:rPr>
              <a:t>Ecoendoscopia</a:t>
            </a:r>
            <a:r>
              <a:rPr lang="it-IT" sz="2400" i="1" dirty="0" smtClean="0">
                <a:solidFill>
                  <a:srgbClr val="003300"/>
                </a:solidFill>
              </a:rPr>
              <a:t>:  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Indagine più panoramica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Permette lo studio delle neoplasie più prossimali o stenosanti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Meno operatore-dipendente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Indagine costosa-liste d’attesa-condizioni Paziente</a:t>
            </a:r>
          </a:p>
          <a:p>
            <a:pPr marL="457200" indent="-457200" defTabSz="457200">
              <a:buFont typeface="+mj-lt"/>
              <a:buAutoNum type="arabicPeriod"/>
            </a:pPr>
            <a:endParaRPr lang="it-IT" sz="2400" dirty="0">
              <a:solidFill>
                <a:srgbClr val="003300"/>
              </a:solidFill>
            </a:endParaRPr>
          </a:p>
          <a:p>
            <a:pPr marL="457200" indent="-457200" defTabSz="4572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3300"/>
                </a:solidFill>
              </a:rPr>
              <a:t>Ecografia/</a:t>
            </a:r>
            <a:r>
              <a:rPr lang="it-IT" sz="2400" b="1" i="1" dirty="0" err="1" smtClean="0">
                <a:solidFill>
                  <a:srgbClr val="003300"/>
                </a:solidFill>
              </a:rPr>
              <a:t>Ecoendoscopia</a:t>
            </a:r>
            <a:r>
              <a:rPr lang="it-IT" sz="2400" b="1" i="1" dirty="0" smtClean="0">
                <a:solidFill>
                  <a:srgbClr val="003300"/>
                </a:solidFill>
              </a:rPr>
              <a:t> </a:t>
            </a:r>
            <a:r>
              <a:rPr lang="it-IT" sz="2400" b="1" i="1" dirty="0">
                <a:solidFill>
                  <a:srgbClr val="003300"/>
                </a:solidFill>
              </a:rPr>
              <a:t>versus </a:t>
            </a:r>
            <a:r>
              <a:rPr lang="it-IT" sz="2400" b="1" i="1" dirty="0" smtClean="0">
                <a:solidFill>
                  <a:srgbClr val="003300"/>
                </a:solidFill>
              </a:rPr>
              <a:t>RM: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Migliore sensibilità per le lesioni più piccole (T0-T1), tendenza a lieve </a:t>
            </a:r>
            <a:r>
              <a:rPr lang="it-IT" sz="2400" dirty="0" err="1" smtClean="0">
                <a:solidFill>
                  <a:srgbClr val="003300"/>
                </a:solidFill>
              </a:rPr>
              <a:t>overstaging</a:t>
            </a:r>
            <a:r>
              <a:rPr lang="it-IT" sz="2400" dirty="0" smtClean="0">
                <a:solidFill>
                  <a:srgbClr val="003300"/>
                </a:solidFill>
              </a:rPr>
              <a:t> nelle lesioni T2-T3 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Esame più rapido e meno costoso, senza mdc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it-IT" sz="2400" dirty="0" smtClean="0">
                <a:solidFill>
                  <a:srgbClr val="003300"/>
                </a:solidFill>
              </a:rPr>
              <a:t>Maggior accuratezza diagnostica nella valutazione dei linfonodi peri-lesionali (80%)</a:t>
            </a:r>
          </a:p>
          <a:p>
            <a:pPr marL="457200" indent="-457200" defTabSz="457200">
              <a:buFont typeface="+mj-lt"/>
              <a:buAutoNum type="arabicPeriod"/>
            </a:pPr>
            <a:endParaRPr lang="it-IT" sz="2400" dirty="0" smtClean="0">
              <a:solidFill>
                <a:srgbClr val="003300"/>
              </a:solidFill>
            </a:endParaRPr>
          </a:p>
          <a:p>
            <a:pPr marL="457200" indent="-457200" defTabSz="457200">
              <a:buFont typeface="+mj-lt"/>
              <a:buAutoNum type="arabicPeriod"/>
            </a:pPr>
            <a:endParaRPr lang="it-IT" sz="2400" dirty="0">
              <a:solidFill>
                <a:srgbClr val="003300"/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96770" y="5400600"/>
            <a:ext cx="8712968" cy="184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ESAMI COMPLEMENTARI!</a:t>
            </a:r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/>
            <a:r>
              <a:rPr lang="it-IT" sz="2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marL="342900" indent="-342900"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/>
            <a:endParaRPr lang="it-IT" sz="28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17151" y="6462628"/>
            <a:ext cx="4210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defTabSz="45720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/>
            </a:pP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ASGE </a:t>
            </a:r>
            <a:r>
              <a:rPr lang="it-IT" i="1" dirty="0" err="1" smtClean="0">
                <a:solidFill>
                  <a:srgbClr val="003300"/>
                </a:solidFill>
                <a:cs typeface="Arial" charset="0"/>
              </a:rPr>
              <a:t>guidelines</a:t>
            </a: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 </a:t>
            </a:r>
            <a:r>
              <a:rPr lang="it-IT" i="1" dirty="0" err="1" smtClean="0">
                <a:solidFill>
                  <a:srgbClr val="003300"/>
                </a:solidFill>
                <a:cs typeface="Arial" charset="0"/>
              </a:rPr>
              <a:t>Gastrointest</a:t>
            </a: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 </a:t>
            </a:r>
            <a:r>
              <a:rPr lang="it-IT" i="1" dirty="0" err="1" smtClean="0">
                <a:solidFill>
                  <a:srgbClr val="003300"/>
                </a:solidFill>
                <a:cs typeface="Arial" charset="0"/>
              </a:rPr>
              <a:t>Endosc</a:t>
            </a: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 , 2005</a:t>
            </a:r>
            <a:endParaRPr lang="it-IT" i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23528" y="6093296"/>
            <a:ext cx="3597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/>
            </a:pPr>
            <a:r>
              <a:rPr lang="it-IT" i="1" dirty="0" err="1" smtClean="0">
                <a:solidFill>
                  <a:srgbClr val="003300"/>
                </a:solidFill>
                <a:cs typeface="Arial" charset="0"/>
              </a:rPr>
              <a:t>Kav</a:t>
            </a: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 T World Journal </a:t>
            </a:r>
            <a:r>
              <a:rPr lang="it-IT" i="1" dirty="0" err="1" smtClean="0">
                <a:solidFill>
                  <a:srgbClr val="003300"/>
                </a:solidFill>
                <a:cs typeface="Arial" charset="0"/>
              </a:rPr>
              <a:t>Gastroent</a:t>
            </a: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, 2010</a:t>
            </a:r>
            <a:endParaRPr lang="it-IT" i="1" dirty="0">
              <a:solidFill>
                <a:srgbClr val="003300"/>
              </a:solidFill>
              <a:cs typeface="Arial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202498" y="6093296"/>
            <a:ext cx="3906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defTabSz="45720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None/>
              <a:defRPr/>
            </a:pP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Garcia </a:t>
            </a:r>
            <a:r>
              <a:rPr lang="it-IT" i="1" dirty="0" err="1" smtClean="0">
                <a:solidFill>
                  <a:srgbClr val="003300"/>
                </a:solidFill>
                <a:cs typeface="Arial" charset="0"/>
              </a:rPr>
              <a:t>Aguilar</a:t>
            </a: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 J </a:t>
            </a:r>
            <a:r>
              <a:rPr lang="it-IT" i="1" dirty="0" err="1" smtClean="0">
                <a:solidFill>
                  <a:srgbClr val="003300"/>
                </a:solidFill>
                <a:cs typeface="Arial" charset="0"/>
              </a:rPr>
              <a:t>Dis</a:t>
            </a: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 Colon </a:t>
            </a:r>
            <a:r>
              <a:rPr lang="it-IT" i="1" dirty="0" err="1" smtClean="0">
                <a:solidFill>
                  <a:srgbClr val="003300"/>
                </a:solidFill>
                <a:cs typeface="Arial" charset="0"/>
              </a:rPr>
              <a:t>Rectum</a:t>
            </a:r>
            <a:r>
              <a:rPr lang="it-IT" i="1" dirty="0" smtClean="0">
                <a:solidFill>
                  <a:srgbClr val="003300"/>
                </a:solidFill>
                <a:cs typeface="Arial" charset="0"/>
              </a:rPr>
              <a:t>, 2002</a:t>
            </a:r>
            <a:endParaRPr lang="it-IT" i="1" dirty="0">
              <a:solidFill>
                <a:srgbClr val="00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3"/>
            <a:ext cx="9144000" cy="381439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374171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Ed ora al medico di medicina nucleare…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5209397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842082" y="5264511"/>
            <a:ext cx="3474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Bertoli – Dr. Bosio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82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512" y="956455"/>
            <a:ext cx="8713787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it-IT" sz="24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INDICAZIONI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STAGING</a:t>
            </a:r>
            <a:r>
              <a:rPr lang="it-IT" b="1" dirty="0" smtClean="0">
                <a:latin typeface="Arial Narrow"/>
                <a:cs typeface="Arial Narrow"/>
              </a:rPr>
              <a:t>: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>
                <a:latin typeface="Arial Narrow"/>
                <a:cs typeface="Arial Narrow"/>
              </a:rPr>
              <a:t>Da valutare in caso di stadio locale avanzato?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dirty="0">
                <a:latin typeface="Arial Narrow"/>
                <a:cs typeface="Arial Narrow"/>
              </a:rPr>
              <a:t>Spesso l’attività di T nelle forme avanzate, maschera eventuali captazioni ad N, in particolare per le neoplasie che interessano il retto.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RISTADIAZIONE:</a:t>
            </a:r>
            <a:endParaRPr lang="it-IT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latin typeface="Arial Narrow"/>
                <a:cs typeface="Arial Narrow"/>
              </a:rPr>
              <a:t> Incremento dei </a:t>
            </a:r>
            <a:r>
              <a:rPr lang="it-IT" dirty="0" err="1">
                <a:latin typeface="Arial Narrow"/>
                <a:cs typeface="Arial Narrow"/>
              </a:rPr>
              <a:t>Markers</a:t>
            </a:r>
            <a:r>
              <a:rPr lang="it-IT" dirty="0">
                <a:latin typeface="Arial Narrow"/>
                <a:cs typeface="Arial Narrow"/>
              </a:rPr>
              <a:t> con negatività TC ed </a:t>
            </a:r>
            <a:r>
              <a:rPr lang="it-IT" dirty="0" err="1">
                <a:latin typeface="Arial Narrow"/>
                <a:cs typeface="Arial Narrow"/>
              </a:rPr>
              <a:t>E.T.G.</a:t>
            </a:r>
            <a:r>
              <a:rPr lang="it-IT" dirty="0">
                <a:latin typeface="Arial Narrow"/>
                <a:cs typeface="Arial Narrow"/>
              </a:rPr>
              <a:t> trans-rettale.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>
                <a:latin typeface="Arial Narrow"/>
                <a:cs typeface="Arial Narrow"/>
              </a:rPr>
              <a:t> Dubbio di ripresa </a:t>
            </a:r>
            <a:r>
              <a:rPr lang="it-IT" dirty="0" err="1">
                <a:latin typeface="Arial Narrow"/>
                <a:cs typeface="Arial Narrow"/>
              </a:rPr>
              <a:t>locoregionale</a:t>
            </a:r>
            <a:r>
              <a:rPr lang="it-IT" dirty="0">
                <a:latin typeface="Arial Narrow"/>
                <a:cs typeface="Arial Narrow"/>
              </a:rPr>
              <a:t> allo studio TC, dopo trattamento chirurgico o RT.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t-IT" dirty="0">
                <a:latin typeface="Arial Narrow"/>
                <a:cs typeface="Arial Narrow"/>
              </a:rPr>
              <a:t>Per ridurre i falsi positivi da flogosi è utile non eseguire lo studio PET-TC prima di 3 mesi dall’intervento chirurgico e/o RT.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endParaRPr lang="it-IT" dirty="0"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INCIDENTALOMI </a:t>
            </a:r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: </a:t>
            </a:r>
            <a:r>
              <a:rPr lang="it-IT" dirty="0" smtClean="0">
                <a:latin typeface="Arial Narrow"/>
                <a:cs typeface="Arial Narrow"/>
              </a:rPr>
              <a:t>intense </a:t>
            </a:r>
            <a:r>
              <a:rPr lang="it-IT" dirty="0">
                <a:latin typeface="Arial Narrow"/>
                <a:cs typeface="Arial Narrow"/>
              </a:rPr>
              <a:t>focali captazioni di 18F-FDG, a sede colica, devono essere sempre indagati con uno studio endoscopico (dalla letteratura si evince che in un 20% dei casi si tratta di displasie severe o neoplasie maligne).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it-IT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VALUTAZIONE DELLA RISPOSTA A TERAPIA </a:t>
            </a:r>
            <a:r>
              <a:rPr lang="it-IT" b="1" dirty="0" smtClean="0">
                <a:latin typeface="Arial Narrow"/>
                <a:cs typeface="Arial Narrow"/>
              </a:rPr>
              <a:t>(CHT </a:t>
            </a:r>
            <a:r>
              <a:rPr lang="it-IT" b="1" dirty="0">
                <a:latin typeface="Arial Narrow"/>
                <a:cs typeface="Arial Narrow"/>
              </a:rPr>
              <a:t>e/o RRT)</a:t>
            </a:r>
            <a:r>
              <a:rPr lang="it-IT" dirty="0">
                <a:latin typeface="Arial Narrow"/>
                <a:cs typeface="Arial Narrow"/>
              </a:rPr>
              <a:t>.</a:t>
            </a:r>
            <a:endParaRPr lang="it-IT" b="1" dirty="0">
              <a:latin typeface="Arial Narrow"/>
              <a:cs typeface="Arial Narrow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it-IT" dirty="0">
              <a:latin typeface="Arial Narrow"/>
              <a:cs typeface="Arial Narrow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476672"/>
            <a:ext cx="800323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it-IT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PET-TC 18F-FDG (</a:t>
            </a:r>
            <a:r>
              <a:rPr lang="it-IT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fluoro-desossiglucosio</a:t>
            </a:r>
            <a:r>
              <a:rPr lang="it-IT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45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82015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LIMITI DELLA METODICA</a:t>
            </a:r>
            <a:endParaRPr lang="it-IT" sz="28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Potere risolutivo di circa 5mm.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Nota patologia diverticolare di stadio avanzato e/o Paziente con MICI.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Pazienti diabetici scompensati (glicemia ottimale inferiore a 150 mg/</a:t>
            </a:r>
            <a:r>
              <a:rPr lang="it-IT" dirty="0" err="1"/>
              <a:t>dL</a:t>
            </a:r>
            <a:r>
              <a:rPr lang="it-IT" dirty="0"/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Pazienti diabetici in terapia con </a:t>
            </a:r>
            <a:r>
              <a:rPr lang="it-IT" dirty="0" err="1"/>
              <a:t>ipoglicemizzanti</a:t>
            </a:r>
            <a:r>
              <a:rPr lang="it-IT" dirty="0"/>
              <a:t> orali, sono difficilmente valutabili.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dirty="0"/>
              <a:t> Possibili disallineamenti tra le immagini TC e la PET, che non rendono di univoca interpretazione la localizzazione anatomica di eventuali captazioni.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b="1" dirty="0"/>
              <a:t>Controindicazioni: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Gravidanza e/o allattamento.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dirty="0"/>
              <a:t>Claustrofobia.</a:t>
            </a:r>
          </a:p>
          <a:p>
            <a:pPr>
              <a:spcBef>
                <a:spcPct val="50000"/>
              </a:spcBef>
            </a:pPr>
            <a:endParaRPr lang="it-IT" b="1" dirty="0"/>
          </a:p>
        </p:txBody>
      </p:sp>
      <p:pic>
        <p:nvPicPr>
          <p:cNvPr id="3078" name="Picture 6" descr="Discovery_PETCT_690_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894" y="4481254"/>
            <a:ext cx="4427538" cy="2487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0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pegna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6551613" cy="4030663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87450" y="19161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Studio PET-TC con 18F-FDG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508625" y="5013325"/>
            <a:ext cx="3348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b="1" dirty="0"/>
              <a:t>Ricordare al Paziente di portare la documentazione medica in suo possesso!</a:t>
            </a:r>
          </a:p>
        </p:txBody>
      </p:sp>
      <p:pic>
        <p:nvPicPr>
          <p:cNvPr id="4105" name="Picture 9" descr="imagesCA178C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20938"/>
            <a:ext cx="2305050" cy="2155825"/>
          </a:xfrm>
          <a:prstGeom prst="rect">
            <a:avLst/>
          </a:prstGeom>
          <a:noFill/>
        </p:spPr>
      </p:pic>
      <p:pic>
        <p:nvPicPr>
          <p:cNvPr id="4106" name="Picture 10" descr="a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13100"/>
            <a:ext cx="4824413" cy="347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8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Presentazione su schermo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2013-10-24T09:44:24Z</dcterms:created>
  <dcterms:modified xsi:type="dcterms:W3CDTF">2013-10-24T09:45:01Z</dcterms:modified>
</cp:coreProperties>
</file>