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324" r:id="rId3"/>
    <p:sldId id="333" r:id="rId4"/>
    <p:sldId id="341" r:id="rId5"/>
    <p:sldId id="325" r:id="rId6"/>
    <p:sldId id="319" r:id="rId7"/>
    <p:sldId id="320" r:id="rId8"/>
    <p:sldId id="322" r:id="rId9"/>
    <p:sldId id="318" r:id="rId10"/>
    <p:sldId id="329" r:id="rId11"/>
    <p:sldId id="330" r:id="rId12"/>
    <p:sldId id="326" r:id="rId13"/>
    <p:sldId id="337" r:id="rId14"/>
    <p:sldId id="331" r:id="rId15"/>
    <p:sldId id="332" r:id="rId16"/>
    <p:sldId id="339" r:id="rId17"/>
    <p:sldId id="342" r:id="rId18"/>
    <p:sldId id="343" r:id="rId19"/>
    <p:sldId id="328" r:id="rId20"/>
    <p:sldId id="327" r:id="rId21"/>
    <p:sldId id="334" r:id="rId22"/>
    <p:sldId id="317" r:id="rId23"/>
    <p:sldId id="336" r:id="rId24"/>
    <p:sldId id="259" r:id="rId25"/>
    <p:sldId id="260" r:id="rId26"/>
    <p:sldId id="261" r:id="rId27"/>
    <p:sldId id="262" r:id="rId28"/>
    <p:sldId id="269" r:id="rId29"/>
    <p:sldId id="270" r:id="rId30"/>
    <p:sldId id="294" r:id="rId31"/>
    <p:sldId id="297" r:id="rId32"/>
    <p:sldId id="338" r:id="rId33"/>
    <p:sldId id="303" r:id="rId34"/>
    <p:sldId id="298" r:id="rId35"/>
    <p:sldId id="299" r:id="rId36"/>
    <p:sldId id="300" r:id="rId37"/>
    <p:sldId id="305" r:id="rId38"/>
    <p:sldId id="304" r:id="rId39"/>
    <p:sldId id="306" r:id="rId40"/>
    <p:sldId id="301" r:id="rId41"/>
    <p:sldId id="302" r:id="rId42"/>
    <p:sldId id="316" r:id="rId43"/>
    <p:sldId id="307" r:id="rId44"/>
    <p:sldId id="288" r:id="rId45"/>
  </p:sldIdLst>
  <p:sldSz cx="9144000" cy="6858000" type="screen4x3"/>
  <p:notesSz cx="6797675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A0CB"/>
    <a:srgbClr val="298FE3"/>
    <a:srgbClr val="349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0374" autoAdjust="0"/>
  </p:normalViewPr>
  <p:slideViewPr>
    <p:cSldViewPr>
      <p:cViewPr varScale="1">
        <p:scale>
          <a:sx n="93" d="100"/>
          <a:sy n="93" d="100"/>
        </p:scale>
        <p:origin x="-21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F89C36-39F7-4571-AECB-941DA8EEE0C4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68A590-AFDE-417E-A937-883EE16AC5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154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Fattori legati alla chirurgia che influenzano 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8A590-AFDE-417E-A937-883EE16AC565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241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Fattori legati alla chirurgia che influenzano 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8A590-AFDE-417E-A937-883EE16AC565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241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Fattori legati alla chirurgia che influenzano 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8A590-AFDE-417E-A937-883EE16AC565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241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Questo documento di consenso nasce dalla necessità di definire la gestione ….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8A590-AFDE-417E-A937-883EE16AC565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Approvazione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latin typeface="Verdana" pitchFamily="34" charset="0"/>
              </a:rPr>
              <a:t>RISCHIO “fisiopatologico” CONNESSO ALLA SOSPENSIONE DELLA TERAPIA ANTIAGGREGANTE NEL PAZIENTE CON CARDIOPATIA ISCHEMICA SOTTOPOSTO A INTERVENTO CHIRURGICO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86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768E1F-DE4A-4404-A4BD-5C16707C5E3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2EDD-9688-45AB-9758-9A481FF8BCFC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710BA-AC95-4DAF-B7D5-B57430E62D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3BD5-9B7C-42DA-A70C-556460B365BB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4043B-DBBB-4F6D-87F6-73FDCF7C9F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1DEB3-1383-4CF1-A3B4-EC64F800B20F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237D9-E9EB-4E70-9CEB-A64F220509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5A5E6-1CF7-40D4-9FE4-432E908642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23264-A8FA-4E80-AF52-0AF947D5CBE8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A9AC0-DE9B-4549-8066-D25F052304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F8B6A-745F-4B8B-8BED-DFA5679E0132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D6BD-45BC-4CF6-B969-36ED75861F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65232-628B-4E20-9AA8-3CCABCBB365F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2B9E0-47C7-4D36-B69E-6E55315093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D9662-2E9F-4830-ADC9-1AD8C4576ABC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EFDB-BB84-4382-8948-C4C3239FBD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BE96-0D46-45D7-8AF1-B280A0D07759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DFBB5-45CD-4049-88A9-89BC17303F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21E23-C0DF-41D8-BD5C-DE9C8D91D04A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EB71A-4C88-4F58-8B04-2AC6AC5039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CE956-30D2-47A4-B5AB-41BCEA8EE984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44B87-C1A3-4798-8A87-1C773F97CC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6C5AE-1E3E-46DC-971E-09430580005D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76AA4-B925-46A6-96DD-3CAADDF3D8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DB9965-E24D-426C-B68E-011292E2CC02}" type="datetimeFigureOut">
              <a:rPr lang="it-IT"/>
              <a:pPr>
                <a:defRPr/>
              </a:pPr>
              <a:t>29/10/2014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E380C7-C8ED-4B26-A740-156C41198E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PO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81000"/>
            <a:ext cx="4343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357632" y="2362200"/>
            <a:ext cx="42541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Clr>
                <a:srgbClr val="FF0000"/>
              </a:buCl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Fondazione Poliambulanza</a:t>
            </a:r>
          </a:p>
          <a:p>
            <a:pPr algn="ctr">
              <a:buClr>
                <a:srgbClr val="FF0000"/>
              </a:buCl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Dr 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 Giuseppe 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Musmeci</a:t>
            </a:r>
          </a:p>
          <a:p>
            <a:pPr algn="ctr">
              <a:buClr>
                <a:srgbClr val="FF0000"/>
              </a:buCl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Brescia</a:t>
            </a:r>
          </a:p>
          <a:p>
            <a:pPr algn="ctr">
              <a:buClr>
                <a:srgbClr val="FF0000"/>
              </a:buClr>
              <a:defRPr/>
            </a:pP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829211" y="4221163"/>
            <a:ext cx="5306196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latin typeface="Calibri" pitchFamily="34" charset="0"/>
              </a:rPr>
              <a:t>STENT </a:t>
            </a:r>
            <a:r>
              <a:rPr lang="it-IT" sz="3200" dirty="0" smtClean="0">
                <a:latin typeface="Calibri" pitchFamily="34" charset="0"/>
              </a:rPr>
              <a:t>e chirurgia non cardiaca</a:t>
            </a:r>
            <a:endParaRPr lang="it-IT" sz="3200" dirty="0">
              <a:latin typeface="Calibri" pitchFamily="34" charset="0"/>
            </a:endParaRP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3600" dirty="0" smtClean="0">
                <a:solidFill>
                  <a:schemeClr val="bg1"/>
                </a:solidFill>
                <a:latin typeface="Calibri" pitchFamily="34" charset="0"/>
              </a:rPr>
              <a:t>29 </a:t>
            </a:r>
            <a:r>
              <a:rPr lang="it-IT" sz="3600" dirty="0">
                <a:solidFill>
                  <a:schemeClr val="bg1"/>
                </a:solidFill>
                <a:latin typeface="Calibri" pitchFamily="34" charset="0"/>
              </a:rPr>
              <a:t>ottobre </a:t>
            </a:r>
            <a:r>
              <a:rPr lang="it-IT" sz="3600" dirty="0" smtClean="0">
                <a:solidFill>
                  <a:schemeClr val="bg1"/>
                </a:solidFill>
                <a:latin typeface="Calibri" pitchFamily="34" charset="0"/>
              </a:rPr>
              <a:t>2014</a:t>
            </a:r>
            <a:endParaRPr lang="it-IT" sz="3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0524" y="19324"/>
            <a:ext cx="6065812" cy="683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460" y="0"/>
            <a:ext cx="88610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62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390723" y="1628800"/>
            <a:ext cx="8229600" cy="5229200"/>
          </a:xfrm>
        </p:spPr>
        <p:txBody>
          <a:bodyPr/>
          <a:lstStyle/>
          <a:p>
            <a:r>
              <a:rPr lang="it-IT" sz="1800" i="1" dirty="0" smtClean="0">
                <a:solidFill>
                  <a:schemeClr val="bg1"/>
                </a:solidFill>
                <a:latin typeface="Verdana" pitchFamily="34" charset="0"/>
              </a:rPr>
              <a:t>rimandare </a:t>
            </a:r>
            <a:r>
              <a:rPr lang="it-IT" sz="1800" i="1" dirty="0">
                <a:solidFill>
                  <a:schemeClr val="bg1"/>
                </a:solidFill>
                <a:latin typeface="Verdana" pitchFamily="34" charset="0"/>
              </a:rPr>
              <a:t>un intervento chirurgico elettivo dopo un adeguato periodo di doppia antiaggregazione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settimane dopo angioplastica convenzionale.</a:t>
            </a:r>
          </a:p>
          <a:p>
            <a:endParaRPr lang="it-IT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 settimane - 3 mesi dopo uno STENT metallico.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6 - 12 mesi dopo uno STENT medicato della 1° generazione.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3-6 mesi dopo uno STENT medicato della 2° e 3° generazione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 mesi dopo una SCA indipendentemente dal tipo di rivascolarizzazione  coronarica.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71600" y="940092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Doppia antiaggregazione  </a:t>
            </a:r>
            <a:endParaRPr lang="it-IT" sz="2800" i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390723" y="1916832"/>
            <a:ext cx="8229600" cy="4525963"/>
          </a:xfrm>
        </p:spPr>
        <p:txBody>
          <a:bodyPr/>
          <a:lstStyle/>
          <a:p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Una singola antiaggregazione (ASA) deve essere mantenuta</a:t>
            </a:r>
          </a:p>
          <a:p>
            <a:endParaRPr lang="it-IT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  <a:defRPr/>
            </a:pPr>
            <a:endParaRPr lang="it-IT" sz="2000" dirty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 caso di intervento non differibile, deve essere attuato in un Centro con emodinamica attiva 24/7 </a:t>
            </a:r>
          </a:p>
          <a:p>
            <a:endParaRPr lang="it-IT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4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5069160"/>
          </a:xfrm>
        </p:spPr>
        <p:txBody>
          <a:bodyPr/>
          <a:lstStyle/>
          <a:p>
            <a:pPr algn="ctr">
              <a:defRPr/>
            </a:pPr>
            <a:r>
              <a:rPr lang="it-IT" sz="2400" i="1" dirty="0" smtClean="0">
                <a:solidFill>
                  <a:schemeClr val="bg1"/>
                </a:solidFill>
                <a:latin typeface="Verdana" pitchFamily="34" charset="0"/>
              </a:rPr>
              <a:t>Antiaggreganti orali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- </a:t>
            </a: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</a:rPr>
              <a:t>PLAVIX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  (Clopidogrel) </a:t>
            </a: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</a:rPr>
              <a:t>- DUOPLAVIN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(ASA + Clopidogrel)</a:t>
            </a: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- </a:t>
            </a:r>
            <a:r>
              <a:rPr lang="it-IT" sz="2000" dirty="0" err="1" smtClean="0">
                <a:solidFill>
                  <a:schemeClr val="bg1"/>
                </a:solidFill>
                <a:latin typeface="Verdana" pitchFamily="34" charset="0"/>
              </a:rPr>
              <a:t>Ticlopidina</a:t>
            </a: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defRPr/>
            </a:pPr>
            <a:r>
              <a:rPr lang="it-IT" sz="2400" i="1" dirty="0" smtClean="0">
                <a:solidFill>
                  <a:schemeClr val="bg1"/>
                </a:solidFill>
                <a:latin typeface="Verdana" pitchFamily="34" charset="0"/>
              </a:rPr>
              <a:t>Nuovi antiaggreganti orali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</a:rPr>
              <a:t>EFIENT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 (Prasugrel)		</a:t>
            </a: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</a:rPr>
              <a:t>BRILIQUE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 (Ticagrelor)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buNone/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- attività antiaggregante maggiore</a:t>
            </a:r>
          </a:p>
          <a:p>
            <a:pPr>
              <a:buNone/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- inibizione piastrinica più veloce</a:t>
            </a:r>
          </a:p>
          <a:p>
            <a:pPr>
              <a:buNone/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- aumento dei sanguinamenti maggiori (Prasugrel)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algn="ctr">
              <a:buNone/>
              <a:defRPr/>
            </a:pPr>
            <a:r>
              <a:rPr lang="it-IT" sz="24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SOSPENSIONE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pre-intervento 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CLOPIDOGREL : almeno 5 giorni prima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EFIENT : almeno 7 giorni prima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BRILIQUE : almeno 5-7 giorni prima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390723" y="1916832"/>
            <a:ext cx="8229600" cy="4525963"/>
          </a:xfrm>
        </p:spPr>
        <p:txBody>
          <a:bodyPr/>
          <a:lstStyle/>
          <a:p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Mantenere </a:t>
            </a:r>
            <a:r>
              <a:rPr lang="it-IT" sz="2000" b="1" dirty="0">
                <a:solidFill>
                  <a:srgbClr val="FFFF00"/>
                </a:solidFill>
                <a:latin typeface="Verdana" pitchFamily="34" charset="0"/>
              </a:rPr>
              <a:t>almeno la terapia con ASA</a:t>
            </a:r>
          </a:p>
          <a:p>
            <a:endParaRPr lang="it-IT" sz="2000" b="1" dirty="0">
              <a:solidFill>
                <a:schemeClr val="bg1"/>
              </a:solidFill>
              <a:latin typeface="Verdana" pitchFamily="34" charset="0"/>
            </a:endParaRPr>
          </a:p>
          <a:p>
            <a:r>
              <a:rPr lang="it-IT" sz="2000" i="1" dirty="0">
                <a:solidFill>
                  <a:schemeClr val="bg1"/>
                </a:solidFill>
                <a:latin typeface="Verdana" pitchFamily="34" charset="0"/>
              </a:rPr>
              <a:t>eccezioni:</a:t>
            </a:r>
          </a:p>
          <a:p>
            <a:endParaRPr lang="it-IT" sz="2000" dirty="0">
              <a:solidFill>
                <a:schemeClr val="bg1"/>
              </a:solidFill>
              <a:latin typeface="Verdana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   chirurgia intracranica</a:t>
            </a:r>
          </a:p>
          <a:p>
            <a:endParaRPr lang="it-IT" sz="2000" dirty="0">
              <a:solidFill>
                <a:schemeClr val="bg1"/>
              </a:solidFill>
              <a:latin typeface="Verdana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   prostatectomia transuretrale</a:t>
            </a:r>
          </a:p>
          <a:p>
            <a:endParaRPr lang="it-IT" sz="2000" dirty="0">
              <a:solidFill>
                <a:schemeClr val="bg1"/>
              </a:solidFill>
              <a:latin typeface="Verdana" pitchFamily="34" charset="0"/>
            </a:endParaRPr>
          </a:p>
          <a:p>
            <a:r>
              <a:rPr lang="it-IT" sz="2000" dirty="0">
                <a:solidFill>
                  <a:schemeClr val="bg1"/>
                </a:solidFill>
                <a:latin typeface="Verdana" pitchFamily="34" charset="0"/>
              </a:rPr>
              <a:t>   interventi chirurgici in cavità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chiuse (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camera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posteriore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	dell’occhio,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canale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midollare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  <a:endParaRPr lang="it-IT" sz="2000" dirty="0">
              <a:solidFill>
                <a:schemeClr val="bg1"/>
              </a:solidFill>
              <a:latin typeface="Verdana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1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8964488" cy="5110459"/>
          </a:xfrm>
        </p:spPr>
        <p:txBody>
          <a:bodyPr/>
          <a:lstStyle/>
          <a:p>
            <a:r>
              <a:rPr lang="it-IT" sz="24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INIBITORI </a:t>
            </a:r>
            <a:r>
              <a:rPr lang="it-IT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delle Glicoproteine piastriniche </a:t>
            </a:r>
            <a:r>
              <a:rPr lang="it-IT" sz="2400" dirty="0" err="1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IIb-IIIa</a:t>
            </a:r>
            <a:r>
              <a:rPr lang="it-IT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endParaRPr lang="it-IT" sz="12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Terapia “bridge” </a:t>
            </a:r>
          </a:p>
          <a:p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8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RISCHIO TROMBOTICO ELEVATO          RISCHIO EMORRAGICO ELEVATO</a:t>
            </a:r>
          </a:p>
          <a:p>
            <a:pPr algn="l"/>
            <a:endParaRPr lang="it-IT" sz="1200" i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it-IT" sz="1200" i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it-IT" sz="1200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Reopro</a:t>
            </a:r>
            <a:r>
              <a:rPr lang="it-IT" sz="1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l"/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200" i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AGGRASTAT  </a:t>
            </a:r>
            <a:r>
              <a:rPr lang="it-IT" sz="1200" i="1" dirty="0" err="1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tirofiban</a:t>
            </a:r>
            <a:r>
              <a:rPr lang="it-IT" sz="1200" i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l"/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INTEGRILIN  </a:t>
            </a:r>
            <a:r>
              <a:rPr lang="it-IT" sz="1200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eptifibatide</a:t>
            </a:r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1200" i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fase </a:t>
            </a:r>
            <a:r>
              <a:rPr lang="it-IT" sz="1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preoperatoria (ed in rari casi anche di quella postoperatoria), </a:t>
            </a:r>
          </a:p>
          <a:p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it-IT" sz="1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 riservare a casi selezionati di pazienti in cui sia necessario sospendere la terapia antiaggregante</a:t>
            </a:r>
          </a:p>
          <a:p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1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620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it-IT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INIBITORI delle Glicoproteine piastriniche </a:t>
            </a:r>
            <a:r>
              <a:rPr lang="it-IT" sz="2400" dirty="0" err="1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IIb-IIIa</a:t>
            </a:r>
            <a:r>
              <a:rPr lang="it-IT" sz="24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it-IT" sz="1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it-IT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r>
              <a:rPr lang="it-IT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Sospensione 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degli antiaggreganti orali 5-7 giorni prima.</a:t>
            </a: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r>
              <a:rPr lang="it-IT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Inizio 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 AGGRASTAT (bolo + infusione dosaggi standard, ridotti del 50% se 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Cl.Crat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&lt; 30 ml/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dopo 24-48 ore dalla sospensione degli antiaggreganti x 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r>
              <a:rPr lang="it-IT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Interruzione 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 ore prima dell’intervento (8 ore se clearance creatinina &lt; 30 ml/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r>
              <a:rPr lang="it-IT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Ripresa 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 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Aggrastat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con le stesse modalità (compreso il bolo), nei pazienti che non possono assumere farmaci per bocca, 2 ore dopo l’intervento fino alla ripresa dell’antiaggregante x 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spcBef>
                <a:spcPct val="50000"/>
              </a:spcBef>
              <a:buFont typeface="Arial" pitchFamily="34" charset="0"/>
              <a:buChar char="•"/>
            </a:pPr>
            <a:r>
              <a:rPr lang="it-IT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 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pazienti che possono assumere farmaci, ripresa degli antiaggreganti x </a:t>
            </a:r>
            <a:r>
              <a:rPr lang="it-IT" sz="14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</a:t>
            </a:r>
            <a:r>
              <a:rPr lang="it-IT" sz="1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appena possibile (con relativi dosaggi di carico), generalmente in I giornata post-operatoria.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63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Altre raccomandazioni</a:t>
            </a:r>
          </a:p>
          <a:p>
            <a:endParaRPr lang="it-IT" sz="20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20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riprendere 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terapia secondo giudizio clinico chirurgico</a:t>
            </a:r>
          </a:p>
          <a:p>
            <a:endParaRPr lang="it-IT" sz="20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l’uso 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 eparina non frazionata o di eparina a basso peso molecolare è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generalmente 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non raccomandato (aumento del rischio dei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sanguinamenti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nessun effetto antiantiaggregante).</a:t>
            </a:r>
            <a:endParaRPr lang="it-IT" sz="20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525963"/>
          </a:xfrm>
        </p:spPr>
        <p:txBody>
          <a:bodyPr/>
          <a:lstStyle/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4%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circa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della popolazione adulta nel mondo viene sottoposta ad interventi di chirurgia maggiore in un anno (in Europa quindi 19 milioni </a:t>
            </a:r>
            <a:r>
              <a:rPr lang="it-IT" sz="16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pz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su un totale di 500 milioni di abitanti)</a:t>
            </a:r>
          </a:p>
          <a:p>
            <a:pPr>
              <a:defRPr/>
            </a:pPr>
            <a:endParaRPr lang="it-IT" sz="16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30% di questi  è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già affetto o presenta un alto rischio di cardiopatia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ischemica (5.700 .000 </a:t>
            </a:r>
            <a:r>
              <a:rPr lang="it-IT" sz="16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pz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defRPr/>
            </a:pPr>
            <a:endParaRPr lang="it-IT" sz="16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Mortalità variabile 0,8 – 1,2 % (42% per complicanze cardiache)     (19000 </a:t>
            </a:r>
            <a:r>
              <a:rPr lang="it-IT" sz="16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pz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defRPr/>
            </a:pPr>
            <a:endParaRPr lang="it-IT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1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1000" dirty="0">
              <a:solidFill>
                <a:schemeClr val="bg1"/>
              </a:solidFill>
              <a:latin typeface="Verdana" pitchFamily="34" charset="0"/>
            </a:endParaRPr>
          </a:p>
          <a:p>
            <a:endParaRPr lang="it-I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115616" y="1412776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dimensioni del problema</a:t>
            </a:r>
            <a:endParaRPr lang="it-IT" sz="2800" i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21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390723" y="2564905"/>
            <a:ext cx="8229600" cy="4248472"/>
          </a:xfrm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la gestione peri-operatoria della terapia antiaggregante è spesso individuale e non necessariamente condivisa tra cardiologi e chirurghi.</a:t>
            </a:r>
          </a:p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</a:rPr>
              <a:t>le attuali linee guida non forniscono protocolli operativi chiari in relazione al rischio trombotico del paziente, rimandando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 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una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valutazione del </a:t>
            </a:r>
            <a:r>
              <a:rPr lang="it-IT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singolo caso senza fornire precise indicazioni operative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827584" y="16288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Linee guida : limiti</a:t>
            </a:r>
            <a:endParaRPr lang="it-IT" sz="2400" i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Stent coronarico e chirurgia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gestione perioperatoria della terapia antiaggregante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 paziente portatore di stent coronarico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candidato a intervento chirurgico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Documento di consenso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251520" y="6165304"/>
            <a:ext cx="878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http://www.acoi.it/pratica-clinica-e-pubblicazioni/linee-guida/documento-di-consenso.pdf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Cardiologi clinici, Cardiologi interventisti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RISCHIO ISCHEMICO-RISCHIO TROMBOTICO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Chirurghi, Anestesisti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	</a:t>
            </a:r>
            <a:r>
              <a:rPr lang="it-IT" sz="20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RISCHIO EMORRAGICO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Regime di terapia antiaggregante più adatto</a:t>
            </a:r>
            <a:endParaRPr lang="it-IT" b="1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Roberta Rossini1, Ezio Bramucci2, </a:t>
            </a:r>
            <a:r>
              <a:rPr lang="it-IT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Battistina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Castiglioni3, Stefano De Servi4,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Corrado Lettieri5,Maddalena Lettino6, Giuseppe Musumeci1, Luigi </a:t>
            </a:r>
            <a:r>
              <a:rPr lang="it-IT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Oltrona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Visconti2, Emanuela Piccaluga7,Stefano Savonitto8, Daniela Trabattoni9, Francesca Buffoli5, </a:t>
            </a:r>
            <a:r>
              <a:rPr lang="it-IT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Dominick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J. Angiolillo10,Francesco Bovenzi11, Alberto Cremonesi12, Marino Scherillo13, Giulio Guagliumi1,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a nome della Società Italiana di Cardiologia Invasiva (GISE)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e dell’Associazione Nazionale Medici Cardiologi Ospedalieri (ANMCO)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1 Dipartimento Cardiovascolare, Ospedali Riuniti, Bergamo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2 Divisione di Cardiologia, IRCCS Fondazione Policlinico S. Matteo, Pavia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3 U.O. di Cardiologia 2, Ospedale di Circolo, Varese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4 Dipartimento Cardiovascolare, Azienda Ospedaliera di Legnano, </a:t>
            </a:r>
            <a:r>
              <a:rPr lang="it-IT" sz="1600" i="1" dirty="0" err="1">
                <a:latin typeface="+mn-lt"/>
              </a:rPr>
              <a:t>Legnano</a:t>
            </a:r>
            <a:r>
              <a:rPr lang="it-IT" sz="1600" i="1" dirty="0">
                <a:latin typeface="+mn-lt"/>
              </a:rPr>
              <a:t> (</a:t>
            </a:r>
            <a:r>
              <a:rPr lang="it-IT" sz="1600" i="1" dirty="0" err="1">
                <a:latin typeface="+mn-lt"/>
              </a:rPr>
              <a:t>MI</a:t>
            </a:r>
            <a:r>
              <a:rPr lang="it-IT" sz="1600" i="1" dirty="0">
                <a:latin typeface="+mn-lt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5 Divisione di Cardiologia, Ospedale Carlo </a:t>
            </a:r>
            <a:r>
              <a:rPr lang="it-IT" sz="1600" i="1" dirty="0" err="1">
                <a:latin typeface="+mn-lt"/>
              </a:rPr>
              <a:t>Poma</a:t>
            </a:r>
            <a:r>
              <a:rPr lang="it-IT" sz="1600" i="1" dirty="0">
                <a:latin typeface="+mn-lt"/>
              </a:rPr>
              <a:t>, Mantova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6 </a:t>
            </a:r>
            <a:r>
              <a:rPr lang="it-IT" sz="1600" i="1" dirty="0" err="1">
                <a:latin typeface="+mn-lt"/>
              </a:rPr>
              <a:t>U.O.C.</a:t>
            </a:r>
            <a:r>
              <a:rPr lang="it-IT" sz="1600" i="1" dirty="0">
                <a:latin typeface="+mn-lt"/>
              </a:rPr>
              <a:t> Cardiologia Clinica I, Istituto Clinico </a:t>
            </a:r>
            <a:r>
              <a:rPr lang="it-IT" sz="1600" i="1" dirty="0" err="1">
                <a:latin typeface="+mn-lt"/>
              </a:rPr>
              <a:t>Humanitas</a:t>
            </a:r>
            <a:r>
              <a:rPr lang="it-IT" sz="1600" i="1" dirty="0">
                <a:latin typeface="+mn-lt"/>
              </a:rPr>
              <a:t>, </a:t>
            </a:r>
            <a:r>
              <a:rPr lang="it-IT" sz="1600" i="1" dirty="0" err="1">
                <a:latin typeface="+mn-lt"/>
              </a:rPr>
              <a:t>Rozzano</a:t>
            </a:r>
            <a:r>
              <a:rPr lang="it-IT" sz="1600" i="1" dirty="0">
                <a:latin typeface="+mn-lt"/>
              </a:rPr>
              <a:t> (</a:t>
            </a:r>
            <a:r>
              <a:rPr lang="it-IT" sz="1600" i="1" dirty="0" err="1">
                <a:latin typeface="+mn-lt"/>
              </a:rPr>
              <a:t>MI</a:t>
            </a:r>
            <a:r>
              <a:rPr lang="it-IT" sz="1600" i="1" dirty="0">
                <a:latin typeface="+mn-lt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7 Divisione di Cardiologia, Ospedale L. Sacco, Milano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8 S.C. di Cardiologia, Arcispedale S. Maria Nuova, IRCCS, Reggio Emilia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9 Dipartimento di Scienze Cardiovascolari, Centro Cardiologico </a:t>
            </a:r>
            <a:r>
              <a:rPr lang="it-IT" sz="1600" i="1" dirty="0" err="1">
                <a:latin typeface="+mn-lt"/>
              </a:rPr>
              <a:t>Monzino</a:t>
            </a:r>
            <a:r>
              <a:rPr lang="it-IT" sz="1600" i="1" dirty="0">
                <a:latin typeface="+mn-lt"/>
              </a:rPr>
              <a:t>, IRCCS, Milano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latin typeface="+mn-lt"/>
              </a:rPr>
              <a:t>10 University of Florida, College of Medicine-Jacksonville, Jacksonville, Florida, USA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11 U.O. di Cardiologia, Ospedale Campo di Marte, Lucca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12 Dipartimento Cardiovascolare, GVM Care and </a:t>
            </a:r>
            <a:r>
              <a:rPr lang="it-IT" sz="1600" i="1" dirty="0" err="1">
                <a:latin typeface="+mn-lt"/>
              </a:rPr>
              <a:t>Research</a:t>
            </a:r>
            <a:r>
              <a:rPr lang="it-IT" sz="1600" i="1" dirty="0">
                <a:latin typeface="+mn-lt"/>
              </a:rPr>
              <a:t> - Maria Cecilia Hospital, </a:t>
            </a:r>
            <a:r>
              <a:rPr lang="it-IT" sz="1600" i="1" dirty="0" err="1">
                <a:latin typeface="+mn-lt"/>
              </a:rPr>
              <a:t>Cotignola</a:t>
            </a:r>
            <a:r>
              <a:rPr lang="it-IT" sz="1600" i="1" dirty="0">
                <a:latin typeface="+mn-lt"/>
              </a:rPr>
              <a:t> (RA)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>
                <a:latin typeface="+mn-lt"/>
              </a:rPr>
              <a:t>13 Cardiologia Riabilitativa, Clinic Center, Napoli</a:t>
            </a:r>
            <a:endParaRPr lang="it-IT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con la collaborazione di: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Piersilvio Gerometta1, Alessandro Parolari2,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Gianlorenzo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Dionigi3, Luigi Boni3, Enrico Guffanti4, Federico Biglioli5,Giada Beltramini5, Luigi Valdatta6, Luca Devalle7, Andrea Droghetti8, Antonio Bozzani9, Paolo Ravelli10, Claudio Crescini11, Giovanni Staurenghi12,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Sergiomaria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Gaini13, Pietro Scarone13, Luca Francetti14, Stefano Corbella14, Fabio D’Angelo15, Andrea Comel16, Franco Gadda17, Luca Salvi18, Antonio Castelli19, Emanuela Menozzi19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1U.O. di Cardiochirurgia,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Humanitas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Gavazzeni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Bergamo,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2Dipartimento di Scienze Cardiovascolari, Centro Cardiologico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Monzino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IRCCS, Università degli Studi,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3Dipartimento di Chirurgia, Università dell’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Insubria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Varese,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4Chirurgia II, Ospedale di Circolo, Varese,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5U.O. di Chirurgia Maxillo-Facciale, Ospedale San Paolo,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6Dipartimento di Biotecnologie e Scienze della Vita, Università dell’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Insubria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Varese,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7U.S.C. di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ChirurgiaPlastica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Ospedali Riuniti, Bergamo,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8Divisione di Chirurgia Toracica, Ospedale Carlo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Poma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Mantova,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9Divisione di Chirurgia Vascolare, IRCCS Fondazione Policlinico S. Matteo, Pavia,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10U.O. di Endocrinologia ed Endoscopia Digestiva, Ospedali Riuniti, Bergamo,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11U.O. di Ostetricia Ginecologia, Ospedale di S. Giovanni Bianco (BG),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12Clinica Oculistica, Dipartimento di Scienze Cliniche “L. Sacco”, Università degli Studi di Milano, Ospedale L. Sacco,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Milano,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13U.O. di Neurochirurgia, Ospedale Maggiore Policlinico,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14Dipartimento di Tecnologie per la Salute, Università degli Studi di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Clinica Odontoiatrica, IRCCS Istituto Ortopedico Galeazzi, Milano,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15Dipartimento di Biotecnologie e Scienze della Vita, Università dell’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Insubria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Varese,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16Divisione di Pneumologia, Ospedale Carlo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Poma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Mantova,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17U.O. di Urologia, Ospedale Maggiore Policlinico,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18U.O. di Anestesia e Terapia Intensiva, IRCCS Centro Cardiologico </a:t>
            </a:r>
            <a:r>
              <a:rPr lang="it-IT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Monzino</a:t>
            </a: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Milano,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19U.O. di Anestesia e Rianimazione, Ospedale L. Sacco, Milano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802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con l’</a:t>
            </a:r>
            <a:r>
              <a:rPr lang="it-IT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endorsement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 di: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Associazione Chirurghi Ospedalieri </a:t>
            </a:r>
            <a:r>
              <a:rPr lang="it-IT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Italiani*</a:t>
            </a:r>
            <a:endParaRPr lang="it-IT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Stefano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Bartoli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(Chirurgia Vascolare ASL RMC), Luigi Presenti (U.O. di Chirurgia Generale, Ospedale Giovanni Paolo II, Olbia),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Mauro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Longoni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A.O.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Istituti Clinici di Perfezionamento di Milano, P.O. di Sesto San Giovanni)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Associazione Ostetrici Ginecologi Ospedalieri Italiani**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Claudio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Crescini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(U.O. di Ostetricia Ginecologia, Ospedale di S. Giovanni Bianco, BG)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Federazione Italiana Società Malattie Apparato Digerente**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Marco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Soncini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(U.O. di Fisiopatologia Digestiva, Ospedale San Carlo Borromeo, Milano), Giancarlo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Spinzi</a:t>
            </a: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(U.O. di Gastroenterologia, Ospedale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Valduce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Como), Maurizio Vecchi (U.O. di Gastroenterologia ed Endoscopia Digestiva,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Policlinico San Donato, San Donato Milanese,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Chirurgia Maxillo-Facciale*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Giuseppe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Ferronato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(Chirurgia Maxillo-Facciale, Azienda Ospedaliero Universitaria di Padova)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Chirurgia </a:t>
            </a:r>
            <a:r>
              <a:rPr lang="it-IT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Cardiaca*</a:t>
            </a:r>
            <a:endParaRPr lang="it-IT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Piersilvio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Gerometta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(U.O. di Cardiochirurgia,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Humanitas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Gavazzeni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Bergamo)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Chirurgia Plastica ed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Estetica*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Enrico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Robotti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U.S.C.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di Chirurgia Plastica, Ospedali Riuniti, Bergamo)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Chirurgia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Toracica*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Davide Dell’Amore (U.O. di Chirurgia Toracica “Antonio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Vio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”, Ospedale G.B.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Morgagni-L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Pierantoni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Forlì)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Chirurgia Vascolare ed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Endovascolare*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Carlo Setacci (Dipartimento di Chirurgia Vascolare ed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Endovascolare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Università degli Studi, Siena)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Chirurgia*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Gianluigi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Melotti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(Chirurgia Generale, Ospedale di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Baggiovara-NOCSAE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USL Modena)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Ortopedia e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Traumatologia</a:t>
            </a:r>
            <a:r>
              <a:rPr lang="it-IT" sz="14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  <a:endParaRPr lang="it-IT" sz="1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Paolo Cherubino (Dipartimento di Biotecnologie e Scienze della Vita, Università dell’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Insubria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Varese)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Parodontologia*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Luca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Francetti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(Dipartimento di Tecnologie per la Salute, Università degli Studi di Milano, Clinica Odontoiatrica,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IRCCS Istituto Ortopedico Galeazzi, Milano)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Urologia*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Francesco Rocco (U.O. di Urologia, Ospedale Maggiore Policlinico, Milano)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Italiana di </a:t>
            </a:r>
            <a:r>
              <a:rPr lang="it-IT" sz="16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Neurochirurgia*</a:t>
            </a:r>
            <a:endParaRPr lang="it-IT" sz="16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Franco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Servadei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(Azienda Ospedaliera Universitaria di Parma)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Lombarda di Chirurgia**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Giampietro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Creperio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(Chirurgia Generale, Ospedale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Erba-Renaldi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di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Menaggio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CO)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Società Oftalmologica Lombarda**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Giovanni </a:t>
            </a:r>
            <a:r>
              <a:rPr lang="it-IT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Staurenghi</a:t>
            </a: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(Clinica Oculistica, Dipartimento di Scienze Cliniche “L. Sacco”, Università degli Studi di Milano,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Ospedale L. Sacco, Milano)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3890"/>
            <a:ext cx="9144000" cy="6832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it-IT" dirty="0">
              <a:latin typeface="Verdana" pitchFamily="34" charset="0"/>
            </a:endParaRPr>
          </a:p>
          <a:p>
            <a:pPr algn="ctr">
              <a:defRPr/>
            </a:pPr>
            <a:endParaRPr lang="it-IT" sz="2000" b="1" dirty="0">
              <a:latin typeface="Verdana" pitchFamily="34" charset="0"/>
            </a:endParaRPr>
          </a:p>
          <a:p>
            <a:pPr algn="ctr">
              <a:defRPr/>
            </a:pPr>
            <a:r>
              <a:rPr lang="it-IT" sz="2000" b="1" dirty="0">
                <a:latin typeface="Verdana" pitchFamily="34" charset="0"/>
              </a:rPr>
              <a:t>RISCHIO “fisiopatologico”</a:t>
            </a:r>
          </a:p>
          <a:p>
            <a:pPr>
              <a:defRPr/>
            </a:pPr>
            <a:endParaRPr lang="it-IT" sz="2000" b="1" dirty="0">
              <a:latin typeface="Verdana" pitchFamily="34" charset="0"/>
            </a:endParaRPr>
          </a:p>
          <a:p>
            <a:pPr>
              <a:defRPr/>
            </a:pPr>
            <a:endParaRPr lang="it-IT" sz="2000" b="1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it-IT" sz="2000" b="1" dirty="0">
                <a:latin typeface="Verdana" pitchFamily="34" charset="0"/>
              </a:rPr>
              <a:t>   </a:t>
            </a:r>
            <a:r>
              <a:rPr lang="it-IT" sz="2000" i="1" dirty="0">
                <a:latin typeface="Verdana" pitchFamily="34" charset="0"/>
              </a:rPr>
              <a:t>effetto </a:t>
            </a:r>
            <a:r>
              <a:rPr lang="it-IT" sz="2000" i="1" dirty="0" err="1">
                <a:latin typeface="Verdana" pitchFamily="34" charset="0"/>
              </a:rPr>
              <a:t>rebound</a:t>
            </a:r>
            <a:r>
              <a:rPr lang="it-IT" sz="2000" i="1" dirty="0">
                <a:latin typeface="Verdana" pitchFamily="34" charset="0"/>
              </a:rPr>
              <a:t> </a:t>
            </a:r>
            <a:r>
              <a:rPr lang="it-IT" sz="2000" dirty="0">
                <a:latin typeface="Verdana" pitchFamily="34" charset="0"/>
              </a:rPr>
              <a:t>legato alla sospensione </a:t>
            </a:r>
            <a:r>
              <a:rPr lang="it-IT" sz="2000" dirty="0" smtClean="0">
                <a:latin typeface="Verdana" pitchFamily="34" charset="0"/>
              </a:rPr>
              <a:t>della </a:t>
            </a:r>
            <a:r>
              <a:rPr lang="it-IT" sz="2000" dirty="0">
                <a:latin typeface="Verdana" pitchFamily="34" charset="0"/>
              </a:rPr>
              <a:t>aspirina</a:t>
            </a:r>
            <a:r>
              <a:rPr lang="it-IT" sz="2000" dirty="0" smtClean="0">
                <a:latin typeface="Verdana" pitchFamily="34" charset="0"/>
              </a:rPr>
              <a:t>:</a:t>
            </a:r>
          </a:p>
          <a:p>
            <a:pPr>
              <a:defRPr/>
            </a:pPr>
            <a:r>
              <a:rPr lang="it-IT" sz="2000" dirty="0" smtClean="0">
                <a:latin typeface="Verdana" pitchFamily="34" charset="0"/>
              </a:rPr>
              <a:t> 	</a:t>
            </a:r>
          </a:p>
          <a:p>
            <a:pPr>
              <a:defRPr/>
            </a:pPr>
            <a:r>
              <a:rPr lang="it-IT" sz="2000" dirty="0" smtClean="0">
                <a:latin typeface="Verdana" pitchFamily="34" charset="0"/>
              </a:rPr>
              <a:t>	- un </a:t>
            </a:r>
            <a:r>
              <a:rPr lang="it-IT" sz="2000" dirty="0">
                <a:latin typeface="Verdana" pitchFamily="34" charset="0"/>
              </a:rPr>
              <a:t>aumento dell’attività del </a:t>
            </a:r>
            <a:r>
              <a:rPr lang="it-IT" sz="2000" dirty="0" err="1">
                <a:latin typeface="Verdana" pitchFamily="34" charset="0"/>
              </a:rPr>
              <a:t>trombossano</a:t>
            </a:r>
            <a:r>
              <a:rPr lang="it-IT" sz="2000" dirty="0">
                <a:latin typeface="Verdana" pitchFamily="34" charset="0"/>
              </a:rPr>
              <a:t> A2 </a:t>
            </a:r>
            <a:endParaRPr lang="it-IT" sz="2000" dirty="0" smtClean="0">
              <a:latin typeface="Verdana" pitchFamily="34" charset="0"/>
            </a:endParaRPr>
          </a:p>
          <a:p>
            <a:pPr lvl="2">
              <a:buFontTx/>
              <a:buChar char="-"/>
              <a:defRPr/>
            </a:pPr>
            <a:r>
              <a:rPr lang="it-IT" sz="2000" dirty="0" smtClean="0">
                <a:latin typeface="Verdana" pitchFamily="34" charset="0"/>
              </a:rPr>
              <a:t> una </a:t>
            </a:r>
            <a:r>
              <a:rPr lang="it-IT" sz="2000" dirty="0">
                <a:latin typeface="Verdana" pitchFamily="34" charset="0"/>
              </a:rPr>
              <a:t>riduzione della </a:t>
            </a:r>
            <a:r>
              <a:rPr lang="it-IT" sz="2000" dirty="0" smtClean="0">
                <a:latin typeface="Verdana" pitchFamily="34" charset="0"/>
              </a:rPr>
              <a:t>fibrinolisi</a:t>
            </a:r>
          </a:p>
          <a:p>
            <a:pPr lvl="2">
              <a:buFontTx/>
              <a:buChar char="-"/>
              <a:defRPr/>
            </a:pPr>
            <a:r>
              <a:rPr lang="it-IT" sz="2000" dirty="0" smtClean="0">
                <a:latin typeface="Verdana" pitchFamily="34" charset="0"/>
              </a:rPr>
              <a:t> un </a:t>
            </a:r>
            <a:r>
              <a:rPr lang="it-IT" sz="2000" dirty="0">
                <a:latin typeface="Verdana" pitchFamily="34" charset="0"/>
              </a:rPr>
              <a:t>conseguente aumento dell’adesione e dell’aggregazione </a:t>
            </a:r>
            <a:r>
              <a:rPr lang="it-IT" sz="2000" dirty="0" smtClean="0">
                <a:latin typeface="Verdana" pitchFamily="34" charset="0"/>
              </a:rPr>
              <a:t>   	piastrinica</a:t>
            </a:r>
            <a:r>
              <a:rPr lang="it-IT" sz="2000" dirty="0">
                <a:latin typeface="Verdana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endParaRPr lang="it-IT" sz="2000" b="1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it-IT" sz="2000" dirty="0">
                <a:latin typeface="Verdana" pitchFamily="34" charset="0"/>
              </a:rPr>
              <a:t>   l’intervento chirurgico induce di per sé </a:t>
            </a:r>
            <a:r>
              <a:rPr lang="it-IT" sz="2000" i="1" dirty="0">
                <a:latin typeface="Verdana" pitchFamily="34" charset="0"/>
              </a:rPr>
              <a:t>uno stato di </a:t>
            </a:r>
            <a:r>
              <a:rPr lang="it-IT" sz="2000" i="1" dirty="0" smtClean="0">
                <a:latin typeface="Verdana" pitchFamily="34" charset="0"/>
              </a:rPr>
              <a:t>	</a:t>
            </a:r>
            <a:r>
              <a:rPr lang="it-IT" sz="2000" i="1" dirty="0" err="1" smtClean="0">
                <a:latin typeface="Verdana" pitchFamily="34" charset="0"/>
              </a:rPr>
              <a:t>ipercoagulabilità</a:t>
            </a:r>
            <a:endParaRPr lang="it-IT" sz="2000" i="1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sz="2000" dirty="0">
              <a:latin typeface="Verdana" pitchFamily="34" charset="0"/>
            </a:endParaRP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- aumento del numero delle piastrine e della loro reattività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- aumento della concentrazione di fibrinogeno e di altre 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   proteine della cascata della coagulazione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- alterazione della deformabilità degli eritrociti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- riduzione della concentrazione di proteine attive nel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   sistema </a:t>
            </a:r>
            <a:r>
              <a:rPr lang="it-IT" sz="2000" dirty="0" err="1">
                <a:latin typeface="Verdana" pitchFamily="34" charset="0"/>
              </a:rPr>
              <a:t>fibrinolitico</a:t>
            </a:r>
            <a:r>
              <a:rPr lang="it-IT" sz="2000" dirty="0">
                <a:latin typeface="Verdana" pitchFamily="34" charset="0"/>
              </a:rPr>
              <a:t> (proteina C, antitrombina III, α2-</a:t>
            </a:r>
          </a:p>
          <a:p>
            <a:pPr>
              <a:defRPr/>
            </a:pPr>
            <a:r>
              <a:rPr lang="it-IT" sz="2000" dirty="0">
                <a:latin typeface="Verdana" pitchFamily="34" charset="0"/>
              </a:rPr>
              <a:t>	   macroglobulina</a:t>
            </a:r>
            <a:r>
              <a:rPr lang="it-IT" sz="2000" dirty="0" smtClean="0">
                <a:latin typeface="Verdana" pitchFamily="34" charset="0"/>
              </a:rPr>
              <a:t>)</a:t>
            </a:r>
            <a:endParaRPr lang="it-IT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6832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it-IT" dirty="0">
              <a:latin typeface="Calibri" pitchFamily="34" charset="0"/>
            </a:endParaRPr>
          </a:p>
          <a:p>
            <a:pPr algn="ctr">
              <a:defRPr/>
            </a:pPr>
            <a:endParaRPr lang="it-IT" b="1" dirty="0">
              <a:latin typeface="Verdana" pitchFamily="34" charset="0"/>
            </a:endParaRPr>
          </a:p>
          <a:p>
            <a:pPr algn="ctr">
              <a:defRPr/>
            </a:pPr>
            <a:r>
              <a:rPr lang="it-IT" sz="2000" b="1" dirty="0">
                <a:latin typeface="Verdana" pitchFamily="34" charset="0"/>
              </a:rPr>
              <a:t>RISCHIO “fisiopatologico”</a:t>
            </a:r>
          </a:p>
          <a:p>
            <a:pPr>
              <a:defRPr/>
            </a:pPr>
            <a:endParaRPr lang="it-IT" dirty="0">
              <a:latin typeface="Calibri" pitchFamily="34" charset="0"/>
            </a:endParaRPr>
          </a:p>
          <a:p>
            <a:pPr>
              <a:defRPr/>
            </a:pPr>
            <a:endParaRPr lang="it-IT" dirty="0">
              <a:latin typeface="Calibri" pitchFamily="34" charset="0"/>
            </a:endParaRPr>
          </a:p>
          <a:p>
            <a:pPr>
              <a:defRPr/>
            </a:pPr>
            <a:r>
              <a:rPr lang="it-IT" dirty="0">
                <a:latin typeface="Calibri" pitchFamily="34" charset="0"/>
              </a:rPr>
              <a:t>  </a:t>
            </a:r>
          </a:p>
          <a:p>
            <a:pPr>
              <a:buFont typeface="Arial" charset="0"/>
              <a:buChar char="•"/>
              <a:defRPr/>
            </a:pPr>
            <a:r>
              <a:rPr lang="it-IT" sz="2000" dirty="0" smtClean="0">
                <a:latin typeface="Verdana" pitchFamily="34" charset="0"/>
              </a:rPr>
              <a:t>  la </a:t>
            </a:r>
            <a:r>
              <a:rPr lang="it-IT" sz="2000" dirty="0">
                <a:latin typeface="Verdana" pitchFamily="34" charset="0"/>
              </a:rPr>
              <a:t>maggior parte degli interventi non cardiaci non differibili sono </a:t>
            </a:r>
            <a:r>
              <a:rPr lang="it-IT" sz="2000" dirty="0" smtClean="0">
                <a:latin typeface="Verdana" pitchFamily="34" charset="0"/>
              </a:rPr>
              <a:t>	spesso </a:t>
            </a:r>
            <a:r>
              <a:rPr lang="it-IT" sz="2000" dirty="0">
                <a:latin typeface="Verdana" pitchFamily="34" charset="0"/>
              </a:rPr>
              <a:t>eseguiti in uno stato pro-infiammatorio e </a:t>
            </a:r>
            <a:r>
              <a:rPr lang="it-IT" sz="2000" dirty="0" smtClean="0">
                <a:latin typeface="Verdana" pitchFamily="34" charset="0"/>
              </a:rPr>
              <a:t>pro-	trombotico </a:t>
            </a:r>
            <a:r>
              <a:rPr lang="it-IT" sz="2000" dirty="0">
                <a:latin typeface="Verdana" pitchFamily="34" charset="0"/>
              </a:rPr>
              <a:t>(presenza di neoplasia, anemia o recente </a:t>
            </a:r>
            <a:r>
              <a:rPr lang="it-IT" sz="2000" dirty="0" smtClean="0">
                <a:latin typeface="Verdana" pitchFamily="34" charset="0"/>
              </a:rPr>
              <a:t>trauma)</a:t>
            </a:r>
          </a:p>
          <a:p>
            <a:pPr>
              <a:defRPr/>
            </a:pPr>
            <a:endParaRPr lang="it-IT" sz="2000" dirty="0" smtClean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it-IT" sz="2000" dirty="0" smtClean="0">
                <a:latin typeface="Verdana" pitchFamily="34" charset="0"/>
              </a:rPr>
              <a:t>  </a:t>
            </a:r>
            <a:r>
              <a:rPr lang="it-IT" sz="2000" dirty="0" smtClean="0"/>
              <a:t>i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 rischio di eventi ischemici cardiaci tende a ridursi con l’aumentare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del tempo intercorso tra la PCI e l’intervento chirurgico 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la riduzione del rischio di eventi cardiovascolari “tempo-dipendente”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potrebbe essere espressione del tempo necessario  	all’</a:t>
            </a:r>
            <a:r>
              <a:rPr lang="it-IT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endotelizzazione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della superficie dello stent, che è più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lunga nel caso degli stent medicati. </a:t>
            </a:r>
            <a:endParaRPr lang="it-IT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dirty="0">
              <a:latin typeface="Verdana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it-IT" dirty="0">
              <a:latin typeface="Verdana" pitchFamily="34" charset="0"/>
            </a:endParaRPr>
          </a:p>
          <a:p>
            <a:pPr>
              <a:defRPr/>
            </a:pP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204865"/>
            <a:ext cx="8229600" cy="4104456"/>
          </a:xfrm>
        </p:spPr>
        <p:txBody>
          <a:bodyPr/>
          <a:lstStyle/>
          <a:p>
            <a:pPr>
              <a:defRPr/>
            </a:pPr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Stati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Uniti / Europa : 2 milioni di PTCA ogni anno, altrettante nel resto del mondo.</a:t>
            </a:r>
          </a:p>
          <a:p>
            <a:pPr>
              <a:defRPr/>
            </a:pPr>
            <a:endParaRPr lang="it-IT" sz="16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 la percentuale di posizionamento di STENT supera l’ 85% delle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PCI</a:t>
            </a:r>
          </a:p>
          <a:p>
            <a:pPr>
              <a:defRPr/>
            </a:pPr>
            <a:endParaRPr lang="it-IT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4–8 % di pazienti portatori di </a:t>
            </a:r>
            <a:r>
              <a:rPr lang="it-IT" sz="16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stent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coronarici va incontro a chirurgia non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cardiaca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 primo anno dopo la procedura di rivascolarizzazione…</a:t>
            </a:r>
          </a:p>
          <a:p>
            <a:pPr>
              <a:defRPr/>
            </a:pPr>
            <a:endParaRPr lang="it-IT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 necessitano di una duplice terapia antiaggregante orale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it-IT" sz="1000" dirty="0">
              <a:solidFill>
                <a:schemeClr val="bg1"/>
              </a:solidFill>
              <a:latin typeface="Verdana" pitchFamily="34" charset="0"/>
            </a:endParaRPr>
          </a:p>
          <a:p>
            <a:endParaRPr lang="it-I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115616" y="1412776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dimensioni del problema</a:t>
            </a:r>
            <a:endParaRPr lang="it-IT" sz="2800" i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21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it-IT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it-IT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DIAGRAMMA </a:t>
            </a: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it-IT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Rischio trombotico versus Rischio emorragico</a:t>
            </a: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0" y="2636838"/>
            <a:ext cx="9144000" cy="40608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it-IT" sz="1600"/>
          </a:p>
          <a:p>
            <a:pPr>
              <a:defRPr/>
            </a:pPr>
            <a:r>
              <a:rPr lang="it-IT" sz="2000">
                <a:latin typeface="Verdana" pitchFamily="34" charset="0"/>
              </a:rPr>
              <a:t>RISCHIO AGGIUNTIVO:</a:t>
            </a:r>
          </a:p>
          <a:p>
            <a:pPr>
              <a:defRPr/>
            </a:pPr>
            <a:r>
              <a:rPr lang="it-IT" sz="1600"/>
              <a:t> </a:t>
            </a:r>
          </a:p>
          <a:p>
            <a:pPr>
              <a:defRPr/>
            </a:pPr>
            <a:r>
              <a:rPr lang="it-IT">
                <a:latin typeface="Verdana" pitchFamily="34" charset="0"/>
              </a:rPr>
              <a:t>SCA  in occasione della PTCA,  pregressa trombosi di STENT,  FE&lt; 35%, IRC, diabete mellito</a:t>
            </a:r>
          </a:p>
          <a:p>
            <a:pPr>
              <a:defRPr/>
            </a:pPr>
            <a:endParaRPr lang="it-IT">
              <a:latin typeface="Verdana" pitchFamily="34" charset="0"/>
            </a:endParaRPr>
          </a:p>
          <a:p>
            <a:pPr>
              <a:defRPr/>
            </a:pPr>
            <a:r>
              <a:rPr lang="it-IT">
                <a:latin typeface="Verdana" pitchFamily="34" charset="0"/>
              </a:rPr>
              <a:t>Pregresso Byapss Ao-Co, SCA senza PTCA  (alto rischio entro 1 mese, rischio intermedio tra 1-6 mesi, basso rischio oltre 6 mesi)</a:t>
            </a:r>
          </a:p>
          <a:p>
            <a:pPr>
              <a:defRPr/>
            </a:pPr>
            <a:endParaRPr lang="it-IT">
              <a:latin typeface="Verdana" pitchFamily="34" charset="0"/>
            </a:endParaRPr>
          </a:p>
          <a:p>
            <a:pPr>
              <a:defRPr/>
            </a:pPr>
            <a:r>
              <a:rPr lang="it-IT">
                <a:latin typeface="Verdana" pitchFamily="34" charset="0"/>
              </a:rPr>
              <a:t>Pregressa PTCA convenzionale (alto rischio entro 2 settimane, rischio intermedio tra 2-4 settimane, basso rischio oltre 4 settimane)</a:t>
            </a:r>
          </a:p>
          <a:p>
            <a:pPr>
              <a:defRPr/>
            </a:pPr>
            <a:endParaRPr lang="it-IT" sz="1600"/>
          </a:p>
          <a:p>
            <a:pPr>
              <a:defRPr/>
            </a:pPr>
            <a:endParaRPr lang="it-IT" sz="1600"/>
          </a:p>
          <a:p>
            <a:pPr>
              <a:defRPr/>
            </a:pPr>
            <a:endParaRPr lang="it-IT" sz="1600"/>
          </a:p>
          <a:p>
            <a:pPr>
              <a:defRPr/>
            </a:pPr>
            <a:endParaRPr lang="it-IT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644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43650"/>
            <a:ext cx="914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419056" cy="274042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Scottish Coronary </a:t>
            </a:r>
            <a:r>
              <a:rPr lang="it-IT" sz="20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evascularization </a:t>
            </a:r>
            <a:r>
              <a:rPr lang="it-IT" sz="2000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egister</a:t>
            </a:r>
            <a:endParaRPr lang="it-IT" sz="20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71071"/>
            <a:ext cx="6912768" cy="513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342379" y="6165304"/>
            <a:ext cx="8229600" cy="49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18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Cruden</a:t>
            </a:r>
            <a:r>
              <a:rPr lang="it-IT" sz="1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N. </a:t>
            </a:r>
            <a:r>
              <a:rPr lang="it-IT" sz="18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Circ</a:t>
            </a:r>
            <a:r>
              <a:rPr lang="it-IT" sz="1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8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Cardiovasc</a:t>
            </a:r>
            <a:r>
              <a:rPr lang="it-IT" sz="1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8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Interve</a:t>
            </a:r>
            <a:r>
              <a:rPr lang="it-IT" sz="1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2010; 3:236-42</a:t>
            </a:r>
            <a:endParaRPr lang="it-IT" sz="18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266318" y="140366"/>
            <a:ext cx="1872208" cy="9054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4.4% of </a:t>
            </a:r>
            <a:r>
              <a:rPr lang="it-IT" sz="1600" dirty="0" err="1" smtClean="0"/>
              <a:t>pts</a:t>
            </a:r>
            <a:r>
              <a:rPr lang="it-IT" sz="1600" dirty="0" smtClean="0"/>
              <a:t> </a:t>
            </a:r>
            <a:r>
              <a:rPr lang="it-IT" sz="1600" dirty="0" err="1" smtClean="0"/>
              <a:t>after</a:t>
            </a:r>
            <a:r>
              <a:rPr lang="it-IT" sz="1600" dirty="0" smtClean="0"/>
              <a:t> PCI </a:t>
            </a:r>
            <a:r>
              <a:rPr lang="it-IT" sz="1600" dirty="0" err="1" smtClean="0"/>
              <a:t>undergo</a:t>
            </a:r>
            <a:r>
              <a:rPr lang="it-IT" sz="1600" dirty="0" smtClean="0"/>
              <a:t> </a:t>
            </a:r>
            <a:r>
              <a:rPr lang="it-IT" sz="1600" dirty="0" err="1" smtClean="0"/>
              <a:t>surgery</a:t>
            </a:r>
            <a:r>
              <a:rPr lang="it-IT" sz="1600" dirty="0" smtClean="0"/>
              <a:t> </a:t>
            </a:r>
            <a:r>
              <a:rPr lang="it-IT" sz="1600" dirty="0" err="1" smtClean="0"/>
              <a:t>within</a:t>
            </a:r>
            <a:r>
              <a:rPr lang="it-IT" sz="1600" dirty="0" smtClean="0"/>
              <a:t> 1 </a:t>
            </a:r>
            <a:r>
              <a:rPr lang="it-IT" sz="1600" dirty="0" err="1" smtClean="0"/>
              <a:t>year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442370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6856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it-IT" sz="8000">
              <a:latin typeface="Verdana" pitchFamily="34" charset="0"/>
            </a:endParaRPr>
          </a:p>
          <a:p>
            <a:pPr>
              <a:defRPr/>
            </a:pPr>
            <a:r>
              <a:rPr lang="it-IT" sz="8000">
                <a:latin typeface="Verdana" pitchFamily="34" charset="0"/>
              </a:rPr>
              <a:t>    </a:t>
            </a:r>
            <a:endParaRPr lang="it-IT" sz="4000">
              <a:latin typeface="Verdana" pitchFamily="34" charset="0"/>
            </a:endParaRPr>
          </a:p>
          <a:p>
            <a:pPr>
              <a:defRPr/>
            </a:pPr>
            <a:endParaRPr lang="it-IT" sz="4000">
              <a:latin typeface="Verdana" pitchFamily="34" charset="0"/>
            </a:endParaRPr>
          </a:p>
          <a:p>
            <a:pPr>
              <a:defRPr/>
            </a:pPr>
            <a:endParaRPr lang="it-IT" sz="80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8000">
              <a:latin typeface="Verdana" pitchFamily="34" charset="0"/>
            </a:endParaRPr>
          </a:p>
        </p:txBody>
      </p:sp>
      <p:sp>
        <p:nvSpPr>
          <p:cNvPr id="67596" name="Text Box 13"/>
          <p:cNvSpPr txBox="1">
            <a:spLocks noChangeArrowheads="1"/>
          </p:cNvSpPr>
          <p:nvPr/>
        </p:nvSpPr>
        <p:spPr bwMode="auto">
          <a:xfrm>
            <a:off x="2051050" y="2997200"/>
            <a:ext cx="482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>
                <a:latin typeface="Verdana" pitchFamily="34" charset="0"/>
              </a:rPr>
              <a:t>“A good Surgeon is a dry Surgeon”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6856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it-IT" sz="8000">
              <a:latin typeface="Verdana" pitchFamily="34" charset="0"/>
            </a:endParaRPr>
          </a:p>
          <a:p>
            <a:pPr>
              <a:defRPr/>
            </a:pPr>
            <a:r>
              <a:rPr lang="it-IT" sz="8000">
                <a:latin typeface="Verdana" pitchFamily="34" charset="0"/>
              </a:rPr>
              <a:t>    </a:t>
            </a:r>
            <a:r>
              <a:rPr lang="it-IT" sz="4000">
                <a:latin typeface="Verdana" pitchFamily="34" charset="0"/>
              </a:rPr>
              <a:t>……	grazie</a:t>
            </a:r>
          </a:p>
          <a:p>
            <a:pPr>
              <a:defRPr/>
            </a:pPr>
            <a:endParaRPr lang="it-IT" sz="4000">
              <a:latin typeface="Verdana" pitchFamily="34" charset="0"/>
            </a:endParaRPr>
          </a:p>
          <a:p>
            <a:pPr>
              <a:defRPr/>
            </a:pPr>
            <a:endParaRPr lang="it-IT" sz="80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1200">
              <a:latin typeface="Verdana" pitchFamily="34" charset="0"/>
            </a:endParaRPr>
          </a:p>
          <a:p>
            <a:pPr>
              <a:defRPr/>
            </a:pPr>
            <a:endParaRPr lang="it-IT" sz="80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3600">
                <a:solidFill>
                  <a:schemeClr val="bg1"/>
                </a:solidFill>
                <a:latin typeface="Calibri" pitchFamily="34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723" y="2564904"/>
            <a:ext cx="8229600" cy="4104456"/>
          </a:xfrm>
        </p:spPr>
        <p:txBody>
          <a:bodyPr/>
          <a:lstStyle/>
          <a:p>
            <a:pPr>
              <a:defRPr/>
            </a:pP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 la prima causa di sospensione prematura della terapia antiaggregante è risultata la necessità di sottoporre il paziente ad un intervento chirurgico</a:t>
            </a:r>
          </a:p>
          <a:p>
            <a:pPr>
              <a:defRPr/>
            </a:pPr>
            <a:endParaRPr lang="it-IT" sz="16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 la prematura sospensione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di uno o entrambi i farmaci antiaggreganti comporta un rischio significativo di trombosi dello </a:t>
            </a:r>
            <a:r>
              <a:rPr lang="it-IT" sz="1600" dirty="0" err="1" smtClean="0">
                <a:solidFill>
                  <a:schemeClr val="bg1"/>
                </a:solidFill>
                <a:latin typeface="Verdana" pitchFamily="34" charset="0"/>
              </a:rPr>
              <a:t>stent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  (infarto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</a:rPr>
              <a:t>miocardico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</a:rPr>
              <a:t>acuto, morte).</a:t>
            </a:r>
            <a:endParaRPr lang="it-IT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16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IMA peri-operatorio è associato ad una mortalità intra-ospedaliera del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15-25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%.</a:t>
            </a:r>
          </a:p>
          <a:p>
            <a:pPr>
              <a:defRPr/>
            </a:pPr>
            <a:endParaRPr lang="it-IT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terapia antiaggregante aumenta notevolmente il rischio emorragico in </a:t>
            </a:r>
            <a:r>
              <a:rPr lang="it-IT" sz="16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corso </a:t>
            </a:r>
            <a:r>
              <a:rPr lang="it-IT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 procedure chirurgiche o endoscopiche.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133320" y="1413236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dimensioni del problema</a:t>
            </a:r>
            <a:endParaRPr lang="it-IT" sz="2800" i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>
          <a:xfrm>
            <a:off x="0" y="2060848"/>
            <a:ext cx="9144000" cy="4797152"/>
          </a:xfrm>
        </p:spPr>
        <p:txBody>
          <a:bodyPr/>
          <a:lstStyle/>
          <a:p>
            <a:pPr algn="l"/>
            <a:r>
              <a:rPr lang="it-IT" sz="24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Fattori che influenzano il rischio cardiaco</a:t>
            </a:r>
          </a:p>
          <a:p>
            <a:pPr algn="l"/>
            <a:endParaRPr lang="it-IT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urgenza dell’intervento</a:t>
            </a:r>
          </a:p>
          <a:p>
            <a:pPr algn="l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invasività</a:t>
            </a:r>
          </a:p>
          <a:p>
            <a:pPr algn="l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tipo</a:t>
            </a:r>
          </a:p>
          <a:p>
            <a:pPr algn="l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durata</a:t>
            </a:r>
          </a:p>
          <a:p>
            <a:pPr algn="l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variazioni di temperatura corporea</a:t>
            </a:r>
          </a:p>
          <a:p>
            <a:pPr algn="l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perdite di sangue</a:t>
            </a:r>
          </a:p>
          <a:p>
            <a:pPr algn="l"/>
            <a:endParaRPr lang="it-IT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700808"/>
            <a:ext cx="6491783" cy="717971"/>
          </a:xfrm>
        </p:spPr>
        <p:txBody>
          <a:bodyPr/>
          <a:lstStyle/>
          <a:p>
            <a:pPr algn="l"/>
            <a:r>
              <a:rPr lang="it-IT" sz="24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Stress chirurgico</a:t>
            </a:r>
            <a:endParaRPr lang="it-IT" sz="24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358069"/>
            <a:ext cx="7992888" cy="3735228"/>
          </a:xfrm>
        </p:spPr>
        <p:txBody>
          <a:bodyPr/>
          <a:lstStyle/>
          <a:p>
            <a:endParaRPr lang="it-IT" dirty="0" smtClean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incremento della domanda di O2</a:t>
            </a:r>
          </a:p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alterazioni dell’equilibrio tra fattori </a:t>
            </a:r>
            <a:r>
              <a:rPr lang="it-IT" sz="20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protrombotici</a:t>
            </a:r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fattori fibrinolitici</a:t>
            </a:r>
          </a:p>
          <a:p>
            <a:endParaRPr lang="it-IT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it-IT" sz="2000" dirty="0" smtClean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it-IT" sz="20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Aumento della trombogenicità coronarica</a:t>
            </a:r>
            <a:endParaRPr lang="it-IT" sz="2000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Rischio cardiaco</a:t>
            </a:r>
            <a:endParaRPr lang="it-IT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/>
          <a:lstStyle/>
          <a:p>
            <a:endParaRPr lang="it-IT" dirty="0" smtClean="0">
              <a:solidFill>
                <a:schemeClr val="bg1"/>
              </a:solidFill>
            </a:endParaRPr>
          </a:p>
          <a:p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basso rischio </a:t>
            </a:r>
          </a:p>
          <a:p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rischio intermedio</a:t>
            </a:r>
          </a:p>
          <a:p>
            <a:endParaRPr lang="it-IT" dirty="0" smtClean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</a:rPr>
              <a:t>alto rischio</a:t>
            </a:r>
          </a:p>
          <a:p>
            <a:pPr>
              <a:buNone/>
            </a:pP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292080" y="1484785"/>
            <a:ext cx="385192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Incidenza di eventi </a:t>
            </a:r>
          </a:p>
          <a:p>
            <a:r>
              <a:rPr lang="it-IT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(mortalità o infarto a 30 giorni)</a:t>
            </a:r>
          </a:p>
          <a:p>
            <a:endParaRPr lang="it-IT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r>
              <a:rPr lang="it-IT" sz="2400" dirty="0" smtClean="0">
                <a:solidFill>
                  <a:schemeClr val="bg1"/>
                </a:solidFill>
              </a:rPr>
              <a:t>&lt; 1%</a:t>
            </a: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r>
              <a:rPr lang="it-IT" sz="2400" dirty="0" smtClean="0">
                <a:solidFill>
                  <a:schemeClr val="bg1"/>
                </a:solidFill>
              </a:rPr>
              <a:t>1-5%	</a:t>
            </a: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endParaRPr lang="it-IT" sz="2400" dirty="0" smtClean="0">
              <a:solidFill>
                <a:schemeClr val="bg1"/>
              </a:solidFill>
            </a:endParaRPr>
          </a:p>
          <a:p>
            <a:r>
              <a:rPr lang="it-IT" sz="2400" dirty="0" smtClean="0">
                <a:solidFill>
                  <a:schemeClr val="bg1"/>
                </a:solidFill>
              </a:rPr>
              <a:t>&gt; 5%</a:t>
            </a:r>
            <a:endParaRPr lang="it-IT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t-IT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395536" y="2564904"/>
            <a:ext cx="835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8323"/>
            <a:ext cx="8880275" cy="356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56276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9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1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1936</Words>
  <Application>Microsoft Office PowerPoint</Application>
  <PresentationFormat>Presentazione su schermo (4:3)</PresentationFormat>
  <Paragraphs>381</Paragraphs>
  <Slides>44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5" baseType="lpstr">
      <vt:lpstr>Tema di Office</vt:lpstr>
      <vt:lpstr>Presentazione standard di PowerPoint</vt:lpstr>
      <vt:lpstr>Presentazione standard di PowerPoint</vt:lpstr>
      <vt:lpstr>Presentazione standard di PowerPoint</vt:lpstr>
      <vt:lpstr>Scottish Coronary Revascularization Register</vt:lpstr>
      <vt:lpstr>Presentazione standard di PowerPoint</vt:lpstr>
      <vt:lpstr>Presentazione standard di PowerPoint</vt:lpstr>
      <vt:lpstr>Stress chirurgico</vt:lpstr>
      <vt:lpstr>Rischio cardiaco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Musmeci Giuseppe</cp:lastModifiedBy>
  <cp:revision>147</cp:revision>
  <cp:lastPrinted>2014-10-29T10:38:29Z</cp:lastPrinted>
  <dcterms:created xsi:type="dcterms:W3CDTF">2012-10-02T19:35:35Z</dcterms:created>
  <dcterms:modified xsi:type="dcterms:W3CDTF">2014-10-29T12:40:40Z</dcterms:modified>
</cp:coreProperties>
</file>