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Layouts/slideLayout68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3" r:id="rId2"/>
    <p:sldMasterId id="2147483654" r:id="rId3"/>
    <p:sldMasterId id="2147484017" r:id="rId4"/>
    <p:sldMasterId id="2147485790" r:id="rId5"/>
    <p:sldMasterId id="2147485803" r:id="rId6"/>
  </p:sldMasterIdLst>
  <p:notesMasterIdLst>
    <p:notesMasterId r:id="rId134"/>
  </p:notesMasterIdLst>
  <p:sldIdLst>
    <p:sldId id="563" r:id="rId7"/>
    <p:sldId id="257" r:id="rId8"/>
    <p:sldId id="258" r:id="rId9"/>
    <p:sldId id="451" r:id="rId10"/>
    <p:sldId id="552" r:id="rId11"/>
    <p:sldId id="452" r:id="rId12"/>
    <p:sldId id="487" r:id="rId13"/>
    <p:sldId id="553" r:id="rId14"/>
    <p:sldId id="554" r:id="rId15"/>
    <p:sldId id="596" r:id="rId16"/>
    <p:sldId id="273" r:id="rId17"/>
    <p:sldId id="709" r:id="rId18"/>
    <p:sldId id="710" r:id="rId19"/>
    <p:sldId id="711" r:id="rId20"/>
    <p:sldId id="712" r:id="rId21"/>
    <p:sldId id="713" r:id="rId22"/>
    <p:sldId id="714" r:id="rId23"/>
    <p:sldId id="715" r:id="rId24"/>
    <p:sldId id="716" r:id="rId25"/>
    <p:sldId id="717" r:id="rId26"/>
    <p:sldId id="718" r:id="rId27"/>
    <p:sldId id="719" r:id="rId28"/>
    <p:sldId id="720" r:id="rId29"/>
    <p:sldId id="721" r:id="rId30"/>
    <p:sldId id="722" r:id="rId31"/>
    <p:sldId id="723" r:id="rId32"/>
    <p:sldId id="724" r:id="rId33"/>
    <p:sldId id="725" r:id="rId34"/>
    <p:sldId id="726" r:id="rId35"/>
    <p:sldId id="727" r:id="rId36"/>
    <p:sldId id="728" r:id="rId37"/>
    <p:sldId id="729" r:id="rId38"/>
    <p:sldId id="730" r:id="rId39"/>
    <p:sldId id="731" r:id="rId40"/>
    <p:sldId id="732" r:id="rId41"/>
    <p:sldId id="733" r:id="rId42"/>
    <p:sldId id="734" r:id="rId43"/>
    <p:sldId id="735" r:id="rId44"/>
    <p:sldId id="763" r:id="rId45"/>
    <p:sldId id="764" r:id="rId46"/>
    <p:sldId id="765" r:id="rId47"/>
    <p:sldId id="766" r:id="rId48"/>
    <p:sldId id="767" r:id="rId49"/>
    <p:sldId id="768" r:id="rId50"/>
    <p:sldId id="769" r:id="rId51"/>
    <p:sldId id="770" r:id="rId52"/>
    <p:sldId id="771" r:id="rId53"/>
    <p:sldId id="772" r:id="rId54"/>
    <p:sldId id="773" r:id="rId55"/>
    <p:sldId id="774" r:id="rId56"/>
    <p:sldId id="775" r:id="rId57"/>
    <p:sldId id="776" r:id="rId58"/>
    <p:sldId id="777" r:id="rId59"/>
    <p:sldId id="778" r:id="rId60"/>
    <p:sldId id="779" r:id="rId61"/>
    <p:sldId id="780" r:id="rId62"/>
    <p:sldId id="781" r:id="rId63"/>
    <p:sldId id="782" r:id="rId64"/>
    <p:sldId id="783" r:id="rId65"/>
    <p:sldId id="784" r:id="rId66"/>
    <p:sldId id="785" r:id="rId67"/>
    <p:sldId id="786" r:id="rId68"/>
    <p:sldId id="589" r:id="rId69"/>
    <p:sldId id="274" r:id="rId70"/>
    <p:sldId id="587" r:id="rId71"/>
    <p:sldId id="588" r:id="rId72"/>
    <p:sldId id="590" r:id="rId73"/>
    <p:sldId id="594" r:id="rId74"/>
    <p:sldId id="458" r:id="rId75"/>
    <p:sldId id="474" r:id="rId76"/>
    <p:sldId id="690" r:id="rId77"/>
    <p:sldId id="691" r:id="rId78"/>
    <p:sldId id="692" r:id="rId79"/>
    <p:sldId id="693" r:id="rId80"/>
    <p:sldId id="694" r:id="rId81"/>
    <p:sldId id="695" r:id="rId82"/>
    <p:sldId id="696" r:id="rId83"/>
    <p:sldId id="697" r:id="rId84"/>
    <p:sldId id="698" r:id="rId85"/>
    <p:sldId id="699" r:id="rId86"/>
    <p:sldId id="700" r:id="rId87"/>
    <p:sldId id="701" r:id="rId88"/>
    <p:sldId id="702" r:id="rId89"/>
    <p:sldId id="703" r:id="rId90"/>
    <p:sldId id="704" r:id="rId91"/>
    <p:sldId id="705" r:id="rId92"/>
    <p:sldId id="706" r:id="rId93"/>
    <p:sldId id="707" r:id="rId94"/>
    <p:sldId id="708" r:id="rId95"/>
    <p:sldId id="736" r:id="rId96"/>
    <p:sldId id="737" r:id="rId97"/>
    <p:sldId id="738" r:id="rId98"/>
    <p:sldId id="739" r:id="rId99"/>
    <p:sldId id="740" r:id="rId100"/>
    <p:sldId id="741" r:id="rId101"/>
    <p:sldId id="742" r:id="rId102"/>
    <p:sldId id="743" r:id="rId103"/>
    <p:sldId id="744" r:id="rId104"/>
    <p:sldId id="745" r:id="rId105"/>
    <p:sldId id="746" r:id="rId106"/>
    <p:sldId id="747" r:id="rId107"/>
    <p:sldId id="748" r:id="rId108"/>
    <p:sldId id="749" r:id="rId109"/>
    <p:sldId id="750" r:id="rId110"/>
    <p:sldId id="751" r:id="rId111"/>
    <p:sldId id="752" r:id="rId112"/>
    <p:sldId id="753" r:id="rId113"/>
    <p:sldId id="754" r:id="rId114"/>
    <p:sldId id="755" r:id="rId115"/>
    <p:sldId id="756" r:id="rId116"/>
    <p:sldId id="757" r:id="rId117"/>
    <p:sldId id="758" r:id="rId118"/>
    <p:sldId id="759" r:id="rId119"/>
    <p:sldId id="760" r:id="rId120"/>
    <p:sldId id="761" r:id="rId121"/>
    <p:sldId id="762" r:id="rId122"/>
    <p:sldId id="597" r:id="rId123"/>
    <p:sldId id="598" r:id="rId124"/>
    <p:sldId id="599" r:id="rId125"/>
    <p:sldId id="600" r:id="rId126"/>
    <p:sldId id="601" r:id="rId127"/>
    <p:sldId id="602" r:id="rId128"/>
    <p:sldId id="603" r:id="rId129"/>
    <p:sldId id="604" r:id="rId130"/>
    <p:sldId id="605" r:id="rId131"/>
    <p:sldId id="606" r:id="rId132"/>
    <p:sldId id="607" r:id="rId1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CCECFF"/>
    <a:srgbClr val="FF3300"/>
    <a:srgbClr val="003042"/>
    <a:srgbClr val="E4D5F2"/>
    <a:srgbClr val="9A7BD1"/>
    <a:srgbClr val="346B5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6057" autoAdjust="0"/>
  </p:normalViewPr>
  <p:slideViewPr>
    <p:cSldViewPr>
      <p:cViewPr>
        <p:scale>
          <a:sx n="66" d="100"/>
          <a:sy n="66" d="100"/>
        </p:scale>
        <p:origin x="-1506" y="-19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tableStyles" Target="tableStyle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slide" Target="slides/slide120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viewProps" Target="view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C479A-06AC-4B44-BD18-E837F19107A3}" type="doc">
      <dgm:prSet loTypeId="urn:microsoft.com/office/officeart/2005/8/layout/chevron2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C0C5F87-9E09-F44A-9FE4-783D1ECA91D7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1</a:t>
          </a:r>
          <a:endParaRPr lang="it-IT" sz="4000" b="1" dirty="0">
            <a:latin typeface="Arial Narrow"/>
            <a:cs typeface="Arial Narrow"/>
          </a:endParaRPr>
        </a:p>
      </dgm:t>
    </dgm:pt>
    <dgm:pt modelId="{5AE4371E-F69B-564C-BAFF-71315C623A70}" type="par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6217A77C-1E88-E445-9061-2D3F90FB172F}" type="sib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922FFC4C-6A2D-9A44-804C-E2E5705726AC}">
      <dgm:prSet phldrT="[Testo]" custT="1"/>
      <dgm:spPr/>
      <dgm:t>
        <a:bodyPr/>
        <a:lstStyle/>
        <a:p>
          <a:r>
            <a:rPr lang="it-IT" sz="20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000" b="1" u="none" dirty="0" smtClean="0">
              <a:solidFill>
                <a:schemeClr val="tx1"/>
              </a:solidFill>
              <a:latin typeface="Arial Narrow"/>
              <a:cs typeface="Arial Narrow"/>
            </a:rPr>
            <a:t>: n</a:t>
          </a:r>
          <a:r>
            <a:rPr lang="it-IT" sz="2000" b="1" u="none" dirty="0" smtClean="0">
              <a:solidFill>
                <a:schemeClr val="tx1"/>
              </a:solidFill>
              <a:latin typeface="Calibri" pitchFamily="34" charset="0"/>
            </a:rPr>
            <a:t>egli</a:t>
          </a:r>
          <a:r>
            <a:rPr lang="it-IT" sz="2000" b="1" dirty="0" smtClean="0">
              <a:solidFill>
                <a:schemeClr val="tx1"/>
              </a:solidFill>
              <a:latin typeface="Calibri" pitchFamily="34" charset="0"/>
            </a:rPr>
            <a:t> episodi acuti diarroici la terapia reidratante è doverosa sopratutto per anziani e bambini. Non è necessario impostare una antibioticoterapia agli esordi di un episodio acuto diarroico poiché spesso si rivela un'infezione autolimitante.</a:t>
          </a:r>
          <a:endParaRPr lang="it-IT" sz="2000" b="1" u="sng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55DC8128-38AE-BC44-AC35-37559B973E1D}" type="par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21D3D581-FD1B-2448-BE08-269F939AE281}" type="sib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2B49345-971D-8E42-A04A-C70453476C74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2</a:t>
          </a:r>
          <a:endParaRPr lang="it-IT" sz="4000" b="1" dirty="0">
            <a:latin typeface="Arial Narrow"/>
            <a:cs typeface="Arial Narrow"/>
          </a:endParaRPr>
        </a:p>
      </dgm:t>
    </dgm:pt>
    <dgm:pt modelId="{9F226912-73DC-E24F-8FE0-63CDABB1D476}" type="parTrans" cxnId="{DF974313-AD65-3E4D-8264-80AFFC0CDEC6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DB71C7B-809A-8A4D-9C35-18A6D14D3069}" type="sibTrans" cxnId="{DF974313-AD65-3E4D-8264-80AFFC0CDEC6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1A482E81-4384-F043-99B0-3556F969F1C4}">
      <dgm:prSet phldrT="[Testo]" custT="1"/>
      <dgm:spPr/>
      <dgm:t>
        <a:bodyPr/>
        <a:lstStyle/>
        <a:p>
          <a:r>
            <a:rPr lang="it-IT" sz="24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seguire un adeguata visita clinica con</a:t>
          </a:r>
          <a:r>
            <a:rPr lang="it-IT" sz="2400" b="1" u="sng" dirty="0" smtClean="0">
              <a:solidFill>
                <a:schemeClr val="tx1"/>
              </a:solidFill>
              <a:latin typeface="Calibri" pitchFamily="34" charset="0"/>
            </a:rPr>
            <a:t> esplorazione rettale e perianale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. Utilizzo della </a:t>
          </a:r>
          <a:r>
            <a:rPr lang="it-IT" sz="2000" b="1" dirty="0" smtClean="0">
              <a:solidFill>
                <a:schemeClr val="tx1"/>
              </a:solidFill>
              <a:latin typeface="Calibri" pitchFamily="34" charset="0"/>
            </a:rPr>
            <a:t>CALPROTECTINA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 fecale come indice infiammatorio intestinale.</a:t>
          </a:r>
          <a:endParaRPr lang="it-IT" sz="24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55572179-215C-D243-966B-370145BC56AC}" type="parTrans" cxnId="{9E2CC3D5-8CB7-6E48-8C69-333CB0D942DB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83A71B02-8262-324A-AE92-F0CC69BD7133}" type="sibTrans" cxnId="{9E2CC3D5-8CB7-6E48-8C69-333CB0D942DB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1BFDECB-B5AA-5B42-B0D9-5495E9F87448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4</a:t>
          </a:r>
          <a:endParaRPr lang="it-IT" sz="4000" b="1" dirty="0">
            <a:latin typeface="Arial Narrow"/>
            <a:cs typeface="Arial Narrow"/>
          </a:endParaRPr>
        </a:p>
      </dgm:t>
    </dgm:pt>
    <dgm:pt modelId="{D18C085B-0903-4640-A7E2-CFCC7CEAF310}" type="par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5FBAB14-709E-6046-8227-C5EBEFE144DF}" type="sib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4635D34-9A8F-3040-A6D1-AC1310742952}">
      <dgm:prSet phldrT="[Testo]" custT="1"/>
      <dgm:spPr/>
      <dgm:t>
        <a:bodyPr/>
        <a:lstStyle/>
        <a:p>
          <a:r>
            <a:rPr lang="it-IT" sz="24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dirty="0" smtClean="0">
              <a:solidFill>
                <a:schemeClr val="tx1"/>
              </a:solidFill>
              <a:latin typeface="Arial Narrow"/>
              <a:cs typeface="Arial Narrow"/>
            </a:rPr>
            <a:t>: i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n presenza di proctorragia precoce richiesta di </a:t>
          </a:r>
          <a:r>
            <a:rPr lang="it-IT" sz="2400" b="1" dirty="0" err="1" smtClean="0">
              <a:solidFill>
                <a:schemeClr val="tx1"/>
              </a:solidFill>
              <a:latin typeface="Calibri" pitchFamily="34" charset="0"/>
            </a:rPr>
            <a:t>colorettoscopia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. In assenza di proctorragia pensare a celiachia, intestino irritabile con diarrea da acidi biliari, coliti microscopiche.</a:t>
          </a:r>
          <a:endParaRPr lang="it-IT" sz="105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9FDE4ED-3A38-C546-9408-A77230F9596C}" type="par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8436067-74AD-6E47-BB72-F72B6D770B21}" type="sib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082C3A4E-F1E0-BD46-9F2B-FE77532B948D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3</a:t>
          </a:r>
          <a:endParaRPr lang="it-IT" sz="4000" b="1" dirty="0">
            <a:latin typeface="Arial Narrow"/>
            <a:cs typeface="Arial Narrow"/>
          </a:endParaRPr>
        </a:p>
      </dgm:t>
    </dgm:pt>
    <dgm:pt modelId="{40089F66-C4E9-8247-8830-60741CD6540C}" type="parTrans" cxnId="{D11E2040-042A-3C4B-B963-4A71BB492171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1B8D673A-BB07-6C4A-8184-248E84727E6E}" type="sibTrans" cxnId="{D11E2040-042A-3C4B-B963-4A71BB492171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3800E0CD-D18A-6B4E-B56D-EC77A674B61F}">
      <dgm:prSet custT="1"/>
      <dgm:spPr/>
      <dgm:t>
        <a:bodyPr/>
        <a:lstStyle/>
        <a:p>
          <a:r>
            <a:rPr lang="it-IT" sz="24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400" b="1" u="none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u="none" dirty="0" smtClean="0">
              <a:solidFill>
                <a:schemeClr val="tx1"/>
              </a:solidFill>
              <a:latin typeface="Calibri" pitchFamily="34" charset="0"/>
            </a:rPr>
            <a:t>vitare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 di prescrivere antidiarroici. Fornire adeguate indicazioni sulla corretta esecuzione degli esami sulle feci.</a:t>
          </a:r>
          <a:endParaRPr lang="it-IT" sz="12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3C83A840-A429-9140-B6C5-2BD15E5E8C13}" type="par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C492137-1D8A-4246-AB17-ADD4450B27EF}" type="sib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8CC556F1-3902-064D-9B1D-7826AE877ED2}" type="pres">
      <dgm:prSet presAssocID="{FE7C479A-06AC-4B44-BD18-E837F19107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3E038D3-8E18-EA42-AF72-11DD7CD67EA8}" type="pres">
      <dgm:prSet presAssocID="{CC0C5F87-9E09-F44A-9FE4-783D1ECA91D7}" presName="composite" presStyleCnt="0"/>
      <dgm:spPr/>
    </dgm:pt>
    <dgm:pt modelId="{A33AEACA-D2B7-DD4F-BC66-D0A9C74BB356}" type="pres">
      <dgm:prSet presAssocID="{CC0C5F87-9E09-F44A-9FE4-783D1ECA91D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0713BD-B27B-E948-80D9-169A97BCC1EF}" type="pres">
      <dgm:prSet presAssocID="{CC0C5F87-9E09-F44A-9FE4-783D1ECA91D7}" presName="descendantText" presStyleLbl="alignAcc1" presStyleIdx="0" presStyleCnt="4" custScaleY="1113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5AC809-38F8-0E4E-BD3E-2767400BDDE8}" type="pres">
      <dgm:prSet presAssocID="{6217A77C-1E88-E445-9061-2D3F90FB172F}" presName="sp" presStyleCnt="0"/>
      <dgm:spPr/>
    </dgm:pt>
    <dgm:pt modelId="{ABB89070-6C57-554C-B131-4B74B9AD69F3}" type="pres">
      <dgm:prSet presAssocID="{E2B49345-971D-8E42-A04A-C70453476C74}" presName="composite" presStyleCnt="0"/>
      <dgm:spPr/>
    </dgm:pt>
    <dgm:pt modelId="{40E24A69-73F7-6B42-B21F-2F80040FE5B1}" type="pres">
      <dgm:prSet presAssocID="{E2B49345-971D-8E42-A04A-C70453476C7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14E9ED-0B59-3C41-BFB6-02715B144645}" type="pres">
      <dgm:prSet presAssocID="{E2B49345-971D-8E42-A04A-C70453476C74}" presName="descendantText" presStyleLbl="alignAcc1" presStyleIdx="1" presStyleCnt="4" custScaleY="103278" custLinFactNeighborX="45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A5A025-D2BF-FD4B-9D0E-069330075690}" type="pres">
      <dgm:prSet presAssocID="{5DB71C7B-809A-8A4D-9C35-18A6D14D3069}" presName="sp" presStyleCnt="0"/>
      <dgm:spPr/>
    </dgm:pt>
    <dgm:pt modelId="{80146EE5-1473-194F-B1B6-CD064E2E7C73}" type="pres">
      <dgm:prSet presAssocID="{082C3A4E-F1E0-BD46-9F2B-FE77532B948D}" presName="composite" presStyleCnt="0"/>
      <dgm:spPr/>
    </dgm:pt>
    <dgm:pt modelId="{66BEDA6B-ED39-584D-AFF9-E78CD244A2D8}" type="pres">
      <dgm:prSet presAssocID="{082C3A4E-F1E0-BD46-9F2B-FE77532B948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A8466E-1FE7-744E-93DB-7BDD5B0612CC}" type="pres">
      <dgm:prSet presAssocID="{082C3A4E-F1E0-BD46-9F2B-FE77532B948D}" presName="descendantText" presStyleLbl="alignAcc1" presStyleIdx="2" presStyleCnt="4" custScaleY="1028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52B3D2-7971-7943-9E06-86B513B37BA9}" type="pres">
      <dgm:prSet presAssocID="{1B8D673A-BB07-6C4A-8184-248E84727E6E}" presName="sp" presStyleCnt="0"/>
      <dgm:spPr/>
    </dgm:pt>
    <dgm:pt modelId="{1979A3C7-6B83-AE48-AD16-A7BE9B28A234}" type="pres">
      <dgm:prSet presAssocID="{E1BFDECB-B5AA-5B42-B0D9-5495E9F87448}" presName="composite" presStyleCnt="0"/>
      <dgm:spPr/>
    </dgm:pt>
    <dgm:pt modelId="{F5DAF114-CBF2-6C42-A815-A4131FDC3DFB}" type="pres">
      <dgm:prSet presAssocID="{E1BFDECB-B5AA-5B42-B0D9-5495E9F8744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7D0E4D-3F6D-644B-A84D-6BDF82C790D4}" type="pres">
      <dgm:prSet presAssocID="{E1BFDECB-B5AA-5B42-B0D9-5495E9F87448}" presName="descendantText" presStyleLbl="alignAcc1" presStyleIdx="3" presStyleCnt="4" custScaleY="1465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7AED8F5-F1F4-47C1-BD4D-DD50D3C58F63}" type="presOf" srcId="{CC0C5F87-9E09-F44A-9FE4-783D1ECA91D7}" destId="{A33AEACA-D2B7-DD4F-BC66-D0A9C74BB356}" srcOrd="0" destOrd="0" presId="urn:microsoft.com/office/officeart/2005/8/layout/chevron2"/>
    <dgm:cxn modelId="{657ECE01-BFAE-4184-914E-F4254CFAD6BA}" type="presOf" srcId="{1A482E81-4384-F043-99B0-3556F969F1C4}" destId="{49A8466E-1FE7-744E-93DB-7BDD5B0612CC}" srcOrd="0" destOrd="0" presId="urn:microsoft.com/office/officeart/2005/8/layout/chevron2"/>
    <dgm:cxn modelId="{D0416D1D-66BB-574B-9376-1CD968B95357}" srcId="{FE7C479A-06AC-4B44-BD18-E837F19107A3}" destId="{CC0C5F87-9E09-F44A-9FE4-783D1ECA91D7}" srcOrd="0" destOrd="0" parTransId="{5AE4371E-F69B-564C-BAFF-71315C623A70}" sibTransId="{6217A77C-1E88-E445-9061-2D3F90FB172F}"/>
    <dgm:cxn modelId="{D11E2040-042A-3C4B-B963-4A71BB492171}" srcId="{FE7C479A-06AC-4B44-BD18-E837F19107A3}" destId="{082C3A4E-F1E0-BD46-9F2B-FE77532B948D}" srcOrd="2" destOrd="0" parTransId="{40089F66-C4E9-8247-8830-60741CD6540C}" sibTransId="{1B8D673A-BB07-6C4A-8184-248E84727E6E}"/>
    <dgm:cxn modelId="{DF974313-AD65-3E4D-8264-80AFFC0CDEC6}" srcId="{FE7C479A-06AC-4B44-BD18-E837F19107A3}" destId="{E2B49345-971D-8E42-A04A-C70453476C74}" srcOrd="1" destOrd="0" parTransId="{9F226912-73DC-E24F-8FE0-63CDABB1D476}" sibTransId="{5DB71C7B-809A-8A4D-9C35-18A6D14D3069}"/>
    <dgm:cxn modelId="{C6C38EC6-60CA-5247-A175-C463902844C5}" srcId="{E1BFDECB-B5AA-5B42-B0D9-5495E9F87448}" destId="{54635D34-9A8F-3040-A6D1-AC1310742952}" srcOrd="0" destOrd="0" parTransId="{09FDE4ED-3A38-C546-9408-A77230F9596C}" sibTransId="{B8436067-74AD-6E47-BB72-F72B6D770B21}"/>
    <dgm:cxn modelId="{8A4E358E-7D45-4B87-BA54-1303D191AF69}" type="presOf" srcId="{54635D34-9A8F-3040-A6D1-AC1310742952}" destId="{927D0E4D-3F6D-644B-A84D-6BDF82C790D4}" srcOrd="0" destOrd="0" presId="urn:microsoft.com/office/officeart/2005/8/layout/chevron2"/>
    <dgm:cxn modelId="{B7815F8B-CE6B-C44D-8726-F52F027A438E}" srcId="{E2B49345-971D-8E42-A04A-C70453476C74}" destId="{3800E0CD-D18A-6B4E-B56D-EC77A674B61F}" srcOrd="0" destOrd="0" parTransId="{3C83A840-A429-9140-B6C5-2BD15E5E8C13}" sibTransId="{FC492137-1D8A-4246-AB17-ADD4450B27EF}"/>
    <dgm:cxn modelId="{13BAB499-A50D-9C40-AB94-AD730CC81BD5}" srcId="{CC0C5F87-9E09-F44A-9FE4-783D1ECA91D7}" destId="{922FFC4C-6A2D-9A44-804C-E2E5705726AC}" srcOrd="0" destOrd="0" parTransId="{55DC8128-38AE-BC44-AC35-37559B973E1D}" sibTransId="{21D3D581-FD1B-2448-BE08-269F939AE281}"/>
    <dgm:cxn modelId="{6D87CBDD-E936-4A28-A452-51A42D906630}" type="presOf" srcId="{082C3A4E-F1E0-BD46-9F2B-FE77532B948D}" destId="{66BEDA6B-ED39-584D-AFF9-E78CD244A2D8}" srcOrd="0" destOrd="0" presId="urn:microsoft.com/office/officeart/2005/8/layout/chevron2"/>
    <dgm:cxn modelId="{E3E29C23-F7FE-B04A-9F92-CDD6D07A19FC}" srcId="{FE7C479A-06AC-4B44-BD18-E837F19107A3}" destId="{E1BFDECB-B5AA-5B42-B0D9-5495E9F87448}" srcOrd="3" destOrd="0" parTransId="{D18C085B-0903-4640-A7E2-CFCC7CEAF310}" sibTransId="{B5FBAB14-709E-6046-8227-C5EBEFE144DF}"/>
    <dgm:cxn modelId="{22EE634B-E3ED-4B8B-B8C6-9F13DE2914AD}" type="presOf" srcId="{FE7C479A-06AC-4B44-BD18-E837F19107A3}" destId="{8CC556F1-3902-064D-9B1D-7826AE877ED2}" srcOrd="0" destOrd="0" presId="urn:microsoft.com/office/officeart/2005/8/layout/chevron2"/>
    <dgm:cxn modelId="{9E2CC3D5-8CB7-6E48-8C69-333CB0D942DB}" srcId="{082C3A4E-F1E0-BD46-9F2B-FE77532B948D}" destId="{1A482E81-4384-F043-99B0-3556F969F1C4}" srcOrd="0" destOrd="0" parTransId="{55572179-215C-D243-966B-370145BC56AC}" sibTransId="{83A71B02-8262-324A-AE92-F0CC69BD7133}"/>
    <dgm:cxn modelId="{B9FC39CF-5749-4444-B31D-DB8C4F0CF45B}" type="presOf" srcId="{E2B49345-971D-8E42-A04A-C70453476C74}" destId="{40E24A69-73F7-6B42-B21F-2F80040FE5B1}" srcOrd="0" destOrd="0" presId="urn:microsoft.com/office/officeart/2005/8/layout/chevron2"/>
    <dgm:cxn modelId="{6A2A67F0-0B1E-4A49-81C4-4A0AF70BF61F}" type="presOf" srcId="{E1BFDECB-B5AA-5B42-B0D9-5495E9F87448}" destId="{F5DAF114-CBF2-6C42-A815-A4131FDC3DFB}" srcOrd="0" destOrd="0" presId="urn:microsoft.com/office/officeart/2005/8/layout/chevron2"/>
    <dgm:cxn modelId="{11D32941-D1B6-47F9-9826-974E9AE5E6E3}" type="presOf" srcId="{3800E0CD-D18A-6B4E-B56D-EC77A674B61F}" destId="{AB14E9ED-0B59-3C41-BFB6-02715B144645}" srcOrd="0" destOrd="0" presId="urn:microsoft.com/office/officeart/2005/8/layout/chevron2"/>
    <dgm:cxn modelId="{4F077B01-FDFA-41FF-A1C2-80449B8BA5BA}" type="presOf" srcId="{922FFC4C-6A2D-9A44-804C-E2E5705726AC}" destId="{350713BD-B27B-E948-80D9-169A97BCC1EF}" srcOrd="0" destOrd="0" presId="urn:microsoft.com/office/officeart/2005/8/layout/chevron2"/>
    <dgm:cxn modelId="{F779A23F-B9C5-4E01-9EB5-2C5F4B72055E}" type="presParOf" srcId="{8CC556F1-3902-064D-9B1D-7826AE877ED2}" destId="{E3E038D3-8E18-EA42-AF72-11DD7CD67EA8}" srcOrd="0" destOrd="0" presId="urn:microsoft.com/office/officeart/2005/8/layout/chevron2"/>
    <dgm:cxn modelId="{F355CA63-3841-4743-BFF6-E63743CF2970}" type="presParOf" srcId="{E3E038D3-8E18-EA42-AF72-11DD7CD67EA8}" destId="{A33AEACA-D2B7-DD4F-BC66-D0A9C74BB356}" srcOrd="0" destOrd="0" presId="urn:microsoft.com/office/officeart/2005/8/layout/chevron2"/>
    <dgm:cxn modelId="{1E7C0E2C-4A97-4230-AA51-FD853C40B151}" type="presParOf" srcId="{E3E038D3-8E18-EA42-AF72-11DD7CD67EA8}" destId="{350713BD-B27B-E948-80D9-169A97BCC1EF}" srcOrd="1" destOrd="0" presId="urn:microsoft.com/office/officeart/2005/8/layout/chevron2"/>
    <dgm:cxn modelId="{DC9B3250-0C65-4022-A079-4582C79C4B3A}" type="presParOf" srcId="{8CC556F1-3902-064D-9B1D-7826AE877ED2}" destId="{915AC809-38F8-0E4E-BD3E-2767400BDDE8}" srcOrd="1" destOrd="0" presId="urn:microsoft.com/office/officeart/2005/8/layout/chevron2"/>
    <dgm:cxn modelId="{15271285-B62A-41CD-A664-CD4047861881}" type="presParOf" srcId="{8CC556F1-3902-064D-9B1D-7826AE877ED2}" destId="{ABB89070-6C57-554C-B131-4B74B9AD69F3}" srcOrd="2" destOrd="0" presId="urn:microsoft.com/office/officeart/2005/8/layout/chevron2"/>
    <dgm:cxn modelId="{8A05A04F-E3B9-4B3F-AFD8-F6BCF1034308}" type="presParOf" srcId="{ABB89070-6C57-554C-B131-4B74B9AD69F3}" destId="{40E24A69-73F7-6B42-B21F-2F80040FE5B1}" srcOrd="0" destOrd="0" presId="urn:microsoft.com/office/officeart/2005/8/layout/chevron2"/>
    <dgm:cxn modelId="{3E9E7E1E-9F70-4C8E-A40B-40B0D252B632}" type="presParOf" srcId="{ABB89070-6C57-554C-B131-4B74B9AD69F3}" destId="{AB14E9ED-0B59-3C41-BFB6-02715B144645}" srcOrd="1" destOrd="0" presId="urn:microsoft.com/office/officeart/2005/8/layout/chevron2"/>
    <dgm:cxn modelId="{690F6317-9259-4FF9-8735-51CE16ADE803}" type="presParOf" srcId="{8CC556F1-3902-064D-9B1D-7826AE877ED2}" destId="{E2A5A025-D2BF-FD4B-9D0E-069330075690}" srcOrd="3" destOrd="0" presId="urn:microsoft.com/office/officeart/2005/8/layout/chevron2"/>
    <dgm:cxn modelId="{63692E96-7983-4C0F-B405-FFABFC3E2B9B}" type="presParOf" srcId="{8CC556F1-3902-064D-9B1D-7826AE877ED2}" destId="{80146EE5-1473-194F-B1B6-CD064E2E7C73}" srcOrd="4" destOrd="0" presId="urn:microsoft.com/office/officeart/2005/8/layout/chevron2"/>
    <dgm:cxn modelId="{BA9AAA8B-D467-4034-833B-07060CB4FAED}" type="presParOf" srcId="{80146EE5-1473-194F-B1B6-CD064E2E7C73}" destId="{66BEDA6B-ED39-584D-AFF9-E78CD244A2D8}" srcOrd="0" destOrd="0" presId="urn:microsoft.com/office/officeart/2005/8/layout/chevron2"/>
    <dgm:cxn modelId="{22DFC4D7-A400-4D00-98CB-1B1FE4783580}" type="presParOf" srcId="{80146EE5-1473-194F-B1B6-CD064E2E7C73}" destId="{49A8466E-1FE7-744E-93DB-7BDD5B0612CC}" srcOrd="1" destOrd="0" presId="urn:microsoft.com/office/officeart/2005/8/layout/chevron2"/>
    <dgm:cxn modelId="{E9201C9A-B5E9-450C-B193-1E5CEBA3A317}" type="presParOf" srcId="{8CC556F1-3902-064D-9B1D-7826AE877ED2}" destId="{1052B3D2-7971-7943-9E06-86B513B37BA9}" srcOrd="5" destOrd="0" presId="urn:microsoft.com/office/officeart/2005/8/layout/chevron2"/>
    <dgm:cxn modelId="{7E19D3FB-553E-48A8-B972-9703EFDDDB83}" type="presParOf" srcId="{8CC556F1-3902-064D-9B1D-7826AE877ED2}" destId="{1979A3C7-6B83-AE48-AD16-A7BE9B28A234}" srcOrd="6" destOrd="0" presId="urn:microsoft.com/office/officeart/2005/8/layout/chevron2"/>
    <dgm:cxn modelId="{F9B4BFDD-5F51-49AC-8CC2-346C89A4DA7A}" type="presParOf" srcId="{1979A3C7-6B83-AE48-AD16-A7BE9B28A234}" destId="{F5DAF114-CBF2-6C42-A815-A4131FDC3DFB}" srcOrd="0" destOrd="0" presId="urn:microsoft.com/office/officeart/2005/8/layout/chevron2"/>
    <dgm:cxn modelId="{4EF40E80-BE38-4F9F-98C9-5BB4AD2B022D}" type="presParOf" srcId="{1979A3C7-6B83-AE48-AD16-A7BE9B28A234}" destId="{927D0E4D-3F6D-644B-A84D-6BDF82C790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3AEACA-D2B7-DD4F-BC66-D0A9C74BB356}">
      <dsp:nvSpPr>
        <dsp:cNvPr id="0" name=""/>
        <dsp:cNvSpPr/>
      </dsp:nvSpPr>
      <dsp:spPr>
        <a:xfrm rot="5400000">
          <a:off x="-228805" y="302420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1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302420"/>
        <a:ext cx="1525368" cy="1067758"/>
      </dsp:txXfrm>
    </dsp:sp>
    <dsp:sp modelId="{350713BD-B27B-E948-80D9-169A97BCC1EF}">
      <dsp:nvSpPr>
        <dsp:cNvPr id="0" name=""/>
        <dsp:cNvSpPr/>
      </dsp:nvSpPr>
      <dsp:spPr>
        <a:xfrm rot="5400000">
          <a:off x="4553681" y="-3468500"/>
          <a:ext cx="1104396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0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n</a:t>
          </a:r>
          <a:r>
            <a:rPr lang="it-IT" sz="2000" b="1" u="none" kern="1200" dirty="0" smtClean="0">
              <a:solidFill>
                <a:schemeClr val="tx1"/>
              </a:solidFill>
              <a:latin typeface="Calibri" pitchFamily="34" charset="0"/>
            </a:rPr>
            <a:t>egli</a:t>
          </a:r>
          <a:r>
            <a:rPr lang="it-IT" sz="2000" b="1" kern="1200" dirty="0" smtClean="0">
              <a:solidFill>
                <a:schemeClr val="tx1"/>
              </a:solidFill>
              <a:latin typeface="Calibri" pitchFamily="34" charset="0"/>
            </a:rPr>
            <a:t> episodi acuti diarroici la terapia reidratante è doverosa sopratutto per anziani e bambini. Non è necessario impostare una antibioticoterapia agli esordi di un episodio acuto diarroico poiché spesso si rivela un'infezione autolimitante.</a:t>
          </a:r>
          <a:endParaRPr lang="it-IT" sz="2000" b="1" u="sng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553681" y="-3468500"/>
        <a:ext cx="1104396" cy="8076241"/>
      </dsp:txXfrm>
    </dsp:sp>
    <dsp:sp modelId="{40E24A69-73F7-6B42-B21F-2F80040FE5B1}">
      <dsp:nvSpPr>
        <dsp:cNvPr id="0" name=""/>
        <dsp:cNvSpPr/>
      </dsp:nvSpPr>
      <dsp:spPr>
        <a:xfrm rot="5400000">
          <a:off x="-228805" y="1708943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2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1708943"/>
        <a:ext cx="1525368" cy="1067758"/>
      </dsp:txXfrm>
    </dsp:sp>
    <dsp:sp modelId="{AB14E9ED-0B59-3C41-BFB6-02715B144645}">
      <dsp:nvSpPr>
        <dsp:cNvPr id="0" name=""/>
        <dsp:cNvSpPr/>
      </dsp:nvSpPr>
      <dsp:spPr>
        <a:xfrm rot="5400000">
          <a:off x="4593883" y="-2062237"/>
          <a:ext cx="1023990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4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u="none" kern="1200" dirty="0" smtClean="0">
              <a:solidFill>
                <a:schemeClr val="tx1"/>
              </a:solidFill>
              <a:latin typeface="Calibri" pitchFamily="34" charset="0"/>
            </a:rPr>
            <a:t>vitare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 di prescrivere antidiarroici. Fornire adeguate indicazioni sulla corretta esecuzione degli esami sulle feci.</a:t>
          </a:r>
          <a:endParaRPr lang="it-IT" sz="12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593883" y="-2062237"/>
        <a:ext cx="1023990" cy="8076241"/>
      </dsp:txXfrm>
    </dsp:sp>
    <dsp:sp modelId="{66BEDA6B-ED39-584D-AFF9-E78CD244A2D8}">
      <dsp:nvSpPr>
        <dsp:cNvPr id="0" name=""/>
        <dsp:cNvSpPr/>
      </dsp:nvSpPr>
      <dsp:spPr>
        <a:xfrm rot="5400000">
          <a:off x="-228805" y="3113241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3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3113241"/>
        <a:ext cx="1525368" cy="1067758"/>
      </dsp:txXfrm>
    </dsp:sp>
    <dsp:sp modelId="{49A8466E-1FE7-744E-93DB-7BDD5B0612CC}">
      <dsp:nvSpPr>
        <dsp:cNvPr id="0" name=""/>
        <dsp:cNvSpPr/>
      </dsp:nvSpPr>
      <dsp:spPr>
        <a:xfrm rot="5400000">
          <a:off x="4596109" y="-657939"/>
          <a:ext cx="1019539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seguire un adeguata visita clinica con</a:t>
          </a:r>
          <a:r>
            <a:rPr lang="it-IT" sz="2400" b="1" u="sng" kern="1200" dirty="0" smtClean="0">
              <a:solidFill>
                <a:schemeClr val="tx1"/>
              </a:solidFill>
              <a:latin typeface="Calibri" pitchFamily="34" charset="0"/>
            </a:rPr>
            <a:t> esplorazione rettale e perianale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. Utilizzo della </a:t>
          </a:r>
          <a:r>
            <a:rPr lang="it-IT" sz="2000" b="1" kern="1200" dirty="0" smtClean="0">
              <a:solidFill>
                <a:schemeClr val="tx1"/>
              </a:solidFill>
              <a:latin typeface="Calibri" pitchFamily="34" charset="0"/>
            </a:rPr>
            <a:t>CALPROTECTINA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 fecale come indice infiammatorio intestinale.</a:t>
          </a:r>
          <a:endParaRPr lang="it-IT" sz="24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596109" y="-657939"/>
        <a:ext cx="1019539" cy="8076241"/>
      </dsp:txXfrm>
    </dsp:sp>
    <dsp:sp modelId="{F5DAF114-CBF2-6C42-A815-A4131FDC3DFB}">
      <dsp:nvSpPr>
        <dsp:cNvPr id="0" name=""/>
        <dsp:cNvSpPr/>
      </dsp:nvSpPr>
      <dsp:spPr>
        <a:xfrm rot="5400000">
          <a:off x="-228805" y="4734388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4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4734388"/>
        <a:ext cx="1525368" cy="1067758"/>
      </dsp:txXfrm>
    </dsp:sp>
    <dsp:sp modelId="{927D0E4D-3F6D-644B-A84D-6BDF82C790D4}">
      <dsp:nvSpPr>
        <dsp:cNvPr id="0" name=""/>
        <dsp:cNvSpPr/>
      </dsp:nvSpPr>
      <dsp:spPr>
        <a:xfrm rot="5400000">
          <a:off x="4379260" y="963206"/>
          <a:ext cx="1453236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i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n presenza di proctorragia precoce richiesta di </a:t>
          </a:r>
          <a:r>
            <a:rPr lang="it-IT" sz="2400" b="1" kern="1200" dirty="0" err="1" smtClean="0">
              <a:solidFill>
                <a:schemeClr val="tx1"/>
              </a:solidFill>
              <a:latin typeface="Calibri" pitchFamily="34" charset="0"/>
            </a:rPr>
            <a:t>colorettoscopia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. In assenza di proctorragia pensare a celiachia, intestino irritabile con diarrea da acidi biliari, coliti microscopiche.</a:t>
          </a:r>
          <a:endParaRPr lang="it-IT" sz="105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379260" y="963206"/>
        <a:ext cx="1453236" cy="8076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293876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477EFB4-19C3-47CD-B858-DAB4F61FE67C}" type="slidenum">
              <a:rPr lang="it-IT">
                <a:solidFill>
                  <a:srgbClr val="FFFFFF"/>
                </a:solidFill>
              </a:rPr>
              <a:pPr/>
              <a:t>30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B6842D1-3398-4770-B09B-B8FF3A415E49}" type="slidenum">
              <a:rPr lang="it-IT">
                <a:solidFill>
                  <a:srgbClr val="FFFFFF"/>
                </a:solidFill>
              </a:rPr>
              <a:pPr/>
              <a:t>34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5CBBD30-E0C8-42C0-8206-DF758F70483E}" type="slidenum">
              <a:rPr lang="it-IT">
                <a:solidFill>
                  <a:srgbClr val="FFFFFF"/>
                </a:solidFill>
              </a:rPr>
              <a:pPr/>
              <a:t>35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848E282-4DD4-421B-BAB2-B667C7C59C88}" type="slidenum">
              <a:rPr lang="it-IT">
                <a:solidFill>
                  <a:srgbClr val="FFFFFF"/>
                </a:solidFill>
              </a:rPr>
              <a:pPr/>
              <a:t>36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42AEC9-0894-4C05-A8D3-E32B73DAC901}" type="slidenum">
              <a:rPr lang="it-IT" sz="1200"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36</a:t>
            </a:fld>
            <a:endParaRPr lang="it-IT" sz="120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105400" cy="4114800"/>
          </a:xfrm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66C6C02-6664-42A4-9012-9BF5AAD56A60}" type="slidenum">
              <a:rPr lang="it-IT">
                <a:solidFill>
                  <a:srgbClr val="FFFFFF"/>
                </a:solidFill>
              </a:rPr>
              <a:pPr/>
              <a:t>37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B9C56BD-8227-4379-A16B-D499EA0F1E88}" type="slidenum">
              <a:rPr lang="it-IT" sz="1200">
                <a:latin typeface="Times New Roman" pitchFamily="18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37</a:t>
            </a:fld>
            <a:endParaRPr lang="it-IT" sz="120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9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Andamento della antibioticoresistenza tra patogeni agenti etiologici di diarrea isolati in thailandia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Lo scopo di questo studio è la ricerca di nuove clessi di antibiotici nel trattamento della diarrea del viaggiatore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B06FA79-FE0D-4A41-B86D-A0BEE711A419}" type="slidenum">
              <a:rPr lang="it-IT">
                <a:solidFill>
                  <a:srgbClr val="FFFFFF"/>
                </a:solidFill>
              </a:rPr>
              <a:pPr/>
              <a:t>38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CC5E02C-03B3-4833-BA1D-3579744F0860}" type="slidenum">
              <a:rPr lang="it-IT" sz="1200"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38</a:t>
            </a:fld>
            <a:endParaRPr lang="it-IT" sz="120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3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Riscoperta di azitromicina confrontabile con levofloxacina nel trattamento della diarrea acuta acquisita in messico nei viaggiatori americani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F1C0F47-2CCB-43A7-8236-3BDA574835E2}" type="slidenum">
              <a:rPr lang="it-IT">
                <a:solidFill>
                  <a:prstClr val="black"/>
                </a:solidFill>
              </a:rPr>
              <a:pPr/>
              <a:t>41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C045CE0-0BF7-41EB-9C1A-28DA0752DFED}" type="slidenum">
              <a:rPr lang="it-IT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F6BA9EB-5375-404E-89C8-FD75C8B9599F}" type="slidenum">
              <a:rPr lang="it-IT" sz="4400" smtClean="0">
                <a:solidFill>
                  <a:srgbClr val="FFFFFF"/>
                </a:solidFill>
                <a:latin typeface="Arial Narrow Bold" charset="0"/>
                <a:ea typeface="+mn-ea"/>
                <a:cs typeface="Segoe UI" pitchFamily="34" charset="0"/>
                <a:sym typeface="Arial Narrow Bold" charset="0"/>
              </a:rPr>
              <a:pPr algn="ctr">
                <a:buClr>
                  <a:srgbClr val="FFFF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44</a:t>
            </a:fld>
            <a:endParaRPr lang="it-IT" sz="4400" smtClean="0">
              <a:solidFill>
                <a:srgbClr val="FFFFFF"/>
              </a:solidFill>
              <a:latin typeface="Arial Narrow Bold" charset="0"/>
              <a:ea typeface="+mn-ea"/>
              <a:cs typeface="Segoe UI" pitchFamily="34" charset="0"/>
              <a:sym typeface="Arial Narrow Bold" charset="0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4400" smtClean="0">
              <a:solidFill>
                <a:prstClr val="black"/>
              </a:solidFill>
              <a:latin typeface="Arial Narrow Bold" charset="0"/>
              <a:sym typeface="Arial Narrow Bold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ln w="9360">
            <a:solidFill>
              <a:srgbClr val="000000"/>
            </a:solidFill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BC785DC-146C-4427-A1FA-22E9F0482523}" type="slidenum">
              <a:rPr lang="it-IT">
                <a:solidFill>
                  <a:prstClr val="black"/>
                </a:solidFill>
              </a:rPr>
              <a:pPr/>
              <a:t>47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FBBBFE-136B-4AEF-A662-276928B2252D}" type="slidenum">
              <a:rPr lang="it-IT" sz="4400" smtClean="0">
                <a:solidFill>
                  <a:srgbClr val="FFFFFF"/>
                </a:solidFill>
                <a:latin typeface="Arial Narrow Bold" charset="0"/>
                <a:ea typeface="+mn-ea"/>
                <a:cs typeface="Segoe UI" pitchFamily="34" charset="0"/>
                <a:sym typeface="Arial Narrow Bold" charset="0"/>
              </a:rPr>
              <a:pPr algn="ctr">
                <a:buClr>
                  <a:srgbClr val="FFFF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it-IT" sz="4400" smtClean="0">
              <a:solidFill>
                <a:srgbClr val="FFFFFF"/>
              </a:solidFill>
              <a:latin typeface="Arial Narrow Bold" charset="0"/>
              <a:ea typeface="+mn-ea"/>
              <a:cs typeface="Segoe UI" pitchFamily="34" charset="0"/>
              <a:sym typeface="Arial Narrow Bold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4400" smtClean="0">
              <a:solidFill>
                <a:prstClr val="black"/>
              </a:solidFill>
              <a:latin typeface="Arial Narrow Bold" charset="0"/>
              <a:sym typeface="Arial Narrow Bold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4C6D055-969C-4A07-84FD-9C2C3071ED0A}" type="slidenum">
              <a:rPr lang="it-IT">
                <a:solidFill>
                  <a:prstClr val="black"/>
                </a:solidFill>
              </a:rPr>
              <a:pPr/>
              <a:t>62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696AEB8-A2A4-45EB-989E-2BED5836D88D}" type="slidenum">
              <a:rPr lang="it-IT">
                <a:solidFill>
                  <a:srgbClr val="FFFFFF"/>
                </a:solidFill>
              </a:rPr>
              <a:pPr/>
              <a:t>14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D25AB29C-2908-4D70-89F6-1B6BC6412D04}" type="slidenum">
              <a:rPr lang="it-IT" smtClean="0"/>
              <a:pPr/>
              <a:t>90</a:t>
            </a:fld>
            <a:endParaRPr lang="it-IT" smtClean="0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2C0B821B-BD27-40F5-A0D2-5DC8EE05047B}" type="slidenum">
              <a:rPr lang="it-IT" smtClean="0"/>
              <a:pPr/>
              <a:t>91</a:t>
            </a:fld>
            <a:endParaRPr lang="it-IT" smtClean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045129AE-1CFA-4A8D-BA22-B8CF775277CE}" type="slidenum">
              <a:rPr lang="it-IT" smtClean="0"/>
              <a:pPr/>
              <a:t>92</a:t>
            </a:fld>
            <a:endParaRPr lang="it-IT" smtClean="0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lIns="78903" tIns="39452" rIns="78903" bIns="39452" anchor="ctr"/>
          <a:lstStyle/>
          <a:p>
            <a:pPr eaLnBrk="1">
              <a:spcBef>
                <a:spcPts val="395"/>
              </a:spcBef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r>
              <a:rPr lang="it-IT" sz="2500" dirty="0" smtClean="0">
                <a:ea typeface="SimSun" charset="-122"/>
              </a:rPr>
              <a:t>Si trova nelle feci quando è in corso un processo infiammatorio con neutrofili</a:t>
            </a:r>
          </a:p>
          <a:p>
            <a:pPr eaLnBrk="1">
              <a:spcBef>
                <a:spcPts val="395"/>
              </a:spcBef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r>
              <a:rPr lang="it-IT" sz="2500" dirty="0" smtClean="0">
                <a:ea typeface="SimSun" charset="-122"/>
              </a:rPr>
              <a:t>Attività antimicrobica per competizione con il legame con zinco e inibizione enzimi zinco dipendenti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4B35B25A-B06F-43CD-B4B3-3B3D6F11200C}" type="slidenum">
              <a:rPr lang="it-IT" smtClean="0"/>
              <a:pPr/>
              <a:t>93</a:t>
            </a:fld>
            <a:endParaRPr lang="it-IT" smtClean="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F8D0750A-719B-4E99-BC1A-8462004E8F24}" type="slidenum">
              <a:rPr lang="it-IT" smtClean="0"/>
              <a:pPr/>
              <a:t>94</a:t>
            </a:fld>
            <a:endParaRPr lang="it-IT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6753" y="5480970"/>
            <a:ext cx="6159526" cy="40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165" tIns="40083" rIns="80165" bIns="40083"/>
          <a:lstStyle/>
          <a:p>
            <a:pPr marL="300620" indent="-299229">
              <a:spcBef>
                <a:spcPts val="701"/>
              </a:spcBef>
              <a:tabLst>
                <a:tab pos="630468" algn="l"/>
                <a:tab pos="723716" algn="l"/>
                <a:tab pos="1117585" algn="l"/>
                <a:tab pos="1511453" algn="l"/>
                <a:tab pos="1905322" algn="l"/>
                <a:tab pos="2299190" algn="l"/>
                <a:tab pos="2693058" algn="l"/>
                <a:tab pos="3086926" algn="l"/>
                <a:tab pos="3480795" algn="l"/>
                <a:tab pos="3874663" algn="l"/>
                <a:tab pos="4268532" algn="l"/>
                <a:tab pos="4662400" algn="l"/>
                <a:tab pos="5056269" algn="l"/>
                <a:tab pos="5450137" algn="l"/>
                <a:tab pos="5844006" algn="l"/>
                <a:tab pos="6237874" algn="l"/>
                <a:tab pos="6631743" algn="l"/>
                <a:tab pos="7025611" algn="l"/>
                <a:tab pos="7419480" algn="l"/>
                <a:tab pos="7813348" algn="l"/>
                <a:tab pos="8207217" algn="l"/>
              </a:tabLst>
              <a:defRPr/>
            </a:pPr>
            <a:r>
              <a:rPr lang="it-IT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Concentrazioni elevate nelle </a:t>
            </a:r>
            <a:r>
              <a:rPr lang="it-IT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feci</a:t>
            </a:r>
            <a:r>
              <a:rPr lang="it-IT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, plasma, liquido sinoviale, urine, saliva, </a:t>
            </a:r>
            <a:r>
              <a:rPr lang="it-IT" sz="2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liquor…</a:t>
            </a:r>
            <a:r>
              <a:rPr lang="it-IT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.</a:t>
            </a:r>
          </a:p>
          <a:p>
            <a:pPr marL="300620" indent="-299229">
              <a:spcBef>
                <a:spcPts val="701"/>
              </a:spcBef>
              <a:tabLst>
                <a:tab pos="630468" algn="l"/>
                <a:tab pos="723716" algn="l"/>
                <a:tab pos="1117585" algn="l"/>
                <a:tab pos="1511453" algn="l"/>
                <a:tab pos="1905322" algn="l"/>
                <a:tab pos="2299190" algn="l"/>
                <a:tab pos="2693058" algn="l"/>
                <a:tab pos="3086926" algn="l"/>
                <a:tab pos="3480795" algn="l"/>
                <a:tab pos="3874663" algn="l"/>
                <a:tab pos="4268532" algn="l"/>
                <a:tab pos="4662400" algn="l"/>
                <a:tab pos="5056269" algn="l"/>
                <a:tab pos="5450137" algn="l"/>
                <a:tab pos="5844006" algn="l"/>
                <a:tab pos="6237874" algn="l"/>
                <a:tab pos="6631743" algn="l"/>
                <a:tab pos="7025611" algn="l"/>
                <a:tab pos="7419480" algn="l"/>
                <a:tab pos="7813348" algn="l"/>
                <a:tab pos="8207217" algn="l"/>
              </a:tabLst>
              <a:defRPr/>
            </a:pPr>
            <a:r>
              <a:rPr lang="it-IT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Arial Unicode MS" charset="0"/>
              </a:rPr>
              <a:t>quando un processo infiammatorio con neutrofili è in corso</a:t>
            </a:r>
          </a:p>
          <a:p>
            <a:pPr marL="300620" indent="-299229">
              <a:spcBef>
                <a:spcPts val="701"/>
              </a:spcBef>
              <a:tabLst>
                <a:tab pos="630468" algn="l"/>
                <a:tab pos="723716" algn="l"/>
                <a:tab pos="1117585" algn="l"/>
                <a:tab pos="1511453" algn="l"/>
                <a:tab pos="1905322" algn="l"/>
                <a:tab pos="2299190" algn="l"/>
                <a:tab pos="2693058" algn="l"/>
                <a:tab pos="3086926" algn="l"/>
                <a:tab pos="3480795" algn="l"/>
                <a:tab pos="3874663" algn="l"/>
                <a:tab pos="4268532" algn="l"/>
                <a:tab pos="4662400" algn="l"/>
                <a:tab pos="5056269" algn="l"/>
                <a:tab pos="5450137" algn="l"/>
                <a:tab pos="5844006" algn="l"/>
                <a:tab pos="6237874" algn="l"/>
                <a:tab pos="6631743" algn="l"/>
                <a:tab pos="7025611" algn="l"/>
                <a:tab pos="7419480" algn="l"/>
                <a:tab pos="7813348" algn="l"/>
                <a:tab pos="8207217" algn="l"/>
              </a:tabLst>
              <a:defRPr/>
            </a:pPr>
            <a:r>
              <a:rPr lang="it-IT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Nelle feci è quantitativamente correlato all’escrezione fecale di leucociti marcati con </a:t>
            </a:r>
            <a:r>
              <a:rPr lang="it-IT" sz="21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111</a:t>
            </a:r>
            <a:r>
              <a:rPr lang="it-IT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Grande" pitchFamily="16" charset="0"/>
              </a:rPr>
              <a:t>In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C5F3C2A9-AC70-465A-BB29-3F50E5E65B0C}" type="slidenum">
              <a:rPr lang="it-IT" smtClean="0"/>
              <a:pPr/>
              <a:t>95</a:t>
            </a:fld>
            <a:endParaRPr lang="it-IT" smtClean="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5042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5536" cy="4115139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B2BE7813-2501-438A-9BCF-05D3D0146582}" type="slidenum">
              <a:rPr lang="it-IT" smtClean="0"/>
              <a:pPr/>
              <a:t>96</a:t>
            </a:fld>
            <a:endParaRPr lang="it-IT" smtClean="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D9D478BE-C555-4200-BDDC-4704F68F3042}" type="slidenum">
              <a:rPr lang="it-IT" smtClean="0"/>
              <a:pPr/>
              <a:t>97</a:t>
            </a:fld>
            <a:endParaRPr lang="it-IT" smtClean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191B9944-B688-47F8-A084-3CA3784AB3CA}" type="slidenum">
              <a:rPr lang="it-IT" smtClean="0"/>
              <a:pPr/>
              <a:t>98</a:t>
            </a:fld>
            <a:endParaRPr lang="it-IT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5042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0CECF47-2390-496C-AE97-0164AE3A7F78}" type="slidenum">
              <a:rPr lang="it-IT">
                <a:solidFill>
                  <a:srgbClr val="FFFFFF"/>
                </a:solidFill>
              </a:rPr>
              <a:pPr/>
              <a:t>15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8ABD43C-4B0B-4B6B-9665-0AA7B1CF099C}" type="slidenum">
              <a:rPr lang="it-IT" sz="1200"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it-IT" sz="120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D22E512B-2530-4D61-B4A4-25CD538FDBE8}" type="slidenum">
              <a:rPr lang="it-IT" smtClean="0"/>
              <a:pPr/>
              <a:t>99</a:t>
            </a:fld>
            <a:endParaRPr lang="it-IT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0" y="4248193"/>
            <a:ext cx="6858000" cy="5603160"/>
          </a:xfrm>
          <a:noFill/>
          <a:ln/>
        </p:spPr>
        <p:txBody>
          <a:bodyPr lIns="78903" tIns="41030" rIns="78903" bIns="41030"/>
          <a:lstStyle/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La </a:t>
            </a:r>
            <a:r>
              <a:rPr lang="it-IT" sz="1100" b="1" dirty="0" smtClean="0">
                <a:latin typeface="Arial" charset="0"/>
                <a:ea typeface="SimSun" charset="-122"/>
              </a:rPr>
              <a:t>forma classica</a:t>
            </a:r>
            <a:r>
              <a:rPr lang="it-IT" sz="1100" dirty="0" smtClean="0">
                <a:latin typeface="Arial" charset="0"/>
                <a:ea typeface="SimSun" charset="-122"/>
              </a:rPr>
              <a:t>, che esordisce solitamente nei primi 6-24 mesi, poco dopo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l'introduzione del glutine durante il divezzamento, si manifesta con sintomi gastrointestinali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quali: diarrea cronica, vomito, addome globoso, meteorismo, inappetenza. A questi, si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accompagnano segni laboratoristici e sintomi dovuti al malassorbimento quali anemia, alterazioni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della coagulazione, edemi, deficit di vitamine e oligominerali.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Questa forma sta diventando ormai rara, mentre e' in aumento l'incidenza della </a:t>
            </a:r>
            <a:r>
              <a:rPr lang="it-IT" sz="1100" b="1" dirty="0" smtClean="0">
                <a:latin typeface="Arial" charset="0"/>
                <a:ea typeface="SimSun" charset="-122"/>
              </a:rPr>
              <a:t>forma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b="1" dirty="0" smtClean="0">
                <a:latin typeface="Arial" charset="0"/>
                <a:ea typeface="SimSun" charset="-122"/>
              </a:rPr>
              <a:t>tardiva, </a:t>
            </a:r>
            <a:r>
              <a:rPr lang="it-IT" sz="1100" dirty="0" smtClean="0">
                <a:latin typeface="Arial" charset="0"/>
                <a:ea typeface="SimSun" charset="-122"/>
              </a:rPr>
              <a:t>caratterizzata da sintomi gastrointestinali atipici o da manifestazioni </a:t>
            </a:r>
            <a:r>
              <a:rPr lang="it-IT" sz="1100" dirty="0" err="1" smtClean="0">
                <a:latin typeface="Arial" charset="0"/>
                <a:ea typeface="SimSun" charset="-122"/>
              </a:rPr>
              <a:t>extragastro-</a:t>
            </a:r>
            <a:endParaRPr lang="it-IT" sz="1100" dirty="0" smtClean="0">
              <a:latin typeface="Arial" charset="0"/>
              <a:ea typeface="SimSun" charset="-122"/>
            </a:endParaRP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intestinali, isolate o associate tra di loro. Lo sviluppo di test </a:t>
            </a:r>
            <a:r>
              <a:rPr lang="it-IT" sz="1100" dirty="0" err="1" smtClean="0">
                <a:latin typeface="Arial" charset="0"/>
                <a:ea typeface="SimSun" charset="-122"/>
              </a:rPr>
              <a:t>serologici</a:t>
            </a:r>
            <a:r>
              <a:rPr lang="it-IT" sz="1100" dirty="0" smtClean="0">
                <a:latin typeface="Arial" charset="0"/>
                <a:ea typeface="SimSun" charset="-122"/>
              </a:rPr>
              <a:t> atti ad evidenziare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la presenza di anticorpi specifici per la MC (</a:t>
            </a:r>
            <a:r>
              <a:rPr lang="it-IT" sz="1100" dirty="0" err="1" smtClean="0">
                <a:latin typeface="Arial" charset="0"/>
                <a:ea typeface="SimSun" charset="-122"/>
              </a:rPr>
              <a:t>Ab</a:t>
            </a:r>
            <a:r>
              <a:rPr lang="it-IT" sz="1100" dirty="0" smtClean="0">
                <a:latin typeface="Arial" charset="0"/>
                <a:ea typeface="SimSun" charset="-122"/>
              </a:rPr>
              <a:t> anti </a:t>
            </a:r>
            <a:r>
              <a:rPr lang="it-IT" sz="1100" dirty="0" err="1" smtClean="0">
                <a:latin typeface="Arial" charset="0"/>
                <a:ea typeface="SimSun" charset="-122"/>
              </a:rPr>
              <a:t>endomisio</a:t>
            </a:r>
            <a:r>
              <a:rPr lang="it-IT" sz="1100" dirty="0" smtClean="0">
                <a:latin typeface="Arial" charset="0"/>
                <a:ea typeface="SimSun" charset="-122"/>
              </a:rPr>
              <a:t> e </a:t>
            </a:r>
            <a:r>
              <a:rPr lang="it-IT" sz="1100" dirty="0" err="1" smtClean="0">
                <a:latin typeface="Arial" charset="0"/>
                <a:ea typeface="SimSun" charset="-122"/>
              </a:rPr>
              <a:t>Ab</a:t>
            </a:r>
            <a:r>
              <a:rPr lang="it-IT" sz="1100" dirty="0" smtClean="0">
                <a:latin typeface="Arial" charset="0"/>
                <a:ea typeface="SimSun" charset="-122"/>
              </a:rPr>
              <a:t> anti </a:t>
            </a:r>
            <a:r>
              <a:rPr lang="it-IT" sz="1100" dirty="0" err="1" smtClean="0">
                <a:latin typeface="Arial" charset="0"/>
                <a:ea typeface="SimSun" charset="-122"/>
              </a:rPr>
              <a:t>transglutaminasi</a:t>
            </a:r>
            <a:r>
              <a:rPr lang="it-IT" sz="1100" dirty="0" smtClean="0">
                <a:latin typeface="Arial" charset="0"/>
                <a:ea typeface="SimSun" charset="-122"/>
              </a:rPr>
              <a:t>)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ha permesso, inoltre, di definire la </a:t>
            </a:r>
            <a:r>
              <a:rPr lang="it-IT" sz="1100" b="1" dirty="0" smtClean="0">
                <a:latin typeface="Arial" charset="0"/>
                <a:ea typeface="SimSun" charset="-122"/>
              </a:rPr>
              <a:t>forma silente </a:t>
            </a:r>
            <a:r>
              <a:rPr lang="it-IT" sz="1100" dirty="0" smtClean="0">
                <a:latin typeface="Arial" charset="0"/>
                <a:ea typeface="SimSun" charset="-122"/>
              </a:rPr>
              <a:t>(presenza di lesioni intestinali patognomoniche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sz="1100" dirty="0" smtClean="0">
                <a:latin typeface="Arial" charset="0"/>
                <a:ea typeface="SimSun" charset="-122"/>
              </a:rPr>
              <a:t>in assenza di segni e sintomi) e la forma potenziale (sierologia</a:t>
            </a:r>
            <a:r>
              <a:rPr lang="it-IT" dirty="0" smtClean="0">
                <a:latin typeface="Arial" charset="0"/>
                <a:ea typeface="SimSun" charset="-122"/>
              </a:rPr>
              <a:t> positiva in assenza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di lesioni intestinali).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Attualmente si stima che risulti affetto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da malattia celiaca un individuo ogni 100/150, per una prevalenza dello 0,6-1% sulla popolazione.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Di questi pazienti, solo una parte è consapevole della malattia. Infatti, vi sono in Italia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poco più di 70.000 celiaci noti, contro un numero reale valutato in circa 500.000. Quindi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per ogni paziente celiaco diagnosticato, ve ne sarebbero circa 7 non diagnosticati e/o diagnosticati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erroneamente.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endParaRPr lang="it-IT" dirty="0" smtClean="0">
              <a:latin typeface="Arial" charset="0"/>
              <a:ea typeface="SimSun" charset="-122"/>
            </a:endParaRP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endParaRPr lang="it-IT" dirty="0" smtClean="0">
              <a:latin typeface="Arial" charset="0"/>
              <a:ea typeface="SimSun" charset="-122"/>
            </a:endParaRP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  <a:tab pos="6346431" algn="l"/>
              </a:tabLst>
            </a:pPr>
            <a:endParaRPr lang="it-IT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7095225D-A07B-4BEF-854C-7F17AEB1EAEA}" type="slidenum">
              <a:rPr lang="it-IT" smtClean="0"/>
              <a:pPr/>
              <a:t>100</a:t>
            </a:fld>
            <a:endParaRPr lang="it-IT" smtClean="0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1FF42671-75AA-4D22-B298-AC4B79CAF4DB}" type="slidenum">
              <a:rPr lang="it-IT" smtClean="0"/>
              <a:pPr/>
              <a:t>101</a:t>
            </a:fld>
            <a:endParaRPr lang="it-IT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5536" cy="4191169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A4815227-BF1F-4B19-9800-174F137A08CE}" type="slidenum">
              <a:rPr lang="it-IT" smtClean="0"/>
              <a:pPr/>
              <a:t>102</a:t>
            </a:fld>
            <a:endParaRPr lang="it-IT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A5B8E36D-EFC6-454C-A991-F221258DB2CE}" type="slidenum">
              <a:rPr lang="it-IT" smtClean="0"/>
              <a:pPr/>
              <a:t>103</a:t>
            </a:fld>
            <a:endParaRPr lang="it-IT" smtClean="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7F0DBE88-F4A8-4662-96E2-7D75A28A394F}" type="slidenum">
              <a:rPr lang="it-IT" smtClean="0"/>
              <a:pPr/>
              <a:t>104</a:t>
            </a:fld>
            <a:endParaRPr lang="it-IT" smtClean="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E97C5916-0D9E-4AF6-BB4E-39E920A81B28}" type="slidenum">
              <a:rPr lang="it-IT" smtClean="0"/>
              <a:pPr/>
              <a:t>105</a:t>
            </a:fld>
            <a:endParaRPr lang="it-IT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5536" cy="4191169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35A76260-398E-4A93-AFCB-BE11BDA5C7FD}" type="slidenum">
              <a:rPr lang="it-IT" smtClean="0"/>
              <a:pPr/>
              <a:t>106</a:t>
            </a:fld>
            <a:endParaRPr lang="it-IT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D374D3D1-3D98-4B4B-A39E-F24A3978100C}" type="slidenum">
              <a:rPr lang="it-IT" smtClean="0"/>
              <a:pPr/>
              <a:t>107</a:t>
            </a:fld>
            <a:endParaRPr lang="it-IT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96" y="4343230"/>
            <a:ext cx="5029008" cy="4115139"/>
          </a:xfrm>
          <a:noFill/>
          <a:ln/>
        </p:spPr>
        <p:txBody>
          <a:bodyPr lIns="78903" tIns="41030" rIns="78903" bIns="41030"/>
          <a:lstStyle/>
          <a:p>
            <a:pPr marL="189280" indent="-189280" eaLnBrk="1">
              <a:spcBef>
                <a:spcPts val="395"/>
              </a:spcBef>
              <a:buSzPct val="45000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err="1" smtClean="0">
                <a:latin typeface="Arial" charset="0"/>
                <a:ea typeface="SimSun" charset="-122"/>
              </a:rPr>
              <a:t>Ab</a:t>
            </a:r>
            <a:r>
              <a:rPr lang="it-IT" dirty="0" smtClean="0">
                <a:latin typeface="Arial" charset="0"/>
                <a:ea typeface="SimSun" charset="-122"/>
              </a:rPr>
              <a:t> specifici: </a:t>
            </a:r>
            <a:r>
              <a:rPr lang="it-IT" dirty="0" err="1" smtClean="0">
                <a:latin typeface="Arial" charset="0"/>
                <a:ea typeface="SimSun" charset="-122"/>
              </a:rPr>
              <a:t>antiTG</a:t>
            </a:r>
            <a:r>
              <a:rPr lang="it-IT" dirty="0" smtClean="0">
                <a:latin typeface="Arial" charset="0"/>
                <a:ea typeface="SimSun" charset="-122"/>
              </a:rPr>
              <a:t>, EMA e </a:t>
            </a:r>
            <a:r>
              <a:rPr lang="it-IT" dirty="0" err="1" smtClean="0">
                <a:latin typeface="Arial" charset="0"/>
                <a:ea typeface="SimSun" charset="-122"/>
              </a:rPr>
              <a:t>antiDGP</a:t>
            </a:r>
            <a:r>
              <a:rPr lang="it-IT" dirty="0" smtClean="0">
                <a:latin typeface="Arial" charset="0"/>
                <a:ea typeface="SimSun" charset="-122"/>
              </a:rPr>
              <a:t> (non gli AGA)</a:t>
            </a:r>
          </a:p>
          <a:p>
            <a:pPr marL="189280" indent="-189280" eaLnBrk="1">
              <a:spcBef>
                <a:spcPts val="395"/>
              </a:spcBef>
              <a:buSzPct val="45000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Questo sistema dovrebbe semplificare la diagnosi  ed evitare anche le </a:t>
            </a:r>
            <a:r>
              <a:rPr lang="it-IT" dirty="0" err="1" smtClean="0">
                <a:latin typeface="Arial" charset="0"/>
                <a:ea typeface="SimSun" charset="-122"/>
              </a:rPr>
              <a:t>sovradiagnosi</a:t>
            </a:r>
            <a:r>
              <a:rPr lang="it-IT" dirty="0" smtClean="0">
                <a:latin typeface="Arial" charset="0"/>
                <a:ea typeface="SimSun" charset="-122"/>
              </a:rPr>
              <a:t>..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3AE13D3E-7557-4924-A522-6D1A60EFA700}" type="slidenum">
              <a:rPr lang="it-IT" smtClean="0"/>
              <a:pPr/>
              <a:t>108</a:t>
            </a:fld>
            <a:endParaRPr lang="it-IT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5536" cy="4191169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EE070B9-6473-4C97-854F-64C6076BCE8A}" type="slidenum">
              <a:rPr lang="it-IT">
                <a:solidFill>
                  <a:srgbClr val="FFFFFF"/>
                </a:solidFill>
              </a:rPr>
              <a:pPr/>
              <a:t>17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D1C34DE-2A01-4145-A6F2-B4C6B621065F}" type="slidenum">
              <a:rPr lang="it-IT" sz="1200"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it-IT" sz="120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CD78B93A-0E5F-4089-8EFD-36417CC842AB}" type="slidenum">
              <a:rPr lang="it-IT" smtClean="0"/>
              <a:pPr/>
              <a:t>109</a:t>
            </a:fld>
            <a:endParaRPr lang="it-IT" smtClean="0"/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85631"/>
            <a:ext cx="4848989" cy="3429509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/>
          <a:lstStyle/>
          <a:p>
            <a: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r>
              <a:rPr lang="it-IT" dirty="0" smtClean="0">
                <a:ea typeface="SimSun" charset="-122"/>
              </a:rPr>
              <a:t>la </a:t>
            </a:r>
            <a:r>
              <a:rPr lang="it-IT" dirty="0" err="1" smtClean="0">
                <a:ea typeface="SimSun" charset="-122"/>
              </a:rPr>
              <a:t>deamidazione</a:t>
            </a:r>
            <a:r>
              <a:rPr lang="it-IT" dirty="0" smtClean="0">
                <a:ea typeface="SimSun" charset="-122"/>
              </a:rPr>
              <a:t> dei peptidi di gliadina ad opera della </a:t>
            </a:r>
            <a:r>
              <a:rPr lang="it-IT" dirty="0" err="1" smtClean="0">
                <a:ea typeface="SimSun" charset="-122"/>
              </a:rPr>
              <a:t>transglutaminasi</a:t>
            </a:r>
            <a:r>
              <a:rPr lang="it-IT" dirty="0" smtClean="0">
                <a:ea typeface="SimSun" charset="-122"/>
              </a:rPr>
              <a:t> tissutale (</a:t>
            </a:r>
            <a:r>
              <a:rPr lang="it-IT" dirty="0" err="1" smtClean="0">
                <a:ea typeface="SimSun" charset="-122"/>
              </a:rPr>
              <a:t>tTG</a:t>
            </a:r>
            <a:r>
              <a:rPr lang="it-IT" dirty="0" smtClean="0">
                <a:ea typeface="SimSun" charset="-122"/>
              </a:rPr>
              <a:t>) rende questi nuovi </a:t>
            </a:r>
            <a:r>
              <a:rPr lang="it-IT" dirty="0" err="1" smtClean="0">
                <a:ea typeface="SimSun" charset="-122"/>
              </a:rPr>
              <a:t>epitopi</a:t>
            </a:r>
            <a:r>
              <a:rPr lang="it-IT" dirty="0" smtClean="0">
                <a:ea typeface="SimSun" charset="-122"/>
              </a:rPr>
              <a:t> più immunogeni rispetto a quelli nativi.</a:t>
            </a:r>
          </a:p>
          <a:p>
            <a: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r>
              <a:rPr lang="it-IT" dirty="0" smtClean="0">
                <a:ea typeface="SimSun" charset="-122"/>
              </a:rPr>
              <a:t>(DPG-AGA </a:t>
            </a:r>
            <a:r>
              <a:rPr lang="it-IT" dirty="0" err="1" smtClean="0">
                <a:ea typeface="SimSun" charset="-122"/>
              </a:rPr>
              <a:t>IgG</a:t>
            </a:r>
            <a:r>
              <a:rPr lang="it-IT" dirty="0" smtClean="0">
                <a:ea typeface="SimSun" charset="-122"/>
              </a:rPr>
              <a:t>) possono essere utilizzati come marcatori sierologici di malattia celiaca specialmente nei pazienti con età inferiore ai 2 anni e nei casi di malattia associata a deficit di </a:t>
            </a:r>
            <a:r>
              <a:rPr lang="it-IT" dirty="0" err="1" smtClean="0">
                <a:ea typeface="SimSun" charset="-122"/>
              </a:rPr>
              <a:t>IgA</a:t>
            </a:r>
            <a:r>
              <a:rPr lang="it-IT" dirty="0" smtClean="0">
                <a:ea typeface="SimSun" charset="-122"/>
              </a:rPr>
              <a:t>. La ricerca associata di </a:t>
            </a:r>
            <a:r>
              <a:rPr lang="it-IT" dirty="0" err="1" smtClean="0">
                <a:ea typeface="SimSun" charset="-122"/>
              </a:rPr>
              <a:t>antitranglutaminasi</a:t>
            </a:r>
            <a:r>
              <a:rPr lang="it-IT" dirty="0" smtClean="0">
                <a:ea typeface="SimSun" charset="-122"/>
              </a:rPr>
              <a:t> tissutale (</a:t>
            </a:r>
            <a:r>
              <a:rPr lang="it-IT" dirty="0" err="1" smtClean="0">
                <a:ea typeface="SimSun" charset="-122"/>
              </a:rPr>
              <a:t>tTG</a:t>
            </a:r>
            <a:r>
              <a:rPr lang="it-IT" dirty="0" smtClean="0">
                <a:ea typeface="SimSun" charset="-122"/>
              </a:rPr>
              <a:t> </a:t>
            </a:r>
            <a:r>
              <a:rPr lang="it-IT" dirty="0" err="1" smtClean="0">
                <a:ea typeface="SimSun" charset="-122"/>
              </a:rPr>
              <a:t>IgA</a:t>
            </a:r>
            <a:r>
              <a:rPr lang="it-IT" dirty="0" smtClean="0">
                <a:ea typeface="SimSun" charset="-122"/>
              </a:rPr>
              <a:t>) e antipeptidi </a:t>
            </a:r>
            <a:r>
              <a:rPr lang="it-IT" dirty="0" err="1" smtClean="0">
                <a:ea typeface="SimSun" charset="-122"/>
              </a:rPr>
              <a:t>deamidati</a:t>
            </a:r>
            <a:r>
              <a:rPr lang="it-IT" dirty="0" smtClean="0">
                <a:ea typeface="SimSun" charset="-122"/>
              </a:rPr>
              <a:t> di gliadina (DPG-AGA </a:t>
            </a:r>
            <a:r>
              <a:rPr lang="it-IT" dirty="0" err="1" smtClean="0">
                <a:ea typeface="SimSun" charset="-122"/>
              </a:rPr>
              <a:t>IgG</a:t>
            </a:r>
            <a:r>
              <a:rPr lang="it-IT" dirty="0" smtClean="0">
                <a:ea typeface="SimSun" charset="-122"/>
              </a:rPr>
              <a:t>) si è dimostrata significativa in fase di screening diagnostico di malattia per identificare correttamente gli affetti. Infine gli anticorpi antipeptidi </a:t>
            </a:r>
            <a:r>
              <a:rPr lang="it-IT" dirty="0" err="1" smtClean="0">
                <a:ea typeface="SimSun" charset="-122"/>
              </a:rPr>
              <a:t>deamidati</a:t>
            </a:r>
            <a:r>
              <a:rPr lang="it-IT" dirty="0" smtClean="0">
                <a:ea typeface="SimSun" charset="-122"/>
              </a:rPr>
              <a:t> di gliadina (DPG-AGA </a:t>
            </a:r>
            <a:r>
              <a:rPr lang="it-IT" dirty="0" err="1" smtClean="0">
                <a:ea typeface="SimSun" charset="-122"/>
              </a:rPr>
              <a:t>IgG</a:t>
            </a:r>
            <a:r>
              <a:rPr lang="it-IT" dirty="0" smtClean="0">
                <a:ea typeface="SimSun" charset="-122"/>
              </a:rPr>
              <a:t>) possono essere di aiuto nel follow-up della malattia celiaca, in quanto la persistenza di questo anticorpo nel siero di pazienti a dieta priva di glutine indica bassa </a:t>
            </a:r>
            <a:r>
              <a:rPr lang="it-IT" dirty="0" err="1" smtClean="0">
                <a:ea typeface="SimSun" charset="-122"/>
              </a:rPr>
              <a:t>compliance</a:t>
            </a:r>
            <a:r>
              <a:rPr lang="it-IT" dirty="0" smtClean="0">
                <a:ea typeface="SimSun" charset="-122"/>
              </a:rPr>
              <a:t> alla dieta stessa e mancato miglioramento delle lesioni della mucosa intestinale.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8AE306EB-C9C1-44E4-9F14-C849DC525B6F}" type="slidenum">
              <a:rPr lang="it-IT" smtClean="0"/>
              <a:pPr/>
              <a:t>110</a:t>
            </a:fld>
            <a:endParaRPr lang="it-IT" smtClean="0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85631"/>
            <a:ext cx="4848989" cy="3429509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96" y="4343230"/>
            <a:ext cx="5029008" cy="4115139"/>
          </a:xfrm>
          <a:noFill/>
          <a:ln/>
        </p:spPr>
        <p:txBody>
          <a:bodyPr lIns="78903" tIns="41030" rIns="78903" bIns="41030"/>
          <a:lstStyle/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La malattia celiaca (MC) è un'enteropatia </a:t>
            </a:r>
            <a:r>
              <a:rPr lang="it-IT" dirty="0" err="1" smtClean="0">
                <a:latin typeface="Arial" charset="0"/>
                <a:ea typeface="SimSun" charset="-122"/>
              </a:rPr>
              <a:t>immunomediata</a:t>
            </a:r>
            <a:r>
              <a:rPr lang="it-IT" dirty="0" smtClean="0">
                <a:latin typeface="Arial" charset="0"/>
                <a:ea typeface="SimSun" charset="-122"/>
              </a:rPr>
              <a:t> che si manifesta nei soggetti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geneticamente predisposti in  seguito a ingestione del glutine, l(a componente proteica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alcool - solubile presente in alcuni cereali quali grano, segale ed orzo). La predisposizione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genetica consiste nella condizione di omozigosi e/o eterozigosi per gli </a:t>
            </a:r>
            <a:r>
              <a:rPr lang="it-IT" dirty="0" err="1" smtClean="0">
                <a:latin typeface="Arial" charset="0"/>
                <a:ea typeface="SimSun" charset="-122"/>
              </a:rPr>
              <a:t>aIIeli</a:t>
            </a:r>
            <a:r>
              <a:rPr lang="it-IT" dirty="0" smtClean="0">
                <a:latin typeface="Arial" charset="0"/>
                <a:ea typeface="SimSun" charset="-122"/>
              </a:rPr>
              <a:t> DQ2/DQ8 del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it-IT" dirty="0" smtClean="0">
                <a:latin typeface="Arial" charset="0"/>
                <a:ea typeface="SimSun" charset="-122"/>
              </a:rPr>
              <a:t>complesso maggiore di istocompatibilità di II classe (HLA).</a:t>
            </a:r>
          </a:p>
          <a:p>
            <a:pPr eaLnBrk="1">
              <a:spcBef>
                <a:spcPts val="395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endParaRPr lang="it-IT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745E49C5-9C25-4363-8D13-59DB1ED19FA3}" type="slidenum">
              <a:rPr lang="it-IT" smtClean="0"/>
              <a:pPr/>
              <a:t>111</a:t>
            </a:fld>
            <a:endParaRPr lang="it-IT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DFC50A46-184A-4FCE-94ED-3C5A60D862DA}" type="slidenum">
              <a:rPr lang="it-IT" smtClean="0"/>
              <a:pPr/>
              <a:t>112</a:t>
            </a:fld>
            <a:endParaRPr lang="it-IT" smtClean="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85631"/>
            <a:ext cx="4848989" cy="3429509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96" y="4343230"/>
            <a:ext cx="5029008" cy="4115139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07173586-085C-45AB-A5B7-5B84CCBEC92E}" type="slidenum">
              <a:rPr lang="it-IT" smtClean="0"/>
              <a:pPr/>
              <a:t>113</a:t>
            </a:fld>
            <a:endParaRPr lang="it-IT" smtClean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6978F6CB-69EE-48DC-B53C-2E575D9411E7}" type="slidenum">
              <a:rPr lang="it-IT" smtClean="0"/>
              <a:pPr/>
              <a:t>114</a:t>
            </a:fld>
            <a:endParaRPr lang="it-IT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E51FE57F-2467-452D-809C-F763B10C7ADB}" type="slidenum">
              <a:rPr lang="it-IT" smtClean="0"/>
              <a:pPr/>
              <a:t>115</a:t>
            </a:fld>
            <a:endParaRPr lang="it-IT" smtClean="0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5225" y="685630"/>
            <a:ext cx="4844669" cy="3426794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088" y="8685103"/>
            <a:ext cx="2972472" cy="457539"/>
          </a:xfrm>
          <a:prstGeom prst="rect">
            <a:avLst/>
          </a:prstGeom>
          <a:noFill/>
        </p:spPr>
        <p:txBody>
          <a:bodyPr lIns="80165" tIns="40083" rIns="80165" bIns="40083"/>
          <a:lstStyle/>
          <a:p>
            <a:fld id="{A6DD4860-13F7-4BD8-9A94-657C4DCCDE2B}" type="slidenum">
              <a:rPr lang="it-IT" smtClean="0"/>
              <a:pPr/>
              <a:t>116</a:t>
            </a:fld>
            <a:endParaRPr lang="it-IT" smtClean="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03858"/>
            <a:ext cx="5485536" cy="4191170"/>
          </a:xfrm>
          <a:noFill/>
          <a:ln/>
        </p:spPr>
        <p:txBody>
          <a:bodyPr wrap="none" anchor="ctr"/>
          <a:lstStyle/>
          <a:p>
            <a:pPr eaLnBrk="1"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it-IT" sz="1800" dirty="0" smtClean="0">
              <a:latin typeface="Arial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133486A-2E66-430B-A81D-682B7327B13F}" type="slidenum">
              <a:rPr lang="it-IT">
                <a:solidFill>
                  <a:srgbClr val="FFFFFF"/>
                </a:solidFill>
              </a:rPr>
              <a:pPr/>
              <a:t>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15B867B-A4A3-44BD-9579-DF0269A9B28E}" type="slidenum">
              <a:rPr lang="it-IT" sz="1200"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it-IT" sz="120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5A69149-C8B2-41C3-8A9E-3205E7C06951}" type="slidenum">
              <a:rPr lang="it-IT">
                <a:solidFill>
                  <a:srgbClr val="FFFFFF"/>
                </a:solidFill>
              </a:rPr>
              <a:pPr/>
              <a:t>26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215FDA2-96A1-45A7-8D17-CD4933367667}" type="slidenum">
              <a:rPr lang="it-IT">
                <a:solidFill>
                  <a:srgbClr val="FFFFFF"/>
                </a:solidFill>
              </a:rPr>
              <a:pPr/>
              <a:t>27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3E54B65-A23E-4E83-BD57-D03EF3AA71E6}" type="slidenum">
              <a:rPr lang="it-IT">
                <a:solidFill>
                  <a:srgbClr val="FFFFFF"/>
                </a:solidFill>
              </a:rPr>
              <a:pPr/>
              <a:t>28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DF726C9-9F21-475A-BB3C-3D64A97E767E}" type="slidenum">
              <a:rPr lang="it-IT">
                <a:solidFill>
                  <a:srgbClr val="FFFFFF"/>
                </a:solidFill>
              </a:rPr>
              <a:pPr/>
              <a:t>29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604F-9FF0-8842-A8C0-4D9E835EC9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08181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146A-45C2-3548-AC6A-452227E993E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33243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1BC09-31A6-2641-8626-B3CAD46903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68419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DBD0-C873-B54B-BED8-CEBAE8BEAE9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3717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8E1BB-97AC-564A-8968-D6575529B06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4803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DB8F5-164A-5449-97EB-3BA0150D5F9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32327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84B9B-E37B-C147-B07A-3B69A6E0C86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5171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FEA6-CDF2-D848-83F3-C28513282E0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712964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2168-5044-FA4C-8CC7-16062C46C6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515179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4942-B812-6547-8ECF-BFEF9BA2B81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47323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0522-D8CB-564F-92D4-CB0983C680D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2781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88318-43D8-4740-BB3F-973E3C66326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6042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66A29-A58C-9D46-9E65-973C9D2600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73376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7D10-BD0F-8943-954E-B921D3AA72B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23651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2130425"/>
            <a:ext cx="1943100" cy="35083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130425"/>
            <a:ext cx="5676900" cy="35083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A311-2722-5641-B740-F5A573CE63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90810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E8445-2141-8B4C-A0CF-CC3648617B0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71263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FB2F-5639-A441-8018-2062A54416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1102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C3E31-E15B-314A-A184-9783762685F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08168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EE34-512B-C940-90E0-2DE7EBA8796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035757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934F-9AEF-A848-98B0-D7098F68EB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342224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CE6A6-DB87-4647-A271-933FF46CA8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0711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EEBC0-327E-A146-B216-3D80C66406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93799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E949B-2139-5440-BEF6-5CF145FCAC1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012979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C07A1-A2AD-534B-A25E-66C771642E8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906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D1E1-B1A0-C04B-B100-07A6A6440B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39462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0F851-C595-4641-A018-FCE4918596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228753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9585-EA39-4B47-A9E4-131C9083592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764267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1C978819-8BAA-F041-8CA7-ED37D44F36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7890030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5FBCF17-1D6C-AF44-8B05-27593B145C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020554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467673C6-5CC1-5F41-9814-FA1B31480C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8730500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7A634C62-02B8-7148-B066-79B61D0F7C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1892718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21E5C39-1206-E843-A9BC-8376B3804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5221398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BC373C0-060A-904F-9580-4741860707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611156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0D5CF-CC15-7544-A93B-544168F4CF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565735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4629CB8E-6A62-B148-9C9E-B82A40AF0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7239759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32122767-7087-8B4C-901E-867241479A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0835112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FF3B737-C779-FC40-A68C-D2EB10390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7200173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3D3AECA7-CCDC-134F-B91E-E9D012157C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344036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B50FDAA5-2A1C-4F40-B85F-62FFB3A8F6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475836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A5CEC6E-DB09-B048-8654-8D21DA8B23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5829458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AC860EC6-93E9-484A-BFC8-AE0172D503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4480117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1553A5CA-BD39-3149-ABE0-8DF12B6EF3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0861834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E8445-2141-8B4C-A0CF-CC3648617B0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12637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FB2F-5639-A441-8018-2062A54416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1102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E1A1B-2886-0643-882F-002B1EB8C4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002420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C3E31-E15B-314A-A184-9783762685F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081688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EE34-512B-C940-90E0-2DE7EBA8796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035757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934F-9AEF-A848-98B0-D7098F68EB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342224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CE6A6-DB87-4647-A271-933FF46CA8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207113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EEBC0-327E-A146-B216-3D80C66406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37991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C07A1-A2AD-534B-A25E-66C771642E8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9064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D1E1-B1A0-C04B-B100-07A6A6440B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94627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0F851-C595-4641-A018-FCE4918596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228753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9585-EA39-4B47-A9E4-131C9083592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76426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8160" cy="114348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3D515-ADD9-4F50-A79D-EDF11FF340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FBEAF-EAB1-FD4A-9FB2-2A0FA58232A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667405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6F5C7-5907-404A-8F65-0F87DAAF9F0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08880-9F31-4AF1-906E-FCB23454F0A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86014-8697-48D9-9E4E-F234392EED6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690EE-3C95-4BA8-9EA3-A93D345E2C8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0A460-6C09-418A-90D3-D5355A622371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3517A-FC58-4213-9880-895FD72231F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B0CE6-2B54-4368-B93F-2E2E175916C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8FA90-0B66-44D3-B36C-13247CDDB4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D0D1D-AEDC-45C6-B06A-3EDBFD11A29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F50FF-BB42-45B4-A322-067C5CC27F5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2ED59-D6C5-304A-A45B-1012650F8F2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222394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03B54-8D40-4802-A400-4F2920196DF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505B-7A71-E84B-B764-3153FBB7FCB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95472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76BFF-8A4D-F346-847C-5A4486C2D40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24547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602C321E-0E7F-C445-9DD0-3ECC3318C29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400A8917-9785-3D45-85BC-C63D3287B9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3" r:id="rId2"/>
    <p:sldLayoutId id="2147485744" r:id="rId3"/>
    <p:sldLayoutId id="2147485745" r:id="rId4"/>
    <p:sldLayoutId id="2147485746" r:id="rId5"/>
    <p:sldLayoutId id="2147485747" r:id="rId6"/>
    <p:sldLayoutId id="2147485748" r:id="rId7"/>
    <p:sldLayoutId id="2147485749" r:id="rId8"/>
    <p:sldLayoutId id="2147485750" r:id="rId9"/>
    <p:sldLayoutId id="2147485751" r:id="rId10"/>
    <p:sldLayoutId id="214748575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4A81E87A-BEF4-0242-99B4-6C17F42412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3" r:id="rId1"/>
    <p:sldLayoutId id="2147485754" r:id="rId2"/>
    <p:sldLayoutId id="2147485755" r:id="rId3"/>
    <p:sldLayoutId id="2147485756" r:id="rId4"/>
    <p:sldLayoutId id="2147485757" r:id="rId5"/>
    <p:sldLayoutId id="2147485758" r:id="rId6"/>
    <p:sldLayoutId id="2147485759" r:id="rId7"/>
    <p:sldLayoutId id="2147485760" r:id="rId8"/>
    <p:sldLayoutId id="2147485761" r:id="rId9"/>
    <p:sldLayoutId id="2147485762" r:id="rId10"/>
    <p:sldLayoutId id="214748576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F627ACF-652B-944C-B23E-E476A51626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84" r:id="rId10"/>
    <p:sldLayoutId id="2147485785" r:id="rId11"/>
    <p:sldLayoutId id="2147485786" r:id="rId12"/>
    <p:sldLayoutId id="2147485787" r:id="rId13"/>
    <p:sldLayoutId id="214748578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4A81E87A-BEF4-0242-99B4-6C17F42412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1" r:id="rId1"/>
    <p:sldLayoutId id="2147485792" r:id="rId2"/>
    <p:sldLayoutId id="2147485793" r:id="rId3"/>
    <p:sldLayoutId id="2147485794" r:id="rId4"/>
    <p:sldLayoutId id="2147485795" r:id="rId5"/>
    <p:sldLayoutId id="2147485796" r:id="rId6"/>
    <p:sldLayoutId id="2147485797" r:id="rId7"/>
    <p:sldLayoutId id="2147485798" r:id="rId8"/>
    <p:sldLayoutId id="2147485799" r:id="rId9"/>
    <p:sldLayoutId id="2147485800" r:id="rId10"/>
    <p:sldLayoutId id="2147485801" r:id="rId11"/>
    <p:sldLayoutId id="2147485802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CA1BD0-C4CB-4F62-80E3-228188251C65}" type="slidenum">
              <a:rPr lang="it-IT" smtClean="0">
                <a:latin typeface="Times New Roman" pitchFamily="18" charset="0"/>
                <a:ea typeface="+mn-ea"/>
                <a:cs typeface="+mn-cs"/>
              </a:rPr>
              <a:pPr/>
              <a:t>‹N›</a:t>
            </a:fld>
            <a:endParaRPr lang="it-IT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4" r:id="rId1"/>
    <p:sldLayoutId id="2147485805" r:id="rId2"/>
    <p:sldLayoutId id="2147485806" r:id="rId3"/>
    <p:sldLayoutId id="2147485807" r:id="rId4"/>
    <p:sldLayoutId id="2147485808" r:id="rId5"/>
    <p:sldLayoutId id="2147485809" r:id="rId6"/>
    <p:sldLayoutId id="2147485810" r:id="rId7"/>
    <p:sldLayoutId id="2147485811" r:id="rId8"/>
    <p:sldLayoutId id="2147485812" r:id="rId9"/>
    <p:sldLayoutId id="2147485813" r:id="rId10"/>
    <p:sldLayoutId id="21474858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wmf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12.jpeg"/><Relationship Id="rId5" Type="http://schemas.openxmlformats.org/officeDocument/2006/relationships/image" Target="../media/image111.wmf"/><Relationship Id="rId4" Type="http://schemas.openxmlformats.org/officeDocument/2006/relationships/image" Target="../media/image110.wmf"/><Relationship Id="rId9" Type="http://schemas.openxmlformats.org/officeDocument/2006/relationships/image" Target="../media/image9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0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://www.google.it/url?sa=i&amp;rct=j&amp;q=&amp;esrc=s&amp;frm=1&amp;source=images&amp;cd=&amp;cad=rja&amp;uact=8&amp;docid=2yC5rLkR62Qx-M&amp;tbnid=y0vQ_8l9WSqK4M:&amp;ved=0CAUQjRw&amp;url=http://www.tuttasalute.net/1974/la-diarrea-del-viaggiatore-le-fondamentali-norme-igieniche-di-prevenzione.html&amp;ei=UDY9U_ufLoyhOqiigLAK&amp;psig=AFQjCNE3hs53j39GN2sPlxCSWmikPTVKIg&amp;ust=1396606918270005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3.jpeg"/><Relationship Id="rId4" Type="http://schemas.openxmlformats.org/officeDocument/2006/relationships/hyperlink" Target="http://www.google.it/url?q=http://www.mysynergylab.com/resources/microbiology_collection_appendix/stool_specimen_collection_-_parapak.aspx&amp;sa=U&amp;ei=g_Q7VL7GHIi9ygPGoYH4Dg&amp;ved=0CCAQ9QEwBQ&amp;usg=AFQjCNGXogbjKmvb-ORtL7fQlQPb5YhAPQ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.v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hyperlink" Target="http://www.google.it/url?sa=i&amp;rct=j&amp;q=&amp;esrc=s&amp;frm=1&amp;source=images&amp;cd=&amp;cad=rja&amp;uact=8&amp;docid=hCJEgmPi7PVOtM&amp;tbnid=28qJyL5j2uk3iM:&amp;ved=0CAcQjRw&amp;url=http://www.dottorcattaneo.it/misuratori-pressione-e-altri-dispositivi.html&amp;ei=Sa4uVL6zI4zVPLCsgagC&amp;psig=AFQjCNFE7Hy8bKCsG9ct6zHEuNl2atZrPw&amp;ust=1412431795020504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8.png"/><Relationship Id="rId4" Type="http://schemas.openxmlformats.org/officeDocument/2006/relationships/image" Target="../media/image77.w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C:\WINNT\Profiles\Administrator\Personale\Immagini\Pinch%20biopsy%20during%20colonoscopy_file\32.jpg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9.png"/><Relationship Id="rId5" Type="http://schemas.openxmlformats.org/officeDocument/2006/relationships/image" Target="../media/image90.png"/><Relationship Id="rId4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>
              <a:latin typeface="Lucida Grande" charset="0"/>
              <a:cs typeface=".Aqua かな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5807" t="12422" r="2323" b="19657"/>
          <a:stretch>
            <a:fillRect/>
          </a:stretch>
        </p:blipFill>
        <p:spPr bwMode="auto">
          <a:xfrm>
            <a:off x="419440" y="1124743"/>
            <a:ext cx="866085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F08995D-AA88-334B-83B4-A4B8A6E2A47F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10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5779" name="CasellaDiTesto 6"/>
          <p:cNvSpPr txBox="1">
            <a:spLocks noChangeArrowheads="1"/>
          </p:cNvSpPr>
          <p:nvPr/>
        </p:nvSpPr>
        <p:spPr bwMode="auto">
          <a:xfrm>
            <a:off x="323850" y="11113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Rossi Federica</a:t>
            </a:r>
          </a:p>
        </p:txBody>
      </p:sp>
      <p:cxnSp>
        <p:nvCxnSpPr>
          <p:cNvPr id="75780" name="Connettore 1 8"/>
          <p:cNvCxnSpPr>
            <a:cxnSpLocks noChangeShapeType="1"/>
          </p:cNvCxnSpPr>
          <p:nvPr/>
        </p:nvCxnSpPr>
        <p:spPr bwMode="auto">
          <a:xfrm>
            <a:off x="250825" y="1844675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1" name="Connettore 1 10"/>
          <p:cNvCxnSpPr>
            <a:cxnSpLocks noChangeShapeType="1"/>
          </p:cNvCxnSpPr>
          <p:nvPr/>
        </p:nvCxnSpPr>
        <p:spPr bwMode="auto">
          <a:xfrm flipV="1">
            <a:off x="250825" y="1844675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5782" name="CasellaDiTesto 11"/>
          <p:cNvSpPr txBox="1">
            <a:spLocks noChangeArrowheads="1"/>
          </p:cNvSpPr>
          <p:nvPr/>
        </p:nvSpPr>
        <p:spPr bwMode="auto">
          <a:xfrm>
            <a:off x="5003800" y="1773238"/>
            <a:ext cx="14398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B S 3 0 2</a:t>
            </a:r>
          </a:p>
        </p:txBody>
      </p:sp>
      <p:sp>
        <p:nvSpPr>
          <p:cNvPr id="75783" name="CasellaDiTesto 12"/>
          <p:cNvSpPr txBox="1">
            <a:spLocks noChangeArrowheads="1"/>
          </p:cNvSpPr>
          <p:nvPr/>
        </p:nvSpPr>
        <p:spPr bwMode="auto">
          <a:xfrm>
            <a:off x="4787900" y="1268413"/>
            <a:ext cx="410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 dirty="0">
                <a:latin typeface="Arial" charset="0"/>
                <a:cs typeface="Arial" charset="0"/>
              </a:rPr>
              <a:t>RSSFDR7</a:t>
            </a:r>
            <a:r>
              <a:rPr lang="it-IT" sz="1200" dirty="0">
                <a:latin typeface="Arial" charset="0"/>
                <a:cs typeface="Arial" charset="0"/>
              </a:rPr>
              <a:t> </a:t>
            </a:r>
            <a:r>
              <a:rPr lang="it-IT" sz="2800" dirty="0">
                <a:latin typeface="Arial" charset="0"/>
                <a:cs typeface="Arial" charset="0"/>
              </a:rPr>
              <a:t>9</a:t>
            </a:r>
            <a:r>
              <a:rPr lang="it-IT" sz="1200" dirty="0">
                <a:latin typeface="Arial" charset="0"/>
                <a:cs typeface="Arial" charset="0"/>
              </a:rPr>
              <a:t> </a:t>
            </a:r>
            <a:r>
              <a:rPr lang="it-IT" sz="2800" dirty="0" smtClean="0">
                <a:latin typeface="Arial" charset="0"/>
                <a:cs typeface="Arial" charset="0"/>
              </a:rPr>
              <a:t>O57F3</a:t>
            </a:r>
            <a:r>
              <a:rPr lang="it-IT" sz="1200" dirty="0" smtClean="0">
                <a:latin typeface="Arial" charset="0"/>
                <a:cs typeface="Arial" charset="0"/>
              </a:rPr>
              <a:t> </a:t>
            </a:r>
            <a:r>
              <a:rPr lang="it-IT" sz="2800" dirty="0">
                <a:latin typeface="Arial" charset="0"/>
                <a:cs typeface="Arial" charset="0"/>
              </a:rPr>
              <a:t>9 0D</a:t>
            </a:r>
          </a:p>
        </p:txBody>
      </p:sp>
      <p:cxnSp>
        <p:nvCxnSpPr>
          <p:cNvPr id="75784" name="Connettore 1 14"/>
          <p:cNvCxnSpPr>
            <a:cxnSpLocks noChangeShapeType="1"/>
          </p:cNvCxnSpPr>
          <p:nvPr/>
        </p:nvCxnSpPr>
        <p:spPr bwMode="auto">
          <a:xfrm flipV="1">
            <a:off x="6443663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5" name="Connettore 1 17"/>
          <p:cNvCxnSpPr>
            <a:cxnSpLocks noChangeShapeType="1"/>
          </p:cNvCxnSpPr>
          <p:nvPr/>
        </p:nvCxnSpPr>
        <p:spPr bwMode="auto">
          <a:xfrm flipV="1">
            <a:off x="6659563" y="2420938"/>
            <a:ext cx="288925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6" name="Connettore 1 19"/>
          <p:cNvCxnSpPr>
            <a:cxnSpLocks noChangeShapeType="1"/>
          </p:cNvCxnSpPr>
          <p:nvPr/>
        </p:nvCxnSpPr>
        <p:spPr bwMode="auto">
          <a:xfrm flipV="1">
            <a:off x="6948488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7" name="Connettore 1 26"/>
          <p:cNvCxnSpPr>
            <a:cxnSpLocks noChangeShapeType="1"/>
          </p:cNvCxnSpPr>
          <p:nvPr/>
        </p:nvCxnSpPr>
        <p:spPr bwMode="auto">
          <a:xfrm flipV="1">
            <a:off x="6443663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8" name="Connettore 1 27"/>
          <p:cNvCxnSpPr>
            <a:cxnSpLocks noChangeShapeType="1"/>
          </p:cNvCxnSpPr>
          <p:nvPr/>
        </p:nvCxnSpPr>
        <p:spPr bwMode="auto">
          <a:xfrm flipV="1">
            <a:off x="6732588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9" name="Connettore 1 28"/>
          <p:cNvCxnSpPr>
            <a:cxnSpLocks noChangeShapeType="1"/>
          </p:cNvCxnSpPr>
          <p:nvPr/>
        </p:nvCxnSpPr>
        <p:spPr bwMode="auto">
          <a:xfrm flipV="1">
            <a:off x="7019925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5790" name="CasellaDiTesto 29"/>
          <p:cNvSpPr txBox="1">
            <a:spLocks noChangeArrowheads="1"/>
          </p:cNvSpPr>
          <p:nvPr/>
        </p:nvSpPr>
        <p:spPr bwMode="auto">
          <a:xfrm>
            <a:off x="4572000" y="3933825"/>
            <a:ext cx="1800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 dirty="0" smtClean="0">
                <a:latin typeface="Arial" charset="0"/>
                <a:cs typeface="Arial" charset="0"/>
              </a:rPr>
              <a:t>25 10 </a:t>
            </a:r>
            <a:r>
              <a:rPr lang="it-IT" sz="2800" dirty="0">
                <a:latin typeface="Arial" charset="0"/>
                <a:cs typeface="Arial" charset="0"/>
              </a:rPr>
              <a:t>1 4</a:t>
            </a:r>
          </a:p>
        </p:txBody>
      </p:sp>
      <p:sp>
        <p:nvSpPr>
          <p:cNvPr id="75792" name="CasellaDiTesto 31"/>
          <p:cNvSpPr txBox="1">
            <a:spLocks noChangeArrowheads="1"/>
          </p:cNvSpPr>
          <p:nvPr/>
        </p:nvSpPr>
        <p:spPr bwMode="auto">
          <a:xfrm>
            <a:off x="395288" y="2349500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 b="1">
                <a:latin typeface="Arial" charset="0"/>
                <a:cs typeface="Arial" charset="0"/>
              </a:rPr>
              <a:t>VISITA INFETTIVOLOGICA </a:t>
            </a:r>
            <a:r>
              <a:rPr lang="it-IT" sz="1800">
                <a:latin typeface="Arial" charset="0"/>
                <a:cs typeface="Arial" charset="0"/>
              </a:rPr>
              <a:t>(PRIMA VISITA)</a:t>
            </a:r>
          </a:p>
        </p:txBody>
      </p:sp>
      <p:sp>
        <p:nvSpPr>
          <p:cNvPr id="75793" name="CasellaDiTesto 32"/>
          <p:cNvSpPr txBox="1">
            <a:spLocks noChangeArrowheads="1"/>
          </p:cNvSpPr>
          <p:nvPr/>
        </p:nvSpPr>
        <p:spPr bwMode="auto">
          <a:xfrm>
            <a:off x="179512" y="3573016"/>
            <a:ext cx="5112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 dirty="0" smtClean="0">
                <a:latin typeface="Arial" charset="0"/>
                <a:cs typeface="Arial" charset="0"/>
              </a:rPr>
              <a:t>     </a:t>
            </a:r>
            <a:r>
              <a:rPr lang="it-IT" sz="1800" b="1" dirty="0" smtClean="0">
                <a:latin typeface="Arial" charset="0"/>
                <a:cs typeface="Arial" charset="0"/>
              </a:rPr>
              <a:t>DIARREA ACUTA  INFETTIVA  </a:t>
            </a:r>
            <a:endParaRPr lang="it-IT" sz="1800" b="1" dirty="0">
              <a:latin typeface="Arial" charset="0"/>
              <a:cs typeface="Arial" charset="0"/>
            </a:endParaRPr>
          </a:p>
        </p:txBody>
      </p:sp>
      <p:sp>
        <p:nvSpPr>
          <p:cNvPr id="75794" name="CasellaDiTesto 33"/>
          <p:cNvSpPr txBox="1">
            <a:spLocks noChangeArrowheads="1"/>
          </p:cNvSpPr>
          <p:nvPr/>
        </p:nvSpPr>
        <p:spPr bwMode="auto">
          <a:xfrm>
            <a:off x="684213" y="40052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  <a:cs typeface="Arial" charset="0"/>
              </a:rPr>
              <a:t>0 0 1</a:t>
            </a:r>
          </a:p>
        </p:txBody>
      </p:sp>
      <p:pic>
        <p:nvPicPr>
          <p:cNvPr id="75796" name="Immagin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81300"/>
            <a:ext cx="1739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1 10"/>
          <p:cNvCxnSpPr>
            <a:cxnSpLocks noChangeShapeType="1"/>
          </p:cNvCxnSpPr>
          <p:nvPr/>
        </p:nvCxnSpPr>
        <p:spPr bwMode="auto">
          <a:xfrm flipV="1">
            <a:off x="8532440" y="260648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ttore 1 8"/>
          <p:cNvCxnSpPr>
            <a:cxnSpLocks noChangeShapeType="1"/>
          </p:cNvCxnSpPr>
          <p:nvPr/>
        </p:nvCxnSpPr>
        <p:spPr bwMode="auto">
          <a:xfrm>
            <a:off x="8604448" y="260648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41" y="1725301"/>
            <a:ext cx="6003360" cy="4529276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</p:spPr>
      </p:pic>
      <p:sp>
        <p:nvSpPr>
          <p:cNvPr id="16387" name="Freeform 2"/>
          <p:cNvSpPr>
            <a:spLocks noChangeArrowheads="1"/>
          </p:cNvSpPr>
          <p:nvPr/>
        </p:nvSpPr>
        <p:spPr bwMode="auto">
          <a:xfrm>
            <a:off x="429120" y="214583"/>
            <a:ext cx="8228160" cy="1428630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574800 h 21600"/>
              <a:gd name="T6" fmla="*/ 0 w 21600"/>
              <a:gd name="T7" fmla="*/ 15748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B7DEE8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600" dirty="0">
                <a:solidFill>
                  <a:srgbClr val="3333FF"/>
                </a:solidFill>
                <a:latin typeface="Lucida Grande" pitchFamily="16" charset="0"/>
              </a:rPr>
              <a:t>MALATTIA CELIACA: test di laboratorio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32960" y="1935564"/>
            <a:ext cx="7202880" cy="3910011"/>
            <a:chOff x="1134" y="1315"/>
            <a:chExt cx="5002" cy="2715"/>
          </a:xfrm>
        </p:grpSpPr>
        <p:pic>
          <p:nvPicPr>
            <p:cNvPr id="163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4" y="2722"/>
              <a:ext cx="5002" cy="1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8" y="1315"/>
              <a:ext cx="3627" cy="13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6389" name="Freeform 6"/>
          <p:cNvSpPr>
            <a:spLocks noChangeArrowheads="1"/>
          </p:cNvSpPr>
          <p:nvPr/>
        </p:nvSpPr>
        <p:spPr bwMode="auto">
          <a:xfrm>
            <a:off x="3395520" y="4506234"/>
            <a:ext cx="848160" cy="391721"/>
          </a:xfrm>
          <a:custGeom>
            <a:avLst/>
            <a:gdLst>
              <a:gd name="T0" fmla="*/ 0 w 935640"/>
              <a:gd name="T1" fmla="*/ 19219 h 431640"/>
              <a:gd name="T2" fmla="*/ 0 w 935640"/>
              <a:gd name="T3" fmla="*/ 0 h 431640"/>
              <a:gd name="T4" fmla="*/ 0 w 935640"/>
              <a:gd name="T5" fmla="*/ 0 h 431640"/>
              <a:gd name="T6" fmla="*/ 0 w 935640"/>
              <a:gd name="T7" fmla="*/ 0 h 431640"/>
              <a:gd name="T8" fmla="*/ 0 w 935640"/>
              <a:gd name="T9" fmla="*/ 0 h 431640"/>
              <a:gd name="T10" fmla="*/ 0 w 935640"/>
              <a:gd name="T11" fmla="*/ 0 h 431640"/>
              <a:gd name="T12" fmla="*/ 0 w 935640"/>
              <a:gd name="T13" fmla="*/ 0 h 431640"/>
              <a:gd name="T14" fmla="*/ 0 w 935640"/>
              <a:gd name="T15" fmla="*/ 0 h 431640"/>
              <a:gd name="T16" fmla="*/ 0 w 935640"/>
              <a:gd name="T17" fmla="*/ 0 h 431640"/>
              <a:gd name="T18" fmla="*/ 0 w 935640"/>
              <a:gd name="T19" fmla="*/ 0 h 431640"/>
              <a:gd name="T20" fmla="*/ 0 w 935640"/>
              <a:gd name="T21" fmla="*/ 0 h 431640"/>
              <a:gd name="T22" fmla="*/ 0 w 935640"/>
              <a:gd name="T23" fmla="*/ 0 h 431640"/>
              <a:gd name="T24" fmla="*/ 0 w 935640"/>
              <a:gd name="T25" fmla="*/ 0 h 431640"/>
              <a:gd name="T26" fmla="*/ 0 w 935640"/>
              <a:gd name="T27" fmla="*/ 0 h 431640"/>
              <a:gd name="T28" fmla="*/ 0 w 935640"/>
              <a:gd name="T29" fmla="*/ 0 h 431640"/>
              <a:gd name="T30" fmla="*/ 0 w 935640"/>
              <a:gd name="T31" fmla="*/ 0 h 431640"/>
              <a:gd name="T32" fmla="*/ 0 w 935640"/>
              <a:gd name="T33" fmla="*/ 0 h 431640"/>
              <a:gd name="T34" fmla="*/ 0 w 935640"/>
              <a:gd name="T35" fmla="*/ 0 h 431640"/>
              <a:gd name="T36" fmla="*/ 0 w 935640"/>
              <a:gd name="T37" fmla="*/ 0 h 431640"/>
              <a:gd name="T38" fmla="*/ 0 w 935640"/>
              <a:gd name="T39" fmla="*/ 0 h 431640"/>
              <a:gd name="T40" fmla="*/ 0 w 935640"/>
              <a:gd name="T41" fmla="*/ 0 h 43164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35640"/>
              <a:gd name="T64" fmla="*/ 0 h 431640"/>
              <a:gd name="T65" fmla="*/ 935640 w 935640"/>
              <a:gd name="T66" fmla="*/ 431640 h 43164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35640" h="431640">
                <a:moveTo>
                  <a:pt x="0" y="19212"/>
                </a:moveTo>
                <a:lnTo>
                  <a:pt x="0" y="0"/>
                </a:ln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noFill/>
          <a:ln w="72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3461760" y="5155751"/>
            <a:ext cx="653760" cy="1441"/>
          </a:xfrm>
          <a:prstGeom prst="line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841" y="1372465"/>
            <a:ext cx="7104960" cy="54855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376" y="99358"/>
            <a:ext cx="4245120" cy="1241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632960" y="3135210"/>
            <a:ext cx="2220480" cy="391721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3962881" y="1372465"/>
            <a:ext cx="2089440" cy="391721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5339520" y="3166894"/>
            <a:ext cx="3216960" cy="947619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3388320" y="6303543"/>
            <a:ext cx="3241440" cy="554458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4898880" y="4931078"/>
            <a:ext cx="2259360" cy="522775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200161" y="228985"/>
            <a:ext cx="4714836" cy="1313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90.53.G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ANTICORPI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ANTI TRANSGLUTAMINASI (</a:t>
            </a:r>
            <a:r>
              <a:rPr lang="it-IT" sz="2000" dirty="0" err="1">
                <a:solidFill>
                  <a:srgbClr val="FF0000"/>
                </a:solidFill>
              </a:rPr>
              <a:t>IgA</a:t>
            </a:r>
            <a:r>
              <a:rPr lang="it-IT" sz="2000" dirty="0">
                <a:solidFill>
                  <a:srgbClr val="FF0000"/>
                </a:solidFill>
              </a:rPr>
              <a:t> o </a:t>
            </a:r>
            <a:r>
              <a:rPr lang="it-IT" sz="2000" dirty="0" err="1">
                <a:solidFill>
                  <a:srgbClr val="FF0000"/>
                </a:solidFill>
              </a:rPr>
              <a:t>IgG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b="1" dirty="0">
                <a:solidFill>
                  <a:srgbClr val="FF0000"/>
                </a:solidFill>
              </a:rPr>
              <a:t>RIFLESSA</a:t>
            </a: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6138720" y="2155907"/>
            <a:ext cx="1697760" cy="783442"/>
          </a:xfrm>
          <a:prstGeom prst="ellipse">
            <a:avLst/>
          </a:prstGeom>
          <a:noFill/>
          <a:ln w="144000">
            <a:solidFill>
              <a:srgbClr val="99CCCC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876256" y="1746895"/>
            <a:ext cx="19108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it-IT" sz="1800" dirty="0">
                <a:solidFill>
                  <a:srgbClr val="6699CC"/>
                </a:solidFill>
              </a:rPr>
              <a:t>Selettivo o parziale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1"/>
          <p:cNvSpPr>
            <a:spLocks noChangeArrowheads="1"/>
          </p:cNvSpPr>
          <p:nvPr/>
        </p:nvSpPr>
        <p:spPr bwMode="auto">
          <a:xfrm>
            <a:off x="357120" y="1428630"/>
            <a:ext cx="8228160" cy="5000205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5511800 h 21600"/>
              <a:gd name="T6" fmla="*/ 0 w 21600"/>
              <a:gd name="T7" fmla="*/ 55118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5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buFont typeface="Wingdings" charset="2"/>
              <a:buChar char="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500" i="1" dirty="0">
                <a:solidFill>
                  <a:srgbClr val="FF0000"/>
                </a:solidFill>
                <a:latin typeface="Lucida Grande" pitchFamily="16" charset="0"/>
              </a:rPr>
              <a:t> </a:t>
            </a:r>
            <a:r>
              <a:rPr lang="it-IT" sz="2500" i="1" dirty="0" err="1">
                <a:solidFill>
                  <a:srgbClr val="FF0000"/>
                </a:solidFill>
                <a:latin typeface="Lucida Grande" pitchFamily="16" charset="0"/>
              </a:rPr>
              <a:t>IgA</a:t>
            </a:r>
            <a:r>
              <a:rPr lang="it-IT" sz="2500" i="1" dirty="0">
                <a:solidFill>
                  <a:srgbClr val="FF0000"/>
                </a:solidFill>
                <a:latin typeface="Lucida Grande" pitchFamily="16" charset="0"/>
              </a:rPr>
              <a:t> ≤ 7 mg/</a:t>
            </a:r>
            <a:r>
              <a:rPr lang="it-IT" sz="2500" i="1" dirty="0" err="1">
                <a:solidFill>
                  <a:srgbClr val="FF0000"/>
                </a:solidFill>
                <a:latin typeface="Lucida Grande" pitchFamily="16" charset="0"/>
              </a:rPr>
              <a:t>dL</a:t>
            </a:r>
            <a:endParaRPr lang="it-IT" sz="2500" i="1" dirty="0">
              <a:solidFill>
                <a:srgbClr val="FF0000"/>
              </a:solidFill>
              <a:latin typeface="Lucida Grande" pitchFamily="16" charset="0"/>
            </a:endParaRPr>
          </a:p>
          <a:p>
            <a:pPr>
              <a:spcBef>
                <a:spcPts val="726"/>
              </a:spcBef>
              <a:buFont typeface="Wingdings" charset="2"/>
              <a:buChar char="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500" i="1" dirty="0">
                <a:solidFill>
                  <a:srgbClr val="FF0000"/>
                </a:solidFill>
                <a:latin typeface="Lucida Grande" pitchFamily="16" charset="0"/>
              </a:rPr>
              <a:t> </a:t>
            </a:r>
            <a:r>
              <a:rPr lang="it-IT" sz="2500" i="1" dirty="0" err="1">
                <a:solidFill>
                  <a:srgbClr val="FF0000"/>
                </a:solidFill>
                <a:latin typeface="Lucida Grande" pitchFamily="16" charset="0"/>
              </a:rPr>
              <a:t>IgG</a:t>
            </a:r>
            <a:r>
              <a:rPr lang="it-IT" sz="2500" i="1" dirty="0">
                <a:solidFill>
                  <a:srgbClr val="FF0000"/>
                </a:solidFill>
                <a:latin typeface="Lucida Grande" pitchFamily="16" charset="0"/>
              </a:rPr>
              <a:t> e </a:t>
            </a:r>
            <a:r>
              <a:rPr lang="it-IT" sz="2500" i="1" dirty="0" err="1">
                <a:solidFill>
                  <a:srgbClr val="FF0000"/>
                </a:solidFill>
                <a:latin typeface="Lucida Grande" pitchFamily="16" charset="0"/>
              </a:rPr>
              <a:t>IgM</a:t>
            </a:r>
            <a:r>
              <a:rPr lang="it-IT" sz="2500" i="1" dirty="0">
                <a:solidFill>
                  <a:srgbClr val="FF0000"/>
                </a:solidFill>
                <a:latin typeface="Lucida Grande" pitchFamily="16" charset="0"/>
              </a:rPr>
              <a:t> normali</a:t>
            </a:r>
          </a:p>
          <a:p>
            <a:pPr>
              <a:spcBef>
                <a:spcPts val="726"/>
              </a:spcBef>
              <a:buFont typeface="Wingdings" charset="2"/>
              <a:buChar char="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500" i="1" dirty="0">
                <a:solidFill>
                  <a:srgbClr val="FF0000"/>
                </a:solidFill>
                <a:latin typeface="Lucida Grande" pitchFamily="16" charset="0"/>
              </a:rPr>
              <a:t> età ≥ 4 anni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i="1" dirty="0">
              <a:latin typeface="Lucida Grande" pitchFamily="16" charset="0"/>
            </a:endParaRPr>
          </a:p>
          <a:p>
            <a:pPr algn="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i="1" dirty="0">
                <a:latin typeface="Lucida Grande" pitchFamily="16" charset="0"/>
              </a:rPr>
              <a:t> </a:t>
            </a:r>
            <a:r>
              <a:rPr lang="it-IT" sz="2200" i="1" dirty="0">
                <a:solidFill>
                  <a:srgbClr val="0000FF"/>
                </a:solidFill>
                <a:latin typeface="Lucida Grande" pitchFamily="16" charset="0"/>
              </a:rPr>
              <a:t>PREVALENZA : </a:t>
            </a:r>
            <a:r>
              <a:rPr lang="it-IT" sz="2200" dirty="0">
                <a:solidFill>
                  <a:srgbClr val="0000FF"/>
                </a:solidFill>
                <a:latin typeface="Lucida Grande" pitchFamily="16" charset="0"/>
              </a:rPr>
              <a:t>1/600 in Europa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dirty="0">
              <a:latin typeface="Lucida Grande" pitchFamily="16" charset="0"/>
            </a:endParaRP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200" dirty="0"/>
              <a:t> Sporadico, raramente familiare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200" dirty="0"/>
              <a:t> Rischio relativo per Celiachia: aumentato di 10 volte</a:t>
            </a:r>
          </a:p>
        </p:txBody>
      </p:sp>
      <p:sp>
        <p:nvSpPr>
          <p:cNvPr id="18435" name="Freeform 2"/>
          <p:cNvSpPr>
            <a:spLocks noChangeArrowheads="1"/>
          </p:cNvSpPr>
          <p:nvPr/>
        </p:nvSpPr>
        <p:spPr bwMode="auto">
          <a:xfrm>
            <a:off x="429120" y="214583"/>
            <a:ext cx="8228160" cy="910176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03300 h 21600"/>
              <a:gd name="T6" fmla="*/ 0 w 21600"/>
              <a:gd name="T7" fmla="*/ 10033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B7DEE8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600" dirty="0">
                <a:solidFill>
                  <a:srgbClr val="0000FF"/>
                </a:solidFill>
                <a:latin typeface="Lucida Grande" pitchFamily="16" charset="0"/>
              </a:rPr>
              <a:t>DEFICIT SELETTIVO di </a:t>
            </a:r>
            <a:r>
              <a:rPr lang="it-IT" sz="3600" dirty="0" err="1">
                <a:solidFill>
                  <a:srgbClr val="0000FF"/>
                </a:solidFill>
                <a:latin typeface="Lucida Grande" pitchFamily="16" charset="0"/>
              </a:rPr>
              <a:t>IgA</a:t>
            </a:r>
            <a:endParaRPr lang="it-IT" sz="3600" dirty="0">
              <a:solidFill>
                <a:srgbClr val="0000FF"/>
              </a:solidFill>
              <a:latin typeface="Lucida Grande" pitchFamily="16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800" y="1785788"/>
            <a:ext cx="2724480" cy="2099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1"/>
          <p:cNvSpPr>
            <a:spLocks noChangeArrowheads="1"/>
          </p:cNvSpPr>
          <p:nvPr/>
        </p:nvSpPr>
        <p:spPr bwMode="auto">
          <a:xfrm>
            <a:off x="429120" y="1286055"/>
            <a:ext cx="8228160" cy="5247911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5784850 h 21600"/>
              <a:gd name="T6" fmla="*/ 0 w 21600"/>
              <a:gd name="T7" fmla="*/ 578485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5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buFont typeface="Wingdings" charset="2"/>
              <a:buChar char="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dirty="0">
                <a:solidFill>
                  <a:srgbClr val="FF0000"/>
                </a:solidFill>
                <a:latin typeface="Lucida Grande" pitchFamily="16" charset="0"/>
              </a:rPr>
              <a:t>valori di </a:t>
            </a:r>
            <a:r>
              <a:rPr lang="it-IT" sz="2400" dirty="0" err="1">
                <a:solidFill>
                  <a:srgbClr val="FF0000"/>
                </a:solidFill>
                <a:latin typeface="Lucida Grande" pitchFamily="16" charset="0"/>
              </a:rPr>
              <a:t>IgA</a:t>
            </a:r>
            <a:r>
              <a:rPr lang="it-IT" sz="2400" dirty="0">
                <a:solidFill>
                  <a:srgbClr val="FF0000"/>
                </a:solidFill>
                <a:latin typeface="Lucida Grande" pitchFamily="16" charset="0"/>
              </a:rPr>
              <a:t> &gt; di 7 mg/</a:t>
            </a:r>
            <a:r>
              <a:rPr lang="it-IT" sz="2400" dirty="0" err="1">
                <a:solidFill>
                  <a:srgbClr val="FF0000"/>
                </a:solidFill>
                <a:latin typeface="Lucida Grande" pitchFamily="16" charset="0"/>
              </a:rPr>
              <a:t>dL</a:t>
            </a:r>
            <a:endParaRPr lang="it-IT" sz="2400" dirty="0">
              <a:solidFill>
                <a:srgbClr val="FF0000"/>
              </a:solidFill>
              <a:latin typeface="Lucida Grande" pitchFamily="16" charset="0"/>
            </a:endParaRPr>
          </a:p>
          <a:p>
            <a:pPr>
              <a:spcBef>
                <a:spcPts val="726"/>
              </a:spcBef>
              <a:buFont typeface="Wingdings" charset="2"/>
              <a:buChar char="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dirty="0">
                <a:solidFill>
                  <a:srgbClr val="FF0000"/>
                </a:solidFill>
                <a:latin typeface="Lucida Grande" pitchFamily="16" charset="0"/>
              </a:rPr>
              <a:t>ma inferiori a 2DS  del valore normale per l’età</a:t>
            </a:r>
          </a:p>
          <a:p>
            <a:pPr>
              <a:spcBef>
                <a:spcPts val="726"/>
              </a:spcBef>
              <a:buFont typeface="Wingdings" charset="2"/>
              <a:buChar char="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dirty="0">
                <a:solidFill>
                  <a:srgbClr val="FF0000"/>
                </a:solidFill>
                <a:latin typeface="Lucida Grande" pitchFamily="16" charset="0"/>
              </a:rPr>
              <a:t>età &gt; 2 anni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i="1" dirty="0">
                <a:latin typeface="Lucida Grande" pitchFamily="16" charset="0"/>
              </a:rPr>
              <a:t> PREVALENZA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>
                <a:solidFill>
                  <a:srgbClr val="3333FF"/>
                </a:solidFill>
              </a:rPr>
              <a:t>frequente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anche secondario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      (farmaci, virus)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dirty="0">
              <a:latin typeface="Lucida Grande" pitchFamily="16" charset="0"/>
            </a:endParaRPr>
          </a:p>
        </p:txBody>
      </p:sp>
      <p:sp>
        <p:nvSpPr>
          <p:cNvPr id="19459" name="Picture 2"/>
          <p:cNvSpPr>
            <a:spLocks noChangeAspect="1" noChangeArrowheads="1"/>
          </p:cNvSpPr>
          <p:nvPr/>
        </p:nvSpPr>
        <p:spPr bwMode="auto">
          <a:xfrm>
            <a:off x="3071521" y="3643583"/>
            <a:ext cx="5428800" cy="2501543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19460" name="Freeform 3"/>
          <p:cNvSpPr>
            <a:spLocks noChangeArrowheads="1"/>
          </p:cNvSpPr>
          <p:nvPr/>
        </p:nvSpPr>
        <p:spPr bwMode="auto">
          <a:xfrm>
            <a:off x="429120" y="214583"/>
            <a:ext cx="8228160" cy="910176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03300 h 21600"/>
              <a:gd name="T6" fmla="*/ 0 w 21600"/>
              <a:gd name="T7" fmla="*/ 10033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08000">
            <a:solidFill>
              <a:srgbClr val="B7DEE8"/>
            </a:solidFill>
            <a:miter lim="800000"/>
            <a:headEnd/>
            <a:tailEnd/>
          </a:ln>
        </p:spPr>
        <p:txBody>
          <a:bodyPr lIns="77720" tIns="77720" rIns="77720" bIns="777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4000" dirty="0">
                <a:solidFill>
                  <a:srgbClr val="3333FF"/>
                </a:solidFill>
                <a:latin typeface="Lucida Grande" pitchFamily="16" charset="0"/>
              </a:rPr>
              <a:t>DEFICIT PARZIALE di </a:t>
            </a:r>
            <a:r>
              <a:rPr lang="it-IT" sz="4000" dirty="0" err="1">
                <a:solidFill>
                  <a:srgbClr val="3333FF"/>
                </a:solidFill>
                <a:latin typeface="Lucida Grande" pitchFamily="16" charset="0"/>
              </a:rPr>
              <a:t>IgA</a:t>
            </a:r>
            <a:endParaRPr lang="it-IT" sz="4000" dirty="0">
              <a:solidFill>
                <a:srgbClr val="3333FF"/>
              </a:solidFill>
              <a:latin typeface="Lucida Grande" pitchFamily="16" charset="0"/>
            </a:endParaRPr>
          </a:p>
        </p:txBody>
      </p:sp>
      <p:graphicFrame>
        <p:nvGraphicFramePr>
          <p:cNvPr id="20484" name="Group 4"/>
          <p:cNvGraphicFramePr>
            <a:graphicFrameLocks noGrp="1"/>
          </p:cNvGraphicFramePr>
          <p:nvPr/>
        </p:nvGraphicFramePr>
        <p:xfrm>
          <a:off x="3071520" y="3643583"/>
          <a:ext cx="5431680" cy="2875976"/>
        </p:xfrm>
        <a:graphic>
          <a:graphicData uri="http://schemas.openxmlformats.org/drawingml/2006/table">
            <a:tbl>
              <a:tblPr/>
              <a:tblGrid>
                <a:gridCol w="1697760"/>
                <a:gridCol w="3733920"/>
              </a:tblGrid>
              <a:tr h="4550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IgA: valore medio (limiti ± 2DS)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4133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&lt; 1 anno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29 (10 – 85)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4133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1-2 anni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54 (17 – 178)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4133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2-3 anni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68 (27 – 173)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4133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4-5 anni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98 (37 – 257)</a:t>
                      </a:r>
                    </a:p>
                  </a:txBody>
                  <a:tcPr marL="81638" marR="81638" marT="42456" marB="42456" anchor="ctr" anchorCtr="1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4133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6-8 anni</a:t>
                      </a:r>
                    </a:p>
                  </a:txBody>
                  <a:tcPr marL="81638" marR="81638" marT="42456" marB="42456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3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SimSun" charset="-122"/>
                        </a:rPr>
                        <a:t>113 (41 – 315)</a:t>
                      </a:r>
                    </a:p>
                  </a:txBody>
                  <a:tcPr marL="81638" marR="81638" marT="42456" marB="42456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</a:tbl>
          </a:graphicData>
        </a:graphic>
      </p:graphicFrame>
      <p:sp>
        <p:nvSpPr>
          <p:cNvPr id="19484" name="Line 49"/>
          <p:cNvSpPr>
            <a:spLocks noChangeShapeType="1"/>
          </p:cNvSpPr>
          <p:nvPr/>
        </p:nvSpPr>
        <p:spPr bwMode="auto">
          <a:xfrm>
            <a:off x="6009121" y="2678682"/>
            <a:ext cx="1440" cy="849689"/>
          </a:xfrm>
          <a:prstGeom prst="line">
            <a:avLst/>
          </a:prstGeom>
          <a:noFill/>
          <a:ln w="72000">
            <a:solidFill>
              <a:srgbClr val="6666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icture 1"/>
          <p:cNvSpPr>
            <a:spLocks noChangeAspect="1" noChangeArrowheads="1"/>
          </p:cNvSpPr>
          <p:nvPr/>
        </p:nvSpPr>
        <p:spPr bwMode="auto">
          <a:xfrm>
            <a:off x="786240" y="1715221"/>
            <a:ext cx="7430400" cy="3094884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0483" name="Freeform 2"/>
          <p:cNvSpPr>
            <a:spLocks noChangeArrowheads="1"/>
          </p:cNvSpPr>
          <p:nvPr/>
        </p:nvSpPr>
        <p:spPr bwMode="auto">
          <a:xfrm>
            <a:off x="499681" y="285150"/>
            <a:ext cx="8228160" cy="1142040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258888 h 21600"/>
              <a:gd name="T6" fmla="*/ 0 w 21600"/>
              <a:gd name="T7" fmla="*/ 125888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58400">
            <a:solidFill>
              <a:srgbClr val="B7DEE8"/>
            </a:solidFill>
            <a:miter lim="800000"/>
            <a:headEnd/>
            <a:tailEnd/>
          </a:ln>
        </p:spPr>
        <p:txBody>
          <a:bodyPr lIns="100579" tIns="100579" rIns="100579" bIns="100579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600" dirty="0">
                <a:solidFill>
                  <a:srgbClr val="0066FF"/>
                </a:solidFill>
                <a:latin typeface="Lucida Grande" pitchFamily="16" charset="0"/>
              </a:rPr>
              <a:t>MALATTIA CELIACA </a:t>
            </a:r>
            <a:br>
              <a:rPr lang="it-IT" sz="3600" dirty="0">
                <a:solidFill>
                  <a:srgbClr val="0066FF"/>
                </a:solidFill>
                <a:latin typeface="Lucida Grande" pitchFamily="16" charset="0"/>
              </a:rPr>
            </a:br>
            <a:r>
              <a:rPr lang="it-IT" sz="3600" dirty="0">
                <a:solidFill>
                  <a:srgbClr val="0066FF"/>
                </a:solidFill>
                <a:latin typeface="Lucida Grande" pitchFamily="16" charset="0"/>
              </a:rPr>
              <a:t>test di laboratorio in deficit di </a:t>
            </a:r>
            <a:r>
              <a:rPr lang="it-IT" sz="3600" dirty="0" err="1">
                <a:solidFill>
                  <a:srgbClr val="0066FF"/>
                </a:solidFill>
                <a:latin typeface="Lucida Grande" pitchFamily="16" charset="0"/>
              </a:rPr>
              <a:t>IgA</a:t>
            </a:r>
            <a:endParaRPr lang="it-IT" sz="3600" dirty="0">
              <a:solidFill>
                <a:srgbClr val="0066FF"/>
              </a:solidFill>
              <a:latin typeface="Lucida Grande" pitchFamily="16" charset="0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761" y="5000205"/>
            <a:ext cx="1447200" cy="15870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21508" name="Group 4"/>
          <p:cNvGraphicFramePr>
            <a:graphicFrameLocks noGrp="1"/>
          </p:cNvGraphicFramePr>
          <p:nvPr/>
        </p:nvGraphicFramePr>
        <p:xfrm>
          <a:off x="786240" y="1715221"/>
          <a:ext cx="7431840" cy="3094886"/>
        </p:xfrm>
        <a:graphic>
          <a:graphicData uri="http://schemas.openxmlformats.org/drawingml/2006/table">
            <a:tbl>
              <a:tblPr/>
              <a:tblGrid>
                <a:gridCol w="3752640"/>
                <a:gridCol w="1840320"/>
                <a:gridCol w="1838880"/>
              </a:tblGrid>
              <a:tr h="55157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SENSIBILITA’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SPECIFICITA’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</a:tr>
              <a:tr h="144735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IgG anti-Gliadina (peptidi deamidati)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(DGP-IgG)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&gt; 90 %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&gt; 90 %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</a:tr>
              <a:tr h="109595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IgG anti-transglutaminasi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(tTG-IgG )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12-99 %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it-IT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86 %</a:t>
                      </a:r>
                    </a:p>
                  </a:txBody>
                  <a:tcPr marL="82944" marR="82944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71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841" y="1372465"/>
            <a:ext cx="7104960" cy="54855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3384" y="131055"/>
            <a:ext cx="4245120" cy="1241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632960" y="3135210"/>
            <a:ext cx="2220480" cy="391721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3962881" y="1372465"/>
            <a:ext cx="2089440" cy="391721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388320" y="6303543"/>
            <a:ext cx="3241440" cy="554458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4898880" y="4931078"/>
            <a:ext cx="2259360" cy="522775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1512" name="Rectangle 7"/>
          <p:cNvSpPr>
            <a:spLocks noChangeArrowheads="1"/>
          </p:cNvSpPr>
          <p:nvPr/>
        </p:nvSpPr>
        <p:spPr bwMode="auto">
          <a:xfrm>
            <a:off x="200161" y="228985"/>
            <a:ext cx="4714836" cy="1313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90.53.G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ANTICORPI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ANTI TRANSGLUTAMINASI (</a:t>
            </a:r>
            <a:r>
              <a:rPr lang="it-IT" sz="2000" dirty="0" err="1">
                <a:solidFill>
                  <a:srgbClr val="FF0000"/>
                </a:solidFill>
              </a:rPr>
              <a:t>IgA</a:t>
            </a:r>
            <a:r>
              <a:rPr lang="it-IT" sz="2000" dirty="0">
                <a:solidFill>
                  <a:srgbClr val="FF0000"/>
                </a:solidFill>
              </a:rPr>
              <a:t> o </a:t>
            </a:r>
            <a:r>
              <a:rPr lang="it-IT" sz="2000" dirty="0" err="1">
                <a:solidFill>
                  <a:srgbClr val="FF0000"/>
                </a:solidFill>
              </a:rPr>
              <a:t>IgG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000" b="1" dirty="0">
                <a:solidFill>
                  <a:srgbClr val="FF0000"/>
                </a:solidFill>
              </a:rPr>
              <a:t>RIFLESSA</a:t>
            </a: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1110241" y="2057976"/>
            <a:ext cx="849600" cy="587582"/>
          </a:xfrm>
          <a:prstGeom prst="line">
            <a:avLst/>
          </a:prstGeom>
          <a:noFill/>
          <a:ln w="144000">
            <a:solidFill>
              <a:srgbClr val="00CC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1514" name="Line 9"/>
          <p:cNvSpPr>
            <a:spLocks noChangeShapeType="1"/>
          </p:cNvSpPr>
          <p:nvPr/>
        </p:nvSpPr>
        <p:spPr bwMode="auto">
          <a:xfrm>
            <a:off x="9535680" y="5095255"/>
            <a:ext cx="64800" cy="1441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 additive="repl">
                                        <p:cTn id="6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1"/>
          <p:cNvSpPr>
            <a:spLocks noChangeArrowheads="1"/>
          </p:cNvSpPr>
          <p:nvPr/>
        </p:nvSpPr>
        <p:spPr bwMode="auto">
          <a:xfrm>
            <a:off x="914401" y="2492896"/>
            <a:ext cx="2939040" cy="1045550"/>
          </a:xfrm>
          <a:custGeom>
            <a:avLst/>
            <a:gdLst>
              <a:gd name="T0" fmla="*/ 0 w 21600"/>
              <a:gd name="T1" fmla="*/ 0 h 21600"/>
              <a:gd name="T2" fmla="*/ 3240087 w 21600"/>
              <a:gd name="T3" fmla="*/ 0 h 21600"/>
              <a:gd name="T4" fmla="*/ 3240087 w 21600"/>
              <a:gd name="T5" fmla="*/ 1152525 h 21600"/>
              <a:gd name="T6" fmla="*/ 0 w 21600"/>
              <a:gd name="T7" fmla="*/ 1152525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>
                <a:solidFill>
                  <a:srgbClr val="FF0000"/>
                </a:solidFill>
                <a:latin typeface="Lucida Grande" pitchFamily="16" charset="0"/>
              </a:rPr>
              <a:t>POSITIVO O DUBBIO </a:t>
            </a:r>
            <a:r>
              <a:rPr lang="it-IT" sz="2000" i="1" dirty="0">
                <a:latin typeface="Lucida Grande" pitchFamily="16" charset="0"/>
              </a:rPr>
              <a:t>        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>
                <a:latin typeface="Lucida Grande" pitchFamily="16" charset="0"/>
              </a:rPr>
              <a:t>   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1000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1000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>
                <a:solidFill>
                  <a:srgbClr val="FF0000"/>
                </a:solidFill>
                <a:latin typeface="Lucida Grande" pitchFamily="16" charset="0"/>
              </a:rPr>
              <a:t>   </a:t>
            </a:r>
            <a:r>
              <a:rPr lang="it-IT" sz="2000" i="1" dirty="0">
                <a:latin typeface="Lucida Grande" pitchFamily="16" charset="0"/>
              </a:rPr>
              <a:t>                                       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500" i="1" dirty="0">
                <a:latin typeface="Lucida Grande" pitchFamily="16" charset="0"/>
              </a:rPr>
              <a:t>                                                      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2200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2200" dirty="0">
              <a:latin typeface="Lucida Grande" pitchFamily="16" charset="0"/>
            </a:endParaRPr>
          </a:p>
        </p:txBody>
      </p:sp>
      <p:sp>
        <p:nvSpPr>
          <p:cNvPr id="22531" name="Freeform 2"/>
          <p:cNvSpPr>
            <a:spLocks noChangeArrowheads="1"/>
          </p:cNvSpPr>
          <p:nvPr/>
        </p:nvSpPr>
        <p:spPr bwMode="auto">
          <a:xfrm>
            <a:off x="499681" y="285150"/>
            <a:ext cx="8228160" cy="1142040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258888 h 21600"/>
              <a:gd name="T6" fmla="*/ 0 w 21600"/>
              <a:gd name="T7" fmla="*/ 125888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72000">
            <a:solidFill>
              <a:srgbClr val="99CCCC"/>
            </a:solidFill>
            <a:miter lim="800000"/>
            <a:headEnd/>
            <a:tailEnd/>
          </a:ln>
        </p:spPr>
        <p:txBody>
          <a:bodyPr lIns="61393" tIns="61393" rIns="61393" bIns="61393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0000FF"/>
                </a:solidFill>
                <a:latin typeface="Lucida Grande" pitchFamily="16" charset="0"/>
              </a:rPr>
              <a:t>MALATTIA CELIACA </a:t>
            </a:r>
            <a:br>
              <a:rPr lang="it-IT" sz="3300" dirty="0">
                <a:solidFill>
                  <a:srgbClr val="0000FF"/>
                </a:solidFill>
                <a:latin typeface="Lucida Grande" pitchFamily="16" charset="0"/>
              </a:rPr>
            </a:br>
            <a:r>
              <a:rPr lang="it-IT" sz="3300" dirty="0">
                <a:solidFill>
                  <a:srgbClr val="0000FF"/>
                </a:solidFill>
                <a:latin typeface="Lucida Grande" pitchFamily="16" charset="0"/>
              </a:rPr>
              <a:t>test </a:t>
            </a:r>
            <a:r>
              <a:rPr lang="it-IT" sz="3300" dirty="0" err="1">
                <a:solidFill>
                  <a:srgbClr val="0000FF"/>
                </a:solidFill>
                <a:latin typeface="Lucida Grande" pitchFamily="16" charset="0"/>
              </a:rPr>
              <a:t>IgA</a:t>
            </a:r>
            <a:r>
              <a:rPr lang="it-IT" sz="3300" dirty="0">
                <a:solidFill>
                  <a:srgbClr val="0000FF"/>
                </a:solidFill>
                <a:latin typeface="Lucida Grande" pitchFamily="16" charset="0"/>
              </a:rPr>
              <a:t> nella norma</a:t>
            </a:r>
          </a:p>
        </p:txBody>
      </p:sp>
      <p:sp>
        <p:nvSpPr>
          <p:cNvPr id="22532" name="Freeform 3"/>
          <p:cNvSpPr>
            <a:spLocks noChangeArrowheads="1"/>
          </p:cNvSpPr>
          <p:nvPr/>
        </p:nvSpPr>
        <p:spPr bwMode="auto">
          <a:xfrm>
            <a:off x="7786080" y="4143315"/>
            <a:ext cx="977760" cy="483891"/>
          </a:xfrm>
          <a:custGeom>
            <a:avLst/>
            <a:gdLst>
              <a:gd name="T0" fmla="*/ 0 w 21600"/>
              <a:gd name="T1" fmla="*/ 133350 h 21600"/>
              <a:gd name="T2" fmla="*/ 269478 w 21600"/>
              <a:gd name="T3" fmla="*/ 133350 h 21600"/>
              <a:gd name="T4" fmla="*/ 269478 w 21600"/>
              <a:gd name="T5" fmla="*/ 0 h 21600"/>
              <a:gd name="T6" fmla="*/ 1077912 w 21600"/>
              <a:gd name="T7" fmla="*/ 266700 h 21600"/>
              <a:gd name="T8" fmla="*/ 269478 w 21600"/>
              <a:gd name="T9" fmla="*/ 533400 h 21600"/>
              <a:gd name="T10" fmla="*/ 269478 w 21600"/>
              <a:gd name="T11" fmla="*/ 400050 h 21600"/>
              <a:gd name="T12" fmla="*/ 0 w 21600"/>
              <a:gd name="T13" fmla="*/ 40005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0"/>
                </a:lnTo>
                <a:lnTo>
                  <a:pt x="21600" y="10800"/>
                </a:lnTo>
                <a:lnTo>
                  <a:pt x="5400" y="21600"/>
                </a:lnTo>
                <a:lnTo>
                  <a:pt x="5400" y="16200"/>
                </a:lnTo>
                <a:lnTo>
                  <a:pt x="0" y="162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376161" y="1412776"/>
            <a:ext cx="1440" cy="424845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388961" y="1484784"/>
            <a:ext cx="420768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00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2200" dirty="0">
                <a:solidFill>
                  <a:srgbClr val="FF0000"/>
                </a:solidFill>
              </a:rPr>
              <a:t>ANTI-TRANSGLUTAMINASI </a:t>
            </a:r>
            <a:r>
              <a:rPr lang="it-IT" sz="2200" dirty="0" err="1">
                <a:solidFill>
                  <a:srgbClr val="FF0000"/>
                </a:solidFill>
              </a:rPr>
              <a:t>IgA</a:t>
            </a:r>
            <a:r>
              <a:rPr lang="it-IT" dirty="0">
                <a:solidFill>
                  <a:srgbClr val="0000CC"/>
                </a:solidFill>
              </a:rPr>
              <a:t> </a:t>
            </a:r>
          </a:p>
        </p:txBody>
      </p:sp>
      <p:graphicFrame>
        <p:nvGraphicFramePr>
          <p:cNvPr id="23558" name="Group 6"/>
          <p:cNvGraphicFramePr>
            <a:graphicFrameLocks noGrp="1"/>
          </p:cNvGraphicFramePr>
          <p:nvPr/>
        </p:nvGraphicFramePr>
        <p:xfrm>
          <a:off x="1187625" y="3933056"/>
          <a:ext cx="7302231" cy="2960708"/>
        </p:xfrm>
        <a:graphic>
          <a:graphicData uri="http://schemas.openxmlformats.org/drawingml/2006/table">
            <a:tbl>
              <a:tblPr/>
              <a:tblGrid>
                <a:gridCol w="3515352"/>
                <a:gridCol w="1828148"/>
                <a:gridCol w="1958731"/>
              </a:tblGrid>
              <a:tr h="33692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SENSIBILITA’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SPECIFICITA’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</a:tr>
              <a:tr h="74077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IgA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anti-transglutaminasi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charset="0"/>
                        <a:ea typeface="SimSun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tTG-IgA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 )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&gt; 95 %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&gt; 95 %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</a:tr>
              <a:tr h="74077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IgA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anti-Endomisio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charset="0"/>
                        <a:ea typeface="SimSun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EMA-IgA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)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&gt; 90 %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&gt; 98 %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</a:tr>
              <a:tr h="103674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IgA anti-peptidi deamidati della Gliadina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(DGP-IgA )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80 %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2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SimSun" charset="-122"/>
                        </a:rPr>
                        <a:t>95 %</a:t>
                      </a:r>
                    </a:p>
                  </a:txBody>
                  <a:tcPr marL="81638" marR="81638" marT="41476" marB="41476" anchor="ctr" anchorCtr="1" horzOverflow="overflow">
                    <a:lnL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878"/>
                    </a:solidFill>
                  </a:tcPr>
                </a:tc>
              </a:tr>
            </a:tbl>
          </a:graphicData>
        </a:graphic>
      </p:graphicFrame>
      <p:sp>
        <p:nvSpPr>
          <p:cNvPr id="22557" name="Text Box 50"/>
          <p:cNvSpPr txBox="1">
            <a:spLocks noChangeArrowheads="1"/>
          </p:cNvSpPr>
          <p:nvPr/>
        </p:nvSpPr>
        <p:spPr bwMode="auto">
          <a:xfrm>
            <a:off x="5942880" y="2132856"/>
            <a:ext cx="3068640" cy="734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>
                <a:solidFill>
                  <a:srgbClr val="FF0000"/>
                </a:solidFill>
                <a:latin typeface="Lucida Grande" pitchFamily="16" charset="0"/>
              </a:rPr>
              <a:t>NEGATIVO </a:t>
            </a:r>
          </a:p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it-IT" sz="2000" i="1" dirty="0">
              <a:solidFill>
                <a:srgbClr val="FF0000"/>
              </a:solidFill>
              <a:latin typeface="Lucida Grande" pitchFamily="16" charset="0"/>
            </a:endParaRPr>
          </a:p>
        </p:txBody>
      </p:sp>
      <p:sp>
        <p:nvSpPr>
          <p:cNvPr id="22558" name="Text Box 51"/>
          <p:cNvSpPr txBox="1">
            <a:spLocks noChangeArrowheads="1"/>
          </p:cNvSpPr>
          <p:nvPr/>
        </p:nvSpPr>
        <p:spPr bwMode="auto">
          <a:xfrm>
            <a:off x="456481" y="3126571"/>
            <a:ext cx="3134880" cy="734477"/>
          </a:xfrm>
          <a:prstGeom prst="rect">
            <a:avLst/>
          </a:prstGeom>
          <a:solidFill>
            <a:srgbClr val="6666FF"/>
          </a:solidFill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 err="1">
                <a:solidFill>
                  <a:srgbClr val="FFFFFF"/>
                </a:solidFill>
                <a:latin typeface="Lucida Grande" pitchFamily="16" charset="0"/>
              </a:rPr>
              <a:t>anti-ENDOMISIO</a:t>
            </a:r>
            <a:r>
              <a:rPr lang="it-IT" sz="2000" i="1" dirty="0">
                <a:solidFill>
                  <a:srgbClr val="FFFFFF"/>
                </a:solidFill>
                <a:latin typeface="Lucida Grande" pitchFamily="16" charset="0"/>
              </a:rPr>
              <a:t>  </a:t>
            </a:r>
            <a:r>
              <a:rPr lang="it-IT" sz="2000" i="1" dirty="0" err="1">
                <a:solidFill>
                  <a:srgbClr val="FFFFFF"/>
                </a:solidFill>
                <a:latin typeface="Lucida Grande" pitchFamily="16" charset="0"/>
              </a:rPr>
              <a:t>IgA</a:t>
            </a:r>
            <a:endParaRPr lang="it-IT" sz="2000" i="1" dirty="0">
              <a:solidFill>
                <a:srgbClr val="FFFFFF"/>
              </a:solidFill>
              <a:latin typeface="Lucida Grande" pitchFamily="16" charset="0"/>
            </a:endParaRPr>
          </a:p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>
                <a:solidFill>
                  <a:srgbClr val="FFFFFF"/>
                </a:solidFill>
                <a:latin typeface="Lucida Grande" pitchFamily="16" charset="0"/>
              </a:rPr>
              <a:t>(test di conferma)</a:t>
            </a:r>
          </a:p>
        </p:txBody>
      </p:sp>
      <p:sp>
        <p:nvSpPr>
          <p:cNvPr id="22559" name="Line 52"/>
          <p:cNvSpPr>
            <a:spLocks noChangeShapeType="1"/>
          </p:cNvSpPr>
          <p:nvPr/>
        </p:nvSpPr>
        <p:spPr bwMode="auto">
          <a:xfrm flipH="1">
            <a:off x="2118272" y="2818369"/>
            <a:ext cx="5456" cy="250591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3605" name="Text Box 53"/>
          <p:cNvSpPr txBox="1">
            <a:spLocks noChangeArrowheads="1"/>
          </p:cNvSpPr>
          <p:nvPr/>
        </p:nvSpPr>
        <p:spPr bwMode="auto">
          <a:xfrm>
            <a:off x="3779912" y="3429002"/>
            <a:ext cx="5364088" cy="360038"/>
          </a:xfrm>
          <a:prstGeom prst="rect">
            <a:avLst/>
          </a:prstGeom>
          <a:solidFill>
            <a:srgbClr val="6666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125000"/>
              </a:lnSpc>
              <a:spcBef>
                <a:spcPts val="544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it-IT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anti-peptidi </a:t>
            </a:r>
            <a:r>
              <a:rPr lang="it-IT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deamidati</a:t>
            </a:r>
            <a:r>
              <a:rPr lang="it-IT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 della Gliadina </a:t>
            </a:r>
            <a:r>
              <a:rPr lang="it-IT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IgA</a:t>
            </a:r>
            <a:r>
              <a:rPr lang="it-IT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 e </a:t>
            </a:r>
            <a:r>
              <a:rPr lang="it-IT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IgG</a:t>
            </a:r>
            <a:endParaRPr lang="it-IT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sp>
        <p:nvSpPr>
          <p:cNvPr id="22561" name="Line 54"/>
          <p:cNvSpPr>
            <a:spLocks noChangeShapeType="1"/>
          </p:cNvSpPr>
          <p:nvPr/>
        </p:nvSpPr>
        <p:spPr bwMode="auto">
          <a:xfrm flipH="1">
            <a:off x="6121656" y="2492896"/>
            <a:ext cx="394560" cy="424845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2562" name="Text Box 55"/>
          <p:cNvSpPr txBox="1">
            <a:spLocks noChangeArrowheads="1"/>
          </p:cNvSpPr>
          <p:nvPr/>
        </p:nvSpPr>
        <p:spPr bwMode="auto">
          <a:xfrm>
            <a:off x="4655520" y="2924944"/>
            <a:ext cx="311616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000" i="1" dirty="0">
                <a:solidFill>
                  <a:srgbClr val="FF0000"/>
                </a:solidFill>
                <a:latin typeface="Lucida Grande" pitchFamily="16" charset="0"/>
              </a:rPr>
              <a:t>IN BAMBINI  &lt; 2 anni</a:t>
            </a:r>
          </a:p>
        </p:txBody>
      </p:sp>
      <p:sp>
        <p:nvSpPr>
          <p:cNvPr id="22563" name="Line 56"/>
          <p:cNvSpPr>
            <a:spLocks noChangeShapeType="1"/>
          </p:cNvSpPr>
          <p:nvPr/>
        </p:nvSpPr>
        <p:spPr bwMode="auto">
          <a:xfrm>
            <a:off x="7380000" y="2547628"/>
            <a:ext cx="522720" cy="195861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2564" name="Text Box 57"/>
          <p:cNvSpPr txBox="1">
            <a:spLocks noChangeArrowheads="1"/>
          </p:cNvSpPr>
          <p:nvPr/>
        </p:nvSpPr>
        <p:spPr bwMode="auto">
          <a:xfrm>
            <a:off x="7308304" y="2708920"/>
            <a:ext cx="156672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it-IT" sz="1800" dirty="0">
                <a:solidFill>
                  <a:srgbClr val="FF3333"/>
                </a:solidFill>
              </a:rPr>
              <a:t>In adulti: STOP</a:t>
            </a:r>
          </a:p>
        </p:txBody>
      </p:sp>
      <p:sp>
        <p:nvSpPr>
          <p:cNvPr id="22565" name="Line 58"/>
          <p:cNvSpPr>
            <a:spLocks noChangeShapeType="1"/>
          </p:cNvSpPr>
          <p:nvPr/>
        </p:nvSpPr>
        <p:spPr bwMode="auto">
          <a:xfrm flipH="1">
            <a:off x="3068641" y="2089660"/>
            <a:ext cx="721440" cy="391721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2566" name="Line 59"/>
          <p:cNvSpPr>
            <a:spLocks noChangeShapeType="1"/>
          </p:cNvSpPr>
          <p:nvPr/>
        </p:nvSpPr>
        <p:spPr bwMode="auto">
          <a:xfrm>
            <a:off x="5364088" y="2155907"/>
            <a:ext cx="522720" cy="195861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2567" name="Line 60"/>
          <p:cNvSpPr>
            <a:spLocks noChangeShapeType="1"/>
          </p:cNvSpPr>
          <p:nvPr/>
        </p:nvSpPr>
        <p:spPr bwMode="auto">
          <a:xfrm>
            <a:off x="6156176" y="3200016"/>
            <a:ext cx="1440" cy="260668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720" y="1893800"/>
            <a:ext cx="8153280" cy="271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5041" y="4609925"/>
            <a:ext cx="7924320" cy="15596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979200" y="4496153"/>
            <a:ext cx="8000640" cy="914496"/>
          </a:xfrm>
          <a:prstGeom prst="rect">
            <a:avLst/>
          </a:prstGeom>
          <a:noFill/>
          <a:ln w="57240">
            <a:solidFill>
              <a:srgbClr val="FE2A2F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003840" y="-2880"/>
            <a:ext cx="4068000" cy="4594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2400" b="1" dirty="0">
                <a:solidFill>
                  <a:srgbClr val="0000FF"/>
                </a:solidFill>
                <a:latin typeface="Tahoma" pitchFamily="32" charset="0"/>
              </a:rPr>
              <a:t>DIAGNOSI </a:t>
            </a:r>
            <a:r>
              <a:rPr lang="it-IT" sz="2400" b="1" dirty="0" err="1">
                <a:solidFill>
                  <a:srgbClr val="0000FF"/>
                </a:solidFill>
                <a:latin typeface="Tahoma" pitchFamily="32" charset="0"/>
              </a:rPr>
              <a:t>DI</a:t>
            </a:r>
            <a:r>
              <a:rPr lang="it-IT" sz="2400" b="1" dirty="0">
                <a:solidFill>
                  <a:srgbClr val="0000FF"/>
                </a:solidFill>
                <a:latin typeface="Tahoma" pitchFamily="32" charset="0"/>
              </a:rPr>
              <a:t> CELIACHIA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456480" y="152657"/>
            <a:ext cx="1905120" cy="193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it-IT" sz="700" b="1" dirty="0">
                <a:solidFill>
                  <a:srgbClr val="FFFFFF"/>
                </a:solidFill>
                <a:latin typeface="Tahoma" pitchFamily="32" charset="0"/>
              </a:rPr>
              <a:t>APPROPRIATEZZA PRESCRITTIVA</a:t>
            </a:r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120" y="990824"/>
            <a:ext cx="900288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0" name="Rectangle 7"/>
          <p:cNvSpPr>
            <a:spLocks noChangeArrowheads="1"/>
          </p:cNvSpPr>
          <p:nvPr/>
        </p:nvSpPr>
        <p:spPr bwMode="auto">
          <a:xfrm>
            <a:off x="718560" y="326915"/>
            <a:ext cx="8098560" cy="128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>
                <a:solidFill>
                  <a:srgbClr val="6500FF"/>
                </a:solidFill>
                <a:latin typeface="Tahoma" pitchFamily="32" charset="0"/>
              </a:rPr>
              <a:t>Nuove linee guida ESPGHAN, 2012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>
                <a:solidFill>
                  <a:srgbClr val="6500FF"/>
                </a:solidFill>
                <a:latin typeface="Tahoma" pitchFamily="32" charset="0"/>
              </a:rPr>
              <a:t>(Società Europea di Gastroenterologia, Epatologia e Nutrizione pediatrica)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dirty="0">
              <a:solidFill>
                <a:srgbClr val="6500FF"/>
              </a:solidFill>
              <a:latin typeface="Tahoma" pitchFamily="32" charset="0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1447200" y="1371024"/>
            <a:ext cx="6046291" cy="455065"/>
          </a:xfrm>
          <a:prstGeom prst="rect">
            <a:avLst/>
          </a:prstGeom>
          <a:solidFill>
            <a:srgbClr val="99CC99"/>
          </a:solidFill>
          <a:ln w="9360">
            <a:solidFill>
              <a:srgbClr val="99CC99"/>
            </a:solidFill>
            <a:miter lim="800000"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400" dirty="0">
                <a:solidFill>
                  <a:srgbClr val="003366"/>
                </a:solidFill>
              </a:rPr>
              <a:t>Score basato su 4 CRITERI DIAGNOSTICI</a:t>
            </a: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380161" y="2819816"/>
            <a:ext cx="421353" cy="455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</a:pPr>
            <a:r>
              <a:rPr lang="it-IT" sz="2400" dirty="0">
                <a:solidFill>
                  <a:srgbClr val="003366"/>
                </a:solidFill>
              </a:rPr>
              <a:t>1.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364320" y="3621981"/>
            <a:ext cx="421353" cy="455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</a:pPr>
            <a:r>
              <a:rPr lang="it-IT" sz="2400" dirty="0">
                <a:solidFill>
                  <a:srgbClr val="003366"/>
                </a:solidFill>
              </a:rPr>
              <a:t>2.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440641" y="4536477"/>
            <a:ext cx="421353" cy="455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</a:pPr>
            <a:r>
              <a:rPr lang="it-IT" sz="2400" dirty="0">
                <a:solidFill>
                  <a:srgbClr val="003366"/>
                </a:solidFill>
              </a:rPr>
              <a:t>3.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440641" y="5527301"/>
            <a:ext cx="421353" cy="455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</a:pPr>
            <a:r>
              <a:rPr lang="it-IT" sz="2400" dirty="0">
                <a:solidFill>
                  <a:srgbClr val="003366"/>
                </a:solidFill>
              </a:rPr>
              <a:t>4.</a:t>
            </a:r>
          </a:p>
        </p:txBody>
      </p:sp>
      <p:pic>
        <p:nvPicPr>
          <p:cNvPr id="2356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481" y="5875817"/>
            <a:ext cx="669600" cy="59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7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7040" y="3657984"/>
            <a:ext cx="522720" cy="718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8" cstate="print"/>
          <a:srcRect l="20853" r="20853"/>
          <a:stretch>
            <a:fillRect/>
          </a:stretch>
        </p:blipFill>
        <p:spPr bwMode="auto">
          <a:xfrm>
            <a:off x="5929921" y="4604164"/>
            <a:ext cx="275040" cy="685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9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678681"/>
            <a:ext cx="64800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70" name="Line 17"/>
          <p:cNvSpPr>
            <a:spLocks noChangeShapeType="1"/>
          </p:cNvSpPr>
          <p:nvPr/>
        </p:nvSpPr>
        <p:spPr bwMode="auto">
          <a:xfrm>
            <a:off x="1110240" y="3886969"/>
            <a:ext cx="966240" cy="1440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61" y="3789039"/>
            <a:ext cx="8255520" cy="1368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80" y="1633132"/>
            <a:ext cx="4636800" cy="2024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2881" y="2089660"/>
            <a:ext cx="3528000" cy="15467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1" name="Freeform 4"/>
          <p:cNvSpPr>
            <a:spLocks noChangeArrowheads="1"/>
          </p:cNvSpPr>
          <p:nvPr/>
        </p:nvSpPr>
        <p:spPr bwMode="auto">
          <a:xfrm>
            <a:off x="499681" y="285150"/>
            <a:ext cx="8228160" cy="1142040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258888 h 21600"/>
              <a:gd name="T6" fmla="*/ 0 w 21600"/>
              <a:gd name="T7" fmla="*/ 125888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72000">
            <a:solidFill>
              <a:srgbClr val="99CCCC"/>
            </a:solidFill>
            <a:miter lim="800000"/>
            <a:headEnd/>
            <a:tailEnd/>
          </a:ln>
        </p:spPr>
        <p:txBody>
          <a:bodyPr lIns="61393" tIns="61393" rIns="61393" bIns="61393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0000FF"/>
                </a:solidFill>
                <a:latin typeface="Lucida Grande" pitchFamily="16" charset="0"/>
              </a:rPr>
              <a:t>MALATTIA CELIACA </a:t>
            </a:r>
            <a:br>
              <a:rPr lang="it-IT" sz="3300" dirty="0">
                <a:solidFill>
                  <a:srgbClr val="0000FF"/>
                </a:solidFill>
                <a:latin typeface="Lucida Grande" pitchFamily="16" charset="0"/>
              </a:rPr>
            </a:br>
            <a:r>
              <a:rPr lang="it-IT" sz="3300" dirty="0">
                <a:solidFill>
                  <a:srgbClr val="0000FF"/>
                </a:solidFill>
                <a:latin typeface="Lucida Grande" pitchFamily="16" charset="0"/>
              </a:rPr>
              <a:t>test genetico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429121" y="214583"/>
            <a:ext cx="8229600" cy="928897"/>
          </a:xfrm>
          <a:prstGeom prst="rect">
            <a:avLst/>
          </a:prstGeom>
          <a:noFill/>
          <a:ln w="12600">
            <a:solidFill>
              <a:srgbClr val="FFC000"/>
            </a:solidFill>
            <a:miter lim="800000"/>
            <a:headEnd/>
            <a:tailEnd/>
          </a:ln>
        </p:spPr>
        <p:txBody>
          <a:bodyPr lIns="34615" tIns="34615" rIns="34615" bIns="34615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solidFill>
                  <a:srgbClr val="FFC000"/>
                </a:solidFill>
                <a:latin typeface="Lucida Grande" pitchFamily="16" charset="0"/>
              </a:rPr>
              <a:t>MALATTIA CELIACA: patogenesi</a:t>
            </a:r>
          </a:p>
        </p:txBody>
      </p:sp>
      <p:sp>
        <p:nvSpPr>
          <p:cNvPr id="25603" name="AutoShape 2"/>
          <p:cNvSpPr>
            <a:spLocks noChangeArrowheads="1"/>
          </p:cNvSpPr>
          <p:nvPr/>
        </p:nvSpPr>
        <p:spPr bwMode="auto">
          <a:xfrm>
            <a:off x="4000320" y="3071843"/>
            <a:ext cx="483840" cy="639427"/>
          </a:xfrm>
          <a:prstGeom prst="downArrow">
            <a:avLst>
              <a:gd name="adj1" fmla="val 50000"/>
              <a:gd name="adj2" fmla="val 500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04" name="AutoShape 3"/>
          <p:cNvSpPr>
            <a:spLocks noChangeArrowheads="1"/>
          </p:cNvSpPr>
          <p:nvPr/>
        </p:nvSpPr>
        <p:spPr bwMode="auto">
          <a:xfrm>
            <a:off x="4429440" y="3429001"/>
            <a:ext cx="483840" cy="977862"/>
          </a:xfrm>
          <a:prstGeom prst="downArrow">
            <a:avLst>
              <a:gd name="adj1" fmla="val 100000"/>
              <a:gd name="adj2" fmla="val 5002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05" name="AutoShape 4"/>
          <p:cNvSpPr>
            <a:spLocks noChangeArrowheads="1"/>
          </p:cNvSpPr>
          <p:nvPr/>
        </p:nvSpPr>
        <p:spPr bwMode="auto">
          <a:xfrm>
            <a:off x="4142881" y="3356993"/>
            <a:ext cx="3286080" cy="665350"/>
          </a:xfrm>
          <a:prstGeom prst="downArrow">
            <a:avLst>
              <a:gd name="adj1" fmla="val 43491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4295520" y="2929268"/>
            <a:ext cx="483840" cy="639427"/>
          </a:xfrm>
          <a:prstGeom prst="downArrow">
            <a:avLst>
              <a:gd name="adj1" fmla="val 50000"/>
              <a:gd name="adj2" fmla="val 500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07" name="AutoShape 6"/>
          <p:cNvSpPr>
            <a:spLocks noChangeArrowheads="1"/>
          </p:cNvSpPr>
          <p:nvPr/>
        </p:nvSpPr>
        <p:spPr bwMode="auto">
          <a:xfrm>
            <a:off x="7215840" y="3429001"/>
            <a:ext cx="483840" cy="977862"/>
          </a:xfrm>
          <a:prstGeom prst="downArrow">
            <a:avLst>
              <a:gd name="adj1" fmla="val 50000"/>
              <a:gd name="adj2" fmla="val 5002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08" name="AutoShape 7"/>
          <p:cNvSpPr>
            <a:spLocks noChangeArrowheads="1"/>
          </p:cNvSpPr>
          <p:nvPr/>
        </p:nvSpPr>
        <p:spPr bwMode="auto">
          <a:xfrm>
            <a:off x="2642401" y="3429000"/>
            <a:ext cx="4000320" cy="695593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09" name="AutoShape 8"/>
          <p:cNvSpPr>
            <a:spLocks noChangeArrowheads="1"/>
          </p:cNvSpPr>
          <p:nvPr/>
        </p:nvSpPr>
        <p:spPr bwMode="auto">
          <a:xfrm>
            <a:off x="4295521" y="3509649"/>
            <a:ext cx="3286080" cy="665350"/>
          </a:xfrm>
          <a:prstGeom prst="downArrow">
            <a:avLst>
              <a:gd name="adj1" fmla="val 43491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pic>
        <p:nvPicPr>
          <p:cNvPr id="256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60" y="1058512"/>
            <a:ext cx="7715520" cy="46891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11" name="AutoShape 10"/>
          <p:cNvSpPr>
            <a:spLocks noChangeArrowheads="1"/>
          </p:cNvSpPr>
          <p:nvPr/>
        </p:nvSpPr>
        <p:spPr bwMode="auto">
          <a:xfrm>
            <a:off x="1241280" y="4245566"/>
            <a:ext cx="1437120" cy="260668"/>
          </a:xfrm>
          <a:prstGeom prst="roundRect">
            <a:avLst>
              <a:gd name="adj" fmla="val 556"/>
            </a:avLst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12" name="AutoShape 11"/>
          <p:cNvSpPr>
            <a:spLocks noChangeArrowheads="1"/>
          </p:cNvSpPr>
          <p:nvPr/>
        </p:nvSpPr>
        <p:spPr bwMode="auto">
          <a:xfrm>
            <a:off x="456480" y="3429000"/>
            <a:ext cx="391680" cy="326914"/>
          </a:xfrm>
          <a:prstGeom prst="roundRect">
            <a:avLst>
              <a:gd name="adj" fmla="val 440"/>
            </a:avLst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5613" name="AutoShape 12"/>
          <p:cNvSpPr>
            <a:spLocks noChangeArrowheads="1"/>
          </p:cNvSpPr>
          <p:nvPr/>
        </p:nvSpPr>
        <p:spPr bwMode="auto">
          <a:xfrm>
            <a:off x="2155680" y="4572481"/>
            <a:ext cx="587520" cy="391721"/>
          </a:xfrm>
          <a:prstGeom prst="roundRect">
            <a:avLst>
              <a:gd name="adj" fmla="val 366"/>
            </a:avLst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pic>
        <p:nvPicPr>
          <p:cNvPr id="25614" name="Picture 13"/>
          <p:cNvPicPr>
            <a:picLocks noChangeAspect="1" noChangeArrowheads="1"/>
          </p:cNvPicPr>
          <p:nvPr/>
        </p:nvPicPr>
        <p:blipFill>
          <a:blip r:embed="rId4" cstate="print"/>
          <a:srcRect t="52644"/>
          <a:stretch>
            <a:fillRect/>
          </a:stretch>
        </p:blipFill>
        <p:spPr bwMode="auto">
          <a:xfrm>
            <a:off x="2939041" y="5095255"/>
            <a:ext cx="5703840" cy="128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47244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uvola 3"/>
          <p:cNvSpPr/>
          <p:nvPr/>
        </p:nvSpPr>
        <p:spPr bwMode="auto">
          <a:xfrm>
            <a:off x="0" y="0"/>
            <a:ext cx="8280400" cy="587727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414338" indent="-342900">
              <a:defRPr/>
            </a:pPr>
            <a:endParaRPr lang="en-US" sz="24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Ho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fatto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bene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ad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astenermi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dagli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antibiotici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?</a:t>
            </a:r>
          </a:p>
          <a:p>
            <a:pPr marL="414338" indent="-342900">
              <a:buFont typeface="Wingdings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E se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avessi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sottovalutato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la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clinica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endParaRPr lang="en-US" sz="24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La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paziente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ritorna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dal Guatemala..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e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se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trattasse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qualche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infezione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particolare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? </a:t>
            </a:r>
          </a:p>
          <a:p>
            <a:pPr marL="414338" indent="-342900">
              <a:buFont typeface="Wingdings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defRPr/>
            </a:pPr>
            <a:endParaRPr lang="en-US" sz="2400" dirty="0" smtClean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endParaRPr lang="en-US" sz="2400" dirty="0">
              <a:solidFill>
                <a:srgbClr val="7F7F7F"/>
              </a:solidFill>
              <a:latin typeface="Arial"/>
              <a:cs typeface="Arial"/>
              <a:sym typeface="Arial Narrow" charset="0"/>
            </a:endParaRPr>
          </a:p>
        </p:txBody>
      </p:sp>
      <p:sp>
        <p:nvSpPr>
          <p:cNvPr id="3" name="Saetta 2"/>
          <p:cNvSpPr/>
          <p:nvPr/>
        </p:nvSpPr>
        <p:spPr bwMode="auto">
          <a:xfrm>
            <a:off x="6660232" y="4509120"/>
            <a:ext cx="936625" cy="649288"/>
          </a:xfrm>
          <a:prstGeom prst="lightningBolt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it-IT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ettangolo 16"/>
          <p:cNvSpPr/>
          <p:nvPr/>
        </p:nvSpPr>
        <p:spPr bwMode="auto">
          <a:xfrm>
            <a:off x="0" y="260350"/>
            <a:ext cx="1835150" cy="720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DUBBI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3504961" y="550138"/>
            <a:ext cx="189360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it-IT" sz="2400" b="1" dirty="0">
                <a:solidFill>
                  <a:srgbClr val="0000FF"/>
                </a:solidFill>
                <a:latin typeface="Tahoma" pitchFamily="32" charset="0"/>
              </a:rPr>
              <a:t>CELIACHIA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447200" y="1735383"/>
            <a:ext cx="2187360" cy="470929"/>
          </a:xfrm>
          <a:prstGeom prst="rect">
            <a:avLst/>
          </a:prstGeom>
          <a:noFill/>
          <a:ln w="9360">
            <a:solidFill>
              <a:srgbClr val="99CC99"/>
            </a:solidFill>
            <a:miter lim="800000"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it-IT" sz="2400" dirty="0">
                <a:solidFill>
                  <a:srgbClr val="70B870"/>
                </a:solidFill>
                <a:latin typeface="Tahoma" pitchFamily="32" charset="0"/>
              </a:rPr>
              <a:t>Fattori genetici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106240" y="1594248"/>
            <a:ext cx="2835360" cy="852570"/>
          </a:xfrm>
          <a:prstGeom prst="rect">
            <a:avLst/>
          </a:prstGeom>
          <a:noFill/>
          <a:ln w="9360">
            <a:solidFill>
              <a:srgbClr val="99CC99"/>
            </a:solidFill>
            <a:miter lim="800000"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400" dirty="0">
                <a:solidFill>
                  <a:srgbClr val="003366"/>
                </a:solidFill>
                <a:latin typeface="Tahoma" pitchFamily="32" charset="0"/>
              </a:rPr>
              <a:t>Fattori ambientali scatenanti</a:t>
            </a:r>
          </a:p>
        </p:txBody>
      </p:sp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3581280" y="921697"/>
            <a:ext cx="685440" cy="972103"/>
          </a:xfrm>
          <a:prstGeom prst="line">
            <a:avLst/>
          </a:prstGeom>
          <a:noFill/>
          <a:ln w="9360">
            <a:solidFill>
              <a:srgbClr val="003366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26630" name="Line 5"/>
          <p:cNvSpPr>
            <a:spLocks noChangeShapeType="1"/>
          </p:cNvSpPr>
          <p:nvPr/>
        </p:nvSpPr>
        <p:spPr bwMode="auto">
          <a:xfrm flipH="1" flipV="1">
            <a:off x="4723201" y="920257"/>
            <a:ext cx="459360" cy="1046989"/>
          </a:xfrm>
          <a:prstGeom prst="line">
            <a:avLst/>
          </a:prstGeom>
          <a:noFill/>
          <a:ln w="9360">
            <a:solidFill>
              <a:srgbClr val="003366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3" cstate="print"/>
          <a:srcRect l="20853" r="20853"/>
          <a:stretch>
            <a:fillRect/>
          </a:stretch>
        </p:blipFill>
        <p:spPr bwMode="auto">
          <a:xfrm>
            <a:off x="1219680" y="1669136"/>
            <a:ext cx="275040" cy="671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761761" y="2786693"/>
            <a:ext cx="3504960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1800" dirty="0">
                <a:solidFill>
                  <a:srgbClr val="003366"/>
                </a:solidFill>
                <a:latin typeface="Tahoma" pitchFamily="32" charset="0"/>
              </a:rPr>
              <a:t>Test di suscettibilità che valuta la predisposizione a sviluppare la malattia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761760" y="2413694"/>
            <a:ext cx="3619344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800" b="1" dirty="0">
                <a:solidFill>
                  <a:srgbClr val="70B870"/>
                </a:solidFill>
                <a:latin typeface="Tahoma" pitchFamily="32" charset="0"/>
              </a:rPr>
              <a:t>TIPIZZAZIONE HLA DQ2/DQ8</a:t>
            </a: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1376640" y="5076533"/>
            <a:ext cx="6756480" cy="4709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400" dirty="0">
                <a:solidFill>
                  <a:srgbClr val="FF0000"/>
                </a:solidFill>
                <a:latin typeface="Tahoma" pitchFamily="32" charset="0"/>
              </a:rPr>
              <a:t>ALTO VALORE PREDITTIVO NEGATIVO (&gt;95%) !</a:t>
            </a:r>
          </a:p>
        </p:txBody>
      </p:sp>
      <p:pic>
        <p:nvPicPr>
          <p:cNvPr id="2663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000" y="2347447"/>
            <a:ext cx="1584000" cy="11622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265406" y="4118833"/>
            <a:ext cx="4893988" cy="824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2400" dirty="0">
                <a:solidFill>
                  <a:srgbClr val="3333CC"/>
                </a:solidFill>
                <a:latin typeface="Tahoma" pitchFamily="32" charset="0"/>
              </a:rPr>
              <a:t>VALORE DIAGNOSTICO LIMITATO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2200" i="1" dirty="0">
                <a:latin typeface="Lucida Grande" pitchFamily="16" charset="0"/>
              </a:rPr>
              <a:t>nella popolazione generale: 30 %</a:t>
            </a:r>
          </a:p>
        </p:txBody>
      </p:sp>
      <p:sp>
        <p:nvSpPr>
          <p:cNvPr id="26637" name="AutoShape 12"/>
          <p:cNvSpPr>
            <a:spLocks noChangeArrowheads="1"/>
          </p:cNvSpPr>
          <p:nvPr/>
        </p:nvSpPr>
        <p:spPr bwMode="auto">
          <a:xfrm>
            <a:off x="3810241" y="3384356"/>
            <a:ext cx="914400" cy="597663"/>
          </a:xfrm>
          <a:prstGeom prst="curvedDownArrow">
            <a:avLst>
              <a:gd name="adj1" fmla="val 30602"/>
              <a:gd name="adj2" fmla="val 61205"/>
              <a:gd name="adj3" fmla="val 33333"/>
            </a:avLst>
          </a:prstGeom>
          <a:solidFill>
            <a:srgbClr val="99CC99"/>
          </a:solidFill>
          <a:ln w="9360">
            <a:solidFill>
              <a:srgbClr val="003366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6638" name="Text Box 13"/>
          <p:cNvSpPr txBox="1">
            <a:spLocks noChangeArrowheads="1"/>
          </p:cNvSpPr>
          <p:nvPr/>
        </p:nvSpPr>
        <p:spPr bwMode="auto">
          <a:xfrm>
            <a:off x="456480" y="-718636"/>
            <a:ext cx="1905120" cy="485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it-IT" sz="1300" b="1" dirty="0">
                <a:solidFill>
                  <a:srgbClr val="FFFFFF"/>
                </a:solidFill>
                <a:latin typeface="Tahoma" pitchFamily="32" charset="0"/>
              </a:rPr>
              <a:t>APPROPRIATEZZA PRESCRITTIVA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 noChangeArrowheads="1"/>
          </p:cNvSpPr>
          <p:nvPr/>
        </p:nvSpPr>
        <p:spPr bwMode="auto">
          <a:xfrm>
            <a:off x="3958561" y="3115048"/>
            <a:ext cx="439200" cy="580380"/>
          </a:xfrm>
          <a:prstGeom prst="downArrow">
            <a:avLst>
              <a:gd name="adj1" fmla="val 50000"/>
              <a:gd name="adj2" fmla="val 5000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7651" name="AutoShape 2"/>
          <p:cNvSpPr>
            <a:spLocks noChangeArrowheads="1"/>
          </p:cNvSpPr>
          <p:nvPr/>
        </p:nvSpPr>
        <p:spPr bwMode="auto">
          <a:xfrm>
            <a:off x="4347361" y="3439081"/>
            <a:ext cx="439200" cy="887133"/>
          </a:xfrm>
          <a:prstGeom prst="downArrow">
            <a:avLst>
              <a:gd name="adj1" fmla="val 100000"/>
              <a:gd name="adj2" fmla="val 4999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7652" name="AutoShape 3"/>
          <p:cNvSpPr>
            <a:spLocks noChangeArrowheads="1"/>
          </p:cNvSpPr>
          <p:nvPr/>
        </p:nvSpPr>
        <p:spPr bwMode="auto">
          <a:xfrm>
            <a:off x="4088161" y="3374275"/>
            <a:ext cx="2980800" cy="603423"/>
          </a:xfrm>
          <a:prstGeom prst="downArrow">
            <a:avLst>
              <a:gd name="adj1" fmla="val 43491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7653" name="AutoShape 4"/>
          <p:cNvSpPr>
            <a:spLocks noChangeArrowheads="1"/>
          </p:cNvSpPr>
          <p:nvPr/>
        </p:nvSpPr>
        <p:spPr bwMode="auto">
          <a:xfrm>
            <a:off x="4226401" y="2985434"/>
            <a:ext cx="439200" cy="580380"/>
          </a:xfrm>
          <a:prstGeom prst="downArrow">
            <a:avLst>
              <a:gd name="adj1" fmla="val 50000"/>
              <a:gd name="adj2" fmla="val 5000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>
            <a:off x="6874560" y="3439081"/>
            <a:ext cx="439200" cy="887133"/>
          </a:xfrm>
          <a:prstGeom prst="downArrow">
            <a:avLst>
              <a:gd name="adj1" fmla="val 50000"/>
              <a:gd name="adj2" fmla="val 4999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>
            <a:off x="2727360" y="3503889"/>
            <a:ext cx="3628800" cy="630786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7656" name="AutoShape 7"/>
          <p:cNvSpPr>
            <a:spLocks noChangeArrowheads="1"/>
          </p:cNvSpPr>
          <p:nvPr/>
        </p:nvSpPr>
        <p:spPr bwMode="auto">
          <a:xfrm>
            <a:off x="4226401" y="3512529"/>
            <a:ext cx="2980800" cy="603423"/>
          </a:xfrm>
          <a:prstGeom prst="downArrow">
            <a:avLst>
              <a:gd name="adj1" fmla="val 43491"/>
              <a:gd name="adj2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437120" y="2808295"/>
            <a:ext cx="6661440" cy="783442"/>
          </a:xfrm>
          <a:prstGeom prst="rect">
            <a:avLst/>
          </a:prstGeom>
          <a:solidFill>
            <a:srgbClr val="FFC000"/>
          </a:solidFill>
          <a:ln w="936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lIns="81639" tIns="42452" rIns="81639" bIns="42452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endParaRPr lang="it-IT" sz="29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it-IT" sz="29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Anti-transglutaminasi</a:t>
            </a:r>
            <a:r>
              <a:rPr lang="it-IT" sz="29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REFLEX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it-IT" sz="29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1104481" y="4572481"/>
            <a:ext cx="7646400" cy="5935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sz="3300" i="1" dirty="0">
                <a:solidFill>
                  <a:srgbClr val="FF3333"/>
                </a:solidFill>
              </a:rPr>
              <a:t>PRIMA di DIETA GLUTEN-FREE</a:t>
            </a:r>
          </a:p>
        </p:txBody>
      </p:sp>
      <p:sp>
        <p:nvSpPr>
          <p:cNvPr id="27659" name="Freeform 10"/>
          <p:cNvSpPr>
            <a:spLocks noChangeArrowheads="1"/>
          </p:cNvSpPr>
          <p:nvPr/>
        </p:nvSpPr>
        <p:spPr bwMode="auto">
          <a:xfrm>
            <a:off x="456481" y="979303"/>
            <a:ext cx="8228160" cy="974983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74738 h 21600"/>
              <a:gd name="T6" fmla="*/ 0 w 21600"/>
              <a:gd name="T7" fmla="*/ 107473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86400">
            <a:solidFill>
              <a:srgbClr val="CFE7F5"/>
            </a:solidFill>
            <a:miter lim="800000"/>
            <a:headEnd/>
            <a:tailEnd/>
          </a:ln>
        </p:spPr>
        <p:txBody>
          <a:bodyPr lIns="67924" tIns="67924" rIns="67924" bIns="67924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solidFill>
                  <a:srgbClr val="0000FF"/>
                </a:solidFill>
                <a:latin typeface="Lucida Grande" pitchFamily="16" charset="0"/>
              </a:rPr>
              <a:t>CELIACHIA : TEST </a:t>
            </a:r>
            <a:r>
              <a:rPr lang="it-IT" sz="2900" dirty="0" err="1">
                <a:solidFill>
                  <a:srgbClr val="0000FF"/>
                </a:solidFill>
                <a:latin typeface="Lucida Grande" pitchFamily="16" charset="0"/>
              </a:rPr>
              <a:t>DI</a:t>
            </a:r>
            <a:r>
              <a:rPr lang="it-IT" sz="2900" dirty="0">
                <a:solidFill>
                  <a:srgbClr val="0000FF"/>
                </a:solidFill>
                <a:latin typeface="Lucida Grande" pitchFamily="16" charset="0"/>
              </a:rPr>
              <a:t> SCREENING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Group 1"/>
          <p:cNvGraphicFramePr>
            <a:graphicFrameLocks noGrp="1"/>
          </p:cNvGraphicFramePr>
          <p:nvPr/>
        </p:nvGraphicFramePr>
        <p:xfrm>
          <a:off x="260640" y="1381106"/>
          <a:ext cx="8622720" cy="4907751"/>
        </p:xfrm>
        <a:graphic>
          <a:graphicData uri="http://schemas.openxmlformats.org/drawingml/2006/table">
            <a:tbl>
              <a:tblPr/>
              <a:tblGrid>
                <a:gridCol w="3000960"/>
                <a:gridCol w="3002400"/>
                <a:gridCol w="2619360"/>
              </a:tblGrid>
              <a:tr h="94906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INDICAZIONI RICONOSCIUTE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(indicati per)</a:t>
                      </a:r>
                    </a:p>
                  </a:txBody>
                  <a:tcPr marL="81638" marR="81638" marT="58459" marB="42456" horzOverflow="overflow">
                    <a:lnL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INDICAZIONI POSSIBILI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(possono essere presi in considerazione per)</a:t>
                      </a:r>
                    </a:p>
                  </a:txBody>
                  <a:tcPr marL="81638" marR="81638" marT="56859" marB="42456" horzOverflow="overflow">
                    <a:lnL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NESSUNA INDICAZIONE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(non indicato per)</a:t>
                      </a:r>
                    </a:p>
                  </a:txBody>
                  <a:tcPr marL="81638" marR="81638" marT="56859" marB="42456" horzOverflow="overflow">
                    <a:lnL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702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Char char="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incertezza diagnostica (es. anticorpi o biopsia dubbi o discrepanti)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Char char="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Conferma diagnosi con sintomi e sierologia positiva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(linee guida ESPGHAN)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Char char="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familiari di I grado (genitori, figli e fratelli) per decidere se continuare il follow up in caso di sierologia neg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.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81638" marR="81638" marT="53657" marB="42456" horzOverflow="overflow">
                    <a:lnL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Soggetti con diagnosi di celiachia per uno studio familiare</a:t>
                      </a:r>
                    </a:p>
                  </a:txBody>
                  <a:tcPr marL="81638" marR="81638" marT="64060" marB="42456" horzOverflow="overflow">
                    <a:lnL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Char char="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Screening nella popolazione generale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charset="2"/>
                        <a:buChar char="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Test di routine in gravidanza</a:t>
                      </a:r>
                    </a:p>
                  </a:txBody>
                  <a:tcPr marL="81638" marR="81638" marT="64060" marB="42456" horzOverflow="overflow">
                    <a:lnL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88" name="Text Box 25"/>
          <p:cNvSpPr txBox="1">
            <a:spLocks noChangeArrowheads="1"/>
          </p:cNvSpPr>
          <p:nvPr/>
        </p:nvSpPr>
        <p:spPr bwMode="auto">
          <a:xfrm>
            <a:off x="6232320" y="2403613"/>
            <a:ext cx="184320" cy="456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8689" name="Text Box 26"/>
          <p:cNvSpPr txBox="1">
            <a:spLocks noChangeArrowheads="1"/>
          </p:cNvSpPr>
          <p:nvPr/>
        </p:nvSpPr>
        <p:spPr bwMode="auto">
          <a:xfrm>
            <a:off x="3810240" y="6218573"/>
            <a:ext cx="4416036" cy="608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100" i="1" dirty="0">
                <a:solidFill>
                  <a:srgbClr val="003366"/>
                </a:solidFill>
              </a:rPr>
              <a:t>Associazione Italiana Celiachia (AIC)</a:t>
            </a:r>
          </a:p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100" i="1" dirty="0">
                <a:solidFill>
                  <a:srgbClr val="003366"/>
                </a:solidFill>
              </a:rPr>
              <a:t>Associazione </a:t>
            </a:r>
            <a:r>
              <a:rPr lang="it-IT" sz="1100" i="1" dirty="0" err="1">
                <a:solidFill>
                  <a:srgbClr val="003366"/>
                </a:solidFill>
              </a:rPr>
              <a:t>Italina</a:t>
            </a:r>
            <a:r>
              <a:rPr lang="it-IT" sz="1100" i="1" dirty="0">
                <a:solidFill>
                  <a:srgbClr val="003366"/>
                </a:solidFill>
              </a:rPr>
              <a:t> Immunogenetica e Biologia dei Trapianti (AIBT)</a:t>
            </a:r>
          </a:p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100" i="1" dirty="0">
                <a:solidFill>
                  <a:srgbClr val="003366"/>
                </a:solidFill>
              </a:rPr>
              <a:t>Società Italiana di Genetica Umana (SIGU)</a:t>
            </a:r>
          </a:p>
        </p:txBody>
      </p:sp>
      <p:sp>
        <p:nvSpPr>
          <p:cNvPr id="28690" name="Text Box 27"/>
          <p:cNvSpPr txBox="1">
            <a:spLocks noChangeArrowheads="1"/>
          </p:cNvSpPr>
          <p:nvPr/>
        </p:nvSpPr>
        <p:spPr bwMode="auto">
          <a:xfrm>
            <a:off x="456480" y="152656"/>
            <a:ext cx="1905120" cy="485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it-IT" sz="1300" b="1" dirty="0">
                <a:solidFill>
                  <a:srgbClr val="FFFFFF"/>
                </a:solidFill>
                <a:latin typeface="Tahoma" pitchFamily="32" charset="0"/>
              </a:rPr>
              <a:t>APPROPRIATEZZA PRESCRITTIVA</a:t>
            </a:r>
          </a:p>
        </p:txBody>
      </p:sp>
      <p:pic>
        <p:nvPicPr>
          <p:cNvPr id="28691" name="Picture 28"/>
          <p:cNvPicPr>
            <a:picLocks noChangeAspect="1" noChangeArrowheads="1"/>
          </p:cNvPicPr>
          <p:nvPr/>
        </p:nvPicPr>
        <p:blipFill>
          <a:blip r:embed="rId3" cstate="print"/>
          <a:srcRect l="20853" r="20853"/>
          <a:stretch>
            <a:fillRect/>
          </a:stretch>
        </p:blipFill>
        <p:spPr bwMode="auto">
          <a:xfrm>
            <a:off x="653761" y="391721"/>
            <a:ext cx="275040" cy="685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92" name="Freeform 29"/>
          <p:cNvSpPr>
            <a:spLocks noChangeArrowheads="1"/>
          </p:cNvSpPr>
          <p:nvPr/>
        </p:nvSpPr>
        <p:spPr bwMode="auto">
          <a:xfrm>
            <a:off x="489600" y="260668"/>
            <a:ext cx="8228160" cy="910176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03300 h 21600"/>
              <a:gd name="T6" fmla="*/ 0 w 21600"/>
              <a:gd name="T7" fmla="*/ 10033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86400">
            <a:solidFill>
              <a:srgbClr val="CFE7F5"/>
            </a:solidFill>
            <a:miter lim="800000"/>
            <a:headEnd/>
            <a:tailEnd/>
          </a:ln>
        </p:spPr>
        <p:txBody>
          <a:bodyPr lIns="67924" tIns="67924" rIns="67924" bIns="67924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solidFill>
                  <a:srgbClr val="0000FF"/>
                </a:solidFill>
                <a:latin typeface="Lucida Grande" pitchFamily="16" charset="0"/>
              </a:rPr>
              <a:t>CELIACHIA : TEST GENETICO QUANDO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209"/>
            <a:ext cx="9077760" cy="3643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456481" y="1877958"/>
            <a:ext cx="3240000" cy="410369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81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1000" b="1" dirty="0">
                <a:latin typeface="Times New Roman" pitchFamily="16" charset="0"/>
              </a:rPr>
              <a:t>ORDINE MEDICI CHIRUGHI E </a:t>
            </a:r>
          </a:p>
          <a:p>
            <a:pPr>
              <a:spcBef>
                <a:spcPts val="81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1000" b="1" dirty="0">
                <a:latin typeface="Times New Roman" pitchFamily="16" charset="0"/>
              </a:rPr>
              <a:t>ODONTOIATRI DELLA PROVINCIA </a:t>
            </a:r>
            <a:r>
              <a:rPr lang="it-IT" sz="1000" b="1" dirty="0" err="1">
                <a:latin typeface="Times New Roman" pitchFamily="16" charset="0"/>
              </a:rPr>
              <a:t>DI</a:t>
            </a:r>
            <a:r>
              <a:rPr lang="it-IT" sz="1000" b="1" dirty="0">
                <a:latin typeface="Times New Roman" pitchFamily="16" charset="0"/>
              </a:rPr>
              <a:t> BRESCIA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74180"/>
            <a:ext cx="8948160" cy="33397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 rot="20340000">
            <a:off x="1684801" y="4501913"/>
            <a:ext cx="5268960" cy="51845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68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it-IT" sz="31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Richiesta NON appropriata!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420160" y="1840514"/>
            <a:ext cx="1198080" cy="31395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it-IT" sz="2000" dirty="0"/>
              <a:t>02/07/1982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861"/>
            <a:ext cx="9079200" cy="3643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535680" y="2009012"/>
            <a:ext cx="3216960" cy="42319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81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1000" b="1" dirty="0">
                <a:latin typeface="Times New Roman" pitchFamily="16" charset="0"/>
              </a:rPr>
              <a:t>ORDINE MEDICI CHIRUGHI E </a:t>
            </a:r>
          </a:p>
          <a:p>
            <a:pPr>
              <a:spcBef>
                <a:spcPts val="81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1000" b="1" dirty="0">
                <a:latin typeface="Times New Roman" pitchFamily="16" charset="0"/>
              </a:rPr>
              <a:t>ODONTOIATRI DELLA PROVINCIA </a:t>
            </a:r>
            <a:r>
              <a:rPr lang="it-IT" sz="1000" b="1" dirty="0" err="1">
                <a:latin typeface="Times New Roman" pitchFamily="16" charset="0"/>
              </a:rPr>
              <a:t>DI</a:t>
            </a:r>
            <a:r>
              <a:rPr lang="it-IT" sz="1000" b="1" dirty="0">
                <a:latin typeface="Times New Roman" pitchFamily="16" charset="0"/>
              </a:rPr>
              <a:t> BRESCIA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47628"/>
            <a:ext cx="9144000" cy="30127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 rot="20340000">
            <a:off x="1854457" y="4056290"/>
            <a:ext cx="4400640" cy="51845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68022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it-IT" sz="31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Richiesta  appropriata!</a:t>
            </a: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508104" y="1988840"/>
            <a:ext cx="1198080" cy="31395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</a:tabLst>
            </a:pPr>
            <a:r>
              <a:rPr lang="it-IT" sz="2000" dirty="0" smtClean="0"/>
              <a:t>02/07/1982</a:t>
            </a:r>
            <a:endParaRPr lang="it-IT" sz="2000" dirty="0"/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7236296" y="1628800"/>
            <a:ext cx="1677600" cy="7834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it-IT" sz="2000" dirty="0" err="1">
                <a:solidFill>
                  <a:srgbClr val="FF0000"/>
                </a:solidFill>
              </a:rPr>
              <a:t>clinica</a:t>
            </a:r>
            <a:r>
              <a:rPr lang="it-IT" sz="1800" dirty="0" err="1">
                <a:solidFill>
                  <a:srgbClr val="FF0000"/>
                </a:solidFill>
              </a:rPr>
              <a:t>+</a:t>
            </a:r>
            <a:endParaRPr lang="it-IT" sz="2000" dirty="0">
              <a:solidFill>
                <a:srgbClr val="FF0000"/>
              </a:solidFill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it-IT" sz="2000" dirty="0">
                <a:solidFill>
                  <a:srgbClr val="FF0000"/>
                </a:solidFill>
              </a:rPr>
              <a:t>EMA </a:t>
            </a:r>
            <a:r>
              <a:rPr lang="it-IT" sz="2000" dirty="0" err="1">
                <a:solidFill>
                  <a:srgbClr val="FF0000"/>
                </a:solidFill>
              </a:rPr>
              <a:t>pos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"/>
          <p:cNvSpPr>
            <a:spLocks noChangeArrowheads="1"/>
          </p:cNvSpPr>
          <p:nvPr/>
        </p:nvSpPr>
        <p:spPr bwMode="auto">
          <a:xfrm>
            <a:off x="429120" y="214584"/>
            <a:ext cx="8228160" cy="1320618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455737 h 21600"/>
              <a:gd name="T6" fmla="*/ 0 w 21600"/>
              <a:gd name="T7" fmla="*/ 145573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B7DEE8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solidFill>
                  <a:srgbClr val="3333FF"/>
                </a:solidFill>
                <a:latin typeface="Lucida Grande" pitchFamily="16" charset="0"/>
              </a:rPr>
              <a:t>CELIACHIA :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solidFill>
                  <a:srgbClr val="3333FF"/>
                </a:solidFill>
                <a:latin typeface="Lucida Grande" pitchFamily="16" charset="0"/>
              </a:rPr>
              <a:t>RICHIESTA DEL TEST GENETICO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solidFill>
                  <a:srgbClr val="3333FF"/>
                </a:solidFill>
                <a:latin typeface="Lucida Grande" pitchFamily="16" charset="0"/>
              </a:rPr>
              <a:t>+ CONSENSO INFORMATO</a:t>
            </a:r>
          </a:p>
        </p:txBody>
      </p:sp>
      <p:sp>
        <p:nvSpPr>
          <p:cNvPr id="31747" name="Freeform 2"/>
          <p:cNvSpPr>
            <a:spLocks noChangeArrowheads="1"/>
          </p:cNvSpPr>
          <p:nvPr/>
        </p:nvSpPr>
        <p:spPr bwMode="auto">
          <a:xfrm>
            <a:off x="4309920" y="2220714"/>
            <a:ext cx="7119360" cy="4180759"/>
          </a:xfrm>
          <a:custGeom>
            <a:avLst/>
            <a:gdLst>
              <a:gd name="T0" fmla="*/ 0 w 21600"/>
              <a:gd name="T1" fmla="*/ 0 h 21600"/>
              <a:gd name="T2" fmla="*/ 7848600 w 21600"/>
              <a:gd name="T3" fmla="*/ 0 h 21600"/>
              <a:gd name="T4" fmla="*/ 7848600 w 21600"/>
              <a:gd name="T5" fmla="*/ 4608513 h 21600"/>
              <a:gd name="T6" fmla="*/ 0 w 21600"/>
              <a:gd name="T7" fmla="*/ 4608513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</a:rPr>
              <a:t>CODICI SISS:   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</a:rPr>
              <a:t>DQA1 = 0090802              255 </a:t>
            </a: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  <a:cs typeface="Arial" charset="0"/>
              </a:rPr>
              <a:t>€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</a:rPr>
              <a:t>DQB1 = 0090804               255 </a:t>
            </a: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  <a:cs typeface="Arial" charset="0"/>
              </a:rPr>
              <a:t>€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200" i="1" dirty="0" err="1">
                <a:solidFill>
                  <a:srgbClr val="FF0000"/>
                </a:solidFill>
                <a:latin typeface="Lucida Grande" pitchFamily="16" charset="0"/>
              </a:rPr>
              <a:t>Estraz</a:t>
            </a: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</a:rPr>
              <a:t>. DNA =0091365      62   </a:t>
            </a:r>
            <a:r>
              <a:rPr lang="it-IT" sz="2200" i="1" dirty="0">
                <a:solidFill>
                  <a:srgbClr val="FF0000"/>
                </a:solidFill>
                <a:latin typeface="Lucida Grande" pitchFamily="16" charset="0"/>
                <a:cs typeface="Arial" charset="0"/>
              </a:rPr>
              <a:t>€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200" i="1" dirty="0">
                <a:latin typeface="Lucida Grande" pitchFamily="16" charset="0"/>
              </a:rPr>
              <a:t>Tariffa SSR  = 572 </a:t>
            </a:r>
            <a:r>
              <a:rPr lang="it-IT" sz="2200" i="1" dirty="0">
                <a:latin typeface="Lucida Grande" pitchFamily="16" charset="0"/>
                <a:cs typeface="Arial" charset="0"/>
              </a:rPr>
              <a:t>€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it-IT" sz="2200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it-IT" sz="2200" i="1" dirty="0">
                <a:latin typeface="Lucida Grande" pitchFamily="16" charset="0"/>
              </a:rPr>
              <a:t> 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920" y="4408303"/>
            <a:ext cx="5057280" cy="21127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841" y="1876518"/>
            <a:ext cx="3788640" cy="46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1"/>
          <p:cNvSpPr>
            <a:spLocks noChangeArrowheads="1"/>
          </p:cNvSpPr>
          <p:nvPr/>
        </p:nvSpPr>
        <p:spPr bwMode="auto">
          <a:xfrm>
            <a:off x="204480" y="1628800"/>
            <a:ext cx="8399520" cy="4900834"/>
          </a:xfrm>
          <a:custGeom>
            <a:avLst/>
            <a:gdLst>
              <a:gd name="T0" fmla="*/ 0 w 21600"/>
              <a:gd name="T1" fmla="*/ 0 h 21600"/>
              <a:gd name="T2" fmla="*/ 9259888 w 21600"/>
              <a:gd name="T3" fmla="*/ 0 h 21600"/>
              <a:gd name="T4" fmla="*/ 9259888 w 21600"/>
              <a:gd name="T5" fmla="*/ 5402262 h 21600"/>
              <a:gd name="T6" fmla="*/ 0 w 21600"/>
              <a:gd name="T7" fmla="*/ 5402262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b="1" i="1" dirty="0">
                <a:latin typeface="Calibri" pitchFamily="34" charset="0"/>
              </a:rPr>
              <a:t>► </a:t>
            </a:r>
            <a:r>
              <a:rPr lang="it-IT" sz="2400" b="1" i="1" dirty="0" err="1">
                <a:latin typeface="Calibri" pitchFamily="34" charset="0"/>
              </a:rPr>
              <a:t>IgA</a:t>
            </a:r>
            <a:r>
              <a:rPr lang="it-IT" sz="2400" b="1" i="1" dirty="0">
                <a:latin typeface="Calibri" pitchFamily="34" charset="0"/>
              </a:rPr>
              <a:t> </a:t>
            </a:r>
            <a:r>
              <a:rPr lang="it-IT" sz="2400" b="1" i="1" dirty="0" err="1">
                <a:latin typeface="Calibri" pitchFamily="34" charset="0"/>
              </a:rPr>
              <a:t>anti-transglutaminasi</a:t>
            </a:r>
            <a:r>
              <a:rPr lang="it-IT" sz="2400" b="1" i="1" dirty="0">
                <a:latin typeface="Calibri" pitchFamily="34" charset="0"/>
              </a:rPr>
              <a:t>  + dosaggio </a:t>
            </a:r>
            <a:r>
              <a:rPr lang="it-IT" sz="2400" b="1" i="1" dirty="0" err="1">
                <a:latin typeface="Calibri" pitchFamily="34" charset="0"/>
              </a:rPr>
              <a:t>IgA</a:t>
            </a:r>
            <a:endParaRPr lang="it-IT" sz="2400" b="1" i="1" dirty="0"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400" b="1" dirty="0"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b="1" dirty="0">
                <a:latin typeface="Calibri" pitchFamily="34" charset="0"/>
              </a:rPr>
              <a:t>Se </a:t>
            </a:r>
            <a:r>
              <a:rPr lang="it-IT" sz="2400" b="1" dirty="0" err="1">
                <a:latin typeface="Calibri" pitchFamily="34" charset="0"/>
              </a:rPr>
              <a:t>anti-tTG</a:t>
            </a:r>
            <a:r>
              <a:rPr lang="it-IT" sz="2400" b="1" dirty="0">
                <a:latin typeface="Calibri" pitchFamily="34" charset="0"/>
              </a:rPr>
              <a:t>  </a:t>
            </a:r>
            <a:r>
              <a:rPr lang="it-IT" sz="2400" b="1" dirty="0" err="1">
                <a:latin typeface="Calibri" pitchFamily="34" charset="0"/>
              </a:rPr>
              <a:t>IgA</a:t>
            </a:r>
            <a:r>
              <a:rPr lang="it-IT" sz="2400" b="1" dirty="0">
                <a:latin typeface="Calibri" pitchFamily="34" charset="0"/>
              </a:rPr>
              <a:t> +       ►   </a:t>
            </a:r>
            <a:r>
              <a:rPr lang="it-IT" sz="2400" b="1" dirty="0" err="1">
                <a:latin typeface="Calibri" pitchFamily="34" charset="0"/>
              </a:rPr>
              <a:t>Anti-endomisio</a:t>
            </a:r>
            <a:r>
              <a:rPr lang="it-IT" sz="2400" b="1" dirty="0">
                <a:latin typeface="Calibri" pitchFamily="34" charset="0"/>
              </a:rPr>
              <a:t> 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>
                <a:latin typeface="Calibri" pitchFamily="34" charset="0"/>
              </a:rPr>
              <a:t>(per conferma)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400" b="1" dirty="0"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b="1" dirty="0">
                <a:latin typeface="Calibri" pitchFamily="34" charset="0"/>
              </a:rPr>
              <a:t>Se Bambini &lt; 2 anni    ►  + Anti-Gliadina DGP </a:t>
            </a:r>
            <a:r>
              <a:rPr lang="it-IT" sz="2400" b="1" dirty="0" err="1">
                <a:latin typeface="Calibri" pitchFamily="34" charset="0"/>
              </a:rPr>
              <a:t>IgA</a:t>
            </a:r>
            <a:r>
              <a:rPr lang="it-IT" sz="2400" b="1" dirty="0">
                <a:latin typeface="Calibri" pitchFamily="34" charset="0"/>
              </a:rPr>
              <a:t> o </a:t>
            </a:r>
            <a:r>
              <a:rPr lang="it-IT" sz="2400" b="1" dirty="0" err="1">
                <a:latin typeface="Calibri" pitchFamily="34" charset="0"/>
              </a:rPr>
              <a:t>IgG</a:t>
            </a:r>
            <a:endParaRPr lang="it-IT" sz="2400" b="1" dirty="0"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400" b="1" dirty="0"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400" b="1" dirty="0">
                <a:latin typeface="Calibri" pitchFamily="34" charset="0"/>
              </a:rPr>
              <a:t>Se Deficit di </a:t>
            </a:r>
            <a:r>
              <a:rPr lang="it-IT" sz="2400" b="1" dirty="0" err="1">
                <a:latin typeface="Calibri" pitchFamily="34" charset="0"/>
              </a:rPr>
              <a:t>IgA</a:t>
            </a:r>
            <a:r>
              <a:rPr lang="it-IT" sz="2400" b="1" dirty="0">
                <a:latin typeface="Calibri" pitchFamily="34" charset="0"/>
              </a:rPr>
              <a:t>           ►   </a:t>
            </a:r>
            <a:r>
              <a:rPr lang="it-IT" sz="1800" b="1" dirty="0">
                <a:latin typeface="Calibri" pitchFamily="34" charset="0"/>
              </a:rPr>
              <a:t>Anti-Gliadina DPG </a:t>
            </a:r>
            <a:r>
              <a:rPr lang="it-IT" sz="1800" b="1" dirty="0" err="1" smtClean="0">
                <a:latin typeface="Calibri" pitchFamily="34" charset="0"/>
              </a:rPr>
              <a:t>IgG</a:t>
            </a:r>
            <a:r>
              <a:rPr lang="it-IT" sz="1800" b="1" dirty="0" smtClean="0">
                <a:latin typeface="Calibri" pitchFamily="34" charset="0"/>
              </a:rPr>
              <a:t> + </a:t>
            </a:r>
            <a:r>
              <a:rPr lang="it-IT" sz="1800" b="1" dirty="0" err="1">
                <a:latin typeface="Calibri" pitchFamily="34" charset="0"/>
              </a:rPr>
              <a:t>Anti-trans-glutaminasi</a:t>
            </a:r>
            <a:r>
              <a:rPr lang="it-IT" sz="1800" b="1" dirty="0">
                <a:latin typeface="Calibri" pitchFamily="34" charset="0"/>
              </a:rPr>
              <a:t> </a:t>
            </a:r>
            <a:r>
              <a:rPr lang="it-IT" sz="1800" b="1" dirty="0" err="1">
                <a:latin typeface="Calibri" pitchFamily="34" charset="0"/>
              </a:rPr>
              <a:t>IgG</a:t>
            </a:r>
            <a:endParaRPr lang="it-IT" sz="2400" b="1" dirty="0"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1" dirty="0">
                <a:solidFill>
                  <a:srgbClr val="FF3333"/>
                </a:solidFill>
                <a:latin typeface="Calibri" pitchFamily="34" charset="0"/>
              </a:rPr>
              <a:t>TEST </a:t>
            </a:r>
            <a:r>
              <a:rPr lang="it-IT" sz="2000" b="1" dirty="0" err="1">
                <a:solidFill>
                  <a:srgbClr val="FF3333"/>
                </a:solidFill>
                <a:latin typeface="Calibri" pitchFamily="34" charset="0"/>
              </a:rPr>
              <a:t>DI</a:t>
            </a:r>
            <a:r>
              <a:rPr lang="it-IT" sz="2000" b="1" dirty="0">
                <a:solidFill>
                  <a:srgbClr val="FF3333"/>
                </a:solidFill>
                <a:latin typeface="Calibri" pitchFamily="34" charset="0"/>
              </a:rPr>
              <a:t> II LIVELLO</a:t>
            </a:r>
            <a:r>
              <a:rPr lang="it-IT" sz="2800" b="1" dirty="0">
                <a:solidFill>
                  <a:srgbClr val="FF0000"/>
                </a:solidFill>
                <a:latin typeface="Calibri" pitchFamily="34" charset="0"/>
              </a:rPr>
              <a:t>        ►   HLA DQ2 - DQ8</a:t>
            </a:r>
          </a:p>
        </p:txBody>
      </p:sp>
      <p:sp>
        <p:nvSpPr>
          <p:cNvPr id="32771" name="Freeform 2"/>
          <p:cNvSpPr>
            <a:spLocks noChangeArrowheads="1"/>
          </p:cNvSpPr>
          <p:nvPr/>
        </p:nvSpPr>
        <p:spPr bwMode="auto">
          <a:xfrm>
            <a:off x="326880" y="285150"/>
            <a:ext cx="8402400" cy="1142040"/>
          </a:xfrm>
          <a:custGeom>
            <a:avLst/>
            <a:gdLst>
              <a:gd name="T0" fmla="*/ 0 w 21600"/>
              <a:gd name="T1" fmla="*/ 0 h 21600"/>
              <a:gd name="T2" fmla="*/ 9263062 w 21600"/>
              <a:gd name="T3" fmla="*/ 0 h 21600"/>
              <a:gd name="T4" fmla="*/ 9263062 w 21600"/>
              <a:gd name="T5" fmla="*/ 1258888 h 21600"/>
              <a:gd name="T6" fmla="*/ 0 w 21600"/>
              <a:gd name="T7" fmla="*/ 125888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B7DEE8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0000CC"/>
                </a:solidFill>
                <a:latin typeface="Lucida Grande" pitchFamily="16" charset="0"/>
              </a:rPr>
              <a:t> MALATTIA CELIACA: TEST DIAGNOSTICI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0000CC"/>
                </a:solidFill>
                <a:latin typeface="Lucida Grande" pitchFamily="16" charset="0"/>
              </a:rPr>
              <a:t>conclusioni</a:t>
            </a:r>
            <a:r>
              <a:rPr lang="it-IT" sz="3300" dirty="0">
                <a:latin typeface="Lucida Grande" pitchFamily="16" charset="0"/>
              </a:rPr>
              <a:t>  </a:t>
            </a:r>
          </a:p>
        </p:txBody>
      </p:sp>
      <p:sp>
        <p:nvSpPr>
          <p:cNvPr id="32772" name="Freeform 3"/>
          <p:cNvSpPr>
            <a:spLocks noChangeArrowheads="1"/>
          </p:cNvSpPr>
          <p:nvPr/>
        </p:nvSpPr>
        <p:spPr bwMode="auto">
          <a:xfrm>
            <a:off x="7786080" y="4143315"/>
            <a:ext cx="977760" cy="483891"/>
          </a:xfrm>
          <a:custGeom>
            <a:avLst/>
            <a:gdLst>
              <a:gd name="T0" fmla="*/ 0 w 21600"/>
              <a:gd name="T1" fmla="*/ 133350 h 21600"/>
              <a:gd name="T2" fmla="*/ 269478 w 21600"/>
              <a:gd name="T3" fmla="*/ 133350 h 21600"/>
              <a:gd name="T4" fmla="*/ 269478 w 21600"/>
              <a:gd name="T5" fmla="*/ 0 h 21600"/>
              <a:gd name="T6" fmla="*/ 1077912 w 21600"/>
              <a:gd name="T7" fmla="*/ 266700 h 21600"/>
              <a:gd name="T8" fmla="*/ 269478 w 21600"/>
              <a:gd name="T9" fmla="*/ 533400 h 21600"/>
              <a:gd name="T10" fmla="*/ 269478 w 21600"/>
              <a:gd name="T11" fmla="*/ 400050 h 21600"/>
              <a:gd name="T12" fmla="*/ 0 w 21600"/>
              <a:gd name="T13" fmla="*/ 40005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0"/>
                </a:lnTo>
                <a:lnTo>
                  <a:pt x="21600" y="10800"/>
                </a:lnTo>
                <a:lnTo>
                  <a:pt x="5400" y="21600"/>
                </a:lnTo>
                <a:lnTo>
                  <a:pt x="5400" y="16200"/>
                </a:lnTo>
                <a:lnTo>
                  <a:pt x="0" y="162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 rot="5400000">
            <a:off x="7430483" y="3501260"/>
            <a:ext cx="2901905" cy="697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4000" dirty="0">
                <a:solidFill>
                  <a:srgbClr val="FF0000"/>
                </a:solidFill>
              </a:rPr>
              <a:t>REFLEX</a:t>
            </a:r>
          </a:p>
        </p:txBody>
      </p:sp>
      <p:sp>
        <p:nvSpPr>
          <p:cNvPr id="32774" name="AutoShape 5"/>
          <p:cNvSpPr>
            <a:spLocks/>
          </p:cNvSpPr>
          <p:nvPr/>
        </p:nvSpPr>
        <p:spPr bwMode="auto">
          <a:xfrm>
            <a:off x="8244408" y="1988839"/>
            <a:ext cx="376872" cy="3269153"/>
          </a:xfrm>
          <a:prstGeom prst="rightBrace">
            <a:avLst>
              <a:gd name="adj1" fmla="val 42586"/>
              <a:gd name="adj2" fmla="val 50000"/>
            </a:avLst>
          </a:prstGeom>
          <a:noFill/>
          <a:ln w="38160">
            <a:solidFill>
              <a:srgbClr val="4A7EBB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3924300" cy="1152525"/>
          </a:xfrm>
          <a:solidFill>
            <a:schemeClr val="accent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en-US" sz="10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CONCLUSIONI</a:t>
            </a:r>
            <a:r>
              <a:rPr lang="it-IT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…</a:t>
            </a:r>
            <a:endParaRPr lang="en-US" sz="3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37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1259632" y="980728"/>
            <a:ext cx="6192688" cy="5112568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 smtClean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 </a:t>
            </a:r>
            <a:r>
              <a:rPr lang="it-IT" sz="42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caso di diarrea e febbre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visitare il malato per escludere patologie non infettivologiche</a:t>
            </a:r>
            <a:endParaRPr lang="it-IT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89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1115616" y="1196752"/>
            <a:ext cx="6624736" cy="489654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Se sospetti una diarrea infettiva..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Per quanto possibile non trattare con antibioticoterapia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Far eseguire una coprocoltura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4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33218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/>
          </p:cNvSpPr>
          <p:nvPr/>
        </p:nvSpPr>
        <p:spPr bwMode="auto">
          <a:xfrm>
            <a:off x="0" y="1393825"/>
            <a:ext cx="9155113" cy="3600450"/>
          </a:xfrm>
          <a:prstGeom prst="rect">
            <a:avLst/>
          </a:prstGeom>
          <a:solidFill>
            <a:srgbClr val="D8D8D8"/>
          </a:solidFill>
          <a:ln w="9525">
            <a:solidFill>
              <a:srgbClr val="4A7DBB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9699" name="Rectangle 2"/>
          <p:cNvSpPr>
            <a:spLocks/>
          </p:cNvSpPr>
          <p:nvPr/>
        </p:nvSpPr>
        <p:spPr bwMode="auto">
          <a:xfrm>
            <a:off x="0" y="1679575"/>
            <a:ext cx="9156700" cy="1244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71438">
              <a:lnSpc>
                <a:spcPct val="120000"/>
              </a:lnSpc>
            </a:pPr>
            <a:r>
              <a:rPr lang="en-US" sz="6600" b="1">
                <a:solidFill>
                  <a:schemeClr val="tx1"/>
                </a:solidFill>
                <a:latin typeface="Arial Narrow Bold" pitchFamily="-84" charset="0"/>
                <a:sym typeface="Arial Narrow Bold" pitchFamily="-84" charset="0"/>
              </a:rPr>
              <a:t>La parola al clinico</a:t>
            </a:r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0" y="3284538"/>
            <a:ext cx="9156700" cy="1041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71438">
              <a:lnSpc>
                <a:spcPct val="120000"/>
              </a:lnSpc>
            </a:pPr>
            <a:r>
              <a:rPr lang="en-US" sz="6600">
                <a:solidFill>
                  <a:schemeClr val="tx1"/>
                </a:solidFill>
                <a:latin typeface="Arial Narrow Bold" pitchFamily="-84" charset="0"/>
                <a:sym typeface="Arial Narrow Bold" pitchFamily="-84" charset="0"/>
              </a:rPr>
              <a:t>…</a:t>
            </a:r>
            <a:r>
              <a:rPr lang="en-US" sz="6600" b="1">
                <a:solidFill>
                  <a:schemeClr val="tx1"/>
                </a:solidFill>
                <a:latin typeface="Arial Narrow Bold" pitchFamily="-84" charset="0"/>
                <a:sym typeface="Arial Narrow Bold" pitchFamily="-84" charset="0"/>
              </a:rPr>
              <a:t>COSA FARE???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0" y="1393825"/>
            <a:ext cx="9144000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it-IT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0" y="4994275"/>
            <a:ext cx="9142413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it-IT"/>
          </a:p>
        </p:txBody>
      </p:sp>
      <p:sp>
        <p:nvSpPr>
          <p:cNvPr id="29703" name="CasellaDiTesto 6"/>
          <p:cNvSpPr txBox="1">
            <a:spLocks noChangeArrowheads="1"/>
          </p:cNvSpPr>
          <p:nvPr/>
        </p:nvSpPr>
        <p:spPr bwMode="auto">
          <a:xfrm>
            <a:off x="1979613" y="5157788"/>
            <a:ext cx="51847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/>
              <a:t>Dr. Paolo Colombini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755576" y="692696"/>
            <a:ext cx="7632848" cy="5472608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dirty="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t>IDRATA </a:t>
            </a:r>
            <a:r>
              <a:rPr lang="it-IT" sz="36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con soluzioni appropriate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Utilizza la Dieta, Probiotici, </a:t>
            </a:r>
            <a:r>
              <a:rPr lang="it-IT" sz="3600" dirty="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t>Argilla </a:t>
            </a:r>
            <a:endParaRPr lang="it-IT" sz="36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938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995680" y="1148080"/>
            <a:ext cx="7032704" cy="444116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Segnalazione di malattia infettiva</a:t>
            </a:r>
          </a:p>
        </p:txBody>
      </p:sp>
    </p:spTree>
    <p:extLst>
      <p:ext uri="{BB962C8B-B14F-4D97-AF65-F5344CB8AC3E}">
        <p14:creationId xmlns:p14="http://schemas.microsoft.com/office/powerpoint/2010/main" xmlns="" val="3979460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15416"/>
            <a:ext cx="10081120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899592" y="692696"/>
            <a:ext cx="7632848" cy="93610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Malattie </a:t>
            </a:r>
            <a:r>
              <a:rPr kumimoji="0" lang="it-IT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infettive gastrointestinali Regione </a:t>
            </a:r>
            <a:r>
              <a:rPr lang="it-IT" sz="20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L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ombardia</a:t>
            </a:r>
          </a:p>
        </p:txBody>
      </p:sp>
    </p:spTree>
    <p:extLst>
      <p:ext uri="{BB962C8B-B14F-4D97-AF65-F5344CB8AC3E}">
        <p14:creationId xmlns:p14="http://schemas.microsoft.com/office/powerpoint/2010/main" xmlns="" val="1183901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15616" y="1052736"/>
            <a:ext cx="7128792" cy="48245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>
                <a:solidFill>
                  <a:prstClr val="black"/>
                </a:solidFill>
                <a:sym typeface="Gill Sans" charset="0"/>
              </a:rPr>
              <a:t>Ricordati di monitorare i parametri vitali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prstClr val="black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>
                <a:solidFill>
                  <a:prstClr val="black"/>
                </a:solidFill>
                <a:sym typeface="Gill Sans" charset="0"/>
              </a:rPr>
              <a:t>Avverti il </a:t>
            </a:r>
            <a:r>
              <a:rPr lang="it-IT" sz="4200" dirty="0" smtClean="0">
                <a:solidFill>
                  <a:prstClr val="black"/>
                </a:solidFill>
                <a:sym typeface="Gill Sans" charset="0"/>
              </a:rPr>
              <a:t>paziente, se </a:t>
            </a:r>
            <a:r>
              <a:rPr lang="it-IT" sz="4200" dirty="0">
                <a:solidFill>
                  <a:prstClr val="black"/>
                </a:solidFill>
                <a:sym typeface="Gill Sans" charset="0"/>
              </a:rPr>
              <a:t>è il caso, di rivolgersi </a:t>
            </a:r>
            <a:r>
              <a:rPr lang="it-IT" sz="4200" dirty="0" smtClean="0">
                <a:solidFill>
                  <a:prstClr val="black"/>
                </a:solidFill>
                <a:sym typeface="Gill Sans" charset="0"/>
              </a:rPr>
              <a:t>al </a:t>
            </a:r>
            <a:r>
              <a:rPr lang="it-IT" sz="4200" dirty="0">
                <a:solidFill>
                  <a:prstClr val="black"/>
                </a:solidFill>
                <a:sym typeface="Gill Sans" charset="0"/>
              </a:rPr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xmlns="" val="20069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899592" y="692696"/>
            <a:ext cx="7200800" cy="525658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Se sospetti una diarrea infiammatoria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RICHIEDI una </a:t>
            </a:r>
            <a:r>
              <a:rPr lang="it-IT" sz="28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RETTOSIGMOIDOSCOPIA</a:t>
            </a: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 se la sintomatologia è limitata al colon di sinistra, o la COLONSCOPIA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Calprotectina</a:t>
            </a: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 fecale nella </a:t>
            </a:r>
            <a:r>
              <a:rPr lang="it-IT" sz="28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D.D</a:t>
            </a: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. Malattie Infiammatorie </a:t>
            </a:r>
            <a:r>
              <a:rPr lang="it-IT" sz="28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IBD</a:t>
            </a: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, Sindrome dello Intestino Irritabile  </a:t>
            </a:r>
            <a:r>
              <a:rPr lang="it-IT" sz="28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IBS</a:t>
            </a:r>
            <a:endParaRPr lang="it-IT" sz="28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167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899592" y="926912"/>
            <a:ext cx="7488832" cy="5454416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Ricordarsi delle d</a:t>
            </a:r>
            <a:r>
              <a:rPr lang="it-IT" sz="28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iarree a farmaci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Vitamina c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Antibiotici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Acarbosio</a:t>
            </a:r>
            <a:endParaRPr lang="it-IT" sz="24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Digossina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Chenodesossicolico</a:t>
            </a:r>
            <a:endParaRPr lang="it-IT" sz="24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Metotrexate</a:t>
            </a:r>
            <a:endParaRPr lang="it-IT" sz="24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Antagonisti dei recettori </a:t>
            </a:r>
            <a:r>
              <a:rPr lang="it-IT" sz="24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H2</a:t>
            </a:r>
            <a:endParaRPr lang="it-IT" sz="24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Composti ferro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Uso incongruo di tiroxina o lassativi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Metformina</a:t>
            </a: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FANS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ill Sans" charset="0"/>
                <a:sym typeface="Gill Sans" charset="0"/>
              </a:rPr>
              <a:t>Teofillina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ill Sans" charset="0"/>
                <a:sym typeface="Gill Sans" charset="0"/>
              </a:rPr>
              <a:t>ticlopidina</a:t>
            </a:r>
            <a:endParaRPr lang="it-IT" sz="24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it-IT" sz="24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256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EEBC0-327E-A146-B216-3D80C6640675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sp>
        <p:nvSpPr>
          <p:cNvPr id="3" name="Rettangolo 2"/>
          <p:cNvSpPr/>
          <p:nvPr/>
        </p:nvSpPr>
        <p:spPr bwMode="auto">
          <a:xfrm>
            <a:off x="971600" y="1412776"/>
            <a:ext cx="7200800" cy="468052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 smtClean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Situazioni mascherate: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 smtClean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Alcolismo</a:t>
            </a:r>
            <a:endParaRPr lang="it-IT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2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Cancro colon rettale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42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148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9625"/>
          </a:xfrm>
        </p:spPr>
        <p:txBody>
          <a:bodyPr/>
          <a:lstStyle/>
          <a:p>
            <a:pPr eaLnBrk="1" hangingPunct="1"/>
            <a:r>
              <a:rPr lang="it-IT" sz="3600" b="1" u="sng">
                <a:latin typeface="Arial Narrow" charset="0"/>
                <a:cs typeface="Arial Narrow" charset="0"/>
              </a:rPr>
              <a:t>TAKE HOME MESSAGES:</a:t>
            </a:r>
          </a:p>
        </p:txBody>
      </p:sp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xmlns="" val="1789131439"/>
              </p:ext>
            </p:extLst>
          </p:nvPr>
        </p:nvGraphicFramePr>
        <p:xfrm>
          <a:off x="0" y="809627"/>
          <a:ext cx="9144000" cy="6048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980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0470C7A-3314-43D9-B6C1-538646CA5D8F}" type="slidenum">
              <a:rPr lang="en-US"/>
              <a:pPr/>
              <a:t>13</a:t>
            </a:fld>
            <a:endParaRPr lang="en-US"/>
          </a:p>
        </p:txBody>
      </p:sp>
      <p:sp>
        <p:nvSpPr>
          <p:cNvPr id="30723" name="CasellaDiTesto 4"/>
          <p:cNvSpPr txBox="1">
            <a:spLocks noChangeArrowheads="1"/>
          </p:cNvSpPr>
          <p:nvPr/>
        </p:nvSpPr>
        <p:spPr bwMode="auto">
          <a:xfrm>
            <a:off x="2268538" y="1268413"/>
            <a:ext cx="518318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D8421D"/>
                </a:solidFill>
                <a:latin typeface="Comic Sans MS" pitchFamily="66" charset="0"/>
              </a:rPr>
              <a:t>E</a:t>
            </a:r>
            <a:r>
              <a:rPr lang="it-IT" altLang="it-IT" b="1">
                <a:solidFill>
                  <a:srgbClr val="D8421D"/>
                </a:solidFill>
                <a:latin typeface="Comic Sans MS" pitchFamily="66" charset="0"/>
              </a:rPr>
              <a:t>’</a:t>
            </a:r>
            <a:r>
              <a:rPr lang="it-IT" b="1">
                <a:solidFill>
                  <a:srgbClr val="D8421D"/>
                </a:solidFill>
                <a:latin typeface="Comic Sans MS" pitchFamily="66" charset="0"/>
              </a:rPr>
              <a:t> una diarrea del viaggiatore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47663" y="260350"/>
            <a:ext cx="7392987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Diarrea del viaggiatore: presentazione clinica</a:t>
            </a:r>
            <a:r>
              <a:rPr lang="it-IT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 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052513"/>
            <a:ext cx="5940425" cy="12001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Da 3 a più scariche liquide nelle 24 h </a:t>
            </a:r>
          </a:p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durante o al ritorno del viaggio</a:t>
            </a:r>
            <a:endParaRPr 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413500" y="1601788"/>
            <a:ext cx="2622550" cy="2446337"/>
          </a:xfrm>
          <a:prstGeom prst="rect">
            <a:avLst/>
          </a:prstGeom>
          <a:solidFill>
            <a:srgbClr val="22228B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>
            <a:spAutoFit/>
          </a:bodyPr>
          <a:lstStyle/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Nausea</a:t>
            </a: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Vomito</a:t>
            </a: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Crampi addominali</a:t>
            </a: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Febbre</a:t>
            </a: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Tenesmo rettale</a:t>
            </a: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Meteorismo</a:t>
            </a: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587875" y="2492375"/>
            <a:ext cx="1279525" cy="6413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+ </a:t>
            </a:r>
            <a:r>
              <a:rPr lang="en-US" sz="36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&gt;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1</a:t>
            </a:r>
          </a:p>
        </p:txBody>
      </p:sp>
      <p:sp>
        <p:nvSpPr>
          <p:cNvPr id="1031" name="AutoShape 17"/>
          <p:cNvSpPr>
            <a:spLocks/>
          </p:cNvSpPr>
          <p:nvPr/>
        </p:nvSpPr>
        <p:spPr bwMode="auto">
          <a:xfrm>
            <a:off x="5659438" y="1412875"/>
            <a:ext cx="384175" cy="3600450"/>
          </a:xfrm>
          <a:prstGeom prst="leftBrace">
            <a:avLst>
              <a:gd name="adj1" fmla="val 69421"/>
              <a:gd name="adj2" fmla="val 5000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20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3645024"/>
            <a:ext cx="5751711" cy="2952750"/>
            <a:chOff x="0" y="2296"/>
            <a:chExt cx="4056" cy="1860"/>
          </a:xfrm>
          <a:solidFill>
            <a:srgbClr val="FFFF00"/>
          </a:solidFill>
        </p:grpSpPr>
        <p:sp>
          <p:nvSpPr>
            <p:cNvPr id="39954" name="Rectangle 18"/>
            <p:cNvSpPr>
              <a:spLocks noChangeArrowheads="1"/>
            </p:cNvSpPr>
            <p:nvPr/>
          </p:nvSpPr>
          <p:spPr bwMode="auto">
            <a:xfrm>
              <a:off x="0" y="2296"/>
              <a:ext cx="4056" cy="186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20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sym typeface="Gill Sans" charset="0"/>
              </a:endParaRPr>
            </a:p>
          </p:txBody>
        </p:sp>
        <p:sp>
          <p:nvSpPr>
            <p:cNvPr id="5131" name="Text Box 7"/>
            <p:cNvSpPr txBox="1">
              <a:spLocks noChangeArrowheads="1"/>
            </p:cNvSpPr>
            <p:nvPr/>
          </p:nvSpPr>
          <p:spPr bwMode="auto">
            <a:xfrm>
              <a:off x="201" y="2432"/>
              <a:ext cx="3266" cy="3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Diarrea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acquosa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acuta</a:t>
              </a:r>
              <a:endParaRPr lang="en-GB" sz="2800" b="1" dirty="0">
                <a:solidFill>
                  <a:srgbClr val="000066"/>
                </a:solidFill>
                <a:latin typeface="Comic Sans MS" pitchFamily="66" charset="0"/>
                <a:ea typeface="Microsoft YaHei" pitchFamily="34" charset="-122"/>
                <a:sym typeface="Gill Sans" charset="0"/>
              </a:endParaRPr>
            </a:p>
          </p:txBody>
        </p:sp>
        <p:sp>
          <p:nvSpPr>
            <p:cNvPr id="5132" name="Text Box 8"/>
            <p:cNvSpPr txBox="1">
              <a:spLocks noChangeArrowheads="1"/>
            </p:cNvSpPr>
            <p:nvPr/>
          </p:nvSpPr>
          <p:spPr bwMode="auto">
            <a:xfrm>
              <a:off x="201" y="2976"/>
              <a:ext cx="3836" cy="6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Diarrea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 con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sangue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 </a:t>
              </a:r>
            </a:p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(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dissenteria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)</a:t>
              </a:r>
            </a:p>
          </p:txBody>
        </p:sp>
        <p:sp>
          <p:nvSpPr>
            <p:cNvPr id="5133" name="Text Box 9"/>
            <p:cNvSpPr txBox="1">
              <a:spLocks noChangeArrowheads="1"/>
            </p:cNvSpPr>
            <p:nvPr/>
          </p:nvSpPr>
          <p:spPr bwMode="auto">
            <a:xfrm>
              <a:off x="201" y="3693"/>
              <a:ext cx="2812" cy="3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Diarrea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sym typeface="Gill Sans" charset="0"/>
                </a:rPr>
                <a:t>cronica</a:t>
              </a:r>
              <a:endParaRPr lang="en-GB" sz="2800" dirty="0">
                <a:solidFill>
                  <a:srgbClr val="000066"/>
                </a:solidFill>
                <a:latin typeface="Comic Sans MS" pitchFamily="66" charset="0"/>
                <a:ea typeface="Microsoft YaHei" pitchFamily="34" charset="-122"/>
                <a:sym typeface="Gill Sans" charset="0"/>
              </a:endParaRPr>
            </a:p>
          </p:txBody>
        </p:sp>
      </p:grpSp>
      <p:graphicFrame>
        <p:nvGraphicFramePr>
          <p:cNvPr id="1026" name="Object 21"/>
          <p:cNvGraphicFramePr>
            <a:graphicFrameLocks noChangeAspect="1"/>
          </p:cNvGraphicFramePr>
          <p:nvPr/>
        </p:nvGraphicFramePr>
        <p:xfrm>
          <a:off x="8040688" y="260350"/>
          <a:ext cx="852487" cy="1152525"/>
        </p:xfrm>
        <a:graphic>
          <a:graphicData uri="http://schemas.openxmlformats.org/presentationml/2006/ole">
            <p:oleObj spid="_x0000_s215042" name="Fotografia di Photo Editor" r:id="rId4" imgW="1190476" imgH="1428949" progId="">
              <p:embed/>
            </p:oleObj>
          </a:graphicData>
        </a:graphic>
      </p:graphicFrame>
      <p:sp>
        <p:nvSpPr>
          <p:cNvPr id="1033" name="Parentesi graffa aperta 12"/>
          <p:cNvSpPr>
            <a:spLocks/>
          </p:cNvSpPr>
          <p:nvPr/>
        </p:nvSpPr>
        <p:spPr bwMode="auto">
          <a:xfrm>
            <a:off x="6011863" y="1268413"/>
            <a:ext cx="360362" cy="3097212"/>
          </a:xfrm>
          <a:prstGeom prst="leftBrace">
            <a:avLst>
              <a:gd name="adj1" fmla="val 8316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84163" y="701675"/>
            <a:ext cx="4071937" cy="14144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lIns="90360" tIns="44280" rIns="90360" bIns="44280" anchor="ctr"/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9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sym typeface="Gill Sans" charset="0"/>
              </a:rPr>
              <a:t>Eziologia della </a:t>
            </a:r>
            <a:br>
              <a:rPr lang="en-GB" sz="29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sym typeface="Gill Sans" charset="0"/>
              </a:rPr>
            </a:br>
            <a:r>
              <a:rPr lang="en-GB" sz="29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sym typeface="Gill Sans" charset="0"/>
              </a:rPr>
              <a:t>diarrea del viaggiatore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39750" y="2781300"/>
            <a:ext cx="8262938" cy="3671888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360" tIns="44280" rIns="90360" bIns="44280"/>
          <a:lstStyle/>
          <a:p>
            <a:pPr marL="341313" indent="-341313" algn="l" defTabSz="449263">
              <a:lnSpc>
                <a:spcPct val="11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La diarrea  acuta è dovuta, nella  maggior parte dei casi, ad infezioni batteriche, anche se l</a:t>
            </a: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agente microbiologico non è diagnosticato in un significativo numero di casi  (&gt; 50%)</a:t>
            </a:r>
          </a:p>
          <a:p>
            <a:pPr marL="341313" indent="-341313" algn="l" defTabSz="449263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it-IT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marL="341313" indent="-341313" algn="l" defTabSz="449263">
              <a:lnSpc>
                <a:spcPct val="11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Raramente è dovuta  a virus o  a  protozoi, sebbene questi ultimi siano spesso sottostimati in termini di incidenza.</a:t>
            </a:r>
          </a:p>
          <a:p>
            <a:pPr marL="341313" indent="-341313" algn="l" defTabSz="449263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it-IT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marL="341313" indent="-341313" algn="l" defTabSz="449263">
              <a:lnSpc>
                <a:spcPct val="11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Altre  cause  come  la differenza di fuso orario  ed il cambiamento delle abitudini  alimentari NON sono sufficientemente accreditate</a:t>
            </a:r>
          </a:p>
        </p:txBody>
      </p:sp>
      <p:sp>
        <p:nvSpPr>
          <p:cNvPr id="31752" name="Freeform 7"/>
          <p:cNvSpPr>
            <a:spLocks noChangeArrowheads="1"/>
          </p:cNvSpPr>
          <p:nvPr/>
        </p:nvSpPr>
        <p:spPr bwMode="auto">
          <a:xfrm>
            <a:off x="5162550" y="588963"/>
            <a:ext cx="569913" cy="987425"/>
          </a:xfrm>
          <a:custGeom>
            <a:avLst/>
            <a:gdLst>
              <a:gd name="T0" fmla="*/ 2147483647 w 404"/>
              <a:gd name="T1" fmla="*/ 2147483647 h 622"/>
              <a:gd name="T2" fmla="*/ 0 w 404"/>
              <a:gd name="T3" fmla="*/ 0 h 622"/>
              <a:gd name="T4" fmla="*/ 0 w 404"/>
              <a:gd name="T5" fmla="*/ 2147483647 h 622"/>
              <a:gd name="T6" fmla="*/ 2147483647 w 404"/>
              <a:gd name="T7" fmla="*/ 2147483647 h 622"/>
              <a:gd name="T8" fmla="*/ 2147483647 w 404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622"/>
              <a:gd name="T17" fmla="*/ 404 w 404"/>
              <a:gd name="T18" fmla="*/ 622 h 6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622">
                <a:moveTo>
                  <a:pt x="404" y="507"/>
                </a:moveTo>
                <a:lnTo>
                  <a:pt x="0" y="0"/>
                </a:lnTo>
                <a:lnTo>
                  <a:pt x="0" y="115"/>
                </a:lnTo>
                <a:lnTo>
                  <a:pt x="404" y="622"/>
                </a:lnTo>
                <a:lnTo>
                  <a:pt x="404" y="507"/>
                </a:lnTo>
                <a:close/>
              </a:path>
            </a:pathLst>
          </a:custGeom>
          <a:solidFill>
            <a:srgbClr val="800080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3" name="Freeform 8"/>
          <p:cNvSpPr>
            <a:spLocks noChangeArrowheads="1"/>
          </p:cNvSpPr>
          <p:nvPr/>
        </p:nvSpPr>
        <p:spPr bwMode="auto">
          <a:xfrm>
            <a:off x="5732463" y="503238"/>
            <a:ext cx="196850" cy="1073150"/>
          </a:xfrm>
          <a:custGeom>
            <a:avLst/>
            <a:gdLst>
              <a:gd name="T0" fmla="*/ 0 w 140"/>
              <a:gd name="T1" fmla="*/ 2147483647 h 676"/>
              <a:gd name="T2" fmla="*/ 2147483647 w 140"/>
              <a:gd name="T3" fmla="*/ 0 h 676"/>
              <a:gd name="T4" fmla="*/ 2147483647 w 140"/>
              <a:gd name="T5" fmla="*/ 2147483647 h 676"/>
              <a:gd name="T6" fmla="*/ 0 w 140"/>
              <a:gd name="T7" fmla="*/ 2147483647 h 676"/>
              <a:gd name="T8" fmla="*/ 0 w 140"/>
              <a:gd name="T9" fmla="*/ 2147483647 h 6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"/>
              <a:gd name="T16" fmla="*/ 0 h 676"/>
              <a:gd name="T17" fmla="*/ 140 w 140"/>
              <a:gd name="T18" fmla="*/ 676 h 6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" h="676">
                <a:moveTo>
                  <a:pt x="0" y="561"/>
                </a:moveTo>
                <a:lnTo>
                  <a:pt x="140" y="0"/>
                </a:lnTo>
                <a:lnTo>
                  <a:pt x="140" y="115"/>
                </a:lnTo>
                <a:lnTo>
                  <a:pt x="0" y="676"/>
                </a:lnTo>
                <a:lnTo>
                  <a:pt x="0" y="561"/>
                </a:lnTo>
                <a:close/>
              </a:path>
            </a:pathLst>
          </a:custGeom>
          <a:solidFill>
            <a:srgbClr val="800080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4" name="Freeform 9"/>
          <p:cNvSpPr>
            <a:spLocks noChangeArrowheads="1"/>
          </p:cNvSpPr>
          <p:nvPr/>
        </p:nvSpPr>
        <p:spPr bwMode="auto">
          <a:xfrm>
            <a:off x="5162550" y="493713"/>
            <a:ext cx="766763" cy="900112"/>
          </a:xfrm>
          <a:custGeom>
            <a:avLst/>
            <a:gdLst>
              <a:gd name="T0" fmla="*/ 0 w 544"/>
              <a:gd name="T1" fmla="*/ 2147483647 h 567"/>
              <a:gd name="T2" fmla="*/ 2147483647 w 544"/>
              <a:gd name="T3" fmla="*/ 2147483647 h 567"/>
              <a:gd name="T4" fmla="*/ 2147483647 w 544"/>
              <a:gd name="T5" fmla="*/ 2147483647 h 567"/>
              <a:gd name="T6" fmla="*/ 2147483647 w 544"/>
              <a:gd name="T7" fmla="*/ 2147483647 h 567"/>
              <a:gd name="T8" fmla="*/ 2147483647 w 544"/>
              <a:gd name="T9" fmla="*/ 2147483647 h 567"/>
              <a:gd name="T10" fmla="*/ 2147483647 w 544"/>
              <a:gd name="T11" fmla="*/ 2147483647 h 567"/>
              <a:gd name="T12" fmla="*/ 2147483647 w 544"/>
              <a:gd name="T13" fmla="*/ 2147483647 h 567"/>
              <a:gd name="T14" fmla="*/ 2147483647 w 544"/>
              <a:gd name="T15" fmla="*/ 2147483647 h 567"/>
              <a:gd name="T16" fmla="*/ 2147483647 w 544"/>
              <a:gd name="T17" fmla="*/ 2147483647 h 567"/>
              <a:gd name="T18" fmla="*/ 2147483647 w 544"/>
              <a:gd name="T19" fmla="*/ 2147483647 h 567"/>
              <a:gd name="T20" fmla="*/ 2147483647 w 544"/>
              <a:gd name="T21" fmla="*/ 2147483647 h 567"/>
              <a:gd name="T22" fmla="*/ 2147483647 w 544"/>
              <a:gd name="T23" fmla="*/ 2147483647 h 567"/>
              <a:gd name="T24" fmla="*/ 2147483647 w 544"/>
              <a:gd name="T25" fmla="*/ 2147483647 h 567"/>
              <a:gd name="T26" fmla="*/ 2147483647 w 544"/>
              <a:gd name="T27" fmla="*/ 0 h 567"/>
              <a:gd name="T28" fmla="*/ 2147483647 w 544"/>
              <a:gd name="T29" fmla="*/ 0 h 567"/>
              <a:gd name="T30" fmla="*/ 2147483647 w 544"/>
              <a:gd name="T31" fmla="*/ 0 h 567"/>
              <a:gd name="T32" fmla="*/ 2147483647 w 544"/>
              <a:gd name="T33" fmla="*/ 0 h 567"/>
              <a:gd name="T34" fmla="*/ 2147483647 w 544"/>
              <a:gd name="T35" fmla="*/ 0 h 567"/>
              <a:gd name="T36" fmla="*/ 2147483647 w 544"/>
              <a:gd name="T37" fmla="*/ 0 h 567"/>
              <a:gd name="T38" fmla="*/ 2147483647 w 544"/>
              <a:gd name="T39" fmla="*/ 0 h 567"/>
              <a:gd name="T40" fmla="*/ 2147483647 w 544"/>
              <a:gd name="T41" fmla="*/ 0 h 567"/>
              <a:gd name="T42" fmla="*/ 2147483647 w 544"/>
              <a:gd name="T43" fmla="*/ 0 h 567"/>
              <a:gd name="T44" fmla="*/ 2147483647 w 544"/>
              <a:gd name="T45" fmla="*/ 0 h 567"/>
              <a:gd name="T46" fmla="*/ 2147483647 w 544"/>
              <a:gd name="T47" fmla="*/ 2147483647 h 567"/>
              <a:gd name="T48" fmla="*/ 2147483647 w 544"/>
              <a:gd name="T49" fmla="*/ 2147483647 h 567"/>
              <a:gd name="T50" fmla="*/ 2147483647 w 544"/>
              <a:gd name="T51" fmla="*/ 2147483647 h 567"/>
              <a:gd name="T52" fmla="*/ 0 w 544"/>
              <a:gd name="T53" fmla="*/ 2147483647 h 56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44"/>
              <a:gd name="T82" fmla="*/ 0 h 567"/>
              <a:gd name="T83" fmla="*/ 544 w 544"/>
              <a:gd name="T84" fmla="*/ 567 h 56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44" h="567">
                <a:moveTo>
                  <a:pt x="0" y="60"/>
                </a:moveTo>
                <a:lnTo>
                  <a:pt x="23" y="54"/>
                </a:lnTo>
                <a:lnTo>
                  <a:pt x="39" y="48"/>
                </a:lnTo>
                <a:lnTo>
                  <a:pt x="70" y="42"/>
                </a:lnTo>
                <a:lnTo>
                  <a:pt x="85" y="36"/>
                </a:lnTo>
                <a:lnTo>
                  <a:pt x="109" y="30"/>
                </a:lnTo>
                <a:lnTo>
                  <a:pt x="124" y="24"/>
                </a:lnTo>
                <a:lnTo>
                  <a:pt x="155" y="18"/>
                </a:lnTo>
                <a:lnTo>
                  <a:pt x="171" y="18"/>
                </a:lnTo>
                <a:lnTo>
                  <a:pt x="202" y="12"/>
                </a:lnTo>
                <a:lnTo>
                  <a:pt x="218" y="12"/>
                </a:lnTo>
                <a:lnTo>
                  <a:pt x="249" y="6"/>
                </a:lnTo>
                <a:lnTo>
                  <a:pt x="264" y="6"/>
                </a:lnTo>
                <a:lnTo>
                  <a:pt x="295" y="0"/>
                </a:lnTo>
                <a:lnTo>
                  <a:pt x="311" y="0"/>
                </a:lnTo>
                <a:lnTo>
                  <a:pt x="342" y="0"/>
                </a:lnTo>
                <a:lnTo>
                  <a:pt x="357" y="0"/>
                </a:lnTo>
                <a:lnTo>
                  <a:pt x="389" y="0"/>
                </a:lnTo>
                <a:lnTo>
                  <a:pt x="404" y="0"/>
                </a:lnTo>
                <a:lnTo>
                  <a:pt x="435" y="0"/>
                </a:lnTo>
                <a:lnTo>
                  <a:pt x="451" y="0"/>
                </a:lnTo>
                <a:lnTo>
                  <a:pt x="482" y="0"/>
                </a:lnTo>
                <a:lnTo>
                  <a:pt x="497" y="0"/>
                </a:lnTo>
                <a:lnTo>
                  <a:pt x="529" y="6"/>
                </a:lnTo>
                <a:lnTo>
                  <a:pt x="544" y="6"/>
                </a:lnTo>
                <a:lnTo>
                  <a:pt x="404" y="567"/>
                </a:lnTo>
                <a:lnTo>
                  <a:pt x="0" y="60"/>
                </a:lnTo>
                <a:close/>
              </a:path>
            </a:pathLst>
          </a:custGeom>
          <a:solidFill>
            <a:srgbClr val="FF00FF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5" name="Freeform 10"/>
          <p:cNvSpPr>
            <a:spLocks noChangeArrowheads="1"/>
          </p:cNvSpPr>
          <p:nvPr/>
        </p:nvSpPr>
        <p:spPr bwMode="auto">
          <a:xfrm>
            <a:off x="5732463" y="588963"/>
            <a:ext cx="571500" cy="987425"/>
          </a:xfrm>
          <a:custGeom>
            <a:avLst/>
            <a:gdLst>
              <a:gd name="T0" fmla="*/ 0 w 405"/>
              <a:gd name="T1" fmla="*/ 2147483647 h 622"/>
              <a:gd name="T2" fmla="*/ 2147483647 w 405"/>
              <a:gd name="T3" fmla="*/ 0 h 622"/>
              <a:gd name="T4" fmla="*/ 2147483647 w 405"/>
              <a:gd name="T5" fmla="*/ 2147483647 h 622"/>
              <a:gd name="T6" fmla="*/ 0 w 405"/>
              <a:gd name="T7" fmla="*/ 2147483647 h 622"/>
              <a:gd name="T8" fmla="*/ 0 w 405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5"/>
              <a:gd name="T16" fmla="*/ 0 h 622"/>
              <a:gd name="T17" fmla="*/ 405 w 405"/>
              <a:gd name="T18" fmla="*/ 622 h 6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5" h="622">
                <a:moveTo>
                  <a:pt x="0" y="507"/>
                </a:moveTo>
                <a:lnTo>
                  <a:pt x="405" y="0"/>
                </a:lnTo>
                <a:lnTo>
                  <a:pt x="405" y="115"/>
                </a:lnTo>
                <a:lnTo>
                  <a:pt x="0" y="622"/>
                </a:lnTo>
                <a:lnTo>
                  <a:pt x="0" y="507"/>
                </a:lnTo>
                <a:close/>
              </a:path>
            </a:pathLst>
          </a:custGeom>
          <a:solidFill>
            <a:srgbClr val="5A4877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6" name="Freeform 11"/>
          <p:cNvSpPr>
            <a:spLocks noChangeArrowheads="1"/>
          </p:cNvSpPr>
          <p:nvPr/>
        </p:nvSpPr>
        <p:spPr bwMode="auto">
          <a:xfrm>
            <a:off x="5732463" y="503238"/>
            <a:ext cx="571500" cy="890587"/>
          </a:xfrm>
          <a:custGeom>
            <a:avLst/>
            <a:gdLst>
              <a:gd name="T0" fmla="*/ 2147483647 w 405"/>
              <a:gd name="T1" fmla="*/ 0 h 561"/>
              <a:gd name="T2" fmla="*/ 2147483647 w 405"/>
              <a:gd name="T3" fmla="*/ 0 h 561"/>
              <a:gd name="T4" fmla="*/ 2147483647 w 405"/>
              <a:gd name="T5" fmla="*/ 2147483647 h 561"/>
              <a:gd name="T6" fmla="*/ 2147483647 w 405"/>
              <a:gd name="T7" fmla="*/ 2147483647 h 561"/>
              <a:gd name="T8" fmla="*/ 2147483647 w 405"/>
              <a:gd name="T9" fmla="*/ 2147483647 h 561"/>
              <a:gd name="T10" fmla="*/ 2147483647 w 405"/>
              <a:gd name="T11" fmla="*/ 2147483647 h 561"/>
              <a:gd name="T12" fmla="*/ 2147483647 w 405"/>
              <a:gd name="T13" fmla="*/ 2147483647 h 561"/>
              <a:gd name="T14" fmla="*/ 2147483647 w 405"/>
              <a:gd name="T15" fmla="*/ 2147483647 h 561"/>
              <a:gd name="T16" fmla="*/ 2147483647 w 405"/>
              <a:gd name="T17" fmla="*/ 2147483647 h 561"/>
              <a:gd name="T18" fmla="*/ 2147483647 w 405"/>
              <a:gd name="T19" fmla="*/ 2147483647 h 561"/>
              <a:gd name="T20" fmla="*/ 2147483647 w 405"/>
              <a:gd name="T21" fmla="*/ 2147483647 h 561"/>
              <a:gd name="T22" fmla="*/ 2147483647 w 405"/>
              <a:gd name="T23" fmla="*/ 2147483647 h 561"/>
              <a:gd name="T24" fmla="*/ 2147483647 w 405"/>
              <a:gd name="T25" fmla="*/ 2147483647 h 561"/>
              <a:gd name="T26" fmla="*/ 0 w 405"/>
              <a:gd name="T27" fmla="*/ 2147483647 h 561"/>
              <a:gd name="T28" fmla="*/ 2147483647 w 405"/>
              <a:gd name="T29" fmla="*/ 0 h 5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05"/>
              <a:gd name="T46" fmla="*/ 0 h 561"/>
              <a:gd name="T47" fmla="*/ 405 w 405"/>
              <a:gd name="T48" fmla="*/ 561 h 5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05" h="561">
                <a:moveTo>
                  <a:pt x="140" y="0"/>
                </a:moveTo>
                <a:lnTo>
                  <a:pt x="171" y="0"/>
                </a:lnTo>
                <a:lnTo>
                  <a:pt x="187" y="6"/>
                </a:lnTo>
                <a:lnTo>
                  <a:pt x="218" y="12"/>
                </a:lnTo>
                <a:lnTo>
                  <a:pt x="233" y="12"/>
                </a:lnTo>
                <a:lnTo>
                  <a:pt x="257" y="18"/>
                </a:lnTo>
                <a:lnTo>
                  <a:pt x="272" y="18"/>
                </a:lnTo>
                <a:lnTo>
                  <a:pt x="303" y="24"/>
                </a:lnTo>
                <a:lnTo>
                  <a:pt x="319" y="30"/>
                </a:lnTo>
                <a:lnTo>
                  <a:pt x="350" y="36"/>
                </a:lnTo>
                <a:lnTo>
                  <a:pt x="366" y="42"/>
                </a:lnTo>
                <a:lnTo>
                  <a:pt x="389" y="48"/>
                </a:lnTo>
                <a:lnTo>
                  <a:pt x="405" y="54"/>
                </a:lnTo>
                <a:lnTo>
                  <a:pt x="0" y="561"/>
                </a:lnTo>
                <a:lnTo>
                  <a:pt x="140" y="0"/>
                </a:lnTo>
                <a:close/>
              </a:path>
            </a:pathLst>
          </a:custGeom>
          <a:solidFill>
            <a:srgbClr val="B38FEE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7" name="Freeform 12"/>
          <p:cNvSpPr>
            <a:spLocks noChangeArrowheads="1"/>
          </p:cNvSpPr>
          <p:nvPr/>
        </p:nvSpPr>
        <p:spPr bwMode="auto">
          <a:xfrm>
            <a:off x="5732463" y="752475"/>
            <a:ext cx="889000" cy="823913"/>
          </a:xfrm>
          <a:custGeom>
            <a:avLst/>
            <a:gdLst>
              <a:gd name="T0" fmla="*/ 0 w 630"/>
              <a:gd name="T1" fmla="*/ 2147483647 h 519"/>
              <a:gd name="T2" fmla="*/ 2147483647 w 630"/>
              <a:gd name="T3" fmla="*/ 0 h 519"/>
              <a:gd name="T4" fmla="*/ 2147483647 w 630"/>
              <a:gd name="T5" fmla="*/ 2147483647 h 519"/>
              <a:gd name="T6" fmla="*/ 0 w 630"/>
              <a:gd name="T7" fmla="*/ 2147483647 h 519"/>
              <a:gd name="T8" fmla="*/ 0 w 630"/>
              <a:gd name="T9" fmla="*/ 2147483647 h 5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0"/>
              <a:gd name="T16" fmla="*/ 0 h 519"/>
              <a:gd name="T17" fmla="*/ 630 w 630"/>
              <a:gd name="T18" fmla="*/ 519 h 5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0" h="519">
                <a:moveTo>
                  <a:pt x="0" y="404"/>
                </a:moveTo>
                <a:lnTo>
                  <a:pt x="630" y="0"/>
                </a:lnTo>
                <a:lnTo>
                  <a:pt x="630" y="114"/>
                </a:lnTo>
                <a:lnTo>
                  <a:pt x="0" y="519"/>
                </a:lnTo>
                <a:lnTo>
                  <a:pt x="0" y="404"/>
                </a:lnTo>
                <a:close/>
              </a:path>
            </a:pathLst>
          </a:custGeom>
          <a:solidFill>
            <a:srgbClr val="595959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8" name="Freeform 13"/>
          <p:cNvSpPr>
            <a:spLocks noChangeArrowheads="1"/>
          </p:cNvSpPr>
          <p:nvPr/>
        </p:nvSpPr>
        <p:spPr bwMode="auto">
          <a:xfrm>
            <a:off x="5732463" y="588963"/>
            <a:ext cx="889000" cy="804862"/>
          </a:xfrm>
          <a:custGeom>
            <a:avLst/>
            <a:gdLst>
              <a:gd name="T0" fmla="*/ 2147483647 w 630"/>
              <a:gd name="T1" fmla="*/ 0 h 507"/>
              <a:gd name="T2" fmla="*/ 2147483647 w 630"/>
              <a:gd name="T3" fmla="*/ 2147483647 h 507"/>
              <a:gd name="T4" fmla="*/ 2147483647 w 630"/>
              <a:gd name="T5" fmla="*/ 2147483647 h 507"/>
              <a:gd name="T6" fmla="*/ 2147483647 w 630"/>
              <a:gd name="T7" fmla="*/ 2147483647 h 507"/>
              <a:gd name="T8" fmla="*/ 2147483647 w 630"/>
              <a:gd name="T9" fmla="*/ 2147483647 h 507"/>
              <a:gd name="T10" fmla="*/ 2147483647 w 630"/>
              <a:gd name="T11" fmla="*/ 2147483647 h 507"/>
              <a:gd name="T12" fmla="*/ 2147483647 w 630"/>
              <a:gd name="T13" fmla="*/ 2147483647 h 507"/>
              <a:gd name="T14" fmla="*/ 2147483647 w 630"/>
              <a:gd name="T15" fmla="*/ 2147483647 h 507"/>
              <a:gd name="T16" fmla="*/ 2147483647 w 630"/>
              <a:gd name="T17" fmla="*/ 2147483647 h 507"/>
              <a:gd name="T18" fmla="*/ 2147483647 w 630"/>
              <a:gd name="T19" fmla="*/ 2147483647 h 507"/>
              <a:gd name="T20" fmla="*/ 2147483647 w 630"/>
              <a:gd name="T21" fmla="*/ 2147483647 h 507"/>
              <a:gd name="T22" fmla="*/ 2147483647 w 630"/>
              <a:gd name="T23" fmla="*/ 2147483647 h 507"/>
              <a:gd name="T24" fmla="*/ 2147483647 w 630"/>
              <a:gd name="T25" fmla="*/ 2147483647 h 507"/>
              <a:gd name="T26" fmla="*/ 0 w 630"/>
              <a:gd name="T27" fmla="*/ 2147483647 h 507"/>
              <a:gd name="T28" fmla="*/ 2147483647 w 630"/>
              <a:gd name="T29" fmla="*/ 0 h 5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30"/>
              <a:gd name="T46" fmla="*/ 0 h 507"/>
              <a:gd name="T47" fmla="*/ 630 w 630"/>
              <a:gd name="T48" fmla="*/ 507 h 5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30" h="507">
                <a:moveTo>
                  <a:pt x="405" y="0"/>
                </a:moveTo>
                <a:lnTo>
                  <a:pt x="436" y="12"/>
                </a:lnTo>
                <a:lnTo>
                  <a:pt x="443" y="12"/>
                </a:lnTo>
                <a:lnTo>
                  <a:pt x="475" y="24"/>
                </a:lnTo>
                <a:lnTo>
                  <a:pt x="482" y="30"/>
                </a:lnTo>
                <a:lnTo>
                  <a:pt x="513" y="42"/>
                </a:lnTo>
                <a:lnTo>
                  <a:pt x="521" y="48"/>
                </a:lnTo>
                <a:lnTo>
                  <a:pt x="552" y="61"/>
                </a:lnTo>
                <a:lnTo>
                  <a:pt x="560" y="67"/>
                </a:lnTo>
                <a:lnTo>
                  <a:pt x="583" y="79"/>
                </a:lnTo>
                <a:lnTo>
                  <a:pt x="599" y="85"/>
                </a:lnTo>
                <a:lnTo>
                  <a:pt x="622" y="97"/>
                </a:lnTo>
                <a:lnTo>
                  <a:pt x="630" y="103"/>
                </a:lnTo>
                <a:lnTo>
                  <a:pt x="0" y="507"/>
                </a:lnTo>
                <a:lnTo>
                  <a:pt x="405" y="0"/>
                </a:lnTo>
                <a:close/>
              </a:path>
            </a:pathLst>
          </a:custGeom>
          <a:solidFill>
            <a:srgbClr val="B2B2B2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9" name="Freeform 15"/>
          <p:cNvSpPr>
            <a:spLocks noChangeArrowheads="1"/>
          </p:cNvSpPr>
          <p:nvPr/>
        </p:nvSpPr>
        <p:spPr bwMode="auto">
          <a:xfrm>
            <a:off x="4470400" y="620713"/>
            <a:ext cx="2478088" cy="1684337"/>
          </a:xfrm>
          <a:custGeom>
            <a:avLst/>
            <a:gdLst>
              <a:gd name="T0" fmla="*/ 2147483647 w 1788"/>
              <a:gd name="T1" fmla="*/ 2147483647 h 1081"/>
              <a:gd name="T2" fmla="*/ 2147483647 w 1788"/>
              <a:gd name="T3" fmla="*/ 2147483647 h 1081"/>
              <a:gd name="T4" fmla="*/ 2147483647 w 1788"/>
              <a:gd name="T5" fmla="*/ 2147483647 h 1081"/>
              <a:gd name="T6" fmla="*/ 2147483647 w 1788"/>
              <a:gd name="T7" fmla="*/ 2147483647 h 1081"/>
              <a:gd name="T8" fmla="*/ 2147483647 w 1788"/>
              <a:gd name="T9" fmla="*/ 2147483647 h 1081"/>
              <a:gd name="T10" fmla="*/ 2147483647 w 1788"/>
              <a:gd name="T11" fmla="*/ 2147483647 h 1081"/>
              <a:gd name="T12" fmla="*/ 2147483647 w 1788"/>
              <a:gd name="T13" fmla="*/ 2147483647 h 1081"/>
              <a:gd name="T14" fmla="*/ 2147483647 w 1788"/>
              <a:gd name="T15" fmla="*/ 2147483647 h 1081"/>
              <a:gd name="T16" fmla="*/ 2147483647 w 1788"/>
              <a:gd name="T17" fmla="*/ 2147483647 h 1081"/>
              <a:gd name="T18" fmla="*/ 2147483647 w 1788"/>
              <a:gd name="T19" fmla="*/ 2147483647 h 1081"/>
              <a:gd name="T20" fmla="*/ 2147483647 w 1788"/>
              <a:gd name="T21" fmla="*/ 2147483647 h 1081"/>
              <a:gd name="T22" fmla="*/ 2147483647 w 1788"/>
              <a:gd name="T23" fmla="*/ 2147483647 h 1081"/>
              <a:gd name="T24" fmla="*/ 2147483647 w 1788"/>
              <a:gd name="T25" fmla="*/ 2147483647 h 1081"/>
              <a:gd name="T26" fmla="*/ 2147483647 w 1788"/>
              <a:gd name="T27" fmla="*/ 2147483647 h 1081"/>
              <a:gd name="T28" fmla="*/ 2147483647 w 1788"/>
              <a:gd name="T29" fmla="*/ 2147483647 h 1081"/>
              <a:gd name="T30" fmla="*/ 2147483647 w 1788"/>
              <a:gd name="T31" fmla="*/ 2147483647 h 1081"/>
              <a:gd name="T32" fmla="*/ 2147483647 w 1788"/>
              <a:gd name="T33" fmla="*/ 2147483647 h 1081"/>
              <a:gd name="T34" fmla="*/ 2147483647 w 1788"/>
              <a:gd name="T35" fmla="*/ 2147483647 h 1081"/>
              <a:gd name="T36" fmla="*/ 2147483647 w 1788"/>
              <a:gd name="T37" fmla="*/ 2147483647 h 1081"/>
              <a:gd name="T38" fmla="*/ 2147483647 w 1788"/>
              <a:gd name="T39" fmla="*/ 2147483647 h 1081"/>
              <a:gd name="T40" fmla="*/ 2147483647 w 1788"/>
              <a:gd name="T41" fmla="*/ 2147483647 h 1081"/>
              <a:gd name="T42" fmla="*/ 2147483647 w 1788"/>
              <a:gd name="T43" fmla="*/ 2147483647 h 1081"/>
              <a:gd name="T44" fmla="*/ 2147483647 w 1788"/>
              <a:gd name="T45" fmla="*/ 2147483647 h 1081"/>
              <a:gd name="T46" fmla="*/ 2147483647 w 1788"/>
              <a:gd name="T47" fmla="*/ 2147483647 h 1081"/>
              <a:gd name="T48" fmla="*/ 2147483647 w 1788"/>
              <a:gd name="T49" fmla="*/ 2147483647 h 1081"/>
              <a:gd name="T50" fmla="*/ 2147483647 w 1788"/>
              <a:gd name="T51" fmla="*/ 2147483647 h 1081"/>
              <a:gd name="T52" fmla="*/ 2147483647 w 1788"/>
              <a:gd name="T53" fmla="*/ 2147483647 h 1081"/>
              <a:gd name="T54" fmla="*/ 2147483647 w 1788"/>
              <a:gd name="T55" fmla="*/ 2147483647 h 1081"/>
              <a:gd name="T56" fmla="*/ 2147483647 w 1788"/>
              <a:gd name="T57" fmla="*/ 2147483647 h 1081"/>
              <a:gd name="T58" fmla="*/ 2147483647 w 1788"/>
              <a:gd name="T59" fmla="*/ 2147483647 h 1081"/>
              <a:gd name="T60" fmla="*/ 2147483647 w 1788"/>
              <a:gd name="T61" fmla="*/ 2147483647 h 1081"/>
              <a:gd name="T62" fmla="*/ 2147483647 w 1788"/>
              <a:gd name="T63" fmla="*/ 2147483647 h 1081"/>
              <a:gd name="T64" fmla="*/ 2147483647 w 1788"/>
              <a:gd name="T65" fmla="*/ 2147483647 h 1081"/>
              <a:gd name="T66" fmla="*/ 2147483647 w 1788"/>
              <a:gd name="T67" fmla="*/ 2147483647 h 1081"/>
              <a:gd name="T68" fmla="*/ 2147483647 w 1788"/>
              <a:gd name="T69" fmla="*/ 2147483647 h 1081"/>
              <a:gd name="T70" fmla="*/ 2147483647 w 1788"/>
              <a:gd name="T71" fmla="*/ 2147483647 h 1081"/>
              <a:gd name="T72" fmla="*/ 2147483647 w 1788"/>
              <a:gd name="T73" fmla="*/ 2147483647 h 1081"/>
              <a:gd name="T74" fmla="*/ 2147483647 w 1788"/>
              <a:gd name="T75" fmla="*/ 2147483647 h 1081"/>
              <a:gd name="T76" fmla="*/ 2147483647 w 1788"/>
              <a:gd name="T77" fmla="*/ 2147483647 h 1081"/>
              <a:gd name="T78" fmla="*/ 2147483647 w 1788"/>
              <a:gd name="T79" fmla="*/ 2147483647 h 1081"/>
              <a:gd name="T80" fmla="*/ 2147483647 w 1788"/>
              <a:gd name="T81" fmla="*/ 2147483647 h 1081"/>
              <a:gd name="T82" fmla="*/ 2147483647 w 1788"/>
              <a:gd name="T83" fmla="*/ 2147483647 h 1081"/>
              <a:gd name="T84" fmla="*/ 2147483647 w 1788"/>
              <a:gd name="T85" fmla="*/ 2147483647 h 1081"/>
              <a:gd name="T86" fmla="*/ 2147483647 w 1788"/>
              <a:gd name="T87" fmla="*/ 2147483647 h 1081"/>
              <a:gd name="T88" fmla="*/ 0 w 1788"/>
              <a:gd name="T89" fmla="*/ 2147483647 h 1081"/>
              <a:gd name="T90" fmla="*/ 0 w 1788"/>
              <a:gd name="T91" fmla="*/ 2147483647 h 1081"/>
              <a:gd name="T92" fmla="*/ 2147483647 w 1788"/>
              <a:gd name="T93" fmla="*/ 2147483647 h 1081"/>
              <a:gd name="T94" fmla="*/ 2147483647 w 1788"/>
              <a:gd name="T95" fmla="*/ 2147483647 h 1081"/>
              <a:gd name="T96" fmla="*/ 2147483647 w 1788"/>
              <a:gd name="T97" fmla="*/ 2147483647 h 1081"/>
              <a:gd name="T98" fmla="*/ 2147483647 w 1788"/>
              <a:gd name="T99" fmla="*/ 2147483647 h 1081"/>
              <a:gd name="T100" fmla="*/ 2147483647 w 1788"/>
              <a:gd name="T101" fmla="*/ 2147483647 h 1081"/>
              <a:gd name="T102" fmla="*/ 2147483647 w 1788"/>
              <a:gd name="T103" fmla="*/ 2147483647 h 1081"/>
              <a:gd name="T104" fmla="*/ 2147483647 w 1788"/>
              <a:gd name="T105" fmla="*/ 2147483647 h 1081"/>
              <a:gd name="T106" fmla="*/ 2147483647 w 1788"/>
              <a:gd name="T107" fmla="*/ 2147483647 h 1081"/>
              <a:gd name="T108" fmla="*/ 2147483647 w 1788"/>
              <a:gd name="T109" fmla="*/ 2147483647 h 1081"/>
              <a:gd name="T110" fmla="*/ 2147483647 w 1788"/>
              <a:gd name="T111" fmla="*/ 2147483647 h 1081"/>
              <a:gd name="T112" fmla="*/ 2147483647 w 1788"/>
              <a:gd name="T113" fmla="*/ 2147483647 h 1081"/>
              <a:gd name="T114" fmla="*/ 2147483647 w 1788"/>
              <a:gd name="T115" fmla="*/ 2147483647 h 1081"/>
              <a:gd name="T116" fmla="*/ 2147483647 w 1788"/>
              <a:gd name="T117" fmla="*/ 2147483647 h 108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88"/>
              <a:gd name="T178" fmla="*/ 0 h 1081"/>
              <a:gd name="T179" fmla="*/ 1788 w 1788"/>
              <a:gd name="T180" fmla="*/ 1081 h 108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88" h="1081">
                <a:moveTo>
                  <a:pt x="1524" y="103"/>
                </a:moveTo>
                <a:lnTo>
                  <a:pt x="1547" y="121"/>
                </a:lnTo>
                <a:lnTo>
                  <a:pt x="1555" y="127"/>
                </a:lnTo>
                <a:lnTo>
                  <a:pt x="1578" y="145"/>
                </a:lnTo>
                <a:lnTo>
                  <a:pt x="1594" y="157"/>
                </a:lnTo>
                <a:lnTo>
                  <a:pt x="1610" y="163"/>
                </a:lnTo>
                <a:lnTo>
                  <a:pt x="1625" y="181"/>
                </a:lnTo>
                <a:lnTo>
                  <a:pt x="1641" y="199"/>
                </a:lnTo>
                <a:lnTo>
                  <a:pt x="1648" y="205"/>
                </a:lnTo>
                <a:lnTo>
                  <a:pt x="1664" y="223"/>
                </a:lnTo>
                <a:lnTo>
                  <a:pt x="1680" y="242"/>
                </a:lnTo>
                <a:lnTo>
                  <a:pt x="1687" y="248"/>
                </a:lnTo>
                <a:lnTo>
                  <a:pt x="1703" y="266"/>
                </a:lnTo>
                <a:lnTo>
                  <a:pt x="1718" y="284"/>
                </a:lnTo>
                <a:lnTo>
                  <a:pt x="1718" y="296"/>
                </a:lnTo>
                <a:lnTo>
                  <a:pt x="1734" y="314"/>
                </a:lnTo>
                <a:lnTo>
                  <a:pt x="1734" y="320"/>
                </a:lnTo>
                <a:lnTo>
                  <a:pt x="1750" y="344"/>
                </a:lnTo>
                <a:lnTo>
                  <a:pt x="1757" y="362"/>
                </a:lnTo>
                <a:lnTo>
                  <a:pt x="1757" y="368"/>
                </a:lnTo>
                <a:lnTo>
                  <a:pt x="1765" y="392"/>
                </a:lnTo>
                <a:lnTo>
                  <a:pt x="1773" y="411"/>
                </a:lnTo>
                <a:lnTo>
                  <a:pt x="1773" y="417"/>
                </a:lnTo>
                <a:lnTo>
                  <a:pt x="1781" y="441"/>
                </a:lnTo>
                <a:lnTo>
                  <a:pt x="1781" y="459"/>
                </a:lnTo>
                <a:lnTo>
                  <a:pt x="1781" y="471"/>
                </a:lnTo>
                <a:lnTo>
                  <a:pt x="1788" y="489"/>
                </a:lnTo>
                <a:lnTo>
                  <a:pt x="1788" y="507"/>
                </a:lnTo>
                <a:lnTo>
                  <a:pt x="1788" y="519"/>
                </a:lnTo>
                <a:lnTo>
                  <a:pt x="1788" y="537"/>
                </a:lnTo>
                <a:lnTo>
                  <a:pt x="1781" y="555"/>
                </a:lnTo>
                <a:lnTo>
                  <a:pt x="1781" y="568"/>
                </a:lnTo>
                <a:lnTo>
                  <a:pt x="1781" y="586"/>
                </a:lnTo>
                <a:lnTo>
                  <a:pt x="1773" y="610"/>
                </a:lnTo>
                <a:lnTo>
                  <a:pt x="1773" y="616"/>
                </a:lnTo>
                <a:lnTo>
                  <a:pt x="1765" y="640"/>
                </a:lnTo>
                <a:lnTo>
                  <a:pt x="1757" y="658"/>
                </a:lnTo>
                <a:lnTo>
                  <a:pt x="1750" y="664"/>
                </a:lnTo>
                <a:lnTo>
                  <a:pt x="1742" y="682"/>
                </a:lnTo>
                <a:lnTo>
                  <a:pt x="1734" y="706"/>
                </a:lnTo>
                <a:lnTo>
                  <a:pt x="1726" y="712"/>
                </a:lnTo>
                <a:lnTo>
                  <a:pt x="1718" y="730"/>
                </a:lnTo>
                <a:lnTo>
                  <a:pt x="1703" y="749"/>
                </a:lnTo>
                <a:lnTo>
                  <a:pt x="1695" y="761"/>
                </a:lnTo>
                <a:lnTo>
                  <a:pt x="1680" y="779"/>
                </a:lnTo>
                <a:lnTo>
                  <a:pt x="1672" y="785"/>
                </a:lnTo>
                <a:lnTo>
                  <a:pt x="1656" y="803"/>
                </a:lnTo>
                <a:lnTo>
                  <a:pt x="1641" y="821"/>
                </a:lnTo>
                <a:lnTo>
                  <a:pt x="1633" y="827"/>
                </a:lnTo>
                <a:lnTo>
                  <a:pt x="1617" y="845"/>
                </a:lnTo>
                <a:lnTo>
                  <a:pt x="1594" y="857"/>
                </a:lnTo>
                <a:lnTo>
                  <a:pt x="1586" y="869"/>
                </a:lnTo>
                <a:lnTo>
                  <a:pt x="1571" y="881"/>
                </a:lnTo>
                <a:lnTo>
                  <a:pt x="1547" y="899"/>
                </a:lnTo>
                <a:lnTo>
                  <a:pt x="1532" y="906"/>
                </a:lnTo>
                <a:lnTo>
                  <a:pt x="1516" y="918"/>
                </a:lnTo>
                <a:lnTo>
                  <a:pt x="1493" y="930"/>
                </a:lnTo>
                <a:lnTo>
                  <a:pt x="1477" y="942"/>
                </a:lnTo>
                <a:lnTo>
                  <a:pt x="1454" y="954"/>
                </a:lnTo>
                <a:lnTo>
                  <a:pt x="1431" y="966"/>
                </a:lnTo>
                <a:lnTo>
                  <a:pt x="1415" y="972"/>
                </a:lnTo>
                <a:lnTo>
                  <a:pt x="1392" y="984"/>
                </a:lnTo>
                <a:lnTo>
                  <a:pt x="1369" y="990"/>
                </a:lnTo>
                <a:lnTo>
                  <a:pt x="1353" y="996"/>
                </a:lnTo>
                <a:lnTo>
                  <a:pt x="1330" y="1008"/>
                </a:lnTo>
                <a:lnTo>
                  <a:pt x="1299" y="1014"/>
                </a:lnTo>
                <a:lnTo>
                  <a:pt x="1283" y="1020"/>
                </a:lnTo>
                <a:lnTo>
                  <a:pt x="1260" y="1032"/>
                </a:lnTo>
                <a:lnTo>
                  <a:pt x="1229" y="1038"/>
                </a:lnTo>
                <a:lnTo>
                  <a:pt x="1213" y="1038"/>
                </a:lnTo>
                <a:lnTo>
                  <a:pt x="1182" y="1050"/>
                </a:lnTo>
                <a:lnTo>
                  <a:pt x="1151" y="1056"/>
                </a:lnTo>
                <a:lnTo>
                  <a:pt x="1135" y="1056"/>
                </a:lnTo>
                <a:lnTo>
                  <a:pt x="1112" y="1062"/>
                </a:lnTo>
                <a:lnTo>
                  <a:pt x="1096" y="1062"/>
                </a:lnTo>
                <a:lnTo>
                  <a:pt x="1065" y="1068"/>
                </a:lnTo>
                <a:lnTo>
                  <a:pt x="1034" y="1075"/>
                </a:lnTo>
                <a:lnTo>
                  <a:pt x="1019" y="1075"/>
                </a:lnTo>
                <a:lnTo>
                  <a:pt x="987" y="1075"/>
                </a:lnTo>
                <a:lnTo>
                  <a:pt x="956" y="1081"/>
                </a:lnTo>
                <a:lnTo>
                  <a:pt x="941" y="1081"/>
                </a:lnTo>
                <a:lnTo>
                  <a:pt x="910" y="1081"/>
                </a:lnTo>
                <a:lnTo>
                  <a:pt x="879" y="1081"/>
                </a:lnTo>
                <a:lnTo>
                  <a:pt x="863" y="1081"/>
                </a:lnTo>
                <a:lnTo>
                  <a:pt x="832" y="1081"/>
                </a:lnTo>
                <a:lnTo>
                  <a:pt x="801" y="1075"/>
                </a:lnTo>
                <a:lnTo>
                  <a:pt x="785" y="1075"/>
                </a:lnTo>
                <a:lnTo>
                  <a:pt x="754" y="1075"/>
                </a:lnTo>
                <a:lnTo>
                  <a:pt x="723" y="1068"/>
                </a:lnTo>
                <a:lnTo>
                  <a:pt x="708" y="1068"/>
                </a:lnTo>
                <a:lnTo>
                  <a:pt x="676" y="1062"/>
                </a:lnTo>
                <a:lnTo>
                  <a:pt x="645" y="1056"/>
                </a:lnTo>
                <a:lnTo>
                  <a:pt x="630" y="1056"/>
                </a:lnTo>
                <a:lnTo>
                  <a:pt x="599" y="1050"/>
                </a:lnTo>
                <a:lnTo>
                  <a:pt x="575" y="1038"/>
                </a:lnTo>
                <a:lnTo>
                  <a:pt x="560" y="1038"/>
                </a:lnTo>
                <a:lnTo>
                  <a:pt x="529" y="1032"/>
                </a:lnTo>
                <a:lnTo>
                  <a:pt x="498" y="1020"/>
                </a:lnTo>
                <a:lnTo>
                  <a:pt x="490" y="1014"/>
                </a:lnTo>
                <a:lnTo>
                  <a:pt x="459" y="1008"/>
                </a:lnTo>
                <a:lnTo>
                  <a:pt x="435" y="996"/>
                </a:lnTo>
                <a:lnTo>
                  <a:pt x="420" y="990"/>
                </a:lnTo>
                <a:lnTo>
                  <a:pt x="389" y="984"/>
                </a:lnTo>
                <a:lnTo>
                  <a:pt x="381" y="978"/>
                </a:lnTo>
                <a:lnTo>
                  <a:pt x="358" y="966"/>
                </a:lnTo>
                <a:lnTo>
                  <a:pt x="326" y="954"/>
                </a:lnTo>
                <a:lnTo>
                  <a:pt x="319" y="948"/>
                </a:lnTo>
                <a:lnTo>
                  <a:pt x="295" y="930"/>
                </a:lnTo>
                <a:lnTo>
                  <a:pt x="272" y="918"/>
                </a:lnTo>
                <a:lnTo>
                  <a:pt x="256" y="912"/>
                </a:lnTo>
                <a:lnTo>
                  <a:pt x="241" y="899"/>
                </a:lnTo>
                <a:lnTo>
                  <a:pt x="218" y="881"/>
                </a:lnTo>
                <a:lnTo>
                  <a:pt x="210" y="875"/>
                </a:lnTo>
                <a:lnTo>
                  <a:pt x="187" y="857"/>
                </a:lnTo>
                <a:lnTo>
                  <a:pt x="171" y="845"/>
                </a:lnTo>
                <a:lnTo>
                  <a:pt x="163" y="833"/>
                </a:lnTo>
                <a:lnTo>
                  <a:pt x="140" y="821"/>
                </a:lnTo>
                <a:lnTo>
                  <a:pt x="124" y="803"/>
                </a:lnTo>
                <a:lnTo>
                  <a:pt x="117" y="797"/>
                </a:lnTo>
                <a:lnTo>
                  <a:pt x="101" y="779"/>
                </a:lnTo>
                <a:lnTo>
                  <a:pt x="85" y="761"/>
                </a:lnTo>
                <a:lnTo>
                  <a:pt x="85" y="749"/>
                </a:lnTo>
                <a:lnTo>
                  <a:pt x="70" y="730"/>
                </a:lnTo>
                <a:lnTo>
                  <a:pt x="54" y="712"/>
                </a:lnTo>
                <a:lnTo>
                  <a:pt x="54" y="706"/>
                </a:lnTo>
                <a:lnTo>
                  <a:pt x="39" y="682"/>
                </a:lnTo>
                <a:lnTo>
                  <a:pt x="31" y="664"/>
                </a:lnTo>
                <a:lnTo>
                  <a:pt x="31" y="658"/>
                </a:lnTo>
                <a:lnTo>
                  <a:pt x="23" y="640"/>
                </a:lnTo>
                <a:lnTo>
                  <a:pt x="15" y="616"/>
                </a:lnTo>
                <a:lnTo>
                  <a:pt x="8" y="610"/>
                </a:lnTo>
                <a:lnTo>
                  <a:pt x="8" y="586"/>
                </a:lnTo>
                <a:lnTo>
                  <a:pt x="8" y="580"/>
                </a:lnTo>
                <a:lnTo>
                  <a:pt x="0" y="555"/>
                </a:lnTo>
                <a:lnTo>
                  <a:pt x="0" y="537"/>
                </a:lnTo>
                <a:lnTo>
                  <a:pt x="0" y="531"/>
                </a:lnTo>
                <a:lnTo>
                  <a:pt x="0" y="507"/>
                </a:lnTo>
                <a:lnTo>
                  <a:pt x="0" y="489"/>
                </a:lnTo>
                <a:lnTo>
                  <a:pt x="0" y="477"/>
                </a:lnTo>
                <a:lnTo>
                  <a:pt x="0" y="459"/>
                </a:lnTo>
                <a:lnTo>
                  <a:pt x="8" y="441"/>
                </a:lnTo>
                <a:lnTo>
                  <a:pt x="8" y="429"/>
                </a:lnTo>
                <a:lnTo>
                  <a:pt x="8" y="411"/>
                </a:lnTo>
                <a:lnTo>
                  <a:pt x="15" y="392"/>
                </a:lnTo>
                <a:lnTo>
                  <a:pt x="23" y="380"/>
                </a:lnTo>
                <a:lnTo>
                  <a:pt x="31" y="362"/>
                </a:lnTo>
                <a:lnTo>
                  <a:pt x="39" y="344"/>
                </a:lnTo>
                <a:lnTo>
                  <a:pt x="39" y="332"/>
                </a:lnTo>
                <a:lnTo>
                  <a:pt x="54" y="314"/>
                </a:lnTo>
                <a:lnTo>
                  <a:pt x="62" y="296"/>
                </a:lnTo>
                <a:lnTo>
                  <a:pt x="70" y="284"/>
                </a:lnTo>
                <a:lnTo>
                  <a:pt x="85" y="266"/>
                </a:lnTo>
                <a:lnTo>
                  <a:pt x="93" y="248"/>
                </a:lnTo>
                <a:lnTo>
                  <a:pt x="101" y="242"/>
                </a:lnTo>
                <a:lnTo>
                  <a:pt x="117" y="223"/>
                </a:lnTo>
                <a:lnTo>
                  <a:pt x="132" y="205"/>
                </a:lnTo>
                <a:lnTo>
                  <a:pt x="140" y="199"/>
                </a:lnTo>
                <a:lnTo>
                  <a:pt x="163" y="181"/>
                </a:lnTo>
                <a:lnTo>
                  <a:pt x="179" y="163"/>
                </a:lnTo>
                <a:lnTo>
                  <a:pt x="187" y="157"/>
                </a:lnTo>
                <a:lnTo>
                  <a:pt x="210" y="145"/>
                </a:lnTo>
                <a:lnTo>
                  <a:pt x="218" y="133"/>
                </a:lnTo>
                <a:lnTo>
                  <a:pt x="241" y="121"/>
                </a:lnTo>
                <a:lnTo>
                  <a:pt x="256" y="103"/>
                </a:lnTo>
                <a:lnTo>
                  <a:pt x="272" y="97"/>
                </a:lnTo>
                <a:lnTo>
                  <a:pt x="295" y="85"/>
                </a:lnTo>
                <a:lnTo>
                  <a:pt x="319" y="73"/>
                </a:lnTo>
                <a:lnTo>
                  <a:pt x="326" y="67"/>
                </a:lnTo>
                <a:lnTo>
                  <a:pt x="358" y="54"/>
                </a:lnTo>
                <a:lnTo>
                  <a:pt x="381" y="42"/>
                </a:lnTo>
                <a:lnTo>
                  <a:pt x="389" y="36"/>
                </a:lnTo>
                <a:lnTo>
                  <a:pt x="420" y="24"/>
                </a:lnTo>
                <a:lnTo>
                  <a:pt x="443" y="12"/>
                </a:lnTo>
                <a:lnTo>
                  <a:pt x="459" y="12"/>
                </a:lnTo>
                <a:lnTo>
                  <a:pt x="490" y="0"/>
                </a:lnTo>
                <a:lnTo>
                  <a:pt x="894" y="507"/>
                </a:lnTo>
                <a:lnTo>
                  <a:pt x="1524" y="103"/>
                </a:lnTo>
                <a:close/>
              </a:path>
            </a:pathLst>
          </a:custGeom>
          <a:solidFill>
            <a:srgbClr val="00FFFF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7213600" y="742950"/>
            <a:ext cx="120650" cy="104775"/>
          </a:xfrm>
          <a:prstGeom prst="rect">
            <a:avLst/>
          </a:prstGeom>
          <a:solidFill>
            <a:srgbClr val="00FF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7400925" y="693738"/>
            <a:ext cx="75882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latin typeface="Calibri" pitchFamily="34" charset="0"/>
                <a:ea typeface="Microsoft YaHei" pitchFamily="34" charset="-122"/>
              </a:rPr>
              <a:t>batterica</a:t>
            </a: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7213600" y="1211263"/>
            <a:ext cx="120650" cy="106362"/>
          </a:xfrm>
          <a:prstGeom prst="rect">
            <a:avLst/>
          </a:prstGeom>
          <a:solidFill>
            <a:srgbClr val="FF00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7404100" y="1163638"/>
            <a:ext cx="471488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latin typeface="Calibri" pitchFamily="34" charset="0"/>
                <a:ea typeface="Microsoft YaHei" pitchFamily="34" charset="-122"/>
              </a:rPr>
              <a:t>virale</a:t>
            </a: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7213600" y="1681163"/>
            <a:ext cx="120650" cy="106362"/>
          </a:xfrm>
          <a:prstGeom prst="rect">
            <a:avLst/>
          </a:prstGeom>
          <a:solidFill>
            <a:srgbClr val="B38FEE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7402513" y="1633538"/>
            <a:ext cx="98742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latin typeface="Calibri" pitchFamily="34" charset="0"/>
                <a:ea typeface="Microsoft YaHei" pitchFamily="34" charset="-122"/>
              </a:rPr>
              <a:t>parassitaria</a:t>
            </a: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7213600" y="2151063"/>
            <a:ext cx="120650" cy="104775"/>
          </a:xfrm>
          <a:prstGeom prst="rect">
            <a:avLst/>
          </a:prstGeom>
          <a:solidFill>
            <a:srgbClr val="B2B2B2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7400925" y="2101850"/>
            <a:ext cx="395288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latin typeface="Calibri" pitchFamily="34" charset="0"/>
                <a:ea typeface="Microsoft YaHei" pitchFamily="34" charset="-122"/>
              </a:rPr>
              <a:t>altre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880DEF7-95B7-4223-9894-00A02B6F6BB9}" type="slidenum">
              <a:rPr lang="en-US"/>
              <a:pPr/>
              <a:t>16</a:t>
            </a:fld>
            <a:endParaRPr lang="en-US"/>
          </a:p>
        </p:txBody>
      </p:sp>
      <p:sp>
        <p:nvSpPr>
          <p:cNvPr id="32771" name="CasellaDiTesto 4"/>
          <p:cNvSpPr txBox="1">
            <a:spLocks noChangeArrowheads="1"/>
          </p:cNvSpPr>
          <p:nvPr/>
        </p:nvSpPr>
        <p:spPr bwMode="auto">
          <a:xfrm>
            <a:off x="2555875" y="1268413"/>
            <a:ext cx="44640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D8421D"/>
                </a:solidFill>
                <a:latin typeface="Comic Sans MS" pitchFamily="66" charset="0"/>
              </a:rPr>
              <a:t>Area a rischio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16013" y="1268413"/>
            <a:ext cx="6627812" cy="4200525"/>
            <a:chOff x="703" y="799"/>
            <a:chExt cx="4175" cy="2646"/>
          </a:xfrm>
        </p:grpSpPr>
        <p:sp>
          <p:nvSpPr>
            <p:cNvPr id="33810" name="Freeform 6"/>
            <p:cNvSpPr>
              <a:spLocks noChangeArrowheads="1"/>
            </p:cNvSpPr>
            <p:nvPr/>
          </p:nvSpPr>
          <p:spPr bwMode="auto">
            <a:xfrm>
              <a:off x="2960" y="1424"/>
              <a:ext cx="20" cy="29"/>
            </a:xfrm>
            <a:custGeom>
              <a:avLst/>
              <a:gdLst>
                <a:gd name="T0" fmla="*/ 8 w 24"/>
                <a:gd name="T1" fmla="*/ 0 h 30"/>
                <a:gd name="T2" fmla="*/ 8 w 24"/>
                <a:gd name="T3" fmla="*/ 15 h 30"/>
                <a:gd name="T4" fmla="*/ 4 w 24"/>
                <a:gd name="T5" fmla="*/ 23 h 30"/>
                <a:gd name="T6" fmla="*/ 0 w 24"/>
                <a:gd name="T7" fmla="*/ 7 h 30"/>
                <a:gd name="T8" fmla="*/ 3 w 24"/>
                <a:gd name="T9" fmla="*/ 0 h 30"/>
                <a:gd name="T10" fmla="*/ 8 w 24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0"/>
                <a:gd name="T20" fmla="*/ 24 w 24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0">
                  <a:moveTo>
                    <a:pt x="23" y="0"/>
                  </a:moveTo>
                  <a:lnTo>
                    <a:pt x="23" y="21"/>
                  </a:lnTo>
                  <a:lnTo>
                    <a:pt x="12" y="29"/>
                  </a:lnTo>
                  <a:lnTo>
                    <a:pt x="0" y="7"/>
                  </a:lnTo>
                  <a:lnTo>
                    <a:pt x="6" y="0"/>
                  </a:lnTo>
                  <a:lnTo>
                    <a:pt x="23" y="0"/>
                  </a:lnTo>
                </a:path>
              </a:pathLst>
            </a:custGeom>
            <a:solidFill>
              <a:srgbClr val="0000FF"/>
            </a:solidFill>
            <a:ln w="12600" cap="rnd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811" name="Freeform 7"/>
            <p:cNvSpPr>
              <a:spLocks noChangeArrowheads="1"/>
            </p:cNvSpPr>
            <p:nvPr/>
          </p:nvSpPr>
          <p:spPr bwMode="auto">
            <a:xfrm>
              <a:off x="2923" y="1373"/>
              <a:ext cx="17" cy="44"/>
            </a:xfrm>
            <a:custGeom>
              <a:avLst/>
              <a:gdLst>
                <a:gd name="T0" fmla="*/ 8 w 20"/>
                <a:gd name="T1" fmla="*/ 0 h 45"/>
                <a:gd name="T2" fmla="*/ 0 w 20"/>
                <a:gd name="T3" fmla="*/ 7 h 45"/>
                <a:gd name="T4" fmla="*/ 0 w 20"/>
                <a:gd name="T5" fmla="*/ 38 h 45"/>
                <a:gd name="T6" fmla="*/ 5 w 20"/>
                <a:gd name="T7" fmla="*/ 30 h 45"/>
                <a:gd name="T8" fmla="*/ 8 w 20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5"/>
                <a:gd name="T17" fmla="*/ 20 w 2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5">
                  <a:moveTo>
                    <a:pt x="19" y="0"/>
                  </a:moveTo>
                  <a:lnTo>
                    <a:pt x="0" y="7"/>
                  </a:lnTo>
                  <a:lnTo>
                    <a:pt x="0" y="44"/>
                  </a:lnTo>
                  <a:lnTo>
                    <a:pt x="12" y="36"/>
                  </a:lnTo>
                  <a:lnTo>
                    <a:pt x="19" y="0"/>
                  </a:lnTo>
                </a:path>
              </a:pathLst>
            </a:custGeom>
            <a:solidFill>
              <a:srgbClr val="0000FF"/>
            </a:solidFill>
            <a:ln w="12600" cap="rnd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03" y="799"/>
              <a:ext cx="4175" cy="2646"/>
              <a:chOff x="703" y="799"/>
              <a:chExt cx="4175" cy="264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559" y="799"/>
                <a:ext cx="2319" cy="2639"/>
                <a:chOff x="2559" y="799"/>
                <a:chExt cx="2319" cy="2639"/>
              </a:xfrm>
            </p:grpSpPr>
            <p:grpSp>
              <p:nvGrpSpPr>
                <p:cNvPr id="5" name="Group 10"/>
                <p:cNvGrpSpPr>
                  <a:grpSpLocks/>
                </p:cNvGrpSpPr>
                <p:nvPr/>
              </p:nvGrpSpPr>
              <p:grpSpPr bwMode="auto">
                <a:xfrm>
                  <a:off x="4154" y="2115"/>
                  <a:ext cx="724" cy="1323"/>
                  <a:chOff x="4154" y="2115"/>
                  <a:chExt cx="724" cy="1323"/>
                </a:xfrm>
              </p:grpSpPr>
              <p:sp>
                <p:nvSpPr>
                  <p:cNvPr id="33846" name="Freeform 11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3190"/>
                    <a:ext cx="514" cy="248"/>
                  </a:xfrm>
                  <a:custGeom>
                    <a:avLst/>
                    <a:gdLst>
                      <a:gd name="T0" fmla="*/ 55 w 580"/>
                      <a:gd name="T1" fmla="*/ 7 h 249"/>
                      <a:gd name="T2" fmla="*/ 74 w 580"/>
                      <a:gd name="T3" fmla="*/ 14 h 249"/>
                      <a:gd name="T4" fmla="*/ 84 w 580"/>
                      <a:gd name="T5" fmla="*/ 14 h 249"/>
                      <a:gd name="T6" fmla="*/ 95 w 580"/>
                      <a:gd name="T7" fmla="*/ 0 h 249"/>
                      <a:gd name="T8" fmla="*/ 104 w 580"/>
                      <a:gd name="T9" fmla="*/ 0 h 249"/>
                      <a:gd name="T10" fmla="*/ 110 w 580"/>
                      <a:gd name="T11" fmla="*/ 0 h 249"/>
                      <a:gd name="T12" fmla="*/ 121 w 580"/>
                      <a:gd name="T13" fmla="*/ 21 h 249"/>
                      <a:gd name="T14" fmla="*/ 130 w 580"/>
                      <a:gd name="T15" fmla="*/ 21 h 249"/>
                      <a:gd name="T16" fmla="*/ 138 w 580"/>
                      <a:gd name="T17" fmla="*/ 21 h 249"/>
                      <a:gd name="T18" fmla="*/ 147 w 580"/>
                      <a:gd name="T19" fmla="*/ 21 h 249"/>
                      <a:gd name="T20" fmla="*/ 154 w 580"/>
                      <a:gd name="T21" fmla="*/ 7 h 249"/>
                      <a:gd name="T22" fmla="*/ 160 w 580"/>
                      <a:gd name="T23" fmla="*/ 7 h 249"/>
                      <a:gd name="T24" fmla="*/ 168 w 580"/>
                      <a:gd name="T25" fmla="*/ 7 h 249"/>
                      <a:gd name="T26" fmla="*/ 180 w 580"/>
                      <a:gd name="T27" fmla="*/ 14 h 249"/>
                      <a:gd name="T28" fmla="*/ 203 w 580"/>
                      <a:gd name="T29" fmla="*/ 21 h 249"/>
                      <a:gd name="T30" fmla="*/ 211 w 580"/>
                      <a:gd name="T31" fmla="*/ 29 h 249"/>
                      <a:gd name="T32" fmla="*/ 223 w 580"/>
                      <a:gd name="T33" fmla="*/ 36 h 249"/>
                      <a:gd name="T34" fmla="*/ 231 w 580"/>
                      <a:gd name="T35" fmla="*/ 36 h 249"/>
                      <a:gd name="T36" fmla="*/ 240 w 580"/>
                      <a:gd name="T37" fmla="*/ 29 h 249"/>
                      <a:gd name="T38" fmla="*/ 248 w 580"/>
                      <a:gd name="T39" fmla="*/ 36 h 249"/>
                      <a:gd name="T40" fmla="*/ 258 w 580"/>
                      <a:gd name="T41" fmla="*/ 43 h 249"/>
                      <a:gd name="T42" fmla="*/ 266 w 580"/>
                      <a:gd name="T43" fmla="*/ 51 h 249"/>
                      <a:gd name="T44" fmla="*/ 272 w 580"/>
                      <a:gd name="T45" fmla="*/ 58 h 249"/>
                      <a:gd name="T46" fmla="*/ 278 w 580"/>
                      <a:gd name="T47" fmla="*/ 73 h 249"/>
                      <a:gd name="T48" fmla="*/ 280 w 580"/>
                      <a:gd name="T49" fmla="*/ 87 h 249"/>
                      <a:gd name="T50" fmla="*/ 272 w 580"/>
                      <a:gd name="T51" fmla="*/ 102 h 249"/>
                      <a:gd name="T52" fmla="*/ 260 w 580"/>
                      <a:gd name="T53" fmla="*/ 117 h 249"/>
                      <a:gd name="T54" fmla="*/ 253 w 580"/>
                      <a:gd name="T55" fmla="*/ 125 h 249"/>
                      <a:gd name="T56" fmla="*/ 258 w 580"/>
                      <a:gd name="T57" fmla="*/ 139 h 249"/>
                      <a:gd name="T58" fmla="*/ 248 w 580"/>
                      <a:gd name="T59" fmla="*/ 154 h 249"/>
                      <a:gd name="T60" fmla="*/ 240 w 580"/>
                      <a:gd name="T61" fmla="*/ 168 h 249"/>
                      <a:gd name="T62" fmla="*/ 231 w 580"/>
                      <a:gd name="T63" fmla="*/ 183 h 249"/>
                      <a:gd name="T64" fmla="*/ 246 w 580"/>
                      <a:gd name="T65" fmla="*/ 198 h 249"/>
                      <a:gd name="T66" fmla="*/ 235 w 580"/>
                      <a:gd name="T67" fmla="*/ 212 h 249"/>
                      <a:gd name="T68" fmla="*/ 214 w 580"/>
                      <a:gd name="T69" fmla="*/ 212 h 249"/>
                      <a:gd name="T70" fmla="*/ 199 w 580"/>
                      <a:gd name="T71" fmla="*/ 227 h 249"/>
                      <a:gd name="T72" fmla="*/ 188 w 580"/>
                      <a:gd name="T73" fmla="*/ 242 h 249"/>
                      <a:gd name="T74" fmla="*/ 162 w 580"/>
                      <a:gd name="T75" fmla="*/ 234 h 249"/>
                      <a:gd name="T76" fmla="*/ 144 w 580"/>
                      <a:gd name="T77" fmla="*/ 227 h 249"/>
                      <a:gd name="T78" fmla="*/ 130 w 580"/>
                      <a:gd name="T79" fmla="*/ 220 h 249"/>
                      <a:gd name="T80" fmla="*/ 110 w 580"/>
                      <a:gd name="T81" fmla="*/ 205 h 249"/>
                      <a:gd name="T82" fmla="*/ 101 w 580"/>
                      <a:gd name="T83" fmla="*/ 198 h 249"/>
                      <a:gd name="T84" fmla="*/ 79 w 580"/>
                      <a:gd name="T85" fmla="*/ 176 h 249"/>
                      <a:gd name="T86" fmla="*/ 64 w 580"/>
                      <a:gd name="T87" fmla="*/ 161 h 249"/>
                      <a:gd name="T88" fmla="*/ 50 w 580"/>
                      <a:gd name="T89" fmla="*/ 146 h 249"/>
                      <a:gd name="T90" fmla="*/ 38 w 580"/>
                      <a:gd name="T91" fmla="*/ 125 h 249"/>
                      <a:gd name="T92" fmla="*/ 27 w 580"/>
                      <a:gd name="T93" fmla="*/ 109 h 249"/>
                      <a:gd name="T94" fmla="*/ 12 w 580"/>
                      <a:gd name="T95" fmla="*/ 87 h 249"/>
                      <a:gd name="T96" fmla="*/ 0 w 580"/>
                      <a:gd name="T97" fmla="*/ 65 h 249"/>
                      <a:gd name="T98" fmla="*/ 6 w 580"/>
                      <a:gd name="T99" fmla="*/ 51 h 249"/>
                      <a:gd name="T100" fmla="*/ 15 w 580"/>
                      <a:gd name="T101" fmla="*/ 29 h 249"/>
                      <a:gd name="T102" fmla="*/ 19 w 580"/>
                      <a:gd name="T103" fmla="*/ 14 h 24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580"/>
                      <a:gd name="T157" fmla="*/ 0 h 249"/>
                      <a:gd name="T158" fmla="*/ 580 w 580"/>
                      <a:gd name="T159" fmla="*/ 249 h 24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580" h="249">
                        <a:moveTo>
                          <a:pt x="54" y="7"/>
                        </a:moveTo>
                        <a:lnTo>
                          <a:pt x="113" y="7"/>
                        </a:lnTo>
                        <a:lnTo>
                          <a:pt x="131" y="7"/>
                        </a:lnTo>
                        <a:lnTo>
                          <a:pt x="155" y="14"/>
                        </a:lnTo>
                        <a:lnTo>
                          <a:pt x="161" y="21"/>
                        </a:lnTo>
                        <a:lnTo>
                          <a:pt x="173" y="14"/>
                        </a:lnTo>
                        <a:lnTo>
                          <a:pt x="185" y="7"/>
                        </a:lnTo>
                        <a:lnTo>
                          <a:pt x="197" y="0"/>
                        </a:lnTo>
                        <a:lnTo>
                          <a:pt x="209" y="0"/>
                        </a:lnTo>
                        <a:lnTo>
                          <a:pt x="214" y="0"/>
                        </a:lnTo>
                        <a:lnTo>
                          <a:pt x="221" y="0"/>
                        </a:lnTo>
                        <a:lnTo>
                          <a:pt x="227" y="0"/>
                        </a:lnTo>
                        <a:lnTo>
                          <a:pt x="245" y="14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9" y="21"/>
                        </a:lnTo>
                        <a:lnTo>
                          <a:pt x="275" y="21"/>
                        </a:lnTo>
                        <a:lnTo>
                          <a:pt x="286" y="21"/>
                        </a:lnTo>
                        <a:lnTo>
                          <a:pt x="293" y="21"/>
                        </a:lnTo>
                        <a:lnTo>
                          <a:pt x="304" y="21"/>
                        </a:lnTo>
                        <a:lnTo>
                          <a:pt x="310" y="14"/>
                        </a:lnTo>
                        <a:lnTo>
                          <a:pt x="317" y="7"/>
                        </a:lnTo>
                        <a:lnTo>
                          <a:pt x="322" y="7"/>
                        </a:lnTo>
                        <a:lnTo>
                          <a:pt x="328" y="7"/>
                        </a:lnTo>
                        <a:lnTo>
                          <a:pt x="335" y="7"/>
                        </a:lnTo>
                        <a:lnTo>
                          <a:pt x="346" y="7"/>
                        </a:lnTo>
                        <a:lnTo>
                          <a:pt x="359" y="7"/>
                        </a:lnTo>
                        <a:lnTo>
                          <a:pt x="370" y="14"/>
                        </a:lnTo>
                        <a:lnTo>
                          <a:pt x="388" y="14"/>
                        </a:lnTo>
                        <a:lnTo>
                          <a:pt x="418" y="21"/>
                        </a:lnTo>
                        <a:lnTo>
                          <a:pt x="424" y="29"/>
                        </a:lnTo>
                        <a:lnTo>
                          <a:pt x="436" y="29"/>
                        </a:lnTo>
                        <a:lnTo>
                          <a:pt x="447" y="29"/>
                        </a:lnTo>
                        <a:lnTo>
                          <a:pt x="460" y="36"/>
                        </a:lnTo>
                        <a:lnTo>
                          <a:pt x="466" y="36"/>
                        </a:lnTo>
                        <a:lnTo>
                          <a:pt x="477" y="36"/>
                        </a:lnTo>
                        <a:lnTo>
                          <a:pt x="484" y="29"/>
                        </a:lnTo>
                        <a:lnTo>
                          <a:pt x="495" y="29"/>
                        </a:lnTo>
                        <a:lnTo>
                          <a:pt x="508" y="36"/>
                        </a:lnTo>
                        <a:lnTo>
                          <a:pt x="513" y="36"/>
                        </a:lnTo>
                        <a:lnTo>
                          <a:pt x="525" y="36"/>
                        </a:lnTo>
                        <a:lnTo>
                          <a:pt x="532" y="43"/>
                        </a:lnTo>
                        <a:lnTo>
                          <a:pt x="537" y="43"/>
                        </a:lnTo>
                        <a:lnTo>
                          <a:pt x="549" y="51"/>
                        </a:lnTo>
                        <a:lnTo>
                          <a:pt x="554" y="58"/>
                        </a:lnTo>
                        <a:lnTo>
                          <a:pt x="561" y="58"/>
                        </a:lnTo>
                        <a:lnTo>
                          <a:pt x="567" y="65"/>
                        </a:lnTo>
                        <a:lnTo>
                          <a:pt x="573" y="73"/>
                        </a:lnTo>
                        <a:lnTo>
                          <a:pt x="579" y="80"/>
                        </a:lnTo>
                        <a:lnTo>
                          <a:pt x="579" y="87"/>
                        </a:lnTo>
                        <a:lnTo>
                          <a:pt x="573" y="95"/>
                        </a:lnTo>
                        <a:lnTo>
                          <a:pt x="561" y="102"/>
                        </a:lnTo>
                        <a:lnTo>
                          <a:pt x="549" y="109"/>
                        </a:lnTo>
                        <a:lnTo>
                          <a:pt x="537" y="117"/>
                        </a:lnTo>
                        <a:lnTo>
                          <a:pt x="532" y="124"/>
                        </a:lnTo>
                        <a:lnTo>
                          <a:pt x="525" y="131"/>
                        </a:lnTo>
                        <a:lnTo>
                          <a:pt x="519" y="138"/>
                        </a:lnTo>
                        <a:lnTo>
                          <a:pt x="532" y="145"/>
                        </a:lnTo>
                        <a:lnTo>
                          <a:pt x="519" y="152"/>
                        </a:lnTo>
                        <a:lnTo>
                          <a:pt x="513" y="160"/>
                        </a:lnTo>
                        <a:lnTo>
                          <a:pt x="508" y="167"/>
                        </a:lnTo>
                        <a:lnTo>
                          <a:pt x="495" y="174"/>
                        </a:lnTo>
                        <a:lnTo>
                          <a:pt x="484" y="174"/>
                        </a:lnTo>
                        <a:lnTo>
                          <a:pt x="477" y="189"/>
                        </a:lnTo>
                        <a:lnTo>
                          <a:pt x="471" y="196"/>
                        </a:lnTo>
                        <a:lnTo>
                          <a:pt x="508" y="204"/>
                        </a:lnTo>
                        <a:lnTo>
                          <a:pt x="508" y="211"/>
                        </a:lnTo>
                        <a:lnTo>
                          <a:pt x="484" y="218"/>
                        </a:lnTo>
                        <a:lnTo>
                          <a:pt x="460" y="211"/>
                        </a:lnTo>
                        <a:lnTo>
                          <a:pt x="442" y="218"/>
                        </a:lnTo>
                        <a:lnTo>
                          <a:pt x="418" y="226"/>
                        </a:lnTo>
                        <a:lnTo>
                          <a:pt x="412" y="233"/>
                        </a:lnTo>
                        <a:lnTo>
                          <a:pt x="405" y="248"/>
                        </a:lnTo>
                        <a:lnTo>
                          <a:pt x="388" y="248"/>
                        </a:lnTo>
                        <a:lnTo>
                          <a:pt x="370" y="248"/>
                        </a:lnTo>
                        <a:lnTo>
                          <a:pt x="335" y="240"/>
                        </a:lnTo>
                        <a:lnTo>
                          <a:pt x="322" y="233"/>
                        </a:lnTo>
                        <a:lnTo>
                          <a:pt x="298" y="233"/>
                        </a:lnTo>
                        <a:lnTo>
                          <a:pt x="286" y="226"/>
                        </a:lnTo>
                        <a:lnTo>
                          <a:pt x="269" y="226"/>
                        </a:lnTo>
                        <a:lnTo>
                          <a:pt x="245" y="218"/>
                        </a:lnTo>
                        <a:lnTo>
                          <a:pt x="227" y="211"/>
                        </a:lnTo>
                        <a:lnTo>
                          <a:pt x="214" y="204"/>
                        </a:lnTo>
                        <a:lnTo>
                          <a:pt x="209" y="204"/>
                        </a:lnTo>
                        <a:lnTo>
                          <a:pt x="185" y="196"/>
                        </a:lnTo>
                        <a:lnTo>
                          <a:pt x="161" y="182"/>
                        </a:lnTo>
                        <a:lnTo>
                          <a:pt x="137" y="174"/>
                        </a:lnTo>
                        <a:lnTo>
                          <a:pt x="131" y="167"/>
                        </a:lnTo>
                        <a:lnTo>
                          <a:pt x="113" y="160"/>
                        </a:lnTo>
                        <a:lnTo>
                          <a:pt x="102" y="152"/>
                        </a:lnTo>
                        <a:lnTo>
                          <a:pt x="89" y="145"/>
                        </a:lnTo>
                        <a:lnTo>
                          <a:pt x="78" y="131"/>
                        </a:lnTo>
                        <a:lnTo>
                          <a:pt x="65" y="124"/>
                        </a:lnTo>
                        <a:lnTo>
                          <a:pt x="54" y="109"/>
                        </a:lnTo>
                        <a:lnTo>
                          <a:pt x="41" y="102"/>
                        </a:lnTo>
                        <a:lnTo>
                          <a:pt x="24" y="87"/>
                        </a:lnTo>
                        <a:lnTo>
                          <a:pt x="12" y="80"/>
                        </a:lnTo>
                        <a:lnTo>
                          <a:pt x="0" y="65"/>
                        </a:lnTo>
                        <a:lnTo>
                          <a:pt x="0" y="58"/>
                        </a:lnTo>
                        <a:lnTo>
                          <a:pt x="12" y="51"/>
                        </a:lnTo>
                        <a:lnTo>
                          <a:pt x="6" y="36"/>
                        </a:lnTo>
                        <a:lnTo>
                          <a:pt x="30" y="29"/>
                        </a:lnTo>
                        <a:lnTo>
                          <a:pt x="17" y="21"/>
                        </a:lnTo>
                        <a:lnTo>
                          <a:pt x="41" y="14"/>
                        </a:lnTo>
                        <a:lnTo>
                          <a:pt x="54" y="7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535" y="2645"/>
                    <a:ext cx="343" cy="225"/>
                    <a:chOff x="4535" y="2645"/>
                    <a:chExt cx="343" cy="225"/>
                  </a:xfrm>
                </p:grpSpPr>
                <p:sp>
                  <p:nvSpPr>
                    <p:cNvPr id="33849" name="Freeform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25" y="2645"/>
                      <a:ext cx="53" cy="139"/>
                    </a:xfrm>
                    <a:custGeom>
                      <a:avLst/>
                      <a:gdLst>
                        <a:gd name="T0" fmla="*/ 8 w 61"/>
                        <a:gd name="T1" fmla="*/ 0 h 140"/>
                        <a:gd name="T2" fmla="*/ 10 w 61"/>
                        <a:gd name="T3" fmla="*/ 0 h 140"/>
                        <a:gd name="T4" fmla="*/ 15 w 61"/>
                        <a:gd name="T5" fmla="*/ 14 h 140"/>
                        <a:gd name="T6" fmla="*/ 13 w 61"/>
                        <a:gd name="T7" fmla="*/ 58 h 140"/>
                        <a:gd name="T8" fmla="*/ 17 w 61"/>
                        <a:gd name="T9" fmla="*/ 58 h 140"/>
                        <a:gd name="T10" fmla="*/ 17 w 61"/>
                        <a:gd name="T11" fmla="*/ 65 h 140"/>
                        <a:gd name="T12" fmla="*/ 17 w 61"/>
                        <a:gd name="T13" fmla="*/ 70 h 140"/>
                        <a:gd name="T14" fmla="*/ 20 w 61"/>
                        <a:gd name="T15" fmla="*/ 74 h 140"/>
                        <a:gd name="T16" fmla="*/ 23 w 61"/>
                        <a:gd name="T17" fmla="*/ 74 h 140"/>
                        <a:gd name="T18" fmla="*/ 23 w 61"/>
                        <a:gd name="T19" fmla="*/ 65 h 140"/>
                        <a:gd name="T20" fmla="*/ 26 w 61"/>
                        <a:gd name="T21" fmla="*/ 70 h 140"/>
                        <a:gd name="T22" fmla="*/ 23 w 61"/>
                        <a:gd name="T23" fmla="*/ 74 h 140"/>
                        <a:gd name="T24" fmla="*/ 23 w 61"/>
                        <a:gd name="T25" fmla="*/ 81 h 140"/>
                        <a:gd name="T26" fmla="*/ 20 w 61"/>
                        <a:gd name="T27" fmla="*/ 89 h 140"/>
                        <a:gd name="T28" fmla="*/ 17 w 61"/>
                        <a:gd name="T29" fmla="*/ 96 h 140"/>
                        <a:gd name="T30" fmla="*/ 15 w 61"/>
                        <a:gd name="T31" fmla="*/ 96 h 140"/>
                        <a:gd name="T32" fmla="*/ 13 w 61"/>
                        <a:gd name="T33" fmla="*/ 103 h 140"/>
                        <a:gd name="T34" fmla="*/ 13 w 61"/>
                        <a:gd name="T35" fmla="*/ 111 h 140"/>
                        <a:gd name="T36" fmla="*/ 13 w 61"/>
                        <a:gd name="T37" fmla="*/ 118 h 140"/>
                        <a:gd name="T38" fmla="*/ 15 w 61"/>
                        <a:gd name="T39" fmla="*/ 125 h 140"/>
                        <a:gd name="T40" fmla="*/ 10 w 61"/>
                        <a:gd name="T41" fmla="*/ 133 h 140"/>
                        <a:gd name="T42" fmla="*/ 8 w 61"/>
                        <a:gd name="T43" fmla="*/ 133 h 140"/>
                        <a:gd name="T44" fmla="*/ 5 w 61"/>
                        <a:gd name="T45" fmla="*/ 133 h 140"/>
                        <a:gd name="T46" fmla="*/ 3 w 61"/>
                        <a:gd name="T47" fmla="*/ 133 h 140"/>
                        <a:gd name="T48" fmla="*/ 3 w 61"/>
                        <a:gd name="T49" fmla="*/ 125 h 140"/>
                        <a:gd name="T50" fmla="*/ 3 w 61"/>
                        <a:gd name="T51" fmla="*/ 118 h 140"/>
                        <a:gd name="T52" fmla="*/ 5 w 61"/>
                        <a:gd name="T53" fmla="*/ 118 h 140"/>
                        <a:gd name="T54" fmla="*/ 8 w 61"/>
                        <a:gd name="T55" fmla="*/ 103 h 140"/>
                        <a:gd name="T56" fmla="*/ 5 w 61"/>
                        <a:gd name="T57" fmla="*/ 96 h 140"/>
                        <a:gd name="T58" fmla="*/ 3 w 61"/>
                        <a:gd name="T59" fmla="*/ 96 h 140"/>
                        <a:gd name="T60" fmla="*/ 0 w 61"/>
                        <a:gd name="T61" fmla="*/ 96 h 140"/>
                        <a:gd name="T62" fmla="*/ 0 w 61"/>
                        <a:gd name="T63" fmla="*/ 89 h 140"/>
                        <a:gd name="T64" fmla="*/ 0 w 61"/>
                        <a:gd name="T65" fmla="*/ 81 h 140"/>
                        <a:gd name="T66" fmla="*/ 3 w 61"/>
                        <a:gd name="T67" fmla="*/ 81 h 140"/>
                        <a:gd name="T68" fmla="*/ 5 w 61"/>
                        <a:gd name="T69" fmla="*/ 74 h 140"/>
                        <a:gd name="T70" fmla="*/ 8 w 61"/>
                        <a:gd name="T71" fmla="*/ 74 h 140"/>
                        <a:gd name="T72" fmla="*/ 8 w 61"/>
                        <a:gd name="T73" fmla="*/ 58 h 140"/>
                        <a:gd name="T74" fmla="*/ 8 w 61"/>
                        <a:gd name="T75" fmla="*/ 51 h 140"/>
                        <a:gd name="T76" fmla="*/ 5 w 61"/>
                        <a:gd name="T77" fmla="*/ 51 h 140"/>
                        <a:gd name="T78" fmla="*/ 5 w 61"/>
                        <a:gd name="T79" fmla="*/ 36 h 140"/>
                        <a:gd name="T80" fmla="*/ 5 w 61"/>
                        <a:gd name="T81" fmla="*/ 29 h 140"/>
                        <a:gd name="T82" fmla="*/ 5 w 61"/>
                        <a:gd name="T83" fmla="*/ 21 h 140"/>
                        <a:gd name="T84" fmla="*/ 8 w 61"/>
                        <a:gd name="T85" fmla="*/ 0 h 140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61"/>
                        <a:gd name="T130" fmla="*/ 0 h 140"/>
                        <a:gd name="T131" fmla="*/ 61 w 61"/>
                        <a:gd name="T132" fmla="*/ 140 h 140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61" h="140">
                          <a:moveTo>
                            <a:pt x="17" y="0"/>
                          </a:moveTo>
                          <a:lnTo>
                            <a:pt x="24" y="0"/>
                          </a:lnTo>
                          <a:lnTo>
                            <a:pt x="35" y="14"/>
                          </a:lnTo>
                          <a:lnTo>
                            <a:pt x="30" y="58"/>
                          </a:lnTo>
                          <a:lnTo>
                            <a:pt x="42" y="58"/>
                          </a:lnTo>
                          <a:lnTo>
                            <a:pt x="42" y="65"/>
                          </a:lnTo>
                          <a:lnTo>
                            <a:pt x="42" y="73"/>
                          </a:lnTo>
                          <a:lnTo>
                            <a:pt x="48" y="80"/>
                          </a:lnTo>
                          <a:lnTo>
                            <a:pt x="54" y="80"/>
                          </a:lnTo>
                          <a:lnTo>
                            <a:pt x="54" y="65"/>
                          </a:lnTo>
                          <a:lnTo>
                            <a:pt x="60" y="73"/>
                          </a:lnTo>
                          <a:lnTo>
                            <a:pt x="54" y="80"/>
                          </a:lnTo>
                          <a:lnTo>
                            <a:pt x="54" y="87"/>
                          </a:lnTo>
                          <a:lnTo>
                            <a:pt x="48" y="95"/>
                          </a:lnTo>
                          <a:lnTo>
                            <a:pt x="42" y="102"/>
                          </a:lnTo>
                          <a:lnTo>
                            <a:pt x="35" y="102"/>
                          </a:lnTo>
                          <a:lnTo>
                            <a:pt x="30" y="109"/>
                          </a:lnTo>
                          <a:lnTo>
                            <a:pt x="30" y="117"/>
                          </a:lnTo>
                          <a:lnTo>
                            <a:pt x="30" y="124"/>
                          </a:lnTo>
                          <a:lnTo>
                            <a:pt x="35" y="131"/>
                          </a:lnTo>
                          <a:lnTo>
                            <a:pt x="24" y="139"/>
                          </a:lnTo>
                          <a:lnTo>
                            <a:pt x="17" y="139"/>
                          </a:lnTo>
                          <a:lnTo>
                            <a:pt x="11" y="139"/>
                          </a:lnTo>
                          <a:lnTo>
                            <a:pt x="6" y="139"/>
                          </a:lnTo>
                          <a:lnTo>
                            <a:pt x="6" y="131"/>
                          </a:lnTo>
                          <a:lnTo>
                            <a:pt x="6" y="124"/>
                          </a:lnTo>
                          <a:lnTo>
                            <a:pt x="11" y="124"/>
                          </a:lnTo>
                          <a:lnTo>
                            <a:pt x="17" y="109"/>
                          </a:lnTo>
                          <a:lnTo>
                            <a:pt x="11" y="102"/>
                          </a:lnTo>
                          <a:lnTo>
                            <a:pt x="6" y="102"/>
                          </a:lnTo>
                          <a:lnTo>
                            <a:pt x="0" y="102"/>
                          </a:lnTo>
                          <a:lnTo>
                            <a:pt x="0" y="95"/>
                          </a:lnTo>
                          <a:lnTo>
                            <a:pt x="0" y="87"/>
                          </a:lnTo>
                          <a:lnTo>
                            <a:pt x="6" y="87"/>
                          </a:lnTo>
                          <a:lnTo>
                            <a:pt x="11" y="80"/>
                          </a:lnTo>
                          <a:lnTo>
                            <a:pt x="17" y="80"/>
                          </a:lnTo>
                          <a:lnTo>
                            <a:pt x="17" y="58"/>
                          </a:lnTo>
                          <a:lnTo>
                            <a:pt x="17" y="51"/>
                          </a:lnTo>
                          <a:lnTo>
                            <a:pt x="11" y="51"/>
                          </a:lnTo>
                          <a:lnTo>
                            <a:pt x="11" y="36"/>
                          </a:lnTo>
                          <a:lnTo>
                            <a:pt x="11" y="29"/>
                          </a:lnTo>
                          <a:lnTo>
                            <a:pt x="11" y="21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850" name="Freeform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0" y="2754"/>
                      <a:ext cx="101" cy="116"/>
                    </a:xfrm>
                    <a:custGeom>
                      <a:avLst/>
                      <a:gdLst>
                        <a:gd name="T0" fmla="*/ 36 w 115"/>
                        <a:gd name="T1" fmla="*/ 0 h 117"/>
                        <a:gd name="T2" fmla="*/ 41 w 115"/>
                        <a:gd name="T3" fmla="*/ 0 h 117"/>
                        <a:gd name="T4" fmla="*/ 53 w 115"/>
                        <a:gd name="T5" fmla="*/ 36 h 117"/>
                        <a:gd name="T6" fmla="*/ 41 w 115"/>
                        <a:gd name="T7" fmla="*/ 58 h 117"/>
                        <a:gd name="T8" fmla="*/ 41 w 115"/>
                        <a:gd name="T9" fmla="*/ 67 h 117"/>
                        <a:gd name="T10" fmla="*/ 39 w 115"/>
                        <a:gd name="T11" fmla="*/ 67 h 117"/>
                        <a:gd name="T12" fmla="*/ 32 w 115"/>
                        <a:gd name="T13" fmla="*/ 67 h 117"/>
                        <a:gd name="T14" fmla="*/ 28 w 115"/>
                        <a:gd name="T15" fmla="*/ 81 h 117"/>
                        <a:gd name="T16" fmla="*/ 22 w 115"/>
                        <a:gd name="T17" fmla="*/ 96 h 117"/>
                        <a:gd name="T18" fmla="*/ 16 w 115"/>
                        <a:gd name="T19" fmla="*/ 110 h 117"/>
                        <a:gd name="T20" fmla="*/ 16 w 115"/>
                        <a:gd name="T21" fmla="*/ 103 h 117"/>
                        <a:gd name="T22" fmla="*/ 8 w 115"/>
                        <a:gd name="T23" fmla="*/ 103 h 117"/>
                        <a:gd name="T24" fmla="*/ 5 w 115"/>
                        <a:gd name="T25" fmla="*/ 103 h 117"/>
                        <a:gd name="T26" fmla="*/ 0 w 115"/>
                        <a:gd name="T27" fmla="*/ 103 h 117"/>
                        <a:gd name="T28" fmla="*/ 8 w 115"/>
                        <a:gd name="T29" fmla="*/ 81 h 117"/>
                        <a:gd name="T30" fmla="*/ 11 w 115"/>
                        <a:gd name="T31" fmla="*/ 74 h 117"/>
                        <a:gd name="T32" fmla="*/ 13 w 115"/>
                        <a:gd name="T33" fmla="*/ 74 h 117"/>
                        <a:gd name="T34" fmla="*/ 19 w 115"/>
                        <a:gd name="T35" fmla="*/ 59 h 117"/>
                        <a:gd name="T36" fmla="*/ 22 w 115"/>
                        <a:gd name="T37" fmla="*/ 59 h 117"/>
                        <a:gd name="T38" fmla="*/ 25 w 115"/>
                        <a:gd name="T39" fmla="*/ 58 h 117"/>
                        <a:gd name="T40" fmla="*/ 28 w 115"/>
                        <a:gd name="T41" fmla="*/ 58 h 117"/>
                        <a:gd name="T42" fmla="*/ 25 w 115"/>
                        <a:gd name="T43" fmla="*/ 43 h 117"/>
                        <a:gd name="T44" fmla="*/ 28 w 115"/>
                        <a:gd name="T45" fmla="*/ 43 h 117"/>
                        <a:gd name="T46" fmla="*/ 31 w 115"/>
                        <a:gd name="T47" fmla="*/ 29 h 117"/>
                        <a:gd name="T48" fmla="*/ 31 w 115"/>
                        <a:gd name="T49" fmla="*/ 36 h 117"/>
                        <a:gd name="T50" fmla="*/ 36 w 115"/>
                        <a:gd name="T51" fmla="*/ 29 h 117"/>
                        <a:gd name="T52" fmla="*/ 36 w 115"/>
                        <a:gd name="T53" fmla="*/ 0 h 117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115"/>
                        <a:gd name="T82" fmla="*/ 0 h 117"/>
                        <a:gd name="T83" fmla="*/ 115 w 115"/>
                        <a:gd name="T84" fmla="*/ 117 h 117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115" h="117">
                          <a:moveTo>
                            <a:pt x="78" y="0"/>
                          </a:moveTo>
                          <a:lnTo>
                            <a:pt x="89" y="0"/>
                          </a:lnTo>
                          <a:lnTo>
                            <a:pt x="114" y="36"/>
                          </a:lnTo>
                          <a:lnTo>
                            <a:pt x="89" y="58"/>
                          </a:lnTo>
                          <a:lnTo>
                            <a:pt x="89" y="73"/>
                          </a:lnTo>
                          <a:lnTo>
                            <a:pt x="84" y="73"/>
                          </a:lnTo>
                          <a:lnTo>
                            <a:pt x="71" y="73"/>
                          </a:lnTo>
                          <a:lnTo>
                            <a:pt x="60" y="87"/>
                          </a:lnTo>
                          <a:lnTo>
                            <a:pt x="47" y="102"/>
                          </a:lnTo>
                          <a:lnTo>
                            <a:pt x="35" y="116"/>
                          </a:lnTo>
                          <a:lnTo>
                            <a:pt x="35" y="109"/>
                          </a:lnTo>
                          <a:lnTo>
                            <a:pt x="17" y="109"/>
                          </a:lnTo>
                          <a:lnTo>
                            <a:pt x="11" y="109"/>
                          </a:lnTo>
                          <a:lnTo>
                            <a:pt x="0" y="109"/>
                          </a:lnTo>
                          <a:lnTo>
                            <a:pt x="17" y="87"/>
                          </a:lnTo>
                          <a:lnTo>
                            <a:pt x="23" y="80"/>
                          </a:lnTo>
                          <a:lnTo>
                            <a:pt x="29" y="80"/>
                          </a:lnTo>
                          <a:lnTo>
                            <a:pt x="42" y="65"/>
                          </a:lnTo>
                          <a:lnTo>
                            <a:pt x="47" y="65"/>
                          </a:lnTo>
                          <a:lnTo>
                            <a:pt x="53" y="58"/>
                          </a:lnTo>
                          <a:lnTo>
                            <a:pt x="60" y="58"/>
                          </a:lnTo>
                          <a:lnTo>
                            <a:pt x="53" y="43"/>
                          </a:lnTo>
                          <a:lnTo>
                            <a:pt x="60" y="43"/>
                          </a:lnTo>
                          <a:lnTo>
                            <a:pt x="66" y="29"/>
                          </a:lnTo>
                          <a:lnTo>
                            <a:pt x="66" y="36"/>
                          </a:lnTo>
                          <a:lnTo>
                            <a:pt x="78" y="29"/>
                          </a:lnTo>
                          <a:lnTo>
                            <a:pt x="78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851" name="Freeform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" y="2762"/>
                      <a:ext cx="37" cy="65"/>
                    </a:xfrm>
                    <a:custGeom>
                      <a:avLst/>
                      <a:gdLst>
                        <a:gd name="T0" fmla="*/ 0 w 43"/>
                        <a:gd name="T1" fmla="*/ 0 h 66"/>
                        <a:gd name="T2" fmla="*/ 5 w 43"/>
                        <a:gd name="T3" fmla="*/ 0 h 66"/>
                        <a:gd name="T4" fmla="*/ 9 w 43"/>
                        <a:gd name="T5" fmla="*/ 7 h 66"/>
                        <a:gd name="T6" fmla="*/ 17 w 43"/>
                        <a:gd name="T7" fmla="*/ 7 h 66"/>
                        <a:gd name="T8" fmla="*/ 17 w 43"/>
                        <a:gd name="T9" fmla="*/ 21 h 66"/>
                        <a:gd name="T10" fmla="*/ 17 w 43"/>
                        <a:gd name="T11" fmla="*/ 28 h 66"/>
                        <a:gd name="T12" fmla="*/ 15 w 43"/>
                        <a:gd name="T13" fmla="*/ 28 h 66"/>
                        <a:gd name="T14" fmla="*/ 15 w 43"/>
                        <a:gd name="T15" fmla="*/ 33 h 66"/>
                        <a:gd name="T16" fmla="*/ 12 w 43"/>
                        <a:gd name="T17" fmla="*/ 33 h 66"/>
                        <a:gd name="T18" fmla="*/ 15 w 43"/>
                        <a:gd name="T19" fmla="*/ 59 h 66"/>
                        <a:gd name="T20" fmla="*/ 9 w 43"/>
                        <a:gd name="T21" fmla="*/ 51 h 66"/>
                        <a:gd name="T22" fmla="*/ 5 w 43"/>
                        <a:gd name="T23" fmla="*/ 44 h 66"/>
                        <a:gd name="T24" fmla="*/ 5 w 43"/>
                        <a:gd name="T25" fmla="*/ 33 h 66"/>
                        <a:gd name="T26" fmla="*/ 5 w 43"/>
                        <a:gd name="T27" fmla="*/ 28 h 66"/>
                        <a:gd name="T28" fmla="*/ 0 w 43"/>
                        <a:gd name="T29" fmla="*/ 21 h 66"/>
                        <a:gd name="T30" fmla="*/ 0 w 43"/>
                        <a:gd name="T31" fmla="*/ 0 h 6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43"/>
                        <a:gd name="T49" fmla="*/ 0 h 66"/>
                        <a:gd name="T50" fmla="*/ 43 w 43"/>
                        <a:gd name="T51" fmla="*/ 66 h 6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43" h="66">
                          <a:moveTo>
                            <a:pt x="0" y="0"/>
                          </a:moveTo>
                          <a:lnTo>
                            <a:pt x="12" y="0"/>
                          </a:lnTo>
                          <a:lnTo>
                            <a:pt x="24" y="7"/>
                          </a:lnTo>
                          <a:lnTo>
                            <a:pt x="42" y="7"/>
                          </a:lnTo>
                          <a:lnTo>
                            <a:pt x="42" y="21"/>
                          </a:lnTo>
                          <a:lnTo>
                            <a:pt x="42" y="28"/>
                          </a:lnTo>
                          <a:lnTo>
                            <a:pt x="36" y="28"/>
                          </a:lnTo>
                          <a:lnTo>
                            <a:pt x="36" y="36"/>
                          </a:lnTo>
                          <a:lnTo>
                            <a:pt x="30" y="36"/>
                          </a:lnTo>
                          <a:lnTo>
                            <a:pt x="36" y="65"/>
                          </a:lnTo>
                          <a:lnTo>
                            <a:pt x="24" y="57"/>
                          </a:lnTo>
                          <a:lnTo>
                            <a:pt x="12" y="50"/>
                          </a:lnTo>
                          <a:lnTo>
                            <a:pt x="12" y="36"/>
                          </a:lnTo>
                          <a:lnTo>
                            <a:pt x="12" y="28"/>
                          </a:lnTo>
                          <a:lnTo>
                            <a:pt x="0" y="2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33848" name="Freeform 16"/>
                  <p:cNvSpPr>
                    <a:spLocks noChangeArrowheads="1"/>
                  </p:cNvSpPr>
                  <p:nvPr/>
                </p:nvSpPr>
                <p:spPr bwMode="auto">
                  <a:xfrm>
                    <a:off x="4606" y="2115"/>
                    <a:ext cx="62" cy="64"/>
                  </a:xfrm>
                  <a:custGeom>
                    <a:avLst/>
                    <a:gdLst>
                      <a:gd name="T0" fmla="*/ 5 w 71"/>
                      <a:gd name="T1" fmla="*/ 28 h 65"/>
                      <a:gd name="T2" fmla="*/ 0 w 71"/>
                      <a:gd name="T3" fmla="*/ 44 h 65"/>
                      <a:gd name="T4" fmla="*/ 3 w 71"/>
                      <a:gd name="T5" fmla="*/ 58 h 65"/>
                      <a:gd name="T6" fmla="*/ 10 w 71"/>
                      <a:gd name="T7" fmla="*/ 58 h 65"/>
                      <a:gd name="T8" fmla="*/ 18 w 71"/>
                      <a:gd name="T9" fmla="*/ 58 h 65"/>
                      <a:gd name="T10" fmla="*/ 21 w 71"/>
                      <a:gd name="T11" fmla="*/ 51 h 65"/>
                      <a:gd name="T12" fmla="*/ 23 w 71"/>
                      <a:gd name="T13" fmla="*/ 37 h 65"/>
                      <a:gd name="T14" fmla="*/ 31 w 71"/>
                      <a:gd name="T15" fmla="*/ 37 h 65"/>
                      <a:gd name="T16" fmla="*/ 29 w 71"/>
                      <a:gd name="T17" fmla="*/ 28 h 65"/>
                      <a:gd name="T18" fmla="*/ 29 w 71"/>
                      <a:gd name="T19" fmla="*/ 14 h 65"/>
                      <a:gd name="T20" fmla="*/ 21 w 71"/>
                      <a:gd name="T21" fmla="*/ 0 h 65"/>
                      <a:gd name="T22" fmla="*/ 21 w 71"/>
                      <a:gd name="T23" fmla="*/ 21 h 65"/>
                      <a:gd name="T24" fmla="*/ 26 w 71"/>
                      <a:gd name="T25" fmla="*/ 28 h 65"/>
                      <a:gd name="T26" fmla="*/ 18 w 71"/>
                      <a:gd name="T27" fmla="*/ 28 h 65"/>
                      <a:gd name="T28" fmla="*/ 16 w 71"/>
                      <a:gd name="T29" fmla="*/ 32 h 65"/>
                      <a:gd name="T30" fmla="*/ 5 w 71"/>
                      <a:gd name="T31" fmla="*/ 28 h 65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71"/>
                      <a:gd name="T49" fmla="*/ 0 h 65"/>
                      <a:gd name="T50" fmla="*/ 71 w 71"/>
                      <a:gd name="T51" fmla="*/ 65 h 65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71" h="65">
                        <a:moveTo>
                          <a:pt x="11" y="28"/>
                        </a:moveTo>
                        <a:lnTo>
                          <a:pt x="0" y="50"/>
                        </a:lnTo>
                        <a:lnTo>
                          <a:pt x="5" y="64"/>
                        </a:lnTo>
                        <a:lnTo>
                          <a:pt x="23" y="64"/>
                        </a:lnTo>
                        <a:lnTo>
                          <a:pt x="41" y="64"/>
                        </a:lnTo>
                        <a:lnTo>
                          <a:pt x="46" y="57"/>
                        </a:lnTo>
                        <a:lnTo>
                          <a:pt x="52" y="43"/>
                        </a:lnTo>
                        <a:lnTo>
                          <a:pt x="70" y="43"/>
                        </a:lnTo>
                        <a:lnTo>
                          <a:pt x="65" y="28"/>
                        </a:lnTo>
                        <a:lnTo>
                          <a:pt x="65" y="14"/>
                        </a:lnTo>
                        <a:lnTo>
                          <a:pt x="46" y="0"/>
                        </a:lnTo>
                        <a:lnTo>
                          <a:pt x="46" y="21"/>
                        </a:lnTo>
                        <a:lnTo>
                          <a:pt x="58" y="28"/>
                        </a:lnTo>
                        <a:lnTo>
                          <a:pt x="41" y="28"/>
                        </a:lnTo>
                        <a:lnTo>
                          <a:pt x="35" y="36"/>
                        </a:lnTo>
                        <a:lnTo>
                          <a:pt x="11" y="28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>
                  <a:off x="3933" y="1125"/>
                  <a:ext cx="718" cy="1607"/>
                  <a:chOff x="3933" y="1125"/>
                  <a:chExt cx="718" cy="1607"/>
                </a:xfrm>
              </p:grpSpPr>
              <p:grpSp>
                <p:nvGrpSpPr>
                  <p:cNvPr id="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49" y="1292"/>
                    <a:ext cx="158" cy="480"/>
                    <a:chOff x="4049" y="1292"/>
                    <a:chExt cx="158" cy="480"/>
                  </a:xfrm>
                </p:grpSpPr>
                <p:sp>
                  <p:nvSpPr>
                    <p:cNvPr id="33843" name="Freeform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49" y="1721"/>
                      <a:ext cx="36" cy="51"/>
                    </a:xfrm>
                    <a:custGeom>
                      <a:avLst/>
                      <a:gdLst>
                        <a:gd name="T0" fmla="*/ 0 w 42"/>
                        <a:gd name="T1" fmla="*/ 37 h 52"/>
                        <a:gd name="T2" fmla="*/ 3 w 42"/>
                        <a:gd name="T3" fmla="*/ 45 h 52"/>
                        <a:gd name="T4" fmla="*/ 4 w 42"/>
                        <a:gd name="T5" fmla="*/ 45 h 52"/>
                        <a:gd name="T6" fmla="*/ 11 w 42"/>
                        <a:gd name="T7" fmla="*/ 45 h 52"/>
                        <a:gd name="T8" fmla="*/ 13 w 42"/>
                        <a:gd name="T9" fmla="*/ 45 h 52"/>
                        <a:gd name="T10" fmla="*/ 16 w 42"/>
                        <a:gd name="T11" fmla="*/ 30 h 52"/>
                        <a:gd name="T12" fmla="*/ 13 w 42"/>
                        <a:gd name="T13" fmla="*/ 21 h 52"/>
                        <a:gd name="T14" fmla="*/ 11 w 42"/>
                        <a:gd name="T15" fmla="*/ 7 h 52"/>
                        <a:gd name="T16" fmla="*/ 9 w 42"/>
                        <a:gd name="T17" fmla="*/ 7 h 52"/>
                        <a:gd name="T18" fmla="*/ 7 w 42"/>
                        <a:gd name="T19" fmla="*/ 0 h 52"/>
                        <a:gd name="T20" fmla="*/ 3 w 42"/>
                        <a:gd name="T21" fmla="*/ 0 h 52"/>
                        <a:gd name="T22" fmla="*/ 3 w 42"/>
                        <a:gd name="T23" fmla="*/ 14 h 52"/>
                        <a:gd name="T24" fmla="*/ 0 w 42"/>
                        <a:gd name="T25" fmla="*/ 37 h 52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42"/>
                        <a:gd name="T40" fmla="*/ 0 h 52"/>
                        <a:gd name="T41" fmla="*/ 42 w 42"/>
                        <a:gd name="T42" fmla="*/ 52 h 52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42" h="52">
                          <a:moveTo>
                            <a:pt x="0" y="43"/>
                          </a:moveTo>
                          <a:lnTo>
                            <a:pt x="6" y="51"/>
                          </a:lnTo>
                          <a:lnTo>
                            <a:pt x="11" y="51"/>
                          </a:lnTo>
                          <a:lnTo>
                            <a:pt x="28" y="51"/>
                          </a:lnTo>
                          <a:lnTo>
                            <a:pt x="34" y="51"/>
                          </a:lnTo>
                          <a:lnTo>
                            <a:pt x="41" y="36"/>
                          </a:lnTo>
                          <a:lnTo>
                            <a:pt x="34" y="21"/>
                          </a:lnTo>
                          <a:lnTo>
                            <a:pt x="28" y="7"/>
                          </a:lnTo>
                          <a:lnTo>
                            <a:pt x="23" y="7"/>
                          </a:lnTo>
                          <a:lnTo>
                            <a:pt x="17" y="0"/>
                          </a:lnTo>
                          <a:lnTo>
                            <a:pt x="6" y="0"/>
                          </a:lnTo>
                          <a:lnTo>
                            <a:pt x="6" y="14"/>
                          </a:lnTo>
                          <a:lnTo>
                            <a:pt x="0" y="43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844" name="Freeform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1642"/>
                      <a:ext cx="37" cy="58"/>
                    </a:xfrm>
                    <a:custGeom>
                      <a:avLst/>
                      <a:gdLst>
                        <a:gd name="T0" fmla="*/ 3 w 43"/>
                        <a:gd name="T1" fmla="*/ 0 h 59"/>
                        <a:gd name="T2" fmla="*/ 12 w 43"/>
                        <a:gd name="T3" fmla="*/ 0 h 59"/>
                        <a:gd name="T4" fmla="*/ 14 w 43"/>
                        <a:gd name="T5" fmla="*/ 14 h 59"/>
                        <a:gd name="T6" fmla="*/ 17 w 43"/>
                        <a:gd name="T7" fmla="*/ 21 h 59"/>
                        <a:gd name="T8" fmla="*/ 14 w 43"/>
                        <a:gd name="T9" fmla="*/ 29 h 59"/>
                        <a:gd name="T10" fmla="*/ 17 w 43"/>
                        <a:gd name="T11" fmla="*/ 37 h 59"/>
                        <a:gd name="T12" fmla="*/ 14 w 43"/>
                        <a:gd name="T13" fmla="*/ 44 h 59"/>
                        <a:gd name="T14" fmla="*/ 12 w 43"/>
                        <a:gd name="T15" fmla="*/ 52 h 59"/>
                        <a:gd name="T16" fmla="*/ 7 w 43"/>
                        <a:gd name="T17" fmla="*/ 52 h 59"/>
                        <a:gd name="T18" fmla="*/ 4 w 43"/>
                        <a:gd name="T19" fmla="*/ 52 h 59"/>
                        <a:gd name="T20" fmla="*/ 3 w 43"/>
                        <a:gd name="T21" fmla="*/ 44 h 59"/>
                        <a:gd name="T22" fmla="*/ 0 w 43"/>
                        <a:gd name="T23" fmla="*/ 30 h 59"/>
                        <a:gd name="T24" fmla="*/ 0 w 43"/>
                        <a:gd name="T25" fmla="*/ 29 h 59"/>
                        <a:gd name="T26" fmla="*/ 0 w 43"/>
                        <a:gd name="T27" fmla="*/ 14 h 59"/>
                        <a:gd name="T28" fmla="*/ 3 w 43"/>
                        <a:gd name="T29" fmla="*/ 0 h 59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43"/>
                        <a:gd name="T46" fmla="*/ 0 h 59"/>
                        <a:gd name="T47" fmla="*/ 43 w 43"/>
                        <a:gd name="T48" fmla="*/ 59 h 59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43" h="59">
                          <a:moveTo>
                            <a:pt x="5" y="0"/>
                          </a:moveTo>
                          <a:lnTo>
                            <a:pt x="29" y="0"/>
                          </a:lnTo>
                          <a:lnTo>
                            <a:pt x="35" y="14"/>
                          </a:lnTo>
                          <a:lnTo>
                            <a:pt x="42" y="21"/>
                          </a:lnTo>
                          <a:lnTo>
                            <a:pt x="35" y="29"/>
                          </a:lnTo>
                          <a:lnTo>
                            <a:pt x="42" y="43"/>
                          </a:lnTo>
                          <a:lnTo>
                            <a:pt x="35" y="50"/>
                          </a:lnTo>
                          <a:lnTo>
                            <a:pt x="29" y="58"/>
                          </a:lnTo>
                          <a:lnTo>
                            <a:pt x="17" y="58"/>
                          </a:lnTo>
                          <a:lnTo>
                            <a:pt x="11" y="58"/>
                          </a:lnTo>
                          <a:lnTo>
                            <a:pt x="5" y="50"/>
                          </a:lnTo>
                          <a:lnTo>
                            <a:pt x="0" y="36"/>
                          </a:lnTo>
                          <a:lnTo>
                            <a:pt x="0" y="29"/>
                          </a:lnTo>
                          <a:lnTo>
                            <a:pt x="0" y="14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845" name="Freeform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3" y="1292"/>
                      <a:ext cx="65" cy="59"/>
                    </a:xfrm>
                    <a:custGeom>
                      <a:avLst/>
                      <a:gdLst>
                        <a:gd name="T0" fmla="*/ 4 w 74"/>
                        <a:gd name="T1" fmla="*/ 0 h 60"/>
                        <a:gd name="T2" fmla="*/ 8 w 74"/>
                        <a:gd name="T3" fmla="*/ 7 h 60"/>
                        <a:gd name="T4" fmla="*/ 11 w 74"/>
                        <a:gd name="T5" fmla="*/ 7 h 60"/>
                        <a:gd name="T6" fmla="*/ 19 w 74"/>
                        <a:gd name="T7" fmla="*/ 7 h 60"/>
                        <a:gd name="T8" fmla="*/ 25 w 74"/>
                        <a:gd name="T9" fmla="*/ 7 h 60"/>
                        <a:gd name="T10" fmla="*/ 28 w 74"/>
                        <a:gd name="T11" fmla="*/ 14 h 60"/>
                        <a:gd name="T12" fmla="*/ 31 w 74"/>
                        <a:gd name="T13" fmla="*/ 22 h 60"/>
                        <a:gd name="T14" fmla="*/ 33 w 74"/>
                        <a:gd name="T15" fmla="*/ 29 h 60"/>
                        <a:gd name="T16" fmla="*/ 25 w 74"/>
                        <a:gd name="T17" fmla="*/ 30 h 60"/>
                        <a:gd name="T18" fmla="*/ 22 w 74"/>
                        <a:gd name="T19" fmla="*/ 30 h 60"/>
                        <a:gd name="T20" fmla="*/ 25 w 74"/>
                        <a:gd name="T21" fmla="*/ 38 h 60"/>
                        <a:gd name="T22" fmla="*/ 25 w 74"/>
                        <a:gd name="T23" fmla="*/ 45 h 60"/>
                        <a:gd name="T24" fmla="*/ 16 w 74"/>
                        <a:gd name="T25" fmla="*/ 38 h 60"/>
                        <a:gd name="T26" fmla="*/ 11 w 74"/>
                        <a:gd name="T27" fmla="*/ 38 h 60"/>
                        <a:gd name="T28" fmla="*/ 8 w 74"/>
                        <a:gd name="T29" fmla="*/ 38 h 60"/>
                        <a:gd name="T30" fmla="*/ 8 w 74"/>
                        <a:gd name="T31" fmla="*/ 45 h 60"/>
                        <a:gd name="T32" fmla="*/ 4 w 74"/>
                        <a:gd name="T33" fmla="*/ 53 h 60"/>
                        <a:gd name="T34" fmla="*/ 4 w 74"/>
                        <a:gd name="T35" fmla="*/ 38 h 60"/>
                        <a:gd name="T36" fmla="*/ 0 w 74"/>
                        <a:gd name="T37" fmla="*/ 30 h 60"/>
                        <a:gd name="T38" fmla="*/ 0 w 74"/>
                        <a:gd name="T39" fmla="*/ 29 h 60"/>
                        <a:gd name="T40" fmla="*/ 0 w 74"/>
                        <a:gd name="T41" fmla="*/ 22 h 60"/>
                        <a:gd name="T42" fmla="*/ 5 w 74"/>
                        <a:gd name="T43" fmla="*/ 14 h 60"/>
                        <a:gd name="T44" fmla="*/ 4 w 74"/>
                        <a:gd name="T45" fmla="*/ 0 h 6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4"/>
                        <a:gd name="T70" fmla="*/ 0 h 60"/>
                        <a:gd name="T71" fmla="*/ 74 w 74"/>
                        <a:gd name="T72" fmla="*/ 60 h 6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4" h="60">
                          <a:moveTo>
                            <a:pt x="6" y="0"/>
                          </a:moveTo>
                          <a:lnTo>
                            <a:pt x="17" y="7"/>
                          </a:lnTo>
                          <a:lnTo>
                            <a:pt x="24" y="7"/>
                          </a:lnTo>
                          <a:lnTo>
                            <a:pt x="42" y="7"/>
                          </a:lnTo>
                          <a:lnTo>
                            <a:pt x="53" y="7"/>
                          </a:lnTo>
                          <a:lnTo>
                            <a:pt x="60" y="14"/>
                          </a:lnTo>
                          <a:lnTo>
                            <a:pt x="66" y="22"/>
                          </a:lnTo>
                          <a:lnTo>
                            <a:pt x="73" y="29"/>
                          </a:lnTo>
                          <a:lnTo>
                            <a:pt x="53" y="36"/>
                          </a:lnTo>
                          <a:lnTo>
                            <a:pt x="48" y="36"/>
                          </a:lnTo>
                          <a:lnTo>
                            <a:pt x="53" y="44"/>
                          </a:lnTo>
                          <a:lnTo>
                            <a:pt x="53" y="51"/>
                          </a:lnTo>
                          <a:lnTo>
                            <a:pt x="35" y="44"/>
                          </a:lnTo>
                          <a:lnTo>
                            <a:pt x="24" y="44"/>
                          </a:lnTo>
                          <a:lnTo>
                            <a:pt x="17" y="44"/>
                          </a:lnTo>
                          <a:lnTo>
                            <a:pt x="17" y="51"/>
                          </a:lnTo>
                          <a:lnTo>
                            <a:pt x="6" y="59"/>
                          </a:lnTo>
                          <a:lnTo>
                            <a:pt x="6" y="44"/>
                          </a:lnTo>
                          <a:lnTo>
                            <a:pt x="0" y="36"/>
                          </a:lnTo>
                          <a:lnTo>
                            <a:pt x="0" y="29"/>
                          </a:lnTo>
                          <a:lnTo>
                            <a:pt x="0" y="22"/>
                          </a:lnTo>
                          <a:lnTo>
                            <a:pt x="11" y="1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33834" name="Freeform 22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2267"/>
                    <a:ext cx="455" cy="465"/>
                  </a:xfrm>
                  <a:custGeom>
                    <a:avLst/>
                    <a:gdLst>
                      <a:gd name="T0" fmla="*/ 192 w 513"/>
                      <a:gd name="T1" fmla="*/ 36 h 466"/>
                      <a:gd name="T2" fmla="*/ 203 w 513"/>
                      <a:gd name="T3" fmla="*/ 51 h 466"/>
                      <a:gd name="T4" fmla="*/ 212 w 513"/>
                      <a:gd name="T5" fmla="*/ 124 h 466"/>
                      <a:gd name="T6" fmla="*/ 235 w 513"/>
                      <a:gd name="T7" fmla="*/ 195 h 466"/>
                      <a:gd name="T8" fmla="*/ 246 w 513"/>
                      <a:gd name="T9" fmla="*/ 299 h 466"/>
                      <a:gd name="T10" fmla="*/ 238 w 513"/>
                      <a:gd name="T11" fmla="*/ 350 h 466"/>
                      <a:gd name="T12" fmla="*/ 229 w 513"/>
                      <a:gd name="T13" fmla="*/ 378 h 466"/>
                      <a:gd name="T14" fmla="*/ 224 w 513"/>
                      <a:gd name="T15" fmla="*/ 422 h 466"/>
                      <a:gd name="T16" fmla="*/ 215 w 513"/>
                      <a:gd name="T17" fmla="*/ 444 h 466"/>
                      <a:gd name="T18" fmla="*/ 200 w 513"/>
                      <a:gd name="T19" fmla="*/ 459 h 466"/>
                      <a:gd name="T20" fmla="*/ 173 w 513"/>
                      <a:gd name="T21" fmla="*/ 451 h 466"/>
                      <a:gd name="T22" fmla="*/ 159 w 513"/>
                      <a:gd name="T23" fmla="*/ 422 h 466"/>
                      <a:gd name="T24" fmla="*/ 153 w 513"/>
                      <a:gd name="T25" fmla="*/ 393 h 466"/>
                      <a:gd name="T26" fmla="*/ 153 w 513"/>
                      <a:gd name="T27" fmla="*/ 357 h 466"/>
                      <a:gd name="T28" fmla="*/ 139 w 513"/>
                      <a:gd name="T29" fmla="*/ 364 h 466"/>
                      <a:gd name="T30" fmla="*/ 130 w 513"/>
                      <a:gd name="T31" fmla="*/ 350 h 466"/>
                      <a:gd name="T32" fmla="*/ 115 w 513"/>
                      <a:gd name="T33" fmla="*/ 336 h 466"/>
                      <a:gd name="T34" fmla="*/ 101 w 513"/>
                      <a:gd name="T35" fmla="*/ 336 h 466"/>
                      <a:gd name="T36" fmla="*/ 90 w 513"/>
                      <a:gd name="T37" fmla="*/ 350 h 466"/>
                      <a:gd name="T38" fmla="*/ 79 w 513"/>
                      <a:gd name="T39" fmla="*/ 364 h 466"/>
                      <a:gd name="T40" fmla="*/ 60 w 513"/>
                      <a:gd name="T41" fmla="*/ 378 h 466"/>
                      <a:gd name="T42" fmla="*/ 52 w 513"/>
                      <a:gd name="T43" fmla="*/ 385 h 466"/>
                      <a:gd name="T44" fmla="*/ 35 w 513"/>
                      <a:gd name="T45" fmla="*/ 400 h 466"/>
                      <a:gd name="T46" fmla="*/ 27 w 513"/>
                      <a:gd name="T47" fmla="*/ 385 h 466"/>
                      <a:gd name="T48" fmla="*/ 27 w 513"/>
                      <a:gd name="T49" fmla="*/ 336 h 466"/>
                      <a:gd name="T50" fmla="*/ 20 w 513"/>
                      <a:gd name="T51" fmla="*/ 306 h 466"/>
                      <a:gd name="T52" fmla="*/ 11 w 513"/>
                      <a:gd name="T53" fmla="*/ 277 h 466"/>
                      <a:gd name="T54" fmla="*/ 4 w 513"/>
                      <a:gd name="T55" fmla="*/ 195 h 466"/>
                      <a:gd name="T56" fmla="*/ 4 w 513"/>
                      <a:gd name="T57" fmla="*/ 166 h 466"/>
                      <a:gd name="T58" fmla="*/ 20 w 513"/>
                      <a:gd name="T59" fmla="*/ 152 h 466"/>
                      <a:gd name="T60" fmla="*/ 35 w 513"/>
                      <a:gd name="T61" fmla="*/ 144 h 466"/>
                      <a:gd name="T62" fmla="*/ 41 w 513"/>
                      <a:gd name="T63" fmla="*/ 138 h 466"/>
                      <a:gd name="T64" fmla="*/ 46 w 513"/>
                      <a:gd name="T65" fmla="*/ 116 h 466"/>
                      <a:gd name="T66" fmla="*/ 43 w 513"/>
                      <a:gd name="T67" fmla="*/ 102 h 466"/>
                      <a:gd name="T68" fmla="*/ 60 w 513"/>
                      <a:gd name="T69" fmla="*/ 73 h 466"/>
                      <a:gd name="T70" fmla="*/ 75 w 513"/>
                      <a:gd name="T71" fmla="*/ 43 h 466"/>
                      <a:gd name="T72" fmla="*/ 90 w 513"/>
                      <a:gd name="T73" fmla="*/ 58 h 466"/>
                      <a:gd name="T74" fmla="*/ 99 w 513"/>
                      <a:gd name="T75" fmla="*/ 43 h 466"/>
                      <a:gd name="T76" fmla="*/ 107 w 513"/>
                      <a:gd name="T77" fmla="*/ 21 h 466"/>
                      <a:gd name="T78" fmla="*/ 119 w 513"/>
                      <a:gd name="T79" fmla="*/ 7 h 466"/>
                      <a:gd name="T80" fmla="*/ 133 w 513"/>
                      <a:gd name="T81" fmla="*/ 7 h 466"/>
                      <a:gd name="T82" fmla="*/ 139 w 513"/>
                      <a:gd name="T83" fmla="*/ 29 h 466"/>
                      <a:gd name="T84" fmla="*/ 139 w 513"/>
                      <a:gd name="T85" fmla="*/ 51 h 466"/>
                      <a:gd name="T86" fmla="*/ 159 w 513"/>
                      <a:gd name="T87" fmla="*/ 87 h 466"/>
                      <a:gd name="T88" fmla="*/ 170 w 513"/>
                      <a:gd name="T89" fmla="*/ 94 h 466"/>
                      <a:gd name="T90" fmla="*/ 177 w 513"/>
                      <a:gd name="T91" fmla="*/ 36 h 46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513"/>
                      <a:gd name="T139" fmla="*/ 0 h 466"/>
                      <a:gd name="T140" fmla="*/ 513 w 513"/>
                      <a:gd name="T141" fmla="*/ 466 h 466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513" h="466">
                        <a:moveTo>
                          <a:pt x="369" y="0"/>
                        </a:moveTo>
                        <a:lnTo>
                          <a:pt x="393" y="0"/>
                        </a:lnTo>
                        <a:lnTo>
                          <a:pt x="393" y="36"/>
                        </a:lnTo>
                        <a:lnTo>
                          <a:pt x="404" y="51"/>
                        </a:lnTo>
                        <a:lnTo>
                          <a:pt x="411" y="51"/>
                        </a:lnTo>
                        <a:lnTo>
                          <a:pt x="417" y="51"/>
                        </a:lnTo>
                        <a:lnTo>
                          <a:pt x="417" y="58"/>
                        </a:lnTo>
                        <a:lnTo>
                          <a:pt x="422" y="102"/>
                        </a:lnTo>
                        <a:lnTo>
                          <a:pt x="435" y="124"/>
                        </a:lnTo>
                        <a:lnTo>
                          <a:pt x="459" y="159"/>
                        </a:lnTo>
                        <a:lnTo>
                          <a:pt x="459" y="166"/>
                        </a:lnTo>
                        <a:lnTo>
                          <a:pt x="482" y="195"/>
                        </a:lnTo>
                        <a:lnTo>
                          <a:pt x="505" y="225"/>
                        </a:lnTo>
                        <a:lnTo>
                          <a:pt x="512" y="269"/>
                        </a:lnTo>
                        <a:lnTo>
                          <a:pt x="505" y="305"/>
                        </a:lnTo>
                        <a:lnTo>
                          <a:pt x="500" y="327"/>
                        </a:lnTo>
                        <a:lnTo>
                          <a:pt x="488" y="334"/>
                        </a:lnTo>
                        <a:lnTo>
                          <a:pt x="488" y="356"/>
                        </a:lnTo>
                        <a:lnTo>
                          <a:pt x="476" y="370"/>
                        </a:lnTo>
                        <a:lnTo>
                          <a:pt x="470" y="377"/>
                        </a:lnTo>
                        <a:lnTo>
                          <a:pt x="470" y="384"/>
                        </a:lnTo>
                        <a:lnTo>
                          <a:pt x="464" y="391"/>
                        </a:lnTo>
                        <a:lnTo>
                          <a:pt x="459" y="413"/>
                        </a:lnTo>
                        <a:lnTo>
                          <a:pt x="459" y="428"/>
                        </a:lnTo>
                        <a:lnTo>
                          <a:pt x="446" y="435"/>
                        </a:lnTo>
                        <a:lnTo>
                          <a:pt x="446" y="443"/>
                        </a:lnTo>
                        <a:lnTo>
                          <a:pt x="441" y="450"/>
                        </a:lnTo>
                        <a:lnTo>
                          <a:pt x="428" y="457"/>
                        </a:lnTo>
                        <a:lnTo>
                          <a:pt x="422" y="457"/>
                        </a:lnTo>
                        <a:lnTo>
                          <a:pt x="411" y="465"/>
                        </a:lnTo>
                        <a:lnTo>
                          <a:pt x="398" y="450"/>
                        </a:lnTo>
                        <a:lnTo>
                          <a:pt x="380" y="450"/>
                        </a:lnTo>
                        <a:lnTo>
                          <a:pt x="356" y="457"/>
                        </a:lnTo>
                        <a:lnTo>
                          <a:pt x="345" y="443"/>
                        </a:lnTo>
                        <a:lnTo>
                          <a:pt x="334" y="428"/>
                        </a:lnTo>
                        <a:lnTo>
                          <a:pt x="327" y="428"/>
                        </a:lnTo>
                        <a:lnTo>
                          <a:pt x="321" y="413"/>
                        </a:lnTo>
                        <a:lnTo>
                          <a:pt x="321" y="406"/>
                        </a:lnTo>
                        <a:lnTo>
                          <a:pt x="315" y="399"/>
                        </a:lnTo>
                        <a:lnTo>
                          <a:pt x="315" y="384"/>
                        </a:lnTo>
                        <a:lnTo>
                          <a:pt x="315" y="370"/>
                        </a:lnTo>
                        <a:lnTo>
                          <a:pt x="315" y="363"/>
                        </a:lnTo>
                        <a:lnTo>
                          <a:pt x="303" y="370"/>
                        </a:lnTo>
                        <a:lnTo>
                          <a:pt x="297" y="370"/>
                        </a:lnTo>
                        <a:lnTo>
                          <a:pt x="286" y="370"/>
                        </a:lnTo>
                        <a:lnTo>
                          <a:pt x="279" y="370"/>
                        </a:lnTo>
                        <a:lnTo>
                          <a:pt x="273" y="370"/>
                        </a:lnTo>
                        <a:lnTo>
                          <a:pt x="268" y="356"/>
                        </a:lnTo>
                        <a:lnTo>
                          <a:pt x="262" y="342"/>
                        </a:lnTo>
                        <a:lnTo>
                          <a:pt x="244" y="342"/>
                        </a:lnTo>
                        <a:lnTo>
                          <a:pt x="238" y="342"/>
                        </a:lnTo>
                        <a:lnTo>
                          <a:pt x="232" y="342"/>
                        </a:lnTo>
                        <a:lnTo>
                          <a:pt x="220" y="342"/>
                        </a:lnTo>
                        <a:lnTo>
                          <a:pt x="208" y="342"/>
                        </a:lnTo>
                        <a:lnTo>
                          <a:pt x="196" y="349"/>
                        </a:lnTo>
                        <a:lnTo>
                          <a:pt x="190" y="342"/>
                        </a:lnTo>
                        <a:lnTo>
                          <a:pt x="184" y="356"/>
                        </a:lnTo>
                        <a:lnTo>
                          <a:pt x="172" y="363"/>
                        </a:lnTo>
                        <a:lnTo>
                          <a:pt x="166" y="363"/>
                        </a:lnTo>
                        <a:lnTo>
                          <a:pt x="161" y="370"/>
                        </a:lnTo>
                        <a:lnTo>
                          <a:pt x="148" y="370"/>
                        </a:lnTo>
                        <a:lnTo>
                          <a:pt x="137" y="377"/>
                        </a:lnTo>
                        <a:lnTo>
                          <a:pt x="124" y="384"/>
                        </a:lnTo>
                        <a:lnTo>
                          <a:pt x="119" y="391"/>
                        </a:lnTo>
                        <a:lnTo>
                          <a:pt x="113" y="384"/>
                        </a:lnTo>
                        <a:lnTo>
                          <a:pt x="107" y="391"/>
                        </a:lnTo>
                        <a:lnTo>
                          <a:pt x="100" y="399"/>
                        </a:lnTo>
                        <a:lnTo>
                          <a:pt x="95" y="406"/>
                        </a:lnTo>
                        <a:lnTo>
                          <a:pt x="71" y="406"/>
                        </a:lnTo>
                        <a:lnTo>
                          <a:pt x="59" y="391"/>
                        </a:lnTo>
                        <a:lnTo>
                          <a:pt x="59" y="384"/>
                        </a:lnTo>
                        <a:lnTo>
                          <a:pt x="54" y="391"/>
                        </a:lnTo>
                        <a:lnTo>
                          <a:pt x="47" y="384"/>
                        </a:lnTo>
                        <a:lnTo>
                          <a:pt x="54" y="363"/>
                        </a:lnTo>
                        <a:lnTo>
                          <a:pt x="54" y="342"/>
                        </a:lnTo>
                        <a:lnTo>
                          <a:pt x="47" y="334"/>
                        </a:lnTo>
                        <a:lnTo>
                          <a:pt x="47" y="320"/>
                        </a:lnTo>
                        <a:lnTo>
                          <a:pt x="41" y="312"/>
                        </a:lnTo>
                        <a:lnTo>
                          <a:pt x="35" y="305"/>
                        </a:lnTo>
                        <a:lnTo>
                          <a:pt x="35" y="298"/>
                        </a:lnTo>
                        <a:lnTo>
                          <a:pt x="23" y="283"/>
                        </a:lnTo>
                        <a:lnTo>
                          <a:pt x="12" y="239"/>
                        </a:lnTo>
                        <a:lnTo>
                          <a:pt x="6" y="210"/>
                        </a:lnTo>
                        <a:lnTo>
                          <a:pt x="6" y="195"/>
                        </a:lnTo>
                        <a:lnTo>
                          <a:pt x="0" y="188"/>
                        </a:lnTo>
                        <a:lnTo>
                          <a:pt x="0" y="174"/>
                        </a:lnTo>
                        <a:lnTo>
                          <a:pt x="6" y="166"/>
                        </a:lnTo>
                        <a:lnTo>
                          <a:pt x="23" y="144"/>
                        </a:lnTo>
                        <a:lnTo>
                          <a:pt x="41" y="144"/>
                        </a:lnTo>
                        <a:lnTo>
                          <a:pt x="41" y="152"/>
                        </a:lnTo>
                        <a:lnTo>
                          <a:pt x="65" y="152"/>
                        </a:lnTo>
                        <a:lnTo>
                          <a:pt x="65" y="144"/>
                        </a:lnTo>
                        <a:lnTo>
                          <a:pt x="71" y="144"/>
                        </a:lnTo>
                        <a:lnTo>
                          <a:pt x="76" y="144"/>
                        </a:lnTo>
                        <a:lnTo>
                          <a:pt x="83" y="144"/>
                        </a:lnTo>
                        <a:lnTo>
                          <a:pt x="83" y="138"/>
                        </a:lnTo>
                        <a:lnTo>
                          <a:pt x="83" y="131"/>
                        </a:lnTo>
                        <a:lnTo>
                          <a:pt x="89" y="124"/>
                        </a:lnTo>
                        <a:lnTo>
                          <a:pt x="95" y="116"/>
                        </a:lnTo>
                        <a:lnTo>
                          <a:pt x="89" y="109"/>
                        </a:lnTo>
                        <a:lnTo>
                          <a:pt x="95" y="109"/>
                        </a:lnTo>
                        <a:lnTo>
                          <a:pt x="89" y="102"/>
                        </a:lnTo>
                        <a:lnTo>
                          <a:pt x="100" y="94"/>
                        </a:lnTo>
                        <a:lnTo>
                          <a:pt x="113" y="94"/>
                        </a:lnTo>
                        <a:lnTo>
                          <a:pt x="124" y="73"/>
                        </a:lnTo>
                        <a:lnTo>
                          <a:pt x="142" y="51"/>
                        </a:lnTo>
                        <a:lnTo>
                          <a:pt x="155" y="51"/>
                        </a:lnTo>
                        <a:lnTo>
                          <a:pt x="155" y="43"/>
                        </a:lnTo>
                        <a:lnTo>
                          <a:pt x="166" y="43"/>
                        </a:lnTo>
                        <a:lnTo>
                          <a:pt x="179" y="58"/>
                        </a:lnTo>
                        <a:lnTo>
                          <a:pt x="184" y="58"/>
                        </a:lnTo>
                        <a:lnTo>
                          <a:pt x="184" y="51"/>
                        </a:lnTo>
                        <a:lnTo>
                          <a:pt x="196" y="43"/>
                        </a:lnTo>
                        <a:lnTo>
                          <a:pt x="203" y="43"/>
                        </a:lnTo>
                        <a:lnTo>
                          <a:pt x="208" y="29"/>
                        </a:lnTo>
                        <a:lnTo>
                          <a:pt x="214" y="21"/>
                        </a:lnTo>
                        <a:lnTo>
                          <a:pt x="220" y="21"/>
                        </a:lnTo>
                        <a:lnTo>
                          <a:pt x="232" y="14"/>
                        </a:lnTo>
                        <a:lnTo>
                          <a:pt x="238" y="14"/>
                        </a:lnTo>
                        <a:lnTo>
                          <a:pt x="244" y="7"/>
                        </a:lnTo>
                        <a:lnTo>
                          <a:pt x="249" y="7"/>
                        </a:lnTo>
                        <a:lnTo>
                          <a:pt x="262" y="7"/>
                        </a:lnTo>
                        <a:lnTo>
                          <a:pt x="273" y="7"/>
                        </a:lnTo>
                        <a:lnTo>
                          <a:pt x="286" y="14"/>
                        </a:lnTo>
                        <a:lnTo>
                          <a:pt x="286" y="21"/>
                        </a:lnTo>
                        <a:lnTo>
                          <a:pt x="286" y="29"/>
                        </a:lnTo>
                        <a:lnTo>
                          <a:pt x="291" y="36"/>
                        </a:lnTo>
                        <a:lnTo>
                          <a:pt x="286" y="36"/>
                        </a:lnTo>
                        <a:lnTo>
                          <a:pt x="286" y="51"/>
                        </a:lnTo>
                        <a:lnTo>
                          <a:pt x="310" y="73"/>
                        </a:lnTo>
                        <a:lnTo>
                          <a:pt x="315" y="87"/>
                        </a:lnTo>
                        <a:lnTo>
                          <a:pt x="327" y="87"/>
                        </a:lnTo>
                        <a:lnTo>
                          <a:pt x="334" y="94"/>
                        </a:lnTo>
                        <a:lnTo>
                          <a:pt x="339" y="94"/>
                        </a:lnTo>
                        <a:lnTo>
                          <a:pt x="351" y="94"/>
                        </a:lnTo>
                        <a:lnTo>
                          <a:pt x="356" y="73"/>
                        </a:lnTo>
                        <a:lnTo>
                          <a:pt x="363" y="58"/>
                        </a:lnTo>
                        <a:lnTo>
                          <a:pt x="363" y="36"/>
                        </a:lnTo>
                        <a:lnTo>
                          <a:pt x="369" y="21"/>
                        </a:lnTo>
                        <a:lnTo>
                          <a:pt x="369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35" name="Freeform 23"/>
                  <p:cNvSpPr>
                    <a:spLocks noChangeArrowheads="1"/>
                  </p:cNvSpPr>
                  <p:nvPr/>
                </p:nvSpPr>
                <p:spPr bwMode="auto">
                  <a:xfrm>
                    <a:off x="4091" y="2166"/>
                    <a:ext cx="249" cy="64"/>
                  </a:xfrm>
                  <a:custGeom>
                    <a:avLst/>
                    <a:gdLst>
                      <a:gd name="T0" fmla="*/ 11 w 282"/>
                      <a:gd name="T1" fmla="*/ 13 h 65"/>
                      <a:gd name="T2" fmla="*/ 25 w 282"/>
                      <a:gd name="T3" fmla="*/ 13 h 65"/>
                      <a:gd name="T4" fmla="*/ 36 w 282"/>
                      <a:gd name="T5" fmla="*/ 13 h 65"/>
                      <a:gd name="T6" fmla="*/ 44 w 282"/>
                      <a:gd name="T7" fmla="*/ 32 h 65"/>
                      <a:gd name="T8" fmla="*/ 53 w 282"/>
                      <a:gd name="T9" fmla="*/ 32 h 65"/>
                      <a:gd name="T10" fmla="*/ 64 w 282"/>
                      <a:gd name="T11" fmla="*/ 36 h 65"/>
                      <a:gd name="T12" fmla="*/ 73 w 282"/>
                      <a:gd name="T13" fmla="*/ 43 h 65"/>
                      <a:gd name="T14" fmla="*/ 76 w 282"/>
                      <a:gd name="T15" fmla="*/ 32 h 65"/>
                      <a:gd name="T16" fmla="*/ 91 w 282"/>
                      <a:gd name="T17" fmla="*/ 32 h 65"/>
                      <a:gd name="T18" fmla="*/ 102 w 282"/>
                      <a:gd name="T19" fmla="*/ 36 h 65"/>
                      <a:gd name="T20" fmla="*/ 110 w 282"/>
                      <a:gd name="T21" fmla="*/ 36 h 65"/>
                      <a:gd name="T22" fmla="*/ 116 w 282"/>
                      <a:gd name="T23" fmla="*/ 32 h 65"/>
                      <a:gd name="T24" fmla="*/ 127 w 282"/>
                      <a:gd name="T25" fmla="*/ 32 h 65"/>
                      <a:gd name="T26" fmla="*/ 132 w 282"/>
                      <a:gd name="T27" fmla="*/ 27 h 65"/>
                      <a:gd name="T28" fmla="*/ 132 w 282"/>
                      <a:gd name="T29" fmla="*/ 43 h 65"/>
                      <a:gd name="T30" fmla="*/ 127 w 282"/>
                      <a:gd name="T31" fmla="*/ 43 h 65"/>
                      <a:gd name="T32" fmla="*/ 122 w 282"/>
                      <a:gd name="T33" fmla="*/ 50 h 65"/>
                      <a:gd name="T34" fmla="*/ 116 w 282"/>
                      <a:gd name="T35" fmla="*/ 50 h 65"/>
                      <a:gd name="T36" fmla="*/ 110 w 282"/>
                      <a:gd name="T37" fmla="*/ 50 h 65"/>
                      <a:gd name="T38" fmla="*/ 103 w 282"/>
                      <a:gd name="T39" fmla="*/ 58 h 65"/>
                      <a:gd name="T40" fmla="*/ 96 w 282"/>
                      <a:gd name="T41" fmla="*/ 58 h 65"/>
                      <a:gd name="T42" fmla="*/ 93 w 282"/>
                      <a:gd name="T43" fmla="*/ 43 h 65"/>
                      <a:gd name="T44" fmla="*/ 87 w 282"/>
                      <a:gd name="T45" fmla="*/ 58 h 65"/>
                      <a:gd name="T46" fmla="*/ 79 w 282"/>
                      <a:gd name="T47" fmla="*/ 43 h 65"/>
                      <a:gd name="T48" fmla="*/ 73 w 282"/>
                      <a:gd name="T49" fmla="*/ 50 h 65"/>
                      <a:gd name="T50" fmla="*/ 68 w 282"/>
                      <a:gd name="T51" fmla="*/ 50 h 65"/>
                      <a:gd name="T52" fmla="*/ 59 w 282"/>
                      <a:gd name="T53" fmla="*/ 43 h 65"/>
                      <a:gd name="T54" fmla="*/ 50 w 282"/>
                      <a:gd name="T55" fmla="*/ 58 h 65"/>
                      <a:gd name="T56" fmla="*/ 42 w 282"/>
                      <a:gd name="T57" fmla="*/ 50 h 65"/>
                      <a:gd name="T58" fmla="*/ 34 w 282"/>
                      <a:gd name="T59" fmla="*/ 43 h 65"/>
                      <a:gd name="T60" fmla="*/ 19 w 282"/>
                      <a:gd name="T61" fmla="*/ 36 h 65"/>
                      <a:gd name="T62" fmla="*/ 8 w 282"/>
                      <a:gd name="T63" fmla="*/ 32 h 65"/>
                      <a:gd name="T64" fmla="*/ 4 w 282"/>
                      <a:gd name="T65" fmla="*/ 27 h 65"/>
                      <a:gd name="T66" fmla="*/ 0 w 282"/>
                      <a:gd name="T67" fmla="*/ 20 h 6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2"/>
                      <a:gd name="T103" fmla="*/ 0 h 65"/>
                      <a:gd name="T104" fmla="*/ 282 w 282"/>
                      <a:gd name="T105" fmla="*/ 65 h 6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2" h="65">
                        <a:moveTo>
                          <a:pt x="0" y="0"/>
                        </a:moveTo>
                        <a:lnTo>
                          <a:pt x="24" y="13"/>
                        </a:lnTo>
                        <a:lnTo>
                          <a:pt x="41" y="13"/>
                        </a:lnTo>
                        <a:lnTo>
                          <a:pt x="53" y="13"/>
                        </a:lnTo>
                        <a:lnTo>
                          <a:pt x="65" y="13"/>
                        </a:lnTo>
                        <a:lnTo>
                          <a:pt x="77" y="13"/>
                        </a:lnTo>
                        <a:lnTo>
                          <a:pt x="88" y="20"/>
                        </a:lnTo>
                        <a:lnTo>
                          <a:pt x="94" y="35"/>
                        </a:lnTo>
                        <a:lnTo>
                          <a:pt x="101" y="35"/>
                        </a:lnTo>
                        <a:lnTo>
                          <a:pt x="112" y="35"/>
                        </a:lnTo>
                        <a:lnTo>
                          <a:pt x="125" y="35"/>
                        </a:lnTo>
                        <a:lnTo>
                          <a:pt x="136" y="42"/>
                        </a:lnTo>
                        <a:lnTo>
                          <a:pt x="149" y="49"/>
                        </a:lnTo>
                        <a:lnTo>
                          <a:pt x="154" y="49"/>
                        </a:lnTo>
                        <a:lnTo>
                          <a:pt x="154" y="35"/>
                        </a:lnTo>
                        <a:lnTo>
                          <a:pt x="160" y="35"/>
                        </a:lnTo>
                        <a:lnTo>
                          <a:pt x="178" y="35"/>
                        </a:lnTo>
                        <a:lnTo>
                          <a:pt x="191" y="35"/>
                        </a:lnTo>
                        <a:lnTo>
                          <a:pt x="208" y="35"/>
                        </a:lnTo>
                        <a:lnTo>
                          <a:pt x="215" y="42"/>
                        </a:lnTo>
                        <a:lnTo>
                          <a:pt x="220" y="42"/>
                        </a:lnTo>
                        <a:lnTo>
                          <a:pt x="232" y="42"/>
                        </a:lnTo>
                        <a:lnTo>
                          <a:pt x="239" y="42"/>
                        </a:lnTo>
                        <a:lnTo>
                          <a:pt x="244" y="35"/>
                        </a:lnTo>
                        <a:lnTo>
                          <a:pt x="256" y="35"/>
                        </a:lnTo>
                        <a:lnTo>
                          <a:pt x="268" y="35"/>
                        </a:lnTo>
                        <a:lnTo>
                          <a:pt x="274" y="27"/>
                        </a:lnTo>
                        <a:lnTo>
                          <a:pt x="281" y="27"/>
                        </a:lnTo>
                        <a:lnTo>
                          <a:pt x="281" y="42"/>
                        </a:lnTo>
                        <a:lnTo>
                          <a:pt x="281" y="49"/>
                        </a:lnTo>
                        <a:lnTo>
                          <a:pt x="274" y="49"/>
                        </a:lnTo>
                        <a:lnTo>
                          <a:pt x="268" y="49"/>
                        </a:lnTo>
                        <a:lnTo>
                          <a:pt x="262" y="49"/>
                        </a:lnTo>
                        <a:lnTo>
                          <a:pt x="256" y="56"/>
                        </a:lnTo>
                        <a:lnTo>
                          <a:pt x="250" y="64"/>
                        </a:lnTo>
                        <a:lnTo>
                          <a:pt x="244" y="56"/>
                        </a:lnTo>
                        <a:lnTo>
                          <a:pt x="239" y="56"/>
                        </a:lnTo>
                        <a:lnTo>
                          <a:pt x="232" y="56"/>
                        </a:lnTo>
                        <a:lnTo>
                          <a:pt x="226" y="64"/>
                        </a:lnTo>
                        <a:lnTo>
                          <a:pt x="220" y="64"/>
                        </a:lnTo>
                        <a:lnTo>
                          <a:pt x="215" y="64"/>
                        </a:lnTo>
                        <a:lnTo>
                          <a:pt x="202" y="64"/>
                        </a:lnTo>
                        <a:lnTo>
                          <a:pt x="202" y="56"/>
                        </a:lnTo>
                        <a:lnTo>
                          <a:pt x="196" y="49"/>
                        </a:lnTo>
                        <a:lnTo>
                          <a:pt x="184" y="56"/>
                        </a:lnTo>
                        <a:lnTo>
                          <a:pt x="184" y="64"/>
                        </a:lnTo>
                        <a:lnTo>
                          <a:pt x="178" y="64"/>
                        </a:lnTo>
                        <a:lnTo>
                          <a:pt x="167" y="49"/>
                        </a:lnTo>
                        <a:lnTo>
                          <a:pt x="160" y="56"/>
                        </a:lnTo>
                        <a:lnTo>
                          <a:pt x="154" y="56"/>
                        </a:lnTo>
                        <a:lnTo>
                          <a:pt x="149" y="64"/>
                        </a:lnTo>
                        <a:lnTo>
                          <a:pt x="143" y="56"/>
                        </a:lnTo>
                        <a:lnTo>
                          <a:pt x="131" y="56"/>
                        </a:lnTo>
                        <a:lnTo>
                          <a:pt x="125" y="49"/>
                        </a:lnTo>
                        <a:lnTo>
                          <a:pt x="112" y="56"/>
                        </a:lnTo>
                        <a:lnTo>
                          <a:pt x="107" y="64"/>
                        </a:lnTo>
                        <a:lnTo>
                          <a:pt x="101" y="56"/>
                        </a:lnTo>
                        <a:lnTo>
                          <a:pt x="88" y="56"/>
                        </a:lnTo>
                        <a:lnTo>
                          <a:pt x="77" y="49"/>
                        </a:lnTo>
                        <a:lnTo>
                          <a:pt x="70" y="49"/>
                        </a:lnTo>
                        <a:lnTo>
                          <a:pt x="53" y="42"/>
                        </a:lnTo>
                        <a:lnTo>
                          <a:pt x="41" y="42"/>
                        </a:lnTo>
                        <a:lnTo>
                          <a:pt x="29" y="42"/>
                        </a:lnTo>
                        <a:lnTo>
                          <a:pt x="17" y="35"/>
                        </a:lnTo>
                        <a:lnTo>
                          <a:pt x="11" y="27"/>
                        </a:lnTo>
                        <a:lnTo>
                          <a:pt x="5" y="27"/>
                        </a:lnTo>
                        <a:lnTo>
                          <a:pt x="0" y="27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36" name="Freeform 24"/>
                  <p:cNvSpPr>
                    <a:spLocks noChangeArrowheads="1"/>
                  </p:cNvSpPr>
                  <p:nvPr/>
                </p:nvSpPr>
                <p:spPr bwMode="auto">
                  <a:xfrm>
                    <a:off x="4229" y="2042"/>
                    <a:ext cx="112" cy="124"/>
                  </a:xfrm>
                  <a:custGeom>
                    <a:avLst/>
                    <a:gdLst>
                      <a:gd name="T0" fmla="*/ 28 w 127"/>
                      <a:gd name="T1" fmla="*/ 0 h 125"/>
                      <a:gd name="T2" fmla="*/ 49 w 127"/>
                      <a:gd name="T3" fmla="*/ 0 h 125"/>
                      <a:gd name="T4" fmla="*/ 54 w 127"/>
                      <a:gd name="T5" fmla="*/ 14 h 125"/>
                      <a:gd name="T6" fmla="*/ 49 w 127"/>
                      <a:gd name="T7" fmla="*/ 29 h 125"/>
                      <a:gd name="T8" fmla="*/ 42 w 127"/>
                      <a:gd name="T9" fmla="*/ 43 h 125"/>
                      <a:gd name="T10" fmla="*/ 37 w 127"/>
                      <a:gd name="T11" fmla="*/ 43 h 125"/>
                      <a:gd name="T12" fmla="*/ 30 w 127"/>
                      <a:gd name="T13" fmla="*/ 36 h 125"/>
                      <a:gd name="T14" fmla="*/ 26 w 127"/>
                      <a:gd name="T15" fmla="*/ 29 h 125"/>
                      <a:gd name="T16" fmla="*/ 17 w 127"/>
                      <a:gd name="T17" fmla="*/ 36 h 125"/>
                      <a:gd name="T18" fmla="*/ 19 w 127"/>
                      <a:gd name="T19" fmla="*/ 51 h 125"/>
                      <a:gd name="T20" fmla="*/ 22 w 127"/>
                      <a:gd name="T21" fmla="*/ 51 h 125"/>
                      <a:gd name="T22" fmla="*/ 28 w 127"/>
                      <a:gd name="T23" fmla="*/ 51 h 125"/>
                      <a:gd name="T24" fmla="*/ 30 w 127"/>
                      <a:gd name="T25" fmla="*/ 58 h 125"/>
                      <a:gd name="T26" fmla="*/ 28 w 127"/>
                      <a:gd name="T27" fmla="*/ 62 h 125"/>
                      <a:gd name="T28" fmla="*/ 28 w 127"/>
                      <a:gd name="T29" fmla="*/ 74 h 125"/>
                      <a:gd name="T30" fmla="*/ 34 w 127"/>
                      <a:gd name="T31" fmla="*/ 81 h 125"/>
                      <a:gd name="T32" fmla="*/ 30 w 127"/>
                      <a:gd name="T33" fmla="*/ 96 h 125"/>
                      <a:gd name="T34" fmla="*/ 30 w 127"/>
                      <a:gd name="T35" fmla="*/ 110 h 125"/>
                      <a:gd name="T36" fmla="*/ 26 w 127"/>
                      <a:gd name="T37" fmla="*/ 110 h 125"/>
                      <a:gd name="T38" fmla="*/ 22 w 127"/>
                      <a:gd name="T39" fmla="*/ 103 h 125"/>
                      <a:gd name="T40" fmla="*/ 19 w 127"/>
                      <a:gd name="T41" fmla="*/ 88 h 125"/>
                      <a:gd name="T42" fmla="*/ 19 w 127"/>
                      <a:gd name="T43" fmla="*/ 74 h 125"/>
                      <a:gd name="T44" fmla="*/ 14 w 127"/>
                      <a:gd name="T45" fmla="*/ 74 h 125"/>
                      <a:gd name="T46" fmla="*/ 9 w 127"/>
                      <a:gd name="T47" fmla="*/ 74 h 125"/>
                      <a:gd name="T48" fmla="*/ 14 w 127"/>
                      <a:gd name="T49" fmla="*/ 81 h 125"/>
                      <a:gd name="T50" fmla="*/ 17 w 127"/>
                      <a:gd name="T51" fmla="*/ 96 h 125"/>
                      <a:gd name="T52" fmla="*/ 11 w 127"/>
                      <a:gd name="T53" fmla="*/ 118 h 125"/>
                      <a:gd name="T54" fmla="*/ 11 w 127"/>
                      <a:gd name="T55" fmla="*/ 103 h 125"/>
                      <a:gd name="T56" fmla="*/ 9 w 127"/>
                      <a:gd name="T57" fmla="*/ 96 h 125"/>
                      <a:gd name="T58" fmla="*/ 4 w 127"/>
                      <a:gd name="T59" fmla="*/ 81 h 125"/>
                      <a:gd name="T60" fmla="*/ 0 w 127"/>
                      <a:gd name="T61" fmla="*/ 66 h 125"/>
                      <a:gd name="T62" fmla="*/ 6 w 127"/>
                      <a:gd name="T63" fmla="*/ 58 h 125"/>
                      <a:gd name="T64" fmla="*/ 9 w 127"/>
                      <a:gd name="T65" fmla="*/ 43 h 125"/>
                      <a:gd name="T66" fmla="*/ 11 w 127"/>
                      <a:gd name="T67" fmla="*/ 21 h 125"/>
                      <a:gd name="T68" fmla="*/ 14 w 127"/>
                      <a:gd name="T69" fmla="*/ 0 h 12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7"/>
                      <a:gd name="T106" fmla="*/ 0 h 125"/>
                      <a:gd name="T107" fmla="*/ 127 w 127"/>
                      <a:gd name="T108" fmla="*/ 125 h 12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7" h="125">
                        <a:moveTo>
                          <a:pt x="30" y="0"/>
                        </a:moveTo>
                        <a:lnTo>
                          <a:pt x="60" y="0"/>
                        </a:lnTo>
                        <a:lnTo>
                          <a:pt x="89" y="0"/>
                        </a:lnTo>
                        <a:lnTo>
                          <a:pt x="107" y="0"/>
                        </a:lnTo>
                        <a:lnTo>
                          <a:pt x="126" y="14"/>
                        </a:lnTo>
                        <a:lnTo>
                          <a:pt x="113" y="14"/>
                        </a:lnTo>
                        <a:lnTo>
                          <a:pt x="107" y="21"/>
                        </a:lnTo>
                        <a:lnTo>
                          <a:pt x="102" y="29"/>
                        </a:lnTo>
                        <a:lnTo>
                          <a:pt x="102" y="36"/>
                        </a:lnTo>
                        <a:lnTo>
                          <a:pt x="89" y="43"/>
                        </a:lnTo>
                        <a:lnTo>
                          <a:pt x="84" y="43"/>
                        </a:lnTo>
                        <a:lnTo>
                          <a:pt x="78" y="43"/>
                        </a:lnTo>
                        <a:lnTo>
                          <a:pt x="71" y="43"/>
                        </a:lnTo>
                        <a:lnTo>
                          <a:pt x="65" y="36"/>
                        </a:lnTo>
                        <a:lnTo>
                          <a:pt x="60" y="29"/>
                        </a:lnTo>
                        <a:lnTo>
                          <a:pt x="54" y="29"/>
                        </a:lnTo>
                        <a:lnTo>
                          <a:pt x="41" y="29"/>
                        </a:lnTo>
                        <a:lnTo>
                          <a:pt x="36" y="36"/>
                        </a:lnTo>
                        <a:lnTo>
                          <a:pt x="41" y="43"/>
                        </a:lnTo>
                        <a:lnTo>
                          <a:pt x="41" y="51"/>
                        </a:lnTo>
                        <a:lnTo>
                          <a:pt x="41" y="58"/>
                        </a:lnTo>
                        <a:lnTo>
                          <a:pt x="47" y="51"/>
                        </a:lnTo>
                        <a:lnTo>
                          <a:pt x="54" y="51"/>
                        </a:lnTo>
                        <a:lnTo>
                          <a:pt x="60" y="51"/>
                        </a:lnTo>
                        <a:lnTo>
                          <a:pt x="65" y="51"/>
                        </a:lnTo>
                        <a:lnTo>
                          <a:pt x="65" y="58"/>
                        </a:lnTo>
                        <a:lnTo>
                          <a:pt x="65" y="65"/>
                        </a:lnTo>
                        <a:lnTo>
                          <a:pt x="60" y="65"/>
                        </a:lnTo>
                        <a:lnTo>
                          <a:pt x="60" y="72"/>
                        </a:lnTo>
                        <a:lnTo>
                          <a:pt x="60" y="80"/>
                        </a:lnTo>
                        <a:lnTo>
                          <a:pt x="65" y="80"/>
                        </a:lnTo>
                        <a:lnTo>
                          <a:pt x="71" y="87"/>
                        </a:lnTo>
                        <a:lnTo>
                          <a:pt x="71" y="94"/>
                        </a:lnTo>
                        <a:lnTo>
                          <a:pt x="65" y="102"/>
                        </a:lnTo>
                        <a:lnTo>
                          <a:pt x="65" y="109"/>
                        </a:lnTo>
                        <a:lnTo>
                          <a:pt x="65" y="116"/>
                        </a:lnTo>
                        <a:lnTo>
                          <a:pt x="60" y="116"/>
                        </a:lnTo>
                        <a:lnTo>
                          <a:pt x="54" y="116"/>
                        </a:lnTo>
                        <a:lnTo>
                          <a:pt x="47" y="116"/>
                        </a:lnTo>
                        <a:lnTo>
                          <a:pt x="47" y="109"/>
                        </a:lnTo>
                        <a:lnTo>
                          <a:pt x="47" y="102"/>
                        </a:lnTo>
                        <a:lnTo>
                          <a:pt x="41" y="94"/>
                        </a:lnTo>
                        <a:lnTo>
                          <a:pt x="41" y="87"/>
                        </a:lnTo>
                        <a:lnTo>
                          <a:pt x="41" y="80"/>
                        </a:lnTo>
                        <a:lnTo>
                          <a:pt x="36" y="72"/>
                        </a:lnTo>
                        <a:lnTo>
                          <a:pt x="30" y="80"/>
                        </a:lnTo>
                        <a:lnTo>
                          <a:pt x="23" y="72"/>
                        </a:lnTo>
                        <a:lnTo>
                          <a:pt x="18" y="80"/>
                        </a:lnTo>
                        <a:lnTo>
                          <a:pt x="23" y="87"/>
                        </a:lnTo>
                        <a:lnTo>
                          <a:pt x="30" y="87"/>
                        </a:lnTo>
                        <a:lnTo>
                          <a:pt x="30" y="94"/>
                        </a:lnTo>
                        <a:lnTo>
                          <a:pt x="36" y="102"/>
                        </a:lnTo>
                        <a:lnTo>
                          <a:pt x="30" y="116"/>
                        </a:lnTo>
                        <a:lnTo>
                          <a:pt x="23" y="124"/>
                        </a:lnTo>
                        <a:lnTo>
                          <a:pt x="23" y="116"/>
                        </a:lnTo>
                        <a:lnTo>
                          <a:pt x="23" y="109"/>
                        </a:lnTo>
                        <a:lnTo>
                          <a:pt x="23" y="102"/>
                        </a:lnTo>
                        <a:lnTo>
                          <a:pt x="18" y="102"/>
                        </a:lnTo>
                        <a:lnTo>
                          <a:pt x="6" y="94"/>
                        </a:lnTo>
                        <a:lnTo>
                          <a:pt x="6" y="87"/>
                        </a:lnTo>
                        <a:lnTo>
                          <a:pt x="0" y="87"/>
                        </a:lnTo>
                        <a:lnTo>
                          <a:pt x="0" y="72"/>
                        </a:lnTo>
                        <a:lnTo>
                          <a:pt x="6" y="65"/>
                        </a:lnTo>
                        <a:lnTo>
                          <a:pt x="12" y="58"/>
                        </a:lnTo>
                        <a:lnTo>
                          <a:pt x="18" y="51"/>
                        </a:lnTo>
                        <a:lnTo>
                          <a:pt x="18" y="43"/>
                        </a:lnTo>
                        <a:lnTo>
                          <a:pt x="18" y="29"/>
                        </a:lnTo>
                        <a:lnTo>
                          <a:pt x="23" y="21"/>
                        </a:lnTo>
                        <a:lnTo>
                          <a:pt x="18" y="14"/>
                        </a:lnTo>
                        <a:lnTo>
                          <a:pt x="3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37" name="Freeform 25"/>
                  <p:cNvSpPr>
                    <a:spLocks noChangeArrowheads="1"/>
                  </p:cNvSpPr>
                  <p:nvPr/>
                </p:nvSpPr>
                <p:spPr bwMode="auto">
                  <a:xfrm>
                    <a:off x="4107" y="1990"/>
                    <a:ext cx="126" cy="169"/>
                  </a:xfrm>
                  <a:custGeom>
                    <a:avLst/>
                    <a:gdLst>
                      <a:gd name="T0" fmla="*/ 0 w 143"/>
                      <a:gd name="T1" fmla="*/ 51 h 170"/>
                      <a:gd name="T2" fmla="*/ 13 w 143"/>
                      <a:gd name="T3" fmla="*/ 29 h 170"/>
                      <a:gd name="T4" fmla="*/ 22 w 143"/>
                      <a:gd name="T5" fmla="*/ 14 h 170"/>
                      <a:gd name="T6" fmla="*/ 25 w 143"/>
                      <a:gd name="T7" fmla="*/ 7 h 170"/>
                      <a:gd name="T8" fmla="*/ 36 w 143"/>
                      <a:gd name="T9" fmla="*/ 0 h 170"/>
                      <a:gd name="T10" fmla="*/ 42 w 143"/>
                      <a:gd name="T11" fmla="*/ 22 h 170"/>
                      <a:gd name="T12" fmla="*/ 48 w 143"/>
                      <a:gd name="T13" fmla="*/ 7 h 170"/>
                      <a:gd name="T14" fmla="*/ 49 w 143"/>
                      <a:gd name="T15" fmla="*/ 7 h 170"/>
                      <a:gd name="T16" fmla="*/ 54 w 143"/>
                      <a:gd name="T17" fmla="*/ 0 h 170"/>
                      <a:gd name="T18" fmla="*/ 56 w 143"/>
                      <a:gd name="T19" fmla="*/ 0 h 170"/>
                      <a:gd name="T20" fmla="*/ 58 w 143"/>
                      <a:gd name="T21" fmla="*/ 7 h 170"/>
                      <a:gd name="T22" fmla="*/ 58 w 143"/>
                      <a:gd name="T23" fmla="*/ 14 h 170"/>
                      <a:gd name="T24" fmla="*/ 56 w 143"/>
                      <a:gd name="T25" fmla="*/ 22 h 170"/>
                      <a:gd name="T26" fmla="*/ 56 w 143"/>
                      <a:gd name="T27" fmla="*/ 29 h 170"/>
                      <a:gd name="T28" fmla="*/ 61 w 143"/>
                      <a:gd name="T29" fmla="*/ 51 h 170"/>
                      <a:gd name="T30" fmla="*/ 63 w 143"/>
                      <a:gd name="T31" fmla="*/ 66 h 170"/>
                      <a:gd name="T32" fmla="*/ 66 w 143"/>
                      <a:gd name="T33" fmla="*/ 66 h 170"/>
                      <a:gd name="T34" fmla="*/ 66 w 143"/>
                      <a:gd name="T35" fmla="*/ 73 h 170"/>
                      <a:gd name="T36" fmla="*/ 63 w 143"/>
                      <a:gd name="T37" fmla="*/ 80 h 170"/>
                      <a:gd name="T38" fmla="*/ 61 w 143"/>
                      <a:gd name="T39" fmla="*/ 80 h 170"/>
                      <a:gd name="T40" fmla="*/ 56 w 143"/>
                      <a:gd name="T41" fmla="*/ 80 h 170"/>
                      <a:gd name="T42" fmla="*/ 58 w 143"/>
                      <a:gd name="T43" fmla="*/ 89 h 170"/>
                      <a:gd name="T44" fmla="*/ 54 w 143"/>
                      <a:gd name="T45" fmla="*/ 104 h 170"/>
                      <a:gd name="T46" fmla="*/ 54 w 143"/>
                      <a:gd name="T47" fmla="*/ 126 h 170"/>
                      <a:gd name="T48" fmla="*/ 54 w 143"/>
                      <a:gd name="T49" fmla="*/ 140 h 170"/>
                      <a:gd name="T50" fmla="*/ 49 w 143"/>
                      <a:gd name="T51" fmla="*/ 148 h 170"/>
                      <a:gd name="T52" fmla="*/ 48 w 143"/>
                      <a:gd name="T53" fmla="*/ 163 h 170"/>
                      <a:gd name="T54" fmla="*/ 43 w 143"/>
                      <a:gd name="T55" fmla="*/ 163 h 170"/>
                      <a:gd name="T56" fmla="*/ 38 w 143"/>
                      <a:gd name="T57" fmla="*/ 155 h 170"/>
                      <a:gd name="T58" fmla="*/ 36 w 143"/>
                      <a:gd name="T59" fmla="*/ 148 h 170"/>
                      <a:gd name="T60" fmla="*/ 33 w 143"/>
                      <a:gd name="T61" fmla="*/ 140 h 170"/>
                      <a:gd name="T62" fmla="*/ 22 w 143"/>
                      <a:gd name="T63" fmla="*/ 140 h 170"/>
                      <a:gd name="T64" fmla="*/ 13 w 143"/>
                      <a:gd name="T65" fmla="*/ 133 h 170"/>
                      <a:gd name="T66" fmla="*/ 8 w 143"/>
                      <a:gd name="T67" fmla="*/ 118 h 170"/>
                      <a:gd name="T68" fmla="*/ 5 w 143"/>
                      <a:gd name="T69" fmla="*/ 111 h 170"/>
                      <a:gd name="T70" fmla="*/ 4 w 143"/>
                      <a:gd name="T71" fmla="*/ 96 h 170"/>
                      <a:gd name="T72" fmla="*/ 4 w 143"/>
                      <a:gd name="T73" fmla="*/ 85 h 170"/>
                      <a:gd name="T74" fmla="*/ 0 w 143"/>
                      <a:gd name="T75" fmla="*/ 51 h 17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43"/>
                      <a:gd name="T115" fmla="*/ 0 h 170"/>
                      <a:gd name="T116" fmla="*/ 143 w 143"/>
                      <a:gd name="T117" fmla="*/ 170 h 170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43" h="170">
                        <a:moveTo>
                          <a:pt x="0" y="51"/>
                        </a:moveTo>
                        <a:lnTo>
                          <a:pt x="28" y="29"/>
                        </a:lnTo>
                        <a:lnTo>
                          <a:pt x="47" y="14"/>
                        </a:lnTo>
                        <a:lnTo>
                          <a:pt x="52" y="7"/>
                        </a:lnTo>
                        <a:lnTo>
                          <a:pt x="76" y="0"/>
                        </a:lnTo>
                        <a:lnTo>
                          <a:pt x="89" y="22"/>
                        </a:lnTo>
                        <a:lnTo>
                          <a:pt x="100" y="7"/>
                        </a:lnTo>
                        <a:lnTo>
                          <a:pt x="106" y="7"/>
                        </a:lnTo>
                        <a:lnTo>
                          <a:pt x="113" y="0"/>
                        </a:lnTo>
                        <a:lnTo>
                          <a:pt x="118" y="0"/>
                        </a:lnTo>
                        <a:lnTo>
                          <a:pt x="124" y="7"/>
                        </a:lnTo>
                        <a:lnTo>
                          <a:pt x="124" y="14"/>
                        </a:lnTo>
                        <a:lnTo>
                          <a:pt x="118" y="22"/>
                        </a:lnTo>
                        <a:lnTo>
                          <a:pt x="118" y="29"/>
                        </a:lnTo>
                        <a:lnTo>
                          <a:pt x="130" y="51"/>
                        </a:lnTo>
                        <a:lnTo>
                          <a:pt x="135" y="66"/>
                        </a:lnTo>
                        <a:lnTo>
                          <a:pt x="142" y="66"/>
                        </a:lnTo>
                        <a:lnTo>
                          <a:pt x="142" y="73"/>
                        </a:lnTo>
                        <a:lnTo>
                          <a:pt x="135" y="80"/>
                        </a:lnTo>
                        <a:lnTo>
                          <a:pt x="130" y="80"/>
                        </a:lnTo>
                        <a:lnTo>
                          <a:pt x="118" y="80"/>
                        </a:lnTo>
                        <a:lnTo>
                          <a:pt x="124" y="95"/>
                        </a:lnTo>
                        <a:lnTo>
                          <a:pt x="113" y="110"/>
                        </a:lnTo>
                        <a:lnTo>
                          <a:pt x="113" y="132"/>
                        </a:lnTo>
                        <a:lnTo>
                          <a:pt x="113" y="146"/>
                        </a:lnTo>
                        <a:lnTo>
                          <a:pt x="106" y="154"/>
                        </a:lnTo>
                        <a:lnTo>
                          <a:pt x="100" y="169"/>
                        </a:lnTo>
                        <a:lnTo>
                          <a:pt x="94" y="169"/>
                        </a:lnTo>
                        <a:lnTo>
                          <a:pt x="82" y="161"/>
                        </a:lnTo>
                        <a:lnTo>
                          <a:pt x="76" y="154"/>
                        </a:lnTo>
                        <a:lnTo>
                          <a:pt x="70" y="146"/>
                        </a:lnTo>
                        <a:lnTo>
                          <a:pt x="47" y="146"/>
                        </a:lnTo>
                        <a:lnTo>
                          <a:pt x="28" y="139"/>
                        </a:lnTo>
                        <a:lnTo>
                          <a:pt x="17" y="124"/>
                        </a:lnTo>
                        <a:lnTo>
                          <a:pt x="11" y="117"/>
                        </a:lnTo>
                        <a:lnTo>
                          <a:pt x="6" y="102"/>
                        </a:lnTo>
                        <a:lnTo>
                          <a:pt x="6" y="88"/>
                        </a:lnTo>
                        <a:lnTo>
                          <a:pt x="0" y="51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38" name="Freeform 26"/>
                  <p:cNvSpPr>
                    <a:spLocks noChangeArrowheads="1"/>
                  </p:cNvSpPr>
                  <p:nvPr/>
                </p:nvSpPr>
                <p:spPr bwMode="auto">
                  <a:xfrm>
                    <a:off x="4376" y="2085"/>
                    <a:ext cx="238" cy="153"/>
                  </a:xfrm>
                  <a:custGeom>
                    <a:avLst/>
                    <a:gdLst>
                      <a:gd name="T0" fmla="*/ 0 w 269"/>
                      <a:gd name="T1" fmla="*/ 0 h 154"/>
                      <a:gd name="T2" fmla="*/ 12 w 269"/>
                      <a:gd name="T3" fmla="*/ 0 h 154"/>
                      <a:gd name="T4" fmla="*/ 19 w 269"/>
                      <a:gd name="T5" fmla="*/ 0 h 154"/>
                      <a:gd name="T6" fmla="*/ 26 w 269"/>
                      <a:gd name="T7" fmla="*/ 22 h 154"/>
                      <a:gd name="T8" fmla="*/ 26 w 269"/>
                      <a:gd name="T9" fmla="*/ 36 h 154"/>
                      <a:gd name="T10" fmla="*/ 28 w 269"/>
                      <a:gd name="T11" fmla="*/ 29 h 154"/>
                      <a:gd name="T12" fmla="*/ 34 w 269"/>
                      <a:gd name="T13" fmla="*/ 29 h 154"/>
                      <a:gd name="T14" fmla="*/ 37 w 269"/>
                      <a:gd name="T15" fmla="*/ 36 h 154"/>
                      <a:gd name="T16" fmla="*/ 40 w 269"/>
                      <a:gd name="T17" fmla="*/ 36 h 154"/>
                      <a:gd name="T18" fmla="*/ 42 w 269"/>
                      <a:gd name="T19" fmla="*/ 22 h 154"/>
                      <a:gd name="T20" fmla="*/ 45 w 269"/>
                      <a:gd name="T21" fmla="*/ 22 h 154"/>
                      <a:gd name="T22" fmla="*/ 49 w 269"/>
                      <a:gd name="T23" fmla="*/ 22 h 154"/>
                      <a:gd name="T24" fmla="*/ 51 w 269"/>
                      <a:gd name="T25" fmla="*/ 22 h 154"/>
                      <a:gd name="T26" fmla="*/ 64 w 269"/>
                      <a:gd name="T27" fmla="*/ 29 h 154"/>
                      <a:gd name="T28" fmla="*/ 68 w 269"/>
                      <a:gd name="T29" fmla="*/ 29 h 154"/>
                      <a:gd name="T30" fmla="*/ 73 w 269"/>
                      <a:gd name="T31" fmla="*/ 44 h 154"/>
                      <a:gd name="T32" fmla="*/ 77 w 269"/>
                      <a:gd name="T33" fmla="*/ 44 h 154"/>
                      <a:gd name="T34" fmla="*/ 82 w 269"/>
                      <a:gd name="T35" fmla="*/ 51 h 154"/>
                      <a:gd name="T36" fmla="*/ 85 w 269"/>
                      <a:gd name="T37" fmla="*/ 51 h 154"/>
                      <a:gd name="T38" fmla="*/ 97 w 269"/>
                      <a:gd name="T39" fmla="*/ 58 h 154"/>
                      <a:gd name="T40" fmla="*/ 99 w 269"/>
                      <a:gd name="T41" fmla="*/ 73 h 154"/>
                      <a:gd name="T42" fmla="*/ 103 w 269"/>
                      <a:gd name="T43" fmla="*/ 77 h 154"/>
                      <a:gd name="T44" fmla="*/ 103 w 269"/>
                      <a:gd name="T45" fmla="*/ 82 h 154"/>
                      <a:gd name="T46" fmla="*/ 105 w 269"/>
                      <a:gd name="T47" fmla="*/ 88 h 154"/>
                      <a:gd name="T48" fmla="*/ 109 w 269"/>
                      <a:gd name="T49" fmla="*/ 88 h 154"/>
                      <a:gd name="T50" fmla="*/ 114 w 269"/>
                      <a:gd name="T51" fmla="*/ 88 h 154"/>
                      <a:gd name="T52" fmla="*/ 119 w 269"/>
                      <a:gd name="T53" fmla="*/ 102 h 154"/>
                      <a:gd name="T54" fmla="*/ 119 w 269"/>
                      <a:gd name="T55" fmla="*/ 110 h 154"/>
                      <a:gd name="T56" fmla="*/ 123 w 269"/>
                      <a:gd name="T57" fmla="*/ 117 h 154"/>
                      <a:gd name="T58" fmla="*/ 123 w 269"/>
                      <a:gd name="T59" fmla="*/ 124 h 154"/>
                      <a:gd name="T60" fmla="*/ 129 w 269"/>
                      <a:gd name="T61" fmla="*/ 139 h 154"/>
                      <a:gd name="T62" fmla="*/ 125 w 269"/>
                      <a:gd name="T63" fmla="*/ 147 h 154"/>
                      <a:gd name="T64" fmla="*/ 123 w 269"/>
                      <a:gd name="T65" fmla="*/ 147 h 154"/>
                      <a:gd name="T66" fmla="*/ 117 w 269"/>
                      <a:gd name="T67" fmla="*/ 147 h 154"/>
                      <a:gd name="T68" fmla="*/ 114 w 269"/>
                      <a:gd name="T69" fmla="*/ 147 h 154"/>
                      <a:gd name="T70" fmla="*/ 111 w 269"/>
                      <a:gd name="T71" fmla="*/ 147 h 154"/>
                      <a:gd name="T72" fmla="*/ 103 w 269"/>
                      <a:gd name="T73" fmla="*/ 117 h 154"/>
                      <a:gd name="T74" fmla="*/ 93 w 269"/>
                      <a:gd name="T75" fmla="*/ 117 h 154"/>
                      <a:gd name="T76" fmla="*/ 88 w 269"/>
                      <a:gd name="T77" fmla="*/ 117 h 154"/>
                      <a:gd name="T78" fmla="*/ 85 w 269"/>
                      <a:gd name="T79" fmla="*/ 117 h 154"/>
                      <a:gd name="T80" fmla="*/ 85 w 269"/>
                      <a:gd name="T81" fmla="*/ 124 h 154"/>
                      <a:gd name="T82" fmla="*/ 82 w 269"/>
                      <a:gd name="T83" fmla="*/ 124 h 154"/>
                      <a:gd name="T84" fmla="*/ 80 w 269"/>
                      <a:gd name="T85" fmla="*/ 132 h 154"/>
                      <a:gd name="T86" fmla="*/ 77 w 269"/>
                      <a:gd name="T87" fmla="*/ 147 h 154"/>
                      <a:gd name="T88" fmla="*/ 72 w 269"/>
                      <a:gd name="T89" fmla="*/ 139 h 154"/>
                      <a:gd name="T90" fmla="*/ 68 w 269"/>
                      <a:gd name="T91" fmla="*/ 132 h 154"/>
                      <a:gd name="T92" fmla="*/ 65 w 269"/>
                      <a:gd name="T93" fmla="*/ 132 h 154"/>
                      <a:gd name="T94" fmla="*/ 60 w 269"/>
                      <a:gd name="T95" fmla="*/ 132 h 154"/>
                      <a:gd name="T96" fmla="*/ 57 w 269"/>
                      <a:gd name="T97" fmla="*/ 117 h 154"/>
                      <a:gd name="T98" fmla="*/ 51 w 269"/>
                      <a:gd name="T99" fmla="*/ 102 h 154"/>
                      <a:gd name="T100" fmla="*/ 45 w 269"/>
                      <a:gd name="T101" fmla="*/ 82 h 154"/>
                      <a:gd name="T102" fmla="*/ 40 w 269"/>
                      <a:gd name="T103" fmla="*/ 73 h 154"/>
                      <a:gd name="T104" fmla="*/ 37 w 269"/>
                      <a:gd name="T105" fmla="*/ 66 h 154"/>
                      <a:gd name="T106" fmla="*/ 28 w 269"/>
                      <a:gd name="T107" fmla="*/ 66 h 154"/>
                      <a:gd name="T108" fmla="*/ 22 w 269"/>
                      <a:gd name="T109" fmla="*/ 66 h 154"/>
                      <a:gd name="T110" fmla="*/ 19 w 269"/>
                      <a:gd name="T111" fmla="*/ 58 h 154"/>
                      <a:gd name="T112" fmla="*/ 12 w 269"/>
                      <a:gd name="T113" fmla="*/ 58 h 154"/>
                      <a:gd name="T114" fmla="*/ 9 w 269"/>
                      <a:gd name="T115" fmla="*/ 51 h 154"/>
                      <a:gd name="T116" fmla="*/ 9 w 269"/>
                      <a:gd name="T117" fmla="*/ 29 h 154"/>
                      <a:gd name="T118" fmla="*/ 9 w 269"/>
                      <a:gd name="T119" fmla="*/ 14 h 154"/>
                      <a:gd name="T120" fmla="*/ 0 w 269"/>
                      <a:gd name="T121" fmla="*/ 0 h 154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269"/>
                      <a:gd name="T184" fmla="*/ 0 h 154"/>
                      <a:gd name="T185" fmla="*/ 269 w 269"/>
                      <a:gd name="T186" fmla="*/ 154 h 154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269" h="154">
                        <a:moveTo>
                          <a:pt x="0" y="0"/>
                        </a:moveTo>
                        <a:lnTo>
                          <a:pt x="24" y="0"/>
                        </a:lnTo>
                        <a:lnTo>
                          <a:pt x="41" y="0"/>
                        </a:lnTo>
                        <a:lnTo>
                          <a:pt x="53" y="22"/>
                        </a:lnTo>
                        <a:lnTo>
                          <a:pt x="53" y="36"/>
                        </a:lnTo>
                        <a:lnTo>
                          <a:pt x="59" y="29"/>
                        </a:lnTo>
                        <a:lnTo>
                          <a:pt x="70" y="29"/>
                        </a:lnTo>
                        <a:lnTo>
                          <a:pt x="77" y="36"/>
                        </a:lnTo>
                        <a:lnTo>
                          <a:pt x="83" y="36"/>
                        </a:lnTo>
                        <a:lnTo>
                          <a:pt x="88" y="22"/>
                        </a:lnTo>
                        <a:lnTo>
                          <a:pt x="94" y="22"/>
                        </a:lnTo>
                        <a:lnTo>
                          <a:pt x="101" y="22"/>
                        </a:lnTo>
                        <a:lnTo>
                          <a:pt x="107" y="22"/>
                        </a:lnTo>
                        <a:lnTo>
                          <a:pt x="131" y="29"/>
                        </a:lnTo>
                        <a:lnTo>
                          <a:pt x="142" y="29"/>
                        </a:lnTo>
                        <a:lnTo>
                          <a:pt x="154" y="44"/>
                        </a:lnTo>
                        <a:lnTo>
                          <a:pt x="160" y="44"/>
                        </a:lnTo>
                        <a:lnTo>
                          <a:pt x="173" y="51"/>
                        </a:lnTo>
                        <a:lnTo>
                          <a:pt x="178" y="51"/>
                        </a:lnTo>
                        <a:lnTo>
                          <a:pt x="202" y="58"/>
                        </a:lnTo>
                        <a:lnTo>
                          <a:pt x="208" y="73"/>
                        </a:lnTo>
                        <a:lnTo>
                          <a:pt x="214" y="80"/>
                        </a:lnTo>
                        <a:lnTo>
                          <a:pt x="214" y="88"/>
                        </a:lnTo>
                        <a:lnTo>
                          <a:pt x="219" y="94"/>
                        </a:lnTo>
                        <a:lnTo>
                          <a:pt x="226" y="94"/>
                        </a:lnTo>
                        <a:lnTo>
                          <a:pt x="238" y="94"/>
                        </a:lnTo>
                        <a:lnTo>
                          <a:pt x="250" y="108"/>
                        </a:lnTo>
                        <a:lnTo>
                          <a:pt x="250" y="116"/>
                        </a:lnTo>
                        <a:lnTo>
                          <a:pt x="256" y="123"/>
                        </a:lnTo>
                        <a:lnTo>
                          <a:pt x="256" y="130"/>
                        </a:lnTo>
                        <a:lnTo>
                          <a:pt x="268" y="145"/>
                        </a:lnTo>
                        <a:lnTo>
                          <a:pt x="261" y="153"/>
                        </a:lnTo>
                        <a:lnTo>
                          <a:pt x="256" y="153"/>
                        </a:lnTo>
                        <a:lnTo>
                          <a:pt x="243" y="153"/>
                        </a:lnTo>
                        <a:lnTo>
                          <a:pt x="238" y="153"/>
                        </a:lnTo>
                        <a:lnTo>
                          <a:pt x="232" y="153"/>
                        </a:lnTo>
                        <a:lnTo>
                          <a:pt x="214" y="123"/>
                        </a:lnTo>
                        <a:lnTo>
                          <a:pt x="195" y="123"/>
                        </a:lnTo>
                        <a:lnTo>
                          <a:pt x="184" y="123"/>
                        </a:lnTo>
                        <a:lnTo>
                          <a:pt x="178" y="123"/>
                        </a:lnTo>
                        <a:lnTo>
                          <a:pt x="178" y="130"/>
                        </a:lnTo>
                        <a:lnTo>
                          <a:pt x="173" y="130"/>
                        </a:lnTo>
                        <a:lnTo>
                          <a:pt x="166" y="138"/>
                        </a:lnTo>
                        <a:lnTo>
                          <a:pt x="160" y="153"/>
                        </a:lnTo>
                        <a:lnTo>
                          <a:pt x="149" y="145"/>
                        </a:lnTo>
                        <a:lnTo>
                          <a:pt x="142" y="138"/>
                        </a:lnTo>
                        <a:lnTo>
                          <a:pt x="136" y="138"/>
                        </a:lnTo>
                        <a:lnTo>
                          <a:pt x="125" y="138"/>
                        </a:lnTo>
                        <a:lnTo>
                          <a:pt x="118" y="123"/>
                        </a:lnTo>
                        <a:lnTo>
                          <a:pt x="107" y="108"/>
                        </a:lnTo>
                        <a:lnTo>
                          <a:pt x="94" y="88"/>
                        </a:lnTo>
                        <a:lnTo>
                          <a:pt x="83" y="73"/>
                        </a:lnTo>
                        <a:lnTo>
                          <a:pt x="77" y="66"/>
                        </a:lnTo>
                        <a:lnTo>
                          <a:pt x="59" y="66"/>
                        </a:lnTo>
                        <a:lnTo>
                          <a:pt x="46" y="66"/>
                        </a:lnTo>
                        <a:lnTo>
                          <a:pt x="41" y="58"/>
                        </a:lnTo>
                        <a:lnTo>
                          <a:pt x="24" y="58"/>
                        </a:lnTo>
                        <a:lnTo>
                          <a:pt x="17" y="51"/>
                        </a:lnTo>
                        <a:lnTo>
                          <a:pt x="17" y="29"/>
                        </a:lnTo>
                        <a:lnTo>
                          <a:pt x="17" y="1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39" name="Freeform 27"/>
                  <p:cNvSpPr>
                    <a:spLocks noChangeArrowheads="1"/>
                  </p:cNvSpPr>
                  <p:nvPr/>
                </p:nvSpPr>
                <p:spPr bwMode="auto">
                  <a:xfrm>
                    <a:off x="3933" y="1969"/>
                    <a:ext cx="143" cy="210"/>
                  </a:xfrm>
                  <a:custGeom>
                    <a:avLst/>
                    <a:gdLst>
                      <a:gd name="T0" fmla="*/ 0 w 162"/>
                      <a:gd name="T1" fmla="*/ 7 h 211"/>
                      <a:gd name="T2" fmla="*/ 5 w 162"/>
                      <a:gd name="T3" fmla="*/ 0 h 211"/>
                      <a:gd name="T4" fmla="*/ 17 w 162"/>
                      <a:gd name="T5" fmla="*/ 14 h 211"/>
                      <a:gd name="T6" fmla="*/ 17 w 162"/>
                      <a:gd name="T7" fmla="*/ 21 h 211"/>
                      <a:gd name="T8" fmla="*/ 17 w 162"/>
                      <a:gd name="T9" fmla="*/ 29 h 211"/>
                      <a:gd name="T10" fmla="*/ 19 w 162"/>
                      <a:gd name="T11" fmla="*/ 29 h 211"/>
                      <a:gd name="T12" fmla="*/ 23 w 162"/>
                      <a:gd name="T13" fmla="*/ 36 h 211"/>
                      <a:gd name="T14" fmla="*/ 23 w 162"/>
                      <a:gd name="T15" fmla="*/ 43 h 211"/>
                      <a:gd name="T16" fmla="*/ 30 w 162"/>
                      <a:gd name="T17" fmla="*/ 65 h 211"/>
                      <a:gd name="T18" fmla="*/ 34 w 162"/>
                      <a:gd name="T19" fmla="*/ 65 h 211"/>
                      <a:gd name="T20" fmla="*/ 36 w 162"/>
                      <a:gd name="T21" fmla="*/ 72 h 211"/>
                      <a:gd name="T22" fmla="*/ 45 w 162"/>
                      <a:gd name="T23" fmla="*/ 80 h 211"/>
                      <a:gd name="T24" fmla="*/ 56 w 162"/>
                      <a:gd name="T25" fmla="*/ 87 h 211"/>
                      <a:gd name="T26" fmla="*/ 56 w 162"/>
                      <a:gd name="T27" fmla="*/ 105 h 211"/>
                      <a:gd name="T28" fmla="*/ 59 w 162"/>
                      <a:gd name="T29" fmla="*/ 110 h 211"/>
                      <a:gd name="T30" fmla="*/ 59 w 162"/>
                      <a:gd name="T31" fmla="*/ 117 h 211"/>
                      <a:gd name="T32" fmla="*/ 68 w 162"/>
                      <a:gd name="T33" fmla="*/ 132 h 211"/>
                      <a:gd name="T34" fmla="*/ 73 w 162"/>
                      <a:gd name="T35" fmla="*/ 139 h 211"/>
                      <a:gd name="T36" fmla="*/ 73 w 162"/>
                      <a:gd name="T37" fmla="*/ 183 h 211"/>
                      <a:gd name="T38" fmla="*/ 76 w 162"/>
                      <a:gd name="T39" fmla="*/ 197 h 211"/>
                      <a:gd name="T40" fmla="*/ 73 w 162"/>
                      <a:gd name="T41" fmla="*/ 204 h 211"/>
                      <a:gd name="T42" fmla="*/ 71 w 162"/>
                      <a:gd name="T43" fmla="*/ 204 h 211"/>
                      <a:gd name="T44" fmla="*/ 71 w 162"/>
                      <a:gd name="T45" fmla="*/ 190 h 211"/>
                      <a:gd name="T46" fmla="*/ 62 w 162"/>
                      <a:gd name="T47" fmla="*/ 204 h 211"/>
                      <a:gd name="T48" fmla="*/ 56 w 162"/>
                      <a:gd name="T49" fmla="*/ 183 h 211"/>
                      <a:gd name="T50" fmla="*/ 55 w 162"/>
                      <a:gd name="T51" fmla="*/ 168 h 211"/>
                      <a:gd name="T52" fmla="*/ 45 w 162"/>
                      <a:gd name="T53" fmla="*/ 146 h 211"/>
                      <a:gd name="T54" fmla="*/ 43 w 162"/>
                      <a:gd name="T55" fmla="*/ 146 h 211"/>
                      <a:gd name="T56" fmla="*/ 36 w 162"/>
                      <a:gd name="T57" fmla="*/ 132 h 211"/>
                      <a:gd name="T58" fmla="*/ 34 w 162"/>
                      <a:gd name="T59" fmla="*/ 125 h 211"/>
                      <a:gd name="T60" fmla="*/ 34 w 162"/>
                      <a:gd name="T61" fmla="*/ 117 h 211"/>
                      <a:gd name="T62" fmla="*/ 28 w 162"/>
                      <a:gd name="T63" fmla="*/ 94 h 211"/>
                      <a:gd name="T64" fmla="*/ 25 w 162"/>
                      <a:gd name="T65" fmla="*/ 72 h 211"/>
                      <a:gd name="T66" fmla="*/ 17 w 162"/>
                      <a:gd name="T67" fmla="*/ 58 h 211"/>
                      <a:gd name="T68" fmla="*/ 5 w 162"/>
                      <a:gd name="T69" fmla="*/ 29 h 211"/>
                      <a:gd name="T70" fmla="*/ 0 w 162"/>
                      <a:gd name="T71" fmla="*/ 7 h 2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62"/>
                      <a:gd name="T109" fmla="*/ 0 h 211"/>
                      <a:gd name="T110" fmla="*/ 162 w 162"/>
                      <a:gd name="T111" fmla="*/ 211 h 2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62" h="211">
                        <a:moveTo>
                          <a:pt x="0" y="7"/>
                        </a:moveTo>
                        <a:lnTo>
                          <a:pt x="11" y="0"/>
                        </a:lnTo>
                        <a:lnTo>
                          <a:pt x="35" y="14"/>
                        </a:lnTo>
                        <a:lnTo>
                          <a:pt x="35" y="21"/>
                        </a:lnTo>
                        <a:lnTo>
                          <a:pt x="35" y="29"/>
                        </a:lnTo>
                        <a:lnTo>
                          <a:pt x="41" y="29"/>
                        </a:lnTo>
                        <a:lnTo>
                          <a:pt x="48" y="36"/>
                        </a:lnTo>
                        <a:lnTo>
                          <a:pt x="48" y="43"/>
                        </a:lnTo>
                        <a:lnTo>
                          <a:pt x="65" y="65"/>
                        </a:lnTo>
                        <a:lnTo>
                          <a:pt x="72" y="65"/>
                        </a:lnTo>
                        <a:lnTo>
                          <a:pt x="77" y="72"/>
                        </a:lnTo>
                        <a:lnTo>
                          <a:pt x="96" y="80"/>
                        </a:lnTo>
                        <a:lnTo>
                          <a:pt x="119" y="87"/>
                        </a:lnTo>
                        <a:lnTo>
                          <a:pt x="119" y="109"/>
                        </a:lnTo>
                        <a:lnTo>
                          <a:pt x="125" y="116"/>
                        </a:lnTo>
                        <a:lnTo>
                          <a:pt x="125" y="123"/>
                        </a:lnTo>
                        <a:lnTo>
                          <a:pt x="143" y="138"/>
                        </a:lnTo>
                        <a:lnTo>
                          <a:pt x="155" y="145"/>
                        </a:lnTo>
                        <a:lnTo>
                          <a:pt x="155" y="189"/>
                        </a:lnTo>
                        <a:lnTo>
                          <a:pt x="161" y="203"/>
                        </a:lnTo>
                        <a:lnTo>
                          <a:pt x="155" y="210"/>
                        </a:lnTo>
                        <a:lnTo>
                          <a:pt x="149" y="210"/>
                        </a:lnTo>
                        <a:lnTo>
                          <a:pt x="149" y="196"/>
                        </a:lnTo>
                        <a:lnTo>
                          <a:pt x="131" y="210"/>
                        </a:lnTo>
                        <a:lnTo>
                          <a:pt x="119" y="189"/>
                        </a:lnTo>
                        <a:lnTo>
                          <a:pt x="114" y="174"/>
                        </a:lnTo>
                        <a:lnTo>
                          <a:pt x="96" y="152"/>
                        </a:lnTo>
                        <a:lnTo>
                          <a:pt x="90" y="152"/>
                        </a:lnTo>
                        <a:lnTo>
                          <a:pt x="77" y="138"/>
                        </a:lnTo>
                        <a:lnTo>
                          <a:pt x="72" y="131"/>
                        </a:lnTo>
                        <a:lnTo>
                          <a:pt x="72" y="123"/>
                        </a:lnTo>
                        <a:lnTo>
                          <a:pt x="59" y="94"/>
                        </a:lnTo>
                        <a:lnTo>
                          <a:pt x="53" y="72"/>
                        </a:lnTo>
                        <a:lnTo>
                          <a:pt x="35" y="58"/>
                        </a:lnTo>
                        <a:lnTo>
                          <a:pt x="11" y="29"/>
                        </a:lnTo>
                        <a:lnTo>
                          <a:pt x="0" y="7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40" name="Freeform 28"/>
                  <p:cNvSpPr>
                    <a:spLocks noChangeArrowheads="1"/>
                  </p:cNvSpPr>
                  <p:nvPr/>
                </p:nvSpPr>
                <p:spPr bwMode="auto">
                  <a:xfrm>
                    <a:off x="4191" y="1750"/>
                    <a:ext cx="138" cy="226"/>
                  </a:xfrm>
                  <a:custGeom>
                    <a:avLst/>
                    <a:gdLst>
                      <a:gd name="T0" fmla="*/ 4 w 156"/>
                      <a:gd name="T1" fmla="*/ 0 h 227"/>
                      <a:gd name="T2" fmla="*/ 11 w 156"/>
                      <a:gd name="T3" fmla="*/ 0 h 227"/>
                      <a:gd name="T4" fmla="*/ 17 w 156"/>
                      <a:gd name="T5" fmla="*/ 21 h 227"/>
                      <a:gd name="T6" fmla="*/ 17 w 156"/>
                      <a:gd name="T7" fmla="*/ 43 h 227"/>
                      <a:gd name="T8" fmla="*/ 19 w 156"/>
                      <a:gd name="T9" fmla="*/ 51 h 227"/>
                      <a:gd name="T10" fmla="*/ 23 w 156"/>
                      <a:gd name="T11" fmla="*/ 65 h 227"/>
                      <a:gd name="T12" fmla="*/ 29 w 156"/>
                      <a:gd name="T13" fmla="*/ 73 h 227"/>
                      <a:gd name="T14" fmla="*/ 35 w 156"/>
                      <a:gd name="T15" fmla="*/ 73 h 227"/>
                      <a:gd name="T16" fmla="*/ 43 w 156"/>
                      <a:gd name="T17" fmla="*/ 87 h 227"/>
                      <a:gd name="T18" fmla="*/ 50 w 156"/>
                      <a:gd name="T19" fmla="*/ 102 h 227"/>
                      <a:gd name="T20" fmla="*/ 58 w 156"/>
                      <a:gd name="T21" fmla="*/ 113 h 227"/>
                      <a:gd name="T22" fmla="*/ 58 w 156"/>
                      <a:gd name="T23" fmla="*/ 133 h 227"/>
                      <a:gd name="T24" fmla="*/ 60 w 156"/>
                      <a:gd name="T25" fmla="*/ 147 h 227"/>
                      <a:gd name="T26" fmla="*/ 60 w 156"/>
                      <a:gd name="T27" fmla="*/ 155 h 227"/>
                      <a:gd name="T28" fmla="*/ 63 w 156"/>
                      <a:gd name="T29" fmla="*/ 162 h 227"/>
                      <a:gd name="T30" fmla="*/ 69 w 156"/>
                      <a:gd name="T31" fmla="*/ 177 h 227"/>
                      <a:gd name="T32" fmla="*/ 69 w 156"/>
                      <a:gd name="T33" fmla="*/ 184 h 227"/>
                      <a:gd name="T34" fmla="*/ 74 w 156"/>
                      <a:gd name="T35" fmla="*/ 191 h 227"/>
                      <a:gd name="T36" fmla="*/ 74 w 156"/>
                      <a:gd name="T37" fmla="*/ 205 h 227"/>
                      <a:gd name="T38" fmla="*/ 69 w 156"/>
                      <a:gd name="T39" fmla="*/ 205 h 227"/>
                      <a:gd name="T40" fmla="*/ 65 w 156"/>
                      <a:gd name="T41" fmla="*/ 198 h 227"/>
                      <a:gd name="T42" fmla="*/ 60 w 156"/>
                      <a:gd name="T43" fmla="*/ 198 h 227"/>
                      <a:gd name="T44" fmla="*/ 60 w 156"/>
                      <a:gd name="T45" fmla="*/ 220 h 227"/>
                      <a:gd name="T46" fmla="*/ 58 w 156"/>
                      <a:gd name="T47" fmla="*/ 220 h 227"/>
                      <a:gd name="T48" fmla="*/ 54 w 156"/>
                      <a:gd name="T49" fmla="*/ 212 h 227"/>
                      <a:gd name="T50" fmla="*/ 51 w 156"/>
                      <a:gd name="T51" fmla="*/ 205 h 227"/>
                      <a:gd name="T52" fmla="*/ 51 w 156"/>
                      <a:gd name="T53" fmla="*/ 191 h 227"/>
                      <a:gd name="T54" fmla="*/ 43 w 156"/>
                      <a:gd name="T55" fmla="*/ 191 h 227"/>
                      <a:gd name="T56" fmla="*/ 43 w 156"/>
                      <a:gd name="T57" fmla="*/ 205 h 227"/>
                      <a:gd name="T58" fmla="*/ 40 w 156"/>
                      <a:gd name="T59" fmla="*/ 191 h 227"/>
                      <a:gd name="T60" fmla="*/ 40 w 156"/>
                      <a:gd name="T61" fmla="*/ 177 h 227"/>
                      <a:gd name="T62" fmla="*/ 45 w 156"/>
                      <a:gd name="T63" fmla="*/ 177 h 227"/>
                      <a:gd name="T64" fmla="*/ 51 w 156"/>
                      <a:gd name="T65" fmla="*/ 177 h 227"/>
                      <a:gd name="T66" fmla="*/ 51 w 156"/>
                      <a:gd name="T67" fmla="*/ 155 h 227"/>
                      <a:gd name="T68" fmla="*/ 50 w 156"/>
                      <a:gd name="T69" fmla="*/ 147 h 227"/>
                      <a:gd name="T70" fmla="*/ 45 w 156"/>
                      <a:gd name="T71" fmla="*/ 125 h 227"/>
                      <a:gd name="T72" fmla="*/ 43 w 156"/>
                      <a:gd name="T73" fmla="*/ 109 h 227"/>
                      <a:gd name="T74" fmla="*/ 35 w 156"/>
                      <a:gd name="T75" fmla="*/ 102 h 227"/>
                      <a:gd name="T76" fmla="*/ 31 w 156"/>
                      <a:gd name="T77" fmla="*/ 95 h 227"/>
                      <a:gd name="T78" fmla="*/ 23 w 156"/>
                      <a:gd name="T79" fmla="*/ 87 h 227"/>
                      <a:gd name="T80" fmla="*/ 29 w 156"/>
                      <a:gd name="T81" fmla="*/ 109 h 227"/>
                      <a:gd name="T82" fmla="*/ 19 w 156"/>
                      <a:gd name="T83" fmla="*/ 113 h 227"/>
                      <a:gd name="T84" fmla="*/ 17 w 156"/>
                      <a:gd name="T85" fmla="*/ 95 h 227"/>
                      <a:gd name="T86" fmla="*/ 11 w 156"/>
                      <a:gd name="T87" fmla="*/ 87 h 227"/>
                      <a:gd name="T88" fmla="*/ 11 w 156"/>
                      <a:gd name="T89" fmla="*/ 73 h 227"/>
                      <a:gd name="T90" fmla="*/ 9 w 156"/>
                      <a:gd name="T91" fmla="*/ 58 h 227"/>
                      <a:gd name="T92" fmla="*/ 4 w 156"/>
                      <a:gd name="T93" fmla="*/ 51 h 227"/>
                      <a:gd name="T94" fmla="*/ 0 w 156"/>
                      <a:gd name="T95" fmla="*/ 43 h 227"/>
                      <a:gd name="T96" fmla="*/ 0 w 156"/>
                      <a:gd name="T97" fmla="*/ 36 h 227"/>
                      <a:gd name="T98" fmla="*/ 6 w 156"/>
                      <a:gd name="T99" fmla="*/ 36 h 227"/>
                      <a:gd name="T100" fmla="*/ 6 w 156"/>
                      <a:gd name="T101" fmla="*/ 29 h 227"/>
                      <a:gd name="T102" fmla="*/ 6 w 156"/>
                      <a:gd name="T103" fmla="*/ 14 h 227"/>
                      <a:gd name="T104" fmla="*/ 4 w 156"/>
                      <a:gd name="T105" fmla="*/ 0 h 227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56"/>
                      <a:gd name="T160" fmla="*/ 0 h 227"/>
                      <a:gd name="T161" fmla="*/ 156 w 156"/>
                      <a:gd name="T162" fmla="*/ 227 h 227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56" h="227">
                        <a:moveTo>
                          <a:pt x="6" y="0"/>
                        </a:moveTo>
                        <a:lnTo>
                          <a:pt x="23" y="0"/>
                        </a:lnTo>
                        <a:lnTo>
                          <a:pt x="36" y="21"/>
                        </a:lnTo>
                        <a:lnTo>
                          <a:pt x="36" y="43"/>
                        </a:lnTo>
                        <a:lnTo>
                          <a:pt x="41" y="51"/>
                        </a:lnTo>
                        <a:lnTo>
                          <a:pt x="47" y="65"/>
                        </a:lnTo>
                        <a:lnTo>
                          <a:pt x="60" y="73"/>
                        </a:lnTo>
                        <a:lnTo>
                          <a:pt x="71" y="73"/>
                        </a:lnTo>
                        <a:lnTo>
                          <a:pt x="89" y="87"/>
                        </a:lnTo>
                        <a:lnTo>
                          <a:pt x="102" y="102"/>
                        </a:lnTo>
                        <a:lnTo>
                          <a:pt x="119" y="117"/>
                        </a:lnTo>
                        <a:lnTo>
                          <a:pt x="119" y="139"/>
                        </a:lnTo>
                        <a:lnTo>
                          <a:pt x="126" y="153"/>
                        </a:lnTo>
                        <a:lnTo>
                          <a:pt x="126" y="161"/>
                        </a:lnTo>
                        <a:lnTo>
                          <a:pt x="131" y="168"/>
                        </a:lnTo>
                        <a:lnTo>
                          <a:pt x="143" y="183"/>
                        </a:lnTo>
                        <a:lnTo>
                          <a:pt x="143" y="190"/>
                        </a:lnTo>
                        <a:lnTo>
                          <a:pt x="155" y="197"/>
                        </a:lnTo>
                        <a:lnTo>
                          <a:pt x="155" y="211"/>
                        </a:lnTo>
                        <a:lnTo>
                          <a:pt x="143" y="211"/>
                        </a:lnTo>
                        <a:lnTo>
                          <a:pt x="137" y="204"/>
                        </a:lnTo>
                        <a:lnTo>
                          <a:pt x="126" y="204"/>
                        </a:lnTo>
                        <a:lnTo>
                          <a:pt x="126" y="226"/>
                        </a:lnTo>
                        <a:lnTo>
                          <a:pt x="119" y="226"/>
                        </a:lnTo>
                        <a:lnTo>
                          <a:pt x="113" y="218"/>
                        </a:lnTo>
                        <a:lnTo>
                          <a:pt x="107" y="211"/>
                        </a:lnTo>
                        <a:lnTo>
                          <a:pt x="107" y="197"/>
                        </a:lnTo>
                        <a:lnTo>
                          <a:pt x="89" y="197"/>
                        </a:lnTo>
                        <a:lnTo>
                          <a:pt x="89" y="211"/>
                        </a:lnTo>
                        <a:lnTo>
                          <a:pt x="83" y="197"/>
                        </a:lnTo>
                        <a:lnTo>
                          <a:pt x="83" y="183"/>
                        </a:lnTo>
                        <a:lnTo>
                          <a:pt x="95" y="183"/>
                        </a:lnTo>
                        <a:lnTo>
                          <a:pt x="107" y="183"/>
                        </a:lnTo>
                        <a:lnTo>
                          <a:pt x="107" y="161"/>
                        </a:lnTo>
                        <a:lnTo>
                          <a:pt x="102" y="153"/>
                        </a:lnTo>
                        <a:lnTo>
                          <a:pt x="95" y="131"/>
                        </a:lnTo>
                        <a:lnTo>
                          <a:pt x="89" y="109"/>
                        </a:lnTo>
                        <a:lnTo>
                          <a:pt x="71" y="102"/>
                        </a:lnTo>
                        <a:lnTo>
                          <a:pt x="65" y="95"/>
                        </a:lnTo>
                        <a:lnTo>
                          <a:pt x="47" y="87"/>
                        </a:lnTo>
                        <a:lnTo>
                          <a:pt x="60" y="109"/>
                        </a:lnTo>
                        <a:lnTo>
                          <a:pt x="41" y="117"/>
                        </a:lnTo>
                        <a:lnTo>
                          <a:pt x="36" y="95"/>
                        </a:lnTo>
                        <a:lnTo>
                          <a:pt x="23" y="87"/>
                        </a:lnTo>
                        <a:lnTo>
                          <a:pt x="23" y="73"/>
                        </a:lnTo>
                        <a:lnTo>
                          <a:pt x="18" y="58"/>
                        </a:lnTo>
                        <a:lnTo>
                          <a:pt x="6" y="51"/>
                        </a:lnTo>
                        <a:lnTo>
                          <a:pt x="0" y="43"/>
                        </a:lnTo>
                        <a:lnTo>
                          <a:pt x="0" y="36"/>
                        </a:lnTo>
                        <a:lnTo>
                          <a:pt x="12" y="36"/>
                        </a:lnTo>
                        <a:lnTo>
                          <a:pt x="12" y="29"/>
                        </a:lnTo>
                        <a:lnTo>
                          <a:pt x="12" y="14"/>
                        </a:lnTo>
                        <a:lnTo>
                          <a:pt x="6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41" name="Freeform 29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358"/>
                    <a:ext cx="107" cy="196"/>
                  </a:xfrm>
                  <a:custGeom>
                    <a:avLst/>
                    <a:gdLst>
                      <a:gd name="T0" fmla="*/ 14 w 122"/>
                      <a:gd name="T1" fmla="*/ 0 h 197"/>
                      <a:gd name="T2" fmla="*/ 22 w 122"/>
                      <a:gd name="T3" fmla="*/ 14 h 197"/>
                      <a:gd name="T4" fmla="*/ 30 w 122"/>
                      <a:gd name="T5" fmla="*/ 29 h 197"/>
                      <a:gd name="T6" fmla="*/ 32 w 122"/>
                      <a:gd name="T7" fmla="*/ 43 h 197"/>
                      <a:gd name="T8" fmla="*/ 35 w 122"/>
                      <a:gd name="T9" fmla="*/ 43 h 197"/>
                      <a:gd name="T10" fmla="*/ 35 w 122"/>
                      <a:gd name="T11" fmla="*/ 58 h 197"/>
                      <a:gd name="T12" fmla="*/ 41 w 122"/>
                      <a:gd name="T13" fmla="*/ 65 h 197"/>
                      <a:gd name="T14" fmla="*/ 44 w 122"/>
                      <a:gd name="T15" fmla="*/ 73 h 197"/>
                      <a:gd name="T16" fmla="*/ 49 w 122"/>
                      <a:gd name="T17" fmla="*/ 94 h 197"/>
                      <a:gd name="T18" fmla="*/ 55 w 122"/>
                      <a:gd name="T19" fmla="*/ 118 h 197"/>
                      <a:gd name="T20" fmla="*/ 47 w 122"/>
                      <a:gd name="T21" fmla="*/ 118 h 197"/>
                      <a:gd name="T22" fmla="*/ 39 w 122"/>
                      <a:gd name="T23" fmla="*/ 110 h 197"/>
                      <a:gd name="T24" fmla="*/ 44 w 122"/>
                      <a:gd name="T25" fmla="*/ 131 h 197"/>
                      <a:gd name="T26" fmla="*/ 44 w 122"/>
                      <a:gd name="T27" fmla="*/ 138 h 197"/>
                      <a:gd name="T28" fmla="*/ 44 w 122"/>
                      <a:gd name="T29" fmla="*/ 153 h 197"/>
                      <a:gd name="T30" fmla="*/ 41 w 122"/>
                      <a:gd name="T31" fmla="*/ 146 h 197"/>
                      <a:gd name="T32" fmla="*/ 39 w 122"/>
                      <a:gd name="T33" fmla="*/ 138 h 197"/>
                      <a:gd name="T34" fmla="*/ 30 w 122"/>
                      <a:gd name="T35" fmla="*/ 125 h 197"/>
                      <a:gd name="T36" fmla="*/ 28 w 122"/>
                      <a:gd name="T37" fmla="*/ 125 h 197"/>
                      <a:gd name="T38" fmla="*/ 22 w 122"/>
                      <a:gd name="T39" fmla="*/ 125 h 197"/>
                      <a:gd name="T40" fmla="*/ 19 w 122"/>
                      <a:gd name="T41" fmla="*/ 131 h 197"/>
                      <a:gd name="T42" fmla="*/ 22 w 122"/>
                      <a:gd name="T43" fmla="*/ 138 h 197"/>
                      <a:gd name="T44" fmla="*/ 28 w 122"/>
                      <a:gd name="T45" fmla="*/ 146 h 197"/>
                      <a:gd name="T46" fmla="*/ 32 w 122"/>
                      <a:gd name="T47" fmla="*/ 153 h 197"/>
                      <a:gd name="T48" fmla="*/ 32 w 122"/>
                      <a:gd name="T49" fmla="*/ 168 h 197"/>
                      <a:gd name="T50" fmla="*/ 32 w 122"/>
                      <a:gd name="T51" fmla="*/ 182 h 197"/>
                      <a:gd name="T52" fmla="*/ 32 w 122"/>
                      <a:gd name="T53" fmla="*/ 190 h 197"/>
                      <a:gd name="T54" fmla="*/ 30 w 122"/>
                      <a:gd name="T55" fmla="*/ 190 h 197"/>
                      <a:gd name="T56" fmla="*/ 28 w 122"/>
                      <a:gd name="T57" fmla="*/ 182 h 197"/>
                      <a:gd name="T58" fmla="*/ 25 w 122"/>
                      <a:gd name="T59" fmla="*/ 175 h 197"/>
                      <a:gd name="T60" fmla="*/ 22 w 122"/>
                      <a:gd name="T61" fmla="*/ 190 h 197"/>
                      <a:gd name="T62" fmla="*/ 19 w 122"/>
                      <a:gd name="T63" fmla="*/ 190 h 197"/>
                      <a:gd name="T64" fmla="*/ 17 w 122"/>
                      <a:gd name="T65" fmla="*/ 182 h 197"/>
                      <a:gd name="T66" fmla="*/ 17 w 122"/>
                      <a:gd name="T67" fmla="*/ 168 h 197"/>
                      <a:gd name="T68" fmla="*/ 17 w 122"/>
                      <a:gd name="T69" fmla="*/ 153 h 197"/>
                      <a:gd name="T70" fmla="*/ 11 w 122"/>
                      <a:gd name="T71" fmla="*/ 153 h 197"/>
                      <a:gd name="T72" fmla="*/ 8 w 122"/>
                      <a:gd name="T73" fmla="*/ 160 h 197"/>
                      <a:gd name="T74" fmla="*/ 4 w 122"/>
                      <a:gd name="T75" fmla="*/ 160 h 197"/>
                      <a:gd name="T76" fmla="*/ 0 w 122"/>
                      <a:gd name="T77" fmla="*/ 153 h 197"/>
                      <a:gd name="T78" fmla="*/ 4 w 122"/>
                      <a:gd name="T79" fmla="*/ 131 h 197"/>
                      <a:gd name="T80" fmla="*/ 6 w 122"/>
                      <a:gd name="T81" fmla="*/ 125 h 197"/>
                      <a:gd name="T82" fmla="*/ 6 w 122"/>
                      <a:gd name="T83" fmla="*/ 98 h 197"/>
                      <a:gd name="T84" fmla="*/ 6 w 122"/>
                      <a:gd name="T85" fmla="*/ 94 h 197"/>
                      <a:gd name="T86" fmla="*/ 11 w 122"/>
                      <a:gd name="T87" fmla="*/ 87 h 197"/>
                      <a:gd name="T88" fmla="*/ 14 w 122"/>
                      <a:gd name="T89" fmla="*/ 94 h 197"/>
                      <a:gd name="T90" fmla="*/ 19 w 122"/>
                      <a:gd name="T91" fmla="*/ 98 h 197"/>
                      <a:gd name="T92" fmla="*/ 19 w 122"/>
                      <a:gd name="T93" fmla="*/ 87 h 197"/>
                      <a:gd name="T94" fmla="*/ 17 w 122"/>
                      <a:gd name="T95" fmla="*/ 80 h 197"/>
                      <a:gd name="T96" fmla="*/ 17 w 122"/>
                      <a:gd name="T97" fmla="*/ 73 h 197"/>
                      <a:gd name="T98" fmla="*/ 19 w 122"/>
                      <a:gd name="T99" fmla="*/ 73 h 197"/>
                      <a:gd name="T100" fmla="*/ 22 w 122"/>
                      <a:gd name="T101" fmla="*/ 73 h 197"/>
                      <a:gd name="T102" fmla="*/ 25 w 122"/>
                      <a:gd name="T103" fmla="*/ 73 h 197"/>
                      <a:gd name="T104" fmla="*/ 25 w 122"/>
                      <a:gd name="T105" fmla="*/ 65 h 197"/>
                      <a:gd name="T106" fmla="*/ 22 w 122"/>
                      <a:gd name="T107" fmla="*/ 51 h 197"/>
                      <a:gd name="T108" fmla="*/ 17 w 122"/>
                      <a:gd name="T109" fmla="*/ 36 h 197"/>
                      <a:gd name="T110" fmla="*/ 11 w 122"/>
                      <a:gd name="T111" fmla="*/ 29 h 197"/>
                      <a:gd name="T112" fmla="*/ 11 w 122"/>
                      <a:gd name="T113" fmla="*/ 21 h 197"/>
                      <a:gd name="T114" fmla="*/ 14 w 122"/>
                      <a:gd name="T115" fmla="*/ 0 h 197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22"/>
                      <a:gd name="T175" fmla="*/ 0 h 197"/>
                      <a:gd name="T176" fmla="*/ 122 w 122"/>
                      <a:gd name="T177" fmla="*/ 197 h 197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22" h="197">
                        <a:moveTo>
                          <a:pt x="30" y="0"/>
                        </a:moveTo>
                        <a:lnTo>
                          <a:pt x="48" y="14"/>
                        </a:lnTo>
                        <a:lnTo>
                          <a:pt x="66" y="29"/>
                        </a:lnTo>
                        <a:lnTo>
                          <a:pt x="72" y="43"/>
                        </a:lnTo>
                        <a:lnTo>
                          <a:pt x="78" y="43"/>
                        </a:lnTo>
                        <a:lnTo>
                          <a:pt x="78" y="58"/>
                        </a:lnTo>
                        <a:lnTo>
                          <a:pt x="90" y="65"/>
                        </a:lnTo>
                        <a:lnTo>
                          <a:pt x="96" y="73"/>
                        </a:lnTo>
                        <a:lnTo>
                          <a:pt x="108" y="94"/>
                        </a:lnTo>
                        <a:lnTo>
                          <a:pt x="121" y="124"/>
                        </a:lnTo>
                        <a:lnTo>
                          <a:pt x="103" y="124"/>
                        </a:lnTo>
                        <a:lnTo>
                          <a:pt x="84" y="116"/>
                        </a:lnTo>
                        <a:lnTo>
                          <a:pt x="96" y="137"/>
                        </a:lnTo>
                        <a:lnTo>
                          <a:pt x="96" y="144"/>
                        </a:lnTo>
                        <a:lnTo>
                          <a:pt x="96" y="159"/>
                        </a:lnTo>
                        <a:lnTo>
                          <a:pt x="90" y="152"/>
                        </a:lnTo>
                        <a:lnTo>
                          <a:pt x="84" y="144"/>
                        </a:lnTo>
                        <a:lnTo>
                          <a:pt x="66" y="131"/>
                        </a:lnTo>
                        <a:lnTo>
                          <a:pt x="61" y="131"/>
                        </a:lnTo>
                        <a:lnTo>
                          <a:pt x="48" y="131"/>
                        </a:lnTo>
                        <a:lnTo>
                          <a:pt x="42" y="137"/>
                        </a:lnTo>
                        <a:lnTo>
                          <a:pt x="48" y="144"/>
                        </a:lnTo>
                        <a:lnTo>
                          <a:pt x="61" y="152"/>
                        </a:lnTo>
                        <a:lnTo>
                          <a:pt x="72" y="159"/>
                        </a:lnTo>
                        <a:lnTo>
                          <a:pt x="72" y="174"/>
                        </a:lnTo>
                        <a:lnTo>
                          <a:pt x="72" y="188"/>
                        </a:lnTo>
                        <a:lnTo>
                          <a:pt x="72" y="196"/>
                        </a:lnTo>
                        <a:lnTo>
                          <a:pt x="66" y="196"/>
                        </a:lnTo>
                        <a:lnTo>
                          <a:pt x="61" y="188"/>
                        </a:lnTo>
                        <a:lnTo>
                          <a:pt x="54" y="181"/>
                        </a:lnTo>
                        <a:lnTo>
                          <a:pt x="48" y="196"/>
                        </a:lnTo>
                        <a:lnTo>
                          <a:pt x="42" y="196"/>
                        </a:lnTo>
                        <a:lnTo>
                          <a:pt x="36" y="188"/>
                        </a:lnTo>
                        <a:lnTo>
                          <a:pt x="36" y="174"/>
                        </a:lnTo>
                        <a:lnTo>
                          <a:pt x="36" y="159"/>
                        </a:lnTo>
                        <a:lnTo>
                          <a:pt x="24" y="159"/>
                        </a:lnTo>
                        <a:lnTo>
                          <a:pt x="17" y="166"/>
                        </a:lnTo>
                        <a:lnTo>
                          <a:pt x="6" y="166"/>
                        </a:lnTo>
                        <a:lnTo>
                          <a:pt x="0" y="159"/>
                        </a:lnTo>
                        <a:lnTo>
                          <a:pt x="6" y="137"/>
                        </a:lnTo>
                        <a:lnTo>
                          <a:pt x="12" y="131"/>
                        </a:lnTo>
                        <a:lnTo>
                          <a:pt x="12" y="102"/>
                        </a:lnTo>
                        <a:lnTo>
                          <a:pt x="12" y="94"/>
                        </a:lnTo>
                        <a:lnTo>
                          <a:pt x="24" y="87"/>
                        </a:lnTo>
                        <a:lnTo>
                          <a:pt x="30" y="94"/>
                        </a:lnTo>
                        <a:lnTo>
                          <a:pt x="42" y="102"/>
                        </a:lnTo>
                        <a:lnTo>
                          <a:pt x="42" y="87"/>
                        </a:lnTo>
                        <a:lnTo>
                          <a:pt x="36" y="80"/>
                        </a:lnTo>
                        <a:lnTo>
                          <a:pt x="36" y="73"/>
                        </a:lnTo>
                        <a:lnTo>
                          <a:pt x="42" y="73"/>
                        </a:lnTo>
                        <a:lnTo>
                          <a:pt x="48" y="73"/>
                        </a:lnTo>
                        <a:lnTo>
                          <a:pt x="54" y="73"/>
                        </a:lnTo>
                        <a:lnTo>
                          <a:pt x="54" y="65"/>
                        </a:lnTo>
                        <a:lnTo>
                          <a:pt x="48" y="51"/>
                        </a:lnTo>
                        <a:lnTo>
                          <a:pt x="36" y="36"/>
                        </a:lnTo>
                        <a:lnTo>
                          <a:pt x="24" y="29"/>
                        </a:lnTo>
                        <a:lnTo>
                          <a:pt x="24" y="21"/>
                        </a:lnTo>
                        <a:lnTo>
                          <a:pt x="3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42" name="Freeform 30"/>
                  <p:cNvSpPr>
                    <a:spLocks noChangeArrowheads="1"/>
                  </p:cNvSpPr>
                  <p:nvPr/>
                </p:nvSpPr>
                <p:spPr bwMode="auto">
                  <a:xfrm>
                    <a:off x="4039" y="1125"/>
                    <a:ext cx="111" cy="160"/>
                  </a:xfrm>
                  <a:custGeom>
                    <a:avLst/>
                    <a:gdLst>
                      <a:gd name="T0" fmla="*/ 0 w 126"/>
                      <a:gd name="T1" fmla="*/ 0 h 161"/>
                      <a:gd name="T2" fmla="*/ 6 w 126"/>
                      <a:gd name="T3" fmla="*/ 0 h 161"/>
                      <a:gd name="T4" fmla="*/ 9 w 126"/>
                      <a:gd name="T5" fmla="*/ 14 h 161"/>
                      <a:gd name="T6" fmla="*/ 17 w 126"/>
                      <a:gd name="T7" fmla="*/ 29 h 161"/>
                      <a:gd name="T8" fmla="*/ 19 w 126"/>
                      <a:gd name="T9" fmla="*/ 43 h 161"/>
                      <a:gd name="T10" fmla="*/ 25 w 126"/>
                      <a:gd name="T11" fmla="*/ 51 h 161"/>
                      <a:gd name="T12" fmla="*/ 28 w 126"/>
                      <a:gd name="T13" fmla="*/ 51 h 161"/>
                      <a:gd name="T14" fmla="*/ 33 w 126"/>
                      <a:gd name="T15" fmla="*/ 58 h 161"/>
                      <a:gd name="T16" fmla="*/ 36 w 126"/>
                      <a:gd name="T17" fmla="*/ 58 h 161"/>
                      <a:gd name="T18" fmla="*/ 42 w 126"/>
                      <a:gd name="T19" fmla="*/ 73 h 161"/>
                      <a:gd name="T20" fmla="*/ 48 w 126"/>
                      <a:gd name="T21" fmla="*/ 80 h 161"/>
                      <a:gd name="T22" fmla="*/ 49 w 126"/>
                      <a:gd name="T23" fmla="*/ 81 h 161"/>
                      <a:gd name="T24" fmla="*/ 49 w 126"/>
                      <a:gd name="T25" fmla="*/ 89 h 161"/>
                      <a:gd name="T26" fmla="*/ 48 w 126"/>
                      <a:gd name="T27" fmla="*/ 89 h 161"/>
                      <a:gd name="T28" fmla="*/ 44 w 126"/>
                      <a:gd name="T29" fmla="*/ 89 h 161"/>
                      <a:gd name="T30" fmla="*/ 44 w 126"/>
                      <a:gd name="T31" fmla="*/ 96 h 161"/>
                      <a:gd name="T32" fmla="*/ 49 w 126"/>
                      <a:gd name="T33" fmla="*/ 103 h 161"/>
                      <a:gd name="T34" fmla="*/ 53 w 126"/>
                      <a:gd name="T35" fmla="*/ 118 h 161"/>
                      <a:gd name="T36" fmla="*/ 58 w 126"/>
                      <a:gd name="T37" fmla="*/ 125 h 161"/>
                      <a:gd name="T38" fmla="*/ 56 w 126"/>
                      <a:gd name="T39" fmla="*/ 139 h 161"/>
                      <a:gd name="T40" fmla="*/ 53 w 126"/>
                      <a:gd name="T41" fmla="*/ 146 h 161"/>
                      <a:gd name="T42" fmla="*/ 53 w 126"/>
                      <a:gd name="T43" fmla="*/ 154 h 161"/>
                      <a:gd name="T44" fmla="*/ 48 w 126"/>
                      <a:gd name="T45" fmla="*/ 154 h 161"/>
                      <a:gd name="T46" fmla="*/ 44 w 126"/>
                      <a:gd name="T47" fmla="*/ 146 h 161"/>
                      <a:gd name="T48" fmla="*/ 38 w 126"/>
                      <a:gd name="T49" fmla="*/ 132 h 161"/>
                      <a:gd name="T50" fmla="*/ 36 w 126"/>
                      <a:gd name="T51" fmla="*/ 118 h 161"/>
                      <a:gd name="T52" fmla="*/ 30 w 126"/>
                      <a:gd name="T53" fmla="*/ 96 h 161"/>
                      <a:gd name="T54" fmla="*/ 22 w 126"/>
                      <a:gd name="T55" fmla="*/ 81 h 161"/>
                      <a:gd name="T56" fmla="*/ 17 w 126"/>
                      <a:gd name="T57" fmla="*/ 58 h 161"/>
                      <a:gd name="T58" fmla="*/ 11 w 126"/>
                      <a:gd name="T59" fmla="*/ 51 h 161"/>
                      <a:gd name="T60" fmla="*/ 9 w 126"/>
                      <a:gd name="T61" fmla="*/ 51 h 161"/>
                      <a:gd name="T62" fmla="*/ 9 w 126"/>
                      <a:gd name="T63" fmla="*/ 36 h 161"/>
                      <a:gd name="T64" fmla="*/ 0 w 126"/>
                      <a:gd name="T65" fmla="*/ 21 h 161"/>
                      <a:gd name="T66" fmla="*/ 0 w 126"/>
                      <a:gd name="T67" fmla="*/ 14 h 161"/>
                      <a:gd name="T68" fmla="*/ 0 w 126"/>
                      <a:gd name="T69" fmla="*/ 0 h 16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6"/>
                      <a:gd name="T106" fmla="*/ 0 h 161"/>
                      <a:gd name="T107" fmla="*/ 126 w 126"/>
                      <a:gd name="T108" fmla="*/ 161 h 16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6" h="161">
                        <a:moveTo>
                          <a:pt x="0" y="0"/>
                        </a:moveTo>
                        <a:lnTo>
                          <a:pt x="12" y="0"/>
                        </a:lnTo>
                        <a:lnTo>
                          <a:pt x="18" y="14"/>
                        </a:lnTo>
                        <a:lnTo>
                          <a:pt x="36" y="29"/>
                        </a:lnTo>
                        <a:lnTo>
                          <a:pt x="41" y="43"/>
                        </a:lnTo>
                        <a:lnTo>
                          <a:pt x="53" y="51"/>
                        </a:lnTo>
                        <a:lnTo>
                          <a:pt x="60" y="51"/>
                        </a:lnTo>
                        <a:lnTo>
                          <a:pt x="71" y="58"/>
                        </a:lnTo>
                        <a:lnTo>
                          <a:pt x="77" y="58"/>
                        </a:lnTo>
                        <a:lnTo>
                          <a:pt x="88" y="73"/>
                        </a:lnTo>
                        <a:lnTo>
                          <a:pt x="101" y="80"/>
                        </a:lnTo>
                        <a:lnTo>
                          <a:pt x="106" y="87"/>
                        </a:lnTo>
                        <a:lnTo>
                          <a:pt x="106" y="95"/>
                        </a:lnTo>
                        <a:lnTo>
                          <a:pt x="101" y="95"/>
                        </a:lnTo>
                        <a:lnTo>
                          <a:pt x="95" y="95"/>
                        </a:lnTo>
                        <a:lnTo>
                          <a:pt x="95" y="102"/>
                        </a:lnTo>
                        <a:lnTo>
                          <a:pt x="106" y="109"/>
                        </a:lnTo>
                        <a:lnTo>
                          <a:pt x="112" y="124"/>
                        </a:lnTo>
                        <a:lnTo>
                          <a:pt x="125" y="131"/>
                        </a:lnTo>
                        <a:lnTo>
                          <a:pt x="118" y="145"/>
                        </a:lnTo>
                        <a:lnTo>
                          <a:pt x="112" y="152"/>
                        </a:lnTo>
                        <a:lnTo>
                          <a:pt x="112" y="160"/>
                        </a:lnTo>
                        <a:lnTo>
                          <a:pt x="101" y="160"/>
                        </a:lnTo>
                        <a:lnTo>
                          <a:pt x="95" y="152"/>
                        </a:lnTo>
                        <a:lnTo>
                          <a:pt x="83" y="138"/>
                        </a:lnTo>
                        <a:lnTo>
                          <a:pt x="77" y="124"/>
                        </a:lnTo>
                        <a:lnTo>
                          <a:pt x="65" y="102"/>
                        </a:lnTo>
                        <a:lnTo>
                          <a:pt x="47" y="87"/>
                        </a:lnTo>
                        <a:lnTo>
                          <a:pt x="36" y="58"/>
                        </a:lnTo>
                        <a:lnTo>
                          <a:pt x="23" y="51"/>
                        </a:lnTo>
                        <a:lnTo>
                          <a:pt x="18" y="51"/>
                        </a:lnTo>
                        <a:lnTo>
                          <a:pt x="18" y="36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" name="Group 31"/>
                <p:cNvGrpSpPr>
                  <a:grpSpLocks/>
                </p:cNvGrpSpPr>
                <p:nvPr/>
              </p:nvGrpSpPr>
              <p:grpSpPr bwMode="auto">
                <a:xfrm>
                  <a:off x="2559" y="799"/>
                  <a:ext cx="1655" cy="2631"/>
                  <a:chOff x="2559" y="799"/>
                  <a:chExt cx="1655" cy="2631"/>
                </a:xfrm>
              </p:grpSpPr>
              <p:sp>
                <p:nvSpPr>
                  <p:cNvPr id="33825" name="Freeform 32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1453"/>
                    <a:ext cx="817" cy="1206"/>
                  </a:xfrm>
                  <a:custGeom>
                    <a:avLst/>
                    <a:gdLst>
                      <a:gd name="T0" fmla="*/ 343 w 921"/>
                      <a:gd name="T1" fmla="*/ 196 h 1207"/>
                      <a:gd name="T2" fmla="*/ 385 w 921"/>
                      <a:gd name="T3" fmla="*/ 392 h 1207"/>
                      <a:gd name="T4" fmla="*/ 402 w 921"/>
                      <a:gd name="T5" fmla="*/ 443 h 1207"/>
                      <a:gd name="T6" fmla="*/ 440 w 921"/>
                      <a:gd name="T7" fmla="*/ 428 h 1207"/>
                      <a:gd name="T8" fmla="*/ 449 w 921"/>
                      <a:gd name="T9" fmla="*/ 479 h 1207"/>
                      <a:gd name="T10" fmla="*/ 405 w 921"/>
                      <a:gd name="T11" fmla="*/ 611 h 1207"/>
                      <a:gd name="T12" fmla="*/ 367 w 921"/>
                      <a:gd name="T13" fmla="*/ 763 h 1207"/>
                      <a:gd name="T14" fmla="*/ 373 w 921"/>
                      <a:gd name="T15" fmla="*/ 822 h 1207"/>
                      <a:gd name="T16" fmla="*/ 373 w 921"/>
                      <a:gd name="T17" fmla="*/ 880 h 1207"/>
                      <a:gd name="T18" fmla="*/ 356 w 921"/>
                      <a:gd name="T19" fmla="*/ 895 h 1207"/>
                      <a:gd name="T20" fmla="*/ 332 w 921"/>
                      <a:gd name="T21" fmla="*/ 974 h 1207"/>
                      <a:gd name="T22" fmla="*/ 324 w 921"/>
                      <a:gd name="T23" fmla="*/ 1040 h 1207"/>
                      <a:gd name="T24" fmla="*/ 300 w 921"/>
                      <a:gd name="T25" fmla="*/ 1128 h 1207"/>
                      <a:gd name="T26" fmla="*/ 289 w 921"/>
                      <a:gd name="T27" fmla="*/ 1150 h 1207"/>
                      <a:gd name="T28" fmla="*/ 263 w 921"/>
                      <a:gd name="T29" fmla="*/ 1192 h 1207"/>
                      <a:gd name="T30" fmla="*/ 227 w 921"/>
                      <a:gd name="T31" fmla="*/ 1178 h 1207"/>
                      <a:gd name="T32" fmla="*/ 226 w 921"/>
                      <a:gd name="T33" fmla="*/ 1135 h 1207"/>
                      <a:gd name="T34" fmla="*/ 211 w 921"/>
                      <a:gd name="T35" fmla="*/ 1076 h 1207"/>
                      <a:gd name="T36" fmla="*/ 208 w 921"/>
                      <a:gd name="T37" fmla="*/ 1025 h 1207"/>
                      <a:gd name="T38" fmla="*/ 202 w 921"/>
                      <a:gd name="T39" fmla="*/ 989 h 1207"/>
                      <a:gd name="T40" fmla="*/ 188 w 921"/>
                      <a:gd name="T41" fmla="*/ 952 h 1207"/>
                      <a:gd name="T42" fmla="*/ 178 w 921"/>
                      <a:gd name="T43" fmla="*/ 910 h 1207"/>
                      <a:gd name="T44" fmla="*/ 194 w 921"/>
                      <a:gd name="T45" fmla="*/ 822 h 1207"/>
                      <a:gd name="T46" fmla="*/ 188 w 921"/>
                      <a:gd name="T47" fmla="*/ 706 h 1207"/>
                      <a:gd name="T48" fmla="*/ 168 w 921"/>
                      <a:gd name="T49" fmla="*/ 648 h 1207"/>
                      <a:gd name="T50" fmla="*/ 164 w 921"/>
                      <a:gd name="T51" fmla="*/ 566 h 1207"/>
                      <a:gd name="T52" fmla="*/ 136 w 921"/>
                      <a:gd name="T53" fmla="*/ 529 h 1207"/>
                      <a:gd name="T54" fmla="*/ 98 w 921"/>
                      <a:gd name="T55" fmla="*/ 537 h 1207"/>
                      <a:gd name="T56" fmla="*/ 20 w 921"/>
                      <a:gd name="T57" fmla="*/ 465 h 1207"/>
                      <a:gd name="T58" fmla="*/ 4 w 921"/>
                      <a:gd name="T59" fmla="*/ 348 h 1207"/>
                      <a:gd name="T60" fmla="*/ 18 w 921"/>
                      <a:gd name="T61" fmla="*/ 261 h 1207"/>
                      <a:gd name="T62" fmla="*/ 43 w 921"/>
                      <a:gd name="T63" fmla="*/ 174 h 1207"/>
                      <a:gd name="T64" fmla="*/ 80 w 921"/>
                      <a:gd name="T65" fmla="*/ 101 h 1207"/>
                      <a:gd name="T66" fmla="*/ 109 w 921"/>
                      <a:gd name="T67" fmla="*/ 29 h 1207"/>
                      <a:gd name="T68" fmla="*/ 136 w 921"/>
                      <a:gd name="T69" fmla="*/ 49 h 1207"/>
                      <a:gd name="T70" fmla="*/ 164 w 921"/>
                      <a:gd name="T71" fmla="*/ 14 h 1207"/>
                      <a:gd name="T72" fmla="*/ 185 w 921"/>
                      <a:gd name="T73" fmla="*/ 0 h 1207"/>
                      <a:gd name="T74" fmla="*/ 200 w 921"/>
                      <a:gd name="T75" fmla="*/ 42 h 1207"/>
                      <a:gd name="T76" fmla="*/ 232 w 921"/>
                      <a:gd name="T77" fmla="*/ 101 h 1207"/>
                      <a:gd name="T78" fmla="*/ 251 w 921"/>
                      <a:gd name="T79" fmla="*/ 71 h 1207"/>
                      <a:gd name="T80" fmla="*/ 282 w 921"/>
                      <a:gd name="T81" fmla="*/ 93 h 1207"/>
                      <a:gd name="T82" fmla="*/ 321 w 921"/>
                      <a:gd name="T83" fmla="*/ 86 h 120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921"/>
                      <a:gd name="T127" fmla="*/ 0 h 1207"/>
                      <a:gd name="T128" fmla="*/ 921 w 921"/>
                      <a:gd name="T129" fmla="*/ 1207 h 120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921" h="1207">
                        <a:moveTo>
                          <a:pt x="688" y="144"/>
                        </a:moveTo>
                        <a:lnTo>
                          <a:pt x="706" y="196"/>
                        </a:lnTo>
                        <a:lnTo>
                          <a:pt x="730" y="268"/>
                        </a:lnTo>
                        <a:lnTo>
                          <a:pt x="789" y="392"/>
                        </a:lnTo>
                        <a:lnTo>
                          <a:pt x="813" y="406"/>
                        </a:lnTo>
                        <a:lnTo>
                          <a:pt x="825" y="443"/>
                        </a:lnTo>
                        <a:lnTo>
                          <a:pt x="872" y="443"/>
                        </a:lnTo>
                        <a:lnTo>
                          <a:pt x="902" y="428"/>
                        </a:lnTo>
                        <a:lnTo>
                          <a:pt x="920" y="428"/>
                        </a:lnTo>
                        <a:lnTo>
                          <a:pt x="920" y="479"/>
                        </a:lnTo>
                        <a:lnTo>
                          <a:pt x="913" y="507"/>
                        </a:lnTo>
                        <a:lnTo>
                          <a:pt x="830" y="617"/>
                        </a:lnTo>
                        <a:lnTo>
                          <a:pt x="754" y="726"/>
                        </a:lnTo>
                        <a:lnTo>
                          <a:pt x="754" y="769"/>
                        </a:lnTo>
                        <a:lnTo>
                          <a:pt x="777" y="799"/>
                        </a:lnTo>
                        <a:lnTo>
                          <a:pt x="765" y="828"/>
                        </a:lnTo>
                        <a:lnTo>
                          <a:pt x="771" y="857"/>
                        </a:lnTo>
                        <a:lnTo>
                          <a:pt x="765" y="886"/>
                        </a:lnTo>
                        <a:lnTo>
                          <a:pt x="747" y="901"/>
                        </a:lnTo>
                        <a:lnTo>
                          <a:pt x="730" y="901"/>
                        </a:lnTo>
                        <a:lnTo>
                          <a:pt x="706" y="938"/>
                        </a:lnTo>
                        <a:lnTo>
                          <a:pt x="682" y="980"/>
                        </a:lnTo>
                        <a:lnTo>
                          <a:pt x="688" y="1024"/>
                        </a:lnTo>
                        <a:lnTo>
                          <a:pt x="664" y="1046"/>
                        </a:lnTo>
                        <a:lnTo>
                          <a:pt x="647" y="1090"/>
                        </a:lnTo>
                        <a:lnTo>
                          <a:pt x="617" y="1134"/>
                        </a:lnTo>
                        <a:lnTo>
                          <a:pt x="605" y="1148"/>
                        </a:lnTo>
                        <a:lnTo>
                          <a:pt x="593" y="1156"/>
                        </a:lnTo>
                        <a:lnTo>
                          <a:pt x="570" y="1184"/>
                        </a:lnTo>
                        <a:lnTo>
                          <a:pt x="540" y="1198"/>
                        </a:lnTo>
                        <a:lnTo>
                          <a:pt x="492" y="1206"/>
                        </a:lnTo>
                        <a:lnTo>
                          <a:pt x="468" y="1184"/>
                        </a:lnTo>
                        <a:lnTo>
                          <a:pt x="468" y="1170"/>
                        </a:lnTo>
                        <a:lnTo>
                          <a:pt x="463" y="1141"/>
                        </a:lnTo>
                        <a:lnTo>
                          <a:pt x="444" y="1126"/>
                        </a:lnTo>
                        <a:lnTo>
                          <a:pt x="433" y="1082"/>
                        </a:lnTo>
                        <a:lnTo>
                          <a:pt x="427" y="1061"/>
                        </a:lnTo>
                        <a:lnTo>
                          <a:pt x="427" y="1031"/>
                        </a:lnTo>
                        <a:lnTo>
                          <a:pt x="416" y="1009"/>
                        </a:lnTo>
                        <a:lnTo>
                          <a:pt x="416" y="995"/>
                        </a:lnTo>
                        <a:lnTo>
                          <a:pt x="403" y="980"/>
                        </a:lnTo>
                        <a:lnTo>
                          <a:pt x="385" y="958"/>
                        </a:lnTo>
                        <a:lnTo>
                          <a:pt x="379" y="930"/>
                        </a:lnTo>
                        <a:lnTo>
                          <a:pt x="368" y="916"/>
                        </a:lnTo>
                        <a:lnTo>
                          <a:pt x="374" y="879"/>
                        </a:lnTo>
                        <a:lnTo>
                          <a:pt x="398" y="828"/>
                        </a:lnTo>
                        <a:lnTo>
                          <a:pt x="398" y="777"/>
                        </a:lnTo>
                        <a:lnTo>
                          <a:pt x="385" y="712"/>
                        </a:lnTo>
                        <a:lnTo>
                          <a:pt x="356" y="690"/>
                        </a:lnTo>
                        <a:lnTo>
                          <a:pt x="344" y="654"/>
                        </a:lnTo>
                        <a:lnTo>
                          <a:pt x="350" y="603"/>
                        </a:lnTo>
                        <a:lnTo>
                          <a:pt x="338" y="566"/>
                        </a:lnTo>
                        <a:lnTo>
                          <a:pt x="309" y="559"/>
                        </a:lnTo>
                        <a:lnTo>
                          <a:pt x="279" y="529"/>
                        </a:lnTo>
                        <a:lnTo>
                          <a:pt x="237" y="515"/>
                        </a:lnTo>
                        <a:lnTo>
                          <a:pt x="202" y="537"/>
                        </a:lnTo>
                        <a:lnTo>
                          <a:pt x="95" y="529"/>
                        </a:lnTo>
                        <a:lnTo>
                          <a:pt x="41" y="465"/>
                        </a:lnTo>
                        <a:lnTo>
                          <a:pt x="0" y="377"/>
                        </a:lnTo>
                        <a:lnTo>
                          <a:pt x="6" y="348"/>
                        </a:lnTo>
                        <a:lnTo>
                          <a:pt x="23" y="326"/>
                        </a:lnTo>
                        <a:lnTo>
                          <a:pt x="36" y="261"/>
                        </a:lnTo>
                        <a:lnTo>
                          <a:pt x="47" y="218"/>
                        </a:lnTo>
                        <a:lnTo>
                          <a:pt x="89" y="174"/>
                        </a:lnTo>
                        <a:lnTo>
                          <a:pt x="124" y="152"/>
                        </a:lnTo>
                        <a:lnTo>
                          <a:pt x="165" y="101"/>
                        </a:lnTo>
                        <a:lnTo>
                          <a:pt x="172" y="79"/>
                        </a:lnTo>
                        <a:lnTo>
                          <a:pt x="226" y="29"/>
                        </a:lnTo>
                        <a:lnTo>
                          <a:pt x="255" y="49"/>
                        </a:lnTo>
                        <a:lnTo>
                          <a:pt x="279" y="49"/>
                        </a:lnTo>
                        <a:lnTo>
                          <a:pt x="309" y="21"/>
                        </a:lnTo>
                        <a:lnTo>
                          <a:pt x="338" y="14"/>
                        </a:lnTo>
                        <a:lnTo>
                          <a:pt x="356" y="29"/>
                        </a:lnTo>
                        <a:lnTo>
                          <a:pt x="379" y="0"/>
                        </a:lnTo>
                        <a:lnTo>
                          <a:pt x="403" y="0"/>
                        </a:lnTo>
                        <a:lnTo>
                          <a:pt x="409" y="42"/>
                        </a:lnTo>
                        <a:lnTo>
                          <a:pt x="427" y="71"/>
                        </a:lnTo>
                        <a:lnTo>
                          <a:pt x="475" y="101"/>
                        </a:lnTo>
                        <a:lnTo>
                          <a:pt x="510" y="108"/>
                        </a:lnTo>
                        <a:lnTo>
                          <a:pt x="516" y="71"/>
                        </a:lnTo>
                        <a:lnTo>
                          <a:pt x="546" y="71"/>
                        </a:lnTo>
                        <a:lnTo>
                          <a:pt x="581" y="93"/>
                        </a:lnTo>
                        <a:lnTo>
                          <a:pt x="623" y="101"/>
                        </a:lnTo>
                        <a:lnTo>
                          <a:pt x="658" y="86"/>
                        </a:lnTo>
                        <a:lnTo>
                          <a:pt x="688" y="144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10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2610" y="799"/>
                    <a:ext cx="365" cy="414"/>
                    <a:chOff x="2610" y="799"/>
                    <a:chExt cx="365" cy="414"/>
                  </a:xfrm>
                </p:grpSpPr>
                <p:grpSp>
                  <p:nvGrpSpPr>
                    <p:cNvPr id="11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9" y="1060"/>
                      <a:ext cx="111" cy="153"/>
                      <a:chOff x="2759" y="1060"/>
                      <a:chExt cx="111" cy="153"/>
                    </a:xfrm>
                  </p:grpSpPr>
                  <p:sp>
                    <p:nvSpPr>
                      <p:cNvPr id="33831" name="Freeform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9" y="1118"/>
                        <a:ext cx="47" cy="88"/>
                      </a:xfrm>
                      <a:custGeom>
                        <a:avLst/>
                        <a:gdLst>
                          <a:gd name="T0" fmla="*/ 5 w 54"/>
                          <a:gd name="T1" fmla="*/ 22 h 89"/>
                          <a:gd name="T2" fmla="*/ 8 w 54"/>
                          <a:gd name="T3" fmla="*/ 14 h 89"/>
                          <a:gd name="T4" fmla="*/ 10 w 54"/>
                          <a:gd name="T5" fmla="*/ 14 h 89"/>
                          <a:gd name="T6" fmla="*/ 18 w 54"/>
                          <a:gd name="T7" fmla="*/ 0 h 89"/>
                          <a:gd name="T8" fmla="*/ 20 w 54"/>
                          <a:gd name="T9" fmla="*/ 7 h 89"/>
                          <a:gd name="T10" fmla="*/ 23 w 54"/>
                          <a:gd name="T11" fmla="*/ 7 h 89"/>
                          <a:gd name="T12" fmla="*/ 23 w 54"/>
                          <a:gd name="T13" fmla="*/ 14 h 89"/>
                          <a:gd name="T14" fmla="*/ 23 w 54"/>
                          <a:gd name="T15" fmla="*/ 22 h 89"/>
                          <a:gd name="T16" fmla="*/ 20 w 54"/>
                          <a:gd name="T17" fmla="*/ 29 h 89"/>
                          <a:gd name="T18" fmla="*/ 20 w 54"/>
                          <a:gd name="T19" fmla="*/ 36 h 89"/>
                          <a:gd name="T20" fmla="*/ 18 w 54"/>
                          <a:gd name="T21" fmla="*/ 36 h 89"/>
                          <a:gd name="T22" fmla="*/ 18 w 54"/>
                          <a:gd name="T23" fmla="*/ 44 h 89"/>
                          <a:gd name="T24" fmla="*/ 20 w 54"/>
                          <a:gd name="T25" fmla="*/ 45 h 89"/>
                          <a:gd name="T26" fmla="*/ 18 w 54"/>
                          <a:gd name="T27" fmla="*/ 52 h 89"/>
                          <a:gd name="T28" fmla="*/ 15 w 54"/>
                          <a:gd name="T29" fmla="*/ 60 h 89"/>
                          <a:gd name="T30" fmla="*/ 13 w 54"/>
                          <a:gd name="T31" fmla="*/ 60 h 89"/>
                          <a:gd name="T32" fmla="*/ 13 w 54"/>
                          <a:gd name="T33" fmla="*/ 67 h 89"/>
                          <a:gd name="T34" fmla="*/ 10 w 54"/>
                          <a:gd name="T35" fmla="*/ 67 h 89"/>
                          <a:gd name="T36" fmla="*/ 8 w 54"/>
                          <a:gd name="T37" fmla="*/ 67 h 89"/>
                          <a:gd name="T38" fmla="*/ 5 w 54"/>
                          <a:gd name="T39" fmla="*/ 74 h 89"/>
                          <a:gd name="T40" fmla="*/ 3 w 54"/>
                          <a:gd name="T41" fmla="*/ 82 h 89"/>
                          <a:gd name="T42" fmla="*/ 0 w 54"/>
                          <a:gd name="T43" fmla="*/ 82 h 89"/>
                          <a:gd name="T44" fmla="*/ 0 w 54"/>
                          <a:gd name="T45" fmla="*/ 74 h 89"/>
                          <a:gd name="T46" fmla="*/ 0 w 54"/>
                          <a:gd name="T47" fmla="*/ 67 h 89"/>
                          <a:gd name="T48" fmla="*/ 0 w 54"/>
                          <a:gd name="T49" fmla="*/ 60 h 89"/>
                          <a:gd name="T50" fmla="*/ 0 w 54"/>
                          <a:gd name="T51" fmla="*/ 52 h 89"/>
                          <a:gd name="T52" fmla="*/ 3 w 54"/>
                          <a:gd name="T53" fmla="*/ 45 h 89"/>
                          <a:gd name="T54" fmla="*/ 5 w 54"/>
                          <a:gd name="T55" fmla="*/ 44 h 89"/>
                          <a:gd name="T56" fmla="*/ 8 w 54"/>
                          <a:gd name="T57" fmla="*/ 45 h 89"/>
                          <a:gd name="T58" fmla="*/ 10 w 54"/>
                          <a:gd name="T59" fmla="*/ 44 h 89"/>
                          <a:gd name="T60" fmla="*/ 8 w 54"/>
                          <a:gd name="T61" fmla="*/ 44 h 89"/>
                          <a:gd name="T62" fmla="*/ 5 w 54"/>
                          <a:gd name="T63" fmla="*/ 22 h 8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54"/>
                          <a:gd name="T97" fmla="*/ 0 h 89"/>
                          <a:gd name="T98" fmla="*/ 54 w 54"/>
                          <a:gd name="T99" fmla="*/ 89 h 8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54" h="89">
                            <a:moveTo>
                              <a:pt x="11" y="22"/>
                            </a:moveTo>
                            <a:lnTo>
                              <a:pt x="17" y="14"/>
                            </a:lnTo>
                            <a:lnTo>
                              <a:pt x="23" y="14"/>
                            </a:lnTo>
                            <a:lnTo>
                              <a:pt x="41" y="0"/>
                            </a:lnTo>
                            <a:lnTo>
                              <a:pt x="46" y="7"/>
                            </a:lnTo>
                            <a:lnTo>
                              <a:pt x="53" y="7"/>
                            </a:lnTo>
                            <a:lnTo>
                              <a:pt x="53" y="14"/>
                            </a:lnTo>
                            <a:lnTo>
                              <a:pt x="53" y="22"/>
                            </a:lnTo>
                            <a:lnTo>
                              <a:pt x="46" y="29"/>
                            </a:lnTo>
                            <a:lnTo>
                              <a:pt x="46" y="36"/>
                            </a:lnTo>
                            <a:lnTo>
                              <a:pt x="41" y="36"/>
                            </a:lnTo>
                            <a:lnTo>
                              <a:pt x="41" y="44"/>
                            </a:lnTo>
                            <a:lnTo>
                              <a:pt x="46" y="51"/>
                            </a:lnTo>
                            <a:lnTo>
                              <a:pt x="41" y="58"/>
                            </a:lnTo>
                            <a:lnTo>
                              <a:pt x="35" y="66"/>
                            </a:lnTo>
                            <a:lnTo>
                              <a:pt x="29" y="66"/>
                            </a:lnTo>
                            <a:lnTo>
                              <a:pt x="29" y="73"/>
                            </a:lnTo>
                            <a:lnTo>
                              <a:pt x="23" y="73"/>
                            </a:lnTo>
                            <a:lnTo>
                              <a:pt x="17" y="73"/>
                            </a:lnTo>
                            <a:lnTo>
                              <a:pt x="11" y="80"/>
                            </a:lnTo>
                            <a:lnTo>
                              <a:pt x="5" y="88"/>
                            </a:lnTo>
                            <a:lnTo>
                              <a:pt x="0" y="88"/>
                            </a:lnTo>
                            <a:lnTo>
                              <a:pt x="0" y="80"/>
                            </a:lnTo>
                            <a:lnTo>
                              <a:pt x="0" y="73"/>
                            </a:lnTo>
                            <a:lnTo>
                              <a:pt x="0" y="66"/>
                            </a:lnTo>
                            <a:lnTo>
                              <a:pt x="0" y="58"/>
                            </a:lnTo>
                            <a:lnTo>
                              <a:pt x="5" y="51"/>
                            </a:lnTo>
                            <a:lnTo>
                              <a:pt x="11" y="44"/>
                            </a:lnTo>
                            <a:lnTo>
                              <a:pt x="17" y="51"/>
                            </a:lnTo>
                            <a:lnTo>
                              <a:pt x="23" y="44"/>
                            </a:lnTo>
                            <a:lnTo>
                              <a:pt x="17" y="44"/>
                            </a:lnTo>
                            <a:lnTo>
                              <a:pt x="11" y="22"/>
                            </a:lnTo>
                          </a:path>
                        </a:pathLst>
                      </a:custGeom>
                      <a:solidFill>
                        <a:srgbClr val="0000FF"/>
                      </a:solidFill>
                      <a:ln w="1260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33832" name="Freeform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06" y="1060"/>
                        <a:ext cx="64" cy="153"/>
                      </a:xfrm>
                      <a:custGeom>
                        <a:avLst/>
                        <a:gdLst>
                          <a:gd name="T0" fmla="*/ 11 w 73"/>
                          <a:gd name="T1" fmla="*/ 14 h 154"/>
                          <a:gd name="T2" fmla="*/ 22 w 73"/>
                          <a:gd name="T3" fmla="*/ 7 h 154"/>
                          <a:gd name="T4" fmla="*/ 25 w 73"/>
                          <a:gd name="T5" fmla="*/ 0 h 154"/>
                          <a:gd name="T6" fmla="*/ 32 w 73"/>
                          <a:gd name="T7" fmla="*/ 0 h 154"/>
                          <a:gd name="T8" fmla="*/ 30 w 73"/>
                          <a:gd name="T9" fmla="*/ 14 h 154"/>
                          <a:gd name="T10" fmla="*/ 22 w 73"/>
                          <a:gd name="T11" fmla="*/ 21 h 154"/>
                          <a:gd name="T12" fmla="*/ 25 w 73"/>
                          <a:gd name="T13" fmla="*/ 29 h 154"/>
                          <a:gd name="T14" fmla="*/ 30 w 73"/>
                          <a:gd name="T15" fmla="*/ 21 h 154"/>
                          <a:gd name="T16" fmla="*/ 32 w 73"/>
                          <a:gd name="T17" fmla="*/ 36 h 154"/>
                          <a:gd name="T18" fmla="*/ 27 w 73"/>
                          <a:gd name="T19" fmla="*/ 43 h 154"/>
                          <a:gd name="T20" fmla="*/ 25 w 73"/>
                          <a:gd name="T21" fmla="*/ 51 h 154"/>
                          <a:gd name="T22" fmla="*/ 25 w 73"/>
                          <a:gd name="T23" fmla="*/ 65 h 154"/>
                          <a:gd name="T24" fmla="*/ 30 w 73"/>
                          <a:gd name="T25" fmla="*/ 72 h 154"/>
                          <a:gd name="T26" fmla="*/ 30 w 73"/>
                          <a:gd name="T27" fmla="*/ 81 h 154"/>
                          <a:gd name="T28" fmla="*/ 32 w 73"/>
                          <a:gd name="T29" fmla="*/ 103 h 154"/>
                          <a:gd name="T30" fmla="*/ 27 w 73"/>
                          <a:gd name="T31" fmla="*/ 117 h 154"/>
                          <a:gd name="T32" fmla="*/ 27 w 73"/>
                          <a:gd name="T33" fmla="*/ 132 h 154"/>
                          <a:gd name="T34" fmla="*/ 25 w 73"/>
                          <a:gd name="T35" fmla="*/ 139 h 154"/>
                          <a:gd name="T36" fmla="*/ 19 w 73"/>
                          <a:gd name="T37" fmla="*/ 139 h 154"/>
                          <a:gd name="T38" fmla="*/ 11 w 73"/>
                          <a:gd name="T39" fmla="*/ 139 h 154"/>
                          <a:gd name="T40" fmla="*/ 6 w 73"/>
                          <a:gd name="T41" fmla="*/ 147 h 154"/>
                          <a:gd name="T42" fmla="*/ 4 w 73"/>
                          <a:gd name="T43" fmla="*/ 139 h 154"/>
                          <a:gd name="T44" fmla="*/ 0 w 73"/>
                          <a:gd name="T45" fmla="*/ 132 h 154"/>
                          <a:gd name="T46" fmla="*/ 4 w 73"/>
                          <a:gd name="T47" fmla="*/ 117 h 154"/>
                          <a:gd name="T48" fmla="*/ 8 w 73"/>
                          <a:gd name="T49" fmla="*/ 117 h 154"/>
                          <a:gd name="T50" fmla="*/ 6 w 73"/>
                          <a:gd name="T51" fmla="*/ 103 h 154"/>
                          <a:gd name="T52" fmla="*/ 8 w 73"/>
                          <a:gd name="T53" fmla="*/ 96 h 154"/>
                          <a:gd name="T54" fmla="*/ 14 w 73"/>
                          <a:gd name="T55" fmla="*/ 96 h 154"/>
                          <a:gd name="T56" fmla="*/ 16 w 73"/>
                          <a:gd name="T57" fmla="*/ 72 h 154"/>
                          <a:gd name="T58" fmla="*/ 14 w 73"/>
                          <a:gd name="T59" fmla="*/ 58 h 154"/>
                          <a:gd name="T60" fmla="*/ 6 w 73"/>
                          <a:gd name="T61" fmla="*/ 51 h 154"/>
                          <a:gd name="T62" fmla="*/ 11 w 73"/>
                          <a:gd name="T63" fmla="*/ 21 h 154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73"/>
                          <a:gd name="T97" fmla="*/ 0 h 154"/>
                          <a:gd name="T98" fmla="*/ 73 w 73"/>
                          <a:gd name="T99" fmla="*/ 154 h 154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73" h="154">
                            <a:moveTo>
                              <a:pt x="24" y="21"/>
                            </a:moveTo>
                            <a:lnTo>
                              <a:pt x="24" y="14"/>
                            </a:lnTo>
                            <a:lnTo>
                              <a:pt x="41" y="14"/>
                            </a:lnTo>
                            <a:lnTo>
                              <a:pt x="48" y="7"/>
                            </a:lnTo>
                            <a:lnTo>
                              <a:pt x="54" y="7"/>
                            </a:lnTo>
                            <a:lnTo>
                              <a:pt x="54" y="0"/>
                            </a:lnTo>
                            <a:lnTo>
                              <a:pt x="59" y="0"/>
                            </a:lnTo>
                            <a:lnTo>
                              <a:pt x="72" y="0"/>
                            </a:lnTo>
                            <a:lnTo>
                              <a:pt x="65" y="7"/>
                            </a:lnTo>
                            <a:lnTo>
                              <a:pt x="65" y="14"/>
                            </a:lnTo>
                            <a:lnTo>
                              <a:pt x="59" y="14"/>
                            </a:lnTo>
                            <a:lnTo>
                              <a:pt x="48" y="21"/>
                            </a:lnTo>
                            <a:lnTo>
                              <a:pt x="48" y="29"/>
                            </a:lnTo>
                            <a:lnTo>
                              <a:pt x="54" y="29"/>
                            </a:lnTo>
                            <a:lnTo>
                              <a:pt x="59" y="29"/>
                            </a:lnTo>
                            <a:lnTo>
                              <a:pt x="65" y="21"/>
                            </a:lnTo>
                            <a:lnTo>
                              <a:pt x="72" y="29"/>
                            </a:lnTo>
                            <a:lnTo>
                              <a:pt x="72" y="36"/>
                            </a:lnTo>
                            <a:lnTo>
                              <a:pt x="65" y="43"/>
                            </a:lnTo>
                            <a:lnTo>
                              <a:pt x="59" y="43"/>
                            </a:lnTo>
                            <a:lnTo>
                              <a:pt x="54" y="43"/>
                            </a:lnTo>
                            <a:lnTo>
                              <a:pt x="54" y="51"/>
                            </a:lnTo>
                            <a:lnTo>
                              <a:pt x="54" y="58"/>
                            </a:lnTo>
                            <a:lnTo>
                              <a:pt x="54" y="65"/>
                            </a:lnTo>
                            <a:lnTo>
                              <a:pt x="59" y="72"/>
                            </a:lnTo>
                            <a:lnTo>
                              <a:pt x="65" y="72"/>
                            </a:lnTo>
                            <a:lnTo>
                              <a:pt x="65" y="80"/>
                            </a:lnTo>
                            <a:lnTo>
                              <a:pt x="65" y="87"/>
                            </a:lnTo>
                            <a:lnTo>
                              <a:pt x="72" y="102"/>
                            </a:lnTo>
                            <a:lnTo>
                              <a:pt x="72" y="109"/>
                            </a:lnTo>
                            <a:lnTo>
                              <a:pt x="65" y="116"/>
                            </a:lnTo>
                            <a:lnTo>
                              <a:pt x="59" y="123"/>
                            </a:lnTo>
                            <a:lnTo>
                              <a:pt x="59" y="131"/>
                            </a:lnTo>
                            <a:lnTo>
                              <a:pt x="59" y="138"/>
                            </a:lnTo>
                            <a:lnTo>
                              <a:pt x="65" y="145"/>
                            </a:lnTo>
                            <a:lnTo>
                              <a:pt x="54" y="145"/>
                            </a:lnTo>
                            <a:lnTo>
                              <a:pt x="48" y="145"/>
                            </a:lnTo>
                            <a:lnTo>
                              <a:pt x="41" y="145"/>
                            </a:lnTo>
                            <a:lnTo>
                              <a:pt x="30" y="145"/>
                            </a:lnTo>
                            <a:lnTo>
                              <a:pt x="24" y="145"/>
                            </a:lnTo>
                            <a:lnTo>
                              <a:pt x="17" y="153"/>
                            </a:lnTo>
                            <a:lnTo>
                              <a:pt x="12" y="153"/>
                            </a:lnTo>
                            <a:lnTo>
                              <a:pt x="6" y="153"/>
                            </a:lnTo>
                            <a:lnTo>
                              <a:pt x="6" y="145"/>
                            </a:lnTo>
                            <a:lnTo>
                              <a:pt x="0" y="145"/>
                            </a:lnTo>
                            <a:lnTo>
                              <a:pt x="0" y="138"/>
                            </a:lnTo>
                            <a:lnTo>
                              <a:pt x="0" y="123"/>
                            </a:lnTo>
                            <a:lnTo>
                              <a:pt x="6" y="123"/>
                            </a:lnTo>
                            <a:lnTo>
                              <a:pt x="12" y="123"/>
                            </a:lnTo>
                            <a:lnTo>
                              <a:pt x="17" y="123"/>
                            </a:lnTo>
                            <a:lnTo>
                              <a:pt x="12" y="116"/>
                            </a:lnTo>
                            <a:lnTo>
                              <a:pt x="12" y="109"/>
                            </a:lnTo>
                            <a:lnTo>
                              <a:pt x="17" y="109"/>
                            </a:lnTo>
                            <a:lnTo>
                              <a:pt x="17" y="102"/>
                            </a:lnTo>
                            <a:lnTo>
                              <a:pt x="24" y="102"/>
                            </a:lnTo>
                            <a:lnTo>
                              <a:pt x="30" y="102"/>
                            </a:lnTo>
                            <a:lnTo>
                              <a:pt x="30" y="87"/>
                            </a:lnTo>
                            <a:lnTo>
                              <a:pt x="35" y="72"/>
                            </a:lnTo>
                            <a:lnTo>
                              <a:pt x="24" y="65"/>
                            </a:lnTo>
                            <a:lnTo>
                              <a:pt x="30" y="58"/>
                            </a:lnTo>
                            <a:lnTo>
                              <a:pt x="24" y="51"/>
                            </a:lnTo>
                            <a:lnTo>
                              <a:pt x="12" y="51"/>
                            </a:lnTo>
                            <a:lnTo>
                              <a:pt x="24" y="43"/>
                            </a:lnTo>
                            <a:lnTo>
                              <a:pt x="24" y="21"/>
                            </a:lnTo>
                          </a:path>
                        </a:pathLst>
                      </a:custGeom>
                      <a:solidFill>
                        <a:srgbClr val="0000FF"/>
                      </a:solidFill>
                      <a:ln w="1260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33830" name="Freeform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0" y="799"/>
                      <a:ext cx="365" cy="261"/>
                    </a:xfrm>
                    <a:custGeom>
                      <a:avLst/>
                      <a:gdLst>
                        <a:gd name="T0" fmla="*/ 11 w 412"/>
                        <a:gd name="T1" fmla="*/ 247 h 262"/>
                        <a:gd name="T2" fmla="*/ 19 w 412"/>
                        <a:gd name="T3" fmla="*/ 233 h 262"/>
                        <a:gd name="T4" fmla="*/ 23 w 412"/>
                        <a:gd name="T5" fmla="*/ 226 h 262"/>
                        <a:gd name="T6" fmla="*/ 31 w 412"/>
                        <a:gd name="T7" fmla="*/ 219 h 262"/>
                        <a:gd name="T8" fmla="*/ 40 w 412"/>
                        <a:gd name="T9" fmla="*/ 212 h 262"/>
                        <a:gd name="T10" fmla="*/ 45 w 412"/>
                        <a:gd name="T11" fmla="*/ 204 h 262"/>
                        <a:gd name="T12" fmla="*/ 51 w 412"/>
                        <a:gd name="T13" fmla="*/ 197 h 262"/>
                        <a:gd name="T14" fmla="*/ 55 w 412"/>
                        <a:gd name="T15" fmla="*/ 190 h 262"/>
                        <a:gd name="T16" fmla="*/ 61 w 412"/>
                        <a:gd name="T17" fmla="*/ 183 h 262"/>
                        <a:gd name="T18" fmla="*/ 70 w 412"/>
                        <a:gd name="T19" fmla="*/ 183 h 262"/>
                        <a:gd name="T20" fmla="*/ 81 w 412"/>
                        <a:gd name="T21" fmla="*/ 183 h 262"/>
                        <a:gd name="T22" fmla="*/ 89 w 412"/>
                        <a:gd name="T23" fmla="*/ 175 h 262"/>
                        <a:gd name="T24" fmla="*/ 94 w 412"/>
                        <a:gd name="T25" fmla="*/ 153 h 262"/>
                        <a:gd name="T26" fmla="*/ 100 w 412"/>
                        <a:gd name="T27" fmla="*/ 139 h 262"/>
                        <a:gd name="T28" fmla="*/ 106 w 412"/>
                        <a:gd name="T29" fmla="*/ 131 h 262"/>
                        <a:gd name="T30" fmla="*/ 109 w 412"/>
                        <a:gd name="T31" fmla="*/ 123 h 262"/>
                        <a:gd name="T32" fmla="*/ 118 w 412"/>
                        <a:gd name="T33" fmla="*/ 108 h 262"/>
                        <a:gd name="T34" fmla="*/ 118 w 412"/>
                        <a:gd name="T35" fmla="*/ 130 h 262"/>
                        <a:gd name="T36" fmla="*/ 128 w 412"/>
                        <a:gd name="T37" fmla="*/ 131 h 262"/>
                        <a:gd name="T38" fmla="*/ 132 w 412"/>
                        <a:gd name="T39" fmla="*/ 123 h 262"/>
                        <a:gd name="T40" fmla="*/ 135 w 412"/>
                        <a:gd name="T41" fmla="*/ 108 h 262"/>
                        <a:gd name="T42" fmla="*/ 137 w 412"/>
                        <a:gd name="T43" fmla="*/ 93 h 262"/>
                        <a:gd name="T44" fmla="*/ 150 w 412"/>
                        <a:gd name="T45" fmla="*/ 93 h 262"/>
                        <a:gd name="T46" fmla="*/ 162 w 412"/>
                        <a:gd name="T47" fmla="*/ 71 h 262"/>
                        <a:gd name="T48" fmla="*/ 170 w 412"/>
                        <a:gd name="T49" fmla="*/ 64 h 262"/>
                        <a:gd name="T50" fmla="*/ 181 w 412"/>
                        <a:gd name="T51" fmla="*/ 28 h 262"/>
                        <a:gd name="T52" fmla="*/ 192 w 412"/>
                        <a:gd name="T53" fmla="*/ 13 h 262"/>
                        <a:gd name="T54" fmla="*/ 190 w 412"/>
                        <a:gd name="T55" fmla="*/ 0 h 262"/>
                        <a:gd name="T56" fmla="*/ 174 w 412"/>
                        <a:gd name="T57" fmla="*/ 6 h 262"/>
                        <a:gd name="T58" fmla="*/ 162 w 412"/>
                        <a:gd name="T59" fmla="*/ 20 h 262"/>
                        <a:gd name="T60" fmla="*/ 146 w 412"/>
                        <a:gd name="T61" fmla="*/ 20 h 262"/>
                        <a:gd name="T62" fmla="*/ 132 w 412"/>
                        <a:gd name="T63" fmla="*/ 42 h 262"/>
                        <a:gd name="T64" fmla="*/ 118 w 412"/>
                        <a:gd name="T65" fmla="*/ 50 h 262"/>
                        <a:gd name="T66" fmla="*/ 104 w 412"/>
                        <a:gd name="T67" fmla="*/ 64 h 262"/>
                        <a:gd name="T68" fmla="*/ 94 w 412"/>
                        <a:gd name="T69" fmla="*/ 79 h 262"/>
                        <a:gd name="T70" fmla="*/ 87 w 412"/>
                        <a:gd name="T71" fmla="*/ 93 h 262"/>
                        <a:gd name="T72" fmla="*/ 72 w 412"/>
                        <a:gd name="T73" fmla="*/ 115 h 262"/>
                        <a:gd name="T74" fmla="*/ 55 w 412"/>
                        <a:gd name="T75" fmla="*/ 139 h 262"/>
                        <a:gd name="T76" fmla="*/ 40 w 412"/>
                        <a:gd name="T77" fmla="*/ 161 h 262"/>
                        <a:gd name="T78" fmla="*/ 29 w 412"/>
                        <a:gd name="T79" fmla="*/ 190 h 262"/>
                        <a:gd name="T80" fmla="*/ 17 w 412"/>
                        <a:gd name="T81" fmla="*/ 204 h 262"/>
                        <a:gd name="T82" fmla="*/ 0 w 412"/>
                        <a:gd name="T83" fmla="*/ 255 h 262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412"/>
                        <a:gd name="T127" fmla="*/ 0 h 262"/>
                        <a:gd name="T128" fmla="*/ 412 w 412"/>
                        <a:gd name="T129" fmla="*/ 262 h 262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412" h="262">
                          <a:moveTo>
                            <a:pt x="0" y="261"/>
                          </a:moveTo>
                          <a:lnTo>
                            <a:pt x="23" y="253"/>
                          </a:lnTo>
                          <a:lnTo>
                            <a:pt x="36" y="246"/>
                          </a:lnTo>
                          <a:lnTo>
                            <a:pt x="41" y="239"/>
                          </a:lnTo>
                          <a:lnTo>
                            <a:pt x="41" y="232"/>
                          </a:lnTo>
                          <a:lnTo>
                            <a:pt x="47" y="232"/>
                          </a:lnTo>
                          <a:lnTo>
                            <a:pt x="54" y="225"/>
                          </a:lnTo>
                          <a:lnTo>
                            <a:pt x="65" y="225"/>
                          </a:lnTo>
                          <a:lnTo>
                            <a:pt x="78" y="225"/>
                          </a:lnTo>
                          <a:lnTo>
                            <a:pt x="84" y="218"/>
                          </a:lnTo>
                          <a:lnTo>
                            <a:pt x="89" y="210"/>
                          </a:lnTo>
                          <a:lnTo>
                            <a:pt x="95" y="210"/>
                          </a:lnTo>
                          <a:lnTo>
                            <a:pt x="102" y="203"/>
                          </a:lnTo>
                          <a:lnTo>
                            <a:pt x="107" y="203"/>
                          </a:lnTo>
                          <a:lnTo>
                            <a:pt x="113" y="203"/>
                          </a:lnTo>
                          <a:lnTo>
                            <a:pt x="113" y="196"/>
                          </a:lnTo>
                          <a:lnTo>
                            <a:pt x="119" y="196"/>
                          </a:lnTo>
                          <a:lnTo>
                            <a:pt x="126" y="189"/>
                          </a:lnTo>
                          <a:lnTo>
                            <a:pt x="137" y="181"/>
                          </a:lnTo>
                          <a:lnTo>
                            <a:pt x="143" y="189"/>
                          </a:lnTo>
                          <a:lnTo>
                            <a:pt x="155" y="189"/>
                          </a:lnTo>
                          <a:lnTo>
                            <a:pt x="167" y="189"/>
                          </a:lnTo>
                          <a:lnTo>
                            <a:pt x="179" y="181"/>
                          </a:lnTo>
                          <a:lnTo>
                            <a:pt x="185" y="181"/>
                          </a:lnTo>
                          <a:lnTo>
                            <a:pt x="191" y="167"/>
                          </a:lnTo>
                          <a:lnTo>
                            <a:pt x="196" y="159"/>
                          </a:lnTo>
                          <a:lnTo>
                            <a:pt x="209" y="152"/>
                          </a:lnTo>
                          <a:lnTo>
                            <a:pt x="209" y="145"/>
                          </a:lnTo>
                          <a:lnTo>
                            <a:pt x="209" y="137"/>
                          </a:lnTo>
                          <a:lnTo>
                            <a:pt x="220" y="137"/>
                          </a:lnTo>
                          <a:lnTo>
                            <a:pt x="226" y="130"/>
                          </a:lnTo>
                          <a:lnTo>
                            <a:pt x="226" y="123"/>
                          </a:lnTo>
                          <a:lnTo>
                            <a:pt x="233" y="123"/>
                          </a:lnTo>
                          <a:lnTo>
                            <a:pt x="244" y="108"/>
                          </a:lnTo>
                          <a:lnTo>
                            <a:pt x="244" y="123"/>
                          </a:lnTo>
                          <a:lnTo>
                            <a:pt x="244" y="130"/>
                          </a:lnTo>
                          <a:lnTo>
                            <a:pt x="255" y="137"/>
                          </a:lnTo>
                          <a:lnTo>
                            <a:pt x="262" y="137"/>
                          </a:lnTo>
                          <a:lnTo>
                            <a:pt x="268" y="130"/>
                          </a:lnTo>
                          <a:lnTo>
                            <a:pt x="274" y="123"/>
                          </a:lnTo>
                          <a:lnTo>
                            <a:pt x="274" y="115"/>
                          </a:lnTo>
                          <a:lnTo>
                            <a:pt x="279" y="108"/>
                          </a:lnTo>
                          <a:lnTo>
                            <a:pt x="279" y="93"/>
                          </a:lnTo>
                          <a:lnTo>
                            <a:pt x="286" y="93"/>
                          </a:lnTo>
                          <a:lnTo>
                            <a:pt x="292" y="93"/>
                          </a:lnTo>
                          <a:lnTo>
                            <a:pt x="310" y="93"/>
                          </a:lnTo>
                          <a:lnTo>
                            <a:pt x="321" y="86"/>
                          </a:lnTo>
                          <a:lnTo>
                            <a:pt x="334" y="71"/>
                          </a:lnTo>
                          <a:lnTo>
                            <a:pt x="345" y="71"/>
                          </a:lnTo>
                          <a:lnTo>
                            <a:pt x="351" y="64"/>
                          </a:lnTo>
                          <a:lnTo>
                            <a:pt x="363" y="50"/>
                          </a:lnTo>
                          <a:lnTo>
                            <a:pt x="375" y="28"/>
                          </a:lnTo>
                          <a:lnTo>
                            <a:pt x="387" y="20"/>
                          </a:lnTo>
                          <a:lnTo>
                            <a:pt x="399" y="13"/>
                          </a:lnTo>
                          <a:lnTo>
                            <a:pt x="411" y="6"/>
                          </a:lnTo>
                          <a:lnTo>
                            <a:pt x="393" y="0"/>
                          </a:lnTo>
                          <a:lnTo>
                            <a:pt x="375" y="0"/>
                          </a:lnTo>
                          <a:lnTo>
                            <a:pt x="358" y="6"/>
                          </a:lnTo>
                          <a:lnTo>
                            <a:pt x="345" y="13"/>
                          </a:lnTo>
                          <a:lnTo>
                            <a:pt x="334" y="20"/>
                          </a:lnTo>
                          <a:lnTo>
                            <a:pt x="316" y="20"/>
                          </a:lnTo>
                          <a:lnTo>
                            <a:pt x="303" y="20"/>
                          </a:lnTo>
                          <a:lnTo>
                            <a:pt x="286" y="35"/>
                          </a:lnTo>
                          <a:lnTo>
                            <a:pt x="274" y="42"/>
                          </a:lnTo>
                          <a:lnTo>
                            <a:pt x="262" y="42"/>
                          </a:lnTo>
                          <a:lnTo>
                            <a:pt x="244" y="50"/>
                          </a:lnTo>
                          <a:lnTo>
                            <a:pt x="233" y="57"/>
                          </a:lnTo>
                          <a:lnTo>
                            <a:pt x="214" y="64"/>
                          </a:lnTo>
                          <a:lnTo>
                            <a:pt x="209" y="71"/>
                          </a:lnTo>
                          <a:lnTo>
                            <a:pt x="196" y="79"/>
                          </a:lnTo>
                          <a:lnTo>
                            <a:pt x="191" y="86"/>
                          </a:lnTo>
                          <a:lnTo>
                            <a:pt x="179" y="93"/>
                          </a:lnTo>
                          <a:lnTo>
                            <a:pt x="167" y="108"/>
                          </a:lnTo>
                          <a:lnTo>
                            <a:pt x="148" y="115"/>
                          </a:lnTo>
                          <a:lnTo>
                            <a:pt x="126" y="130"/>
                          </a:lnTo>
                          <a:lnTo>
                            <a:pt x="113" y="145"/>
                          </a:lnTo>
                          <a:lnTo>
                            <a:pt x="102" y="159"/>
                          </a:lnTo>
                          <a:lnTo>
                            <a:pt x="84" y="167"/>
                          </a:lnTo>
                          <a:lnTo>
                            <a:pt x="71" y="181"/>
                          </a:lnTo>
                          <a:lnTo>
                            <a:pt x="60" y="196"/>
                          </a:lnTo>
                          <a:lnTo>
                            <a:pt x="47" y="203"/>
                          </a:lnTo>
                          <a:lnTo>
                            <a:pt x="36" y="210"/>
                          </a:lnTo>
                          <a:lnTo>
                            <a:pt x="23" y="218"/>
                          </a:lnTo>
                          <a:lnTo>
                            <a:pt x="0" y="261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33827" name="Freeform 38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3183"/>
                    <a:ext cx="539" cy="247"/>
                  </a:xfrm>
                  <a:custGeom>
                    <a:avLst/>
                    <a:gdLst>
                      <a:gd name="T0" fmla="*/ 28 w 608"/>
                      <a:gd name="T1" fmla="*/ 80 h 248"/>
                      <a:gd name="T2" fmla="*/ 41 w 608"/>
                      <a:gd name="T3" fmla="*/ 73 h 248"/>
                      <a:gd name="T4" fmla="*/ 74 w 608"/>
                      <a:gd name="T5" fmla="*/ 65 h 248"/>
                      <a:gd name="T6" fmla="*/ 83 w 608"/>
                      <a:gd name="T7" fmla="*/ 58 h 248"/>
                      <a:gd name="T8" fmla="*/ 92 w 608"/>
                      <a:gd name="T9" fmla="*/ 51 h 248"/>
                      <a:gd name="T10" fmla="*/ 104 w 608"/>
                      <a:gd name="T11" fmla="*/ 51 h 248"/>
                      <a:gd name="T12" fmla="*/ 113 w 608"/>
                      <a:gd name="T13" fmla="*/ 65 h 248"/>
                      <a:gd name="T14" fmla="*/ 114 w 608"/>
                      <a:gd name="T15" fmla="*/ 73 h 248"/>
                      <a:gd name="T16" fmla="*/ 129 w 608"/>
                      <a:gd name="T17" fmla="*/ 65 h 248"/>
                      <a:gd name="T18" fmla="*/ 142 w 608"/>
                      <a:gd name="T19" fmla="*/ 58 h 248"/>
                      <a:gd name="T20" fmla="*/ 152 w 608"/>
                      <a:gd name="T21" fmla="*/ 58 h 248"/>
                      <a:gd name="T22" fmla="*/ 158 w 608"/>
                      <a:gd name="T23" fmla="*/ 43 h 248"/>
                      <a:gd name="T24" fmla="*/ 169 w 608"/>
                      <a:gd name="T25" fmla="*/ 58 h 248"/>
                      <a:gd name="T26" fmla="*/ 191 w 608"/>
                      <a:gd name="T27" fmla="*/ 58 h 248"/>
                      <a:gd name="T28" fmla="*/ 197 w 608"/>
                      <a:gd name="T29" fmla="*/ 51 h 248"/>
                      <a:gd name="T30" fmla="*/ 205 w 608"/>
                      <a:gd name="T31" fmla="*/ 36 h 248"/>
                      <a:gd name="T32" fmla="*/ 216 w 608"/>
                      <a:gd name="T33" fmla="*/ 36 h 248"/>
                      <a:gd name="T34" fmla="*/ 225 w 608"/>
                      <a:gd name="T35" fmla="*/ 29 h 248"/>
                      <a:gd name="T36" fmla="*/ 237 w 608"/>
                      <a:gd name="T37" fmla="*/ 14 h 248"/>
                      <a:gd name="T38" fmla="*/ 239 w 608"/>
                      <a:gd name="T39" fmla="*/ 7 h 248"/>
                      <a:gd name="T40" fmla="*/ 243 w 608"/>
                      <a:gd name="T41" fmla="*/ 14 h 248"/>
                      <a:gd name="T42" fmla="*/ 248 w 608"/>
                      <a:gd name="T43" fmla="*/ 29 h 248"/>
                      <a:gd name="T44" fmla="*/ 254 w 608"/>
                      <a:gd name="T45" fmla="*/ 36 h 248"/>
                      <a:gd name="T46" fmla="*/ 258 w 608"/>
                      <a:gd name="T47" fmla="*/ 43 h 248"/>
                      <a:gd name="T48" fmla="*/ 277 w 608"/>
                      <a:gd name="T49" fmla="*/ 51 h 248"/>
                      <a:gd name="T50" fmla="*/ 280 w 608"/>
                      <a:gd name="T51" fmla="*/ 58 h 248"/>
                      <a:gd name="T52" fmla="*/ 294 w 608"/>
                      <a:gd name="T53" fmla="*/ 65 h 248"/>
                      <a:gd name="T54" fmla="*/ 294 w 608"/>
                      <a:gd name="T55" fmla="*/ 87 h 248"/>
                      <a:gd name="T56" fmla="*/ 274 w 608"/>
                      <a:gd name="T57" fmla="*/ 124 h 248"/>
                      <a:gd name="T58" fmla="*/ 246 w 608"/>
                      <a:gd name="T59" fmla="*/ 167 h 248"/>
                      <a:gd name="T60" fmla="*/ 211 w 608"/>
                      <a:gd name="T61" fmla="*/ 211 h 248"/>
                      <a:gd name="T62" fmla="*/ 191 w 608"/>
                      <a:gd name="T63" fmla="*/ 226 h 248"/>
                      <a:gd name="T64" fmla="*/ 176 w 608"/>
                      <a:gd name="T65" fmla="*/ 226 h 248"/>
                      <a:gd name="T66" fmla="*/ 162 w 608"/>
                      <a:gd name="T67" fmla="*/ 233 h 248"/>
                      <a:gd name="T68" fmla="*/ 142 w 608"/>
                      <a:gd name="T69" fmla="*/ 233 h 248"/>
                      <a:gd name="T70" fmla="*/ 124 w 608"/>
                      <a:gd name="T71" fmla="*/ 241 h 248"/>
                      <a:gd name="T72" fmla="*/ 106 w 608"/>
                      <a:gd name="T73" fmla="*/ 233 h 248"/>
                      <a:gd name="T74" fmla="*/ 90 w 608"/>
                      <a:gd name="T75" fmla="*/ 233 h 248"/>
                      <a:gd name="T76" fmla="*/ 74 w 608"/>
                      <a:gd name="T77" fmla="*/ 226 h 248"/>
                      <a:gd name="T78" fmla="*/ 60 w 608"/>
                      <a:gd name="T79" fmla="*/ 219 h 248"/>
                      <a:gd name="T80" fmla="*/ 43 w 608"/>
                      <a:gd name="T81" fmla="*/ 189 h 248"/>
                      <a:gd name="T82" fmla="*/ 26 w 608"/>
                      <a:gd name="T83" fmla="*/ 167 h 248"/>
                      <a:gd name="T84" fmla="*/ 11 w 608"/>
                      <a:gd name="T85" fmla="*/ 138 h 248"/>
                      <a:gd name="T86" fmla="*/ 0 w 608"/>
                      <a:gd name="T87" fmla="*/ 109 h 24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8"/>
                      <a:gd name="T133" fmla="*/ 0 h 248"/>
                      <a:gd name="T134" fmla="*/ 608 w 608"/>
                      <a:gd name="T135" fmla="*/ 248 h 24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8" h="248">
                        <a:moveTo>
                          <a:pt x="0" y="109"/>
                        </a:moveTo>
                        <a:lnTo>
                          <a:pt x="59" y="80"/>
                        </a:lnTo>
                        <a:lnTo>
                          <a:pt x="70" y="73"/>
                        </a:lnTo>
                        <a:lnTo>
                          <a:pt x="83" y="73"/>
                        </a:lnTo>
                        <a:lnTo>
                          <a:pt x="148" y="73"/>
                        </a:lnTo>
                        <a:lnTo>
                          <a:pt x="153" y="65"/>
                        </a:lnTo>
                        <a:lnTo>
                          <a:pt x="160" y="65"/>
                        </a:lnTo>
                        <a:lnTo>
                          <a:pt x="171" y="58"/>
                        </a:lnTo>
                        <a:lnTo>
                          <a:pt x="184" y="51"/>
                        </a:lnTo>
                        <a:lnTo>
                          <a:pt x="190" y="51"/>
                        </a:lnTo>
                        <a:lnTo>
                          <a:pt x="195" y="51"/>
                        </a:lnTo>
                        <a:lnTo>
                          <a:pt x="214" y="51"/>
                        </a:lnTo>
                        <a:lnTo>
                          <a:pt x="225" y="58"/>
                        </a:lnTo>
                        <a:lnTo>
                          <a:pt x="232" y="65"/>
                        </a:lnTo>
                        <a:lnTo>
                          <a:pt x="237" y="65"/>
                        </a:lnTo>
                        <a:lnTo>
                          <a:pt x="237" y="73"/>
                        </a:lnTo>
                        <a:lnTo>
                          <a:pt x="256" y="73"/>
                        </a:lnTo>
                        <a:lnTo>
                          <a:pt x="267" y="65"/>
                        </a:lnTo>
                        <a:lnTo>
                          <a:pt x="278" y="65"/>
                        </a:lnTo>
                        <a:lnTo>
                          <a:pt x="291" y="58"/>
                        </a:lnTo>
                        <a:lnTo>
                          <a:pt x="302" y="58"/>
                        </a:lnTo>
                        <a:lnTo>
                          <a:pt x="315" y="58"/>
                        </a:lnTo>
                        <a:lnTo>
                          <a:pt x="321" y="51"/>
                        </a:lnTo>
                        <a:lnTo>
                          <a:pt x="326" y="43"/>
                        </a:lnTo>
                        <a:lnTo>
                          <a:pt x="333" y="51"/>
                        </a:lnTo>
                        <a:lnTo>
                          <a:pt x="350" y="58"/>
                        </a:lnTo>
                        <a:lnTo>
                          <a:pt x="374" y="58"/>
                        </a:lnTo>
                        <a:lnTo>
                          <a:pt x="392" y="58"/>
                        </a:lnTo>
                        <a:lnTo>
                          <a:pt x="398" y="51"/>
                        </a:lnTo>
                        <a:lnTo>
                          <a:pt x="405" y="51"/>
                        </a:lnTo>
                        <a:lnTo>
                          <a:pt x="405" y="43"/>
                        </a:lnTo>
                        <a:lnTo>
                          <a:pt x="422" y="36"/>
                        </a:lnTo>
                        <a:lnTo>
                          <a:pt x="434" y="36"/>
                        </a:lnTo>
                        <a:lnTo>
                          <a:pt x="446" y="36"/>
                        </a:lnTo>
                        <a:lnTo>
                          <a:pt x="458" y="29"/>
                        </a:lnTo>
                        <a:lnTo>
                          <a:pt x="464" y="29"/>
                        </a:lnTo>
                        <a:lnTo>
                          <a:pt x="482" y="14"/>
                        </a:lnTo>
                        <a:lnTo>
                          <a:pt x="488" y="14"/>
                        </a:lnTo>
                        <a:lnTo>
                          <a:pt x="488" y="7"/>
                        </a:lnTo>
                        <a:lnTo>
                          <a:pt x="493" y="7"/>
                        </a:lnTo>
                        <a:lnTo>
                          <a:pt x="499" y="0"/>
                        </a:lnTo>
                        <a:lnTo>
                          <a:pt x="499" y="14"/>
                        </a:lnTo>
                        <a:lnTo>
                          <a:pt x="506" y="21"/>
                        </a:lnTo>
                        <a:lnTo>
                          <a:pt x="512" y="29"/>
                        </a:lnTo>
                        <a:lnTo>
                          <a:pt x="517" y="36"/>
                        </a:lnTo>
                        <a:lnTo>
                          <a:pt x="523" y="36"/>
                        </a:lnTo>
                        <a:lnTo>
                          <a:pt x="530" y="36"/>
                        </a:lnTo>
                        <a:lnTo>
                          <a:pt x="530" y="43"/>
                        </a:lnTo>
                        <a:lnTo>
                          <a:pt x="559" y="43"/>
                        </a:lnTo>
                        <a:lnTo>
                          <a:pt x="571" y="51"/>
                        </a:lnTo>
                        <a:lnTo>
                          <a:pt x="577" y="51"/>
                        </a:lnTo>
                        <a:lnTo>
                          <a:pt x="577" y="58"/>
                        </a:lnTo>
                        <a:lnTo>
                          <a:pt x="589" y="58"/>
                        </a:lnTo>
                        <a:lnTo>
                          <a:pt x="607" y="65"/>
                        </a:lnTo>
                        <a:lnTo>
                          <a:pt x="600" y="73"/>
                        </a:lnTo>
                        <a:lnTo>
                          <a:pt x="607" y="87"/>
                        </a:lnTo>
                        <a:lnTo>
                          <a:pt x="583" y="102"/>
                        </a:lnTo>
                        <a:lnTo>
                          <a:pt x="565" y="124"/>
                        </a:lnTo>
                        <a:lnTo>
                          <a:pt x="547" y="144"/>
                        </a:lnTo>
                        <a:lnTo>
                          <a:pt x="506" y="173"/>
                        </a:lnTo>
                        <a:lnTo>
                          <a:pt x="470" y="195"/>
                        </a:lnTo>
                        <a:lnTo>
                          <a:pt x="434" y="217"/>
                        </a:lnTo>
                        <a:lnTo>
                          <a:pt x="416" y="225"/>
                        </a:lnTo>
                        <a:lnTo>
                          <a:pt x="392" y="232"/>
                        </a:lnTo>
                        <a:lnTo>
                          <a:pt x="374" y="232"/>
                        </a:lnTo>
                        <a:lnTo>
                          <a:pt x="363" y="232"/>
                        </a:lnTo>
                        <a:lnTo>
                          <a:pt x="339" y="239"/>
                        </a:lnTo>
                        <a:lnTo>
                          <a:pt x="333" y="239"/>
                        </a:lnTo>
                        <a:lnTo>
                          <a:pt x="315" y="239"/>
                        </a:lnTo>
                        <a:lnTo>
                          <a:pt x="291" y="239"/>
                        </a:lnTo>
                        <a:lnTo>
                          <a:pt x="267" y="239"/>
                        </a:lnTo>
                        <a:lnTo>
                          <a:pt x="256" y="247"/>
                        </a:lnTo>
                        <a:lnTo>
                          <a:pt x="237" y="239"/>
                        </a:lnTo>
                        <a:lnTo>
                          <a:pt x="219" y="239"/>
                        </a:lnTo>
                        <a:lnTo>
                          <a:pt x="201" y="239"/>
                        </a:lnTo>
                        <a:lnTo>
                          <a:pt x="184" y="239"/>
                        </a:lnTo>
                        <a:lnTo>
                          <a:pt x="166" y="232"/>
                        </a:lnTo>
                        <a:lnTo>
                          <a:pt x="153" y="232"/>
                        </a:lnTo>
                        <a:lnTo>
                          <a:pt x="142" y="232"/>
                        </a:lnTo>
                        <a:lnTo>
                          <a:pt x="124" y="225"/>
                        </a:lnTo>
                        <a:lnTo>
                          <a:pt x="107" y="210"/>
                        </a:lnTo>
                        <a:lnTo>
                          <a:pt x="88" y="195"/>
                        </a:lnTo>
                        <a:lnTo>
                          <a:pt x="70" y="188"/>
                        </a:lnTo>
                        <a:lnTo>
                          <a:pt x="53" y="173"/>
                        </a:lnTo>
                        <a:lnTo>
                          <a:pt x="35" y="159"/>
                        </a:lnTo>
                        <a:lnTo>
                          <a:pt x="22" y="144"/>
                        </a:lnTo>
                        <a:lnTo>
                          <a:pt x="11" y="131"/>
                        </a:lnTo>
                        <a:lnTo>
                          <a:pt x="0" y="109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3828" name="Freeform 39"/>
                  <p:cNvSpPr>
                    <a:spLocks noChangeArrowheads="1"/>
                  </p:cNvSpPr>
                  <p:nvPr/>
                </p:nvSpPr>
                <p:spPr bwMode="auto">
                  <a:xfrm>
                    <a:off x="3258" y="2274"/>
                    <a:ext cx="109" cy="255"/>
                  </a:xfrm>
                  <a:custGeom>
                    <a:avLst/>
                    <a:gdLst>
                      <a:gd name="T0" fmla="*/ 10 w 124"/>
                      <a:gd name="T1" fmla="*/ 80 h 256"/>
                      <a:gd name="T2" fmla="*/ 10 w 124"/>
                      <a:gd name="T3" fmla="*/ 128 h 256"/>
                      <a:gd name="T4" fmla="*/ 5 w 124"/>
                      <a:gd name="T5" fmla="*/ 161 h 256"/>
                      <a:gd name="T6" fmla="*/ 0 w 124"/>
                      <a:gd name="T7" fmla="*/ 190 h 256"/>
                      <a:gd name="T8" fmla="*/ 0 w 124"/>
                      <a:gd name="T9" fmla="*/ 212 h 256"/>
                      <a:gd name="T10" fmla="*/ 4 w 124"/>
                      <a:gd name="T11" fmla="*/ 227 h 256"/>
                      <a:gd name="T12" fmla="*/ 8 w 124"/>
                      <a:gd name="T13" fmla="*/ 249 h 256"/>
                      <a:gd name="T14" fmla="*/ 10 w 124"/>
                      <a:gd name="T15" fmla="*/ 249 h 256"/>
                      <a:gd name="T16" fmla="*/ 13 w 124"/>
                      <a:gd name="T17" fmla="*/ 249 h 256"/>
                      <a:gd name="T18" fmla="*/ 19 w 124"/>
                      <a:gd name="T19" fmla="*/ 249 h 256"/>
                      <a:gd name="T20" fmla="*/ 21 w 124"/>
                      <a:gd name="T21" fmla="*/ 234 h 256"/>
                      <a:gd name="T22" fmla="*/ 21 w 124"/>
                      <a:gd name="T23" fmla="*/ 205 h 256"/>
                      <a:gd name="T24" fmla="*/ 29 w 124"/>
                      <a:gd name="T25" fmla="*/ 183 h 256"/>
                      <a:gd name="T26" fmla="*/ 29 w 124"/>
                      <a:gd name="T27" fmla="*/ 146 h 256"/>
                      <a:gd name="T28" fmla="*/ 32 w 124"/>
                      <a:gd name="T29" fmla="*/ 131 h 256"/>
                      <a:gd name="T30" fmla="*/ 35 w 124"/>
                      <a:gd name="T31" fmla="*/ 128 h 256"/>
                      <a:gd name="T32" fmla="*/ 37 w 124"/>
                      <a:gd name="T33" fmla="*/ 109 h 256"/>
                      <a:gd name="T34" fmla="*/ 42 w 124"/>
                      <a:gd name="T35" fmla="*/ 95 h 256"/>
                      <a:gd name="T36" fmla="*/ 46 w 124"/>
                      <a:gd name="T37" fmla="*/ 80 h 256"/>
                      <a:gd name="T38" fmla="*/ 48 w 124"/>
                      <a:gd name="T39" fmla="*/ 73 h 256"/>
                      <a:gd name="T40" fmla="*/ 48 w 124"/>
                      <a:gd name="T41" fmla="*/ 65 h 256"/>
                      <a:gd name="T42" fmla="*/ 54 w 124"/>
                      <a:gd name="T43" fmla="*/ 51 h 256"/>
                      <a:gd name="T44" fmla="*/ 54 w 124"/>
                      <a:gd name="T45" fmla="*/ 29 h 256"/>
                      <a:gd name="T46" fmla="*/ 57 w 124"/>
                      <a:gd name="T47" fmla="*/ 14 h 256"/>
                      <a:gd name="T48" fmla="*/ 51 w 124"/>
                      <a:gd name="T49" fmla="*/ 14 h 256"/>
                      <a:gd name="T50" fmla="*/ 46 w 124"/>
                      <a:gd name="T51" fmla="*/ 0 h 256"/>
                      <a:gd name="T52" fmla="*/ 42 w 124"/>
                      <a:gd name="T53" fmla="*/ 14 h 256"/>
                      <a:gd name="T54" fmla="*/ 37 w 124"/>
                      <a:gd name="T55" fmla="*/ 36 h 256"/>
                      <a:gd name="T56" fmla="*/ 32 w 124"/>
                      <a:gd name="T57" fmla="*/ 51 h 256"/>
                      <a:gd name="T58" fmla="*/ 29 w 124"/>
                      <a:gd name="T59" fmla="*/ 65 h 256"/>
                      <a:gd name="T60" fmla="*/ 27 w 124"/>
                      <a:gd name="T61" fmla="*/ 65 h 256"/>
                      <a:gd name="T62" fmla="*/ 21 w 124"/>
                      <a:gd name="T63" fmla="*/ 73 h 256"/>
                      <a:gd name="T64" fmla="*/ 21 w 124"/>
                      <a:gd name="T65" fmla="*/ 80 h 256"/>
                      <a:gd name="T66" fmla="*/ 10 w 124"/>
                      <a:gd name="T67" fmla="*/ 80 h 25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24"/>
                      <a:gd name="T103" fmla="*/ 0 h 256"/>
                      <a:gd name="T104" fmla="*/ 124 w 124"/>
                      <a:gd name="T105" fmla="*/ 256 h 25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24" h="256">
                        <a:moveTo>
                          <a:pt x="22" y="80"/>
                        </a:moveTo>
                        <a:lnTo>
                          <a:pt x="22" y="131"/>
                        </a:lnTo>
                        <a:lnTo>
                          <a:pt x="11" y="167"/>
                        </a:lnTo>
                        <a:lnTo>
                          <a:pt x="0" y="196"/>
                        </a:lnTo>
                        <a:lnTo>
                          <a:pt x="0" y="218"/>
                        </a:lnTo>
                        <a:lnTo>
                          <a:pt x="4" y="233"/>
                        </a:lnTo>
                        <a:lnTo>
                          <a:pt x="17" y="255"/>
                        </a:lnTo>
                        <a:lnTo>
                          <a:pt x="22" y="255"/>
                        </a:lnTo>
                        <a:lnTo>
                          <a:pt x="28" y="255"/>
                        </a:lnTo>
                        <a:lnTo>
                          <a:pt x="41" y="255"/>
                        </a:lnTo>
                        <a:lnTo>
                          <a:pt x="45" y="240"/>
                        </a:lnTo>
                        <a:lnTo>
                          <a:pt x="45" y="211"/>
                        </a:lnTo>
                        <a:lnTo>
                          <a:pt x="63" y="189"/>
                        </a:lnTo>
                        <a:lnTo>
                          <a:pt x="63" y="152"/>
                        </a:lnTo>
                        <a:lnTo>
                          <a:pt x="69" y="137"/>
                        </a:lnTo>
                        <a:lnTo>
                          <a:pt x="75" y="131"/>
                        </a:lnTo>
                        <a:lnTo>
                          <a:pt x="82" y="109"/>
                        </a:lnTo>
                        <a:lnTo>
                          <a:pt x="93" y="95"/>
                        </a:lnTo>
                        <a:lnTo>
                          <a:pt x="99" y="80"/>
                        </a:lnTo>
                        <a:lnTo>
                          <a:pt x="105" y="73"/>
                        </a:lnTo>
                        <a:lnTo>
                          <a:pt x="105" y="65"/>
                        </a:lnTo>
                        <a:lnTo>
                          <a:pt x="116" y="51"/>
                        </a:lnTo>
                        <a:lnTo>
                          <a:pt x="116" y="29"/>
                        </a:lnTo>
                        <a:lnTo>
                          <a:pt x="123" y="14"/>
                        </a:lnTo>
                        <a:lnTo>
                          <a:pt x="110" y="14"/>
                        </a:lnTo>
                        <a:lnTo>
                          <a:pt x="99" y="0"/>
                        </a:lnTo>
                        <a:lnTo>
                          <a:pt x="93" y="14"/>
                        </a:lnTo>
                        <a:lnTo>
                          <a:pt x="82" y="36"/>
                        </a:lnTo>
                        <a:lnTo>
                          <a:pt x="69" y="51"/>
                        </a:lnTo>
                        <a:lnTo>
                          <a:pt x="63" y="65"/>
                        </a:lnTo>
                        <a:lnTo>
                          <a:pt x="58" y="65"/>
                        </a:lnTo>
                        <a:lnTo>
                          <a:pt x="45" y="73"/>
                        </a:lnTo>
                        <a:lnTo>
                          <a:pt x="45" y="80"/>
                        </a:lnTo>
                        <a:lnTo>
                          <a:pt x="22" y="8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2" name="Group 41"/>
              <p:cNvGrpSpPr>
                <a:grpSpLocks/>
              </p:cNvGrpSpPr>
              <p:nvPr/>
            </p:nvGrpSpPr>
            <p:grpSpPr bwMode="auto">
              <a:xfrm>
                <a:off x="703" y="799"/>
                <a:ext cx="1601" cy="2646"/>
                <a:chOff x="703" y="799"/>
                <a:chExt cx="1601" cy="2646"/>
              </a:xfrm>
            </p:grpSpPr>
            <p:sp>
              <p:nvSpPr>
                <p:cNvPr id="33815" name="Freeform 42"/>
                <p:cNvSpPr>
                  <a:spLocks noChangeArrowheads="1"/>
                </p:cNvSpPr>
                <p:nvPr/>
              </p:nvSpPr>
              <p:spPr bwMode="auto">
                <a:xfrm>
                  <a:off x="703" y="3256"/>
                  <a:ext cx="402" cy="182"/>
                </a:xfrm>
                <a:custGeom>
                  <a:avLst/>
                  <a:gdLst>
                    <a:gd name="T0" fmla="*/ 43 w 453"/>
                    <a:gd name="T1" fmla="*/ 65 h 183"/>
                    <a:gd name="T2" fmla="*/ 54 w 453"/>
                    <a:gd name="T3" fmla="*/ 72 h 183"/>
                    <a:gd name="T4" fmla="*/ 69 w 453"/>
                    <a:gd name="T5" fmla="*/ 58 h 183"/>
                    <a:gd name="T6" fmla="*/ 81 w 453"/>
                    <a:gd name="T7" fmla="*/ 58 h 183"/>
                    <a:gd name="T8" fmla="*/ 90 w 453"/>
                    <a:gd name="T9" fmla="*/ 58 h 183"/>
                    <a:gd name="T10" fmla="*/ 107 w 453"/>
                    <a:gd name="T11" fmla="*/ 36 h 183"/>
                    <a:gd name="T12" fmla="*/ 122 w 453"/>
                    <a:gd name="T13" fmla="*/ 29 h 183"/>
                    <a:gd name="T14" fmla="*/ 139 w 453"/>
                    <a:gd name="T15" fmla="*/ 36 h 183"/>
                    <a:gd name="T16" fmla="*/ 158 w 453"/>
                    <a:gd name="T17" fmla="*/ 36 h 183"/>
                    <a:gd name="T18" fmla="*/ 173 w 453"/>
                    <a:gd name="T19" fmla="*/ 43 h 183"/>
                    <a:gd name="T20" fmla="*/ 191 w 453"/>
                    <a:gd name="T21" fmla="*/ 21 h 183"/>
                    <a:gd name="T22" fmla="*/ 207 w 453"/>
                    <a:gd name="T23" fmla="*/ 7 h 183"/>
                    <a:gd name="T24" fmla="*/ 214 w 453"/>
                    <a:gd name="T25" fmla="*/ 14 h 183"/>
                    <a:gd name="T26" fmla="*/ 207 w 453"/>
                    <a:gd name="T27" fmla="*/ 36 h 183"/>
                    <a:gd name="T28" fmla="*/ 198 w 453"/>
                    <a:gd name="T29" fmla="*/ 58 h 183"/>
                    <a:gd name="T30" fmla="*/ 185 w 453"/>
                    <a:gd name="T31" fmla="*/ 72 h 183"/>
                    <a:gd name="T32" fmla="*/ 177 w 453"/>
                    <a:gd name="T33" fmla="*/ 86 h 183"/>
                    <a:gd name="T34" fmla="*/ 168 w 453"/>
                    <a:gd name="T35" fmla="*/ 91 h 183"/>
                    <a:gd name="T36" fmla="*/ 154 w 453"/>
                    <a:gd name="T37" fmla="*/ 102 h 183"/>
                    <a:gd name="T38" fmla="*/ 139 w 453"/>
                    <a:gd name="T39" fmla="*/ 117 h 183"/>
                    <a:gd name="T40" fmla="*/ 124 w 453"/>
                    <a:gd name="T41" fmla="*/ 132 h 183"/>
                    <a:gd name="T42" fmla="*/ 109 w 453"/>
                    <a:gd name="T43" fmla="*/ 146 h 183"/>
                    <a:gd name="T44" fmla="*/ 98 w 453"/>
                    <a:gd name="T45" fmla="*/ 154 h 183"/>
                    <a:gd name="T46" fmla="*/ 81 w 453"/>
                    <a:gd name="T47" fmla="*/ 161 h 183"/>
                    <a:gd name="T48" fmla="*/ 66 w 453"/>
                    <a:gd name="T49" fmla="*/ 168 h 183"/>
                    <a:gd name="T50" fmla="*/ 49 w 453"/>
                    <a:gd name="T51" fmla="*/ 176 h 183"/>
                    <a:gd name="T52" fmla="*/ 34 w 453"/>
                    <a:gd name="T53" fmla="*/ 176 h 183"/>
                    <a:gd name="T54" fmla="*/ 20 w 453"/>
                    <a:gd name="T55" fmla="*/ 154 h 183"/>
                    <a:gd name="T56" fmla="*/ 5 w 453"/>
                    <a:gd name="T57" fmla="*/ 132 h 183"/>
                    <a:gd name="T58" fmla="*/ 18 w 453"/>
                    <a:gd name="T59" fmla="*/ 117 h 183"/>
                    <a:gd name="T60" fmla="*/ 22 w 453"/>
                    <a:gd name="T61" fmla="*/ 110 h 183"/>
                    <a:gd name="T62" fmla="*/ 34 w 453"/>
                    <a:gd name="T63" fmla="*/ 117 h 183"/>
                    <a:gd name="T64" fmla="*/ 41 w 453"/>
                    <a:gd name="T65" fmla="*/ 124 h 183"/>
                    <a:gd name="T66" fmla="*/ 49 w 453"/>
                    <a:gd name="T67" fmla="*/ 124 h 183"/>
                    <a:gd name="T68" fmla="*/ 52 w 453"/>
                    <a:gd name="T69" fmla="*/ 95 h 18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53"/>
                    <a:gd name="T106" fmla="*/ 0 h 183"/>
                    <a:gd name="T107" fmla="*/ 453 w 453"/>
                    <a:gd name="T108" fmla="*/ 183 h 18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53" h="183">
                      <a:moveTo>
                        <a:pt x="94" y="86"/>
                      </a:moveTo>
                      <a:lnTo>
                        <a:pt x="89" y="65"/>
                      </a:lnTo>
                      <a:lnTo>
                        <a:pt x="100" y="65"/>
                      </a:lnTo>
                      <a:lnTo>
                        <a:pt x="112" y="72"/>
                      </a:lnTo>
                      <a:lnTo>
                        <a:pt x="130" y="79"/>
                      </a:lnTo>
                      <a:lnTo>
                        <a:pt x="142" y="58"/>
                      </a:lnTo>
                      <a:lnTo>
                        <a:pt x="142" y="51"/>
                      </a:lnTo>
                      <a:lnTo>
                        <a:pt x="166" y="58"/>
                      </a:lnTo>
                      <a:lnTo>
                        <a:pt x="172" y="58"/>
                      </a:lnTo>
                      <a:lnTo>
                        <a:pt x="183" y="58"/>
                      </a:lnTo>
                      <a:lnTo>
                        <a:pt x="196" y="43"/>
                      </a:lnTo>
                      <a:lnTo>
                        <a:pt x="219" y="36"/>
                      </a:lnTo>
                      <a:lnTo>
                        <a:pt x="237" y="36"/>
                      </a:lnTo>
                      <a:lnTo>
                        <a:pt x="249" y="29"/>
                      </a:lnTo>
                      <a:lnTo>
                        <a:pt x="266" y="36"/>
                      </a:lnTo>
                      <a:lnTo>
                        <a:pt x="284" y="36"/>
                      </a:lnTo>
                      <a:lnTo>
                        <a:pt x="303" y="29"/>
                      </a:lnTo>
                      <a:lnTo>
                        <a:pt x="326" y="36"/>
                      </a:lnTo>
                      <a:lnTo>
                        <a:pt x="338" y="29"/>
                      </a:lnTo>
                      <a:lnTo>
                        <a:pt x="356" y="43"/>
                      </a:lnTo>
                      <a:lnTo>
                        <a:pt x="380" y="43"/>
                      </a:lnTo>
                      <a:lnTo>
                        <a:pt x="391" y="21"/>
                      </a:lnTo>
                      <a:lnTo>
                        <a:pt x="404" y="21"/>
                      </a:lnTo>
                      <a:lnTo>
                        <a:pt x="421" y="7"/>
                      </a:lnTo>
                      <a:lnTo>
                        <a:pt x="452" y="0"/>
                      </a:lnTo>
                      <a:lnTo>
                        <a:pt x="439" y="14"/>
                      </a:lnTo>
                      <a:lnTo>
                        <a:pt x="433" y="21"/>
                      </a:lnTo>
                      <a:lnTo>
                        <a:pt x="421" y="36"/>
                      </a:lnTo>
                      <a:lnTo>
                        <a:pt x="410" y="43"/>
                      </a:lnTo>
                      <a:lnTo>
                        <a:pt x="404" y="58"/>
                      </a:lnTo>
                      <a:lnTo>
                        <a:pt x="391" y="65"/>
                      </a:lnTo>
                      <a:lnTo>
                        <a:pt x="380" y="72"/>
                      </a:lnTo>
                      <a:lnTo>
                        <a:pt x="367" y="79"/>
                      </a:lnTo>
                      <a:lnTo>
                        <a:pt x="362" y="86"/>
                      </a:lnTo>
                      <a:lnTo>
                        <a:pt x="350" y="86"/>
                      </a:lnTo>
                      <a:lnTo>
                        <a:pt x="344" y="94"/>
                      </a:lnTo>
                      <a:lnTo>
                        <a:pt x="332" y="101"/>
                      </a:lnTo>
                      <a:lnTo>
                        <a:pt x="314" y="108"/>
                      </a:lnTo>
                      <a:lnTo>
                        <a:pt x="303" y="116"/>
                      </a:lnTo>
                      <a:lnTo>
                        <a:pt x="284" y="123"/>
                      </a:lnTo>
                      <a:lnTo>
                        <a:pt x="273" y="130"/>
                      </a:lnTo>
                      <a:lnTo>
                        <a:pt x="255" y="138"/>
                      </a:lnTo>
                      <a:lnTo>
                        <a:pt x="242" y="145"/>
                      </a:lnTo>
                      <a:lnTo>
                        <a:pt x="225" y="152"/>
                      </a:lnTo>
                      <a:lnTo>
                        <a:pt x="214" y="152"/>
                      </a:lnTo>
                      <a:lnTo>
                        <a:pt x="201" y="160"/>
                      </a:lnTo>
                      <a:lnTo>
                        <a:pt x="183" y="167"/>
                      </a:lnTo>
                      <a:lnTo>
                        <a:pt x="166" y="167"/>
                      </a:lnTo>
                      <a:lnTo>
                        <a:pt x="153" y="167"/>
                      </a:lnTo>
                      <a:lnTo>
                        <a:pt x="135" y="174"/>
                      </a:lnTo>
                      <a:lnTo>
                        <a:pt x="118" y="182"/>
                      </a:lnTo>
                      <a:lnTo>
                        <a:pt x="100" y="182"/>
                      </a:lnTo>
                      <a:lnTo>
                        <a:pt x="83" y="174"/>
                      </a:lnTo>
                      <a:lnTo>
                        <a:pt x="70" y="182"/>
                      </a:lnTo>
                      <a:lnTo>
                        <a:pt x="52" y="167"/>
                      </a:lnTo>
                      <a:lnTo>
                        <a:pt x="41" y="160"/>
                      </a:lnTo>
                      <a:lnTo>
                        <a:pt x="23" y="152"/>
                      </a:lnTo>
                      <a:lnTo>
                        <a:pt x="11" y="138"/>
                      </a:lnTo>
                      <a:lnTo>
                        <a:pt x="0" y="123"/>
                      </a:lnTo>
                      <a:lnTo>
                        <a:pt x="35" y="123"/>
                      </a:lnTo>
                      <a:lnTo>
                        <a:pt x="41" y="123"/>
                      </a:lnTo>
                      <a:lnTo>
                        <a:pt x="46" y="116"/>
                      </a:lnTo>
                      <a:lnTo>
                        <a:pt x="59" y="116"/>
                      </a:lnTo>
                      <a:lnTo>
                        <a:pt x="70" y="123"/>
                      </a:lnTo>
                      <a:lnTo>
                        <a:pt x="76" y="130"/>
                      </a:lnTo>
                      <a:lnTo>
                        <a:pt x="83" y="130"/>
                      </a:lnTo>
                      <a:lnTo>
                        <a:pt x="89" y="138"/>
                      </a:lnTo>
                      <a:lnTo>
                        <a:pt x="100" y="130"/>
                      </a:lnTo>
                      <a:lnTo>
                        <a:pt x="100" y="116"/>
                      </a:lnTo>
                      <a:lnTo>
                        <a:pt x="107" y="101"/>
                      </a:lnTo>
                      <a:lnTo>
                        <a:pt x="94" y="86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16" name="Freeform 43"/>
                <p:cNvSpPr>
                  <a:spLocks noChangeArrowheads="1"/>
                </p:cNvSpPr>
                <p:nvPr/>
              </p:nvSpPr>
              <p:spPr bwMode="auto">
                <a:xfrm>
                  <a:off x="1813" y="3139"/>
                  <a:ext cx="407" cy="306"/>
                </a:xfrm>
                <a:custGeom>
                  <a:avLst/>
                  <a:gdLst>
                    <a:gd name="T0" fmla="*/ 109 w 459"/>
                    <a:gd name="T1" fmla="*/ 36 h 307"/>
                    <a:gd name="T2" fmla="*/ 101 w 459"/>
                    <a:gd name="T3" fmla="*/ 58 h 307"/>
                    <a:gd name="T4" fmla="*/ 95 w 459"/>
                    <a:gd name="T5" fmla="*/ 65 h 307"/>
                    <a:gd name="T6" fmla="*/ 101 w 459"/>
                    <a:gd name="T7" fmla="*/ 87 h 307"/>
                    <a:gd name="T8" fmla="*/ 113 w 459"/>
                    <a:gd name="T9" fmla="*/ 138 h 307"/>
                    <a:gd name="T10" fmla="*/ 109 w 459"/>
                    <a:gd name="T11" fmla="*/ 169 h 307"/>
                    <a:gd name="T12" fmla="*/ 92 w 459"/>
                    <a:gd name="T13" fmla="*/ 212 h 307"/>
                    <a:gd name="T14" fmla="*/ 79 w 459"/>
                    <a:gd name="T15" fmla="*/ 212 h 307"/>
                    <a:gd name="T16" fmla="*/ 66 w 459"/>
                    <a:gd name="T17" fmla="*/ 212 h 307"/>
                    <a:gd name="T18" fmla="*/ 70 w 459"/>
                    <a:gd name="T19" fmla="*/ 226 h 307"/>
                    <a:gd name="T20" fmla="*/ 79 w 459"/>
                    <a:gd name="T21" fmla="*/ 234 h 307"/>
                    <a:gd name="T22" fmla="*/ 107 w 459"/>
                    <a:gd name="T23" fmla="*/ 241 h 307"/>
                    <a:gd name="T24" fmla="*/ 142 w 459"/>
                    <a:gd name="T25" fmla="*/ 241 h 307"/>
                    <a:gd name="T26" fmla="*/ 165 w 459"/>
                    <a:gd name="T27" fmla="*/ 226 h 307"/>
                    <a:gd name="T28" fmla="*/ 176 w 459"/>
                    <a:gd name="T29" fmla="*/ 204 h 307"/>
                    <a:gd name="T30" fmla="*/ 185 w 459"/>
                    <a:gd name="T31" fmla="*/ 190 h 307"/>
                    <a:gd name="T32" fmla="*/ 202 w 459"/>
                    <a:gd name="T33" fmla="*/ 176 h 307"/>
                    <a:gd name="T34" fmla="*/ 223 w 459"/>
                    <a:gd name="T35" fmla="*/ 169 h 307"/>
                    <a:gd name="T36" fmla="*/ 214 w 459"/>
                    <a:gd name="T37" fmla="*/ 204 h 307"/>
                    <a:gd name="T38" fmla="*/ 202 w 459"/>
                    <a:gd name="T39" fmla="*/ 226 h 307"/>
                    <a:gd name="T40" fmla="*/ 188 w 459"/>
                    <a:gd name="T41" fmla="*/ 248 h 307"/>
                    <a:gd name="T42" fmla="*/ 170 w 459"/>
                    <a:gd name="T43" fmla="*/ 278 h 307"/>
                    <a:gd name="T44" fmla="*/ 153 w 459"/>
                    <a:gd name="T45" fmla="*/ 292 h 307"/>
                    <a:gd name="T46" fmla="*/ 123 w 459"/>
                    <a:gd name="T47" fmla="*/ 300 h 307"/>
                    <a:gd name="T48" fmla="*/ 95 w 459"/>
                    <a:gd name="T49" fmla="*/ 300 h 307"/>
                    <a:gd name="T50" fmla="*/ 72 w 459"/>
                    <a:gd name="T51" fmla="*/ 292 h 307"/>
                    <a:gd name="T52" fmla="*/ 59 w 459"/>
                    <a:gd name="T53" fmla="*/ 270 h 307"/>
                    <a:gd name="T54" fmla="*/ 41 w 459"/>
                    <a:gd name="T55" fmla="*/ 256 h 307"/>
                    <a:gd name="T56" fmla="*/ 31 w 459"/>
                    <a:gd name="T57" fmla="*/ 241 h 307"/>
                    <a:gd name="T58" fmla="*/ 20 w 459"/>
                    <a:gd name="T59" fmla="*/ 226 h 307"/>
                    <a:gd name="T60" fmla="*/ 11 w 459"/>
                    <a:gd name="T61" fmla="*/ 204 h 307"/>
                    <a:gd name="T62" fmla="*/ 4 w 459"/>
                    <a:gd name="T63" fmla="*/ 190 h 307"/>
                    <a:gd name="T64" fmla="*/ 6 w 459"/>
                    <a:gd name="T65" fmla="*/ 169 h 307"/>
                    <a:gd name="T66" fmla="*/ 15 w 459"/>
                    <a:gd name="T67" fmla="*/ 162 h 307"/>
                    <a:gd name="T68" fmla="*/ 23 w 459"/>
                    <a:gd name="T69" fmla="*/ 154 h 307"/>
                    <a:gd name="T70" fmla="*/ 35 w 459"/>
                    <a:gd name="T71" fmla="*/ 154 h 307"/>
                    <a:gd name="T72" fmla="*/ 46 w 459"/>
                    <a:gd name="T73" fmla="*/ 154 h 307"/>
                    <a:gd name="T74" fmla="*/ 55 w 459"/>
                    <a:gd name="T75" fmla="*/ 154 h 307"/>
                    <a:gd name="T76" fmla="*/ 60 w 459"/>
                    <a:gd name="T77" fmla="*/ 162 h 307"/>
                    <a:gd name="T78" fmla="*/ 72 w 459"/>
                    <a:gd name="T79" fmla="*/ 154 h 307"/>
                    <a:gd name="T80" fmla="*/ 87 w 459"/>
                    <a:gd name="T81" fmla="*/ 154 h 307"/>
                    <a:gd name="T82" fmla="*/ 84 w 459"/>
                    <a:gd name="T83" fmla="*/ 146 h 307"/>
                    <a:gd name="T84" fmla="*/ 84 w 459"/>
                    <a:gd name="T85" fmla="*/ 131 h 307"/>
                    <a:gd name="T86" fmla="*/ 84 w 459"/>
                    <a:gd name="T87" fmla="*/ 117 h 307"/>
                    <a:gd name="T88" fmla="*/ 92 w 459"/>
                    <a:gd name="T89" fmla="*/ 87 h 307"/>
                    <a:gd name="T90" fmla="*/ 87 w 459"/>
                    <a:gd name="T91" fmla="*/ 80 h 307"/>
                    <a:gd name="T92" fmla="*/ 87 w 459"/>
                    <a:gd name="T93" fmla="*/ 58 h 307"/>
                    <a:gd name="T94" fmla="*/ 92 w 459"/>
                    <a:gd name="T95" fmla="*/ 36 h 307"/>
                    <a:gd name="T96" fmla="*/ 98 w 459"/>
                    <a:gd name="T97" fmla="*/ 21 h 307"/>
                    <a:gd name="T98" fmla="*/ 104 w 459"/>
                    <a:gd name="T99" fmla="*/ 7 h 307"/>
                    <a:gd name="T100" fmla="*/ 113 w 459"/>
                    <a:gd name="T101" fmla="*/ 0 h 307"/>
                    <a:gd name="T102" fmla="*/ 119 w 459"/>
                    <a:gd name="T103" fmla="*/ 0 h 30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59"/>
                    <a:gd name="T157" fmla="*/ 0 h 307"/>
                    <a:gd name="T158" fmla="*/ 459 w 459"/>
                    <a:gd name="T159" fmla="*/ 307 h 30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59" h="307">
                      <a:moveTo>
                        <a:pt x="250" y="21"/>
                      </a:moveTo>
                      <a:lnTo>
                        <a:pt x="226" y="36"/>
                      </a:lnTo>
                      <a:lnTo>
                        <a:pt x="220" y="51"/>
                      </a:lnTo>
                      <a:lnTo>
                        <a:pt x="208" y="58"/>
                      </a:lnTo>
                      <a:lnTo>
                        <a:pt x="202" y="58"/>
                      </a:lnTo>
                      <a:lnTo>
                        <a:pt x="196" y="65"/>
                      </a:lnTo>
                      <a:lnTo>
                        <a:pt x="208" y="80"/>
                      </a:lnTo>
                      <a:lnTo>
                        <a:pt x="208" y="87"/>
                      </a:lnTo>
                      <a:lnTo>
                        <a:pt x="208" y="102"/>
                      </a:lnTo>
                      <a:lnTo>
                        <a:pt x="232" y="138"/>
                      </a:lnTo>
                      <a:lnTo>
                        <a:pt x="232" y="160"/>
                      </a:lnTo>
                      <a:lnTo>
                        <a:pt x="226" y="175"/>
                      </a:lnTo>
                      <a:lnTo>
                        <a:pt x="202" y="203"/>
                      </a:lnTo>
                      <a:lnTo>
                        <a:pt x="189" y="218"/>
                      </a:lnTo>
                      <a:lnTo>
                        <a:pt x="178" y="225"/>
                      </a:lnTo>
                      <a:lnTo>
                        <a:pt x="161" y="218"/>
                      </a:lnTo>
                      <a:lnTo>
                        <a:pt x="154" y="210"/>
                      </a:lnTo>
                      <a:lnTo>
                        <a:pt x="137" y="218"/>
                      </a:lnTo>
                      <a:lnTo>
                        <a:pt x="143" y="225"/>
                      </a:lnTo>
                      <a:lnTo>
                        <a:pt x="143" y="232"/>
                      </a:lnTo>
                      <a:lnTo>
                        <a:pt x="154" y="247"/>
                      </a:lnTo>
                      <a:lnTo>
                        <a:pt x="161" y="240"/>
                      </a:lnTo>
                      <a:lnTo>
                        <a:pt x="178" y="247"/>
                      </a:lnTo>
                      <a:lnTo>
                        <a:pt x="220" y="247"/>
                      </a:lnTo>
                      <a:lnTo>
                        <a:pt x="226" y="254"/>
                      </a:lnTo>
                      <a:lnTo>
                        <a:pt x="291" y="247"/>
                      </a:lnTo>
                      <a:lnTo>
                        <a:pt x="320" y="240"/>
                      </a:lnTo>
                      <a:lnTo>
                        <a:pt x="339" y="232"/>
                      </a:lnTo>
                      <a:lnTo>
                        <a:pt x="357" y="218"/>
                      </a:lnTo>
                      <a:lnTo>
                        <a:pt x="362" y="210"/>
                      </a:lnTo>
                      <a:lnTo>
                        <a:pt x="368" y="203"/>
                      </a:lnTo>
                      <a:lnTo>
                        <a:pt x="381" y="196"/>
                      </a:lnTo>
                      <a:lnTo>
                        <a:pt x="392" y="188"/>
                      </a:lnTo>
                      <a:lnTo>
                        <a:pt x="416" y="182"/>
                      </a:lnTo>
                      <a:lnTo>
                        <a:pt x="458" y="153"/>
                      </a:lnTo>
                      <a:lnTo>
                        <a:pt x="458" y="175"/>
                      </a:lnTo>
                      <a:lnTo>
                        <a:pt x="446" y="196"/>
                      </a:lnTo>
                      <a:lnTo>
                        <a:pt x="440" y="210"/>
                      </a:lnTo>
                      <a:lnTo>
                        <a:pt x="427" y="218"/>
                      </a:lnTo>
                      <a:lnTo>
                        <a:pt x="416" y="232"/>
                      </a:lnTo>
                      <a:lnTo>
                        <a:pt x="398" y="247"/>
                      </a:lnTo>
                      <a:lnTo>
                        <a:pt x="386" y="254"/>
                      </a:lnTo>
                      <a:lnTo>
                        <a:pt x="374" y="269"/>
                      </a:lnTo>
                      <a:lnTo>
                        <a:pt x="351" y="284"/>
                      </a:lnTo>
                      <a:lnTo>
                        <a:pt x="333" y="291"/>
                      </a:lnTo>
                      <a:lnTo>
                        <a:pt x="315" y="298"/>
                      </a:lnTo>
                      <a:lnTo>
                        <a:pt x="285" y="306"/>
                      </a:lnTo>
                      <a:lnTo>
                        <a:pt x="255" y="306"/>
                      </a:lnTo>
                      <a:lnTo>
                        <a:pt x="232" y="306"/>
                      </a:lnTo>
                      <a:lnTo>
                        <a:pt x="196" y="306"/>
                      </a:lnTo>
                      <a:lnTo>
                        <a:pt x="178" y="306"/>
                      </a:lnTo>
                      <a:lnTo>
                        <a:pt x="148" y="298"/>
                      </a:lnTo>
                      <a:lnTo>
                        <a:pt x="137" y="291"/>
                      </a:lnTo>
                      <a:lnTo>
                        <a:pt x="119" y="276"/>
                      </a:lnTo>
                      <a:lnTo>
                        <a:pt x="101" y="269"/>
                      </a:lnTo>
                      <a:lnTo>
                        <a:pt x="83" y="262"/>
                      </a:lnTo>
                      <a:lnTo>
                        <a:pt x="71" y="254"/>
                      </a:lnTo>
                      <a:lnTo>
                        <a:pt x="65" y="247"/>
                      </a:lnTo>
                      <a:lnTo>
                        <a:pt x="47" y="240"/>
                      </a:lnTo>
                      <a:lnTo>
                        <a:pt x="41" y="232"/>
                      </a:lnTo>
                      <a:lnTo>
                        <a:pt x="30" y="225"/>
                      </a:lnTo>
                      <a:lnTo>
                        <a:pt x="23" y="210"/>
                      </a:lnTo>
                      <a:lnTo>
                        <a:pt x="12" y="203"/>
                      </a:lnTo>
                      <a:lnTo>
                        <a:pt x="6" y="196"/>
                      </a:lnTo>
                      <a:lnTo>
                        <a:pt x="0" y="188"/>
                      </a:lnTo>
                      <a:lnTo>
                        <a:pt x="12" y="175"/>
                      </a:lnTo>
                      <a:lnTo>
                        <a:pt x="23" y="168"/>
                      </a:lnTo>
                      <a:lnTo>
                        <a:pt x="30" y="168"/>
                      </a:lnTo>
                      <a:lnTo>
                        <a:pt x="36" y="168"/>
                      </a:lnTo>
                      <a:lnTo>
                        <a:pt x="47" y="160"/>
                      </a:lnTo>
                      <a:lnTo>
                        <a:pt x="60" y="168"/>
                      </a:lnTo>
                      <a:lnTo>
                        <a:pt x="71" y="160"/>
                      </a:lnTo>
                      <a:lnTo>
                        <a:pt x="83" y="160"/>
                      </a:lnTo>
                      <a:lnTo>
                        <a:pt x="95" y="160"/>
                      </a:lnTo>
                      <a:lnTo>
                        <a:pt x="106" y="160"/>
                      </a:lnTo>
                      <a:lnTo>
                        <a:pt x="113" y="160"/>
                      </a:lnTo>
                      <a:lnTo>
                        <a:pt x="119" y="168"/>
                      </a:lnTo>
                      <a:lnTo>
                        <a:pt x="125" y="168"/>
                      </a:lnTo>
                      <a:lnTo>
                        <a:pt x="130" y="160"/>
                      </a:lnTo>
                      <a:lnTo>
                        <a:pt x="148" y="160"/>
                      </a:lnTo>
                      <a:lnTo>
                        <a:pt x="167" y="160"/>
                      </a:lnTo>
                      <a:lnTo>
                        <a:pt x="178" y="160"/>
                      </a:lnTo>
                      <a:lnTo>
                        <a:pt x="178" y="153"/>
                      </a:lnTo>
                      <a:lnTo>
                        <a:pt x="172" y="146"/>
                      </a:lnTo>
                      <a:lnTo>
                        <a:pt x="172" y="138"/>
                      </a:lnTo>
                      <a:lnTo>
                        <a:pt x="172" y="131"/>
                      </a:lnTo>
                      <a:lnTo>
                        <a:pt x="167" y="124"/>
                      </a:lnTo>
                      <a:lnTo>
                        <a:pt x="172" y="117"/>
                      </a:lnTo>
                      <a:lnTo>
                        <a:pt x="178" y="102"/>
                      </a:lnTo>
                      <a:lnTo>
                        <a:pt x="189" y="87"/>
                      </a:lnTo>
                      <a:lnTo>
                        <a:pt x="178" y="87"/>
                      </a:lnTo>
                      <a:lnTo>
                        <a:pt x="178" y="80"/>
                      </a:lnTo>
                      <a:lnTo>
                        <a:pt x="172" y="73"/>
                      </a:lnTo>
                      <a:lnTo>
                        <a:pt x="178" y="58"/>
                      </a:lnTo>
                      <a:lnTo>
                        <a:pt x="184" y="51"/>
                      </a:lnTo>
                      <a:lnTo>
                        <a:pt x="189" y="36"/>
                      </a:lnTo>
                      <a:lnTo>
                        <a:pt x="196" y="29"/>
                      </a:lnTo>
                      <a:lnTo>
                        <a:pt x="202" y="21"/>
                      </a:lnTo>
                      <a:lnTo>
                        <a:pt x="208" y="14"/>
                      </a:lnTo>
                      <a:lnTo>
                        <a:pt x="213" y="7"/>
                      </a:lnTo>
                      <a:lnTo>
                        <a:pt x="220" y="7"/>
                      </a:lnTo>
                      <a:lnTo>
                        <a:pt x="232" y="0"/>
                      </a:lnTo>
                      <a:lnTo>
                        <a:pt x="237" y="0"/>
                      </a:lnTo>
                      <a:lnTo>
                        <a:pt x="244" y="0"/>
                      </a:lnTo>
                      <a:lnTo>
                        <a:pt x="250" y="21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17" name="Freeform 45"/>
                <p:cNvSpPr>
                  <a:spLocks noChangeArrowheads="1"/>
                </p:cNvSpPr>
                <p:nvPr/>
              </p:nvSpPr>
              <p:spPr bwMode="auto">
                <a:xfrm>
                  <a:off x="1640" y="799"/>
                  <a:ext cx="293" cy="268"/>
                </a:xfrm>
                <a:custGeom>
                  <a:avLst/>
                  <a:gdLst>
                    <a:gd name="T0" fmla="*/ 0 w 331"/>
                    <a:gd name="T1" fmla="*/ 49 h 269"/>
                    <a:gd name="T2" fmla="*/ 4 w 331"/>
                    <a:gd name="T3" fmla="*/ 28 h 269"/>
                    <a:gd name="T4" fmla="*/ 4 w 331"/>
                    <a:gd name="T5" fmla="*/ 13 h 269"/>
                    <a:gd name="T6" fmla="*/ 9 w 331"/>
                    <a:gd name="T7" fmla="*/ 0 h 269"/>
                    <a:gd name="T8" fmla="*/ 40 w 331"/>
                    <a:gd name="T9" fmla="*/ 6 h 269"/>
                    <a:gd name="T10" fmla="*/ 88 w 331"/>
                    <a:gd name="T11" fmla="*/ 35 h 269"/>
                    <a:gd name="T12" fmla="*/ 106 w 331"/>
                    <a:gd name="T13" fmla="*/ 57 h 269"/>
                    <a:gd name="T14" fmla="*/ 133 w 331"/>
                    <a:gd name="T15" fmla="*/ 71 h 269"/>
                    <a:gd name="T16" fmla="*/ 147 w 331"/>
                    <a:gd name="T17" fmla="*/ 108 h 269"/>
                    <a:gd name="T18" fmla="*/ 158 w 331"/>
                    <a:gd name="T19" fmla="*/ 130 h 269"/>
                    <a:gd name="T20" fmla="*/ 155 w 331"/>
                    <a:gd name="T21" fmla="*/ 134 h 269"/>
                    <a:gd name="T22" fmla="*/ 155 w 331"/>
                    <a:gd name="T23" fmla="*/ 153 h 269"/>
                    <a:gd name="T24" fmla="*/ 150 w 331"/>
                    <a:gd name="T25" fmla="*/ 153 h 269"/>
                    <a:gd name="T26" fmla="*/ 144 w 331"/>
                    <a:gd name="T27" fmla="*/ 168 h 269"/>
                    <a:gd name="T28" fmla="*/ 150 w 331"/>
                    <a:gd name="T29" fmla="*/ 182 h 269"/>
                    <a:gd name="T30" fmla="*/ 150 w 331"/>
                    <a:gd name="T31" fmla="*/ 197 h 269"/>
                    <a:gd name="T32" fmla="*/ 144 w 331"/>
                    <a:gd name="T33" fmla="*/ 212 h 269"/>
                    <a:gd name="T34" fmla="*/ 144 w 331"/>
                    <a:gd name="T35" fmla="*/ 226 h 269"/>
                    <a:gd name="T36" fmla="*/ 153 w 331"/>
                    <a:gd name="T37" fmla="*/ 240 h 269"/>
                    <a:gd name="T38" fmla="*/ 153 w 331"/>
                    <a:gd name="T39" fmla="*/ 254 h 269"/>
                    <a:gd name="T40" fmla="*/ 153 w 331"/>
                    <a:gd name="T41" fmla="*/ 262 h 269"/>
                    <a:gd name="T42" fmla="*/ 144 w 331"/>
                    <a:gd name="T43" fmla="*/ 262 h 269"/>
                    <a:gd name="T44" fmla="*/ 135 w 331"/>
                    <a:gd name="T45" fmla="*/ 254 h 269"/>
                    <a:gd name="T46" fmla="*/ 130 w 331"/>
                    <a:gd name="T47" fmla="*/ 240 h 269"/>
                    <a:gd name="T48" fmla="*/ 127 w 331"/>
                    <a:gd name="T49" fmla="*/ 240 h 269"/>
                    <a:gd name="T50" fmla="*/ 121 w 331"/>
                    <a:gd name="T51" fmla="*/ 232 h 269"/>
                    <a:gd name="T52" fmla="*/ 120 w 331"/>
                    <a:gd name="T53" fmla="*/ 212 h 269"/>
                    <a:gd name="T54" fmla="*/ 116 w 331"/>
                    <a:gd name="T55" fmla="*/ 204 h 269"/>
                    <a:gd name="T56" fmla="*/ 104 w 331"/>
                    <a:gd name="T57" fmla="*/ 190 h 269"/>
                    <a:gd name="T58" fmla="*/ 99 w 331"/>
                    <a:gd name="T59" fmla="*/ 182 h 269"/>
                    <a:gd name="T60" fmla="*/ 85 w 331"/>
                    <a:gd name="T61" fmla="*/ 160 h 269"/>
                    <a:gd name="T62" fmla="*/ 81 w 331"/>
                    <a:gd name="T63" fmla="*/ 146 h 269"/>
                    <a:gd name="T64" fmla="*/ 81 w 331"/>
                    <a:gd name="T65" fmla="*/ 138 h 269"/>
                    <a:gd name="T66" fmla="*/ 88 w 331"/>
                    <a:gd name="T67" fmla="*/ 130 h 269"/>
                    <a:gd name="T68" fmla="*/ 81 w 331"/>
                    <a:gd name="T69" fmla="*/ 123 h 269"/>
                    <a:gd name="T70" fmla="*/ 79 w 331"/>
                    <a:gd name="T71" fmla="*/ 130 h 269"/>
                    <a:gd name="T72" fmla="*/ 71 w 331"/>
                    <a:gd name="T73" fmla="*/ 108 h 269"/>
                    <a:gd name="T74" fmla="*/ 71 w 331"/>
                    <a:gd name="T75" fmla="*/ 115 h 269"/>
                    <a:gd name="T76" fmla="*/ 62 w 331"/>
                    <a:gd name="T77" fmla="*/ 115 h 269"/>
                    <a:gd name="T78" fmla="*/ 62 w 331"/>
                    <a:gd name="T79" fmla="*/ 108 h 269"/>
                    <a:gd name="T80" fmla="*/ 62 w 331"/>
                    <a:gd name="T81" fmla="*/ 93 h 269"/>
                    <a:gd name="T82" fmla="*/ 58 w 331"/>
                    <a:gd name="T83" fmla="*/ 86 h 269"/>
                    <a:gd name="T84" fmla="*/ 53 w 331"/>
                    <a:gd name="T85" fmla="*/ 93 h 269"/>
                    <a:gd name="T86" fmla="*/ 49 w 331"/>
                    <a:gd name="T87" fmla="*/ 71 h 269"/>
                    <a:gd name="T88" fmla="*/ 45 w 331"/>
                    <a:gd name="T89" fmla="*/ 71 h 269"/>
                    <a:gd name="T90" fmla="*/ 36 w 331"/>
                    <a:gd name="T91" fmla="*/ 57 h 269"/>
                    <a:gd name="T92" fmla="*/ 25 w 331"/>
                    <a:gd name="T93" fmla="*/ 64 h 269"/>
                    <a:gd name="T94" fmla="*/ 11 w 331"/>
                    <a:gd name="T95" fmla="*/ 57 h 269"/>
                    <a:gd name="T96" fmla="*/ 0 w 331"/>
                    <a:gd name="T97" fmla="*/ 49 h 26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31"/>
                    <a:gd name="T148" fmla="*/ 0 h 269"/>
                    <a:gd name="T149" fmla="*/ 331 w 331"/>
                    <a:gd name="T150" fmla="*/ 269 h 26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31" h="269">
                      <a:moveTo>
                        <a:pt x="0" y="49"/>
                      </a:moveTo>
                      <a:lnTo>
                        <a:pt x="5" y="28"/>
                      </a:lnTo>
                      <a:lnTo>
                        <a:pt x="5" y="13"/>
                      </a:lnTo>
                      <a:lnTo>
                        <a:pt x="17" y="0"/>
                      </a:lnTo>
                      <a:lnTo>
                        <a:pt x="82" y="6"/>
                      </a:lnTo>
                      <a:lnTo>
                        <a:pt x="182" y="35"/>
                      </a:lnTo>
                      <a:lnTo>
                        <a:pt x="223" y="57"/>
                      </a:lnTo>
                      <a:lnTo>
                        <a:pt x="276" y="71"/>
                      </a:lnTo>
                      <a:lnTo>
                        <a:pt x="306" y="108"/>
                      </a:lnTo>
                      <a:lnTo>
                        <a:pt x="330" y="130"/>
                      </a:lnTo>
                      <a:lnTo>
                        <a:pt x="323" y="137"/>
                      </a:lnTo>
                      <a:lnTo>
                        <a:pt x="323" y="159"/>
                      </a:lnTo>
                      <a:lnTo>
                        <a:pt x="312" y="159"/>
                      </a:lnTo>
                      <a:lnTo>
                        <a:pt x="300" y="174"/>
                      </a:lnTo>
                      <a:lnTo>
                        <a:pt x="312" y="188"/>
                      </a:lnTo>
                      <a:lnTo>
                        <a:pt x="312" y="203"/>
                      </a:lnTo>
                      <a:lnTo>
                        <a:pt x="300" y="218"/>
                      </a:lnTo>
                      <a:lnTo>
                        <a:pt x="300" y="232"/>
                      </a:lnTo>
                      <a:lnTo>
                        <a:pt x="318" y="246"/>
                      </a:lnTo>
                      <a:lnTo>
                        <a:pt x="318" y="260"/>
                      </a:lnTo>
                      <a:lnTo>
                        <a:pt x="318" y="268"/>
                      </a:lnTo>
                      <a:lnTo>
                        <a:pt x="300" y="268"/>
                      </a:lnTo>
                      <a:lnTo>
                        <a:pt x="282" y="260"/>
                      </a:lnTo>
                      <a:lnTo>
                        <a:pt x="271" y="246"/>
                      </a:lnTo>
                      <a:lnTo>
                        <a:pt x="265" y="246"/>
                      </a:lnTo>
                      <a:lnTo>
                        <a:pt x="253" y="238"/>
                      </a:lnTo>
                      <a:lnTo>
                        <a:pt x="247" y="218"/>
                      </a:lnTo>
                      <a:lnTo>
                        <a:pt x="241" y="210"/>
                      </a:lnTo>
                      <a:lnTo>
                        <a:pt x="217" y="196"/>
                      </a:lnTo>
                      <a:lnTo>
                        <a:pt x="206" y="188"/>
                      </a:lnTo>
                      <a:lnTo>
                        <a:pt x="176" y="166"/>
                      </a:lnTo>
                      <a:lnTo>
                        <a:pt x="170" y="152"/>
                      </a:lnTo>
                      <a:lnTo>
                        <a:pt x="170" y="144"/>
                      </a:lnTo>
                      <a:lnTo>
                        <a:pt x="182" y="130"/>
                      </a:lnTo>
                      <a:lnTo>
                        <a:pt x="170" y="123"/>
                      </a:lnTo>
                      <a:lnTo>
                        <a:pt x="165" y="130"/>
                      </a:lnTo>
                      <a:lnTo>
                        <a:pt x="147" y="108"/>
                      </a:lnTo>
                      <a:lnTo>
                        <a:pt x="147" y="115"/>
                      </a:lnTo>
                      <a:lnTo>
                        <a:pt x="128" y="115"/>
                      </a:lnTo>
                      <a:lnTo>
                        <a:pt x="128" y="108"/>
                      </a:lnTo>
                      <a:lnTo>
                        <a:pt x="128" y="93"/>
                      </a:lnTo>
                      <a:lnTo>
                        <a:pt x="123" y="86"/>
                      </a:lnTo>
                      <a:lnTo>
                        <a:pt x="111" y="93"/>
                      </a:lnTo>
                      <a:lnTo>
                        <a:pt x="100" y="71"/>
                      </a:lnTo>
                      <a:lnTo>
                        <a:pt x="93" y="71"/>
                      </a:lnTo>
                      <a:lnTo>
                        <a:pt x="76" y="57"/>
                      </a:lnTo>
                      <a:lnTo>
                        <a:pt x="52" y="64"/>
                      </a:lnTo>
                      <a:lnTo>
                        <a:pt x="22" y="57"/>
                      </a:lnTo>
                      <a:lnTo>
                        <a:pt x="0" y="49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18" name="Freeform 46"/>
                <p:cNvSpPr>
                  <a:spLocks noChangeArrowheads="1"/>
                </p:cNvSpPr>
                <p:nvPr/>
              </p:nvSpPr>
              <p:spPr bwMode="auto">
                <a:xfrm>
                  <a:off x="1575" y="893"/>
                  <a:ext cx="195" cy="139"/>
                </a:xfrm>
                <a:custGeom>
                  <a:avLst/>
                  <a:gdLst>
                    <a:gd name="T0" fmla="*/ 4 w 221"/>
                    <a:gd name="T1" fmla="*/ 0 h 140"/>
                    <a:gd name="T2" fmla="*/ 0 w 221"/>
                    <a:gd name="T3" fmla="*/ 14 h 140"/>
                    <a:gd name="T4" fmla="*/ 0 w 221"/>
                    <a:gd name="T5" fmla="*/ 21 h 140"/>
                    <a:gd name="T6" fmla="*/ 8 w 221"/>
                    <a:gd name="T7" fmla="*/ 36 h 140"/>
                    <a:gd name="T8" fmla="*/ 11 w 221"/>
                    <a:gd name="T9" fmla="*/ 36 h 140"/>
                    <a:gd name="T10" fmla="*/ 13 w 221"/>
                    <a:gd name="T11" fmla="*/ 43 h 140"/>
                    <a:gd name="T12" fmla="*/ 19 w 221"/>
                    <a:gd name="T13" fmla="*/ 43 h 140"/>
                    <a:gd name="T14" fmla="*/ 22 w 221"/>
                    <a:gd name="T15" fmla="*/ 36 h 140"/>
                    <a:gd name="T16" fmla="*/ 30 w 221"/>
                    <a:gd name="T17" fmla="*/ 36 h 140"/>
                    <a:gd name="T18" fmla="*/ 34 w 221"/>
                    <a:gd name="T19" fmla="*/ 43 h 140"/>
                    <a:gd name="T20" fmla="*/ 36 w 221"/>
                    <a:gd name="T21" fmla="*/ 51 h 140"/>
                    <a:gd name="T22" fmla="*/ 43 w 221"/>
                    <a:gd name="T23" fmla="*/ 43 h 140"/>
                    <a:gd name="T24" fmla="*/ 48 w 221"/>
                    <a:gd name="T25" fmla="*/ 51 h 140"/>
                    <a:gd name="T26" fmla="*/ 54 w 221"/>
                    <a:gd name="T27" fmla="*/ 58 h 140"/>
                    <a:gd name="T28" fmla="*/ 56 w 221"/>
                    <a:gd name="T29" fmla="*/ 65 h 140"/>
                    <a:gd name="T30" fmla="*/ 56 w 221"/>
                    <a:gd name="T31" fmla="*/ 81 h 140"/>
                    <a:gd name="T32" fmla="*/ 54 w 221"/>
                    <a:gd name="T33" fmla="*/ 81 h 140"/>
                    <a:gd name="T34" fmla="*/ 56 w 221"/>
                    <a:gd name="T35" fmla="*/ 89 h 140"/>
                    <a:gd name="T36" fmla="*/ 49 w 221"/>
                    <a:gd name="T37" fmla="*/ 96 h 140"/>
                    <a:gd name="T38" fmla="*/ 49 w 221"/>
                    <a:gd name="T39" fmla="*/ 111 h 140"/>
                    <a:gd name="T40" fmla="*/ 56 w 221"/>
                    <a:gd name="T41" fmla="*/ 111 h 140"/>
                    <a:gd name="T42" fmla="*/ 62 w 221"/>
                    <a:gd name="T43" fmla="*/ 111 h 140"/>
                    <a:gd name="T44" fmla="*/ 62 w 221"/>
                    <a:gd name="T45" fmla="*/ 103 h 140"/>
                    <a:gd name="T46" fmla="*/ 64 w 221"/>
                    <a:gd name="T47" fmla="*/ 111 h 140"/>
                    <a:gd name="T48" fmla="*/ 67 w 221"/>
                    <a:gd name="T49" fmla="*/ 103 h 140"/>
                    <a:gd name="T50" fmla="*/ 75 w 221"/>
                    <a:gd name="T51" fmla="*/ 111 h 140"/>
                    <a:gd name="T52" fmla="*/ 81 w 221"/>
                    <a:gd name="T53" fmla="*/ 125 h 140"/>
                    <a:gd name="T54" fmla="*/ 81 w 221"/>
                    <a:gd name="T55" fmla="*/ 133 h 140"/>
                    <a:gd name="T56" fmla="*/ 86 w 221"/>
                    <a:gd name="T57" fmla="*/ 133 h 140"/>
                    <a:gd name="T58" fmla="*/ 93 w 221"/>
                    <a:gd name="T59" fmla="*/ 133 h 140"/>
                    <a:gd name="T60" fmla="*/ 89 w 221"/>
                    <a:gd name="T61" fmla="*/ 125 h 140"/>
                    <a:gd name="T62" fmla="*/ 89 w 221"/>
                    <a:gd name="T63" fmla="*/ 118 h 140"/>
                    <a:gd name="T64" fmla="*/ 95 w 221"/>
                    <a:gd name="T65" fmla="*/ 125 h 140"/>
                    <a:gd name="T66" fmla="*/ 101 w 221"/>
                    <a:gd name="T67" fmla="*/ 133 h 140"/>
                    <a:gd name="T68" fmla="*/ 101 w 221"/>
                    <a:gd name="T69" fmla="*/ 118 h 140"/>
                    <a:gd name="T70" fmla="*/ 95 w 221"/>
                    <a:gd name="T71" fmla="*/ 111 h 140"/>
                    <a:gd name="T72" fmla="*/ 93 w 221"/>
                    <a:gd name="T73" fmla="*/ 111 h 140"/>
                    <a:gd name="T74" fmla="*/ 86 w 221"/>
                    <a:gd name="T75" fmla="*/ 103 h 140"/>
                    <a:gd name="T76" fmla="*/ 93 w 221"/>
                    <a:gd name="T77" fmla="*/ 103 h 140"/>
                    <a:gd name="T78" fmla="*/ 95 w 221"/>
                    <a:gd name="T79" fmla="*/ 103 h 140"/>
                    <a:gd name="T80" fmla="*/ 103 w 221"/>
                    <a:gd name="T81" fmla="*/ 103 h 140"/>
                    <a:gd name="T82" fmla="*/ 101 w 221"/>
                    <a:gd name="T83" fmla="*/ 96 h 140"/>
                    <a:gd name="T84" fmla="*/ 95 w 221"/>
                    <a:gd name="T85" fmla="*/ 81 h 140"/>
                    <a:gd name="T86" fmla="*/ 89 w 221"/>
                    <a:gd name="T87" fmla="*/ 81 h 140"/>
                    <a:gd name="T88" fmla="*/ 85 w 221"/>
                    <a:gd name="T89" fmla="*/ 70 h 140"/>
                    <a:gd name="T90" fmla="*/ 75 w 221"/>
                    <a:gd name="T91" fmla="*/ 70 h 140"/>
                    <a:gd name="T92" fmla="*/ 70 w 221"/>
                    <a:gd name="T93" fmla="*/ 65 h 140"/>
                    <a:gd name="T94" fmla="*/ 64 w 221"/>
                    <a:gd name="T95" fmla="*/ 51 h 140"/>
                    <a:gd name="T96" fmla="*/ 62 w 221"/>
                    <a:gd name="T97" fmla="*/ 29 h 140"/>
                    <a:gd name="T98" fmla="*/ 56 w 221"/>
                    <a:gd name="T99" fmla="*/ 29 h 140"/>
                    <a:gd name="T100" fmla="*/ 56 w 221"/>
                    <a:gd name="T101" fmla="*/ 21 h 140"/>
                    <a:gd name="T102" fmla="*/ 54 w 221"/>
                    <a:gd name="T103" fmla="*/ 21 h 140"/>
                    <a:gd name="T104" fmla="*/ 48 w 221"/>
                    <a:gd name="T105" fmla="*/ 14 h 140"/>
                    <a:gd name="T106" fmla="*/ 38 w 221"/>
                    <a:gd name="T107" fmla="*/ 7 h 140"/>
                    <a:gd name="T108" fmla="*/ 36 w 221"/>
                    <a:gd name="T109" fmla="*/ 14 h 140"/>
                    <a:gd name="T110" fmla="*/ 28 w 221"/>
                    <a:gd name="T111" fmla="*/ 7 h 140"/>
                    <a:gd name="T112" fmla="*/ 22 w 221"/>
                    <a:gd name="T113" fmla="*/ 7 h 140"/>
                    <a:gd name="T114" fmla="*/ 19 w 221"/>
                    <a:gd name="T115" fmla="*/ 0 h 140"/>
                    <a:gd name="T116" fmla="*/ 17 w 221"/>
                    <a:gd name="T117" fmla="*/ 0 h 140"/>
                    <a:gd name="T118" fmla="*/ 13 w 221"/>
                    <a:gd name="T119" fmla="*/ 0 h 140"/>
                    <a:gd name="T120" fmla="*/ 4 w 221"/>
                    <a:gd name="T121" fmla="*/ 0 h 14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21"/>
                    <a:gd name="T184" fmla="*/ 0 h 140"/>
                    <a:gd name="T185" fmla="*/ 221 w 221"/>
                    <a:gd name="T186" fmla="*/ 140 h 14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21" h="140">
                      <a:moveTo>
                        <a:pt x="6" y="0"/>
                      </a:move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17" y="36"/>
                      </a:lnTo>
                      <a:lnTo>
                        <a:pt x="23" y="36"/>
                      </a:lnTo>
                      <a:lnTo>
                        <a:pt x="28" y="43"/>
                      </a:lnTo>
                      <a:lnTo>
                        <a:pt x="41" y="43"/>
                      </a:lnTo>
                      <a:lnTo>
                        <a:pt x="47" y="36"/>
                      </a:lnTo>
                      <a:lnTo>
                        <a:pt x="65" y="36"/>
                      </a:lnTo>
                      <a:lnTo>
                        <a:pt x="71" y="43"/>
                      </a:lnTo>
                      <a:lnTo>
                        <a:pt x="76" y="51"/>
                      </a:lnTo>
                      <a:lnTo>
                        <a:pt x="94" y="43"/>
                      </a:lnTo>
                      <a:lnTo>
                        <a:pt x="100" y="51"/>
                      </a:lnTo>
                      <a:lnTo>
                        <a:pt x="113" y="58"/>
                      </a:lnTo>
                      <a:lnTo>
                        <a:pt x="118" y="65"/>
                      </a:lnTo>
                      <a:lnTo>
                        <a:pt x="118" y="87"/>
                      </a:lnTo>
                      <a:lnTo>
                        <a:pt x="113" y="87"/>
                      </a:lnTo>
                      <a:lnTo>
                        <a:pt x="118" y="95"/>
                      </a:lnTo>
                      <a:lnTo>
                        <a:pt x="106" y="102"/>
                      </a:lnTo>
                      <a:lnTo>
                        <a:pt x="106" y="117"/>
                      </a:lnTo>
                      <a:lnTo>
                        <a:pt x="118" y="117"/>
                      </a:lnTo>
                      <a:lnTo>
                        <a:pt x="130" y="117"/>
                      </a:lnTo>
                      <a:lnTo>
                        <a:pt x="130" y="109"/>
                      </a:lnTo>
                      <a:lnTo>
                        <a:pt x="135" y="117"/>
                      </a:lnTo>
                      <a:lnTo>
                        <a:pt x="142" y="109"/>
                      </a:lnTo>
                      <a:lnTo>
                        <a:pt x="159" y="117"/>
                      </a:lnTo>
                      <a:lnTo>
                        <a:pt x="172" y="131"/>
                      </a:lnTo>
                      <a:lnTo>
                        <a:pt x="172" y="139"/>
                      </a:lnTo>
                      <a:lnTo>
                        <a:pt x="183" y="139"/>
                      </a:lnTo>
                      <a:lnTo>
                        <a:pt x="196" y="139"/>
                      </a:lnTo>
                      <a:lnTo>
                        <a:pt x="189" y="131"/>
                      </a:lnTo>
                      <a:lnTo>
                        <a:pt x="189" y="124"/>
                      </a:lnTo>
                      <a:lnTo>
                        <a:pt x="201" y="131"/>
                      </a:lnTo>
                      <a:lnTo>
                        <a:pt x="213" y="139"/>
                      </a:lnTo>
                      <a:lnTo>
                        <a:pt x="213" y="124"/>
                      </a:lnTo>
                      <a:lnTo>
                        <a:pt x="201" y="117"/>
                      </a:lnTo>
                      <a:lnTo>
                        <a:pt x="196" y="117"/>
                      </a:lnTo>
                      <a:lnTo>
                        <a:pt x="183" y="109"/>
                      </a:lnTo>
                      <a:lnTo>
                        <a:pt x="196" y="109"/>
                      </a:lnTo>
                      <a:lnTo>
                        <a:pt x="201" y="109"/>
                      </a:lnTo>
                      <a:lnTo>
                        <a:pt x="220" y="109"/>
                      </a:lnTo>
                      <a:lnTo>
                        <a:pt x="213" y="102"/>
                      </a:lnTo>
                      <a:lnTo>
                        <a:pt x="201" y="87"/>
                      </a:lnTo>
                      <a:lnTo>
                        <a:pt x="189" y="87"/>
                      </a:lnTo>
                      <a:lnTo>
                        <a:pt x="178" y="73"/>
                      </a:lnTo>
                      <a:lnTo>
                        <a:pt x="159" y="73"/>
                      </a:lnTo>
                      <a:lnTo>
                        <a:pt x="148" y="65"/>
                      </a:lnTo>
                      <a:lnTo>
                        <a:pt x="135" y="51"/>
                      </a:lnTo>
                      <a:lnTo>
                        <a:pt x="130" y="29"/>
                      </a:lnTo>
                      <a:lnTo>
                        <a:pt x="118" y="29"/>
                      </a:lnTo>
                      <a:lnTo>
                        <a:pt x="118" y="21"/>
                      </a:lnTo>
                      <a:lnTo>
                        <a:pt x="113" y="21"/>
                      </a:lnTo>
                      <a:lnTo>
                        <a:pt x="100" y="14"/>
                      </a:lnTo>
                      <a:lnTo>
                        <a:pt x="82" y="7"/>
                      </a:lnTo>
                      <a:lnTo>
                        <a:pt x="76" y="14"/>
                      </a:lnTo>
                      <a:lnTo>
                        <a:pt x="59" y="7"/>
                      </a:lnTo>
                      <a:lnTo>
                        <a:pt x="47" y="7"/>
                      </a:lnTo>
                      <a:lnTo>
                        <a:pt x="41" y="0"/>
                      </a:lnTo>
                      <a:lnTo>
                        <a:pt x="35" y="0"/>
                      </a:lnTo>
                      <a:lnTo>
                        <a:pt x="28" y="0"/>
                      </a:lnTo>
                      <a:lnTo>
                        <a:pt x="6" y="0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19" name="Freeform 47"/>
                <p:cNvSpPr>
                  <a:spLocks noChangeArrowheads="1"/>
                </p:cNvSpPr>
                <p:nvPr/>
              </p:nvSpPr>
              <p:spPr bwMode="auto">
                <a:xfrm>
                  <a:off x="1687" y="1679"/>
                  <a:ext cx="136" cy="64"/>
                </a:xfrm>
                <a:custGeom>
                  <a:avLst/>
                  <a:gdLst>
                    <a:gd name="T0" fmla="*/ 0 w 154"/>
                    <a:gd name="T1" fmla="*/ 32 h 65"/>
                    <a:gd name="T2" fmla="*/ 5 w 154"/>
                    <a:gd name="T3" fmla="*/ 14 h 65"/>
                    <a:gd name="T4" fmla="*/ 8 w 154"/>
                    <a:gd name="T5" fmla="*/ 14 h 65"/>
                    <a:gd name="T6" fmla="*/ 14 w 154"/>
                    <a:gd name="T7" fmla="*/ 7 h 65"/>
                    <a:gd name="T8" fmla="*/ 19 w 154"/>
                    <a:gd name="T9" fmla="*/ 7 h 65"/>
                    <a:gd name="T10" fmla="*/ 23 w 154"/>
                    <a:gd name="T11" fmla="*/ 0 h 65"/>
                    <a:gd name="T12" fmla="*/ 30 w 154"/>
                    <a:gd name="T13" fmla="*/ 14 h 65"/>
                    <a:gd name="T14" fmla="*/ 34 w 154"/>
                    <a:gd name="T15" fmla="*/ 21 h 65"/>
                    <a:gd name="T16" fmla="*/ 34 w 154"/>
                    <a:gd name="T17" fmla="*/ 14 h 65"/>
                    <a:gd name="T18" fmla="*/ 39 w 154"/>
                    <a:gd name="T19" fmla="*/ 21 h 65"/>
                    <a:gd name="T20" fmla="*/ 44 w 154"/>
                    <a:gd name="T21" fmla="*/ 21 h 65"/>
                    <a:gd name="T22" fmla="*/ 47 w 154"/>
                    <a:gd name="T23" fmla="*/ 28 h 65"/>
                    <a:gd name="T24" fmla="*/ 50 w 154"/>
                    <a:gd name="T25" fmla="*/ 32 h 65"/>
                    <a:gd name="T26" fmla="*/ 50 w 154"/>
                    <a:gd name="T27" fmla="*/ 36 h 65"/>
                    <a:gd name="T28" fmla="*/ 62 w 154"/>
                    <a:gd name="T29" fmla="*/ 36 h 65"/>
                    <a:gd name="T30" fmla="*/ 62 w 154"/>
                    <a:gd name="T31" fmla="*/ 43 h 65"/>
                    <a:gd name="T32" fmla="*/ 67 w 154"/>
                    <a:gd name="T33" fmla="*/ 43 h 65"/>
                    <a:gd name="T34" fmla="*/ 72 w 154"/>
                    <a:gd name="T35" fmla="*/ 58 h 65"/>
                    <a:gd name="T36" fmla="*/ 70 w 154"/>
                    <a:gd name="T37" fmla="*/ 58 h 65"/>
                    <a:gd name="T38" fmla="*/ 67 w 154"/>
                    <a:gd name="T39" fmla="*/ 50 h 65"/>
                    <a:gd name="T40" fmla="*/ 62 w 154"/>
                    <a:gd name="T41" fmla="*/ 50 h 65"/>
                    <a:gd name="T42" fmla="*/ 62 w 154"/>
                    <a:gd name="T43" fmla="*/ 58 h 65"/>
                    <a:gd name="T44" fmla="*/ 55 w 154"/>
                    <a:gd name="T45" fmla="*/ 58 h 65"/>
                    <a:gd name="T46" fmla="*/ 50 w 154"/>
                    <a:gd name="T47" fmla="*/ 58 h 65"/>
                    <a:gd name="T48" fmla="*/ 47 w 154"/>
                    <a:gd name="T49" fmla="*/ 58 h 65"/>
                    <a:gd name="T50" fmla="*/ 47 w 154"/>
                    <a:gd name="T51" fmla="*/ 50 h 65"/>
                    <a:gd name="T52" fmla="*/ 39 w 154"/>
                    <a:gd name="T53" fmla="*/ 36 h 65"/>
                    <a:gd name="T54" fmla="*/ 39 w 154"/>
                    <a:gd name="T55" fmla="*/ 32 h 65"/>
                    <a:gd name="T56" fmla="*/ 34 w 154"/>
                    <a:gd name="T57" fmla="*/ 32 h 65"/>
                    <a:gd name="T58" fmla="*/ 30 w 154"/>
                    <a:gd name="T59" fmla="*/ 28 h 65"/>
                    <a:gd name="T60" fmla="*/ 27 w 154"/>
                    <a:gd name="T61" fmla="*/ 32 h 65"/>
                    <a:gd name="T62" fmla="*/ 26 w 154"/>
                    <a:gd name="T63" fmla="*/ 28 h 65"/>
                    <a:gd name="T64" fmla="*/ 23 w 154"/>
                    <a:gd name="T65" fmla="*/ 28 h 65"/>
                    <a:gd name="T66" fmla="*/ 23 w 154"/>
                    <a:gd name="T67" fmla="*/ 21 h 65"/>
                    <a:gd name="T68" fmla="*/ 23 w 154"/>
                    <a:gd name="T69" fmla="*/ 14 h 65"/>
                    <a:gd name="T70" fmla="*/ 14 w 154"/>
                    <a:gd name="T71" fmla="*/ 14 h 65"/>
                    <a:gd name="T72" fmla="*/ 11 w 154"/>
                    <a:gd name="T73" fmla="*/ 28 h 65"/>
                    <a:gd name="T74" fmla="*/ 5 w 154"/>
                    <a:gd name="T75" fmla="*/ 28 h 65"/>
                    <a:gd name="T76" fmla="*/ 0 w 154"/>
                    <a:gd name="T77" fmla="*/ 32 h 6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54"/>
                    <a:gd name="T118" fmla="*/ 0 h 65"/>
                    <a:gd name="T119" fmla="*/ 154 w 154"/>
                    <a:gd name="T120" fmla="*/ 65 h 65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54" h="65">
                      <a:moveTo>
                        <a:pt x="0" y="36"/>
                      </a:moveTo>
                      <a:lnTo>
                        <a:pt x="11" y="14"/>
                      </a:lnTo>
                      <a:lnTo>
                        <a:pt x="17" y="14"/>
                      </a:lnTo>
                      <a:lnTo>
                        <a:pt x="29" y="7"/>
                      </a:lnTo>
                      <a:lnTo>
                        <a:pt x="41" y="7"/>
                      </a:lnTo>
                      <a:lnTo>
                        <a:pt x="47" y="0"/>
                      </a:lnTo>
                      <a:lnTo>
                        <a:pt x="64" y="14"/>
                      </a:lnTo>
                      <a:lnTo>
                        <a:pt x="70" y="21"/>
                      </a:lnTo>
                      <a:lnTo>
                        <a:pt x="70" y="14"/>
                      </a:lnTo>
                      <a:lnTo>
                        <a:pt x="82" y="21"/>
                      </a:lnTo>
                      <a:lnTo>
                        <a:pt x="94" y="21"/>
                      </a:lnTo>
                      <a:lnTo>
                        <a:pt x="99" y="28"/>
                      </a:lnTo>
                      <a:lnTo>
                        <a:pt x="105" y="36"/>
                      </a:lnTo>
                      <a:lnTo>
                        <a:pt x="105" y="42"/>
                      </a:lnTo>
                      <a:lnTo>
                        <a:pt x="129" y="42"/>
                      </a:lnTo>
                      <a:lnTo>
                        <a:pt x="129" y="49"/>
                      </a:lnTo>
                      <a:lnTo>
                        <a:pt x="140" y="49"/>
                      </a:lnTo>
                      <a:lnTo>
                        <a:pt x="153" y="64"/>
                      </a:lnTo>
                      <a:lnTo>
                        <a:pt x="146" y="64"/>
                      </a:lnTo>
                      <a:lnTo>
                        <a:pt x="140" y="56"/>
                      </a:lnTo>
                      <a:lnTo>
                        <a:pt x="129" y="56"/>
                      </a:lnTo>
                      <a:lnTo>
                        <a:pt x="129" y="64"/>
                      </a:lnTo>
                      <a:lnTo>
                        <a:pt x="116" y="64"/>
                      </a:lnTo>
                      <a:lnTo>
                        <a:pt x="105" y="64"/>
                      </a:lnTo>
                      <a:lnTo>
                        <a:pt x="99" y="64"/>
                      </a:lnTo>
                      <a:lnTo>
                        <a:pt x="99" y="56"/>
                      </a:lnTo>
                      <a:lnTo>
                        <a:pt x="82" y="42"/>
                      </a:lnTo>
                      <a:lnTo>
                        <a:pt x="82" y="36"/>
                      </a:lnTo>
                      <a:lnTo>
                        <a:pt x="70" y="36"/>
                      </a:lnTo>
                      <a:lnTo>
                        <a:pt x="64" y="28"/>
                      </a:lnTo>
                      <a:lnTo>
                        <a:pt x="58" y="36"/>
                      </a:lnTo>
                      <a:lnTo>
                        <a:pt x="53" y="28"/>
                      </a:lnTo>
                      <a:lnTo>
                        <a:pt x="47" y="28"/>
                      </a:lnTo>
                      <a:lnTo>
                        <a:pt x="47" y="21"/>
                      </a:lnTo>
                      <a:lnTo>
                        <a:pt x="47" y="14"/>
                      </a:lnTo>
                      <a:lnTo>
                        <a:pt x="29" y="14"/>
                      </a:lnTo>
                      <a:lnTo>
                        <a:pt x="23" y="28"/>
                      </a:lnTo>
                      <a:lnTo>
                        <a:pt x="11" y="28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20" name="Freeform 48"/>
                <p:cNvSpPr>
                  <a:spLocks noChangeArrowheads="1"/>
                </p:cNvSpPr>
                <p:nvPr/>
              </p:nvSpPr>
              <p:spPr bwMode="auto">
                <a:xfrm>
                  <a:off x="1807" y="1729"/>
                  <a:ext cx="85" cy="51"/>
                </a:xfrm>
                <a:custGeom>
                  <a:avLst/>
                  <a:gdLst>
                    <a:gd name="T0" fmla="*/ 0 w 97"/>
                    <a:gd name="T1" fmla="*/ 30 h 52"/>
                    <a:gd name="T2" fmla="*/ 4 w 97"/>
                    <a:gd name="T3" fmla="*/ 37 h 52"/>
                    <a:gd name="T4" fmla="*/ 13 w 97"/>
                    <a:gd name="T5" fmla="*/ 30 h 52"/>
                    <a:gd name="T6" fmla="*/ 16 w 97"/>
                    <a:gd name="T7" fmla="*/ 45 h 52"/>
                    <a:gd name="T8" fmla="*/ 22 w 97"/>
                    <a:gd name="T9" fmla="*/ 45 h 52"/>
                    <a:gd name="T10" fmla="*/ 24 w 97"/>
                    <a:gd name="T11" fmla="*/ 30 h 52"/>
                    <a:gd name="T12" fmla="*/ 27 w 97"/>
                    <a:gd name="T13" fmla="*/ 26 h 52"/>
                    <a:gd name="T14" fmla="*/ 32 w 97"/>
                    <a:gd name="T15" fmla="*/ 30 h 52"/>
                    <a:gd name="T16" fmla="*/ 35 w 97"/>
                    <a:gd name="T17" fmla="*/ 30 h 52"/>
                    <a:gd name="T18" fmla="*/ 39 w 97"/>
                    <a:gd name="T19" fmla="*/ 30 h 52"/>
                    <a:gd name="T20" fmla="*/ 44 w 97"/>
                    <a:gd name="T21" fmla="*/ 21 h 52"/>
                    <a:gd name="T22" fmla="*/ 40 w 97"/>
                    <a:gd name="T23" fmla="*/ 21 h 52"/>
                    <a:gd name="T24" fmla="*/ 40 w 97"/>
                    <a:gd name="T25" fmla="*/ 14 h 52"/>
                    <a:gd name="T26" fmla="*/ 40 w 97"/>
                    <a:gd name="T27" fmla="*/ 7 h 52"/>
                    <a:gd name="T28" fmla="*/ 35 w 97"/>
                    <a:gd name="T29" fmla="*/ 0 h 52"/>
                    <a:gd name="T30" fmla="*/ 30 w 97"/>
                    <a:gd name="T31" fmla="*/ 7 h 52"/>
                    <a:gd name="T32" fmla="*/ 24 w 97"/>
                    <a:gd name="T33" fmla="*/ 7 h 52"/>
                    <a:gd name="T34" fmla="*/ 19 w 97"/>
                    <a:gd name="T35" fmla="*/ 0 h 52"/>
                    <a:gd name="T36" fmla="*/ 13 w 97"/>
                    <a:gd name="T37" fmla="*/ 0 h 52"/>
                    <a:gd name="T38" fmla="*/ 13 w 97"/>
                    <a:gd name="T39" fmla="*/ 14 h 52"/>
                    <a:gd name="T40" fmla="*/ 8 w 97"/>
                    <a:gd name="T41" fmla="*/ 14 h 52"/>
                    <a:gd name="T42" fmla="*/ 5 w 97"/>
                    <a:gd name="T43" fmla="*/ 21 h 52"/>
                    <a:gd name="T44" fmla="*/ 4 w 97"/>
                    <a:gd name="T45" fmla="*/ 26 h 52"/>
                    <a:gd name="T46" fmla="*/ 0 w 97"/>
                    <a:gd name="T47" fmla="*/ 30 h 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7"/>
                    <a:gd name="T73" fmla="*/ 0 h 52"/>
                    <a:gd name="T74" fmla="*/ 97 w 97"/>
                    <a:gd name="T75" fmla="*/ 52 h 5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7" h="52">
                      <a:moveTo>
                        <a:pt x="0" y="36"/>
                      </a:moveTo>
                      <a:lnTo>
                        <a:pt x="5" y="43"/>
                      </a:lnTo>
                      <a:lnTo>
                        <a:pt x="29" y="36"/>
                      </a:lnTo>
                      <a:lnTo>
                        <a:pt x="35" y="51"/>
                      </a:lnTo>
                      <a:lnTo>
                        <a:pt x="47" y="51"/>
                      </a:lnTo>
                      <a:lnTo>
                        <a:pt x="53" y="36"/>
                      </a:lnTo>
                      <a:lnTo>
                        <a:pt x="60" y="29"/>
                      </a:lnTo>
                      <a:lnTo>
                        <a:pt x="71" y="36"/>
                      </a:lnTo>
                      <a:lnTo>
                        <a:pt x="78" y="36"/>
                      </a:lnTo>
                      <a:lnTo>
                        <a:pt x="84" y="36"/>
                      </a:lnTo>
                      <a:lnTo>
                        <a:pt x="96" y="21"/>
                      </a:lnTo>
                      <a:lnTo>
                        <a:pt x="89" y="21"/>
                      </a:lnTo>
                      <a:lnTo>
                        <a:pt x="89" y="14"/>
                      </a:lnTo>
                      <a:lnTo>
                        <a:pt x="89" y="7"/>
                      </a:lnTo>
                      <a:lnTo>
                        <a:pt x="78" y="0"/>
                      </a:lnTo>
                      <a:lnTo>
                        <a:pt x="66" y="7"/>
                      </a:lnTo>
                      <a:lnTo>
                        <a:pt x="53" y="7"/>
                      </a:lnTo>
                      <a:lnTo>
                        <a:pt x="42" y="0"/>
                      </a:lnTo>
                      <a:lnTo>
                        <a:pt x="29" y="0"/>
                      </a:lnTo>
                      <a:lnTo>
                        <a:pt x="29" y="14"/>
                      </a:lnTo>
                      <a:lnTo>
                        <a:pt x="17" y="14"/>
                      </a:lnTo>
                      <a:lnTo>
                        <a:pt x="11" y="21"/>
                      </a:lnTo>
                      <a:lnTo>
                        <a:pt x="5" y="29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21" name="Freeform 49"/>
                <p:cNvSpPr>
                  <a:spLocks noChangeArrowheads="1"/>
                </p:cNvSpPr>
                <p:nvPr/>
              </p:nvSpPr>
              <p:spPr bwMode="auto">
                <a:xfrm>
                  <a:off x="1750" y="1882"/>
                  <a:ext cx="554" cy="1141"/>
                </a:xfrm>
                <a:custGeom>
                  <a:avLst/>
                  <a:gdLst>
                    <a:gd name="T0" fmla="*/ 34 w 625"/>
                    <a:gd name="T1" fmla="*/ 21 h 1142"/>
                    <a:gd name="T2" fmla="*/ 58 w 625"/>
                    <a:gd name="T3" fmla="*/ 7 h 1142"/>
                    <a:gd name="T4" fmla="*/ 49 w 625"/>
                    <a:gd name="T5" fmla="*/ 43 h 1142"/>
                    <a:gd name="T6" fmla="*/ 58 w 625"/>
                    <a:gd name="T7" fmla="*/ 43 h 1142"/>
                    <a:gd name="T8" fmla="*/ 66 w 625"/>
                    <a:gd name="T9" fmla="*/ 36 h 1142"/>
                    <a:gd name="T10" fmla="*/ 80 w 625"/>
                    <a:gd name="T11" fmla="*/ 51 h 1142"/>
                    <a:gd name="T12" fmla="*/ 121 w 625"/>
                    <a:gd name="T13" fmla="*/ 71 h 1142"/>
                    <a:gd name="T14" fmla="*/ 141 w 625"/>
                    <a:gd name="T15" fmla="*/ 93 h 1142"/>
                    <a:gd name="T16" fmla="*/ 164 w 625"/>
                    <a:gd name="T17" fmla="*/ 101 h 1142"/>
                    <a:gd name="T18" fmla="*/ 201 w 625"/>
                    <a:gd name="T19" fmla="*/ 159 h 1142"/>
                    <a:gd name="T20" fmla="*/ 219 w 625"/>
                    <a:gd name="T21" fmla="*/ 225 h 1142"/>
                    <a:gd name="T22" fmla="*/ 293 w 625"/>
                    <a:gd name="T23" fmla="*/ 283 h 1142"/>
                    <a:gd name="T24" fmla="*/ 293 w 625"/>
                    <a:gd name="T25" fmla="*/ 384 h 1142"/>
                    <a:gd name="T26" fmla="*/ 276 w 625"/>
                    <a:gd name="T27" fmla="*/ 435 h 1142"/>
                    <a:gd name="T28" fmla="*/ 273 w 625"/>
                    <a:gd name="T29" fmla="*/ 509 h 1142"/>
                    <a:gd name="T30" fmla="*/ 261 w 625"/>
                    <a:gd name="T31" fmla="*/ 537 h 1142"/>
                    <a:gd name="T32" fmla="*/ 245 w 625"/>
                    <a:gd name="T33" fmla="*/ 582 h 1142"/>
                    <a:gd name="T34" fmla="*/ 219 w 625"/>
                    <a:gd name="T35" fmla="*/ 604 h 1142"/>
                    <a:gd name="T36" fmla="*/ 204 w 625"/>
                    <a:gd name="T37" fmla="*/ 662 h 1142"/>
                    <a:gd name="T38" fmla="*/ 201 w 625"/>
                    <a:gd name="T39" fmla="*/ 706 h 1142"/>
                    <a:gd name="T40" fmla="*/ 181 w 625"/>
                    <a:gd name="T41" fmla="*/ 748 h 1142"/>
                    <a:gd name="T42" fmla="*/ 169 w 625"/>
                    <a:gd name="T43" fmla="*/ 785 h 1142"/>
                    <a:gd name="T44" fmla="*/ 161 w 625"/>
                    <a:gd name="T45" fmla="*/ 800 h 1142"/>
                    <a:gd name="T46" fmla="*/ 157 w 625"/>
                    <a:gd name="T47" fmla="*/ 843 h 1142"/>
                    <a:gd name="T48" fmla="*/ 135 w 625"/>
                    <a:gd name="T49" fmla="*/ 865 h 1142"/>
                    <a:gd name="T50" fmla="*/ 121 w 625"/>
                    <a:gd name="T51" fmla="*/ 880 h 1142"/>
                    <a:gd name="T52" fmla="*/ 121 w 625"/>
                    <a:gd name="T53" fmla="*/ 931 h 1142"/>
                    <a:gd name="T54" fmla="*/ 104 w 625"/>
                    <a:gd name="T55" fmla="*/ 960 h 1142"/>
                    <a:gd name="T56" fmla="*/ 113 w 625"/>
                    <a:gd name="T57" fmla="*/ 988 h 1142"/>
                    <a:gd name="T58" fmla="*/ 98 w 625"/>
                    <a:gd name="T59" fmla="*/ 1018 h 1142"/>
                    <a:gd name="T60" fmla="*/ 89 w 625"/>
                    <a:gd name="T61" fmla="*/ 1069 h 1142"/>
                    <a:gd name="T62" fmla="*/ 108 w 625"/>
                    <a:gd name="T63" fmla="*/ 1135 h 1142"/>
                    <a:gd name="T64" fmla="*/ 86 w 625"/>
                    <a:gd name="T65" fmla="*/ 1105 h 1142"/>
                    <a:gd name="T66" fmla="*/ 72 w 625"/>
                    <a:gd name="T67" fmla="*/ 1040 h 1142"/>
                    <a:gd name="T68" fmla="*/ 69 w 625"/>
                    <a:gd name="T69" fmla="*/ 880 h 1142"/>
                    <a:gd name="T70" fmla="*/ 66 w 625"/>
                    <a:gd name="T71" fmla="*/ 814 h 1142"/>
                    <a:gd name="T72" fmla="*/ 69 w 625"/>
                    <a:gd name="T73" fmla="*/ 742 h 1142"/>
                    <a:gd name="T74" fmla="*/ 72 w 625"/>
                    <a:gd name="T75" fmla="*/ 684 h 1142"/>
                    <a:gd name="T76" fmla="*/ 69 w 625"/>
                    <a:gd name="T77" fmla="*/ 589 h 1142"/>
                    <a:gd name="T78" fmla="*/ 72 w 625"/>
                    <a:gd name="T79" fmla="*/ 523 h 1142"/>
                    <a:gd name="T80" fmla="*/ 53 w 625"/>
                    <a:gd name="T81" fmla="*/ 472 h 1142"/>
                    <a:gd name="T82" fmla="*/ 28 w 625"/>
                    <a:gd name="T83" fmla="*/ 428 h 1142"/>
                    <a:gd name="T84" fmla="*/ 17 w 625"/>
                    <a:gd name="T85" fmla="*/ 362 h 1142"/>
                    <a:gd name="T86" fmla="*/ 5 w 625"/>
                    <a:gd name="T87" fmla="*/ 326 h 1142"/>
                    <a:gd name="T88" fmla="*/ 5 w 625"/>
                    <a:gd name="T89" fmla="*/ 269 h 1142"/>
                    <a:gd name="T90" fmla="*/ 4 w 625"/>
                    <a:gd name="T91" fmla="*/ 210 h 1142"/>
                    <a:gd name="T92" fmla="*/ 22 w 625"/>
                    <a:gd name="T93" fmla="*/ 93 h 114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25"/>
                    <a:gd name="T142" fmla="*/ 0 h 1142"/>
                    <a:gd name="T143" fmla="*/ 625 w 625"/>
                    <a:gd name="T144" fmla="*/ 1142 h 114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25" h="1142">
                      <a:moveTo>
                        <a:pt x="46" y="51"/>
                      </a:moveTo>
                      <a:lnTo>
                        <a:pt x="59" y="43"/>
                      </a:lnTo>
                      <a:lnTo>
                        <a:pt x="70" y="21"/>
                      </a:lnTo>
                      <a:lnTo>
                        <a:pt x="94" y="7"/>
                      </a:lnTo>
                      <a:lnTo>
                        <a:pt x="106" y="0"/>
                      </a:lnTo>
                      <a:lnTo>
                        <a:pt x="118" y="7"/>
                      </a:lnTo>
                      <a:lnTo>
                        <a:pt x="118" y="14"/>
                      </a:lnTo>
                      <a:lnTo>
                        <a:pt x="100" y="21"/>
                      </a:lnTo>
                      <a:lnTo>
                        <a:pt x="100" y="43"/>
                      </a:lnTo>
                      <a:lnTo>
                        <a:pt x="100" y="58"/>
                      </a:lnTo>
                      <a:lnTo>
                        <a:pt x="111" y="58"/>
                      </a:lnTo>
                      <a:lnTo>
                        <a:pt x="118" y="43"/>
                      </a:lnTo>
                      <a:lnTo>
                        <a:pt x="124" y="21"/>
                      </a:lnTo>
                      <a:lnTo>
                        <a:pt x="130" y="29"/>
                      </a:lnTo>
                      <a:lnTo>
                        <a:pt x="135" y="36"/>
                      </a:lnTo>
                      <a:lnTo>
                        <a:pt x="153" y="36"/>
                      </a:lnTo>
                      <a:lnTo>
                        <a:pt x="166" y="43"/>
                      </a:lnTo>
                      <a:lnTo>
                        <a:pt x="166" y="51"/>
                      </a:lnTo>
                      <a:lnTo>
                        <a:pt x="189" y="51"/>
                      </a:lnTo>
                      <a:lnTo>
                        <a:pt x="231" y="43"/>
                      </a:lnTo>
                      <a:lnTo>
                        <a:pt x="249" y="71"/>
                      </a:lnTo>
                      <a:lnTo>
                        <a:pt x="279" y="86"/>
                      </a:lnTo>
                      <a:lnTo>
                        <a:pt x="279" y="101"/>
                      </a:lnTo>
                      <a:lnTo>
                        <a:pt x="290" y="93"/>
                      </a:lnTo>
                      <a:lnTo>
                        <a:pt x="303" y="93"/>
                      </a:lnTo>
                      <a:lnTo>
                        <a:pt x="320" y="108"/>
                      </a:lnTo>
                      <a:lnTo>
                        <a:pt x="338" y="101"/>
                      </a:lnTo>
                      <a:lnTo>
                        <a:pt x="356" y="108"/>
                      </a:lnTo>
                      <a:lnTo>
                        <a:pt x="386" y="130"/>
                      </a:lnTo>
                      <a:lnTo>
                        <a:pt x="415" y="159"/>
                      </a:lnTo>
                      <a:lnTo>
                        <a:pt x="427" y="196"/>
                      </a:lnTo>
                      <a:lnTo>
                        <a:pt x="415" y="217"/>
                      </a:lnTo>
                      <a:lnTo>
                        <a:pt x="451" y="225"/>
                      </a:lnTo>
                      <a:lnTo>
                        <a:pt x="510" y="239"/>
                      </a:lnTo>
                      <a:lnTo>
                        <a:pt x="569" y="254"/>
                      </a:lnTo>
                      <a:lnTo>
                        <a:pt x="605" y="283"/>
                      </a:lnTo>
                      <a:lnTo>
                        <a:pt x="624" y="311"/>
                      </a:lnTo>
                      <a:lnTo>
                        <a:pt x="624" y="348"/>
                      </a:lnTo>
                      <a:lnTo>
                        <a:pt x="605" y="384"/>
                      </a:lnTo>
                      <a:lnTo>
                        <a:pt x="593" y="399"/>
                      </a:lnTo>
                      <a:lnTo>
                        <a:pt x="581" y="406"/>
                      </a:lnTo>
                      <a:lnTo>
                        <a:pt x="569" y="435"/>
                      </a:lnTo>
                      <a:lnTo>
                        <a:pt x="569" y="457"/>
                      </a:lnTo>
                      <a:lnTo>
                        <a:pt x="569" y="479"/>
                      </a:lnTo>
                      <a:lnTo>
                        <a:pt x="563" y="509"/>
                      </a:lnTo>
                      <a:lnTo>
                        <a:pt x="552" y="509"/>
                      </a:lnTo>
                      <a:lnTo>
                        <a:pt x="552" y="529"/>
                      </a:lnTo>
                      <a:lnTo>
                        <a:pt x="539" y="537"/>
                      </a:lnTo>
                      <a:lnTo>
                        <a:pt x="539" y="551"/>
                      </a:lnTo>
                      <a:lnTo>
                        <a:pt x="522" y="566"/>
                      </a:lnTo>
                      <a:lnTo>
                        <a:pt x="504" y="588"/>
                      </a:lnTo>
                      <a:lnTo>
                        <a:pt x="486" y="602"/>
                      </a:lnTo>
                      <a:lnTo>
                        <a:pt x="474" y="595"/>
                      </a:lnTo>
                      <a:lnTo>
                        <a:pt x="451" y="610"/>
                      </a:lnTo>
                      <a:lnTo>
                        <a:pt x="427" y="639"/>
                      </a:lnTo>
                      <a:lnTo>
                        <a:pt x="421" y="653"/>
                      </a:lnTo>
                      <a:lnTo>
                        <a:pt x="421" y="668"/>
                      </a:lnTo>
                      <a:lnTo>
                        <a:pt x="427" y="683"/>
                      </a:lnTo>
                      <a:lnTo>
                        <a:pt x="415" y="697"/>
                      </a:lnTo>
                      <a:lnTo>
                        <a:pt x="415" y="712"/>
                      </a:lnTo>
                      <a:lnTo>
                        <a:pt x="397" y="726"/>
                      </a:lnTo>
                      <a:lnTo>
                        <a:pt x="386" y="741"/>
                      </a:lnTo>
                      <a:lnTo>
                        <a:pt x="373" y="754"/>
                      </a:lnTo>
                      <a:lnTo>
                        <a:pt x="367" y="769"/>
                      </a:lnTo>
                      <a:lnTo>
                        <a:pt x="356" y="791"/>
                      </a:lnTo>
                      <a:lnTo>
                        <a:pt x="349" y="791"/>
                      </a:lnTo>
                      <a:lnTo>
                        <a:pt x="338" y="791"/>
                      </a:lnTo>
                      <a:lnTo>
                        <a:pt x="320" y="798"/>
                      </a:lnTo>
                      <a:lnTo>
                        <a:pt x="332" y="806"/>
                      </a:lnTo>
                      <a:lnTo>
                        <a:pt x="332" y="828"/>
                      </a:lnTo>
                      <a:lnTo>
                        <a:pt x="332" y="842"/>
                      </a:lnTo>
                      <a:lnTo>
                        <a:pt x="325" y="849"/>
                      </a:lnTo>
                      <a:lnTo>
                        <a:pt x="303" y="849"/>
                      </a:lnTo>
                      <a:lnTo>
                        <a:pt x="290" y="857"/>
                      </a:lnTo>
                      <a:lnTo>
                        <a:pt x="279" y="871"/>
                      </a:lnTo>
                      <a:lnTo>
                        <a:pt x="279" y="886"/>
                      </a:lnTo>
                      <a:lnTo>
                        <a:pt x="260" y="893"/>
                      </a:lnTo>
                      <a:lnTo>
                        <a:pt x="249" y="886"/>
                      </a:lnTo>
                      <a:lnTo>
                        <a:pt x="242" y="901"/>
                      </a:lnTo>
                      <a:lnTo>
                        <a:pt x="249" y="908"/>
                      </a:lnTo>
                      <a:lnTo>
                        <a:pt x="249" y="937"/>
                      </a:lnTo>
                      <a:lnTo>
                        <a:pt x="242" y="959"/>
                      </a:lnTo>
                      <a:lnTo>
                        <a:pt x="218" y="959"/>
                      </a:lnTo>
                      <a:lnTo>
                        <a:pt x="213" y="966"/>
                      </a:lnTo>
                      <a:lnTo>
                        <a:pt x="213" y="987"/>
                      </a:lnTo>
                      <a:lnTo>
                        <a:pt x="225" y="987"/>
                      </a:lnTo>
                      <a:lnTo>
                        <a:pt x="231" y="994"/>
                      </a:lnTo>
                      <a:lnTo>
                        <a:pt x="231" y="1016"/>
                      </a:lnTo>
                      <a:lnTo>
                        <a:pt x="218" y="1016"/>
                      </a:lnTo>
                      <a:lnTo>
                        <a:pt x="201" y="1024"/>
                      </a:lnTo>
                      <a:lnTo>
                        <a:pt x="196" y="1038"/>
                      </a:lnTo>
                      <a:lnTo>
                        <a:pt x="196" y="1060"/>
                      </a:lnTo>
                      <a:lnTo>
                        <a:pt x="183" y="1075"/>
                      </a:lnTo>
                      <a:lnTo>
                        <a:pt x="225" y="1111"/>
                      </a:lnTo>
                      <a:lnTo>
                        <a:pt x="231" y="1133"/>
                      </a:lnTo>
                      <a:lnTo>
                        <a:pt x="225" y="1141"/>
                      </a:lnTo>
                      <a:lnTo>
                        <a:pt x="213" y="1133"/>
                      </a:lnTo>
                      <a:lnTo>
                        <a:pt x="196" y="1119"/>
                      </a:lnTo>
                      <a:lnTo>
                        <a:pt x="177" y="1111"/>
                      </a:lnTo>
                      <a:lnTo>
                        <a:pt x="159" y="1089"/>
                      </a:lnTo>
                      <a:lnTo>
                        <a:pt x="148" y="1067"/>
                      </a:lnTo>
                      <a:lnTo>
                        <a:pt x="148" y="1046"/>
                      </a:lnTo>
                      <a:lnTo>
                        <a:pt x="148" y="1031"/>
                      </a:lnTo>
                      <a:lnTo>
                        <a:pt x="148" y="915"/>
                      </a:lnTo>
                      <a:lnTo>
                        <a:pt x="142" y="886"/>
                      </a:lnTo>
                      <a:lnTo>
                        <a:pt x="130" y="864"/>
                      </a:lnTo>
                      <a:lnTo>
                        <a:pt x="130" y="842"/>
                      </a:lnTo>
                      <a:lnTo>
                        <a:pt x="135" y="820"/>
                      </a:lnTo>
                      <a:lnTo>
                        <a:pt x="148" y="791"/>
                      </a:lnTo>
                      <a:lnTo>
                        <a:pt x="142" y="762"/>
                      </a:lnTo>
                      <a:lnTo>
                        <a:pt x="142" y="748"/>
                      </a:lnTo>
                      <a:lnTo>
                        <a:pt x="142" y="734"/>
                      </a:lnTo>
                      <a:lnTo>
                        <a:pt x="142" y="726"/>
                      </a:lnTo>
                      <a:lnTo>
                        <a:pt x="148" y="690"/>
                      </a:lnTo>
                      <a:lnTo>
                        <a:pt x="142" y="675"/>
                      </a:lnTo>
                      <a:lnTo>
                        <a:pt x="148" y="631"/>
                      </a:lnTo>
                      <a:lnTo>
                        <a:pt x="142" y="595"/>
                      </a:lnTo>
                      <a:lnTo>
                        <a:pt x="148" y="580"/>
                      </a:lnTo>
                      <a:lnTo>
                        <a:pt x="153" y="544"/>
                      </a:lnTo>
                      <a:lnTo>
                        <a:pt x="148" y="523"/>
                      </a:lnTo>
                      <a:lnTo>
                        <a:pt x="135" y="501"/>
                      </a:lnTo>
                      <a:lnTo>
                        <a:pt x="130" y="487"/>
                      </a:lnTo>
                      <a:lnTo>
                        <a:pt x="111" y="472"/>
                      </a:lnTo>
                      <a:lnTo>
                        <a:pt x="94" y="457"/>
                      </a:lnTo>
                      <a:lnTo>
                        <a:pt x="70" y="450"/>
                      </a:lnTo>
                      <a:lnTo>
                        <a:pt x="59" y="428"/>
                      </a:lnTo>
                      <a:lnTo>
                        <a:pt x="41" y="399"/>
                      </a:lnTo>
                      <a:lnTo>
                        <a:pt x="41" y="384"/>
                      </a:lnTo>
                      <a:lnTo>
                        <a:pt x="35" y="362"/>
                      </a:lnTo>
                      <a:lnTo>
                        <a:pt x="35" y="348"/>
                      </a:lnTo>
                      <a:lnTo>
                        <a:pt x="23" y="333"/>
                      </a:lnTo>
                      <a:lnTo>
                        <a:pt x="11" y="326"/>
                      </a:lnTo>
                      <a:lnTo>
                        <a:pt x="5" y="311"/>
                      </a:lnTo>
                      <a:lnTo>
                        <a:pt x="11" y="297"/>
                      </a:lnTo>
                      <a:lnTo>
                        <a:pt x="11" y="269"/>
                      </a:lnTo>
                      <a:lnTo>
                        <a:pt x="5" y="254"/>
                      </a:lnTo>
                      <a:lnTo>
                        <a:pt x="0" y="232"/>
                      </a:lnTo>
                      <a:lnTo>
                        <a:pt x="5" y="210"/>
                      </a:lnTo>
                      <a:lnTo>
                        <a:pt x="28" y="152"/>
                      </a:lnTo>
                      <a:lnTo>
                        <a:pt x="35" y="122"/>
                      </a:lnTo>
                      <a:lnTo>
                        <a:pt x="46" y="93"/>
                      </a:lnTo>
                      <a:lnTo>
                        <a:pt x="46" y="79"/>
                      </a:lnTo>
                      <a:lnTo>
                        <a:pt x="46" y="51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3799" name="Rectangle 50"/>
          <p:cNvSpPr>
            <a:spLocks noChangeArrowheads="1"/>
          </p:cNvSpPr>
          <p:nvPr/>
        </p:nvSpPr>
        <p:spPr bwMode="auto">
          <a:xfrm>
            <a:off x="490538" y="228600"/>
            <a:ext cx="7888287" cy="576263"/>
          </a:xfrm>
          <a:prstGeom prst="rect">
            <a:avLst/>
          </a:prstGeom>
          <a:solidFill>
            <a:srgbClr val="002060"/>
          </a:solidFill>
          <a:ln w="12600" cap="sq">
            <a:solidFill>
              <a:srgbClr val="FFFF00"/>
            </a:solidFill>
            <a:miter lim="800000"/>
            <a:headEnd/>
            <a:tailEnd/>
          </a:ln>
        </p:spPr>
        <p:txBody>
          <a:bodyPr wrap="none" lIns="90360" tIns="44280" rIns="90360" bIns="4428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</a:rPr>
              <a:t>Eziologia infettiva della  diarrea del viaggiatore</a:t>
            </a:r>
          </a:p>
        </p:txBody>
      </p: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6508750" y="1341438"/>
            <a:ext cx="2527300" cy="3573462"/>
            <a:chOff x="4009" y="845"/>
            <a:chExt cx="1592" cy="2251"/>
          </a:xfrm>
        </p:grpSpPr>
        <p:sp>
          <p:nvSpPr>
            <p:cNvPr id="33808" name="Rectangle 52"/>
            <p:cNvSpPr>
              <a:spLocks noChangeArrowheads="1"/>
            </p:cNvSpPr>
            <p:nvPr/>
          </p:nvSpPr>
          <p:spPr bwMode="auto">
            <a:xfrm>
              <a:off x="4009" y="845"/>
              <a:ext cx="1444" cy="2251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60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sp>
          <p:nvSpPr>
            <p:cNvPr id="33809" name="Rectangle 53"/>
            <p:cNvSpPr>
              <a:spLocks noChangeArrowheads="1"/>
            </p:cNvSpPr>
            <p:nvPr/>
          </p:nvSpPr>
          <p:spPr bwMode="auto">
            <a:xfrm>
              <a:off x="4094" y="919"/>
              <a:ext cx="1507" cy="19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ETEC                 16%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Shigella                0%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Salmonella          4%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Campylob    15-17%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Vibrios           9-31%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Cyclospora    2-3%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1" i="1">
                <a:latin typeface="Times New Roman" pitchFamily="18" charset="0"/>
                <a:ea typeface="Microsoft YaHei" pitchFamily="34" charset="-122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E.histolytica  0-5%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Cyclospora    0-6%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1" i="1">
                <a:latin typeface="Times New Roman" pitchFamily="18" charset="0"/>
                <a:ea typeface="Microsoft YaHei" pitchFamily="34" charset="-122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Rotaviruses      3%</a:t>
              </a:r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250825" y="2420938"/>
            <a:ext cx="2376488" cy="3275012"/>
            <a:chOff x="300" y="1525"/>
            <a:chExt cx="1355" cy="2063"/>
          </a:xfrm>
        </p:grpSpPr>
        <p:sp>
          <p:nvSpPr>
            <p:cNvPr id="33806" name="Rectangle 55"/>
            <p:cNvSpPr>
              <a:spLocks noChangeArrowheads="1"/>
            </p:cNvSpPr>
            <p:nvPr/>
          </p:nvSpPr>
          <p:spPr bwMode="auto">
            <a:xfrm>
              <a:off x="300" y="1525"/>
              <a:ext cx="1350" cy="206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60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sp>
          <p:nvSpPr>
            <p:cNvPr id="33807" name="Rectangle 56"/>
            <p:cNvSpPr>
              <a:spLocks noChangeArrowheads="1"/>
            </p:cNvSpPr>
            <p:nvPr/>
          </p:nvSpPr>
          <p:spPr bwMode="auto">
            <a:xfrm>
              <a:off x="343" y="1525"/>
              <a:ext cx="1311" cy="19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360" tIns="44280" rIns="90360" bIns="44280">
              <a:spAutoFit/>
            </a:bodyPr>
            <a:lstStyle/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ETEC              42%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Shigella           8%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Salmonella      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Campylob.       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Vibrios         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Cyclospora      2-3%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1" i="1">
                <a:latin typeface="Times New Roman" pitchFamily="18" charset="0"/>
                <a:ea typeface="Microsoft YaHei" pitchFamily="34" charset="-122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E. histolytica  0-6%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G. lamblia      0-6%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1" i="1">
                <a:latin typeface="Times New Roman" pitchFamily="18" charset="0"/>
                <a:ea typeface="Microsoft YaHei" pitchFamily="34" charset="-122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Rotaviruses    12% </a:t>
              </a:r>
            </a:p>
          </p:txBody>
        </p:sp>
      </p:grpSp>
      <p:grpSp>
        <p:nvGrpSpPr>
          <p:cNvPr id="15" name="Group 57"/>
          <p:cNvGrpSpPr>
            <a:grpSpLocks/>
          </p:cNvGrpSpPr>
          <p:nvPr/>
        </p:nvGrpSpPr>
        <p:grpSpPr bwMode="auto">
          <a:xfrm>
            <a:off x="3635375" y="2997200"/>
            <a:ext cx="2736850" cy="3167063"/>
            <a:chOff x="2245" y="1933"/>
            <a:chExt cx="1677" cy="1995"/>
          </a:xfrm>
        </p:grpSpPr>
        <p:sp>
          <p:nvSpPr>
            <p:cNvPr id="33804" name="Rectangle 58"/>
            <p:cNvSpPr>
              <a:spLocks noChangeArrowheads="1"/>
            </p:cNvSpPr>
            <p:nvPr/>
          </p:nvSpPr>
          <p:spPr bwMode="auto">
            <a:xfrm>
              <a:off x="2245" y="1933"/>
              <a:ext cx="1677" cy="199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60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sp>
          <p:nvSpPr>
            <p:cNvPr id="33805" name="Rectangle 59"/>
            <p:cNvSpPr>
              <a:spLocks noChangeArrowheads="1"/>
            </p:cNvSpPr>
            <p:nvPr/>
          </p:nvSpPr>
          <p:spPr bwMode="auto">
            <a:xfrm>
              <a:off x="2311" y="1933"/>
              <a:ext cx="1469" cy="18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ETEC              36%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Shigella             0%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Salmonella        0%1%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Vibrios              ?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Yersinia        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1" i="1">
                <a:latin typeface="Times New Roman" pitchFamily="18" charset="0"/>
                <a:ea typeface="Microsoft YaHei" pitchFamily="34" charset="-122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E. histolytica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G. lamblia    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 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</a:rPr>
                <a:t>Rotaviruses       0%</a:t>
              </a:r>
            </a:p>
          </p:txBody>
        </p:sp>
      </p:grp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3644900" y="6308725"/>
            <a:ext cx="5032375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(Black modified,90; Gascon et Al, 93, ;Castelli &amp; Carosi,95)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69963"/>
            <a:ext cx="4157663" cy="454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4821238" cy="460375"/>
          </a:xfrm>
          <a:prstGeom prst="rect">
            <a:avLst/>
          </a:prstGeom>
          <a:solidFill>
            <a:srgbClr val="000066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Dove ha soggiornato la paziente?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048000"/>
            <a:ext cx="3048000" cy="333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1" name="AutoShape 7" descr="data:image/jpeg;base64,/9j/4AAQSkZJRgABAQAAAQABAAD/2wCEAAkGBhQSERUUExQUFRUWGBoXGRYYFxcWHRwVGBggFxoWFBceHSYeFxojGxkYHy8gJScpLCwuFx4yNTAqNiYrLSwBCQoKDgwOGg8PGiokHyQsLjAvMiopLC0sLCwtLCwsMDAsLCwsLCwpLDQsKSwsLywpLCwtLC00LCwsLCwsLCwpMP/AABEIAMQBAQMBIgACEQEDEQH/xAAbAAEAAQUBAAAAAAAAAAAAAAAABAEDBQYHAv/EAEMQAAEDAgMEBgcFBwMEAwAAAAECAxEAIQQSMQUiQVEGE2FxkdIVFjJSU4GTBxQjQqE0c7GzwdHwYnLhkqLi8SQzY//EABsBAAIDAQEBAAAAAAAAAAAAAAAEAgMFAQYH/8QALxEAAgIBAwIEBgAHAQAAAAAAAAECEQMEITESQQUiUXETYYGRofAUQrHB0eHxMv/aAAwDAQACEQMRAD8A3XZGyGDh2SWGSS02Seqb1yDW1S/Q7HwGPpN+Wmxv2Zj9y3/LFTKbMtt2Q/Q7HwGPpN+Wnodj4DH0m/LUylBy2Q/Q7HwGPpN+Wnodj4DH0m/LUylAWyH6HY+Ax9Jvy09DsfAY+k35amUoC2Q/Q7HwGPpN+Wnodj4DH0m/LUylAWyH6HY+Ax9Jvy09DsfAY+k35amUoC2Q/Q7HwGPpN+Wnodj4DH0m/LUpSgNSB32qtB22RPQ7HwGPpN+Wnodj4DH0m/LUylBy2Q/Q7HwGPpN+Wnodj4DH0m/LUylAWyH6HY+Ax9Jvy09DsfAY+k35amUoC2Q/Q7HwGPpN+Wnodj4DH0m/LUylAWyH6HY+Ax9Jvy09DsfAY+k35amUoC2Q/Q7HwGPpN+Wnodj4DH0m/LUylAWyH6HY+Ax9Jvy09DsfAY+k35amUoC2Q/Q7HwGPpN+Wnodj4DH0m/LUylAWyH6HY+Ax9Jvy1VGxmJH4DGvwm/LUuqo1HeKAtnHvubfw0f8AQn+1KvUqocOnbG/ZmP3Lf8sVMqHsb9mY/ct/yxUyrRN8ilKV0BSlKAFKVqHSPaxdzobKsraoWB+YaKJiDCVWjTeBqvJNQVgTNq9LQggMpS5aSqTA7ANSey1Q2umDoVvIQRyBKY7cxJ/hWuNrFiBF8us8OMTNv8AqS20VKABASLqJ0CR/nzkAXIrJeqzSmq2KXOV0jf8ADbSQtsOZgEn3jEHTKZi82rB9IukZSMrK0i8KVEx2JJGX53/rWAx7wcVuZg2BCUK/KIuYvcqknnNWEogR/G9hoPlFW5Nbs4r7nXlSLa1uLOZas6idV3gDgB41nejG01NuBu60rIED8quYTy56fpWIIr03ilI/NblJiAD7X+m+mlK4szWTqbIRncrZ0eq1rXRd55xRUVktARHCeARygcR2c62WtvHPrj1IvuxSlUKtO2w79f4A1YdK0pXlSgBJIAHE2rgHqlYrG7fQlta0b5TAAHFRBI+Qi/carsjaBWE5s0lIkEdk55gEg6aQI+dQ+JG6sn0Sq6MpSqKVAn/n9KpmtIBNpjQ919PnUyB6pVlt+SLETMTFykwofI+N6vVyMlJXFnWmuRSlKkcFKUoAVVGo7xVKqjUd4oA5JSlKpGzp2xv2Zj9y3/LFTKh7G/ZmP3Lf8sVMq0UfIpSldAV5W4BqQLgXMXNgO+rWNxiWkFazAH6ngB2mtc++jEgOOKDaWjnKIC5QDqJAUFG4tYiLc65TS27gZfEbWR1imSpTSk5VZiBCkjeIBNoIBB04xpWl7QZLLqhMwc6Vgz7RlJ5yQRpI1rZtqHD9dL60pVmTGUGVIUmUhzdNrLEi0RPCsI680Gw3lzuJLiUpW2ouJvKbplJglUnhNhSuePXs3xwDjZinMYoiTmWRAgzI+Z4RetgODZZw6g4vM68kKGTUQmUDsTJmTY8rVjNibO6x1DawooMzuqTYA2v+WY3p/jUzpVhy2/MAJWAqSbWsqOR7NNIpWMXGEslX239CuqTZjaUBpWaKiqLEg/5fsr1Vt5ZAkHKbQq1jNje0TztUoq2kdiraRvuwsMlDCAmYiSTEknUmCf8A0BWQqHslRLDZOpSLWt2W7KmV6aKSWw6yBtzGqaYUtGXMIjMCRdQGgI4HnWnKxbuLcAzAKIKQkKKQQN5SUkGJkA3PzsK315lK0lKgFJOoIkEVrGA6MLCXJVlWHUlC4ndQLKTBGoMX92O5fNGcmq4A2DZmHUhpKVqKlAXJM/IHiBpUkibGgqtMpUqAxqdgM5csEpBkAqO6dCUnXxmpmEwobSEp0H+Xq9VleJSJEgkagESOMm+6O0xUX0wXU9iXmlsXqVQGq1MiYjDsqaRvKVmSqwElJbURIE6HUxcgxeBWTYdzCYKTxSbEGJg+NWcXikAEFQzCDlCoVOoEC9yK8JSWlLKknKEhWdIWQUiSSRfS/bETNZ8XDTZOhy2lb3/ePyxlp5Y9Vbom0qgM3FVrQFhSqT/n+d48arQAqqNR3iqVVGo7xQBySlKVSNnTtjfszH7lv+WKmVD2N+zMfum/5YqDjOlLSF5QFLgwSmIHcSRmM2/rU5TjBXJ0KN0ZqlY9jbzC9HEjsVuH/uipy3AASSABckmBHfXVJS3TOGN29tBttKQ431iVk23SLReDxv8A+qweH2El9edhwoSZC0qupMiIA4gp4lXjep+08OjFqQW3kWJSROokSUcSfZHK4rWX8OptakzlIURuqjQyJg250jnm4yuSuJGTa54MvjNl4RLAUXCrKrKlaU3m6y2IGh1vMRbjNlbZK5S/C2ivfUFiEkgWXBJkmIIvIiabOwzbzPUqUEOBSlJJFspAKyoaEDLPZarbSM2HeCEytDgUYBJLYBSO+CJgVFy6knFdvn27ErtbGS2C6A7LmJQ4VCycy1HMoi8qAg6i3OLRWzLbB1APG4BvzrlqOELgjllN5mTa145XgVunR3pN1x6p0BLwGo9lYAuocjzHfFWafPF+R7fvzOJ9iz0xwoAQ6BcqyKPMEEpnnBED/dWt1uvShjPhXAVZYyqmCbpUFCw7o+daNhncyQTrcGOYMGOy1J6/HU+pdyrLH+Yu1YxCp3BdR0Avx5Ver1sVM4ttUXS4kDUEg6kcwBeeXCL0rhh1zSZDFG5HQMAypDaUqMqAvp4WABjSYExUiqVWvRjQpSoG1NttYcfiKgkSlAupV43U8bmhuuQJ9KxGx+kzeIUUpCkLF8qov3QTPd2GsvXFJSVoCJtLE5Ee1lJMA8uJPySFGOJAFesKxuglOXiEcEze/vL4lRvM1ax6FSDkzpiIGoIUlVk6KCsoGto4yYvHFgpJSoG4GuhKgm41EE6Uu0nkc5r/AM8f1b/t6/cuVqCUe/P+C8hYOhB4WvcWI8aiF8rdaQk/hrCiVAKkwJASYgJM3VPugazVrE7LJcKWwAlATKUkIlCozCYiTl0tMm9ZHZkwtKgfw1lCSUxKcqSCOYuRIjSsjVeKXirHs2vqr9BvFpalci4NmNAghCQQZzACZzZrq1MkSZ1q1tXaIbTlCc61WCBJMGbmLxY/5JE+vIbEkwJOp58L152M/Nc9/qaFbbGLwjyQhIBsEAjU7gA3u0dtXWX0rEpM8D2HkRqD2GpTuBbUkJUhKgBABEwIi06WrHNbIU26tSFFQcic6irKEyYuZg5jEaama9Lp/GITlWRdPJm5NG0ri7IhwozoTOUxmkiVkGd1Ss3tSdYPs6msjh21JEKVm5Ei/wAzxqitlrWF515VEZUKRO5rvQfzG1r6RXtGGcSY9sWhRIB0AOfneTI5xAircPiGlU3FOu970/32OZMGVxTZ7qqNR3irQeF5IBEyCRaNflRGJSTuqSo8AFC/dWupJpNPkScWtjlNKjdY57if+v8A4pVXUN0dEZx6fuLcuFlQaaEi6s2QEABMm8XAuByrUwdewkeFpB4jtraW2kowAUsBxsMtrCSFSF5QSVLzTGYzoIE8BWsKUCSQAAeAJIHzJJ/Ws7W3Uerkz9RV7FK8KRmQlKpKRcJkxeJ3dLxQPAmJE8q9N6DuH8Kz03EW3iVyirinZmd5VoJUeAiDFzoONo8fFKIzceAUmimEXlbUCkFakkZiVApzC4hJAUJ4d8zNMJiC0pK0wlaY0MTlAEHmDlBI0pWX2DsEvErWSGxYC11jjp7I/U9xpnFLJlkoplsZyk6PWwtll7DOGBvK3Co2KgCgmBprII7OArEZiw6lTas6miqFKQSCAk5yoC4EA72oieYrYMTs/qGVIczraKk2lMWUJIEpKSqfZk+yTxrEnZhclWGMAXyEytFu/fTyuSRIgxTmSD8kVyvuXtcJG2M4/r8KXMkZkLORUKuARHJSSR8xWgYJaigKUQVKlRIAEyZmBYdwrp6EwABAiwiwtyHAVz3a+D+7OrRwJK0TMEKlQSD2GUwPd0qWuhJwVEcibjSPWzMEX3OrSSI9pQE5R28JMQBW1MYTD4OFKXClnIFrNydYECEi1/1NT9nYPqmkNzORIBOkq4n5mTXnaWzkvt5FSBIMiJBBm0girsOmjija3YRgolcHtNt0kNrCssTE8eI56cKlVj9l7FQxJTKlEQVHlrAHAf2qYh3mMskgAxJgnS95AnupiDlXm5JIPuhKVKJgJBJOsACZjjXMVgrUt1alKUpRIKtQmd1P/iLXtwrYOlW21LWthG6hEZzxUbKyjkmNeJ001iYJoobU8lQBQoITzBUIK+8A27TPCs/U5OuXw1wuSMn/ACr6mU6KZAh3O2FgFBNgpQEnev8AlBE2vqb1nMQszlbKzpG6d28ZVFQ07+WtYXoSyoqctLZTlUZ/NwA5mCe6e2tsweBS0ITN9ZM8SR2DXgKwf4r+HnJxbv8AHHf5+lGppsfxMMbX7ZFY2UdStSSSSUpIAvzkEk/OOVXTslGTIZNyZJkgnjJ/ryvNTaUlk1ebI7lJ+vsPRxwjwjEN4dTi+sAW3lyAZ5BVlO9mAN5TIm4vI41l6UqmeRzJJUKUpVZ0UpSgBSleXHAkEmwFdSsC39zRKlFIJVEyAZgQP0qrOESEhATuzobi5njUdvagUvKAbTmJ3csRrzkkca8Y9SXN1MqUCCCFFISdQcw1PGL9sTNMwwZpTWOnfp/og5xS6rOGdcr3leJ/vSsp1H/5t/r/AGpXr/hS9RL4i9DqOzG0nCs5wkpDTSt6IBDYuZ0jnWvYjYweUo4UHKJuuzZUTIS2IByAH2haIia2DZOESrD4cqlWVpsidJyC+UWJHCRaslTUscZrzIznRDw2yWkJjq0SYzHKLnWTMnUmBwmtS6X7G6gofZSeqnK4hIkAqNlpTwE6x2czW81ZxWGDiClUwY01BBCgR3EA0ZMUZx6Wg55OdIVIBGhvXqru1cAcM8UZSGlElozm3dSjSRF+doqP1nYfA157JjeOTixKcHF0eqzew+kHUpyLBKZkERuzraLib86wXWdh8DTrB3d9q7iySxS6ohFuL2Nt29j23GDlVIMwpJHtJyrCFA3vbQcOArV0PKSFBJgLTlUIF09/DUiRwJoHjly/lJCuNiARa8XBv3CrZWJgkDjef6Ansq/NneWSlHmicpuTXSbp0b2p1rQSpQLiN1Q4kAwlcdoi/OayjrKVCFAKEgwQCJBkGDxBvNaM2j7o6066chklQFyGwCk5rgRmiwnQnhW9g1rYJylGpcoYV1uVpSlMHSla5sbbqnsU4hRQUpzdWU6EA2KT+YlJIn/SrnWdx2F6xtbcxnSUzExIiY41qG1cEMO4gJcjIAUi5VJUVFUAZUgm09gntozScafYLpF3pbhG23M5zS+edgtCUgGAJVmASmNBJPKvezNmw2oKCQt4hIBKSqBcDKqQgGOUyeYArCYzHrdWpTpm5KUzuhPJAJsK2fY+3m1sBkoIWlAQFZJTJGUKJjcExMx31kZ9Uotyxx39ffv8y3TqE8m//TO7JSlMwmCeOUgFKYBAJJsFTaYvImZrJVAS3njI4g5DbKkQDBACrkFME6AfpUll+SQRBTEiZF7iD/wDpXmslyfUzcWxeq2++lCcy1BKRxUQB4mtAf8AtUUHVBLALYsAVFK55q1ETwj51qfSPbRxT5dgpkJGUmQIEWsOXfTOPRTb82yNPD4blnJdSpep2rDYpDiAtCgpKtFAyD3GrtcGwG0nGVpWhRBQoKAkxOlxoZEjuJromz/tQZUlRdQptQ0Cd8KtoDaDPPxoy6OUf/O4ajw7Ji3juvkbrSuf437UwWwWmsrma6V7ycl9FAgg6cOdZHA/abhlz1gcbgcU5gTxAyzHzqp6bKldFD0WdK+hm30rm/Sj7QUvMpRhi62oqlR9ghIGgKTeSf0rNdDOmCHWMj7oDrYJUpZiUZoCsxsTcDnRLTTjDqaCWjyxx/Ea718zO/eg7dKtwEgFKiJIsTIuANI+fKrTmGA3pWTIgFayCqYSSCeZ/wAireOYQh5GVIBkqOUaqXqpQHGAsz2q51IxM5TlEk2HATzJ4Aa16nQwxy06lCFP57u/W/c89nlJZKb2LGIw6Q4M5BCUySQIzqVAkHSwty53qY0kAiLX/iZrw03A1kkkk8ydTXoJM2JBt2ix1intNjljxqMnb7+73F8s1KVrg5NSvMHn+lKkXnUNjfszH7lv+WKmVD2N+zMfuW/5YqZVoo+RSlK6BrnTL2Wv9yv4CtZrfNr7ODzRRodUnkoaT2HQ99aFi/wlqQvdKTBnSSJEK0NoNY2uxS6+vsUzxTm/Km/YVWvDbgUJBBHMV6JrOF2mnTPABExYc/7VldldGi+lSlFbdgEkoG8DNxMGI7LyDNRsFsZWJlCYCfzKNwAe7UmDaugARpYVp6PTqfnkhjHHuyFg9joQ3kOZwEyS6esJMAcbCwqaBVaVrVRdYpSldA8rVAJ5AnwrTdr7XW+A2WgFpXwVmMwUlIte558K2/ErSEKK/ZCSVf7Yv+k1zB/pSEurU03MqJQpw5iAeJRoTMm5MTpakdXJ7K6T5G9Noc2rtYlxV+m5mnejJ3DKVrWMyUDTdEqGaYzb0COWomsnsvG9WIGYBBJg/lIIzFxuBcAqGYEzundNq1fZ3TZ4vIL7n4UkKyoSDlIixAChw0PAcq2jFbQwRwyZdlClWVKlKzkGS5+YbtjMGIjgaWlgw5oNR29xuegz6LIouN36W/pxz8jxtDpPhcy1LeWFSEgNhYIyyCQJsbkGSDAFhNUT07w2GCUo/FQolSindWCeK0lISr5EaaVjsbsLArBdOJRmUc5hxMEC68qfaKiJ1OprRTVObTwWNYmlX52/6bOh0uDUeZOfUuU6St+nfsbR0vUlxDTzakltZVO6EqLwMKUSRmVMgxwrV6mObXcUwlgqltKswECxvx1i5t21Drk2m9vQ3dHgyafH0N93Xtyr2W4BpSlQY5jt/wDrkUpSuFlHpDZMwCYEnsGkn5kD51sfQjYZefzqRmQ3BuopGcGUj2Tm0uOVeOg2JjEpQpa0pWZATEFxN05rG2vK8VuGFwjuGedDac4fWVoRMJQE+0SSbkyDbhziKaxYIzj1Pjueb8V8Rnhc8EUk6TT9fX+//TJYnMXQkCVhJczEbuc7txM2AMAHTnBNTmWo1JUeJP8AQaAdn8dasYPDqBzLiSOZNyb30AsAABa9zM1LrSwxqPFei9FweLyO36iqo1HeKpVUajvFXFZySlKVSNnTtjfszH7lv+WKkl4Zss34DSeNufyqNsb9mY/ct/yxUpSAYkAwZE8CNCO2rRV8nqlKV04K1/pN0bGIhQubJUJA3bwtPNSSZgmCnMONbBSoyipKmWYsssUlODpo4vicO5hnlNqICkGDeU3GvcRBrqv3XDMJQpQZRlslasoOYjUKNySJ41a210VYxO8tJSv302NufBXzFYDaPRDEILSmnTiEswoNOKIukyAkaRoIkHhNJwxPC20rNrU6jT6/olJ9M0qltz7Pjm+a5Mu9ikMvKUklAVlQc7am28yTwcjKJFrxrqazjLoUkKGhrF7Dx/3rDJcdCQSTISSBuKOt54SQbVEwOOwHWL6twJUq6ldY4kGCNCVQRPAdvCmU0t1wzJlhabjTuPNbr959TY6VGwGJDiSpKgtOY5VAggjlI1jSpNWC7VClKV0DQen/AEhUF9Q2opAT+IRacwByd0RPfHOtHrY+n6F/fFFSSElKcpiygEiYPEgyDWuVi6ht5HZ9D8Jjix6WDh3W/v8Av+BSlKXNbq7lxlQCgVJzJBEpkiRxEi4kWmpG1MEGnCEnMggLQrm2q6Se2LHtBqHWVbxZfZbYVlC0KPVuKUEgNkSpCidAIBHzHKrIpNNfYWzSlinHJyuJe3Z/R/h/I8JxrS2kpdQrOjKlC0ZRLcyQ4DqRNiIJ0JrOMfZ8pxkOtPBQUnMhKkFBM6A7xy99xUroz0OYWcy3Uv5SAUtzkBiYWowV8NK30CnsWn6leQ8trvFPgz6NK2t7d8fRNWvx/Q4a6yUmFApI4EEaW/jVWMMtw5UJUo8kpKjHcL1un2l7NOZt8aEdWrvEqT4gqHyraOjuwG8M2Mg3lAFSzEkxMdgHIfrVMdM3kceyNHN4zCOkhlq5Svb0a5v8e5yBaCkkEEEEgg2IIsQe2auM4Za/ZSpVwN1JNzoLDUwbdlbx0x6MdYoPNA9Y64G8kACwUM09uUGTwqJ0DCw+plbZyoJcuD+G8BlB5SRIg8gRUf4esnS+CyPiyemeXHVrlN/f6fvyK9FOijrbqHnmjAVupJggwT1ixwAiADcqI5V0BKTMnw5f376w/SnGqaQ2pJO44HFpBCSWke1c2AkoBm1+GtZXB4tLraXE+ysAj58+2tLFCONdKPIazU5NVL42SvTbsXqUpVwkKqjUd4rzXpGo7xQBySlKVSNnTtjfszH7lv8AliplQ9jfszH7lv8AliplWij5FKUroClKUAK8KdAISSJMkDiQNY7pHjXulcA1Hp0jDtMqUUAPO2SUiDIIKlGOyxOpkC4rm9dF+0bZSltIeSZDUhSY4KI3p7CAK51WTq7+Ie78CUf4W0973+VdvtX5MnsfpG/hpDSrK1SoZhPMA6HurpnRzpCjFNJVKA5cKQCJChrAmY41yCqoUQQQSCNCLEdxqOHUSx87ov1/g2PVeaPll61z7ndaVo/2fbTxLilJWorZSDvKuQskQkKNzaTHCt4rVxzWSPUjw+r00tLleKTTa9CBtnYreKbyOA2ukgwUqiJH9jWuMfZm0CMzriuYASme43IrcqVyWKEnbQYdZnwxcMcmkcz6X9E28MA42s5VKCQgiSN0kkK46HhaRWq12fbeyk4hlbahMglJ4hcbqh2z/Uca4zWbqsahK1wz2HgmrlqMbWRtuPr6Pj+hSpWzdmOPuBtpOZR+QA4lR4CotdC+zUoDLumfrACeMFO6J7wq1V4cayTUWO+I6t6XBLJHd8L/AH8jY9g7HGGYS2LnVSuazqe7gOwCsjVAarWykkqR86nOWSTnJ7stv4dKxC0hQkGCAbi4PeK8YHBpabS2mcqBlEmTA5mr9K7Xc51Oq7Gt9MHVtthQEonNmA323hdLibwQOKSNJ7a9NdKEt4NvEuJO/ZWRMEugR3AHKbns+WeeZStJSoBQOoN615HRbqkuIaQy42szkdKwQbWCgCCBFrSOZqqSknaHcU8UoKGRbp/dd9+z/du+O2N0iGI69WJORtZSgJSlWgBJSXBvRGo/1WiYrP7LxDLKAzmyZCAOsMElY6yJMSqFCRwmsa9sQBLYGHW31alOAtLSsBZAJjNJ/KAN3mIqTisE0tEOoQyXDYLdJgg5hlSFBIObLZJESb1yCklvyGeWKcvImovtttWy93Rn0qBEi4PEf0NK0N3o3iG8SFYR4IbcJKSXSqSE5jmEb8wr3tLmth2d1xlSwpDoSE5CgJbJFzBBOcQmAoeyDpwqUZtumqIZtPCCUoTTT+jXuv8Af9jN16RqO8VGw2JKpzJKCkwbyDPFKhqPD+EyUajvFWChySlKVUNm9YvrPuDPUuoZXkY/EWQlITkEgk89OdRktbTtBaKZSqSUyRmMpMCDKSmIgAgaiayuGwKXsG02vQtM8AdEpVxtwqEehbecr614TwCgNXM6rgSZBUjsSoxFonRQmu56xScf1zvVFnIYLaVGSkJSoDMAAR1i4vJgA1YRiNoJWnrfuyWwWyuVBJ6sCHVSTa5HO4sYNefUJED8fESAROcSQc9yY1HWG/ar3jU1noo2lt5AUqHVZgSEkoEpVkRI9mUJsZ0FFMLj+ojpbxwBLbjLuZTp3oISCZZTINxkINuY4STsDQMQTmIgKMReAZI/LOsdta8Og7eZJ612AZKJSEqnLmBAAhJy+yLXtEVQdBWh7LryTKVEhQBUUpSmVGLncKp4FZPIV3c4+l9/wbKRSoOxtlDDtdWFrXvKVmXEyoyRawE8KnV0gy2+yFpUlQlKgUkcwRBFc06VdEPu5CmipaFEDLElJIUdRqIQeFdPq3hUy6o+6B4kGD+qvGs/xGax4eutzU8L1WTBl8r27rszh60EGCCCLEG1+RFeZro/2m4RlKW3Sn8RRIsAM4AF3Fawm3aZ4U6AbByMl5xCcyzKCRvBAESJ0za24RWfpF/EpNbHr8niscOn+M478JXy/wDH0+RlOhuBLWDbChClSsj/AHGRPbEVm6UrfjHpSR4DNkeXJLI+W2/uKUpUisi7VYUth1CDC1IUlJ7SIFcUUmDBEEWg8xwrutajhvs9QvFOrcUC0VZwgSlUqOaCfd9oWM24Vm+INQgsj4R6LwPWQwdcJ96f79DnIbMTFpieE99dDTs07NwTq0rCnVZLkSnNMAJHGxUZPKs5i9htKQ3hgjKy0oLy2IWMpuo+0DJnWTedIqZjtnoebLbicyDEi40MiCLiq9CnkxvJVXx/ks8Q8TjknGDT6buS9Umq+vPyMX0LZUMKlSySp1SnST/rP9QAfnWdrw00EpCUiAkAAcgBAFe61IrpSR53Nk+JklOqttilKVIrFKVSgDC7T6TIQlQbOZzQGJSDzJtMdlao7iFr9tala+0SbnUgcJgaV6xeGLa1IMnKSJPEcD8xB+dW+rOXNByj80GPmdKwM+bJkk4vt2QrOUm6JKtqOZW0ggdV7BAg6RBrddnbRS8jOnuI4g8jXP6zPRQq6+xMZDmHC0RPzP6mrtJqJfE6Zb2SxzbdM2jHuAIIKlJzbuZIJKSdDoYv8uHGrpz5d2Au0TpPbFXKqjUd4rYGDj3Ur+J/2ClXqVUOWb6626rAshh1LS+rZhaoiOrBIuONv8tVrCLxfWpzvYctSZAIzEEW4RIV+hI5Gvb+AL2Cw6UkTkaNwo6NdgJ4/pWN9VnBclIAuTld0F/cqjNqPhzUaX3S/Ar5/wCWNoybTe0N2VYcQhAM5lkrAIWskBOpgxFp7L5DZDb4b/8AkKQpwmdywAypECw/MFH5/IeHtmuKUSMQtIzKICQNCoqgkkzExoLAaXnInwptIGxSlKkRFKUoAV42cob6yRE3PC0n9AR4VVxeUE8gT4XrEdH5+4pkgh0yYEWdEqyixJubnkTwrH8Wi5whjXeSHdJs5SfZEramzmsUUFxvMEFUEnW8WCTcEpBvw4XqcBRIiw0FVp/TaeOngoRF8uaWV+Z+3yFKUpkqFKUoAV4UyCZvysSLdoBvx8a90qLipKmjqbXB5QgDQRXqlK6lRwUpSugKUpQApSlAEFWxWStSy2lRVrMkTzANhU0pERwiI4RyjlVaVFRS4A1PavRfJvNEZdSFqiL6gx7MRrykmsp0a2f1bZVKVFZ1TcQm2WeMHNcWNZZxsKBSRIIII7DYivGGwyW0BCBCUiAJJ7dTc1THBCM+tIj0q7LtYrGbQUjEtIQc5VuqbzAQNUr5p/NNoIHMCshis2RXVxng5Z0zcJqLsXZxblSzmdWQVqmdDYCwsB/mlWytukSOa2/wVWvNKgNm/K2wnDYPDurmAhoWTmuprlmHbxqCftFZc3N/e3f/AKh+a3xe2skjZLeJwbCHQSnq2lWJTcNgajvNRW+gWEBBCVyCCPxFai9KZ9IsuRT6U/exzS59LDE45evqt8VX5LmNwWDUtZWsBQUSr8QphUmQb8wbfOrx6L4dXBUEcFmCDBmNDoL93IRNe2U0tQUpCSoHNOl5JvGokkweN6kpSAABYCwHYOFP0ZXV6Mx+C2A0051iArNe5WT7Rk2NZKlK6RbvkUpSugUUmQQdDb5GtU2C+9h1owz6VFLYUlpQQpQUkndKSBEhIumxEmtspVU8am03yuCcZuKa9SyhlWdSitRSQAEQkBMakGMxJ7TV6lKsIClKV0BSlKAKVWlKAFKUoAUpSgBSlKAFKUoAUpSgBSlKAFVRqO8VSqo1HeKAOSUpSqRszezumzyWWkhDVm0DRfBAHv1I9envcZ8F+elKLZFwQ9envcZ8F+enr097jPgvz0pXb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1VPTp6RuM+C/PSlFsOhHP8A06v3UeCv70pSoWX9KP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9538" y="188913"/>
            <a:ext cx="52387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4822" name="AutoShape 9" descr="data:image/jpeg;base64,/9j/4AAQSkZJRgABAQAAAQABAAD/2wCEAAkGBhQSERUUExQUFRUWGBoXGRYYFxcWHRwVGBggFxoWFBceHSYeFxojGxkYHy8gJScpLCwuFx4yNTAqNiYrLSwBCQoKDgwOGg8PGiokHyQsLjAvMiopLC0sLCwtLCwsMDAsLCwsLCwpLDQsKSwsLywpLCwtLC00LCwsLCwsLCwpMP/AABEIAMQBAQMBIgACEQEDEQH/xAAbAAEAAQUBAAAAAAAAAAAAAAAABAEDBQYHAv/EAEMQAAEDAgMEBgcFBwMEAwAAAAECAxEAIQQSMQUiQVEGE2FxkdIVFjJSU4GTBxQjQqE0c7GzwdHwYnLhkqLi8SQzY//EABsBAAIDAQEBAAAAAAAAAAAAAAAEAgMFAQYH/8QALxEAAgIBAwIEBgAHAQAAAAAAAAECEQMEITESQQUiUXETYYGRofAUQrHB0eHxMv/aAAwDAQACEQMRAD8A3XZGyGDh2SWGSS02Seqb1yDW1S/Q7HwGPpN+Wmxv2Zj9y3/LFTKbMtt2Q/Q7HwGPpN+Wnodj4DH0m/LUylBy2Q/Q7HwGPpN+Wnodj4DH0m/LUylAWyH6HY+Ax9Jvy09DsfAY+k35amUoC2Q/Q7HwGPpN+Wnodj4DH0m/LUylAWyH6HY+Ax9Jvy09DsfAY+k35amUoC2Q/Q7HwGPpN+Wnodj4DH0m/LUpSgNSB32qtB22RPQ7HwGPpN+Wnodj4DH0m/LUylBy2Q/Q7HwGPpN+Wnodj4DH0m/LUylAWyH6HY+Ax9Jvy09DsfAY+k35amUoC2Q/Q7HwGPpN+Wnodj4DH0m/LUylAWyH6HY+Ax9Jvy09DsfAY+k35amUoC2Q/Q7HwGPpN+Wnodj4DH0m/LUylAWyH6HY+Ax9Jvy09DsfAY+k35amUoC2Q/Q7HwGPpN+Wnodj4DH0m/LUylAWyH6HY+Ax9Jvy1VGxmJH4DGvwm/LUuqo1HeKAtnHvubfw0f8AQn+1KvUqocOnbG/ZmP3Lf8sVMqHsb9mY/ct/yxUyrRN8ilKV0BSlKAFKVqHSPaxdzobKsraoWB+YaKJiDCVWjTeBqvJNQVgTNq9LQggMpS5aSqTA7ANSey1Q2umDoVvIQRyBKY7cxJ/hWuNrFiBF8us8OMTNv8AqS20VKABASLqJ0CR/nzkAXIrJeqzSmq2KXOV0jf8ADbSQtsOZgEn3jEHTKZi82rB9IukZSMrK0i8KVEx2JJGX53/rWAx7wcVuZg2BCUK/KIuYvcqknnNWEogR/G9hoPlFW5Nbs4r7nXlSLa1uLOZas6idV3gDgB41nejG01NuBu60rIED8quYTy56fpWIIr03ilI/NblJiAD7X+m+mlK4szWTqbIRncrZ0eq1rXRd55xRUVktARHCeARygcR2c62WtvHPrj1IvuxSlUKtO2w79f4A1YdK0pXlSgBJIAHE2rgHqlYrG7fQlta0b5TAAHFRBI+Qi/carsjaBWE5s0lIkEdk55gEg6aQI+dQ+JG6sn0Sq6MpSqKVAn/n9KpmtIBNpjQ919PnUyB6pVlt+SLETMTFykwofI+N6vVyMlJXFnWmuRSlKkcFKUoAVVGo7xVKqjUd4oA5JSlKpGzp2xv2Zj9y3/LFTKh7G/ZmP3Lf8sVMq0UfIpSldAV5W4BqQLgXMXNgO+rWNxiWkFazAH6ngB2mtc++jEgOOKDaWjnKIC5QDqJAUFG4tYiLc65TS27gZfEbWR1imSpTSk5VZiBCkjeIBNoIBB04xpWl7QZLLqhMwc6Vgz7RlJ5yQRpI1rZtqHD9dL60pVmTGUGVIUmUhzdNrLEi0RPCsI680Gw3lzuJLiUpW2ouJvKbplJglUnhNhSuePXs3xwDjZinMYoiTmWRAgzI+Z4RetgODZZw6g4vM68kKGTUQmUDsTJmTY8rVjNibO6x1DawooMzuqTYA2v+WY3p/jUzpVhy2/MAJWAqSbWsqOR7NNIpWMXGEslX239CuqTZjaUBpWaKiqLEg/5fsr1Vt5ZAkHKbQq1jNje0TztUoq2kdiraRvuwsMlDCAmYiSTEknUmCf8A0BWQqHslRLDZOpSLWt2W7KmV6aKSWw6yBtzGqaYUtGXMIjMCRdQGgI4HnWnKxbuLcAzAKIKQkKKQQN5SUkGJkA3PzsK315lK0lKgFJOoIkEVrGA6MLCXJVlWHUlC4ndQLKTBGoMX92O5fNGcmq4A2DZmHUhpKVqKlAXJM/IHiBpUkibGgqtMpUqAxqdgM5csEpBkAqO6dCUnXxmpmEwobSEp0H+Xq9VleJSJEgkagESOMm+6O0xUX0wXU9iXmlsXqVQGq1MiYjDsqaRvKVmSqwElJbURIE6HUxcgxeBWTYdzCYKTxSbEGJg+NWcXikAEFQzCDlCoVOoEC9yK8JSWlLKknKEhWdIWQUiSSRfS/bETNZ8XDTZOhy2lb3/ePyxlp5Y9Vbom0qgM3FVrQFhSqT/n+d48arQAqqNR3iqVVGo7xQBySlKVSNnTtjfszH7lv+WKmVD2N+zMfum/5YqDjOlLSF5QFLgwSmIHcSRmM2/rU5TjBXJ0KN0ZqlY9jbzC9HEjsVuH/uipy3AASSABckmBHfXVJS3TOGN29tBttKQ431iVk23SLReDxv8A+qweH2El9edhwoSZC0qupMiIA4gp4lXjep+08OjFqQW3kWJSROokSUcSfZHK4rWX8OptakzlIURuqjQyJg250jnm4yuSuJGTa54MvjNl4RLAUXCrKrKlaU3m6y2IGh1vMRbjNlbZK5S/C2ivfUFiEkgWXBJkmIIvIiabOwzbzPUqUEOBSlJJFspAKyoaEDLPZarbSM2HeCEytDgUYBJLYBSO+CJgVFy6knFdvn27ErtbGS2C6A7LmJQ4VCycy1HMoi8qAg6i3OLRWzLbB1APG4BvzrlqOELgjllN5mTa145XgVunR3pN1x6p0BLwGo9lYAuocjzHfFWafPF+R7fvzOJ9iz0xwoAQ6BcqyKPMEEpnnBED/dWt1uvShjPhXAVZYyqmCbpUFCw7o+daNhncyQTrcGOYMGOy1J6/HU+pdyrLH+Yu1YxCp3BdR0Avx5Ver1sVM4ttUXS4kDUEg6kcwBeeXCL0rhh1zSZDFG5HQMAypDaUqMqAvp4WABjSYExUiqVWvRjQpSoG1NttYcfiKgkSlAupV43U8bmhuuQJ9KxGx+kzeIUUpCkLF8qov3QTPd2GsvXFJSVoCJtLE5Ee1lJMA8uJPySFGOJAFesKxuglOXiEcEze/vL4lRvM1ax6FSDkzpiIGoIUlVk6KCsoGto4yYvHFgpJSoG4GuhKgm41EE6Uu0nkc5r/AM8f1b/t6/cuVqCUe/P+C8hYOhB4WvcWI8aiF8rdaQk/hrCiVAKkwJASYgJM3VPugazVrE7LJcKWwAlATKUkIlCozCYiTl0tMm9ZHZkwtKgfw1lCSUxKcqSCOYuRIjSsjVeKXirHs2vqr9BvFpalci4NmNAghCQQZzACZzZrq1MkSZ1q1tXaIbTlCc61WCBJMGbmLxY/5JE+vIbEkwJOp58L152M/Nc9/qaFbbGLwjyQhIBsEAjU7gA3u0dtXWX0rEpM8D2HkRqD2GpTuBbUkJUhKgBABEwIi06WrHNbIU26tSFFQcic6irKEyYuZg5jEaama9Lp/GITlWRdPJm5NG0ri7IhwozoTOUxmkiVkGd1Ss3tSdYPs6msjh21JEKVm5Ei/wAzxqitlrWF515VEZUKRO5rvQfzG1r6RXtGGcSY9sWhRIB0AOfneTI5xAircPiGlU3FOu970/32OZMGVxTZ7qqNR3irQeF5IBEyCRaNflRGJSTuqSo8AFC/dWupJpNPkScWtjlNKjdY57if+v8A4pVXUN0dEZx6fuLcuFlQaaEi6s2QEABMm8XAuByrUwdewkeFpB4jtraW2kowAUsBxsMtrCSFSF5QSVLzTGYzoIE8BWsKUCSQAAeAJIHzJJ/Ws7W3Uerkz9RV7FK8KRmQlKpKRcJkxeJ3dLxQPAmJE8q9N6DuH8Kz03EW3iVyirinZmd5VoJUeAiDFzoONo8fFKIzceAUmimEXlbUCkFakkZiVApzC4hJAUJ4d8zNMJiC0pK0wlaY0MTlAEHmDlBI0pWX2DsEvErWSGxYC11jjp7I/U9xpnFLJlkoplsZyk6PWwtll7DOGBvK3Co2KgCgmBprII7OArEZiw6lTas6miqFKQSCAk5yoC4EA72oieYrYMTs/qGVIczraKk2lMWUJIEpKSqfZk+yTxrEnZhclWGMAXyEytFu/fTyuSRIgxTmSD8kVyvuXtcJG2M4/r8KXMkZkLORUKuARHJSSR8xWgYJaigKUQVKlRIAEyZmBYdwrp6EwABAiwiwtyHAVz3a+D+7OrRwJK0TMEKlQSD2GUwPd0qWuhJwVEcibjSPWzMEX3OrSSI9pQE5R28JMQBW1MYTD4OFKXClnIFrNydYECEi1/1NT9nYPqmkNzORIBOkq4n5mTXnaWzkvt5FSBIMiJBBm0girsOmjija3YRgolcHtNt0kNrCssTE8eI56cKlVj9l7FQxJTKlEQVHlrAHAf2qYh3mMskgAxJgnS95AnupiDlXm5JIPuhKVKJgJBJOsACZjjXMVgrUt1alKUpRIKtQmd1P/iLXtwrYOlW21LWthG6hEZzxUbKyjkmNeJ001iYJoobU8lQBQoITzBUIK+8A27TPCs/U5OuXw1wuSMn/ACr6mU6KZAh3O2FgFBNgpQEnev8AlBE2vqb1nMQszlbKzpG6d28ZVFQ07+WtYXoSyoqctLZTlUZ/NwA5mCe6e2tsweBS0ITN9ZM8SR2DXgKwf4r+HnJxbv8AHHf5+lGppsfxMMbX7ZFY2UdStSSSSUpIAvzkEk/OOVXTslGTIZNyZJkgnjJ/ryvNTaUlk1ebI7lJ+vsPRxwjwjEN4dTi+sAW3lyAZ5BVlO9mAN5TIm4vI41l6UqmeRzJJUKUpVZ0UpSgBSleXHAkEmwFdSsC39zRKlFIJVEyAZgQP0qrOESEhATuzobi5njUdvagUvKAbTmJ3csRrzkkca8Y9SXN1MqUCCCFFISdQcw1PGL9sTNMwwZpTWOnfp/og5xS6rOGdcr3leJ/vSsp1H/5t/r/AGpXr/hS9RL4i9DqOzG0nCs5wkpDTSt6IBDYuZ0jnWvYjYweUo4UHKJuuzZUTIS2IByAH2haIia2DZOESrD4cqlWVpsidJyC+UWJHCRaslTUscZrzIznRDw2yWkJjq0SYzHKLnWTMnUmBwmtS6X7G6gofZSeqnK4hIkAqNlpTwE6x2czW81ZxWGDiClUwY01BBCgR3EA0ZMUZx6Wg55OdIVIBGhvXqru1cAcM8UZSGlElozm3dSjSRF+doqP1nYfA157JjeOTixKcHF0eqzew+kHUpyLBKZkERuzraLib86wXWdh8DTrB3d9q7iySxS6ohFuL2Nt29j23GDlVIMwpJHtJyrCFA3vbQcOArV0PKSFBJgLTlUIF09/DUiRwJoHjly/lJCuNiARa8XBv3CrZWJgkDjef6Ansq/NneWSlHmicpuTXSbp0b2p1rQSpQLiN1Q4kAwlcdoi/OayjrKVCFAKEgwQCJBkGDxBvNaM2j7o6066chklQFyGwCk5rgRmiwnQnhW9g1rYJylGpcoYV1uVpSlMHSla5sbbqnsU4hRQUpzdWU6EA2KT+YlJIn/SrnWdx2F6xtbcxnSUzExIiY41qG1cEMO4gJcjIAUi5VJUVFUAZUgm09gntozScafYLpF3pbhG23M5zS+edgtCUgGAJVmASmNBJPKvezNmw2oKCQt4hIBKSqBcDKqQgGOUyeYArCYzHrdWpTpm5KUzuhPJAJsK2fY+3m1sBkoIWlAQFZJTJGUKJjcExMx31kZ9Uotyxx39ffv8y3TqE8m//TO7JSlMwmCeOUgFKYBAJJsFTaYvImZrJVAS3njI4g5DbKkQDBACrkFME6AfpUll+SQRBTEiZF7iD/wDpXmslyfUzcWxeq2++lCcy1BKRxUQB4mtAf8AtUUHVBLALYsAVFK55q1ETwj51qfSPbRxT5dgpkJGUmQIEWsOXfTOPRTb82yNPD4blnJdSpep2rDYpDiAtCgpKtFAyD3GrtcGwG0nGVpWhRBQoKAkxOlxoZEjuJromz/tQZUlRdQptQ0Cd8KtoDaDPPxoy6OUf/O4ajw7Ji3juvkbrSuf437UwWwWmsrma6V7ycl9FAgg6cOdZHA/abhlz1gcbgcU5gTxAyzHzqp6bKldFD0WdK+hm30rm/Sj7QUvMpRhi62oqlR9ghIGgKTeSf0rNdDOmCHWMj7oDrYJUpZiUZoCsxsTcDnRLTTjDqaCWjyxx/Ea718zO/eg7dKtwEgFKiJIsTIuANI+fKrTmGA3pWTIgFayCqYSSCeZ/wAireOYQh5GVIBkqOUaqXqpQHGAsz2q51IxM5TlEk2HATzJ4Aa16nQwxy06lCFP57u/W/c89nlJZKb2LGIw6Q4M5BCUySQIzqVAkHSwty53qY0kAiLX/iZrw03A1kkkk8ydTXoJM2JBt2ix1intNjljxqMnb7+73F8s1KVrg5NSvMHn+lKkXnUNjfszH7lv+WKmVD2N+zMfuW/5YqZVoo+RSlK6BrnTL2Wv9yv4CtZrfNr7ODzRRodUnkoaT2HQ99aFi/wlqQvdKTBnSSJEK0NoNY2uxS6+vsUzxTm/Km/YVWvDbgUJBBHMV6JrOF2mnTPABExYc/7VldldGi+lSlFbdgEkoG8DNxMGI7LyDNRsFsZWJlCYCfzKNwAe7UmDaugARpYVp6PTqfnkhjHHuyFg9joQ3kOZwEyS6esJMAcbCwqaBVaVrVRdYpSldA8rVAJ5AnwrTdr7XW+A2WgFpXwVmMwUlIte558K2/ErSEKK/ZCSVf7Yv+k1zB/pSEurU03MqJQpw5iAeJRoTMm5MTpakdXJ7K6T5G9Noc2rtYlxV+m5mnejJ3DKVrWMyUDTdEqGaYzb0COWomsnsvG9WIGYBBJg/lIIzFxuBcAqGYEzundNq1fZ3TZ4vIL7n4UkKyoSDlIixAChw0PAcq2jFbQwRwyZdlClWVKlKzkGS5+YbtjMGIjgaWlgw5oNR29xuegz6LIouN36W/pxz8jxtDpPhcy1LeWFSEgNhYIyyCQJsbkGSDAFhNUT07w2GCUo/FQolSindWCeK0lISr5EaaVjsbsLArBdOJRmUc5hxMEC68qfaKiJ1OprRTVObTwWNYmlX52/6bOh0uDUeZOfUuU6St+nfsbR0vUlxDTzakltZVO6EqLwMKUSRmVMgxwrV6mObXcUwlgqltKswECxvx1i5t21Drk2m9vQ3dHgyafH0N93Xtyr2W4BpSlQY5jt/wDrkUpSuFlHpDZMwCYEnsGkn5kD51sfQjYZefzqRmQ3BuopGcGUj2Tm0uOVeOg2JjEpQpa0pWZATEFxN05rG2vK8VuGFwjuGedDac4fWVoRMJQE+0SSbkyDbhziKaxYIzj1Pjueb8V8Rnhc8EUk6TT9fX+//TJYnMXQkCVhJczEbuc7txM2AMAHTnBNTmWo1JUeJP8AQaAdn8dasYPDqBzLiSOZNyb30AsAABa9zM1LrSwxqPFei9FweLyO36iqo1HeKpVUajvFXFZySlKVSNnTtjfszH7lv+WKkl4Zss34DSeNufyqNsb9mY/ct/yxUpSAYkAwZE8CNCO2rRV8nqlKV04K1/pN0bGIhQubJUJA3bwtPNSSZgmCnMONbBSoyipKmWYsssUlODpo4vicO5hnlNqICkGDeU3GvcRBrqv3XDMJQpQZRlslasoOYjUKNySJ41a210VYxO8tJSv302NufBXzFYDaPRDEILSmnTiEswoNOKIukyAkaRoIkHhNJwxPC20rNrU6jT6/olJ9M0qltz7Pjm+a5Mu9ikMvKUklAVlQc7am28yTwcjKJFrxrqazjLoUkKGhrF7Dx/3rDJcdCQSTISSBuKOt54SQbVEwOOwHWL6twJUq6ldY4kGCNCVQRPAdvCmU0t1wzJlhabjTuPNbr959TY6VGwGJDiSpKgtOY5VAggjlI1jSpNWC7VClKV0DQen/AEhUF9Q2opAT+IRacwByd0RPfHOtHrY+n6F/fFFSSElKcpiygEiYPEgyDWuVi6ht5HZ9D8Jjix6WDh3W/v8Av+BSlKXNbq7lxlQCgVJzJBEpkiRxEi4kWmpG1MEGnCEnMggLQrm2q6Se2LHtBqHWVbxZfZbYVlC0KPVuKUEgNkSpCidAIBHzHKrIpNNfYWzSlinHJyuJe3Z/R/h/I8JxrS2kpdQrOjKlC0ZRLcyQ4DqRNiIJ0JrOMfZ8pxkOtPBQUnMhKkFBM6A7xy99xUroz0OYWcy3Uv5SAUtzkBiYWowV8NK30CnsWn6leQ8trvFPgz6NK2t7d8fRNWvx/Q4a6yUmFApI4EEaW/jVWMMtw5UJUo8kpKjHcL1un2l7NOZt8aEdWrvEqT4gqHyraOjuwG8M2Mg3lAFSzEkxMdgHIfrVMdM3kceyNHN4zCOkhlq5Svb0a5v8e5yBaCkkEEEEgg2IIsQe2auM4Za/ZSpVwN1JNzoLDUwbdlbx0x6MdYoPNA9Y64G8kACwUM09uUGTwqJ0DCw+plbZyoJcuD+G8BlB5SRIg8gRUf4esnS+CyPiyemeXHVrlN/f6fvyK9FOijrbqHnmjAVupJggwT1ixwAiADcqI5V0BKTMnw5f376w/SnGqaQ2pJO44HFpBCSWke1c2AkoBm1+GtZXB4tLraXE+ysAj58+2tLFCONdKPIazU5NVL42SvTbsXqUpVwkKqjUd4rzXpGo7xQBySlKVSNnTtjfszH7lv8AliplQ9jfszH7lv8AliplWij5FKUroClKUAK8KdAISSJMkDiQNY7pHjXulcA1Hp0jDtMqUUAPO2SUiDIIKlGOyxOpkC4rm9dF+0bZSltIeSZDUhSY4KI3p7CAK51WTq7+Ie78CUf4W0973+VdvtX5MnsfpG/hpDSrK1SoZhPMA6HurpnRzpCjFNJVKA5cKQCJChrAmY41yCqoUQQQSCNCLEdxqOHUSx87ov1/g2PVeaPll61z7ndaVo/2fbTxLilJWorZSDvKuQskQkKNzaTHCt4rVxzWSPUjw+r00tLleKTTa9CBtnYreKbyOA2ukgwUqiJH9jWuMfZm0CMzriuYASme43IrcqVyWKEnbQYdZnwxcMcmkcz6X9E28MA42s5VKCQgiSN0kkK46HhaRWq12fbeyk4hlbahMglJ4hcbqh2z/Uca4zWbqsahK1wz2HgmrlqMbWRtuPr6Pj+hSpWzdmOPuBtpOZR+QA4lR4CotdC+zUoDLumfrACeMFO6J7wq1V4cayTUWO+I6t6XBLJHd8L/AH8jY9g7HGGYS2LnVSuazqe7gOwCsjVAarWykkqR86nOWSTnJ7stv4dKxC0hQkGCAbi4PeK8YHBpabS2mcqBlEmTA5mr9K7Xc51Oq7Gt9MHVtthQEonNmA323hdLibwQOKSNJ7a9NdKEt4NvEuJO/ZWRMEugR3AHKbns+WeeZStJSoBQOoN615HRbqkuIaQy42szkdKwQbWCgCCBFrSOZqqSknaHcU8UoKGRbp/dd9+z/du+O2N0iGI69WJORtZSgJSlWgBJSXBvRGo/1WiYrP7LxDLKAzmyZCAOsMElY6yJMSqFCRwmsa9sQBLYGHW31alOAtLSsBZAJjNJ/KAN3mIqTisE0tEOoQyXDYLdJgg5hlSFBIObLZJESb1yCklvyGeWKcvImovtttWy93Rn0qBEi4PEf0NK0N3o3iG8SFYR4IbcJKSXSqSE5jmEb8wr3tLmth2d1xlSwpDoSE5CgJbJFzBBOcQmAoeyDpwqUZtumqIZtPCCUoTTT+jXuv8Af9jN16RqO8VGw2JKpzJKCkwbyDPFKhqPD+EyUajvFWChySlKVUNm9YvrPuDPUuoZXkY/EWQlITkEgk89OdRktbTtBaKZSqSUyRmMpMCDKSmIgAgaiayuGwKXsG02vQtM8AdEpVxtwqEehbecr614TwCgNXM6rgSZBUjsSoxFonRQmu56xScf1zvVFnIYLaVGSkJSoDMAAR1i4vJgA1YRiNoJWnrfuyWwWyuVBJ6sCHVSTa5HO4sYNefUJED8fESAROcSQc9yY1HWG/ar3jU1noo2lt5AUqHVZgSEkoEpVkRI9mUJsZ0FFMLj+ojpbxwBLbjLuZTp3oISCZZTINxkINuY4STsDQMQTmIgKMReAZI/LOsdta8Og7eZJ612AZKJSEqnLmBAAhJy+yLXtEVQdBWh7LryTKVEhQBUUpSmVGLncKp4FZPIV3c4+l9/wbKRSoOxtlDDtdWFrXvKVmXEyoyRawE8KnV0gy2+yFpUlQlKgUkcwRBFc06VdEPu5CmipaFEDLElJIUdRqIQeFdPq3hUy6o+6B4kGD+qvGs/xGax4eutzU8L1WTBl8r27rszh60EGCCCLEG1+RFeZro/2m4RlKW3Sn8RRIsAM4AF3Fawm3aZ4U6AbByMl5xCcyzKCRvBAESJ0za24RWfpF/EpNbHr8niscOn+M478JXy/wDH0+RlOhuBLWDbChClSsj/AHGRPbEVm6UrfjHpSR4DNkeXJLI+W2/uKUpUisi7VYUth1CDC1IUlJ7SIFcUUmDBEEWg8xwrutajhvs9QvFOrcUC0VZwgSlUqOaCfd9oWM24Vm+INQgsj4R6LwPWQwdcJ96f79DnIbMTFpieE99dDTs07NwTq0rCnVZLkSnNMAJHGxUZPKs5i9htKQ3hgjKy0oLy2IWMpuo+0DJnWTedIqZjtnoebLbicyDEi40MiCLiq9CnkxvJVXx/ks8Q8TjknGDT6buS9Umq+vPyMX0LZUMKlSySp1SnST/rP9QAfnWdrw00EpCUiAkAAcgBAFe61IrpSR53Nk+JklOqttilKVIrFKVSgDC7T6TIQlQbOZzQGJSDzJtMdlao7iFr9tala+0SbnUgcJgaV6xeGLa1IMnKSJPEcD8xB+dW+rOXNByj80GPmdKwM+bJkk4vt2QrOUm6JKtqOZW0ggdV7BAg6RBrddnbRS8jOnuI4g8jXP6zPRQq6+xMZDmHC0RPzP6mrtJqJfE6Zb2SxzbdM2jHuAIIKlJzbuZIJKSdDoYv8uHGrpz5d2Au0TpPbFXKqjUd4rYGDj3Ur+J/2ClXqVUOWb6626rAshh1LS+rZhaoiOrBIuONv8tVrCLxfWpzvYctSZAIzEEW4RIV+hI5Gvb+AL2Cw6UkTkaNwo6NdgJ4/pWN9VnBclIAuTld0F/cqjNqPhzUaX3S/Ar5/wCWNoybTe0N2VYcQhAM5lkrAIWskBOpgxFp7L5DZDb4b/8AkKQpwmdywAypECw/MFH5/IeHtmuKUSMQtIzKICQNCoqgkkzExoLAaXnInwptIGxSlKkRFKUoAV42cob6yRE3PC0n9AR4VVxeUE8gT4XrEdH5+4pkgh0yYEWdEqyixJubnkTwrH8Wi5whjXeSHdJs5SfZEramzmsUUFxvMEFUEnW8WCTcEpBvw4XqcBRIiw0FVp/TaeOngoRF8uaWV+Z+3yFKUpkqFKUoAV4UyCZvysSLdoBvx8a90qLipKmjqbXB5QgDQRXqlK6lRwUpSugKUpQApSlAEFWxWStSy2lRVrMkTzANhU0pERwiI4RyjlVaVFRS4A1PavRfJvNEZdSFqiL6gx7MRrykmsp0a2f1bZVKVFZ1TcQm2WeMHNcWNZZxsKBSRIIII7DYivGGwyW0BCBCUiAJJ7dTc1THBCM+tIj0q7LtYrGbQUjEtIQc5VuqbzAQNUr5p/NNoIHMCshis2RXVxng5Z0zcJqLsXZxblSzmdWQVqmdDYCwsB/mlWytukSOa2/wVWvNKgNm/K2wnDYPDurmAhoWTmuprlmHbxqCftFZc3N/e3f/AKh+a3xe2skjZLeJwbCHQSnq2lWJTcNgajvNRW+gWEBBCVyCCPxFai9KZ9IsuRT6U/exzS59LDE45evqt8VX5LmNwWDUtZWsBQUSr8QphUmQb8wbfOrx6L4dXBUEcFmCDBmNDoL93IRNe2U0tQUpCSoHNOl5JvGokkweN6kpSAABYCwHYOFP0ZXV6Mx+C2A0051iArNe5WT7Rk2NZKlK6RbvkUpSugUUmQQdDb5GtU2C+9h1owz6VFLYUlpQQpQUkndKSBEhIumxEmtspVU8am03yuCcZuKa9SyhlWdSitRSQAEQkBMakGMxJ7TV6lKsIClKV0BSlKAKVWlKAFKUoAUpSgBSlKAFKUoAUpSgBSlKAFVRqO8VSqo1HeKAOSUpSqRszezumzyWWkhDVm0DRfBAHv1I9envcZ8F+elKLZFwQ9envcZ8F+enr097jPgvz0pXb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1VPTp6RuM+C/PSlFsOhHP8A06v3UeCv70pSoWX9KP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9538" y="188913"/>
            <a:ext cx="52387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pic>
        <p:nvPicPr>
          <p:cNvPr id="34823" name="Picture 11" descr="http://www.tuttasalute.net/wp-content/uploads/2011/01/diarrea_risch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60350"/>
            <a:ext cx="30099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Ovale 8"/>
          <p:cNvSpPr>
            <a:spLocks noChangeArrowheads="1"/>
          </p:cNvSpPr>
          <p:nvPr/>
        </p:nvSpPr>
        <p:spPr bwMode="auto">
          <a:xfrm>
            <a:off x="6227763" y="1484313"/>
            <a:ext cx="431800" cy="28892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700588" y="3357563"/>
          <a:ext cx="4479925" cy="3600450"/>
        </p:xfrm>
        <a:graphic>
          <a:graphicData uri="http://schemas.openxmlformats.org/presentationml/2006/ole">
            <p:oleObj spid="_x0000_s216066" name="Fotografia di Photo Editor" r:id="rId3" imgW="6095238" imgH="4571429" progId="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0" y="3357563"/>
          <a:ext cx="4664075" cy="3600450"/>
        </p:xfrm>
        <a:graphic>
          <a:graphicData uri="http://schemas.openxmlformats.org/presentationml/2006/ole">
            <p:oleObj spid="_x0000_s216067" name="Fotografia di Photo Editor" r:id="rId4" imgW="6095238" imgH="4571429" progId="">
              <p:embed/>
            </p:oleObj>
          </a:graphicData>
        </a:graphic>
      </p:graphicFrame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4700588" y="0"/>
          <a:ext cx="4443412" cy="3357563"/>
        </p:xfrm>
        <a:graphic>
          <a:graphicData uri="http://schemas.openxmlformats.org/presentationml/2006/ole">
            <p:oleObj spid="_x0000_s216068" name="Fotografia di Photo Editor" r:id="rId5" imgW="6095238" imgH="4571429" progId="">
              <p:embed/>
            </p:oleObj>
          </a:graphicData>
        </a:graphic>
      </p:graphicFrame>
      <p:graphicFrame>
        <p:nvGraphicFramePr>
          <p:cNvPr id="2053" name="Object 8"/>
          <p:cNvGraphicFramePr>
            <a:graphicFrameLocks noChangeAspect="1"/>
          </p:cNvGraphicFramePr>
          <p:nvPr/>
        </p:nvGraphicFramePr>
        <p:xfrm>
          <a:off x="0" y="-26988"/>
          <a:ext cx="4700588" cy="3367088"/>
        </p:xfrm>
        <a:graphic>
          <a:graphicData uri="http://schemas.openxmlformats.org/presentationml/2006/ole">
            <p:oleObj spid="_x0000_s216069" name="Fotografia di Photo Editor" r:id="rId6" imgW="6095238" imgH="45714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98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6000" b="1" dirty="0" err="1">
                <a:solidFill>
                  <a:schemeClr val="accent1"/>
                </a:solidFill>
                <a:latin typeface="Arial"/>
                <a:cs typeface="Arial"/>
              </a:rPr>
              <a:t>Disturbi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000" b="1" dirty="0" smtClean="0">
                <a:solidFill>
                  <a:srgbClr val="00B0F0"/>
                </a:solidFill>
                <a:latin typeface="Arial"/>
                <a:cs typeface="Arial"/>
              </a:rPr>
              <a:t>dell</a:t>
            </a:r>
            <a:r>
              <a:rPr lang="it-IT" sz="6000" b="1" dirty="0" smtClean="0">
                <a:solidFill>
                  <a:srgbClr val="00B0F0"/>
                </a:solidFill>
                <a:latin typeface="Arial"/>
                <a:cs typeface="Arial"/>
              </a:rPr>
              <a:t>’</a:t>
            </a:r>
            <a:r>
              <a:rPr lang="en-US" altLang="ja-JP" sz="6000" b="1" dirty="0" err="1" smtClean="0">
                <a:solidFill>
                  <a:srgbClr val="00B0F0"/>
                </a:solidFill>
                <a:latin typeface="Arial"/>
                <a:cs typeface="Arial"/>
              </a:rPr>
              <a:t>alvo</a:t>
            </a:r>
            <a:endParaRPr lang="en-US" sz="6000" b="1" dirty="0">
              <a:solidFill>
                <a:srgbClr val="00B0F0"/>
              </a:solidFill>
              <a:latin typeface="Arial"/>
              <a:ea typeface="ヒラギノ角ゴ ProN W6" charset="0"/>
              <a:cs typeface="Arial"/>
            </a:endParaRPr>
          </a:p>
        </p:txBody>
      </p:sp>
      <p:sp>
        <p:nvSpPr>
          <p:cNvPr id="67586" name="CasellaDiTesto 1"/>
          <p:cNvSpPr txBox="1">
            <a:spLocks noChangeArrowheads="1"/>
          </p:cNvSpPr>
          <p:nvPr/>
        </p:nvSpPr>
        <p:spPr bwMode="auto">
          <a:xfrm>
            <a:off x="468313" y="1989138"/>
            <a:ext cx="8207375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3200" dirty="0">
                <a:latin typeface="Arial" charset="0"/>
                <a:cs typeface="Arial" charset="0"/>
              </a:rPr>
              <a:t>MMG Senior </a:t>
            </a:r>
            <a:r>
              <a:rPr lang="it-IT" sz="2800" dirty="0">
                <a:latin typeface="Arial" charset="0"/>
                <a:cs typeface="Arial" charset="0"/>
              </a:rPr>
              <a:t>(Dott. </a:t>
            </a:r>
            <a:r>
              <a:rPr lang="it-IT" sz="2800" dirty="0" smtClean="0">
                <a:latin typeface="Arial" charset="0"/>
                <a:cs typeface="Arial" charset="0"/>
              </a:rPr>
              <a:t>Leonardo Ardigò)</a:t>
            </a:r>
            <a:endParaRPr lang="it-IT" sz="28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200" dirty="0">
                <a:latin typeface="Arial" charset="0"/>
                <a:cs typeface="Arial" charset="0"/>
              </a:rPr>
              <a:t>MMG in formazione </a:t>
            </a:r>
            <a:r>
              <a:rPr lang="it-IT" sz="2800" dirty="0">
                <a:latin typeface="Arial" charset="0"/>
                <a:cs typeface="Arial" charset="0"/>
              </a:rPr>
              <a:t>(Dott.ssa </a:t>
            </a:r>
            <a:r>
              <a:rPr lang="it-IT" sz="2800" dirty="0" smtClean="0">
                <a:latin typeface="Arial" charset="0"/>
                <a:cs typeface="Arial" charset="0"/>
              </a:rPr>
              <a:t>Simona </a:t>
            </a:r>
            <a:r>
              <a:rPr lang="it-IT" sz="2800" dirty="0" err="1" smtClean="0">
                <a:latin typeface="Arial" charset="0"/>
                <a:cs typeface="Arial" charset="0"/>
              </a:rPr>
              <a:t>Turrina</a:t>
            </a:r>
            <a:r>
              <a:rPr lang="it-IT" sz="2800" dirty="0" smtClean="0">
                <a:latin typeface="Arial" charset="0"/>
                <a:cs typeface="Arial" charset="0"/>
              </a:rPr>
              <a:t>)</a:t>
            </a:r>
            <a:endParaRPr lang="it-IT" sz="28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200" dirty="0" err="1">
                <a:latin typeface="Arial" charset="0"/>
                <a:cs typeface="Arial" charset="0"/>
              </a:rPr>
              <a:t>Infettivologo</a:t>
            </a:r>
            <a:r>
              <a:rPr lang="it-IT" sz="2800" dirty="0">
                <a:latin typeface="Arial" charset="0"/>
                <a:cs typeface="Arial" charset="0"/>
              </a:rPr>
              <a:t> (Dott. </a:t>
            </a:r>
            <a:r>
              <a:rPr lang="it-IT" sz="2800" dirty="0" smtClean="0">
                <a:latin typeface="Arial" charset="0"/>
                <a:cs typeface="Arial" charset="0"/>
              </a:rPr>
              <a:t>Paolo Colombini )</a:t>
            </a:r>
            <a:endParaRPr lang="it-IT" sz="28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200" dirty="0">
                <a:latin typeface="Arial" charset="0"/>
                <a:cs typeface="Arial" charset="0"/>
              </a:rPr>
              <a:t>Gastroenterologo</a:t>
            </a:r>
            <a:r>
              <a:rPr lang="it-IT" sz="2800" dirty="0">
                <a:latin typeface="Arial" charset="0"/>
                <a:cs typeface="Arial" charset="0"/>
              </a:rPr>
              <a:t> (Dott. </a:t>
            </a:r>
            <a:r>
              <a:rPr lang="it-IT" sz="2800" dirty="0" smtClean="0">
                <a:latin typeface="Arial" charset="0"/>
                <a:cs typeface="Arial" charset="0"/>
              </a:rPr>
              <a:t>Giovanni Viviani)</a:t>
            </a:r>
          </a:p>
          <a:p>
            <a:pPr eaLnBrk="1" hangingPunct="1">
              <a:buFont typeface="Arial" charset="0"/>
              <a:buChar char="•"/>
            </a:pPr>
            <a:r>
              <a:rPr lang="it-IT" sz="3200" dirty="0" smtClean="0">
                <a:latin typeface="Arial" charset="0"/>
                <a:cs typeface="Arial" charset="0"/>
              </a:rPr>
              <a:t>Microbiologo</a:t>
            </a:r>
            <a:r>
              <a:rPr lang="it-IT" sz="2800" dirty="0" smtClean="0">
                <a:latin typeface="Arial" charset="0"/>
                <a:cs typeface="Arial" charset="0"/>
              </a:rPr>
              <a:t> ( Dott. </a:t>
            </a:r>
            <a:r>
              <a:rPr lang="it-IT" sz="2800" dirty="0" err="1" smtClean="0">
                <a:latin typeface="Arial" charset="0"/>
                <a:cs typeface="Arial" charset="0"/>
              </a:rPr>
              <a:t>Palmino</a:t>
            </a:r>
            <a:r>
              <a:rPr lang="it-IT" sz="2800" dirty="0" smtClean="0">
                <a:latin typeface="Arial" charset="0"/>
                <a:cs typeface="Arial" charset="0"/>
              </a:rPr>
              <a:t> </a:t>
            </a:r>
            <a:r>
              <a:rPr lang="it-IT" sz="2800" dirty="0" err="1" smtClean="0">
                <a:latin typeface="Arial" charset="0"/>
                <a:cs typeface="Arial" charset="0"/>
              </a:rPr>
              <a:t>Pedroni</a:t>
            </a:r>
            <a:r>
              <a:rPr lang="it-IT" sz="2800" dirty="0" smtClean="0">
                <a:latin typeface="Arial" charset="0"/>
                <a:cs typeface="Arial" charset="0"/>
              </a:rPr>
              <a:t>)</a:t>
            </a:r>
            <a:endParaRPr lang="it-IT" sz="28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200" dirty="0">
                <a:latin typeface="Arial" charset="0"/>
                <a:cs typeface="Arial" charset="0"/>
              </a:rPr>
              <a:t>Biologo di laboratorio </a:t>
            </a:r>
            <a:r>
              <a:rPr lang="it-IT" sz="2800" dirty="0">
                <a:latin typeface="Arial" charset="0"/>
                <a:cs typeface="Arial" charset="0"/>
              </a:rPr>
              <a:t>(Dott.ssa </a:t>
            </a:r>
            <a:r>
              <a:rPr lang="it-IT" sz="2800" dirty="0" smtClean="0">
                <a:latin typeface="Arial" charset="0"/>
                <a:cs typeface="Arial" charset="0"/>
              </a:rPr>
              <a:t>Maria Grazia </a:t>
            </a:r>
            <a:r>
              <a:rPr lang="it-IT" sz="2800" dirty="0" err="1" smtClean="0">
                <a:latin typeface="Arial" charset="0"/>
                <a:cs typeface="Arial" charset="0"/>
              </a:rPr>
              <a:t>Marin</a:t>
            </a:r>
            <a:r>
              <a:rPr lang="it-IT" sz="2800" dirty="0" smtClean="0">
                <a:latin typeface="Arial" charset="0"/>
                <a:cs typeface="Arial" charset="0"/>
              </a:rPr>
              <a:t>)</a:t>
            </a:r>
            <a:endParaRPr lang="it-IT" sz="2800" dirty="0"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Char char="•"/>
            </a:pPr>
            <a:endParaRPr lang="it-IT" sz="9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6218238" y="6308725"/>
            <a:ext cx="2674937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1">
                <a:latin typeface="Comic Sans MS" pitchFamily="66" charset="0"/>
                <a:ea typeface="Microsoft YaHei" pitchFamily="34" charset="-122"/>
              </a:rPr>
              <a:t>J Travel Med 2008; 15:221-228</a:t>
            </a:r>
          </a:p>
        </p:txBody>
      </p:sp>
      <p:pic>
        <p:nvPicPr>
          <p:cNvPr id="35843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73038"/>
            <a:ext cx="80645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ttangolo arrotondato 8"/>
          <p:cNvSpPr>
            <a:spLocks noChangeArrowheads="1"/>
          </p:cNvSpPr>
          <p:nvPr/>
        </p:nvSpPr>
        <p:spPr bwMode="auto">
          <a:xfrm>
            <a:off x="539750" y="4149725"/>
            <a:ext cx="8064500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8421D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6F6107-221A-413D-9C4F-62427FBC24AE}" type="slidenum">
              <a:rPr lang="en-US"/>
              <a:pPr/>
              <a:t>21</a:t>
            </a:fld>
            <a:endParaRPr lang="en-US"/>
          </a:p>
        </p:txBody>
      </p:sp>
      <p:sp>
        <p:nvSpPr>
          <p:cNvPr id="36867" name="CasellaDiTesto 4"/>
          <p:cNvSpPr txBox="1">
            <a:spLocks noChangeArrowheads="1"/>
          </p:cNvSpPr>
          <p:nvPr/>
        </p:nvSpPr>
        <p:spPr bwMode="auto">
          <a:xfrm>
            <a:off x="1042988" y="1268413"/>
            <a:ext cx="71294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D8421D"/>
                </a:solidFill>
                <a:latin typeface="Comic Sans MS" pitchFamily="66" charset="0"/>
              </a:rPr>
              <a:t>Comportamenti a rischio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4"/>
          <p:cNvSpPr>
            <a:spLocks noChangeArrowheads="1"/>
          </p:cNvSpPr>
          <p:nvPr/>
        </p:nvSpPr>
        <p:spPr bwMode="auto">
          <a:xfrm>
            <a:off x="611188" y="1341438"/>
            <a:ext cx="3455987" cy="2087562"/>
          </a:xfrm>
          <a:prstGeom prst="foldedCorner">
            <a:avLst>
              <a:gd name="adj" fmla="val 12500"/>
            </a:avLst>
          </a:prstGeom>
          <a:solidFill>
            <a:srgbClr val="F9F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6218238" y="6308725"/>
            <a:ext cx="2674937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1">
                <a:latin typeface="Comic Sans MS" pitchFamily="66" charset="0"/>
                <a:ea typeface="Microsoft YaHei" pitchFamily="34" charset="-122"/>
              </a:rPr>
              <a:t>J Travel Med 2008; 15:221-228</a:t>
            </a:r>
          </a:p>
        </p:txBody>
      </p:sp>
      <p:sp>
        <p:nvSpPr>
          <p:cNvPr id="3077" name="CasellaDiTesto 2"/>
          <p:cNvSpPr txBox="1">
            <a:spLocks noChangeArrowheads="1"/>
          </p:cNvSpPr>
          <p:nvPr/>
        </p:nvSpPr>
        <p:spPr bwMode="auto">
          <a:xfrm>
            <a:off x="179388" y="115888"/>
            <a:ext cx="87852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latin typeface="Comic Sans MS" pitchFamily="66" charset="0"/>
              </a:rPr>
              <a:t>A multiyear prospective study of the risk factors for and incidence of diarrheal illness in a cohort of Peace Corps Volunteers in Guatemala</a:t>
            </a:r>
          </a:p>
        </p:txBody>
      </p:sp>
      <p:sp>
        <p:nvSpPr>
          <p:cNvPr id="3078" name="CasellaDiTesto 3"/>
          <p:cNvSpPr txBox="1">
            <a:spLocks noChangeArrowheads="1"/>
          </p:cNvSpPr>
          <p:nvPr/>
        </p:nvSpPr>
        <p:spPr bwMode="auto">
          <a:xfrm>
            <a:off x="684213" y="1341438"/>
            <a:ext cx="32400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000" b="1">
                <a:latin typeface="Comic Sans MS" pitchFamily="66" charset="0"/>
              </a:rPr>
              <a:t>Acqua di rubinetto</a:t>
            </a:r>
          </a:p>
          <a:p>
            <a:pPr algn="l"/>
            <a:r>
              <a:rPr lang="it-IT" sz="2000" b="1">
                <a:latin typeface="Comic Sans MS" pitchFamily="66" charset="0"/>
              </a:rPr>
              <a:t>Cibo preparato da terzi</a:t>
            </a:r>
          </a:p>
          <a:p>
            <a:pPr algn="l"/>
            <a:r>
              <a:rPr lang="it-IT" sz="2000" b="1">
                <a:latin typeface="Comic Sans MS" pitchFamily="66" charset="0"/>
              </a:rPr>
              <a:t>Comedor/Street vendor</a:t>
            </a:r>
          </a:p>
          <a:p>
            <a:pPr algn="l"/>
            <a:r>
              <a:rPr lang="it-IT" sz="2000" b="1">
                <a:latin typeface="Comic Sans MS" pitchFamily="66" charset="0"/>
              </a:rPr>
              <a:t>Frutta pulita da terzi</a:t>
            </a:r>
          </a:p>
          <a:p>
            <a:pPr algn="l"/>
            <a:r>
              <a:rPr lang="it-IT" sz="2000" b="1">
                <a:latin typeface="Comic Sans MS" pitchFamily="66" charset="0"/>
              </a:rPr>
              <a:t>Ghiaccio</a:t>
            </a:r>
          </a:p>
          <a:p>
            <a:pPr algn="l"/>
            <a:r>
              <a:rPr lang="it-IT" sz="2000" b="1">
                <a:latin typeface="Comic Sans MS" pitchFamily="66" charset="0"/>
              </a:rPr>
              <a:t>Gelati</a:t>
            </a:r>
          </a:p>
        </p:txBody>
      </p:sp>
      <p:graphicFrame>
        <p:nvGraphicFramePr>
          <p:cNvPr id="3074" name="Grafico 5"/>
          <p:cNvGraphicFramePr>
            <a:graphicFrameLocks/>
          </p:cNvGraphicFramePr>
          <p:nvPr/>
        </p:nvGraphicFramePr>
        <p:xfrm>
          <a:off x="1136650" y="3449638"/>
          <a:ext cx="5502275" cy="2982912"/>
        </p:xfrm>
        <a:graphic>
          <a:graphicData uri="http://schemas.openxmlformats.org/presentationml/2006/ole">
            <p:oleObj spid="_x0000_s217090" r:id="rId3" imgW="5504233" imgH="2980698" progId="Excel.Sheet.8">
              <p:embed/>
            </p:oleObj>
          </a:graphicData>
        </a:graphic>
      </p:graphicFrame>
      <p:sp>
        <p:nvSpPr>
          <p:cNvPr id="3079" name="CasellaDiTesto 6"/>
          <p:cNvSpPr txBox="1">
            <a:spLocks noChangeArrowheads="1"/>
          </p:cNvSpPr>
          <p:nvPr/>
        </p:nvSpPr>
        <p:spPr bwMode="auto">
          <a:xfrm>
            <a:off x="5435600" y="3933825"/>
            <a:ext cx="12239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RR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1D63585-0B6F-471B-82CF-F524A9FC21CF}" type="slidenum">
              <a:rPr lang="en-US"/>
              <a:pPr/>
              <a:t>23</a:t>
            </a:fld>
            <a:endParaRPr lang="en-US"/>
          </a:p>
        </p:txBody>
      </p:sp>
      <p:sp>
        <p:nvSpPr>
          <p:cNvPr id="37891" name="CasellaDiTesto 4"/>
          <p:cNvSpPr txBox="1">
            <a:spLocks noChangeArrowheads="1"/>
          </p:cNvSpPr>
          <p:nvPr/>
        </p:nvSpPr>
        <p:spPr bwMode="auto">
          <a:xfrm>
            <a:off x="1547665" y="1268413"/>
            <a:ext cx="61929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D8421D"/>
                </a:solidFill>
                <a:latin typeface="Comic Sans MS" pitchFamily="66" charset="0"/>
              </a:rPr>
              <a:t>Mi devo preoccupare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4"/>
          <p:cNvSpPr>
            <a:spLocks noChangeArrowheads="1"/>
          </p:cNvSpPr>
          <p:nvPr/>
        </p:nvSpPr>
        <p:spPr bwMode="auto">
          <a:xfrm>
            <a:off x="539750" y="1052513"/>
            <a:ext cx="8135938" cy="4824412"/>
          </a:xfrm>
          <a:prstGeom prst="foldedCorner">
            <a:avLst>
              <a:gd name="adj" fmla="val 12500"/>
            </a:avLst>
          </a:prstGeom>
          <a:solidFill>
            <a:srgbClr val="F9F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F4638C6-744B-4AE2-84C7-C9A70103F495}" type="slidenum">
              <a:rPr lang="en-US"/>
              <a:pPr/>
              <a:t>24</a:t>
            </a:fld>
            <a:endParaRPr lang="en-US"/>
          </a:p>
        </p:txBody>
      </p:sp>
      <p:sp>
        <p:nvSpPr>
          <p:cNvPr id="38916" name="CasellaDiTesto 4"/>
          <p:cNvSpPr txBox="1">
            <a:spLocks noChangeArrowheads="1"/>
          </p:cNvSpPr>
          <p:nvPr/>
        </p:nvSpPr>
        <p:spPr bwMode="auto">
          <a:xfrm>
            <a:off x="2843213" y="188913"/>
            <a:ext cx="3241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800" b="1">
                <a:latin typeface="Comic Sans MS" pitchFamily="66" charset="0"/>
              </a:rPr>
              <a:t>“</a:t>
            </a:r>
            <a:r>
              <a:rPr lang="it-IT" sz="1800" b="1">
                <a:latin typeface="Comic Sans MS" pitchFamily="66" charset="0"/>
              </a:rPr>
              <a:t>Campanelli d</a:t>
            </a:r>
            <a:r>
              <a:rPr lang="it-IT" altLang="it-IT" sz="1800" b="1">
                <a:latin typeface="Comic Sans MS" pitchFamily="66" charset="0"/>
              </a:rPr>
              <a:t>’</a:t>
            </a:r>
            <a:r>
              <a:rPr lang="it-IT" sz="1800" b="1">
                <a:latin typeface="Comic Sans MS" pitchFamily="66" charset="0"/>
              </a:rPr>
              <a:t>allarme</a:t>
            </a:r>
            <a:r>
              <a:rPr lang="it-IT" altLang="it-IT" sz="1800" b="1">
                <a:latin typeface="Comic Sans MS" pitchFamily="66" charset="0"/>
              </a:rPr>
              <a:t>”</a:t>
            </a:r>
            <a:endParaRPr lang="it-IT" sz="1800" b="1">
              <a:latin typeface="Comic Sans MS" pitchFamily="66" charset="0"/>
            </a:endParaRPr>
          </a:p>
        </p:txBody>
      </p:sp>
      <p:sp>
        <p:nvSpPr>
          <p:cNvPr id="38917" name="CasellaDiTesto 5"/>
          <p:cNvSpPr txBox="1">
            <a:spLocks noChangeArrowheads="1"/>
          </p:cNvSpPr>
          <p:nvPr/>
        </p:nvSpPr>
        <p:spPr bwMode="auto">
          <a:xfrm>
            <a:off x="611188" y="1125538"/>
            <a:ext cx="7993062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Segni di disidratazione di cute/mucose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Ipotensione aortostatica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Diarrea acquosa abbondante con segni di ipovolemia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Tracce ematiche o di muco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Diarrea ematica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Febbre &gt; 38.5°C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Oltre 6 scariche/die per oltre 48 h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Durata &gt; 1 settimana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Dolore addominale severo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Paziente ospedalizzato o recente uso di antibiotici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Paziente anziano (&gt;70 anni) o immunocompromesso</a:t>
            </a:r>
          </a:p>
          <a:p>
            <a:pPr algn="l"/>
            <a:r>
              <a:rPr lang="it-IT" sz="2400" b="1">
                <a:solidFill>
                  <a:srgbClr val="0000D5"/>
                </a:solidFill>
                <a:latin typeface="Comic Sans MS" pitchFamily="66" charset="0"/>
              </a:rPr>
              <a:t>Malessere generale, spt in gravidanza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EAAC8F-04C5-41F2-8196-A330A9E1066E}" type="slidenum">
              <a:rPr lang="en-US"/>
              <a:pPr/>
              <a:t>25</a:t>
            </a:fld>
            <a:endParaRPr lang="en-US"/>
          </a:p>
        </p:txBody>
      </p:sp>
      <p:sp>
        <p:nvSpPr>
          <p:cNvPr id="39939" name="CasellaDiTesto 4"/>
          <p:cNvSpPr txBox="1">
            <a:spLocks noChangeArrowheads="1"/>
          </p:cNvSpPr>
          <p:nvPr/>
        </p:nvSpPr>
        <p:spPr bwMode="auto">
          <a:xfrm>
            <a:off x="1763713" y="1268413"/>
            <a:ext cx="59769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D8421D"/>
                </a:solidFill>
                <a:latin typeface="Comic Sans MS" pitchFamily="66" charset="0"/>
              </a:rPr>
              <a:t>Devo trattarla?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549275" y="333375"/>
            <a:ext cx="553561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icrosoft YaHei" pitchFamily="34" charset="-122"/>
              </a:rPr>
              <a:t>Soluzione Reidratante WHO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84163" y="1125538"/>
            <a:ext cx="6081712" cy="544036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H</a:t>
            </a:r>
            <a:r>
              <a:rPr lang="it-IT" sz="20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2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O			1 litro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ZUCCHERO		2 cucchiai da cucina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SALE			1 cucchiaio da the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BICARBONATO	½ cucchiaio da the                   cucchiaio da the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LIMONE		1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Ovvero     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POMPELMO            1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535738" y="3998913"/>
            <a:ext cx="2212975" cy="2309812"/>
          </a:xfrm>
          <a:prstGeom prst="rect">
            <a:avLst/>
          </a:prstGeom>
          <a:noFill/>
          <a:ln w="38160" cap="sq">
            <a:solidFill>
              <a:srgbClr val="6699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H</a:t>
            </a:r>
            <a:r>
              <a:rPr lang="it-IT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2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O            1lt    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Glu           20g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Na+          90 mEq/lt  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K+             20 mEq/lt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Cl-             80ml/lt     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HCO</a:t>
            </a:r>
            <a:r>
              <a:rPr lang="it-IT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2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        30ml/lt</a:t>
            </a:r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0" y="188913"/>
            <a:ext cx="1914525" cy="336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uppo 8"/>
          <p:cNvGrpSpPr>
            <a:grpSpLocks/>
          </p:cNvGrpSpPr>
          <p:nvPr/>
        </p:nvGrpSpPr>
        <p:grpSpPr bwMode="auto">
          <a:xfrm>
            <a:off x="1331913" y="2060575"/>
            <a:ext cx="6553200" cy="2520950"/>
            <a:chOff x="1619672" y="2636912"/>
            <a:chExt cx="6552728" cy="2520280"/>
          </a:xfrm>
        </p:grpSpPr>
        <p:sp>
          <p:nvSpPr>
            <p:cNvPr id="40967" name="AutoShape 4"/>
            <p:cNvSpPr>
              <a:spLocks noChangeArrowheads="1"/>
            </p:cNvSpPr>
            <p:nvPr/>
          </p:nvSpPr>
          <p:spPr bwMode="auto">
            <a:xfrm>
              <a:off x="1619672" y="2636912"/>
              <a:ext cx="6552728" cy="252028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968" name="CasellaDiTesto 7"/>
            <p:cNvSpPr txBox="1">
              <a:spLocks noChangeArrowheads="1"/>
            </p:cNvSpPr>
            <p:nvPr/>
          </p:nvSpPr>
          <p:spPr bwMode="auto">
            <a:xfrm>
              <a:off x="1619672" y="2708919"/>
              <a:ext cx="6408712" cy="2400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altLang="it-IT" i="1">
                  <a:latin typeface="Comic Sans MS" pitchFamily="66" charset="0"/>
                </a:rPr>
                <a:t>“</a:t>
              </a:r>
              <a:r>
                <a:rPr lang="it-IT" altLang="ja-JP" i="1">
                  <a:latin typeface="Comic Sans MS" pitchFamily="66" charset="0"/>
                </a:rPr>
                <a:t>Potentially the most important medical advance of this century</a:t>
              </a:r>
              <a:r>
                <a:rPr lang="it-IT" altLang="it-IT" i="1">
                  <a:latin typeface="Comic Sans MS" pitchFamily="66" charset="0"/>
                </a:rPr>
                <a:t>”</a:t>
              </a:r>
              <a:endParaRPr lang="it-IT" altLang="ja-JP" i="1">
                <a:latin typeface="Comic Sans MS" pitchFamily="66" charset="0"/>
              </a:endParaRPr>
            </a:p>
            <a:p>
              <a:r>
                <a:rPr lang="it-IT" sz="2400">
                  <a:latin typeface="Comic Sans MS" pitchFamily="66" charset="0"/>
                </a:rPr>
                <a:t>Lancet, editorial 1978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1130300" y="838200"/>
            <a:ext cx="6826250" cy="581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FF0000"/>
                </a:solidFill>
                <a:latin typeface="Comic Sans MS" pitchFamily="66" charset="0"/>
                <a:ea typeface="Microsoft YaHei" pitchFamily="34" charset="-122"/>
              </a:rPr>
              <a:t>Inibitori del transito intestinale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866775" y="1971675"/>
            <a:ext cx="184150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001713" y="1895475"/>
            <a:ext cx="184150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1089025" y="2971800"/>
            <a:ext cx="7029450" cy="137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latin typeface="Calibri" pitchFamily="34" charset="0"/>
                <a:ea typeface="Microsoft YaHei" pitchFamily="34" charset="-122"/>
              </a:rPr>
              <a:t>Gli oppioidi sintetici ( loperamide, phenoxilato)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latin typeface="Calibri" pitchFamily="34" charset="0"/>
                <a:ea typeface="Microsoft YaHei" pitchFamily="34" charset="-122"/>
              </a:rPr>
              <a:t>riducono la durata degli episodi diarroici ed in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latin typeface="Calibri" pitchFamily="34" charset="0"/>
                <a:ea typeface="Microsoft YaHei" pitchFamily="34" charset="-122"/>
              </a:rPr>
              <a:t>particolare se in associazione agli antibiotici.    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4581525"/>
            <a:ext cx="9144000" cy="22145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9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</a:rPr>
              <a:t>   </a:t>
            </a:r>
            <a:r>
              <a:rPr lang="en-GB" sz="24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Controindicazione agli inibitori del transito intestinale </a:t>
            </a: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>
              <a:solidFill>
                <a:srgbClr val="FFFF00"/>
              </a:solidFill>
              <a:latin typeface="Calibri" pitchFamily="34" charset="0"/>
              <a:ea typeface="Microsoft YaHei" pitchFamily="34" charset="-122"/>
            </a:endParaRP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   </a:t>
            </a: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diarrea con febbre elevata</a:t>
            </a: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  </a:t>
            </a: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  </a:t>
            </a:r>
            <a:r>
              <a:rPr lang="en-US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diarrea</a:t>
            </a: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ematica</a:t>
            </a: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: sospetto di patogeni enteroinvasivi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</a:rPr>
              <a:t>     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 età pediatrica</a:t>
            </a: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: frequenza elevata di eventi avversi  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392113" y="1590675"/>
            <a:ext cx="184150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236538" y="1676400"/>
            <a:ext cx="8618537" cy="947738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Differenti farmaci antidiarroici sono utilizzati per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ridurre la frequenza e la durata delle evacuazioni</a:t>
            </a:r>
            <a:r>
              <a:rPr lang="en-GB" sz="2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</a:rPr>
              <a:t>.</a:t>
            </a:r>
          </a:p>
        </p:txBody>
      </p:sp>
      <p:pic>
        <p:nvPicPr>
          <p:cNvPr id="419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75" y="2919413"/>
            <a:ext cx="398463" cy="661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95288" y="173038"/>
            <a:ext cx="8353425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Trattamento delle enteriti infettive e della  T.D.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79388" y="173038"/>
            <a:ext cx="8569325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Trattamento delle enteriti infettive e della  T.D.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54000" y="1052513"/>
            <a:ext cx="8291513" cy="10080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RACECADOTRIL </a:t>
            </a: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: antisecretivo intestinale puro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Inibitore specifico dell</a:t>
            </a:r>
            <a:r>
              <a:rPr lang="it-IT" alt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encefalinasi.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 Prolunga l</a:t>
            </a:r>
            <a:r>
              <a:rPr lang="it-IT" alt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effetto antisecretorio delle encefaline endogene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71538" y="2239963"/>
            <a:ext cx="560705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457200" indent="-457200" algn="l" defTabSz="449263">
              <a:buClr>
                <a:srgbClr val="FFFF00"/>
              </a:buClr>
              <a:buSzPct val="100000"/>
              <a:buFont typeface="Times New Roman" pitchFamily="18" charset="0"/>
              <a:buAutoNum type="arabicPeriod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Riduce l</a:t>
            </a:r>
            <a:r>
              <a:rPr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ipersecrezione di fluidi intestinali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69950" y="2925763"/>
            <a:ext cx="4662488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2.    Ha una rapida insorgenza d</a:t>
            </a:r>
            <a:r>
              <a:rPr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azione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85825" y="3608388"/>
            <a:ext cx="350520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3.    Riduce il peso delle feci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85825" y="4256088"/>
            <a:ext cx="558165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4.    Efficace sui sintomi associati alla diarrea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90588" y="4903788"/>
            <a:ext cx="585470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5.    Accelera i tempi di risoluzione della diarrea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84238" y="5553075"/>
            <a:ext cx="4737100" cy="398463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6.    Non rallenta il transito intestinale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55663" y="6272213"/>
            <a:ext cx="2522537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7.    E</a:t>
            </a:r>
            <a:r>
              <a:rPr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 ben tollerato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79388" y="173038"/>
            <a:ext cx="8569325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Trattamento delle enteriti infettive e della  T.D.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54000" y="1052513"/>
            <a:ext cx="8291513" cy="5254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DIOSMECTITE</a:t>
            </a: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: adsorbente intestinale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71538" y="2239963"/>
            <a:ext cx="7877175" cy="70961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57200" indent="-457200" algn="l" defTabSz="449263">
              <a:buClr>
                <a:srgbClr val="FFFF00"/>
              </a:buClr>
              <a:buSzPct val="100000"/>
              <a:buFont typeface="Times New Roman" pitchFamily="18" charset="0"/>
              <a:buAutoNum type="arabicPeriod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Interagisce con le glicoproteine gastriche proteggendo la mucosa gastrica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69950" y="3208338"/>
            <a:ext cx="4697413" cy="401637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2.    Aumenta la consistenza delle feci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85825" y="3890963"/>
            <a:ext cx="7037388" cy="401637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3.    Lega e elimina le tossine presenti nel lume intestinale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85825" y="4538663"/>
            <a:ext cx="5902325" cy="401637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4.    Accelera i tempi di risoluzione della diarrea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90588" y="5186363"/>
            <a:ext cx="4776787" cy="401637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5.    Non rallenta il transito intestinale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84238" y="5835650"/>
            <a:ext cx="2268537" cy="401638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</a:rPr>
              <a:t>6.    Ben tollerato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88913"/>
            <a:ext cx="914400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latin typeface="Arial"/>
                <a:cs typeface="Arial"/>
              </a:rPr>
              <a:t>Federica 36 anni</a:t>
            </a:r>
          </a:p>
        </p:txBody>
      </p:sp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19050" y="1268413"/>
            <a:ext cx="9144000" cy="993775"/>
          </a:xfrm>
        </p:spPr>
        <p:txBody>
          <a:bodyPr/>
          <a:lstStyle/>
          <a:p>
            <a:pPr eaLnBrk="1" hangingPunct="1"/>
            <a:r>
              <a:rPr lang="en-US" sz="2800" b="1" u="sng" dirty="0">
                <a:solidFill>
                  <a:srgbClr val="FF0000"/>
                </a:solidFill>
                <a:latin typeface="Arial Narrow" charset="0"/>
                <a:cs typeface="Arial Narrow" charset="0"/>
                <a:sym typeface="Arial Narrow" charset="0"/>
              </a:rPr>
              <a:t>GIUNGE IN AMBULATORIO PER:</a:t>
            </a:r>
            <a:br>
              <a:rPr lang="en-US" sz="2800" b="1" u="sng" dirty="0">
                <a:solidFill>
                  <a:srgbClr val="FF0000"/>
                </a:solidFill>
                <a:latin typeface="Arial Narrow" charset="0"/>
                <a:cs typeface="Arial Narrow" charset="0"/>
                <a:sym typeface="Arial Narrow" charset="0"/>
              </a:rPr>
            </a:br>
            <a:endParaRPr lang="en-US" sz="2800" b="1" u="sng" dirty="0">
              <a:solidFill>
                <a:srgbClr val="FF0000"/>
              </a:solidFill>
              <a:latin typeface="Arial Narrow Bold" charset="0"/>
              <a:ea typeface="ヒラギノ角ゴ ProN W6" charset="0"/>
              <a:cs typeface="ヒラギノ角ゴ ProN W6" charset="0"/>
              <a:sym typeface="Arial Narrow Bold" charset="0"/>
            </a:endParaRPr>
          </a:p>
        </p:txBody>
      </p:sp>
      <p:sp>
        <p:nvSpPr>
          <p:cNvPr id="68611" name="CasellaDiTesto 1"/>
          <p:cNvSpPr txBox="1">
            <a:spLocks noChangeArrowheads="1"/>
          </p:cNvSpPr>
          <p:nvPr/>
        </p:nvSpPr>
        <p:spPr bwMode="auto">
          <a:xfrm>
            <a:off x="755898" y="2636912"/>
            <a:ext cx="48962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DIARREA</a:t>
            </a:r>
            <a:r>
              <a:rPr lang="en-US" sz="32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 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5-6 </a:t>
            </a:r>
            <a:r>
              <a:rPr lang="en-US" sz="24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scariche</a:t>
            </a:r>
            <a:r>
              <a:rPr lang="en-US" sz="24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di</a:t>
            </a:r>
            <a:r>
              <a:rPr lang="en-US" sz="24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feci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molto </a:t>
            </a:r>
            <a:r>
              <a:rPr lang="en-US" sz="24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liquide</a:t>
            </a:r>
            <a:r>
              <a:rPr lang="en-US" sz="24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con </a:t>
            </a:r>
            <a:r>
              <a:rPr lang="en-US" sz="24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tracce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di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sangue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endParaRPr lang="en-US" sz="2400" dirty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  <p:pic>
        <p:nvPicPr>
          <p:cNvPr id="68612" name="Immagine 2" descr="Schermata 09-2456908 alle 22.22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1955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CasellaDiTesto 46"/>
          <p:cNvSpPr txBox="1">
            <a:spLocks noChangeArrowheads="1"/>
          </p:cNvSpPr>
          <p:nvPr/>
        </p:nvSpPr>
        <p:spPr bwMode="auto">
          <a:xfrm>
            <a:off x="755576" y="5003452"/>
            <a:ext cx="4248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FEBBRICOLA (TA 37,2°C)</a:t>
            </a:r>
          </a:p>
        </p:txBody>
      </p:sp>
      <p:sp>
        <p:nvSpPr>
          <p:cNvPr id="68619" name="CasellaDiTesto 47"/>
          <p:cNvSpPr txBox="1">
            <a:spLocks noChangeArrowheads="1"/>
          </p:cNvSpPr>
          <p:nvPr/>
        </p:nvSpPr>
        <p:spPr bwMode="auto">
          <a:xfrm>
            <a:off x="755576" y="3933056"/>
            <a:ext cx="53641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900" b="1" u="sng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DOLORE </a:t>
            </a:r>
            <a:r>
              <a:rPr lang="en-US" sz="2900" b="1" u="sng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ADDOMINALE DIFFUSO  </a:t>
            </a:r>
            <a:endParaRPr lang="en-US" sz="2900" b="1" u="sng" dirty="0" smtClean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eaLnBrk="1" hangingPunct="1"/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&gt; </a:t>
            </a:r>
            <a:r>
              <a:rPr lang="en-US" sz="24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in </a:t>
            </a:r>
            <a:r>
              <a:rPr lang="en-US" sz="24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FIS</a:t>
            </a:r>
            <a:endParaRPr lang="en-US" sz="2400" b="1" u="sng" dirty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eaLnBrk="1" hangingPunct="1"/>
            <a:endParaRPr lang="en-US" sz="2400" b="1" u="sng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95288" y="173038"/>
            <a:ext cx="8424862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Trattamento delle enteriti infettive e della  T.D.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3074988" y="1125538"/>
            <a:ext cx="2454275" cy="7032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000" b="1">
                <a:latin typeface="Comic Sans MS" pitchFamily="66" charset="0"/>
                <a:ea typeface="Microsoft YaHei" pitchFamily="34" charset="-122"/>
              </a:rPr>
              <a:t>Probiotici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17625" y="2949575"/>
            <a:ext cx="717073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Calibri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    </a:t>
            </a: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Inibizione dei patogeni responsabili</a:t>
            </a:r>
          </a:p>
          <a:p>
            <a:pPr algn="l" defTabSz="449263">
              <a:buClr>
                <a:srgbClr val="000000"/>
              </a:buClr>
              <a:buSzPct val="100000"/>
              <a:buFont typeface="Comic Sans MS" pitchFamily="6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 Accorciamento della durata della diarrea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312863" y="2241550"/>
            <a:ext cx="3519487" cy="5207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Azione antidiarroica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7500" y="4965700"/>
            <a:ext cx="7443788" cy="100806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Calibri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icrosoft YaHei" pitchFamily="34" charset="-122"/>
              </a:rPr>
              <a:t> 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Riequilibrio della flora intestinale dopo terapia</a:t>
            </a:r>
          </a:p>
          <a:p>
            <a:pPr algn="l" defTabSz="449263">
              <a:buClr>
                <a:srgbClr val="000000"/>
              </a:buClr>
              <a:buSzPct val="100000"/>
              <a:buFont typeface="Comic Sans MS" pitchFamily="6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 Correzione dell</a:t>
            </a:r>
            <a:r>
              <a:rPr lang="it-IT" alt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aumento dei </a:t>
            </a: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Gram –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  dopo antibioticoterapia</a:t>
            </a:r>
          </a:p>
          <a:p>
            <a:pPr algn="l" defTabSz="449263">
              <a:buClr>
                <a:srgbClr val="000000"/>
              </a:buClr>
              <a:buSzPct val="100000"/>
              <a:buFont typeface="Comic Sans MS" pitchFamily="6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 Colonizzazione della normale microflora </a:t>
            </a:r>
            <a:r>
              <a:rPr lang="it-IT" alt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“</a:t>
            </a:r>
            <a:r>
              <a:rPr 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amica</a:t>
            </a:r>
            <a:r>
              <a:rPr lang="it-IT" alt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”</a:t>
            </a:r>
            <a:endParaRPr lang="it-IT" sz="200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Microsoft YaHei" pitchFamily="34" charset="-122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74663" y="4173538"/>
            <a:ext cx="2817812" cy="520700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</a:rPr>
              <a:t>Inoltre………………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80DE37-CDB2-4897-835E-825C41F6CA6F}" type="slidenum">
              <a:rPr lang="en-US"/>
              <a:pPr/>
              <a:t>31</a:t>
            </a:fld>
            <a:endParaRPr lang="en-US"/>
          </a:p>
        </p:txBody>
      </p:sp>
      <p:sp>
        <p:nvSpPr>
          <p:cNvPr id="46083" name="CasellaDiTesto 4"/>
          <p:cNvSpPr txBox="1">
            <a:spLocks noChangeArrowheads="1"/>
          </p:cNvSpPr>
          <p:nvPr/>
        </p:nvSpPr>
        <p:spPr bwMode="auto">
          <a:xfrm>
            <a:off x="1763713" y="1268413"/>
            <a:ext cx="59769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D8421D"/>
                </a:solidFill>
                <a:latin typeface="Comic Sans MS" pitchFamily="66" charset="0"/>
              </a:rPr>
              <a:t>Antibiotici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B7EB35-B8B4-43F2-930F-0B3D21302915}" type="slidenum">
              <a:rPr lang="en-US"/>
              <a:pPr/>
              <a:t>32</a:t>
            </a:fld>
            <a:endParaRPr lang="en-US"/>
          </a:p>
        </p:txBody>
      </p:sp>
      <p:pic>
        <p:nvPicPr>
          <p:cNvPr id="47107" name="Immagin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76930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115888"/>
            <a:ext cx="215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6218238" y="6308725"/>
            <a:ext cx="2674937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1">
                <a:latin typeface="Comic Sans MS" pitchFamily="66" charset="0"/>
                <a:ea typeface="Microsoft YaHei" pitchFamily="34" charset="-122"/>
              </a:rPr>
              <a:t>CID 2001; 32: 331-50</a:t>
            </a:r>
          </a:p>
        </p:txBody>
      </p:sp>
      <p:sp>
        <p:nvSpPr>
          <p:cNvPr id="47110" name="Rettangolo arrotondato 8"/>
          <p:cNvSpPr>
            <a:spLocks noChangeArrowheads="1"/>
          </p:cNvSpPr>
          <p:nvPr/>
        </p:nvSpPr>
        <p:spPr bwMode="auto">
          <a:xfrm>
            <a:off x="395288" y="3716338"/>
            <a:ext cx="7777162" cy="12255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8421D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809F28D-D5F6-4818-A60C-B2662E22796E}" type="slidenum">
              <a:rPr lang="en-US"/>
              <a:pPr/>
              <a:t>33</a:t>
            </a:fld>
            <a:endParaRPr lang="en-US"/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179388" y="1484313"/>
            <a:ext cx="86407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i="1">
                <a:latin typeface="Comic Sans MS" pitchFamily="66" charset="0"/>
              </a:rPr>
              <a:t>“</a:t>
            </a:r>
            <a:r>
              <a:rPr lang="it-IT" altLang="ja-JP" sz="2400" i="1">
                <a:latin typeface="Comic Sans MS" pitchFamily="66" charset="0"/>
              </a:rPr>
              <a:t>We recommend empiric </a:t>
            </a:r>
            <a:r>
              <a:rPr lang="it-IT" altLang="ja-JP" sz="2400" b="1" i="1">
                <a:latin typeface="Comic Sans MS" pitchFamily="66" charset="0"/>
              </a:rPr>
              <a:t>antibiotic</a:t>
            </a:r>
            <a:r>
              <a:rPr lang="it-IT" altLang="ja-JP" sz="2400" i="1">
                <a:latin typeface="Comic Sans MS" pitchFamily="66" charset="0"/>
              </a:rPr>
              <a:t> therapy for patients with </a:t>
            </a:r>
            <a:r>
              <a:rPr lang="it-IT" altLang="ja-JP" sz="2400" i="1">
                <a:solidFill>
                  <a:srgbClr val="0000FF"/>
                </a:solidFill>
                <a:latin typeface="Comic Sans MS" pitchFamily="66" charset="0"/>
              </a:rPr>
              <a:t>moderate to severe </a:t>
            </a:r>
            <a:r>
              <a:rPr lang="it-IT" altLang="ja-JP" sz="2400" i="1">
                <a:latin typeface="Comic Sans MS" pitchFamily="66" charset="0"/>
              </a:rPr>
              <a:t>travelers</a:t>
            </a:r>
            <a:r>
              <a:rPr lang="it-IT" altLang="it-IT" sz="2400" i="1">
                <a:latin typeface="Comic Sans MS" pitchFamily="66" charset="0"/>
              </a:rPr>
              <a:t>’</a:t>
            </a:r>
            <a:r>
              <a:rPr lang="it-IT" altLang="ja-JP" sz="2400" i="1">
                <a:latin typeface="Comic Sans MS" pitchFamily="66" charset="0"/>
              </a:rPr>
              <a:t> diarrhea, those with signs and symptoms of invasive bacterial diarrhea such as</a:t>
            </a:r>
            <a:r>
              <a:rPr lang="it-IT" altLang="it-IT" sz="2400" i="1">
                <a:latin typeface="Comic Sans MS" pitchFamily="66" charset="0"/>
              </a:rPr>
              <a:t>”</a:t>
            </a:r>
            <a:r>
              <a:rPr lang="it-IT" altLang="ja-JP" sz="2400">
                <a:latin typeface="Comic Sans MS" pitchFamily="66" charset="0"/>
              </a:rPr>
              <a:t>:</a:t>
            </a:r>
          </a:p>
          <a:p>
            <a:endParaRPr lang="it-IT" sz="2400">
              <a:latin typeface="Comic Sans MS" pitchFamily="66" charset="0"/>
            </a:endParaRPr>
          </a:p>
        </p:txBody>
      </p:sp>
      <p:sp>
        <p:nvSpPr>
          <p:cNvPr id="48132" name="CasellaDiTesto 6"/>
          <p:cNvSpPr txBox="1">
            <a:spLocks noChangeArrowheads="1"/>
          </p:cNvSpPr>
          <p:nvPr/>
        </p:nvSpPr>
        <p:spPr bwMode="auto">
          <a:xfrm>
            <a:off x="539750" y="2867025"/>
            <a:ext cx="35274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it-IT" sz="2400">
                <a:solidFill>
                  <a:srgbClr val="0000FF"/>
                </a:solidFill>
                <a:latin typeface="Comic Sans MS" pitchFamily="66" charset="0"/>
              </a:rPr>
              <a:t>Febbre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400">
                <a:solidFill>
                  <a:srgbClr val="0000FF"/>
                </a:solidFill>
                <a:latin typeface="Comic Sans MS" pitchFamily="66" charset="0"/>
              </a:rPr>
              <a:t>Diarrea ematica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400">
                <a:solidFill>
                  <a:srgbClr val="0000FF"/>
                </a:solidFill>
                <a:latin typeface="Comic Sans MS" pitchFamily="66" charset="0"/>
              </a:rPr>
              <a:t>Anziani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400">
                <a:solidFill>
                  <a:srgbClr val="0000FF"/>
                </a:solidFill>
                <a:latin typeface="Comic Sans MS" pitchFamily="66" charset="0"/>
              </a:rPr>
              <a:t>Immunocompromessi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6938963" y="6308725"/>
            <a:ext cx="1520825" cy="27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1">
                <a:latin typeface="Comic Sans MS" pitchFamily="66" charset="0"/>
                <a:ea typeface="Microsoft YaHei" pitchFamily="34" charset="-122"/>
              </a:rPr>
              <a:t>2014 UpToDate</a:t>
            </a:r>
          </a:p>
        </p:txBody>
      </p:sp>
      <p:sp>
        <p:nvSpPr>
          <p:cNvPr id="48134" name="CasellaDiTesto 2"/>
          <p:cNvSpPr txBox="1">
            <a:spLocks noChangeArrowheads="1"/>
          </p:cNvSpPr>
          <p:nvPr/>
        </p:nvSpPr>
        <p:spPr bwMode="auto">
          <a:xfrm>
            <a:off x="179388" y="395288"/>
            <a:ext cx="8785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latin typeface="Comic Sans MS" pitchFamily="66" charset="0"/>
              </a:rPr>
              <a:t>Approach to the adult with acute diarrhea in developed countries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50825" y="173038"/>
            <a:ext cx="842486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Trattamento delle enteriti infettive e della  T.D.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713787" cy="2592387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latin typeface="Comic Sans MS" pitchFamily="66" charset="0"/>
                <a:ea typeface="Microsoft YaHei" pitchFamily="34" charset="-122"/>
              </a:rPr>
              <a:t>Se nonostante l</a:t>
            </a:r>
            <a:r>
              <a:rPr lang="it-IT" altLang="it-IT" sz="2800"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800">
                <a:latin typeface="Comic Sans MS" pitchFamily="66" charset="0"/>
                <a:ea typeface="Microsoft YaHei" pitchFamily="34" charset="-122"/>
              </a:rPr>
              <a:t>idratazione…………….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latin typeface="Comic Sans MS" pitchFamily="66" charset="0"/>
                <a:ea typeface="Microsoft YaHei" pitchFamily="34" charset="-122"/>
              </a:rPr>
              <a:t>                l</a:t>
            </a:r>
            <a:r>
              <a:rPr lang="it-IT" altLang="it-IT" sz="2800"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800">
                <a:latin typeface="Comic Sans MS" pitchFamily="66" charset="0"/>
                <a:ea typeface="Microsoft YaHei" pitchFamily="34" charset="-122"/>
              </a:rPr>
              <a:t>assunzione di probioti…………….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latin typeface="Comic Sans MS" pitchFamily="66" charset="0"/>
                <a:ea typeface="Microsoft YaHei" pitchFamily="34" charset="-122"/>
              </a:rPr>
              <a:t>           e l</a:t>
            </a:r>
            <a:r>
              <a:rPr lang="it-IT" altLang="it-IT" sz="2800"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800">
                <a:latin typeface="Comic Sans MS" pitchFamily="66" charset="0"/>
                <a:ea typeface="Microsoft YaHei" pitchFamily="34" charset="-122"/>
              </a:rPr>
              <a:t>eventuale utilizzo di inibitori del transito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latin typeface="Comic Sans MS" pitchFamily="66" charset="0"/>
                <a:ea typeface="Microsoft YaHei" pitchFamily="34" charset="-122"/>
              </a:rPr>
              <a:t>            (quest</a:t>
            </a:r>
            <a:r>
              <a:rPr lang="it-IT" altLang="it-IT" sz="2400"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2400">
                <a:latin typeface="Comic Sans MS" pitchFamily="66" charset="0"/>
                <a:ea typeface="Microsoft YaHei" pitchFamily="34" charset="-122"/>
              </a:rPr>
              <a:t>ultimo rigorosamente sotto controllo medico)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719263" y="4797425"/>
            <a:ext cx="6037262" cy="17399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>
                <a:latin typeface="Comic Sans MS" pitchFamily="66" charset="0"/>
                <a:ea typeface="Microsoft YaHei" pitchFamily="34" charset="-122"/>
              </a:rPr>
              <a:t>Persistono: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>
                <a:latin typeface="Comic Sans MS" pitchFamily="66" charset="0"/>
                <a:ea typeface="Microsoft YaHei" pitchFamily="34" charset="-122"/>
              </a:rPr>
              <a:t>- febbre elevata…………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>
                <a:latin typeface="Comic Sans MS" pitchFamily="66" charset="0"/>
                <a:ea typeface="Microsoft YaHei" pitchFamily="34" charset="-122"/>
              </a:rPr>
              <a:t>- quadro simil settico………….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784225" y="4221163"/>
            <a:ext cx="5884863" cy="581025"/>
          </a:xfrm>
          <a:prstGeom prst="rect">
            <a:avLst/>
          </a:prstGeom>
          <a:solidFill>
            <a:srgbClr val="C6D9F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latin typeface="Comic Sans MS" pitchFamily="66" charset="0"/>
                <a:ea typeface="Microsoft YaHei" pitchFamily="34" charset="-122"/>
              </a:rPr>
              <a:t>A 48 ore dall</a:t>
            </a:r>
            <a:r>
              <a:rPr lang="it-IT" altLang="it-IT" sz="3200">
                <a:latin typeface="Comic Sans MS" pitchFamily="66" charset="0"/>
                <a:ea typeface="Microsoft YaHei" pitchFamily="34" charset="-122"/>
              </a:rPr>
              <a:t>’</a:t>
            </a:r>
            <a:r>
              <a:rPr lang="it-IT" sz="3200">
                <a:latin typeface="Comic Sans MS" pitchFamily="66" charset="0"/>
                <a:ea typeface="Microsoft YaHei" pitchFamily="34" charset="-122"/>
              </a:rPr>
              <a:t>inizio dei sintomi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728663" y="1038225"/>
            <a:ext cx="8042275" cy="222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latin typeface="Comic Sans MS" pitchFamily="66" charset="0"/>
                <a:ea typeface="Microsoft YaHei" pitchFamily="34" charset="-122"/>
              </a:rPr>
              <a:t>Invio in Pronto Soccorso per eventuale ricovero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latin typeface="Comic Sans MS" pitchFamily="66" charset="0"/>
                <a:ea typeface="Microsoft YaHei" pitchFamily="34" charset="-122"/>
              </a:rPr>
              <a:t>Oppure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>
              <a:latin typeface="Comic Sans MS" pitchFamily="66" charset="0"/>
              <a:ea typeface="Microsoft YaHei" pitchFamily="34" charset="-122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latin typeface="Comic Sans MS" pitchFamily="66" charset="0"/>
                <a:ea typeface="Microsoft YaHei" pitchFamily="34" charset="-122"/>
              </a:rPr>
              <a:t>Iniziare terapia antibiotica domiciliare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173038"/>
            <a:ext cx="842486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</a:rPr>
              <a:t>Trattamento delle enteriti infettive e della  T.D.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582738" y="4508500"/>
            <a:ext cx="5500687" cy="703263"/>
          </a:xfrm>
          <a:prstGeom prst="rect">
            <a:avLst/>
          </a:prstGeom>
          <a:solidFill>
            <a:srgbClr val="C6D9F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000">
                <a:latin typeface="Comic Sans MS" pitchFamily="66" charset="0"/>
                <a:ea typeface="Microsoft YaHei" pitchFamily="34" charset="-122"/>
              </a:rPr>
              <a:t>Ma….quale antibiotico?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1211263" y="115888"/>
            <a:ext cx="6816725" cy="488950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anchor="b"/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4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Chemioterapia della diarrea del viaggiatore</a:t>
            </a: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2843213" y="5661025"/>
            <a:ext cx="6137275" cy="83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i="1">
                <a:latin typeface="Calibri" pitchFamily="34" charset="0"/>
                <a:ea typeface="Microsoft YaHei" pitchFamily="34" charset="-122"/>
              </a:rPr>
              <a:t>Modif da : Ostrosky and Ericsson in Travel Medicine, 2004, Chapter 17</a:t>
            </a:r>
          </a:p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i="1">
                <a:latin typeface="Calibri" pitchFamily="34" charset="0"/>
                <a:ea typeface="Microsoft YaHei" pitchFamily="34" charset="-122"/>
              </a:rPr>
              <a:t>Ther Adv Gastroenterol 2009; 2(6): 367-375</a:t>
            </a:r>
          </a:p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i="1">
                <a:latin typeface="Calibri" pitchFamily="34" charset="0"/>
                <a:ea typeface="Microsoft YaHei" pitchFamily="34" charset="-122"/>
              </a:rPr>
              <a:t>NEJM 2014; 370: 1532-40</a:t>
            </a:r>
          </a:p>
        </p:txBody>
      </p:sp>
      <p:graphicFrame>
        <p:nvGraphicFramePr>
          <p:cNvPr id="2" name="Group 3"/>
          <p:cNvGraphicFramePr>
            <a:graphicFrameLocks noGrp="1"/>
          </p:cNvGraphicFramePr>
          <p:nvPr/>
        </p:nvGraphicFramePr>
        <p:xfrm>
          <a:off x="1476375" y="692150"/>
          <a:ext cx="6097588" cy="4866953"/>
        </p:xfrm>
        <a:graphic>
          <a:graphicData uri="http://schemas.openxmlformats.org/drawingml/2006/table">
            <a:tbl>
              <a:tblPr/>
              <a:tblGrid>
                <a:gridCol w="2881313"/>
                <a:gridCol w="3216275"/>
              </a:tblGrid>
              <a:tr h="52683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Antibiotico</a:t>
                      </a:r>
                    </a:p>
                  </a:txBody>
                  <a:tcPr marL="90000" marR="90000" marT="63647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Dose</a:t>
                      </a:r>
                    </a:p>
                  </a:txBody>
                  <a:tcPr marL="90000" marR="90000" marT="63647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2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Chinolonici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Ofloxacina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Norfloxacina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Ciprofloxacina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Levofloxacina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Gatifloxacina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Lomefloxacina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Moxifloxacina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</a:txBody>
                  <a:tcPr marL="90000" marR="90000" marT="61905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bid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x 1-3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days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200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qd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x 1-3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days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500 mg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bid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x 1-3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days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5</a:t>
                      </a: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00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mg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qd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x 1-3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days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qd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x 1-3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days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</a:txBody>
                  <a:tcPr marL="90000" marR="90000" marT="61905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933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Macrolidi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Azitromicina</a:t>
                      </a:r>
                    </a:p>
                  </a:txBody>
                  <a:tcPr marL="90000" marR="90000" marT="61905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1000 mg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o.d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(first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choice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if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quinolone-R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)</a:t>
                      </a:r>
                    </a:p>
                  </a:txBody>
                  <a:tcPr marL="90000" marR="90000" marT="61905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01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Derivati della rifamicina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Rifaximina</a:t>
                      </a:r>
                    </a:p>
                  </a:txBody>
                  <a:tcPr marL="90000" marR="90000" marT="61905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200 mg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p.o.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tid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x 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days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</a:txBody>
                  <a:tcPr marL="90000" marR="90000" marT="61905" marB="46224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1066800" y="304800"/>
            <a:ext cx="7264400" cy="642938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</a:rPr>
              <a:t>Andamento della antibiotico resistenza tra agenti eziologici di diarrea isolati in Thailandia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6226175" y="6308725"/>
            <a:ext cx="2409825" cy="2794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Hoge et al., CID 1998; 26: 341-5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4038600" cy="317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687388" y="5202238"/>
            <a:ext cx="3756025" cy="30956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% R to trimethoprim-sulfamethoxazole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697413" y="5202238"/>
            <a:ext cx="4184650" cy="30956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Fluorquinolone and azythromycin resistance</a:t>
            </a:r>
          </a:p>
        </p:txBody>
      </p:sp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76400"/>
            <a:ext cx="388620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32" name="Text Box 7"/>
          <p:cNvSpPr txBox="1">
            <a:spLocks noChangeArrowheads="1"/>
          </p:cNvSpPr>
          <p:nvPr/>
        </p:nvSpPr>
        <p:spPr bwMode="auto">
          <a:xfrm>
            <a:off x="5622925" y="1987550"/>
            <a:ext cx="1851025" cy="3095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Campylobacter jejuni</a:t>
            </a:r>
          </a:p>
        </p:txBody>
      </p:sp>
      <p:sp>
        <p:nvSpPr>
          <p:cNvPr id="52233" name="Text Box 8"/>
          <p:cNvSpPr txBox="1">
            <a:spLocks noChangeArrowheads="1"/>
          </p:cNvSpPr>
          <p:nvPr/>
        </p:nvSpPr>
        <p:spPr bwMode="auto">
          <a:xfrm>
            <a:off x="471488" y="5873750"/>
            <a:ext cx="5332412" cy="5254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L</a:t>
            </a:r>
            <a:r>
              <a:rPr lang="it-IT" altLang="it-IT" sz="1400" b="1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’</a:t>
            </a:r>
            <a:r>
              <a:rPr lang="it-IT" sz="1400" b="1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obiettivo di questo studio è la ricerca di nuove classi di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</a:rPr>
              <a:t>antibiotici nel trattamento della diarrea del viaggiatore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76600"/>
            <a:ext cx="4724400" cy="312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250825" y="304800"/>
            <a:ext cx="8740775" cy="1100138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lnSpc>
                <a:spcPct val="11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Riconsiderazione dell</a:t>
            </a:r>
            <a:r>
              <a:rPr lang="it-IT" altLang="it-IT" sz="2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’</a:t>
            </a:r>
            <a:r>
              <a:rPr lang="it-IT" sz="2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azitromicina nei confronti di levofloxacina</a:t>
            </a:r>
            <a:r>
              <a:rPr lang="it-IT" sz="2000" b="1" baseline="30000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 </a:t>
            </a:r>
            <a:r>
              <a:rPr lang="it-IT" sz="2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 nel trattamento della diarrea acuta acquisita in Mexico in viaggiatori americani</a:t>
            </a: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5888038" y="6491288"/>
            <a:ext cx="3190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i="1">
                <a:latin typeface="Tahoma" pitchFamily="34" charset="0"/>
                <a:ea typeface="Microsoft YaHei" pitchFamily="34" charset="-122"/>
              </a:rPr>
              <a:t>Adachi et al., Clin Inf Dis, 2003, 37; 1165-71</a:t>
            </a: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676400"/>
            <a:ext cx="6400800" cy="269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5988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srgbClr val="FFFFFF"/>
              </a:solidFill>
            </a:endParaRPr>
          </a:p>
        </p:txBody>
      </p:sp>
      <p:sp>
        <p:nvSpPr>
          <p:cNvPr id="15363" name="CasellaDiTesto 7"/>
          <p:cNvSpPr txBox="1">
            <a:spLocks noChangeArrowheads="1"/>
          </p:cNvSpPr>
          <p:nvPr/>
        </p:nvSpPr>
        <p:spPr bwMode="auto">
          <a:xfrm>
            <a:off x="0" y="1989138"/>
            <a:ext cx="91440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</a:pPr>
            <a:r>
              <a:rPr lang="it-IT" sz="6000" b="1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il Microbiologo</a:t>
            </a:r>
          </a:p>
          <a:p>
            <a:pPr marL="109538" algn="ctr"/>
            <a:r>
              <a:rPr lang="it-IT" sz="2400" smtClean="0">
                <a:latin typeface="Calibri" pitchFamily="34" charset="0"/>
                <a:ea typeface="+mn-ea"/>
                <a:cs typeface="+mn-cs"/>
              </a:rPr>
              <a:t>Dr. Mino Pedroni</a:t>
            </a:r>
          </a:p>
          <a:p>
            <a:pPr marL="109538" algn="ctr"/>
            <a:r>
              <a:rPr lang="it-IT" sz="2400" smtClean="0">
                <a:latin typeface="Calibri" pitchFamily="34" charset="0"/>
                <a:ea typeface="+mn-ea"/>
                <a:cs typeface="+mn-cs"/>
              </a:rPr>
              <a:t>AOD Presidio di Manerbio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994275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4000" b="1" dirty="0">
                <a:latin typeface="Arial Narrow" charset="0"/>
                <a:cs typeface="Arial Narrow" charset="0"/>
                <a:sym typeface="Arial Narrow" charset="0"/>
              </a:rPr>
              <a:t>ANAMNESI PATOLOGICA PROSSIMA</a:t>
            </a:r>
            <a:endParaRPr lang="it-IT" sz="4000" dirty="0">
              <a:latin typeface="Lucida Grande" charset="0"/>
              <a:cs typeface=".Aqua かな" charset="0"/>
            </a:endParaRPr>
          </a:p>
        </p:txBody>
      </p:sp>
      <p:sp>
        <p:nvSpPr>
          <p:cNvPr id="69634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C9B4106-36A4-A24E-B730-4DD209C1816B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4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69635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3795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Immagine 9" descr="Schermata 09-2456911 alle 14.25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345"/>
          <a:stretch>
            <a:fillRect/>
          </a:stretch>
        </p:blipFill>
        <p:spPr bwMode="auto">
          <a:xfrm>
            <a:off x="2339752" y="5981700"/>
            <a:ext cx="187220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Segnaposto contenut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691" b="-6691"/>
          <a:stretch>
            <a:fillRect/>
          </a:stretch>
        </p:blipFill>
        <p:spPr>
          <a:xfrm>
            <a:off x="0" y="981075"/>
            <a:ext cx="4572000" cy="3879850"/>
          </a:xfrm>
        </p:spPr>
      </p:pic>
      <p:sp>
        <p:nvSpPr>
          <p:cNvPr id="9" name="Fumetto 4 8"/>
          <p:cNvSpPr/>
          <p:nvPr/>
        </p:nvSpPr>
        <p:spPr bwMode="auto">
          <a:xfrm>
            <a:off x="2843808" y="4221088"/>
            <a:ext cx="5616575" cy="1944687"/>
          </a:xfrm>
          <a:prstGeom prst="cloudCallout">
            <a:avLst>
              <a:gd name="adj1" fmla="val -26938"/>
              <a:gd name="adj2" fmla="val 625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Ho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rispettato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le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norme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igienico-sanitarie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!</a:t>
            </a:r>
          </a:p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Ho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eseguito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le </a:t>
            </a:r>
            <a:r>
              <a:rPr lang="en-US" sz="18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seguenti</a:t>
            </a:r>
            <a:r>
              <a:rPr lang="en-US" sz="18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vaccinazioni</a:t>
            </a:r>
            <a:r>
              <a:rPr lang="en-US" sz="18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</a:t>
            </a:r>
          </a:p>
          <a:p>
            <a:pPr marL="285750" indent="-285750">
              <a:spcBef>
                <a:spcPts val="0"/>
              </a:spcBef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Anti-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Epatite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A</a:t>
            </a:r>
          </a:p>
          <a:p>
            <a:pPr marL="285750" indent="-285750">
              <a:spcBef>
                <a:spcPts val="0"/>
              </a:spcBef>
              <a:buFontTx/>
              <a:buChar char="-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Anti-</a:t>
            </a:r>
            <a:r>
              <a:rPr lang="en-US" sz="18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Febbre</a:t>
            </a:r>
            <a:r>
              <a:rPr lang="en-US" sz="18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tifoide</a:t>
            </a:r>
            <a:endParaRPr lang="en-US" sz="1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851275" y="1196975"/>
            <a:ext cx="5292725" cy="3354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Tornata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da 4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giorni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da un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viaggio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in Guatemala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Dall’ultimo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giorno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del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soggiorno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ha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presentato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</a:t>
            </a:r>
          </a:p>
          <a:p>
            <a:pPr marL="342900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it-IT" sz="20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DIARREA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</a:p>
          <a:p>
            <a:pPr marL="342900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FEBBRE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max 38.5° </a:t>
            </a:r>
            <a:r>
              <a:rPr lang="en-US" sz="20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C </a:t>
            </a:r>
            <a:r>
              <a:rPr lang="en-US" sz="20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all’esordio</a:t>
            </a:r>
            <a:endParaRPr lang="en-US" sz="20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Ha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assunto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 </a:t>
            </a:r>
          </a:p>
          <a:p>
            <a:pPr marL="285750" indent="-28575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Paracetamolo</a:t>
            </a:r>
            <a:r>
              <a:rPr lang="en-US" sz="1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1 g </a:t>
            </a:r>
            <a:r>
              <a:rPr lang="en-US" sz="1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ogni</a:t>
            </a:r>
            <a:r>
              <a:rPr lang="en-US" sz="1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8h </a:t>
            </a:r>
            <a:r>
              <a:rPr lang="en-US" sz="14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per un </a:t>
            </a:r>
            <a:r>
              <a:rPr lang="en-US" sz="14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paio</a:t>
            </a:r>
            <a:r>
              <a:rPr lang="en-US" sz="14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di</a:t>
            </a:r>
            <a:r>
              <a:rPr lang="en-US" sz="1400" dirty="0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giorni</a:t>
            </a:r>
            <a:endParaRPr lang="en-US" sz="14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285750" indent="-28575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Buscopan</a:t>
            </a:r>
            <a:r>
              <a:rPr lang="en-US" sz="1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10 mg 3cpr/die </a:t>
            </a:r>
          </a:p>
          <a:p>
            <a:pPr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342900" indent="-342900">
              <a:spcBef>
                <a:spcPts val="0"/>
              </a:spcBef>
              <a:buFontTx/>
              <a:buChar char="-"/>
              <a:defRPr/>
            </a:pPr>
            <a:endParaRPr lang="en-US" sz="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00"/>
            <a:ext cx="9144000" cy="699452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6147" name="Rectangle 2"/>
          <p:cNvSpPr>
            <a:spLocks/>
          </p:cNvSpPr>
          <p:nvPr/>
        </p:nvSpPr>
        <p:spPr bwMode="auto">
          <a:xfrm>
            <a:off x="355600" y="2252663"/>
            <a:ext cx="5549900" cy="787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r>
              <a:rPr lang="en-US" sz="2400" b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COPROCOLTURA E PARASSITOLOGICO FECI</a:t>
            </a:r>
          </a:p>
        </p:txBody>
      </p:sp>
      <p:sp>
        <p:nvSpPr>
          <p:cNvPr id="6148" name="Rectangle 3"/>
          <p:cNvSpPr>
            <a:spLocks/>
          </p:cNvSpPr>
          <p:nvPr/>
        </p:nvSpPr>
        <p:spPr bwMode="auto">
          <a:xfrm>
            <a:off x="444500" y="3382963"/>
            <a:ext cx="6210300" cy="3429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>
              <a:lnSpc>
                <a:spcPct val="90000"/>
              </a:lnSpc>
            </a:pPr>
            <a:r>
              <a:rPr lang="en-US" sz="180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PRIMA VISITA INFETTIVOLOGICA CON BOLLINO </a:t>
            </a:r>
          </a:p>
        </p:txBody>
      </p:sp>
      <p:sp>
        <p:nvSpPr>
          <p:cNvPr id="6149" name="Rectangle 4"/>
          <p:cNvSpPr>
            <a:spLocks/>
          </p:cNvSpPr>
          <p:nvPr/>
        </p:nvSpPr>
        <p:spPr bwMode="auto">
          <a:xfrm>
            <a:off x="360363" y="-15875"/>
            <a:ext cx="3657600" cy="55721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3200" b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FEDERICA</a:t>
            </a:r>
          </a:p>
        </p:txBody>
      </p:sp>
      <p:sp>
        <p:nvSpPr>
          <p:cNvPr id="6150" name="Rectangle 5"/>
          <p:cNvSpPr>
            <a:spLocks/>
          </p:cNvSpPr>
          <p:nvPr/>
        </p:nvSpPr>
        <p:spPr bwMode="auto">
          <a:xfrm>
            <a:off x="444500" y="1301750"/>
            <a:ext cx="1431925" cy="1825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endParaRPr lang="it-IT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4479925" y="3154363"/>
            <a:ext cx="184150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4400" smtClean="0">
              <a:latin typeface="Arial Narrow Bold" charset="0"/>
              <a:sym typeface="Arial Narrow Bold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571875" y="533400"/>
            <a:ext cx="20002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smtClean="0"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ETIOLOGIA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2314575" cy="838200"/>
          </a:xfrm>
          <a:prstGeom prst="rect">
            <a:avLst/>
          </a:prstGeom>
          <a:solidFill>
            <a:srgbClr val="FF388C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 anchorCtr="1"/>
          <a:lstStyle/>
          <a:p>
            <a:pPr marL="271463" indent="-271463" algn="ctr">
              <a:spcBef>
                <a:spcPts val="600"/>
              </a:spcBef>
              <a:buClr>
                <a:srgbClr val="FF388C"/>
              </a:buClr>
              <a:buSzPct val="70000"/>
              <a:buFont typeface="Comic Sans MS" pitchFamily="66" charset="0"/>
              <a:buNone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</a:pPr>
            <a:r>
              <a:rPr lang="it-IT" sz="2400" smtClean="0">
                <a:latin typeface="Comic Sans MS" pitchFamily="66" charset="0"/>
                <a:sym typeface="Arial Narrow Bold" charset="0"/>
              </a:rPr>
              <a:t>BATTERICHE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352800" y="1447800"/>
            <a:ext cx="2314575" cy="838200"/>
          </a:xfrm>
          <a:prstGeom prst="rect">
            <a:avLst/>
          </a:prstGeom>
          <a:solidFill>
            <a:srgbClr val="FF388C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 anchorCtr="1"/>
          <a:lstStyle/>
          <a:p>
            <a:pPr marL="271463" indent="-271463" algn="ctr">
              <a:spcBef>
                <a:spcPts val="600"/>
              </a:spcBef>
              <a:buClr>
                <a:srgbClr val="FF388C"/>
              </a:buClr>
              <a:buSzPct val="70000"/>
              <a:buFont typeface="Comic Sans MS" pitchFamily="66" charset="0"/>
              <a:buNone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</a:pPr>
            <a:r>
              <a:rPr lang="it-IT" sz="2400" smtClean="0">
                <a:latin typeface="Comic Sans MS" pitchFamily="66" charset="0"/>
                <a:sym typeface="Arial Narrow Bold" charset="0"/>
              </a:rPr>
              <a:t>VIRUS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19800" y="1447800"/>
            <a:ext cx="2314575" cy="838200"/>
          </a:xfrm>
          <a:prstGeom prst="rect">
            <a:avLst/>
          </a:prstGeom>
          <a:solidFill>
            <a:srgbClr val="FF388C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 anchorCtr="1"/>
          <a:lstStyle/>
          <a:p>
            <a:pPr marL="271463" indent="-271463" algn="ctr">
              <a:spcBef>
                <a:spcPts val="600"/>
              </a:spcBef>
              <a:buClr>
                <a:srgbClr val="FF388C"/>
              </a:buClr>
              <a:buSzPct val="70000"/>
              <a:buFont typeface="Comic Sans MS" pitchFamily="66" charset="0"/>
              <a:buNone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</a:pPr>
            <a:r>
              <a:rPr lang="it-IT" sz="2400" smtClean="0">
                <a:latin typeface="Comic Sans MS" pitchFamily="66" charset="0"/>
                <a:sym typeface="Arial Narrow Bold" charset="0"/>
              </a:rPr>
              <a:t>PROTOZOI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152400" y="2667000"/>
            <a:ext cx="2895600" cy="34925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Salmonelle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Shigelle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Campylobacter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E. Coli (enteropatogeni)</a:t>
            </a:r>
            <a:r>
              <a:rPr lang="ar-SA" sz="2000" b="1" smtClean="0">
                <a:solidFill>
                  <a:srgbClr val="852F74"/>
                </a:solidFill>
                <a:latin typeface="Comic Sans MS" pitchFamily="66" charset="0"/>
                <a:ea typeface="Arial" pitchFamily="34" charset="0"/>
                <a:cs typeface="Arial" pitchFamily="34" charset="0"/>
                <a:sym typeface="Arial Narrow Bold" charset="0"/>
              </a:rPr>
              <a:t>‏</a:t>
            </a:r>
            <a:endParaRPr lang="it-IT" sz="2000" b="1" smtClean="0">
              <a:solidFill>
                <a:srgbClr val="852F74"/>
              </a:solidFill>
              <a:latin typeface="Comic Sans MS" pitchFamily="66" charset="0"/>
              <a:ea typeface="Arial" pitchFamily="34" charset="0"/>
              <a:cs typeface="Arial" pitchFamily="34" charset="0"/>
              <a:sym typeface="Arial Narrow Bold" charset="0"/>
            </a:endParaRP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Y. Enterocolitica</a:t>
            </a:r>
            <a:endParaRPr lang="it-IT" sz="2000" b="1" smtClean="0">
              <a:solidFill>
                <a:srgbClr val="852F74"/>
              </a:solidFill>
              <a:latin typeface="Comic Sans MS" pitchFamily="66" charset="0"/>
              <a:ea typeface="MS PGothic" pitchFamily="34" charset="-128"/>
              <a:cs typeface="+mn-cs"/>
              <a:sym typeface="Arial Narrow Bold" charset="0"/>
            </a:endParaRP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Vibrioni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Clostridium Difficile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3581400" y="2667000"/>
            <a:ext cx="1905000" cy="13335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Norovirus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+mn-ea"/>
                <a:cs typeface="Arial" pitchFamily="34" charset="0"/>
                <a:sym typeface="Arial Narrow Bold" charset="0"/>
              </a:rPr>
              <a:t>Rotavirus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Adenovirus</a:t>
            </a: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6172200" y="2743200"/>
            <a:ext cx="2133600" cy="25384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G. Lamblia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E.Histolytica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Isospora</a:t>
            </a:r>
          </a:p>
          <a:p>
            <a:pPr algn="ctr">
              <a:spcBef>
                <a:spcPts val="125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Ciclospora</a:t>
            </a:r>
          </a:p>
          <a:p>
            <a:pPr algn="ctr">
              <a:spcBef>
                <a:spcPts val="2000"/>
              </a:spcBef>
              <a:buClr>
                <a:srgbClr val="FF388C"/>
              </a:buClr>
              <a:buSzPct val="70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smtClean="0">
                <a:solidFill>
                  <a:srgbClr val="852F74"/>
                </a:solidFill>
                <a:latin typeface="Comic Sans MS" pitchFamily="66" charset="0"/>
                <a:ea typeface="MS PGothic" pitchFamily="34" charset="-128"/>
                <a:cs typeface="+mn-cs"/>
                <a:sym typeface="Arial Narrow Bold" charset="0"/>
              </a:rPr>
              <a:t>Criptosporidium </a:t>
            </a:r>
            <a:r>
              <a:rPr lang="it-IT" sz="3200" i="1" smtClean="0">
                <a:solidFill>
                  <a:srgbClr val="0066FF"/>
                </a:solidFill>
                <a:latin typeface="Arial" pitchFamily="34" charset="0"/>
                <a:ea typeface="MS PGothic" pitchFamily="34" charset="-128"/>
                <a:cs typeface="+mn-cs"/>
                <a:sym typeface="Arial Narrow Bold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114800"/>
            <a:ext cx="8415338" cy="252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91440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04800"/>
            <a:ext cx="5211763" cy="182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2514600" y="5410200"/>
            <a:ext cx="6248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609600" y="5638800"/>
            <a:ext cx="42672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24950" cy="505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1828800" y="1905000"/>
            <a:ext cx="15240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890588" y="30163"/>
            <a:ext cx="7048500" cy="588962"/>
          </a:xfrm>
          <a:prstGeom prst="rect">
            <a:avLst/>
          </a:prstGeom>
          <a:solidFill>
            <a:srgbClr val="E7137D"/>
          </a:solidFill>
          <a:ln w="9360">
            <a:solidFill>
              <a:srgbClr val="FFFF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 smtClean="0">
                <a:solidFill>
                  <a:srgbClr val="7030A0"/>
                </a:solidFill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Infezioni</a:t>
            </a: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 </a:t>
            </a:r>
            <a:r>
              <a:rPr lang="it-IT" sz="3200" b="1" smtClean="0">
                <a:solidFill>
                  <a:srgbClr val="7030A0"/>
                </a:solidFill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intestinali: BATTERICHE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1344613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352800"/>
            <a:ext cx="1120775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048000"/>
            <a:ext cx="869950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5" name="Line 6"/>
          <p:cNvSpPr>
            <a:spLocks noChangeShapeType="1"/>
          </p:cNvSpPr>
          <p:nvPr/>
        </p:nvSpPr>
        <p:spPr bwMode="auto">
          <a:xfrm>
            <a:off x="838200" y="4038600"/>
            <a:ext cx="1219200" cy="1588"/>
          </a:xfrm>
          <a:prstGeom prst="line">
            <a:avLst/>
          </a:prstGeom>
          <a:noFill/>
          <a:ln w="936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228600" y="914400"/>
            <a:ext cx="4495800" cy="711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1 campione di feci fresche prima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  di iniziare la eventuale terapia</a:t>
            </a:r>
          </a:p>
        </p:txBody>
      </p:sp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8250" y="990600"/>
            <a:ext cx="4049713" cy="5410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838200" y="1905000"/>
            <a:ext cx="358933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 smtClean="0">
                <a:solidFill>
                  <a:srgbClr val="CC0066"/>
                </a:solidFill>
                <a:latin typeface="Times New Roman" pitchFamily="18" charset="0"/>
                <a:ea typeface="+mn-ea"/>
                <a:cs typeface="+mn-cs"/>
              </a:rPr>
              <a:t>ASPETTO delle FECI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-196850"/>
            <a:ext cx="7086600" cy="705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648200" y="1219200"/>
            <a:ext cx="1311275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400" smtClean="0">
                <a:latin typeface="Times New Roman" pitchFamily="18" charset="0"/>
                <a:ea typeface="+mn-ea"/>
                <a:cs typeface="+mn-cs"/>
              </a:rPr>
              <a:t>-----------</a:t>
            </a: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1143000" y="3657600"/>
            <a:ext cx="38100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540750" cy="295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381000" y="152400"/>
            <a:ext cx="7453313" cy="1076325"/>
          </a:xfrm>
          <a:prstGeom prst="rect">
            <a:avLst/>
          </a:prstGeom>
          <a:solidFill>
            <a:srgbClr val="E7137D"/>
          </a:solidFill>
          <a:ln w="9360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 smtClean="0">
                <a:solidFill>
                  <a:srgbClr val="7030A0"/>
                </a:solidFill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Infezioni intestinali: ricerche per</a:t>
            </a:r>
          </a:p>
          <a:p>
            <a:pPr algn="ctr">
              <a:buClr>
                <a:srgbClr val="FFFF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 smtClean="0">
                <a:solidFill>
                  <a:srgbClr val="7030A0"/>
                </a:solidFill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Antigeni Virus e Parassiti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81000" y="4648200"/>
            <a:ext cx="5257800" cy="16256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1F497D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solidFill>
                  <a:srgbClr val="FC087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Ricerche specifiche: </a:t>
            </a:r>
          </a:p>
          <a:p>
            <a:pPr>
              <a:buClr>
                <a:srgbClr val="1F497D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solidFill>
                  <a:srgbClr val="FC087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Criptosporidium</a:t>
            </a:r>
            <a:r>
              <a:rPr lang="it-IT" sz="20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/Giardia</a:t>
            </a:r>
            <a:r>
              <a:rPr lang="it-IT" sz="2000" b="1" smtClean="0">
                <a:solidFill>
                  <a:srgbClr val="FC087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 </a:t>
            </a: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in fluorescenza</a:t>
            </a:r>
          </a:p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  - 1 campione di feci in formalina</a:t>
            </a:r>
          </a:p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Colturale per Strongyloides:</a:t>
            </a:r>
          </a:p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  </a:t>
            </a: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- 1 campione di feci fresche</a:t>
            </a:r>
          </a:p>
        </p:txBody>
      </p:sp>
      <p:pic>
        <p:nvPicPr>
          <p:cNvPr id="2049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838200"/>
            <a:ext cx="2057400" cy="302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04800" y="3276600"/>
            <a:ext cx="5257800" cy="9937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606425" indent="-606425">
              <a:lnSpc>
                <a:spcPct val="80000"/>
              </a:lnSpc>
              <a:spcBef>
                <a:spcPts val="1250"/>
              </a:spcBef>
              <a:buFont typeface="Comic Sans MS" pitchFamily="66" charset="0"/>
              <a:buNone/>
              <a:tabLst>
                <a:tab pos="606425" algn="l"/>
                <a:tab pos="1520825" algn="l"/>
                <a:tab pos="2435225" algn="l"/>
                <a:tab pos="3349625" algn="l"/>
                <a:tab pos="4264025" algn="l"/>
                <a:tab pos="5178425" algn="l"/>
                <a:tab pos="6092825" algn="l"/>
                <a:tab pos="7007225" algn="l"/>
                <a:tab pos="7921625" algn="l"/>
                <a:tab pos="8836025" algn="l"/>
                <a:tab pos="9750425" algn="l"/>
                <a:tab pos="10664825" algn="l"/>
              </a:tabLst>
            </a:pPr>
            <a:r>
              <a:rPr lang="it-IT" sz="2000" b="1" smtClean="0">
                <a:solidFill>
                  <a:srgbClr val="E713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Esame coproparassitologico</a:t>
            </a:r>
          </a:p>
          <a:p>
            <a:pPr marL="606425" indent="-606425">
              <a:lnSpc>
                <a:spcPct val="80000"/>
              </a:lnSpc>
              <a:spcBef>
                <a:spcPts val="1250"/>
              </a:spcBef>
              <a:buFont typeface="Comic Sans MS" pitchFamily="66" charset="0"/>
              <a:buChar char="-"/>
              <a:tabLst>
                <a:tab pos="606425" algn="l"/>
                <a:tab pos="1520825" algn="l"/>
                <a:tab pos="2435225" algn="l"/>
                <a:tab pos="3349625" algn="l"/>
                <a:tab pos="4264025" algn="l"/>
                <a:tab pos="5178425" algn="l"/>
                <a:tab pos="6092825" algn="l"/>
                <a:tab pos="7007225" algn="l"/>
                <a:tab pos="7921625" algn="l"/>
                <a:tab pos="8836025" algn="l"/>
                <a:tab pos="9750425" algn="l"/>
                <a:tab pos="10664825" algn="l"/>
              </a:tabLst>
            </a:pP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Microsoft YaHei" pitchFamily="34" charset="-122"/>
                <a:sym typeface="Arial Narrow Bold" charset="0"/>
              </a:rPr>
              <a:t>3 campioni di feci in formalina      a giorni alterni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762000" y="1752600"/>
            <a:ext cx="4724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1250"/>
              </a:spcBef>
              <a:buFont typeface="Comic Sans MS" pitchFamily="66" charset="0"/>
              <a:buNone/>
            </a:pPr>
            <a:r>
              <a:rPr lang="it-IT" sz="2000" b="1" smtClean="0">
                <a:solidFill>
                  <a:srgbClr val="E713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Esame GDH per Clostridium Difficile</a:t>
            </a: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 - 1 campione di feci fresche</a:t>
            </a:r>
            <a:endParaRPr lang="it-IT" sz="2000" b="1" smtClean="0">
              <a:solidFill>
                <a:srgbClr val="FC087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Microsoft YaHei" pitchFamily="34" charset="-122"/>
              <a:cs typeface="+mn-cs"/>
              <a:sym typeface="Arial Narrow Bold" charset="0"/>
            </a:endParaRPr>
          </a:p>
          <a:p>
            <a:pPr>
              <a:buClr>
                <a:srgbClr val="1F497D"/>
              </a:buClr>
              <a:buFont typeface="Comic Sans MS" pitchFamily="66" charset="0"/>
              <a:buNone/>
            </a:pPr>
            <a:r>
              <a:rPr lang="it-IT" sz="2000" b="1" smtClean="0">
                <a:solidFill>
                  <a:srgbClr val="FC087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Ricerca Rotavirus/Adeno, Norovirus</a:t>
            </a:r>
          </a:p>
          <a:p>
            <a:pPr>
              <a:buClr>
                <a:srgbClr val="1F497D"/>
              </a:buClr>
              <a:buFont typeface="Comic Sans MS" pitchFamily="66" charset="0"/>
              <a:buNone/>
            </a:pPr>
            <a:r>
              <a:rPr lang="it-IT" sz="20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  </a:t>
            </a:r>
            <a:r>
              <a:rPr lang="it-IT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  <a:sym typeface="Arial Narrow Bold" charset="0"/>
              </a:rPr>
              <a:t>- 1 campione di feci fresche</a:t>
            </a:r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024313" y="2422525"/>
            <a:ext cx="4651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200" smtClean="0">
              <a:latin typeface="Arial" pitchFamily="34" charset="0"/>
              <a:ea typeface="+mn-ea"/>
              <a:cs typeface="Arial" pitchFamily="34" charset="0"/>
            </a:endParaRPr>
          </a:p>
          <a:p>
            <a:pPr lvl="1" eaLnBrk="0" hangingPunct="0"/>
            <a:endParaRPr lang="en-US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4024313" y="3340100"/>
            <a:ext cx="46513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buFontTx/>
              <a:buAutoNum type="arabicPeriod"/>
            </a:pPr>
            <a:endParaRPr lang="en-US" sz="1200" smtClean="0">
              <a:latin typeface="Arial" pitchFamily="34" charset="0"/>
              <a:ea typeface="+mn-ea"/>
              <a:cs typeface="Arial" pitchFamily="34" charset="0"/>
            </a:endParaRPr>
          </a:p>
          <a:p>
            <a:pPr eaLnBrk="0" hangingPunct="0"/>
            <a:endParaRPr lang="en-US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4024313" y="3887788"/>
            <a:ext cx="465137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endParaRPr lang="en-US" sz="1200" smtClean="0">
              <a:latin typeface="Arial" pitchFamily="34" charset="0"/>
              <a:ea typeface="+mn-ea"/>
              <a:cs typeface="Arial" pitchFamily="34" charset="0"/>
            </a:endParaRPr>
          </a:p>
          <a:p>
            <a:pPr eaLnBrk="0" hangingPunct="0"/>
            <a:endParaRPr lang="en-US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4024313" y="24257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3911600" y="2825750"/>
            <a:ext cx="3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07" name="Picture 27" descr="http://t2.gstatic.com/images?q=tbn:ANd9GcSZPrsugDe7BELrGkbctTf9yJuatdQO78mMVYWiO2-TjCS6lOh8z0DEbS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75" y="4114800"/>
            <a:ext cx="2428875" cy="259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10" name="Picture 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404225" cy="611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1911" name="Text Box 167"/>
          <p:cNvSpPr txBox="1">
            <a:spLocks noChangeArrowheads="1"/>
          </p:cNvSpPr>
          <p:nvPr/>
        </p:nvSpPr>
        <p:spPr bwMode="auto">
          <a:xfrm>
            <a:off x="3352800" y="3810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400" b="1" smtClean="0">
                <a:latin typeface="Times New Roman" pitchFamily="18" charset="0"/>
                <a:ea typeface="+mn-ea"/>
                <a:cs typeface="+mn-cs"/>
              </a:rPr>
              <a:t>/dispar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83" name="Picture 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2425"/>
            <a:ext cx="73152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84" b="5084"/>
          <a:stretch>
            <a:fillRect/>
          </a:stretch>
        </p:blipFill>
        <p:spPr>
          <a:xfrm>
            <a:off x="-255588" y="1052513"/>
            <a:ext cx="9652001" cy="5848350"/>
          </a:xfrm>
        </p:spPr>
      </p:pic>
      <p:sp>
        <p:nvSpPr>
          <p:cNvPr id="70658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C1AF8C4-58A7-BD48-A9FE-5991F9B69E02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5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20638"/>
            <a:ext cx="9144000" cy="7699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Arial Narrow"/>
                <a:cs typeface="Arial Narrow"/>
                <a:sym typeface="Arial Narrow" charset="0"/>
              </a:rPr>
              <a:t>ANAMNESI PATOLOGICA REMOTA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1476375" y="1125538"/>
            <a:ext cx="6119813" cy="4175125"/>
          </a:xfrm>
          <a:prstGeom prst="rect">
            <a:avLst/>
          </a:prstGeom>
          <a:ln>
            <a:solidFill>
              <a:srgbClr val="7F7F7F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defRPr/>
            </a:pPr>
            <a:endParaRPr lang="en-US" sz="1100" b="1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DIARREA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  <a:sym typeface="Arial Narrow" charset="0"/>
              </a:rPr>
              <a:t>con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tracce </a:t>
            </a:r>
            <a:r>
              <a:rPr lang="en-US" sz="2800" dirty="0" err="1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ematiche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S. DEL COLON IRRITABILE </a:t>
            </a:r>
            <a:r>
              <a:rPr lang="en-US" sz="2800" dirty="0" err="1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sospetta</a:t>
            </a:r>
            <a:endParaRPr lang="en-US" sz="2800" dirty="0">
              <a:solidFill>
                <a:srgbClr val="FF0000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endParaRPr lang="en-US" sz="28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ANSIA</a:t>
            </a:r>
          </a:p>
          <a:p>
            <a:pPr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CEFALEA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(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Ibuprofene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 A.B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.)</a:t>
            </a:r>
          </a:p>
        </p:txBody>
      </p:sp>
      <p:pic>
        <p:nvPicPr>
          <p:cNvPr id="12" name="Immagine 11" descr="mil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25538"/>
            <a:ext cx="6119813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8938"/>
            <a:ext cx="7924800" cy="607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7" name="Line 1027"/>
          <p:cNvSpPr>
            <a:spLocks noChangeShapeType="1"/>
          </p:cNvSpPr>
          <p:nvPr/>
        </p:nvSpPr>
        <p:spPr bwMode="auto">
          <a:xfrm>
            <a:off x="990600" y="4419600"/>
            <a:ext cx="6705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371600" y="163513"/>
          <a:ext cx="6629400" cy="6438900"/>
        </p:xfrm>
        <a:graphic>
          <a:graphicData uri="http://schemas.openxmlformats.org/presentationml/2006/ole">
            <p:oleObj spid="_x0000_s350210" name="Immagine bitmap" r:id="rId3" imgW="3333333" imgH="3238952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7000"/>
            <a:ext cx="89154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4000"/>
            <a:ext cx="82296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53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3505200" y="914400"/>
            <a:ext cx="1524000" cy="0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81913" cy="6764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724400" y="1219200"/>
            <a:ext cx="164780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3200400" y="47244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3276600" y="37338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" y="76200"/>
            <a:ext cx="7837487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724400" y="1340768"/>
            <a:ext cx="16478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3200400" y="38862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3276600" y="49530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1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10744200" cy="438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9942" name="Line 1030"/>
          <p:cNvSpPr>
            <a:spLocks noChangeShapeType="1"/>
          </p:cNvSpPr>
          <p:nvPr/>
        </p:nvSpPr>
        <p:spPr bwMode="auto">
          <a:xfrm>
            <a:off x="3733800" y="36576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43" name="Line 1031"/>
          <p:cNvSpPr>
            <a:spLocks noChangeShapeType="1"/>
          </p:cNvSpPr>
          <p:nvPr/>
        </p:nvSpPr>
        <p:spPr bwMode="auto">
          <a:xfrm>
            <a:off x="4419600" y="48006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it-IT" b="1" dirty="0" smtClean="0">
                <a:latin typeface="Arial Narrow"/>
                <a:cs typeface="Arial Narrow"/>
              </a:rPr>
              <a:t>ESAME OBIETTIVO</a:t>
            </a:r>
            <a:endParaRPr lang="it-IT" b="1" dirty="0"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052736"/>
            <a:ext cx="8135937" cy="5544616"/>
          </a:xfrm>
          <a:extLst/>
        </p:spPr>
        <p:txBody>
          <a:bodyPr/>
          <a:lstStyle/>
          <a:p>
            <a:pPr marL="528638" indent="-457200">
              <a:buFont typeface="+mj-lt"/>
              <a:buAutoNum type="arabicPeriod"/>
              <a:defRPr/>
            </a:pP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 CONDIZIONI GENERALI </a:t>
            </a:r>
            <a:endParaRPr lang="en-US" sz="2000" dirty="0" smtClean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414338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P.A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. 115/70 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mmHg,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polso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valido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90 BPM 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, T 37.2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°</a:t>
            </a:r>
            <a:r>
              <a:rPr lang="en-US" sz="2000" dirty="0" smtClean="0">
                <a:latin typeface="Arial Narrow" charset="0"/>
                <a:cs typeface="Arial Narrow" charset="0"/>
                <a:sym typeface="Arial Narrow" charset="0"/>
              </a:rPr>
              <a:t> </a:t>
            </a:r>
            <a:endParaRPr lang="en-US" sz="2000" dirty="0" smtClean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414338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Cute e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mucose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visibili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normo-idratate</a:t>
            </a:r>
            <a:endParaRPr lang="en-US" sz="2000" dirty="0" smtClean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414338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Obiettività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polmonare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nella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norma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</a:p>
          <a:p>
            <a:pPr marL="71438" indent="0">
              <a:buFont typeface="Arial" charset="0"/>
              <a:buNone/>
              <a:defRPr/>
            </a:pPr>
            <a:endParaRPr lang="it-IT" sz="2400" b="1" dirty="0" smtClean="0"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r>
              <a:rPr lang="it-IT" sz="2400" b="1" dirty="0" smtClean="0">
                <a:latin typeface="Arial Narrow" charset="0"/>
                <a:cs typeface="Arial Narrow" charset="0"/>
                <a:sym typeface="Arial Narrow" charset="0"/>
              </a:rPr>
              <a:t>2.    </a:t>
            </a: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ADDOME</a:t>
            </a:r>
          </a:p>
          <a:p>
            <a:pPr marL="414338">
              <a:defRPr/>
            </a:pP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Addome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trattabile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,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diffusamente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dolente in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tutti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quadranti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&gt; in 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FIS</a:t>
            </a:r>
          </a:p>
          <a:p>
            <a:pPr marL="414338">
              <a:defRPr/>
            </a:pP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Bloomberg, Murphy, Giordano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negativi</a:t>
            </a:r>
            <a:endParaRPr lang="en-US" sz="2000" dirty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414338">
              <a:defRPr/>
            </a:pP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Non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epatomegalia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, non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splenomegalia</a:t>
            </a:r>
            <a:endParaRPr lang="en-US" sz="2000" dirty="0" smtClean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endParaRPr lang="en-US" sz="2400" b="1" dirty="0" smtClean="0"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3.   </a:t>
            </a:r>
            <a:r>
              <a:rPr lang="en-US" sz="2400" b="1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E.R</a:t>
            </a:r>
            <a:r>
              <a:rPr lang="en-US" sz="2400" b="1" dirty="0">
                <a:latin typeface="Arial Narrow" charset="0"/>
                <a:cs typeface="Arial Narrow" charset="0"/>
                <a:sym typeface="Arial Narrow" charset="0"/>
              </a:rPr>
              <a:t>.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: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feci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non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formate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con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tracce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ematiche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,</a:t>
            </a:r>
          </a:p>
          <a:p>
            <a:pPr marL="71438" indent="0">
              <a:buFont typeface="Arial" charset="0"/>
              <a:buNone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   non masse, non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fecalomi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o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lesioni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perianali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>
              <a:defRPr/>
            </a:pPr>
            <a:endParaRPr lang="it-IT" dirty="0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18C4B39-A78B-9449-83F7-6E7DE8582988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6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954088"/>
            <a:ext cx="929640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6781800" cy="651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2895600" y="10668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895600" y="56388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 sz="2400" smtClean="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863600"/>
            <a:ext cx="6480175" cy="540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0" y="1143000"/>
            <a:ext cx="9144000" cy="44958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38100" tIns="38100" rIns="38100" bIns="38100" anchor="ctr"/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CASO CLINICO</a:t>
            </a:r>
          </a:p>
          <a:p>
            <a:pPr algn="ctr"/>
            <a:endParaRPr lang="en-US" sz="6000" b="1" dirty="0">
              <a:solidFill>
                <a:srgbClr val="FFFFFF"/>
              </a:solidFill>
              <a:latin typeface="Lucida Grande" charset="0"/>
              <a:ea typeface=".Aqua かな" charset="0"/>
              <a:cs typeface=".Aqua かな" charset="0"/>
              <a:sym typeface="Lucida Grande" charset="0"/>
            </a:endParaRPr>
          </a:p>
          <a:p>
            <a:pPr algn="ctr"/>
            <a:r>
              <a:rPr lang="en-US" sz="6000" b="1" dirty="0">
                <a:solidFill>
                  <a:srgbClr val="FFFFFF"/>
                </a:solidFill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I </a:t>
            </a:r>
            <a:r>
              <a:rPr lang="en-US" sz="6000" b="1" dirty="0" err="1">
                <a:solidFill>
                  <a:srgbClr val="FFFFFF"/>
                </a:solidFill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disturbi</a:t>
            </a:r>
            <a:r>
              <a:rPr lang="en-US" sz="6000" b="1" dirty="0">
                <a:solidFill>
                  <a:srgbClr val="FFFFFF"/>
                </a:solidFill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dell’alvo</a:t>
            </a:r>
            <a:endParaRPr lang="en-US" sz="6000" b="1" dirty="0">
              <a:solidFill>
                <a:srgbClr val="FFFFFF"/>
              </a:solidFill>
              <a:latin typeface="Lucida Grande" charset="0"/>
              <a:ea typeface=".Aqua かな" charset="0"/>
              <a:cs typeface=".Aqua かな" charset="0"/>
              <a:sym typeface="Lucida Grande" charset="0"/>
            </a:endParaRPr>
          </a:p>
          <a:p>
            <a:pPr algn="ctr"/>
            <a:r>
              <a:rPr lang="en-US" sz="6000" b="1" dirty="0">
                <a:solidFill>
                  <a:srgbClr val="FFFFFF"/>
                </a:solidFill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Parte II</a:t>
            </a:r>
            <a:endParaRPr lang="en-US" sz="6000" b="1" dirty="0">
              <a:solidFill>
                <a:srgbClr val="FFFFFF"/>
              </a:solidFill>
              <a:latin typeface="Lucida Grande" charset="0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76200" cap="flat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it-IT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5661248"/>
            <a:ext cx="9144000" cy="0"/>
          </a:xfrm>
          <a:prstGeom prst="line">
            <a:avLst/>
          </a:prstGeom>
          <a:noFill/>
          <a:ln w="76200" cap="flat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573463"/>
            <a:ext cx="6948488" cy="1295400"/>
          </a:xfr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r>
              <a:rPr lang="it-IT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…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dopo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 SETTIMANE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paziente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torna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in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ambulatorio</a:t>
            </a: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-14288" y="981075"/>
            <a:ext cx="9144001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Esito della coprocoltura e della visita infettivologica: </a:t>
            </a:r>
            <a:r>
              <a:rPr lang="en-US" sz="3200" b="1">
                <a:latin typeface="Arial" charset="0"/>
                <a:cs typeface="Arial" charset="0"/>
              </a:rPr>
              <a:t>ECET autolimitante</a:t>
            </a:r>
            <a:r>
              <a:rPr lang="en-US" sz="3200">
                <a:latin typeface="Arial" charset="0"/>
                <a:cs typeface="Arial" charset="0"/>
              </a:rPr>
              <a:t>. </a:t>
            </a:r>
            <a:r>
              <a:rPr lang="it-IT" sz="320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b="1" dirty="0" smtClean="0">
                <a:latin typeface="Consolas" pitchFamily="49" charset="0"/>
                <a:ea typeface=".Aqua かな" charset="0"/>
                <a:cs typeface=".Aqua かな" charset="0"/>
              </a:rPr>
              <a:t/>
            </a:r>
            <a:br>
              <a:rPr lang="en-US" b="1" dirty="0" smtClean="0">
                <a:latin typeface="Consolas" pitchFamily="49" charset="0"/>
                <a:ea typeface=".Aqua かな" charset="0"/>
                <a:cs typeface=".Aqua かな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648" y="2204864"/>
            <a:ext cx="6400800" cy="4442048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DOLORI ADDOMINALI RICORRENTI</a:t>
            </a: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</a:br>
            <a:endParaRPr lang="en-US" sz="2400" b="1" dirty="0" smtClean="0">
              <a:solidFill>
                <a:schemeClr val="tx1"/>
              </a:solidFill>
              <a:latin typeface="Consolas" pitchFamily="49" charset="0"/>
              <a:ea typeface=".Aqua かな" charset="0"/>
              <a:cs typeface=".Aqua かな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2-4 SCARICHE AL GIORNO, TALORA NOTTURNE CON MODESTE QUANTITA’ DI SANGUE ROSSO VIVO E MUCO</a:t>
            </a:r>
            <a:b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</a:br>
            <a:endParaRPr lang="en-US" sz="2400" b="1" dirty="0" smtClean="0">
              <a:solidFill>
                <a:schemeClr val="tx1"/>
              </a:solidFill>
              <a:latin typeface="Consolas" pitchFamily="49" charset="0"/>
              <a:ea typeface=".Aqua かな" charset="0"/>
              <a:cs typeface=".Aqua かな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ASTENIA, MALESSERE GENERALE</a:t>
            </a:r>
            <a:b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</a:br>
            <a:endParaRPr lang="en-US" sz="2400" b="1" dirty="0" smtClean="0">
              <a:solidFill>
                <a:schemeClr val="tx1"/>
              </a:solidFill>
              <a:latin typeface="Consolas" pitchFamily="49" charset="0"/>
              <a:ea typeface=".Aqua かな" charset="0"/>
              <a:cs typeface=".Aqua かな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CALO PONDERALE 3,5KG NELL’ULTIMO MESE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8E1BB-97AC-564A-8968-D6575529B06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755576" y="548681"/>
            <a:ext cx="7920880" cy="1008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+mj-cs"/>
                <a:sym typeface="Lucida Grande" charset="0"/>
              </a:rPr>
              <a:t>La paziente </a:t>
            </a:r>
            <a:r>
              <a:rPr lang="it-IT" sz="4400" kern="0" dirty="0" smtClean="0">
                <a:solidFill>
                  <a:schemeClr val="tx1"/>
                </a:solidFill>
                <a:latin typeface="+mj-lt"/>
                <a:ea typeface="ＭＳ Ｐゴシック" charset="0"/>
                <a:cs typeface="+mj-cs"/>
                <a:sym typeface="Lucida Grande" charset="0"/>
              </a:rPr>
              <a:t>r</a:t>
            </a:r>
            <a:r>
              <a:rPr kumimoji="0" lang="it-IT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+mj-cs"/>
                <a:sym typeface="Lucida Grande" charset="0"/>
              </a:rPr>
              <a:t>iferisce…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0"/>
              <a:cs typeface="+mj-cs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5976664" cy="1542033"/>
          </a:xfrm>
          <a:solidFill>
            <a:srgbClr val="00B0F0"/>
          </a:solidFill>
        </p:spPr>
        <p:txBody>
          <a:bodyPr/>
          <a:lstStyle/>
          <a:p>
            <a:r>
              <a:rPr lang="it-IT" dirty="0" smtClean="0"/>
              <a:t>E.O.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2492896"/>
            <a:ext cx="7056784" cy="3816424"/>
          </a:xfrm>
        </p:spPr>
        <p:txBody>
          <a:bodyPr/>
          <a:lstStyle/>
          <a:p>
            <a:pPr algn="l">
              <a:lnSpc>
                <a:spcPct val="130000"/>
              </a:lnSpc>
              <a:buClr>
                <a:srgbClr val="00B0F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PA 115/70, FC 85 BPM, TC 37.2, SAT 98%.</a:t>
            </a:r>
          </a:p>
          <a:p>
            <a:pPr algn="l">
              <a:lnSpc>
                <a:spcPct val="130000"/>
              </a:lnSpc>
              <a:buClr>
                <a:srgbClr val="00B0F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 CARDIOPOLMONARE N.D.P. </a:t>
            </a:r>
          </a:p>
          <a:p>
            <a:pPr algn="l">
              <a:lnSpc>
                <a:spcPct val="130000"/>
              </a:lnSpc>
              <a:buClr>
                <a:srgbClr val="00B0F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 ADDOME PIANO, TRATTABILE, DOLORABILE &gt; ALLA PALPAZIONE PROFONDA IN QIS </a:t>
            </a:r>
          </a:p>
          <a:p>
            <a:pPr algn="l">
              <a:lnSpc>
                <a:spcPct val="130000"/>
              </a:lnSpc>
              <a:buClr>
                <a:srgbClr val="00B0F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 BLUMBERG, MURPHY, MC BURNEY E GIORDANO NEG</a:t>
            </a:r>
          </a:p>
          <a:p>
            <a:pPr algn="l">
              <a:lnSpc>
                <a:spcPct val="130000"/>
              </a:lnSpc>
              <a:buClr>
                <a:srgbClr val="00B0F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 ISPEZIONE PERINEALE N.D.P.</a:t>
            </a:r>
          </a:p>
          <a:p>
            <a:pPr algn="l">
              <a:lnSpc>
                <a:spcPct val="130000"/>
              </a:lnSpc>
              <a:buClr>
                <a:srgbClr val="00B0F0"/>
              </a:buClr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 ER: TRACCE EMATICHE DI COLORE ROSSO VIVO</a:t>
            </a:r>
            <a:endParaRPr lang="it-IT" sz="2000" b="1" dirty="0" smtClean="0">
              <a:solidFill>
                <a:schemeClr val="tx1"/>
              </a:solidFill>
              <a:latin typeface="Consolas" pitchFamily="49" charset="0"/>
              <a:ea typeface=".Aqua かな" charset="0"/>
              <a:cs typeface=".Aqua かな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8E1BB-97AC-564A-8968-D6575529B06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60770" name="Picture 2" descr="https://encrypted-tbn1.gstatic.com/images?q=tbn:ANd9GcR69be2pQuvkI-YOLxSpOQhB6NEh7_zvybjBYp2P5oANFzCRaW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760" y="476672"/>
            <a:ext cx="2160240" cy="1376097"/>
          </a:xfrm>
          <a:prstGeom prst="rect">
            <a:avLst/>
          </a:prstGeom>
          <a:noFill/>
        </p:spPr>
      </p:pic>
      <p:sp>
        <p:nvSpPr>
          <p:cNvPr id="160772" name="AutoShape 4" descr="data:image/jpeg;base64,/9j/4AAQSkZJRgABAQAAAQABAAD/2wCEAAkGBxQSEhUUEhQUFBUVFRQUFBQUFBQUFBQUFBQWFxQUFBQYHCggGBolHBQUITEhJSkrLi4uFx8zODMsNygtLisBCgoKDg0OGhAQGiwkHyQsLCwsLCwsLCwsLCwsLCwsLCwsLCwsLCwsLCwsLCwsLCwsLCwsLCwsLCwsLCwsLCwsLP/AABEIAKgBLAMBIgACEQEDEQH/xAAbAAACAgMBAAAAAAAAAAAAAAAEBQMGAAIHAf/EADoQAAEDAgUCBAMHAwIHAAAAAAEAAgMEEQUGEiExQVETImFxB4GRFDJCUqGx0SPB8HLhM0NigpKi8f/EABkBAAIDAQAAAAAAAAAAAAAAAAIDAAEEBf/EACYRAAICAQQCAgMAAwAAAAAAAAABAhEDBBIhMSJBMlETYYEzQnH/2gAMAwEAAhEDEQA/AOIsfZEfaEMFiqi7NnOutV4vVZRI1ExuQzFOwIWEg6IXRFPBqNgtKOAlP8JorHdJnKjTjhuCqDBtQ23UkuEFhvbhO8IGh+/Cd1tOHjZYpZXZ0VhVcFapprAK04ZVamjZVWthLCm2C1FuEvKrVmjC+aLZFupibIWmfsosTqdABKzjZrkKmN9wrFglZrbY8hVmmlD2ggoullLHAj5+yKE9jEajEskK9+i4gr1CwTagCERfuugmcVxo9co5CvXPAVdzRjYiglcPwse75hpsp2UjiXxOzCaurcxp/pQuLGAcEg2c767fJVunptb2gfNZQM1yEnfk+5T7KNCXPLud7eydKSihsIWbY7S+FT6+NwD8+FW8HYXvTnPmIantgadmbu/1dkRkyi6kcoU9uO2HW7JSG0NBq0ttxufdPqk+FEjMLw7zEnsq/n2q8OPb8wH1WRPfJI3Pwi2Rsl12N1u2ImVp9Umy5OXtuRsrRhMBc656Ipra6JjluVj+nOw9LIiV91jWBrblBznsshrirPC2xuELUw3ufRGxjoV5Ky1/0VpgzikIxKA5MY3pb4PmPumDtgmOhd+z2V+yR4hKApq/EAxpuVTMVxzUbN+qdixtmbLlUQ+tqwk8tZul8k5K00lbI4qMM89jPM2W209i089FWHMsukfEAeZqo08F9wnRfBmaF5C9AWxCxWUeI+iCBRlGql0HHsd4e4KzYaL2VRp2kFWzD3Wbf0WTKb8JZKWMOTSnjI5VWpMT0usVb6OYPaCFiyJo345J8CHM0Nm3QGX6ocJ9mqn/AKDj2C5tgmIFsgB6lMxrfBi8ktk0daoZgdktzy8iFpH5hf2WuH1Q2KaY7SiancOdrhZ/jJD73IW5arA4AXVnIXNMu1hY7SeQbfRdHoZg9oUyxpgxlwMcHrtF2nhNX4i0BVas2BI6BViqzJa4utOn8lX0YNZBKe5ey64rjoAO65nnrHtUD2g/eIb8r3P7IPEseLuqqeMVZfYeq2RhRjRBhTrPBVxhqm0cL5PzDyju4qkUkmlwB+oW2OYgZS1l/K3/AAlSUN0v0Ojk2xB4LySFzty43K6LlejsQAqTg1Lc37LqeV6fjuEnUy4obpY+2WWFgay57brjeb8T+1T6Wf8ADY42P5ncX9ld/iLjbmsFNB9+QeYj8LP5KpGG4G4EEhK08Nq3v+Dc0nLwX9LTlLCwYwArfT0AZvwg8tUJY0OtspMy4u2FndxNmt6k/wAJE25SNMI1EUZjxnwwGjc3sANyd+y3w6SZ7dRAHoeUNhdGHnxH7uP6egVlpYAPZVJpKkHG7shhBO5CnmGyJLQEtrZeQECDk7AqZl3H3WmIyAAryObSD6qt5mxTSxwB8zhpHz5P0ToQcpGbJNRjbKtjuJmV9gfKOPX1Sxsd1MyK6PpKAu6LrRSiqRxpScnbA4ae6Yx0BtwnlBgx7J/DgptwqcgaK1nubVI0dgqqzZW/PdAWS6uhVSe1XHoj7B56AuBc0JeWq/ZXpwRuLg8qXHslagXw++lTdySjnelFUjrFEzYRK292nZBuYRyLK+y1wWKma1wCtlBh+tg0nfsufYfVWIB4XQsu1g2ssedNLg36eSkVzH2PhcL3srFlLHLgAlPcyYKKiEkDzALmFG90Euk7WKCNZYV7GSvFO/R22WNs0RB4IXHsboTBORawvsuk5YxMPaASoM74GJYzI0eYf5dZsUvxzp9M05Ib4WuxDglZdouVesIqWvZblcvwQ8tPRXPBqsR8mwRZolYWI8w03gVNxs1xuFbsv1g07pTnqASQNlb+EoHKtV5b33QPyx39DOp0X1+4XG8zOdFUPZ63HsuqUkxdzc+5/sqF8TqKz2SgbHyn3RaSdZKfsXrMd4r+inPnJQNZIbhTXUdSN11TkJGU0zTfWOhsRsUJFyXLyW3RFUEgYRqaHNP3gfVTorsteWoWSttG4CQfhd19irTVY2KKmLiLSHytYdjfv7KjVmDeGBPTP0gWdpJ3b7Hql+N47JVvjMn/AC26bDgnqVm/Fvlfo1/l2RquRhhGImap1SuuXHcn9l02goW6hbpbZcspcKErPEi1B45aN+OoCvGRsfDx4M5s9uzXcO9igzxvmPobppepF+ralkMDnOIa1oJK5PS1zqupc93/AGt/K3oPdT/EDMLpHimadmG8hHU9GqLKVGY3h7hcFBDHtg5PthSybp7V0XnDIW2AJsU0leAB6dUG6ENG/B3FunqtaiUNZdx46lZfZtqke1taGjnlKKjEmtBudyqnjWYHSPPh/dHB7+qTvqJHclaoaV1bMWTWQjwuSx4jjgsbH2VXkc6V1z8vREQURcVZcEwHV0WuGNQMGXLLJ2J8OwguPCuGFYD6J7h2A6bbKx0tCGhSUhVCijwcAcIs04GyNqqlrQlb5iSg5ZRQc4V7J7AJNDgAfYgpbPdx67JtgdcRsSnVSIWHBsNbELFWFunTZU6prjcIyatOgEFC0wuA6SmjuQ6xB7pfi+UIpGF0e2xKr+MYg8kWKtmHYkRTXPOlR2iKjkdbTmJ5HYp7lzEtLgCvcxtbI4uHJ5SCJxaVcluVBQltdnb8HxRpABPKpmfsIDHeKzg7qDBXktuHb2VmqKF09KQ7cgXXPS/HOzrf5IUI8o1h2C6Ayqa8aD1FiSuTYG4xudc2INrK3YQC5wc5x+qrPjV2TBPihbV4b4NXbo43H8omsq2h+ljdRHJOwCd5ho7WqOdAtbsFXsLkjcSTu5xJPpdVGW5Wy5R2ukWOlIngdGW2uOel1SMGrDFKWHoSF03B6Rpbt/suc5mpPCrni1gSHD5qsTTcohZOKZecHcXboD4kUuqk2Fy1zT+u6Ny2btG/RTZ1hvSSjs2/03WeL25U/wBjsnlCv0zjH2dw5sPchDVXKI1i/KCqnrt9s4jSUQdjblO8Iotbt+ErpG8lWrBS1jdR4AuVWSVLgmKK9kWZ3eDC2MH73T0CQ4VSaiNvdZi1YZ5Seg49lYcrxNPPUqvhAiW+ZYsGwazLsNjz6KLOr2xRNkIaJrgNIAvf91ZMLc2NhJNgBe65hmTEjWVJIPkB0s9u6zY05TtmnI9saRpgUBml1P3JN3E9SV1XBcLGkdlSsDwosOwv6hXvC6gtbZDqJ30N02N+w+ojDR7Ki5nxIzO8OPZg5P5j/CcZjxAn+mzr949kooaH0V6fF/vL+AavPx+OP9FEOGE9EdDgx7Kx0tHbonFHA3qFrcjnUVzC8EOoXCuNDhoZY2WzGtCLdNtsgcrLoYNmaGpfU1/QIB2olTMhsqolEDrk7ohkYstXEKMz+qsro5syna7hLSwscbKaKq0G6NbIx49U4EXzTGwRrZCWXQ9bFYLDLZllCAtawkgp/SSXpiP+lLKazhupRJoYR0sVTLQkaASQUoxGn0u24RuvzLWs3CsiC8vVG4F11fAWAst3C4ph8uh4911jK2JiwWHVQ+jp6WfFFFzHTmGqeOLm6seWZAbXKj+JNES5sw46pDlyu0uAup88dl/DJR2KamEkJafxNsuW0cfgzOYRw4j9V0vA6vUwBUrO1IYp/EA2f+6y4nUnH7NE1fJdsDl1MVT+I9H545R6tP8AZH5Vrthcpnmui8aneByPMPkgT2TCq0JsqzbBP8Xi1xPb+Zrh9QqdgNVpCtlJU62oci8rH4laODgWc4H8Nx9DZCSndOMyQ+HV1DRx4hI+e/8AdKWMu4LtwdqzhZVT2/sLpIr2CmxGrLG+HfZSUNPe5vuEtrHann0VLlgytI9o4C75qxYLE4GwNiN7HZR5fiHBF902x6ZscRt94/dPUIJzt7RuPHUdwDmLMDnN8JhsPxn+yS4QPOD2W1Fh5lBJP+5KtOFZPJbqBOq1/RX4wVFxhOcrLFl2QXHRPalxttyq5lymcTYjcG3zXQqLBvKL7nqsOzdPno35cv4cf7fRVIcKubnkoyDDbHhWk4TYcKM0JC2Wci/YmFIto4CCmrqdaGOyogCyMk2RngWC3bGLorTdQpi9zUNLMmroEJNSK0yhY96hMZKIxKoip2F8z2saOp/YdyqNWfFKJryIoXPaOHE6b/KyJJvoFtCSoaLbpe9xabgptUtBSaoJHKaCGxYjcWcpJpmlvKRyFRGUjqroljWOQjqsnrTpISKWvI4Q8tUTyVdEsMNRYqGWvJ4QZK1srIEwzXKuuUq7oVQmmye4LUlrhbqk5o3E06adSOwVdG2op3NPbb3XJYmmKUtO2l1l1HKhdI03NgqH8QMPMNTfo/dY8Cabizo6lXFTRdcsVpI2OycY9RfaYHD8QF2+659lisIAF+F0HCKvUNt1mzQcZWh+HziVrLJ07O2Ldj8ldaaTULbEKn5ip/Bl1t2a/wDQ9UZg1W61wDZBki5+SGY4V4iXE6R0NS5jQSHHU32KstJSyxNa94AaSB7X7rTHG/1I5B/pP9lYKQeLCWu6jb3TFyuQ3cOfRw/PrbV0o76D/wCoSygpi8kt6IvPMl62TrbSD7gKbL8w8JzR95zgD/pXSTrGjjSqWeX/AFiySVzQel1DT0zjaw3dummYGBrmNHS10zwaEPfq27D2CLdSsBY90qIKalkgbrePL3H90uxPETK4dhwrBmuctj0jqqRck2CqEb8i8stvijo0GHDwIZIbPLARIwHcgm+oeytOBYg3Sbgg2tYhc3y/g1Q8g6zG30Jv9F03BsO0NAJLvV3KxZ/H2b9PO10McFjjj3J8xN+OE8biB/C8fogIoB2UogCx75emNnFT5kFnFZh1afktDjT+rGn22QrqUKN8B7lGs0/sU8GN+gl+MDqwj2N1G7EmHuPcFCaXf/VG6/ZMWeQuWlxsbU87Dw4fVMWEKpOI6g/RaAjo4j2JCas/2hMtIvTLi4qt5yzLHQQGR/medo477ud/HcoJ0ko+7I//AMrquY5lllU7XMXl3fW7b2HA+ibHLG+REtNP0zl+P49NWSGSZxP5Wj7rR2aEs1K913w8I3il+Txf9R/CpddSOie6NxaS02Ok3H1WyGSMviZJ45Q+RYzXdyhamuDuLlaR047IpsA7KnJIJQbFp1ngWWzMOe7kptFAjoYkEso2OJMSRYHfko+mwFnVOfsgcLb/ACRlJSBosBslSyv7Hxwx+hNHgDOyIGU2O4VgihTGkhSJZpL2Pjgi/RQavI0lrsSJlM+nfZ7SP2XdaayHxbAIZxZzRfvZSOrfUiS0iTuJUcj4jY7le/FyWMxRO216rAdbckpvh+TGxOu12ykzLk1lSy4PnA8qFZofkTvg0zUnh21yc0wWffbtc/JdNyjiLSywHK5gyikpJiyUEA3F+isuVK7w3Wvt0T8qTVoXpX6Z0XGsPEkJBF/xD3CDwCrFgzSADsVNX481lOSeg/XoPqk+Xa5hsSQsdpK/R0FHh7ux1j9ERG6w4Bc33G4ASihxGoEZDW2dbYu7p3jONtLQ247BLGTJbkm+Ogbk4VM57XZJqHvc8ua5ziSem5SubLlXTnV4biO7d/2XXmy7KKaqWmGqn00YJaaF2jitV4rz5mPJ43ab/smWBxVLTtG63c7D53XQqudLJpCU789qqELDtldiTE8Okntr0st23RGEZbaw35PcptS09zun9DSWS5ZmlQ2OKLdsHw+i0kbBWClbZQtjAU8blklKzQuA9i3CghddTJQVmy0cvSVE8qIhFKoHOW7yoHFMRRq8oaVoU7gonNRoBgpj/wACXYvi0VMzVK8jsAbuJ7AIrF6wQxOefwi64rjOIvnkL3kkk7eg7Ba8GHfy+jHnzbOF2O8YztPLcRf0mHbu8j1d0+SrBdfdaLF0IxUVSObKbk7bLqIVIyJFCFbxxLK2bEiKKNGRxr1kaIjjS2xqRtCxHxNUMTUVC1KkOiTQs3TCJCxhFRlKY6LDoHWRQegWlSh6U0MDRIvfGQepeFyBoNMjxPDYpx/UaD623SWPKkLTcEp4568LkSlJKkyeN2Y2kj0aC0EIU4XED5W2RGteOkQch7wKWkaTcjjhYQApZHIWVyYkLlI9klQU8y1klQ53TYxEyke6brdtPvdSwRooQom6Ao1pIk8pxslUITCByVPkYgh52UOord6icgQTCoZkbHKlQKmbMo1ZExmVFIoWVC9dKqohq5QuUzlBIiRTs0c5aXUb3KMSpiQDZXPiAD9mdbuP3XH38rtWa266d49FxedtiV0dL8Tl6r5EaxYsWoynXvswcojS2UtHJcJgIrhctto6ySYtbEpmNRToLL1sarcEomkcaJijWRsRLGoHINRPYo0Uxqja1TxtQthxibNapAFgC30pbYxI0ssIW68QssiIWWWwWxCohAWrV4UhWmpQgO8IKpdymMgSyqTIASAZCtY1tIFq0J6E3yMKUI9rUtp3JlCbpUhkTUtspWPstnMURVdl2Fl11qShtdljZlW0vcEheqIPWznKURmGWy98e/KheUM96uirG0U2y2e5KGzWREU6jiRSNpShnlEPddCvBuiiBI0qAHNLT1FlxzMVJ4U72joV2Ilcvz3DaoJ/MAVt0z5owalcWVlYvSvFtMR1GjlT2kkuqzTlOaORc6cTqwkONK80LyN9wpQUjod2atCniC1AW7NkDGInjapWtUTCp2IGGjcBbLxegoSzwrRylXmlQhCvVsVllCEZC0IUhWWVEB5QltU1OHNS6qjRx7Bn0K3BYWKZzFu1qfYgHY6yPppEHLHZbwSKnyWnQ3L7hQSOXkb17IgoO+CNzlCXKRxUEqNIBk7JlJFJ3Sx8tlJHOo4lqQxc5DyrQSrHPUoFsgklXsdQo5moSR1kVWVuobtqF6ZEnjqUTHUKbQdwWSqR8Q6a4Y/tsVcmyJLm2n1wO9N03E6khOZXFnLVqtitV0TnHRoXJjTPWLFhkdCI0p5UW1yxYs8kaIsniKmaVixKY8miKnYsWJbDRtqXgWLFCyS6wuWLFRDVbXWLFGQjK9ssWKijwtQdQxYsRR7KYC+NasCxYnISz2RlwhHNssWIkCwiKVTl9wsWKNcksiJUUhWLFES+QR7VC42WLEQJIyVTOlWLFdEs8MiFquF4sUXZTAJJLLeCrWLE2rQuw6Kdb1YD2OHcFYsQey30clrY9L3DsSh1ixdFHNfZ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0774" name="AutoShape 6" descr="data:image/jpeg;base64,/9j/4AAQSkZJRgABAQAAAQABAAD/2wCEAAkGBxQSEhUUEhQUFBUVFRQUFBQUFBQUFBQUFBQWFxQUFBQYHCggGBolHBQUITEhJSkrLi4uFx8zODMsNygtLisBCgoKDg0OGhAQGiwkHyQsLCwsLCwsLCwsLCwsLCwsLCwsLCwsLCwsLCwsLCwsLCwsLCwsLCwsLCwsLCwsLCwsLP/AABEIAKgBLAMBIgACEQEDEQH/xAAbAAACAgMBAAAAAAAAAAAAAAAEBQMGAAIHAf/EADoQAAEDAgUCBAMHAwIHAAAAAAEAAgMEEQUGEiExQVETImFxB4GRFDJCUqGx0SPB8HLhM0NigpKi8f/EABkBAAIDAQAAAAAAAAAAAAAAAAIDAAEEBf/EACYRAAICAQQCAgMAAwAAAAAAAAABAhEDBBIhMSJBMlETYYEzQnH/2gAMAwEAAhEDEQA/AOIsfZEfaEMFiqi7NnOutV4vVZRI1ExuQzFOwIWEg6IXRFPBqNgtKOAlP8JorHdJnKjTjhuCqDBtQ23UkuEFhvbhO8IGh+/Cd1tOHjZYpZXZ0VhVcFapprAK04ZVamjZVWthLCm2C1FuEvKrVmjC+aLZFupibIWmfsosTqdABKzjZrkKmN9wrFglZrbY8hVmmlD2ggoullLHAj5+yKE9jEajEskK9+i4gr1CwTagCERfuugmcVxo9co5CvXPAVdzRjYiglcPwse75hpsp2UjiXxOzCaurcxp/pQuLGAcEg2c767fJVunptb2gfNZQM1yEnfk+5T7KNCXPLud7eydKSihsIWbY7S+FT6+NwD8+FW8HYXvTnPmIantgadmbu/1dkRkyi6kcoU9uO2HW7JSG0NBq0ttxufdPqk+FEjMLw7zEnsq/n2q8OPb8wH1WRPfJI3Pwi2Rsl12N1u2ImVp9Umy5OXtuRsrRhMBc656Ipra6JjluVj+nOw9LIiV91jWBrblBznsshrirPC2xuELUw3ufRGxjoV5Ky1/0VpgzikIxKA5MY3pb4PmPumDtgmOhd+z2V+yR4hKApq/EAxpuVTMVxzUbN+qdixtmbLlUQ+tqwk8tZul8k5K00lbI4qMM89jPM2W209i089FWHMsukfEAeZqo08F9wnRfBmaF5C9AWxCxWUeI+iCBRlGql0HHsd4e4KzYaL2VRp2kFWzD3Wbf0WTKb8JZKWMOTSnjI5VWpMT0usVb6OYPaCFiyJo345J8CHM0Nm3QGX6ocJ9mqn/AKDj2C5tgmIFsgB6lMxrfBi8ktk0daoZgdktzy8iFpH5hf2WuH1Q2KaY7SiancOdrhZ/jJD73IW5arA4AXVnIXNMu1hY7SeQbfRdHoZg9oUyxpgxlwMcHrtF2nhNX4i0BVas2BI6BViqzJa4utOn8lX0YNZBKe5ey64rjoAO65nnrHtUD2g/eIb8r3P7IPEseLuqqeMVZfYeq2RhRjRBhTrPBVxhqm0cL5PzDyju4qkUkmlwB+oW2OYgZS1l/K3/AAlSUN0v0Ojk2xB4LySFzty43K6LlejsQAqTg1Lc37LqeV6fjuEnUy4obpY+2WWFgay57brjeb8T+1T6Wf8ADY42P5ncX9ld/iLjbmsFNB9+QeYj8LP5KpGG4G4EEhK08Nq3v+Dc0nLwX9LTlLCwYwArfT0AZvwg8tUJY0OtspMy4u2FndxNmt6k/wAJE25SNMI1EUZjxnwwGjc3sANyd+y3w6SZ7dRAHoeUNhdGHnxH7uP6egVlpYAPZVJpKkHG7shhBO5CnmGyJLQEtrZeQECDk7AqZl3H3WmIyAAryObSD6qt5mxTSxwB8zhpHz5P0ToQcpGbJNRjbKtjuJmV9gfKOPX1Sxsd1MyK6PpKAu6LrRSiqRxpScnbA4ae6Yx0BtwnlBgx7J/DgptwqcgaK1nubVI0dgqqzZW/PdAWS6uhVSe1XHoj7B56AuBc0JeWq/ZXpwRuLg8qXHslagXw++lTdySjnelFUjrFEzYRK292nZBuYRyLK+y1wWKma1wCtlBh+tg0nfsufYfVWIB4XQsu1g2ssedNLg36eSkVzH2PhcL3srFlLHLgAlPcyYKKiEkDzALmFG90Euk7WKCNZYV7GSvFO/R22WNs0RB4IXHsboTBORawvsuk5YxMPaASoM74GJYzI0eYf5dZsUvxzp9M05Ib4WuxDglZdouVesIqWvZblcvwQ8tPRXPBqsR8mwRZolYWI8w03gVNxs1xuFbsv1g07pTnqASQNlb+EoHKtV5b33QPyx39DOp0X1+4XG8zOdFUPZ63HsuqUkxdzc+5/sqF8TqKz2SgbHyn3RaSdZKfsXrMd4r+inPnJQNZIbhTXUdSN11TkJGU0zTfWOhsRsUJFyXLyW3RFUEgYRqaHNP3gfVTorsteWoWSttG4CQfhd19irTVY2KKmLiLSHytYdjfv7KjVmDeGBPTP0gWdpJ3b7Hql+N47JVvjMn/AC26bDgnqVm/Fvlfo1/l2RquRhhGImap1SuuXHcn9l02goW6hbpbZcspcKErPEi1B45aN+OoCvGRsfDx4M5s9uzXcO9igzxvmPobppepF+ralkMDnOIa1oJK5PS1zqupc93/AGt/K3oPdT/EDMLpHimadmG8hHU9GqLKVGY3h7hcFBDHtg5PthSybp7V0XnDIW2AJsU0leAB6dUG6ENG/B3FunqtaiUNZdx46lZfZtqke1taGjnlKKjEmtBudyqnjWYHSPPh/dHB7+qTvqJHclaoaV1bMWTWQjwuSx4jjgsbH2VXkc6V1z8vREQURcVZcEwHV0WuGNQMGXLLJ2J8OwguPCuGFYD6J7h2A6bbKx0tCGhSUhVCijwcAcIs04GyNqqlrQlb5iSg5ZRQc4V7J7AJNDgAfYgpbPdx67JtgdcRsSnVSIWHBsNbELFWFunTZU6prjcIyatOgEFC0wuA6SmjuQ6xB7pfi+UIpGF0e2xKr+MYg8kWKtmHYkRTXPOlR2iKjkdbTmJ5HYp7lzEtLgCvcxtbI4uHJ5SCJxaVcluVBQltdnb8HxRpABPKpmfsIDHeKzg7qDBXktuHb2VmqKF09KQ7cgXXPS/HOzrf5IUI8o1h2C6Ayqa8aD1FiSuTYG4xudc2INrK3YQC5wc5x+qrPjV2TBPihbV4b4NXbo43H8omsq2h+ljdRHJOwCd5ho7WqOdAtbsFXsLkjcSTu5xJPpdVGW5Wy5R2ukWOlIngdGW2uOel1SMGrDFKWHoSF03B6Rpbt/suc5mpPCrni1gSHD5qsTTcohZOKZecHcXboD4kUuqk2Fy1zT+u6Ny2btG/RTZ1hvSSjs2/03WeL25U/wBjsnlCv0zjH2dw5sPchDVXKI1i/KCqnrt9s4jSUQdjblO8Iotbt+ErpG8lWrBS1jdR4AuVWSVLgmKK9kWZ3eDC2MH73T0CQ4VSaiNvdZi1YZ5Seg49lYcrxNPPUqvhAiW+ZYsGwazLsNjz6KLOr2xRNkIaJrgNIAvf91ZMLc2NhJNgBe65hmTEjWVJIPkB0s9u6zY05TtmnI9saRpgUBml1P3JN3E9SV1XBcLGkdlSsDwosOwv6hXvC6gtbZDqJ30N02N+w+ojDR7Ki5nxIzO8OPZg5P5j/CcZjxAn+mzr949kooaH0V6fF/vL+AavPx+OP9FEOGE9EdDgx7Kx0tHbonFHA3qFrcjnUVzC8EOoXCuNDhoZY2WzGtCLdNtsgcrLoYNmaGpfU1/QIB2olTMhsqolEDrk7ohkYstXEKMz+qsro5syna7hLSwscbKaKq0G6NbIx49U4EXzTGwRrZCWXQ9bFYLDLZllCAtawkgp/SSXpiP+lLKazhupRJoYR0sVTLQkaASQUoxGn0u24RuvzLWs3CsiC8vVG4F11fAWAst3C4ph8uh4911jK2JiwWHVQ+jp6WfFFFzHTmGqeOLm6seWZAbXKj+JNES5sw46pDlyu0uAup88dl/DJR2KamEkJafxNsuW0cfgzOYRw4j9V0vA6vUwBUrO1IYp/EA2f+6y4nUnH7NE1fJdsDl1MVT+I9H545R6tP8AZH5Vrthcpnmui8aneByPMPkgT2TCq0JsqzbBP8Xi1xPb+Zrh9QqdgNVpCtlJU62oci8rH4laODgWc4H8Nx9DZCSndOMyQ+HV1DRx4hI+e/8AdKWMu4LtwdqzhZVT2/sLpIr2CmxGrLG+HfZSUNPe5vuEtrHann0VLlgytI9o4C75qxYLE4GwNiN7HZR5fiHBF902x6ZscRt94/dPUIJzt7RuPHUdwDmLMDnN8JhsPxn+yS4QPOD2W1Fh5lBJP+5KtOFZPJbqBOq1/RX4wVFxhOcrLFl2QXHRPalxttyq5lymcTYjcG3zXQqLBvKL7nqsOzdPno35cv4cf7fRVIcKubnkoyDDbHhWk4TYcKM0JC2Wci/YmFIto4CCmrqdaGOyogCyMk2RngWC3bGLorTdQpi9zUNLMmroEJNSK0yhY96hMZKIxKoip2F8z2saOp/YdyqNWfFKJryIoXPaOHE6b/KyJJvoFtCSoaLbpe9xabgptUtBSaoJHKaCGxYjcWcpJpmlvKRyFRGUjqroljWOQjqsnrTpISKWvI4Q8tUTyVdEsMNRYqGWvJ4QZK1srIEwzXKuuUq7oVQmmye4LUlrhbqk5o3E06adSOwVdG2op3NPbb3XJYmmKUtO2l1l1HKhdI03NgqH8QMPMNTfo/dY8Cabizo6lXFTRdcsVpI2OycY9RfaYHD8QF2+659lisIAF+F0HCKvUNt1mzQcZWh+HziVrLJ07O2Ldj8ldaaTULbEKn5ip/Bl1t2a/wDQ9UZg1W61wDZBki5+SGY4V4iXE6R0NS5jQSHHU32KstJSyxNa94AaSB7X7rTHG/1I5B/pP9lYKQeLCWu6jb3TFyuQ3cOfRw/PrbV0o76D/wCoSygpi8kt6IvPMl62TrbSD7gKbL8w8JzR95zgD/pXSTrGjjSqWeX/AFiySVzQel1DT0zjaw3dummYGBrmNHS10zwaEPfq27D2CLdSsBY90qIKalkgbrePL3H90uxPETK4dhwrBmuctj0jqqRck2CqEb8i8stvijo0GHDwIZIbPLARIwHcgm+oeytOBYg3Sbgg2tYhc3y/g1Q8g6zG30Jv9F03BsO0NAJLvV3KxZ/H2b9PO10McFjjj3J8xN+OE8biB/C8fogIoB2UogCx75emNnFT5kFnFZh1afktDjT+rGn22QrqUKN8B7lGs0/sU8GN+gl+MDqwj2N1G7EmHuPcFCaXf/VG6/ZMWeQuWlxsbU87Dw4fVMWEKpOI6g/RaAjo4j2JCas/2hMtIvTLi4qt5yzLHQQGR/medo477ud/HcoJ0ko+7I//AMrquY5lllU7XMXl3fW7b2HA+ibHLG+REtNP0zl+P49NWSGSZxP5Wj7rR2aEs1K913w8I3il+Txf9R/CpddSOie6NxaS02Ok3H1WyGSMviZJ45Q+RYzXdyhamuDuLlaR047IpsA7KnJIJQbFp1ngWWzMOe7kptFAjoYkEso2OJMSRYHfko+mwFnVOfsgcLb/ACRlJSBosBslSyv7Hxwx+hNHgDOyIGU2O4VgihTGkhSJZpL2Pjgi/RQavI0lrsSJlM+nfZ7SP2XdaayHxbAIZxZzRfvZSOrfUiS0iTuJUcj4jY7le/FyWMxRO216rAdbckpvh+TGxOu12ykzLk1lSy4PnA8qFZofkTvg0zUnh21yc0wWffbtc/JdNyjiLSywHK5gyikpJiyUEA3F+isuVK7w3Wvt0T8qTVoXpX6Z0XGsPEkJBF/xD3CDwCrFgzSADsVNX481lOSeg/XoPqk+Xa5hsSQsdpK/R0FHh7ux1j9ERG6w4Bc33G4ASihxGoEZDW2dbYu7p3jONtLQ247BLGTJbkm+Ogbk4VM57XZJqHvc8ua5ziSem5SubLlXTnV4biO7d/2XXmy7KKaqWmGqn00YJaaF2jitV4rz5mPJ43ab/smWBxVLTtG63c7D53XQqudLJpCU789qqELDtldiTE8Okntr0st23RGEZbaw35PcptS09zun9DSWS5ZmlQ2OKLdsHw+i0kbBWClbZQtjAU8blklKzQuA9i3CghddTJQVmy0cvSVE8qIhFKoHOW7yoHFMRRq8oaVoU7gonNRoBgpj/wACXYvi0VMzVK8jsAbuJ7AIrF6wQxOefwi64rjOIvnkL3kkk7eg7Ba8GHfy+jHnzbOF2O8YztPLcRf0mHbu8j1d0+SrBdfdaLF0IxUVSObKbk7bLqIVIyJFCFbxxLK2bEiKKNGRxr1kaIjjS2xqRtCxHxNUMTUVC1KkOiTQs3TCJCxhFRlKY6LDoHWRQegWlSh6U0MDRIvfGQepeFyBoNMjxPDYpx/UaD623SWPKkLTcEp4568LkSlJKkyeN2Y2kj0aC0EIU4XED5W2RGteOkQch7wKWkaTcjjhYQApZHIWVyYkLlI9klQU8y1klQ53TYxEyke6brdtPvdSwRooQom6Ao1pIk8pxslUITCByVPkYgh52UOord6icgQTCoZkbHKlQKmbMo1ZExmVFIoWVC9dKqohq5QuUzlBIiRTs0c5aXUb3KMSpiQDZXPiAD9mdbuP3XH38rtWa266d49FxedtiV0dL8Tl6r5EaxYsWoynXvswcojS2UtHJcJgIrhctto6ySYtbEpmNRToLL1sarcEomkcaJijWRsRLGoHINRPYo0Uxqja1TxtQthxibNapAFgC30pbYxI0ssIW68QssiIWWWwWxCohAWrV4UhWmpQgO8IKpdymMgSyqTIASAZCtY1tIFq0J6E3yMKUI9rUtp3JlCbpUhkTUtspWPstnMURVdl2Fl11qShtdljZlW0vcEheqIPWznKURmGWy98e/KheUM96uirG0U2y2e5KGzWREU6jiRSNpShnlEPddCvBuiiBI0qAHNLT1FlxzMVJ4U72joV2Ilcvz3DaoJ/MAVt0z5owalcWVlYvSvFtMR1GjlT2kkuqzTlOaORc6cTqwkONK80LyN9wpQUjod2atCniC1AW7NkDGInjapWtUTCp2IGGjcBbLxegoSzwrRylXmlQhCvVsVllCEZC0IUhWWVEB5QltU1OHNS6qjRx7Bn0K3BYWKZzFu1qfYgHY6yPppEHLHZbwSKnyWnQ3L7hQSOXkb17IgoO+CNzlCXKRxUEqNIBk7JlJFJ3Sx8tlJHOo4lqQxc5DyrQSrHPUoFsgklXsdQo5moSR1kVWVuobtqF6ZEnjqUTHUKbQdwWSqR8Q6a4Y/tsVcmyJLm2n1wO9N03E6khOZXFnLVqtitV0TnHRoXJjTPWLFhkdCI0p5UW1yxYs8kaIsniKmaVixKY8miKnYsWJbDRtqXgWLFCyS6wuWLFRDVbXWLFGQjK9ssWKijwtQdQxYsRR7KYC+NasCxYnISz2RlwhHNssWIkCwiKVTl9wsWKNcksiJUUhWLFES+QR7VC42WLEQJIyVTOlWLFdEs8MiFquF4sUXZTAJJLLeCrWLE2rQuw6Kdb1YD2OHcFYsQey30clrY9L3DsSh1ixdFHNfZ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0776" name="AutoShape 8" descr="data:image/jpeg;base64,/9j/4AAQSkZJRgABAQAAAQABAAD/2wCEAAkGBxQSEhUUEhQUFBUVFRQUFBQUFBQUFBQUFBQWFxQUFBQYHCggGBolHBQUITEhJSkrLi4uFx8zODMsNygtLisBCgoKDg0OGhAQGiwkHyQsLCwsLCwsLCwsLCwsLCwsLCwsLCwsLCwsLCwsLCwsLCwsLCwsLCwsLCwsLCwsLCwsLP/AABEIAKgBLAMBIgACEQEDEQH/xAAbAAACAgMBAAAAAAAAAAAAAAAEBQMGAAIHAf/EADoQAAEDAgUCBAMHAwIHAAAAAAEAAgMEEQUGEiExQVETImFxB4GRFDJCUqGx0SPB8HLhM0NigpKi8f/EABkBAAIDAQAAAAAAAAAAAAAAAAIDAAEEBf/EACYRAAICAQQCAgMAAwAAAAAAAAABAhEDBBIhMSJBMlETYYEzQnH/2gAMAwEAAhEDEQA/AOIsfZEfaEMFiqi7NnOutV4vVZRI1ExuQzFOwIWEg6IXRFPBqNgtKOAlP8JorHdJnKjTjhuCqDBtQ23UkuEFhvbhO8IGh+/Cd1tOHjZYpZXZ0VhVcFapprAK04ZVamjZVWthLCm2C1FuEvKrVmjC+aLZFupibIWmfsosTqdABKzjZrkKmN9wrFglZrbY8hVmmlD2ggoullLHAj5+yKE9jEajEskK9+i4gr1CwTagCERfuugmcVxo9co5CvXPAVdzRjYiglcPwse75hpsp2UjiXxOzCaurcxp/pQuLGAcEg2c767fJVunptb2gfNZQM1yEnfk+5T7KNCXPLud7eydKSihsIWbY7S+FT6+NwD8+FW8HYXvTnPmIantgadmbu/1dkRkyi6kcoU9uO2HW7JSG0NBq0ttxufdPqk+FEjMLw7zEnsq/n2q8OPb8wH1WRPfJI3Pwi2Rsl12N1u2ImVp9Umy5OXtuRsrRhMBc656Ipra6JjluVj+nOw9LIiV91jWBrblBznsshrirPC2xuELUw3ufRGxjoV5Ky1/0VpgzikIxKA5MY3pb4PmPumDtgmOhd+z2V+yR4hKApq/EAxpuVTMVxzUbN+qdixtmbLlUQ+tqwk8tZul8k5K00lbI4qMM89jPM2W209i089FWHMsukfEAeZqo08F9wnRfBmaF5C9AWxCxWUeI+iCBRlGql0HHsd4e4KzYaL2VRp2kFWzD3Wbf0WTKb8JZKWMOTSnjI5VWpMT0usVb6OYPaCFiyJo345J8CHM0Nm3QGX6ocJ9mqn/AKDj2C5tgmIFsgB6lMxrfBi8ktk0daoZgdktzy8iFpH5hf2WuH1Q2KaY7SiancOdrhZ/jJD73IW5arA4AXVnIXNMu1hY7SeQbfRdHoZg9oUyxpgxlwMcHrtF2nhNX4i0BVas2BI6BViqzJa4utOn8lX0YNZBKe5ey64rjoAO65nnrHtUD2g/eIb8r3P7IPEseLuqqeMVZfYeq2RhRjRBhTrPBVxhqm0cL5PzDyju4qkUkmlwB+oW2OYgZS1l/K3/AAlSUN0v0Ojk2xB4LySFzty43K6LlejsQAqTg1Lc37LqeV6fjuEnUy4obpY+2WWFgay57brjeb8T+1T6Wf8ADY42P5ncX9ld/iLjbmsFNB9+QeYj8LP5KpGG4G4EEhK08Nq3v+Dc0nLwX9LTlLCwYwArfT0AZvwg8tUJY0OtspMy4u2FndxNmt6k/wAJE25SNMI1EUZjxnwwGjc3sANyd+y3w6SZ7dRAHoeUNhdGHnxH7uP6egVlpYAPZVJpKkHG7shhBO5CnmGyJLQEtrZeQECDk7AqZl3H3WmIyAAryObSD6qt5mxTSxwB8zhpHz5P0ToQcpGbJNRjbKtjuJmV9gfKOPX1Sxsd1MyK6PpKAu6LrRSiqRxpScnbA4ae6Yx0BtwnlBgx7J/DgptwqcgaK1nubVI0dgqqzZW/PdAWS6uhVSe1XHoj7B56AuBc0JeWq/ZXpwRuLg8qXHslagXw++lTdySjnelFUjrFEzYRK292nZBuYRyLK+y1wWKma1wCtlBh+tg0nfsufYfVWIB4XQsu1g2ssedNLg36eSkVzH2PhcL3srFlLHLgAlPcyYKKiEkDzALmFG90Euk7WKCNZYV7GSvFO/R22WNs0RB4IXHsboTBORawvsuk5YxMPaASoM74GJYzI0eYf5dZsUvxzp9M05Ib4WuxDglZdouVesIqWvZblcvwQ8tPRXPBqsR8mwRZolYWI8w03gVNxs1xuFbsv1g07pTnqASQNlb+EoHKtV5b33QPyx39DOp0X1+4XG8zOdFUPZ63HsuqUkxdzc+5/sqF8TqKz2SgbHyn3RaSdZKfsXrMd4r+inPnJQNZIbhTXUdSN11TkJGU0zTfWOhsRsUJFyXLyW3RFUEgYRqaHNP3gfVTorsteWoWSttG4CQfhd19irTVY2KKmLiLSHytYdjfv7KjVmDeGBPTP0gWdpJ3b7Hql+N47JVvjMn/AC26bDgnqVm/Fvlfo1/l2RquRhhGImap1SuuXHcn9l02goW6hbpbZcspcKErPEi1B45aN+OoCvGRsfDx4M5s9uzXcO9igzxvmPobppepF+ralkMDnOIa1oJK5PS1zqupc93/AGt/K3oPdT/EDMLpHimadmG8hHU9GqLKVGY3h7hcFBDHtg5PthSybp7V0XnDIW2AJsU0leAB6dUG6ENG/B3FunqtaiUNZdx46lZfZtqke1taGjnlKKjEmtBudyqnjWYHSPPh/dHB7+qTvqJHclaoaV1bMWTWQjwuSx4jjgsbH2VXkc6V1z8vREQURcVZcEwHV0WuGNQMGXLLJ2J8OwguPCuGFYD6J7h2A6bbKx0tCGhSUhVCijwcAcIs04GyNqqlrQlb5iSg5ZRQc4V7J7AJNDgAfYgpbPdx67JtgdcRsSnVSIWHBsNbELFWFunTZU6prjcIyatOgEFC0wuA6SmjuQ6xB7pfi+UIpGF0e2xKr+MYg8kWKtmHYkRTXPOlR2iKjkdbTmJ5HYp7lzEtLgCvcxtbI4uHJ5SCJxaVcluVBQltdnb8HxRpABPKpmfsIDHeKzg7qDBXktuHb2VmqKF09KQ7cgXXPS/HOzrf5IUI8o1h2C6Ayqa8aD1FiSuTYG4xudc2INrK3YQC5wc5x+qrPjV2TBPihbV4b4NXbo43H8omsq2h+ljdRHJOwCd5ho7WqOdAtbsFXsLkjcSTu5xJPpdVGW5Wy5R2ukWOlIngdGW2uOel1SMGrDFKWHoSF03B6Rpbt/suc5mpPCrni1gSHD5qsTTcohZOKZecHcXboD4kUuqk2Fy1zT+u6Ny2btG/RTZ1hvSSjs2/03WeL25U/wBjsnlCv0zjH2dw5sPchDVXKI1i/KCqnrt9s4jSUQdjblO8Iotbt+ErpG8lWrBS1jdR4AuVWSVLgmKK9kWZ3eDC2MH73T0CQ4VSaiNvdZi1YZ5Seg49lYcrxNPPUqvhAiW+ZYsGwazLsNjz6KLOr2xRNkIaJrgNIAvf91ZMLc2NhJNgBe65hmTEjWVJIPkB0s9u6zY05TtmnI9saRpgUBml1P3JN3E9SV1XBcLGkdlSsDwosOwv6hXvC6gtbZDqJ30N02N+w+ojDR7Ki5nxIzO8OPZg5P5j/CcZjxAn+mzr949kooaH0V6fF/vL+AavPx+OP9FEOGE9EdDgx7Kx0tHbonFHA3qFrcjnUVzC8EOoXCuNDhoZY2WzGtCLdNtsgcrLoYNmaGpfU1/QIB2olTMhsqolEDrk7ohkYstXEKMz+qsro5syna7hLSwscbKaKq0G6NbIx49U4EXzTGwRrZCWXQ9bFYLDLZllCAtawkgp/SSXpiP+lLKazhupRJoYR0sVTLQkaASQUoxGn0u24RuvzLWs3CsiC8vVG4F11fAWAst3C4ph8uh4911jK2JiwWHVQ+jp6WfFFFzHTmGqeOLm6seWZAbXKj+JNES5sw46pDlyu0uAup88dl/DJR2KamEkJafxNsuW0cfgzOYRw4j9V0vA6vUwBUrO1IYp/EA2f+6y4nUnH7NE1fJdsDl1MVT+I9H545R6tP8AZH5Vrthcpnmui8aneByPMPkgT2TCq0JsqzbBP8Xi1xPb+Zrh9QqdgNVpCtlJU62oci8rH4laODgWc4H8Nx9DZCSndOMyQ+HV1DRx4hI+e/8AdKWMu4LtwdqzhZVT2/sLpIr2CmxGrLG+HfZSUNPe5vuEtrHann0VLlgytI9o4C75qxYLE4GwNiN7HZR5fiHBF902x6ZscRt94/dPUIJzt7RuPHUdwDmLMDnN8JhsPxn+yS4QPOD2W1Fh5lBJP+5KtOFZPJbqBOq1/RX4wVFxhOcrLFl2QXHRPalxttyq5lymcTYjcG3zXQqLBvKL7nqsOzdPno35cv4cf7fRVIcKubnkoyDDbHhWk4TYcKM0JC2Wci/YmFIto4CCmrqdaGOyogCyMk2RngWC3bGLorTdQpi9zUNLMmroEJNSK0yhY96hMZKIxKoip2F8z2saOp/YdyqNWfFKJryIoXPaOHE6b/KyJJvoFtCSoaLbpe9xabgptUtBSaoJHKaCGxYjcWcpJpmlvKRyFRGUjqroljWOQjqsnrTpISKWvI4Q8tUTyVdEsMNRYqGWvJ4QZK1srIEwzXKuuUq7oVQmmye4LUlrhbqk5o3E06adSOwVdG2op3NPbb3XJYmmKUtO2l1l1HKhdI03NgqH8QMPMNTfo/dY8Cabizo6lXFTRdcsVpI2OycY9RfaYHD8QF2+659lisIAF+F0HCKvUNt1mzQcZWh+HziVrLJ07O2Ldj8ldaaTULbEKn5ip/Bl1t2a/wDQ9UZg1W61wDZBki5+SGY4V4iXE6R0NS5jQSHHU32KstJSyxNa94AaSB7X7rTHG/1I5B/pP9lYKQeLCWu6jb3TFyuQ3cOfRw/PrbV0o76D/wCoSygpi8kt6IvPMl62TrbSD7gKbL8w8JzR95zgD/pXSTrGjjSqWeX/AFiySVzQel1DT0zjaw3dummYGBrmNHS10zwaEPfq27D2CLdSsBY90qIKalkgbrePL3H90uxPETK4dhwrBmuctj0jqqRck2CqEb8i8stvijo0GHDwIZIbPLARIwHcgm+oeytOBYg3Sbgg2tYhc3y/g1Q8g6zG30Jv9F03BsO0NAJLvV3KxZ/H2b9PO10McFjjj3J8xN+OE8biB/C8fogIoB2UogCx75emNnFT5kFnFZh1afktDjT+rGn22QrqUKN8B7lGs0/sU8GN+gl+MDqwj2N1G7EmHuPcFCaXf/VG6/ZMWeQuWlxsbU87Dw4fVMWEKpOI6g/RaAjo4j2JCas/2hMtIvTLi4qt5yzLHQQGR/medo477ud/HcoJ0ko+7I//AMrquY5lllU7XMXl3fW7b2HA+ibHLG+REtNP0zl+P49NWSGSZxP5Wj7rR2aEs1K913w8I3il+Txf9R/CpddSOie6NxaS02Ok3H1WyGSMviZJ45Q+RYzXdyhamuDuLlaR047IpsA7KnJIJQbFp1ngWWzMOe7kptFAjoYkEso2OJMSRYHfko+mwFnVOfsgcLb/ACRlJSBosBslSyv7Hxwx+hNHgDOyIGU2O4VgihTGkhSJZpL2Pjgi/RQavI0lrsSJlM+nfZ7SP2XdaayHxbAIZxZzRfvZSOrfUiS0iTuJUcj4jY7le/FyWMxRO216rAdbckpvh+TGxOu12ykzLk1lSy4PnA8qFZofkTvg0zUnh21yc0wWffbtc/JdNyjiLSywHK5gyikpJiyUEA3F+isuVK7w3Wvt0T8qTVoXpX6Z0XGsPEkJBF/xD3CDwCrFgzSADsVNX481lOSeg/XoPqk+Xa5hsSQsdpK/R0FHh7ux1j9ERG6w4Bc33G4ASihxGoEZDW2dbYu7p3jONtLQ247BLGTJbkm+Ogbk4VM57XZJqHvc8ua5ziSem5SubLlXTnV4biO7d/2XXmy7KKaqWmGqn00YJaaF2jitV4rz5mPJ43ab/smWBxVLTtG63c7D53XQqudLJpCU789qqELDtldiTE8Okntr0st23RGEZbaw35PcptS09zun9DSWS5ZmlQ2OKLdsHw+i0kbBWClbZQtjAU8blklKzQuA9i3CghddTJQVmy0cvSVE8qIhFKoHOW7yoHFMRRq8oaVoU7gonNRoBgpj/wACXYvi0VMzVK8jsAbuJ7AIrF6wQxOefwi64rjOIvnkL3kkk7eg7Ba8GHfy+jHnzbOF2O8YztPLcRf0mHbu8j1d0+SrBdfdaLF0IxUVSObKbk7bLqIVIyJFCFbxxLK2bEiKKNGRxr1kaIjjS2xqRtCxHxNUMTUVC1KkOiTQs3TCJCxhFRlKY6LDoHWRQegWlSh6U0MDRIvfGQepeFyBoNMjxPDYpx/UaD623SWPKkLTcEp4568LkSlJKkyeN2Y2kj0aC0EIU4XED5W2RGteOkQch7wKWkaTcjjhYQApZHIWVyYkLlI9klQU8y1klQ53TYxEyke6brdtPvdSwRooQom6Ao1pIk8pxslUITCByVPkYgh52UOord6icgQTCoZkbHKlQKmbMo1ZExmVFIoWVC9dKqohq5QuUzlBIiRTs0c5aXUb3KMSpiQDZXPiAD9mdbuP3XH38rtWa266d49FxedtiV0dL8Tl6r5EaxYsWoynXvswcojS2UtHJcJgIrhctto6ySYtbEpmNRToLL1sarcEomkcaJijWRsRLGoHINRPYo0Uxqja1TxtQthxibNapAFgC30pbYxI0ssIW68QssiIWWWwWxCohAWrV4UhWmpQgO8IKpdymMgSyqTIASAZCtY1tIFq0J6E3yMKUI9rUtp3JlCbpUhkTUtspWPstnMURVdl2Fl11qShtdljZlW0vcEheqIPWznKURmGWy98e/KheUM96uirG0U2y2e5KGzWREU6jiRSNpShnlEPddCvBuiiBI0qAHNLT1FlxzMVJ4U72joV2Ilcvz3DaoJ/MAVt0z5owalcWVlYvSvFtMR1GjlT2kkuqzTlOaORc6cTqwkONK80LyN9wpQUjod2atCniC1AW7NkDGInjapWtUTCp2IGGjcBbLxegoSzwrRylXmlQhCvVsVllCEZC0IUhWWVEB5QltU1OHNS6qjRx7Bn0K3BYWKZzFu1qfYgHY6yPppEHLHZbwSKnyWnQ3L7hQSOXkb17IgoO+CNzlCXKRxUEqNIBk7JlJFJ3Sx8tlJHOo4lqQxc5DyrQSrHPUoFsgklXsdQo5moSR1kVWVuobtqF6ZEnjqUTHUKbQdwWSqR8Q6a4Y/tsVcmyJLm2n1wO9N03E6khOZXFnLVqtitV0TnHRoXJjTPWLFhkdCI0p5UW1yxYs8kaIsniKmaVixKY8miKnYsWJbDRtqXgWLFCyS6wuWLFRDVbXWLFGQjK9ssWKijwtQdQxYsRR7KYC+NasCxYnISz2RlwhHNssWIkCwiKVTl9wsWKNcksiJUUhWLFES+QR7VC42WLEQJIyVTOlWLFdEs8MiFquF4sUXZTAJJLLeCrWLE2rQuw6Kdb1YD2OHcFYsQey30clrY9L3DsSh1ixdFHNfZ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0786" name="Picture 18" descr="http://www.genitori.it/wp-content/uploads/termometro-500x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484784"/>
            <a:ext cx="1376624" cy="936105"/>
          </a:xfrm>
          <a:prstGeom prst="rect">
            <a:avLst/>
          </a:prstGeom>
          <a:noFill/>
        </p:spPr>
      </p:pic>
      <p:sp>
        <p:nvSpPr>
          <p:cNvPr id="160788" name="AutoShape 20" descr="data:image/jpeg;base64,/9j/4AAQSkZJRgABAQAAAQABAAD/2wCEAAkGBxQTEhQUEhQUFhQWFxcYFxgVFxcUFxcXGRQWGBUXGBgYHCggGholHBUXITEhJykrLi4uFx8zODMtNygtLisBCgoKDg0OGhAQGywkICQwLCwsLCwsLCwsLCwsLCwsLCw0LCwsLCwsLC8sLCwsNCwsLCwsLCwsLCwsLCwsLCwsLP/AABEIAOEA4QMBIgACEQEDEQH/xAAcAAEAAQUBAQAAAAAAAAAAAAAABgEDBAUHAgj/xABGEAACAQIDBgMEBwUGBQQDAAABAgADEQQhMQUGEkFRYRNxgQciMpEjQlJicqGxksHR4fAUM1OCovFDY3ODskRUwtIVFyX/xAAaAQEAAwEBAQAAAAAAAAAAAAAAAgMEAQUG/8QALhEAAgIBBAECBQMEAwAAAAAAAAECAxEEEiExURNBIjJhgaFxkfAFscHRFCNC/9oADAMBAAIRAxEAPwDuMREAREQBERAEREAREQBERAEREAREpeAViULTA2ttijhk469VKS9XYC56DmT2EJZeEDYShnNMZ7ZsIrWp0a9QfaARB6BmB/Ka3bXtl0GEw/LN6zWsegRNfMkeU0R0d0v/ACQdkfJ1y89Tje7ntefxAuNpoKZ/4lINdDyLISbr3GY7zrmDxaVEV6bK6MAVZSCCDoQRqJC2idTxNHYyUujIiUBlZUSEREAREQBERAEREAREQBERAEREAREQBERAESl5rts7aoYamamIqpTUc2OZ7KozY9gIWW8IGymu2vtijhqZqV6iU16sbXPQDUnsJynej2wsbpgE4R/i1Rcn8FO+Xm3TSczx2Nq4ioalZ3qOfrObkDoOQHYC03V6KWN1j2r8lTsXSOnbz+2FmumBp8PLxaoF/NKf/wBvlOZbR2lWxD+JXqPUc83Nz6DQeQtPNLDA8z6WlplKtY68uhE9DSvTp7YLkqnvxyOGUE9CUInpYKgJKdx99q2z3tnUw7G70r6dWpk/C2mWh/ORWJXZXGyO2XKCbR9U7C2xSxVJa1BgyNpyIPNWGoYcwdJsZ8w7p7z1sBW8SlmrWFSmfhqKP0YC9m+dxPobdvb9HGURVoNcHJgcmRhqrDkfyOoynz2r0kqH5Xk1wsUjcRETIWCIiAIiIAiIgCIiAUiIgCIiAIia/a+2KOGpmpiKiU06sbX7Aak9hGG+gZ5MwNsbboYVOPEVUproOIgEnoo1Jy0E5RvR7YXbiTAIUGY8WqAW1+JKeg/zfKcx2jj6tdzUr1HqOdWc3Pl0A7D5TdVoZP4rHhFcrEujpu9HthZuJMDT4R/i1c2/y09B5sfScyx2Nq13NStUeo5+s7Fj5An4R2GUxxPFXFqvc9B+88pa76qFipc+SKhKfZkJSmw2RUo+Kvi+9TF+IKc9DwtZSCQDYkAi4BFxItisW7ZXsOg/eZapVSpDLlbQ/wBazDZfKby2XxqwsHX9o4dKqopVKS8LCgqnxKr2VSj0aFK6+E7G7G5J5ubCRfHbNJvTcFXU89VbofnMndjbwakU4mQEji8ML4g6oWuCabZ/WFj6yV19ipUQJRFNeDiKhXar8XvFGqWN2zGQCqufvNJRk1yitnMLEMVYWYcv3jqJ6Jm+2lszxVuthUX4TyP3T2P5SPI+oIswNiDqCNRPc0uqVi2vszThjlFAb/w5z0GnlhKafw6TSpNdkcFybndXeOtgawq0TcaOhJC1Fvoeh6Na4+YOlErJSgpxxLpnE8cn1Fu3vBRxlFa1E3ByYH4kbmrDkf8AebcGfMe5+89XAVxUpklDlVp8qi+ujDUH9xM+jdh7Vp4milai3EjgEciOoYcmByInzmr0rpl9GbIT3Iz4iVmQmUiIgFYiIAiJQwBEpeY+Ox9OihqVnSmi6s7BVHqYXIMi8w9q7Uo4dDUr1EpoObG3oBqT2Gc5jvV7YFW6YFOM/wCNUuEH4U1b1sPOco2rtWtiHNTEVXqN98khR0VfhQdgBNtWhlJZm8L8lcrF7HT96PbCc0wCf92qD/op5H1b5Tlu0toVK9Q1a9RqlQ/WY3Nug5KOwtMJ6/T+vXnLVV7ZsfT+Uvd9NCxWsvycVc59l/xOks1sSq6m56CYVbFk5DIfn85iXmC2+dj5ZbGCiZlbFs3YdpZ8M2vY268pmbKFK96p00FsjMna211ZeCkvCvPv6cpllJ7sJHoV0Vql2Sml4S7LezfAA4qrG/2bG38542rtLxbKosg06k/umrLT1TpkmwBJ6DOd9NZyQesnKr0opJe+O39y/s/GtScMPUciOYM63uxtta1JEupTRBUF6aG5ZlemOEMQbkFyRlobicwOxWCF3YKQMhqSemuUzsAKmEIcjipsPpAP61HX0k4Wx6yQnob4xcnF9ZZ1raGzvFPEnEW4bguAjVlAJNThFyg6cQRbAAZyG7f2Iag8WkPpVGn+IOn4rafKSrY2KGJU8Ve1Nhx+7wr4pyBLsfiI534jyAvMzE7K4AtiSTyYcDsPtLTzYKANW15DKaYycXlGA5DSe4/rXpFrf1aSvevd0m+IoL72tRBnxC3xqBqbajnrIorBhPe096tjz2Z5R2sog6T3LYBvz/j/AAnoCXxZFnqSv2f73tgK3vXOHqEeKuZ4eQqKPtAajmB5SKSoM5bXGyLjI6nh5R9Y4TErURXRgysAykZgg6EGX5w/2T76eA64Su1qDn6JmOVNyfgzy4GJ9D5mdvBnzOoolRNxf2NkZqSyViUiZ9yJHqIlCZIFZbr1VVSzEBQLkkgADqSZH97t7cPgE4qxu7fBTXN3Ns7dF+8ch6zgu9m+GJ2g30xC07+7SS/AOl7/ABt3PawE06fSzu56XkhKaidO3r9rlGleng18aoMvEOVEHtzf0sO85Ft3b2Jxj8eJqs51AyVV/AgyHnr3M1D1gNMz/XOY9SoTqfSa/Uo0/wAiy/JDEp9mRUxAGmZ/KWHqfaNv66TFrVbaTHRSxyuSZiu1M7PmZdXWk+jKqYvp85bpqXNhmTMwbHdULuQthex18spj7Px7Ur8IBv1F5kymsxN3puuUVcnFP9zJxGxmRC7kDoM7masy/i8U1Q3Y3/dMcidiml8RVqJ1OX/UsL6/3PXHKAXlOGbHYSA1R71iNMr3PTOdb2rJCqDtmoZ7Zcwuw2I4nPAO+vymVsbB+4Xpv7+YsQLetxzlNvUKvEouWU5AAc7dBznrZ2Dq0QXJVRzVic/lzmeU24Zyuej266IVajaq3iPcvfPnwarHV6jMfEJJBtbS3kJlrtxvD4GUHK1z08phbTxZqvxEAeUxFEvUE0so8qWqsrsk65vnjPlfck25+8Rw1QK5PhE3JGtNuTj8rj1nbdnYmm6liwQGxfgOdW4J42qFi/AcvdS+vkZ860aPWTjcfeLwiKFZrUybU2P1GP1SfsE/I9r2uhL2ZhkjqWIwlruoKrcDMcIuRe6i5931J6zne+W7Pgk4mgPojnVQfUJPxgfYPMcvLTq+BrcR4gSWsoPFYWIBuOL7J+wo0EsVsHw5GxBHMag5H3b/AA526H9dNdjrllFbRwi8rJHvnuscI3i0QTh3OmvgsTkD9w8jytY8pGwZ9BRcrY5RnlHAIiVlJaRFuU7p7J98jiqf9mrtfEUh7rHWrTAFm/END6HmbcM01mRsjHvSr0qlH+8RwU8ybW8iCQfOZNZRG2vD7XRZXLaz6uvE1/8AaX6CJ81sl5NW82JMjG/O9tPAUONrNVe4pU72LMALk8wouLnuBqRN/tDFJSpvUqHhRFLMegAuTPmXe7eGpjcS9Z72JtSX7FO/uL52zPc9LTTpNP60+el/MHLJ7UYO19p1cTWerWcs7HMnQDkqjkByEx6BAdSwPCCOILrbQ27855VYE+iVa27TJl5LG1MD4T2B4qbDipuNGTr5jQ9x3mvqg6jl+c3YYMhpv8JN1Y/8NzlxfgP1vnrNZUplSVYWINiO8+c1NDqng1wnlDZexauJYCmALsEDOQilyLhATqx6DzNhnM3YeCZC4NldTwsrL7ykXuD0z/SXt3NsNhatyx8B2XxRYMAQws/Ccm6EWzBPOxGZvdtCkr0qlB6bVCHWp4TtUQ01IFHiZhcPw5Wu2QX3rzHZByjhG/Q3wpujOxcfT2I9tepU42WodOQ087TDFXKwHrLru1epyufQC0264ShQXiqHjfpy06fxkFJQSXuXumWpslYniKfb8f7NNhMIajBbgX5kiblkoUFseGo+eWvz5CXNgvTdWQqBmTa2oPIdLTB2lszgYgaajy795x/HLD4NEa1ptMropS3cZft9Mf5M2nsunUojgtxW+K2d+YMj3AVOWoP5g8pk4eoy5AsBzsbTfbLqUSvA6HhGbcA4nPXP6umsuqqeXuZh1ephao+nDEl3j3NKNsVOJWYAkAgXFtefnMXF416nxEntyHpNrtVaLOfAVkTkHbiPzmNTpKO8664p5RRLV3TjiUma5aRMyqOHmRwX5T0XVddZwpK06MpUZR3/AEmNWxTNloOgmx2Fu7icYfol9wZGo91QeoHvHsLmFyye1JZZPvZpvUzn+zVCS6qfDe+bILXQnqBoeg6idMSqpWxvqPdXLiy1djne/wDtoZDt0dzqWD98EvWK2LnIAZEhF0UZam5y11mTtve2jh1yIZut/dHqM2PYfMTRGLwUSw3wSDFpTNNxW4PCIIcPbh4TyN5wzaVBaderTS/Aj+7fM8JzAPe1vnNhtreaviTmxVeV7AgfdXRf17zSg2vbMnUk3ufOevoqZwe58Iom10e7dZ4L9I4SZ6sBPSeSs8cF5OPZLsjDVsXauC1VCHpqTZDw5k25sDY20tYyIYHC1K1QU6KM7nRVFzbqeQHc5Tr/ALNNwWw1dcRiHBqqrcKJmq8Q4TxN9Y2J0yFzrMOtshGtrPJZBPJ1D5fKUnq0T5reasHMPbhtrgoUsKpzrHjf/p0yCB6vw+imcWXMnt+pky9reN8XadbPKklOkO1gXP51JDaPPzn0mhr2VJeeTLY8yPdp5tPRnlmtN7aRWJarrcDqBkeqjke45dvIS5xc+UMOX9AzJqKo3wwuycZbWYgW+uk1mKoFD25Gbkr/AD8/4GUrYcOpHyPQz56cGnhmtP3Nfseqi1Pf0ItnyPWbPaWyuKovBYcQJPa3P9JH6qFSQciJ6p4llNwzDlkTpM0q3u3Jno0auuNXpWRys5z0/qSVcFRoAEsTU5AXBv6ZD1mJUxLEZ5t1OcwMLWJ1kq3ZajmtXMkHS2elr35DpOxTrTb5Lt0NXJVrEIr+c/U1GG2MxINXTnnnnpfkB5TdpTp0LG44CQSLnJrfCefKY20do+GpRPfHLPLT87TSAu2dRjloCdJS67Jv4uEbv+XpNFHFK3S8vz+vj9DJxLUmrcVn8K924LKx68HECAfMST7Z2PTajTNCnmMx4TcYCsbWYmxbMH6SxHELcQsQYccSBkvzM3Gwdv1KYKcD1ibGmgJyN8wAATw53y0OlrkzSvhW08KzfbJ2NYz9jS165BKgWsbG+vQg9J52ds2rXfgo02duYGg7ljkB5mTfBbpviH8XFkJcD6KnqQoAAd7nQAA6k9ZMKSUcNTCqFppyVQLnvbUnuZKNbfZBzjHiPZHt3twKaWfEkVXH1B/dg9+bn5DsZKsbtajh1sSPdGSrYBQOp0Uf1aRHbO+RN0oDtcH9XHPsvzkSxFZnN6jFjyH1R6de5znoUaOU+lheTNOzyyRbb3wq17rTsE9QvyOb+ZsO0jTtc8TEs3U5n+Q7ShYmVCz1qdNCtcfuZ5TbPJz1nsCULdJJN29xsTi7NbwaR/4lRTmOqJkW88h3ls7I1rMmcSbI4tyQqgknIAC5J6Ac5Od2vZrVq2fFk0aZz4AQarDvqEHnc56CdB3c3Tw2DF6SXqWsar2Zz1sfqg9BYTbYrFLTF2v3tnYc2PRRqT0F55l2tk+I8FsYJFrZGyKOHQU6FMIvbVj1YnNj5yRYDDFbk6mabDtdhqSTlbQdyZJAJ5lsmy6CEREo5JnzHv4f/wCljf8ArH/xX+AmhoaHzkr9qWF8PamJH2+CoP8AMgH6qZEaZsxHWfUaeXwQf0Mc+2e6j2F52vcD2f0aNJK2JprUxDAMA44lpAi4AU5Fs/iPWwtOI4hbqR2P6T6b2DtdMTQSrTIIYDTkeYPcG8y/1CUkkl0drwZWIwlNgVamhW1rFQRbyM4/7Ttz6WFCYjDDgpO/A9MXIRyrMpXop4SLcja2uXYGJOk5z7Y9sIKVPCKQahqLUqD7CqG4R2JZgfIHrMWlclbFRfuTl1yckbqP9xPSDppKiUpmxz0Y/I9f67Tdr9NuW+P3I1TxwzH2ngeNeIfEPzH8ZHlEmyJNbjMBTStTq1FZqBceKqGx727H+M8Ro05NUlFktxqVuLi+Vx16y4HPIybClTxlEqKga7khxSRBSKoTYKG47NfMkux4b2ABJhuLwrU6jo17qbZjhPqOXWQzgtgs9Hh6rdZZZidTNnszYlWvYqLLzdvh9Bq3pJnsfd6lQ94Dif7bWy/CNFH594ipSJScIPHZGdibp1atmf6Kmeo98+S8vM/Iye7L2XRwyngAX7TMbs3mxz9BlMTHbap0hqCfU+g5t6SMbQ2zUq6kqPTi+ei+mfebKdLKfyoz2Wt9sku1d6Fp+7TuW9CfloB3MiWOx1SqSajGx+qCfzOreWQmIDyH9Hr3MqFnr06OMOXyzLKxvoE9MoVJ6yEu4HB1a7+HRps7n6qi58ydFHc5TW2orkguSySBNjsLYGIxjEUEuAbM7e7TU/ea2vYXMnu7fszROF8a3G/Kih92/RmGbnsLDuZ0ahhAqhRami5BKYAsOl7WHoPWeddr0uIFih5Ihu17PMPhuF6tq9YWN2H0an7iHI+bXPlJleUfDIfteYZr/r+601VfDVKpKtfgGRz4Vax1b7Xlp2nnTslJ5kWJFyvtMX4afvHQkWIHa5y/rnPOGwzvqcuYX975G3lwzKw+ERB9q2nJR6f7S+zk+XTQfKQ7O5S6Luz8OqlVW2VgAugA/gOk381eyKWreg/fNpKZ9lkehERIEjh/t3wBXF4euBlUpGmfxU2JH5VD+zOZVVtn0n0N7WNiHFYIhR9IjBk8xy9RdfWfPaNcT3dBYpVbfBlt4lk9KbibTYu3cRhW4sPVZL6re6N3KnK/eab4fKXZuwprEkVdEwxXtHx7rw+KqdSicLfMk29JFalUsxZiWYm5Ym5J6knWWpUTsKYQ+VBts9SjC+UrEtaycM3Z7cSlT8aC/wCJOTdyuh7ETMFIMCCAQciDzB1E09OoyMHT4lNx0PUHsRcSRKFZVdPgfTqDzU9wbzwdZp/TlldGmEsmiw+Ar0RVp0kpslTiHG2TKGUowOf2WIzBtckazaYPYQLF67Gq5zPF8PqD8WVsz8pnrlrNfjNtgXWn7zc+Sjzbn5CZIVOTxFZZbuwjc1cSlNbsQAO4AHrymix+3WfKnkvU6einXzPymprVSxu7Fjy5AeSj9TPGZnq0aBLmf7FErPAZ8yblm6k3Pz6Rw31noLaeXqWnoJKK4Kc5PVgJQEkgKCScgACST0AGZPlJHu1uPicXwuR4VE5+I97sOtNNW8zYd51fdzdTDYMfRJeodaj+858joo7C0zXayMOFyyagc+3a9mlWrZ8WTRp6+GBeqw+9yp+tz2HLpezdm0cMopYakqk5m2p5cdRtT65k5Dtm4qvwLe1zcBR1ZjZQPX5DOUw6cIzN2bNiOZ7dFGgHSeXbdOx8ssSSL9NQvdjqx1PYdB2Eozyk8M0qR09Fp5LSloncHCsSk2OzsFozeg/fIykoo6lk2GEpcKAS9ETKXiIiAYm1afFSqD7p/LMfpPnvf/d40qhxFIfRuT4gH1HJ+K32Wvfsb9RPo11uCDzynO9pUgCyVACrXVgwup+qwN8rHvNWltdbKrFk4UGvPABGnyko3s3QfDk1aAL0dSoBLUut+qX+tyuAesjKVAZ70LI2IztHtKgPnPRnhqc8gEaE+ucuTaIl289Szxt0BlTUPT853ehgvTYbF21Uwpfw1pOrj3krIXXOwJWxBU5DPsMtZqQ56RY/7SFkY2R2yR1Np8F/F4t6gs7Dh04UuoP4r5mWL8hkJ6CSpIE5CuNaxFYDk32UVJVntLuBwdWu4p0abO55KL27k6KO5tOk7s+zJVtUxrBzl9Elwg6h21fyFhrrfKNuohV2FFsgOw93sTjGtQpkjm7Hhpr5sdT2Fz2nVd2fZ9h8MQ9T6eqMwWA4F/AnXub+klmHoKihEVURRZVUBVUdABkJ7nlXamdnHSLVFIExKkdflz/lPBfkMh2/f1mckYWLJ8ane3CFcj8eS66fCzfnMrjlGQHWVVBGDguTKgTXba25Qwqhq9RUv8K6u34UGZ89JBq/tMq1agp4PCFiTZeIs9Rv+3TyH7RlkK5S5XQOlz3RoFjZR/CN3MHWqUUfFotOqR71NG4wOlzyNuWfmZIEpgCwyEzSsxwicYeTEw2zgubZn8pnCIlLbfZYkkIiJw6IiIAMhm9WDBdgRk44rdRazj8pNJod66PuI41U29CP5SdfzEZ9HMNi7bKVzg8QTxj+5qHSqhPuqT9sfD34TfPW1t7cejWJejajUOeQvTY87qPhPdflMnfPd5cTSyyYZqeh5q3VT+4dJot3d8not/Z8fdSLAVDmQOXiW+Jfvj16zTXa4PBU1nlEZ2psDE4a5qUyUGrp76ftAXA8wJrlrg/yndqL6MpyIuCDcEHmCNRMPHbv4atnUoUyT9YDgb9pLGehDWNdlW1M4xxiVuJ1Cv7OMG3wtiKfZXVh/rQn85j/AP6uof8AuK/7NP8AhL1rYe42HN+MSniTqNH2X4YfFWxLeRpJ/wDAzdYDcXA08xQDnrVZqn5E8P5SMtdFdDYcawOGq124KKNUbog4iPPko7m0m+7/ALMajkNi3FNf8NCGc/ia3Cvpc+U6lQpKi8KKqqPqqAq/IS5M1msnLhcElFIxtk7Ko4ZPDoU1pr2zJ7sxzY9yZmQBK3A7/pMb55JC3PQSnH0+fP8AlPLGUgCJSRHebf7D4YlKf01YfVU+4p+++notz5SUYOTwkCVYmutNWd2VUUXLMQAB3JnON5/aaBxJgh1HjOBbzpqdfNh6GR+hh9o7ZqiwLqp1+DD0uuROZ+bZ8p1bc/2ZYbCcNSr9PXyPE4HAh/5acvM3Mtl6dPM3l+Dqi5HOd2/Z/jdov4+JdqdNszUq3NVx9xDy87DoDOy7s7q4bApw4emAT8Tn3qjfiY5+gsJvFErMdupnbw+F4LYwSKASsRKCQiIgCIiAIiIBWa3eHDs9CoE+PhJToXX3lB8yLes2U8vGccg5rhMSrorrmri4v35HuDcHuJqNu7sU8QNASL25MPwt+6Xtrj/8fj2ovlhcUxqUG0FOqxBq0yfsliWvy4h3m1m5xUkmZ+Ys5/gcLjMA1qR8Sjf+6q8SgfhYXCnuLDqJNNj7dp1rDOnU/wANyOL/ACkGz+mfYTO4+ufnPBw9Ntaan0kVFoNpmesurMehYZAfmZkK46H5yTOF1ZcUy0rDp+f8JcD9AB+f6yJ0uqLz3lzz7D+MtcROs9CAe2a/l0nmJYxuLSkhqVXVEXVmIAHz59oBfmo3g3kw+DW9aoOIi60196o2dsl6dzYd5Bd5/aaTdMGOBdPGcDiPdEOS+bZ9pj7rezjF45vGxRalSY3ZqlzWqeSnQd2+UvVKit1rwvyc5fRg7Z3wxm0H8HDI6K2QpUbtUcffYAG3UZKM73Elu5/shGVTaDA9KCHLX67jXlkPmZ0fdzdnDYJODD0wunExJZ3PVnOZ8tJuLSizWcba1hfktjXjlljB4NKSKlJFRFFlVAFUDoANJkRExlgiIgCIiAIiIAiIgCIiAVlDKxANBvlu1Tx+HahUy+sj6lHAIDD5kEcwSJx3Ze8FbA1Tg9oggpYLUzay6KSRm9M2yYC456ZfQFpHN8tz6G0KXDVHDUA+jqqBxpc6d1PNefnnL6Ltvwy6ISjnkjFGorKGQhlYXVlNwR1BGUupOZbS2btDY9TmaJOTAF8O9jzB+Bs+xz1M3OyvaHSbKvTamftJ9Ih9MmXyz85t9PKzHlFDWCdoZeWabAbfwtXKniKJPTjVW/Zaxm4pm+mfln+krcWuwXhLqyz55eeUxcXtvDUf73EUU7Got/2QbyOG+jpsxLgkF2r7S8NTuKKvXbl/w09WYXt5CQvaG8WO2k/g0w5B0o4cEA93IzI7sQstjp5vl8L6jJOt5/aJRoXTD2r1RzBPhKe7D4iOi+pEhGC2XtDbFUNmyqbeI/uUaV9Qo9NBc5ZmTjdD2RKtqmPIc8qKfAPxt9fyFh5zqeFwiU1CU1VEUAKqgKqgaAAZASMtTXVxVy/LJqtvsiO53s5w2Cs7Dxq/+I4FlP8Ay00XzzPeTWImCc5TeZMtSwIiJE6IiIAiIgCIiAIiIAiIgCIiAViIgCUlYgFqtQVlKsoZSLEEXBHQgzn+8HsiwVYlqHFh3Ofue9Tv/wBNjYf5bTosScLJQeYs40mfPm0vY9j0/uzQrLysxpt+y4t/qmmqbjbSp/8Apa4H3CpH+lp9OGUmqOusXeGQdSPmJdztpPl/ZcSfxZf+TTZ4H2VbRe30VKkOtSoBb0QMZ9FWidf9Qs9kjnpI5NsX2MU1scXXap1SkPDXy4j7x88p0fY2w8Phafh4eklNfujM92Y5sfObKVmay6yz5mWKKXRQCLSspKjoMREAREQBERAEREAREQBERAEREAREQCsREAREQBERAEoYiAViIgCIiAIiIBQxEQBERAEREAREQBERAEREAREQBER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9540552" y="-963488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0790" name="AutoShape 22" descr="data:image/jpeg;base64,/9j/4AAQSkZJRgABAQAAAQABAAD/2wCEAAkGBxQTEhQUEhQUFhQWFxcYFxgVFxcUFxcXGRQWGBUXGBgYHCggGholHBUXITEhJykrLi4uFx8zODMtNygtLisBCgoKDg0OGhAQGywkICQwLCwsLCwsLCwsLCwsLCwsLCw0LCwsLCwsLC8sLCwsNCwsLCwsLCwsLCwsLCwsLCwsLP/AABEIAOEA4QMBIgACEQEDEQH/xAAcAAEAAQUBAQAAAAAAAAAAAAAABgEDBAUHAgj/xABGEAACAQIDBgMEBwUGBQQDAAABAgADEQQhMQUGEkFRYRNxgQciMpEjQlJicqGxksHR4fAUM1OCovFDY3ODskRUwtIVFyX/xAAaAQEAAwEBAQAAAAAAAAAAAAAAAgMEAQUG/8QALhEAAgIBBAECBQMEAwAAAAAAAAECAxEEEiExURNBIjJhgaFxkfAFscHRFCNC/9oADAMBAAIRAxEAPwDuMREAREQBERAEREAREQBERAEREAREpeAViULTA2ttijhk469VKS9XYC56DmT2EJZeEDYShnNMZ7ZsIrWp0a9QfaARB6BmB/Ka3bXtl0GEw/LN6zWsegRNfMkeU0R0d0v/ACQdkfJ1y89Tje7ntefxAuNpoKZ/4lINdDyLISbr3GY7zrmDxaVEV6bK6MAVZSCCDoQRqJC2idTxNHYyUujIiUBlZUSEREAREQBERAEREAREQBERAEREAREQBERAESl5rts7aoYamamIqpTUc2OZ7KozY9gIWW8IGymu2vtijhqZqV6iU16sbXPQDUnsJynej2wsbpgE4R/i1Rcn8FO+Xm3TSczx2Nq4ioalZ3qOfrObkDoOQHYC03V6KWN1j2r8lTsXSOnbz+2FmumBp8PLxaoF/NKf/wBvlOZbR2lWxD+JXqPUc83Nz6DQeQtPNLDA8z6WlplKtY68uhE9DSvTp7YLkqnvxyOGUE9CUInpYKgJKdx99q2z3tnUw7G70r6dWpk/C2mWh/ORWJXZXGyO2XKCbR9U7C2xSxVJa1BgyNpyIPNWGoYcwdJsZ8w7p7z1sBW8SlmrWFSmfhqKP0YC9m+dxPobdvb9HGURVoNcHJgcmRhqrDkfyOoynz2r0kqH5Xk1wsUjcRETIWCIiAIiIAiIgCIiAUiIgCIiAIia/a+2KOGpmpiKiU06sbX7Aak9hGG+gZ5MwNsbboYVOPEVUproOIgEnoo1Jy0E5RvR7YXbiTAIUGY8WqAW1+JKeg/zfKcx2jj6tdzUr1HqOdWc3Pl0A7D5TdVoZP4rHhFcrEujpu9HthZuJMDT4R/i1c2/y09B5sfScyx2Nq13NStUeo5+s7Fj5An4R2GUxxPFXFqvc9B+88pa76qFipc+SKhKfZkJSmw2RUo+Kvi+9TF+IKc9DwtZSCQDYkAi4BFxItisW7ZXsOg/eZapVSpDLlbQ/wBazDZfKby2XxqwsHX9o4dKqopVKS8LCgqnxKr2VSj0aFK6+E7G7G5J5ubCRfHbNJvTcFXU89VbofnMndjbwakU4mQEji8ML4g6oWuCabZ/WFj6yV19ipUQJRFNeDiKhXar8XvFGqWN2zGQCqufvNJRk1yitnMLEMVYWYcv3jqJ6Jm+2lszxVuthUX4TyP3T2P5SPI+oIswNiDqCNRPc0uqVi2vszThjlFAb/w5z0GnlhKafw6TSpNdkcFybndXeOtgawq0TcaOhJC1Fvoeh6Na4+YOlErJSgpxxLpnE8cn1Fu3vBRxlFa1E3ByYH4kbmrDkf8AebcGfMe5+89XAVxUpklDlVp8qi+ujDUH9xM+jdh7Vp4milai3EjgEciOoYcmByInzmr0rpl9GbIT3Iz4iVmQmUiIgFYiIAiJQwBEpeY+Ox9OihqVnSmi6s7BVHqYXIMi8w9q7Uo4dDUr1EpoObG3oBqT2Gc5jvV7YFW6YFOM/wCNUuEH4U1b1sPOco2rtWtiHNTEVXqN98khR0VfhQdgBNtWhlJZm8L8lcrF7HT96PbCc0wCf92qD/op5H1b5Tlu0toVK9Q1a9RqlQ/WY3Nug5KOwtMJ6/T+vXnLVV7ZsfT+Uvd9NCxWsvycVc59l/xOks1sSq6m56CYVbFk5DIfn85iXmC2+dj5ZbGCiZlbFs3YdpZ8M2vY268pmbKFK96p00FsjMna211ZeCkvCvPv6cpllJ7sJHoV0Vql2Sml4S7LezfAA4qrG/2bG38542rtLxbKosg06k/umrLT1TpkmwBJ6DOd9NZyQesnKr0opJe+O39y/s/GtScMPUciOYM63uxtta1JEupTRBUF6aG5ZlemOEMQbkFyRlobicwOxWCF3YKQMhqSemuUzsAKmEIcjipsPpAP61HX0k4Wx6yQnob4xcnF9ZZ1raGzvFPEnEW4bguAjVlAJNThFyg6cQRbAAZyG7f2Iag8WkPpVGn+IOn4rafKSrY2KGJU8Ve1Nhx+7wr4pyBLsfiI534jyAvMzE7K4AtiSTyYcDsPtLTzYKANW15DKaYycXlGA5DSe4/rXpFrf1aSvevd0m+IoL72tRBnxC3xqBqbajnrIorBhPe096tjz2Z5R2sog6T3LYBvz/j/AAnoCXxZFnqSv2f73tgK3vXOHqEeKuZ4eQqKPtAajmB5SKSoM5bXGyLjI6nh5R9Y4TErURXRgysAykZgg6EGX5w/2T76eA64Su1qDn6JmOVNyfgzy4GJ9D5mdvBnzOoolRNxf2NkZqSyViUiZ9yJHqIlCZIFZbr1VVSzEBQLkkgADqSZH97t7cPgE4qxu7fBTXN3Ns7dF+8ch6zgu9m+GJ2g30xC07+7SS/AOl7/ABt3PawE06fSzu56XkhKaidO3r9rlGleng18aoMvEOVEHtzf0sO85Ft3b2Jxj8eJqs51AyVV/AgyHnr3M1D1gNMz/XOY9SoTqfSa/Uo0/wAiy/JDEp9mRUxAGmZ/KWHqfaNv66TFrVbaTHRSxyuSZiu1M7PmZdXWk+jKqYvp85bpqXNhmTMwbHdULuQthex18spj7Px7Ur8IBv1F5kymsxN3puuUVcnFP9zJxGxmRC7kDoM7masy/i8U1Q3Y3/dMcidiml8RVqJ1OX/UsL6/3PXHKAXlOGbHYSA1R71iNMr3PTOdb2rJCqDtmoZ7Zcwuw2I4nPAO+vymVsbB+4Xpv7+YsQLetxzlNvUKvEouWU5AAc7dBznrZ2Dq0QXJVRzVic/lzmeU24Zyuej266IVajaq3iPcvfPnwarHV6jMfEJJBtbS3kJlrtxvD4GUHK1z08phbTxZqvxEAeUxFEvUE0so8qWqsrsk65vnjPlfck25+8Rw1QK5PhE3JGtNuTj8rj1nbdnYmm6liwQGxfgOdW4J42qFi/AcvdS+vkZ860aPWTjcfeLwiKFZrUybU2P1GP1SfsE/I9r2uhL2ZhkjqWIwlruoKrcDMcIuRe6i5931J6zne+W7Pgk4mgPojnVQfUJPxgfYPMcvLTq+BrcR4gSWsoPFYWIBuOL7J+wo0EsVsHw5GxBHMag5H3b/AA526H9dNdjrllFbRwi8rJHvnuscI3i0QTh3OmvgsTkD9w8jytY8pGwZ9BRcrY5RnlHAIiVlJaRFuU7p7J98jiqf9mrtfEUh7rHWrTAFm/END6HmbcM01mRsjHvSr0qlH+8RwU8ybW8iCQfOZNZRG2vD7XRZXLaz6uvE1/8AaX6CJ81sl5NW82JMjG/O9tPAUONrNVe4pU72LMALk8wouLnuBqRN/tDFJSpvUqHhRFLMegAuTPmXe7eGpjcS9Z72JtSX7FO/uL52zPc9LTTpNP60+el/MHLJ7UYO19p1cTWerWcs7HMnQDkqjkByEx6BAdSwPCCOILrbQ27855VYE+iVa27TJl5LG1MD4T2B4qbDipuNGTr5jQ9x3mvqg6jl+c3YYMhpv8JN1Y/8NzlxfgP1vnrNZUplSVYWINiO8+c1NDqng1wnlDZexauJYCmALsEDOQilyLhATqx6DzNhnM3YeCZC4NldTwsrL7ykXuD0z/SXt3NsNhatyx8B2XxRYMAQws/Ccm6EWzBPOxGZvdtCkr0qlB6bVCHWp4TtUQ01IFHiZhcPw5Wu2QX3rzHZByjhG/Q3wpujOxcfT2I9tepU42WodOQ087TDFXKwHrLru1epyufQC0264ShQXiqHjfpy06fxkFJQSXuXumWpslYniKfb8f7NNhMIajBbgX5kiblkoUFseGo+eWvz5CXNgvTdWQqBmTa2oPIdLTB2lszgYgaajy795x/HLD4NEa1ptMropS3cZft9Mf5M2nsunUojgtxW+K2d+YMj3AVOWoP5g8pk4eoy5AsBzsbTfbLqUSvA6HhGbcA4nPXP6umsuqqeXuZh1ephao+nDEl3j3NKNsVOJWYAkAgXFtefnMXF416nxEntyHpNrtVaLOfAVkTkHbiPzmNTpKO8664p5RRLV3TjiUma5aRMyqOHmRwX5T0XVddZwpK06MpUZR3/AEmNWxTNloOgmx2Fu7icYfol9wZGo91QeoHvHsLmFyye1JZZPvZpvUzn+zVCS6qfDe+bILXQnqBoeg6idMSqpWxvqPdXLiy1djne/wDtoZDt0dzqWD98EvWK2LnIAZEhF0UZam5y11mTtve2jh1yIZut/dHqM2PYfMTRGLwUSw3wSDFpTNNxW4PCIIcPbh4TyN5wzaVBaderTS/Aj+7fM8JzAPe1vnNhtreaviTmxVeV7AgfdXRf17zSg2vbMnUk3ufOevoqZwe58Iom10e7dZ4L9I4SZ6sBPSeSs8cF5OPZLsjDVsXauC1VCHpqTZDw5k25sDY20tYyIYHC1K1QU6KM7nRVFzbqeQHc5Tr/ALNNwWw1dcRiHBqqrcKJmq8Q4TxN9Y2J0yFzrMOtshGtrPJZBPJ1D5fKUnq0T5reasHMPbhtrgoUsKpzrHjf/p0yCB6vw+imcWXMnt+pky9reN8XadbPKklOkO1gXP51JDaPPzn0mhr2VJeeTLY8yPdp5tPRnlmtN7aRWJarrcDqBkeqjke45dvIS5xc+UMOX9AzJqKo3wwuycZbWYgW+uk1mKoFD25Gbkr/AD8/4GUrYcOpHyPQz56cGnhmtP3Nfseqi1Pf0ItnyPWbPaWyuKovBYcQJPa3P9JH6qFSQciJ6p4llNwzDlkTpM0q3u3Jno0auuNXpWRys5z0/qSVcFRoAEsTU5AXBv6ZD1mJUxLEZ5t1OcwMLWJ1kq3ZajmtXMkHS2elr35DpOxTrTb5Lt0NXJVrEIr+c/U1GG2MxINXTnnnnpfkB5TdpTp0LG44CQSLnJrfCefKY20do+GpRPfHLPLT87TSAu2dRjloCdJS67Jv4uEbv+XpNFHFK3S8vz+vj9DJxLUmrcVn8K924LKx68HECAfMST7Z2PTajTNCnmMx4TcYCsbWYmxbMH6SxHELcQsQYccSBkvzM3Gwdv1KYKcD1ibGmgJyN8wAATw53y0OlrkzSvhW08KzfbJ2NYz9jS165BKgWsbG+vQg9J52ds2rXfgo02duYGg7ljkB5mTfBbpviH8XFkJcD6KnqQoAAd7nQAA6k9ZMKSUcNTCqFppyVQLnvbUnuZKNbfZBzjHiPZHt3twKaWfEkVXH1B/dg9+bn5DsZKsbtajh1sSPdGSrYBQOp0Uf1aRHbO+RN0oDtcH9XHPsvzkSxFZnN6jFjyH1R6de5znoUaOU+lheTNOzyyRbb3wq17rTsE9QvyOb+ZsO0jTtc8TEs3U5n+Q7ShYmVCz1qdNCtcfuZ5TbPJz1nsCULdJJN29xsTi7NbwaR/4lRTmOqJkW88h3ls7I1rMmcSbI4tyQqgknIAC5J6Ac5Od2vZrVq2fFk0aZz4AQarDvqEHnc56CdB3c3Tw2DF6SXqWsar2Zz1sfqg9BYTbYrFLTF2v3tnYc2PRRqT0F55l2tk+I8FsYJFrZGyKOHQU6FMIvbVj1YnNj5yRYDDFbk6mabDtdhqSTlbQdyZJAJ5lsmy6CEREo5JnzHv4f/wCljf8ArH/xX+AmhoaHzkr9qWF8PamJH2+CoP8AMgH6qZEaZsxHWfUaeXwQf0Mc+2e6j2F52vcD2f0aNJK2JprUxDAMA44lpAi4AU5Fs/iPWwtOI4hbqR2P6T6b2DtdMTQSrTIIYDTkeYPcG8y/1CUkkl0drwZWIwlNgVamhW1rFQRbyM4/7Ttz6WFCYjDDgpO/A9MXIRyrMpXop4SLcja2uXYGJOk5z7Y9sIKVPCKQahqLUqD7CqG4R2JZgfIHrMWlclbFRfuTl1yckbqP9xPSDppKiUpmxz0Y/I9f67Tdr9NuW+P3I1TxwzH2ngeNeIfEPzH8ZHlEmyJNbjMBTStTq1FZqBceKqGx727H+M8Ro05NUlFktxqVuLi+Vx16y4HPIybClTxlEqKga7khxSRBSKoTYKG47NfMkux4b2ABJhuLwrU6jo17qbZjhPqOXWQzgtgs9Hh6rdZZZidTNnszYlWvYqLLzdvh9Bq3pJnsfd6lQ94Dif7bWy/CNFH594ipSJScIPHZGdibp1atmf6Kmeo98+S8vM/Iye7L2XRwyngAX7TMbs3mxz9BlMTHbap0hqCfU+g5t6SMbQ2zUq6kqPTi+ei+mfebKdLKfyoz2Wt9sku1d6Fp+7TuW9CfloB3MiWOx1SqSajGx+qCfzOreWQmIDyH9Hr3MqFnr06OMOXyzLKxvoE9MoVJ6yEu4HB1a7+HRps7n6qi58ydFHc5TW2orkguSySBNjsLYGIxjEUEuAbM7e7TU/ea2vYXMnu7fszROF8a3G/Kih92/RmGbnsLDuZ0ahhAqhRami5BKYAsOl7WHoPWeddr0uIFih5Ihu17PMPhuF6tq9YWN2H0an7iHI+bXPlJleUfDIfteYZr/r+601VfDVKpKtfgGRz4Vax1b7Xlp2nnTslJ5kWJFyvtMX4afvHQkWIHa5y/rnPOGwzvqcuYX975G3lwzKw+ERB9q2nJR6f7S+zk+XTQfKQ7O5S6Luz8OqlVW2VgAugA/gOk381eyKWreg/fNpKZ9lkehERIEjh/t3wBXF4euBlUpGmfxU2JH5VD+zOZVVtn0n0N7WNiHFYIhR9IjBk8xy9RdfWfPaNcT3dBYpVbfBlt4lk9KbibTYu3cRhW4sPVZL6re6N3KnK/eab4fKXZuwprEkVdEwxXtHx7rw+KqdSicLfMk29JFalUsxZiWYm5Ym5J6knWWpUTsKYQ+VBts9SjC+UrEtaycM3Z7cSlT8aC/wCJOTdyuh7ETMFIMCCAQciDzB1E09OoyMHT4lNx0PUHsRcSRKFZVdPgfTqDzU9wbzwdZp/TlldGmEsmiw+Ar0RVp0kpslTiHG2TKGUowOf2WIzBtckazaYPYQLF67Gq5zPF8PqD8WVsz8pnrlrNfjNtgXWn7zc+Sjzbn5CZIVOTxFZZbuwjc1cSlNbsQAO4AHrymix+3WfKnkvU6einXzPymprVSxu7Fjy5AeSj9TPGZnq0aBLmf7FErPAZ8yblm6k3Pz6Rw31noLaeXqWnoJKK4Kc5PVgJQEkgKCScgACST0AGZPlJHu1uPicXwuR4VE5+I97sOtNNW8zYd51fdzdTDYMfRJeodaj+858joo7C0zXayMOFyyagc+3a9mlWrZ8WTRp6+GBeqw+9yp+tz2HLpezdm0cMopYakqk5m2p5cdRtT65k5Dtm4qvwLe1zcBR1ZjZQPX5DOUw6cIzN2bNiOZ7dFGgHSeXbdOx8ssSSL9NQvdjqx1PYdB2Eozyk8M0qR09Fp5LSloncHCsSk2OzsFozeg/fIykoo6lk2GEpcKAS9ETKXiIiAYm1afFSqD7p/LMfpPnvf/d40qhxFIfRuT4gH1HJ+K32Wvfsb9RPo11uCDzynO9pUgCyVACrXVgwup+qwN8rHvNWltdbKrFk4UGvPABGnyko3s3QfDk1aAL0dSoBLUut+qX+tyuAesjKVAZ70LI2IztHtKgPnPRnhqc8gEaE+ucuTaIl289Szxt0BlTUPT853ehgvTYbF21Uwpfw1pOrj3krIXXOwJWxBU5DPsMtZqQ56RY/7SFkY2R2yR1Np8F/F4t6gs7Dh04UuoP4r5mWL8hkJ6CSpIE5CuNaxFYDk32UVJVntLuBwdWu4p0abO55KL27k6KO5tOk7s+zJVtUxrBzl9Elwg6h21fyFhrrfKNuohV2FFsgOw93sTjGtQpkjm7Hhpr5sdT2Fz2nVd2fZ9h8MQ9T6eqMwWA4F/AnXub+klmHoKihEVURRZVUBVUdABkJ7nlXamdnHSLVFIExKkdflz/lPBfkMh2/f1mckYWLJ8ane3CFcj8eS66fCzfnMrjlGQHWVVBGDguTKgTXba25Qwqhq9RUv8K6u34UGZ89JBq/tMq1agp4PCFiTZeIs9Rv+3TyH7RlkK5S5XQOlz3RoFjZR/CN3MHWqUUfFotOqR71NG4wOlzyNuWfmZIEpgCwyEzSsxwicYeTEw2zgubZn8pnCIlLbfZYkkIiJw6IiIAMhm9WDBdgRk44rdRazj8pNJod66PuI41U29CP5SdfzEZ9HMNi7bKVzg8QTxj+5qHSqhPuqT9sfD34TfPW1t7cejWJejajUOeQvTY87qPhPdflMnfPd5cTSyyYZqeh5q3VT+4dJot3d8not/Z8fdSLAVDmQOXiW+Jfvj16zTXa4PBU1nlEZ2psDE4a5qUyUGrp76ftAXA8wJrlrg/yndqL6MpyIuCDcEHmCNRMPHbv4atnUoUyT9YDgb9pLGehDWNdlW1M4xxiVuJ1Cv7OMG3wtiKfZXVh/rQn85j/AP6uof8AuK/7NP8AhL1rYe42HN+MSniTqNH2X4YfFWxLeRpJ/wDAzdYDcXA08xQDnrVZqn5E8P5SMtdFdDYcawOGq124KKNUbog4iPPko7m0m+7/ALMajkNi3FNf8NCGc/ia3Cvpc+U6lQpKi8KKqqPqqAq/IS5M1msnLhcElFIxtk7Ko4ZPDoU1pr2zJ7sxzY9yZmQBK3A7/pMb55JC3PQSnH0+fP8AlPLGUgCJSRHebf7D4YlKf01YfVU+4p+++notz5SUYOTwkCVYmutNWd2VUUXLMQAB3JnON5/aaBxJgh1HjOBbzpqdfNh6GR+hh9o7ZqiwLqp1+DD0uuROZ+bZ8p1bc/2ZYbCcNSr9PXyPE4HAh/5acvM3Mtl6dPM3l+Dqi5HOd2/Z/jdov4+JdqdNszUq3NVx9xDy87DoDOy7s7q4bApw4emAT8Tn3qjfiY5+gsJvFErMdupnbw+F4LYwSKASsRKCQiIgCIiAIiIBWa3eHDs9CoE+PhJToXX3lB8yLes2U8vGccg5rhMSrorrmri4v35HuDcHuJqNu7sU8QNASL25MPwt+6Xtrj/8fj2ovlhcUxqUG0FOqxBq0yfsliWvy4h3m1m5xUkmZ+Ys5/gcLjMA1qR8Sjf+6q8SgfhYXCnuLDqJNNj7dp1rDOnU/wANyOL/ACkGz+mfYTO4+ufnPBw9Ntaan0kVFoNpmesurMehYZAfmZkK46H5yTOF1ZcUy0rDp+f8JcD9AB+f6yJ0uqLz3lzz7D+MtcROs9CAe2a/l0nmJYxuLSkhqVXVEXVmIAHz59oBfmo3g3kw+DW9aoOIi60196o2dsl6dzYd5Bd5/aaTdMGOBdPGcDiPdEOS+bZ9pj7rezjF45vGxRalSY3ZqlzWqeSnQd2+UvVKit1rwvyc5fRg7Z3wxm0H8HDI6K2QpUbtUcffYAG3UZKM73Elu5/shGVTaDA9KCHLX67jXlkPmZ0fdzdnDYJODD0wunExJZ3PVnOZ8tJuLSizWcba1hfktjXjlljB4NKSKlJFRFFlVAFUDoANJkRExlgiIgCIiAIiIAiIgCIiAVlDKxANBvlu1Tx+HahUy+sj6lHAIDD5kEcwSJx3Ze8FbA1Tg9oggpYLUzay6KSRm9M2yYC456ZfQFpHN8tz6G0KXDVHDUA+jqqBxpc6d1PNefnnL6Ltvwy6ISjnkjFGorKGQhlYXVlNwR1BGUupOZbS2btDY9TmaJOTAF8O9jzB+Bs+xz1M3OyvaHSbKvTamftJ9Ih9MmXyz85t9PKzHlFDWCdoZeWabAbfwtXKniKJPTjVW/Zaxm4pm+mfln+krcWuwXhLqyz55eeUxcXtvDUf73EUU7Got/2QbyOG+jpsxLgkF2r7S8NTuKKvXbl/w09WYXt5CQvaG8WO2k/g0w5B0o4cEA93IzI7sQstjp5vl8L6jJOt5/aJRoXTD2r1RzBPhKe7D4iOi+pEhGC2XtDbFUNmyqbeI/uUaV9Qo9NBc5ZmTjdD2RKtqmPIc8qKfAPxt9fyFh5zqeFwiU1CU1VEUAKqgKqgaAAZASMtTXVxVy/LJqtvsiO53s5w2Cs7Dxq/+I4FlP8Ay00XzzPeTWImCc5TeZMtSwIiJE6IiIAiIgCIiAIiIAiIgCIiAViIgCUlYgFqtQVlKsoZSLEEXBHQgzn+8HsiwVYlqHFh3Ofue9Tv/wBNjYf5bTosScLJQeYs40mfPm0vY9j0/uzQrLysxpt+y4t/qmmqbjbSp/8Apa4H3CpH+lp9OGUmqOusXeGQdSPmJdztpPl/ZcSfxZf+TTZ4H2VbRe30VKkOtSoBb0QMZ9FWidf9Qs9kjnpI5NsX2MU1scXXap1SkPDXy4j7x88p0fY2w8Phafh4eklNfujM92Y5sfObKVmay6yz5mWKKXRQCLSspKjoMREAREQBERAEREAREQBERAEREAREQCsREAREQBERAEoYiAViIgCIiAIiIBQxEQBERAEREAREQBERAEREAREQBERA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1052720" y="-603448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0792" name="Picture 24" descr="Saturimetro dito Pulse 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2060847"/>
            <a:ext cx="1080120" cy="10801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648" y="2852936"/>
            <a:ext cx="6624736" cy="792088"/>
          </a:xfrm>
        </p:spPr>
        <p:txBody>
          <a:bodyPr/>
          <a:lstStyle/>
          <a:p>
            <a:pPr algn="l">
              <a:buClr>
                <a:srgbClr val="00B0F0"/>
              </a:buClr>
              <a:buSzPct val="150000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SOSPETTA SND DELL’INTESTINO IRRITABILE</a:t>
            </a:r>
          </a:p>
          <a:p>
            <a:pPr algn="l">
              <a:buClr>
                <a:srgbClr val="00B0F0"/>
              </a:buClr>
              <a:buSzPct val="150000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POST-INFETTIVA ? </a:t>
            </a:r>
          </a:p>
          <a:p>
            <a:pPr>
              <a:lnSpc>
                <a:spcPct val="130000"/>
              </a:lnSpc>
              <a:buClr>
                <a:srgbClr val="00B0F0"/>
              </a:buClr>
              <a:buSzPct val="150000"/>
            </a:pPr>
            <a:endParaRPr lang="en-US" sz="2400" b="1" dirty="0" smtClean="0">
              <a:solidFill>
                <a:schemeClr val="tx1"/>
              </a:solidFill>
              <a:latin typeface="Consolas" pitchFamily="49" charset="0"/>
              <a:ea typeface=".Aqua かな" charset="0"/>
              <a:cs typeface=".Aqua かな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8E1BB-97AC-564A-8968-D6575529B06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764704"/>
            <a:ext cx="7772400" cy="1470025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/>
            <a:tailEnd/>
          </a:ln>
        </p:spPr>
        <p:txBody>
          <a:bodyPr lIns="38100" tIns="38100" rIns="38100" bIns="38100" anchor="ctr"/>
          <a:lstStyle/>
          <a:p>
            <a:r>
              <a:rPr lang="en-US" b="1" dirty="0">
                <a:latin typeface="Lucida Grande" charset="0"/>
                <a:ea typeface=".Aqua かな" charset="0"/>
                <a:cs typeface=".Aqua かな" charset="0"/>
                <a:sym typeface="Lucida Grande" charset="0"/>
              </a:rPr>
              <a:t>…DUBBI… …ALTRI DUBBI…</a:t>
            </a:r>
            <a:endParaRPr lang="en-US" b="1" dirty="0">
              <a:latin typeface="Lucida Grande" charset="0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31640" y="4221088"/>
            <a:ext cx="684076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00B0F0"/>
              </a:buClr>
              <a:buSzPct val="150000"/>
            </a:pPr>
            <a:r>
              <a:rPr lang="en-US" sz="2400" b="1" dirty="0" smtClean="0">
                <a:solidFill>
                  <a:schemeClr val="tx1"/>
                </a:solidFill>
                <a:latin typeface="Consolas" pitchFamily="49" charset="0"/>
                <a:ea typeface=".Aqua かな" charset="0"/>
                <a:cs typeface=".Aqua かな" charset="0"/>
              </a:rPr>
              <a:t>MA… L’EMATOCHEZIA?  E L’ANAMNESI PATOLOGICA REMOTA?</a:t>
            </a:r>
          </a:p>
          <a:p>
            <a:pPr>
              <a:lnSpc>
                <a:spcPct val="130000"/>
              </a:lnSpc>
              <a:buClr>
                <a:srgbClr val="00B0F0"/>
              </a:buClr>
              <a:buSzPct val="150000"/>
            </a:pPr>
            <a:endParaRPr lang="en-US" sz="2400" b="1" dirty="0" smtClean="0">
              <a:solidFill>
                <a:schemeClr val="tx1"/>
              </a:solidFill>
              <a:latin typeface="Consolas" pitchFamily="49" charset="0"/>
              <a:ea typeface=".Aqua かな" charset="0"/>
              <a:cs typeface=".Aqua かな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03648" y="5661248"/>
            <a:ext cx="562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Consolas" pitchFamily="49" charset="0"/>
                <a:cs typeface="Consolas" pitchFamily="49" charset="0"/>
              </a:rPr>
              <a:t>SOSPETTA COLITE INFIAMMATORIA ?</a:t>
            </a:r>
            <a:endParaRPr lang="it-IT" sz="2400" b="1" dirty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047AAEB-70C1-9B45-ACA3-09621004006B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68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4755" name="CasellaDiTesto 6"/>
          <p:cNvSpPr txBox="1">
            <a:spLocks noChangeArrowheads="1"/>
          </p:cNvSpPr>
          <p:nvPr/>
        </p:nvSpPr>
        <p:spPr bwMode="auto">
          <a:xfrm>
            <a:off x="323850" y="11113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Rossi Federica</a:t>
            </a:r>
          </a:p>
        </p:txBody>
      </p:sp>
      <p:cxnSp>
        <p:nvCxnSpPr>
          <p:cNvPr id="74756" name="Connettore 1 8"/>
          <p:cNvCxnSpPr>
            <a:cxnSpLocks noChangeShapeType="1"/>
          </p:cNvCxnSpPr>
          <p:nvPr/>
        </p:nvCxnSpPr>
        <p:spPr bwMode="auto">
          <a:xfrm>
            <a:off x="250825" y="1844675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57" name="Connettore 1 10"/>
          <p:cNvCxnSpPr>
            <a:cxnSpLocks noChangeShapeType="1"/>
          </p:cNvCxnSpPr>
          <p:nvPr/>
        </p:nvCxnSpPr>
        <p:spPr bwMode="auto">
          <a:xfrm flipV="1">
            <a:off x="250825" y="1844675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758" name="CasellaDiTesto 11"/>
          <p:cNvSpPr txBox="1">
            <a:spLocks noChangeArrowheads="1"/>
          </p:cNvSpPr>
          <p:nvPr/>
        </p:nvSpPr>
        <p:spPr bwMode="auto">
          <a:xfrm>
            <a:off x="4932363" y="1773238"/>
            <a:ext cx="1511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B S 3 0 2</a:t>
            </a:r>
          </a:p>
        </p:txBody>
      </p:sp>
      <p:sp>
        <p:nvSpPr>
          <p:cNvPr id="74759" name="CasellaDiTesto 12"/>
          <p:cNvSpPr txBox="1">
            <a:spLocks noChangeArrowheads="1"/>
          </p:cNvSpPr>
          <p:nvPr/>
        </p:nvSpPr>
        <p:spPr bwMode="auto">
          <a:xfrm>
            <a:off x="4787900" y="1268413"/>
            <a:ext cx="40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 dirty="0">
                <a:latin typeface="Arial" charset="0"/>
                <a:cs typeface="Arial" charset="0"/>
              </a:rPr>
              <a:t>RSSFDR7</a:t>
            </a:r>
            <a:r>
              <a:rPr lang="it-IT" sz="1200" dirty="0">
                <a:latin typeface="Arial" charset="0"/>
                <a:cs typeface="Arial" charset="0"/>
              </a:rPr>
              <a:t> </a:t>
            </a:r>
            <a:r>
              <a:rPr lang="it-IT" sz="2800" dirty="0">
                <a:latin typeface="Arial" charset="0"/>
                <a:cs typeface="Arial" charset="0"/>
              </a:rPr>
              <a:t>9</a:t>
            </a:r>
            <a:r>
              <a:rPr lang="it-IT" sz="1200" dirty="0">
                <a:latin typeface="Arial" charset="0"/>
                <a:cs typeface="Arial" charset="0"/>
              </a:rPr>
              <a:t> </a:t>
            </a:r>
            <a:r>
              <a:rPr lang="it-IT" sz="2800" dirty="0" smtClean="0">
                <a:latin typeface="Arial" charset="0"/>
                <a:cs typeface="Arial" charset="0"/>
              </a:rPr>
              <a:t>O57F3</a:t>
            </a:r>
            <a:r>
              <a:rPr lang="it-IT" sz="1200" dirty="0" smtClean="0">
                <a:latin typeface="Arial" charset="0"/>
                <a:cs typeface="Arial" charset="0"/>
              </a:rPr>
              <a:t> </a:t>
            </a:r>
            <a:r>
              <a:rPr lang="it-IT" sz="2800" dirty="0" smtClean="0">
                <a:latin typeface="Arial" charset="0"/>
                <a:cs typeface="Arial" charset="0"/>
              </a:rPr>
              <a:t>9 </a:t>
            </a:r>
            <a:r>
              <a:rPr lang="it-IT" sz="2800" dirty="0">
                <a:latin typeface="Arial" charset="0"/>
                <a:cs typeface="Arial" charset="0"/>
              </a:rPr>
              <a:t>0D</a:t>
            </a:r>
          </a:p>
        </p:txBody>
      </p:sp>
      <p:cxnSp>
        <p:nvCxnSpPr>
          <p:cNvPr id="74760" name="Connettore 1 14"/>
          <p:cNvCxnSpPr>
            <a:cxnSpLocks noChangeShapeType="1"/>
          </p:cNvCxnSpPr>
          <p:nvPr/>
        </p:nvCxnSpPr>
        <p:spPr bwMode="auto">
          <a:xfrm flipV="1">
            <a:off x="6443663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1" name="Connettore 1 17"/>
          <p:cNvCxnSpPr>
            <a:cxnSpLocks noChangeShapeType="1"/>
          </p:cNvCxnSpPr>
          <p:nvPr/>
        </p:nvCxnSpPr>
        <p:spPr bwMode="auto">
          <a:xfrm flipV="1">
            <a:off x="6659563" y="2420938"/>
            <a:ext cx="288925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2" name="Connettore 1 19"/>
          <p:cNvCxnSpPr>
            <a:cxnSpLocks noChangeShapeType="1"/>
          </p:cNvCxnSpPr>
          <p:nvPr/>
        </p:nvCxnSpPr>
        <p:spPr bwMode="auto">
          <a:xfrm flipV="1">
            <a:off x="6948488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3" name="Connettore 1 26"/>
          <p:cNvCxnSpPr>
            <a:cxnSpLocks noChangeShapeType="1"/>
          </p:cNvCxnSpPr>
          <p:nvPr/>
        </p:nvCxnSpPr>
        <p:spPr bwMode="auto">
          <a:xfrm flipV="1">
            <a:off x="6443663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4" name="Connettore 1 27"/>
          <p:cNvCxnSpPr>
            <a:cxnSpLocks noChangeShapeType="1"/>
          </p:cNvCxnSpPr>
          <p:nvPr/>
        </p:nvCxnSpPr>
        <p:spPr bwMode="auto">
          <a:xfrm flipV="1">
            <a:off x="6732588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5" name="Connettore 1 28"/>
          <p:cNvCxnSpPr>
            <a:cxnSpLocks noChangeShapeType="1"/>
          </p:cNvCxnSpPr>
          <p:nvPr/>
        </p:nvCxnSpPr>
        <p:spPr bwMode="auto">
          <a:xfrm flipV="1">
            <a:off x="7019925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766" name="CasellaDiTesto 29"/>
          <p:cNvSpPr txBox="1">
            <a:spLocks noChangeArrowheads="1"/>
          </p:cNvSpPr>
          <p:nvPr/>
        </p:nvSpPr>
        <p:spPr bwMode="auto">
          <a:xfrm>
            <a:off x="4572000" y="3933825"/>
            <a:ext cx="1800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 dirty="0" smtClean="0">
                <a:latin typeface="Arial" charset="0"/>
                <a:cs typeface="Arial" charset="0"/>
              </a:rPr>
              <a:t>25 10 </a:t>
            </a:r>
            <a:r>
              <a:rPr lang="it-IT" sz="2800" dirty="0">
                <a:latin typeface="Arial" charset="0"/>
                <a:cs typeface="Arial" charset="0"/>
              </a:rPr>
              <a:t>1 4</a:t>
            </a:r>
          </a:p>
        </p:txBody>
      </p:sp>
      <p:sp>
        <p:nvSpPr>
          <p:cNvPr id="74768" name="CasellaDiTesto 32"/>
          <p:cNvSpPr txBox="1">
            <a:spLocks noChangeArrowheads="1"/>
          </p:cNvSpPr>
          <p:nvPr/>
        </p:nvSpPr>
        <p:spPr bwMode="auto">
          <a:xfrm>
            <a:off x="611560" y="3789040"/>
            <a:ext cx="3960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 b="1" dirty="0" smtClean="0">
                <a:latin typeface="Arial" charset="0"/>
                <a:cs typeface="Arial" charset="0"/>
              </a:rPr>
              <a:t>Diarrea cronica </a:t>
            </a:r>
            <a:r>
              <a:rPr lang="it-IT" sz="1800" dirty="0" smtClean="0">
                <a:latin typeface="Arial" charset="0"/>
                <a:cs typeface="Arial" charset="0"/>
              </a:rPr>
              <a:t>  </a:t>
            </a:r>
            <a:endParaRPr lang="it-IT" sz="1800" b="1" dirty="0">
              <a:latin typeface="Arial" charset="0"/>
              <a:cs typeface="Arial" charset="0"/>
            </a:endParaRPr>
          </a:p>
        </p:txBody>
      </p:sp>
      <p:cxnSp>
        <p:nvCxnSpPr>
          <p:cNvPr id="20" name="Connettore 1 10"/>
          <p:cNvCxnSpPr>
            <a:cxnSpLocks noChangeShapeType="1"/>
          </p:cNvCxnSpPr>
          <p:nvPr/>
        </p:nvCxnSpPr>
        <p:spPr bwMode="auto">
          <a:xfrm flipV="1">
            <a:off x="8604448" y="188640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1 8"/>
          <p:cNvCxnSpPr>
            <a:cxnSpLocks noChangeShapeType="1"/>
          </p:cNvCxnSpPr>
          <p:nvPr/>
        </p:nvCxnSpPr>
        <p:spPr bwMode="auto">
          <a:xfrm>
            <a:off x="8532440" y="188640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" name="Rettangolo 21"/>
          <p:cNvSpPr/>
          <p:nvPr/>
        </p:nvSpPr>
        <p:spPr>
          <a:xfrm>
            <a:off x="467544" y="2348880"/>
            <a:ext cx="6120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1600" b="1" dirty="0" smtClean="0">
                <a:latin typeface="Arial" charset="0"/>
                <a:cs typeface="Arial" charset="0"/>
              </a:rPr>
              <a:t>Emocromo completo con formula</a:t>
            </a:r>
          </a:p>
          <a:p>
            <a:pPr eaLnBrk="1" hangingPunct="1"/>
            <a:r>
              <a:rPr lang="it-IT" sz="1600" b="1" dirty="0" smtClean="0">
                <a:latin typeface="Arial" charset="0"/>
                <a:cs typeface="Arial" charset="0"/>
              </a:rPr>
              <a:t>AST, ALT, </a:t>
            </a:r>
            <a:r>
              <a:rPr lang="it-IT" sz="1600" b="1" dirty="0" err="1" smtClean="0">
                <a:latin typeface="Arial" charset="0"/>
                <a:cs typeface="Arial" charset="0"/>
              </a:rPr>
              <a:t>Gamma-GT</a:t>
            </a:r>
            <a:r>
              <a:rPr lang="it-IT" sz="1600" b="1" dirty="0" smtClean="0">
                <a:latin typeface="Arial" charset="0"/>
                <a:cs typeface="Arial" charset="0"/>
              </a:rPr>
              <a:t>, fosfatasi alcalina</a:t>
            </a:r>
          </a:p>
          <a:p>
            <a:pPr eaLnBrk="1" hangingPunct="1"/>
            <a:r>
              <a:rPr lang="it-IT" sz="1600" b="1" dirty="0" err="1" smtClean="0">
                <a:latin typeface="Arial" charset="0"/>
                <a:cs typeface="Arial" charset="0"/>
              </a:rPr>
              <a:t>Creatininemia</a:t>
            </a:r>
            <a:r>
              <a:rPr lang="it-IT" sz="1600" b="1" dirty="0" smtClean="0">
                <a:latin typeface="Arial" charset="0"/>
                <a:cs typeface="Arial" charset="0"/>
              </a:rPr>
              <a:t>, </a:t>
            </a:r>
            <a:r>
              <a:rPr lang="it-IT" sz="1600" b="1" dirty="0" err="1" smtClean="0">
                <a:latin typeface="Arial" charset="0"/>
                <a:cs typeface="Arial" charset="0"/>
              </a:rPr>
              <a:t>K+</a:t>
            </a:r>
            <a:r>
              <a:rPr lang="it-IT" sz="1600" b="1" dirty="0" smtClean="0">
                <a:latin typeface="Arial" charset="0"/>
                <a:cs typeface="Arial" charset="0"/>
              </a:rPr>
              <a:t>, </a:t>
            </a:r>
            <a:r>
              <a:rPr lang="it-IT" sz="1600" b="1" dirty="0" err="1" smtClean="0">
                <a:latin typeface="Arial" charset="0"/>
                <a:cs typeface="Arial" charset="0"/>
              </a:rPr>
              <a:t>Na+</a:t>
            </a:r>
            <a:r>
              <a:rPr lang="it-IT" sz="1600" b="1" dirty="0" smtClean="0">
                <a:latin typeface="Arial" charset="0"/>
                <a:cs typeface="Arial" charset="0"/>
              </a:rPr>
              <a:t>, Cl-</a:t>
            </a:r>
          </a:p>
          <a:p>
            <a:pPr eaLnBrk="1" hangingPunct="1"/>
            <a:r>
              <a:rPr lang="it-IT" sz="1600" b="1" dirty="0" smtClean="0">
                <a:latin typeface="Arial" charset="0"/>
                <a:cs typeface="Arial" charset="0"/>
              </a:rPr>
              <a:t>VES, PCR</a:t>
            </a:r>
          </a:p>
          <a:p>
            <a:pPr eaLnBrk="1" hangingPunct="1"/>
            <a:r>
              <a:rPr lang="it-IT" sz="1600" b="1" dirty="0" smtClean="0">
                <a:latin typeface="Arial" charset="0"/>
                <a:cs typeface="Arial" charset="0"/>
              </a:rPr>
              <a:t>Es. urine completo</a:t>
            </a:r>
            <a:endParaRPr lang="it-IT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90F7048-A12C-A340-BE20-816E30ED392D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69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076825" y="260350"/>
            <a:ext cx="3743325" cy="1512466"/>
          </a:xfrm>
          <a:prstGeom prst="rect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COLONSCOPIA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O</a:t>
            </a:r>
            <a:endParaRPr lang="en-US" sz="20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RETTOSIGMOIDOSCOPIA?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0" y="2247900"/>
            <a:ext cx="3429000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tangolo 6"/>
          <p:cNvSpPr/>
          <p:nvPr/>
        </p:nvSpPr>
        <p:spPr bwMode="auto">
          <a:xfrm>
            <a:off x="323528" y="260648"/>
            <a:ext cx="3743325" cy="1656184"/>
          </a:xfrm>
          <a:prstGeom prst="rect">
            <a:avLst/>
          </a:prstGeom>
          <a:ln w="127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ESAMI EMATICI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+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CALPROTECTINA FECALE?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468313" y="5300663"/>
            <a:ext cx="3743325" cy="1296987"/>
          </a:xfrm>
          <a:prstGeom prst="rect">
            <a:avLst/>
          </a:prstGeom>
          <a:ln w="1270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>
                <a:latin typeface="Lucida Grande" charset="0"/>
                <a:cs typeface=".Aqua かな" charset="0"/>
              </a:rPr>
              <a:t>Iniziamo </a:t>
            </a:r>
            <a:r>
              <a:rPr lang="en-US" sz="2000" dirty="0" err="1">
                <a:latin typeface="Lucida Grande" charset="0"/>
                <a:cs typeface=".Aqua かな" charset="0"/>
              </a:rPr>
              <a:t>il</a:t>
            </a:r>
            <a:r>
              <a:rPr lang="en-US" sz="2000" dirty="0">
                <a:latin typeface="Lucida Grande" charset="0"/>
                <a:cs typeface=".Aqua かな" charset="0"/>
              </a:rPr>
              <a:t> </a:t>
            </a:r>
            <a:r>
              <a:rPr lang="en-US" sz="2000" dirty="0" err="1">
                <a:latin typeface="Lucida Grande" charset="0"/>
                <a:cs typeface=".Aqua かな" charset="0"/>
              </a:rPr>
              <a:t>trattamento</a:t>
            </a:r>
            <a:r>
              <a:rPr lang="en-US" sz="2000" dirty="0">
                <a:latin typeface="Lucida Grande" charset="0"/>
                <a:cs typeface=".Aqua かな" charset="0"/>
              </a:rPr>
              <a:t> </a:t>
            </a:r>
            <a:r>
              <a:rPr lang="en-US" sz="2000" dirty="0" err="1">
                <a:latin typeface="Lucida Grande" charset="0"/>
                <a:cs typeface=".Aqua かな" charset="0"/>
              </a:rPr>
              <a:t>empirico</a:t>
            </a:r>
            <a:r>
              <a:rPr lang="en-US" sz="2000" dirty="0">
                <a:latin typeface="Lucida Grande" charset="0"/>
                <a:cs typeface=".Aqua かな" charset="0"/>
              </a:rPr>
              <a:t> con </a:t>
            </a:r>
            <a:r>
              <a:rPr lang="en-US" sz="2000" b="1" dirty="0">
                <a:latin typeface="Lucida Grande" charset="0"/>
                <a:cs typeface=".Aqua かな" charset="0"/>
              </a:rPr>
              <a:t>MESALAZINA</a:t>
            </a:r>
            <a:r>
              <a:rPr lang="en-US" sz="2000" dirty="0">
                <a:latin typeface="Lucida Grande" charset="0"/>
                <a:cs typeface=".Aqua かな" charset="0"/>
              </a:rPr>
              <a:t> </a:t>
            </a:r>
            <a:r>
              <a:rPr lang="en-US" sz="2000" dirty="0" smtClean="0">
                <a:latin typeface="Lucida Grande" charset="0"/>
                <a:cs typeface=".Aqua かな" charset="0"/>
              </a:rPr>
              <a:t> + </a:t>
            </a:r>
            <a:r>
              <a:rPr lang="en-US" sz="2000" dirty="0" err="1">
                <a:latin typeface="Lucida Grande" charset="0"/>
                <a:cs typeface=".Aqua かな" charset="0"/>
              </a:rPr>
              <a:t>ev</a:t>
            </a:r>
            <a:r>
              <a:rPr lang="en-US" sz="2000" dirty="0">
                <a:latin typeface="Lucida Grande" charset="0"/>
                <a:cs typeface=".Aqua かな" charset="0"/>
              </a:rPr>
              <a:t>. </a:t>
            </a:r>
            <a:r>
              <a:rPr lang="en-US" sz="2000" dirty="0" err="1">
                <a:latin typeface="Lucida Grande" charset="0"/>
                <a:cs typeface=".Aqua かな" charset="0"/>
              </a:rPr>
              <a:t>Rifaximina</a:t>
            </a:r>
            <a:r>
              <a:rPr lang="en-US" sz="2000" dirty="0">
                <a:latin typeface="Lucida Grande" charset="0"/>
                <a:cs typeface=".Aqua かな" charset="0"/>
              </a:rPr>
              <a:t>?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Lucida Grande" charset="0"/>
                <a:cs typeface=".Aqua かな" charset="0"/>
              </a:rPr>
              <a:t>Interferenze</a:t>
            </a:r>
            <a:r>
              <a:rPr lang="en-US" sz="2000" b="1" dirty="0" smtClean="0">
                <a:solidFill>
                  <a:srgbClr val="FF0000"/>
                </a:solidFill>
                <a:latin typeface="Lucida Grande" charset="0"/>
                <a:cs typeface=".Aqua かな" charset="0"/>
              </a:rPr>
              <a:t> con la </a:t>
            </a:r>
            <a:r>
              <a:rPr lang="en-US" sz="2000" b="1" dirty="0" err="1" smtClean="0">
                <a:solidFill>
                  <a:srgbClr val="FF0000"/>
                </a:solidFill>
                <a:latin typeface="Lucida Grande" charset="0"/>
                <a:cs typeface=".Aqua かな" charset="0"/>
              </a:rPr>
              <a:t>diagnosi</a:t>
            </a:r>
            <a:r>
              <a:rPr lang="en-US" sz="2000" b="1" dirty="0" smtClean="0">
                <a:solidFill>
                  <a:srgbClr val="FF0000"/>
                </a:solidFill>
                <a:latin typeface="Lucida Grande" charset="0"/>
                <a:cs typeface=".Aqua かな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Lucida Grande" charset="0"/>
              <a:cs typeface=".Aqua かな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5076825" y="5300365"/>
            <a:ext cx="3743325" cy="1296987"/>
          </a:xfrm>
          <a:prstGeom prst="rect">
            <a:avLst/>
          </a:prstGeom>
          <a:ln w="1270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VISITA GASTROENTEROLOGICA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Urgenza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Bollino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  <a:cs typeface="Arial"/>
              </a:rPr>
              <a:t>verde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? 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giù 2"/>
          <p:cNvSpPr/>
          <p:nvPr/>
        </p:nvSpPr>
        <p:spPr bwMode="auto">
          <a:xfrm>
            <a:off x="2339975" y="2636838"/>
            <a:ext cx="719138" cy="1152525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it-IT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8307" name="CasellaDiTesto 3"/>
          <p:cNvSpPr txBox="1">
            <a:spLocks noChangeArrowheads="1"/>
          </p:cNvSpPr>
          <p:nvPr/>
        </p:nvSpPr>
        <p:spPr bwMode="auto">
          <a:xfrm>
            <a:off x="684213" y="4005263"/>
            <a:ext cx="4175125" cy="107721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Arial Narrow" charset="0"/>
              </a:rPr>
              <a:t> DIARREA ACUTA  INFETTIVA</a:t>
            </a:r>
            <a:endParaRPr lang="en-US" sz="3200" b="1" dirty="0">
              <a:solidFill>
                <a:srgbClr val="FF0000"/>
              </a:solidFill>
              <a:latin typeface="Arial" charset="0"/>
              <a:cs typeface="Arial" charset="0"/>
              <a:sym typeface="Arial Narrow" charset="0"/>
            </a:endParaRPr>
          </a:p>
        </p:txBody>
      </p:sp>
      <p:pic>
        <p:nvPicPr>
          <p:cNvPr id="7270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-12700"/>
            <a:ext cx="36353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341438"/>
            <a:ext cx="4175125" cy="1187450"/>
          </a:xfr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4000" b="1" dirty="0">
                <a:latin typeface="Arial Narrow"/>
                <a:cs typeface="Arial Narrow"/>
                <a:sym typeface="Arial Narrow Bold" charset="0"/>
              </a:rPr>
              <a:t>SOSPETTO DIAGNOSTICO</a:t>
            </a:r>
            <a:endParaRPr lang="en-US" sz="4000" b="1" dirty="0">
              <a:latin typeface="Arial Narrow"/>
              <a:ea typeface="ヒラギノ角ゴ ProN W6" charset="0"/>
              <a:cs typeface="Arial Narrow"/>
              <a:sym typeface="Arial Narrow Bold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581777">
            <a:off x="6156258" y="340358"/>
            <a:ext cx="1960846" cy="1877437"/>
          </a:xfrm>
          <a:prstGeom prst="rect">
            <a:avLst/>
          </a:prstGeom>
          <a:noFill/>
          <a:scene3d>
            <a:camera prst="orthographicFront">
              <a:rot lat="0" lon="48000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latin typeface="Arial"/>
                <a:cs typeface="Arial"/>
              </a:rPr>
              <a:t>BATTERI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600" b="1" dirty="0">
                <a:latin typeface="Arial"/>
                <a:cs typeface="Arial"/>
              </a:rPr>
              <a:t>Salmonella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400" b="1" dirty="0">
                <a:latin typeface="Arial"/>
                <a:cs typeface="Arial"/>
              </a:rPr>
              <a:t>Escherichia coli O157H7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200" b="1" dirty="0" err="1">
                <a:latin typeface="Arial"/>
                <a:cs typeface="Arial"/>
              </a:rPr>
              <a:t>Clostridium</a:t>
            </a:r>
            <a:r>
              <a:rPr lang="it-IT" sz="1200" b="1" dirty="0">
                <a:latin typeface="Arial"/>
                <a:cs typeface="Arial"/>
              </a:rPr>
              <a:t> difficile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600" b="1" dirty="0" err="1">
                <a:latin typeface="Arial"/>
                <a:cs typeface="Arial"/>
              </a:rPr>
              <a:t>Klebsiella</a:t>
            </a:r>
            <a:endParaRPr lang="it-IT" sz="16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it-IT" sz="1200" b="1" dirty="0" err="1">
                <a:latin typeface="Arial"/>
                <a:cs typeface="Arial"/>
              </a:rPr>
              <a:t>Shigella</a:t>
            </a:r>
            <a:r>
              <a:rPr lang="it-IT" sz="1200" b="1" dirty="0">
                <a:latin typeface="Arial"/>
                <a:cs typeface="Arial"/>
              </a:rPr>
              <a:t> </a:t>
            </a:r>
            <a:r>
              <a:rPr lang="it-IT" sz="1200" b="1" dirty="0" err="1">
                <a:latin typeface="Arial"/>
                <a:cs typeface="Arial"/>
              </a:rPr>
              <a:t>dyssenteriae</a:t>
            </a:r>
            <a:endParaRPr lang="it-IT" sz="12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it-IT" sz="1600" b="1" dirty="0" err="1">
                <a:latin typeface="Arial"/>
                <a:cs typeface="Arial"/>
              </a:rPr>
              <a:t>Campylobacter</a:t>
            </a:r>
            <a:endParaRPr lang="it-IT" sz="1600" b="1" dirty="0"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441402">
            <a:off x="6444208" y="4437112"/>
            <a:ext cx="2089150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latin typeface="Arial"/>
                <a:cs typeface="Arial"/>
              </a:rPr>
              <a:t>VIRUS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sz="1400" b="1" dirty="0" err="1">
                <a:latin typeface="Arial"/>
                <a:cs typeface="Arial"/>
              </a:rPr>
              <a:t>Cytomegalovirus</a:t>
            </a:r>
            <a:r>
              <a:rPr lang="it-IT" sz="1400" b="1" dirty="0"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sz="1400" b="1" dirty="0" err="1" smtClean="0">
                <a:latin typeface="Arial"/>
                <a:cs typeface="Arial"/>
              </a:rPr>
              <a:t>Adenovirus</a:t>
            </a:r>
            <a:endParaRPr lang="it-IT" sz="14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1400" b="1" dirty="0" err="1" smtClean="0">
                <a:latin typeface="Arial"/>
                <a:cs typeface="Arial"/>
              </a:rPr>
              <a:t>Rotavirus</a:t>
            </a:r>
            <a:endParaRPr lang="it-IT" sz="1400" b="1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 rot="20662016">
            <a:off x="6246256" y="2857158"/>
            <a:ext cx="2304256" cy="984885"/>
          </a:xfrm>
          <a:prstGeom prst="rect">
            <a:avLst/>
          </a:prstGeom>
          <a:noFill/>
        </p:spPr>
        <p:txBody>
          <a:bodyPr>
            <a:spAutoFit/>
            <a:scene3d>
              <a:camera prst="perspectiveFront">
                <a:rot lat="0" lon="84000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it-IT" sz="1600" b="1" dirty="0">
                <a:latin typeface="Arial"/>
                <a:cs typeface="Arial"/>
              </a:rPr>
              <a:t>PROTOZOI</a:t>
            </a:r>
          </a:p>
          <a:p>
            <a:pPr algn="ctr">
              <a:defRPr/>
            </a:pPr>
            <a:r>
              <a:rPr lang="it-IT" sz="1400" b="1" dirty="0" err="1">
                <a:latin typeface="Arial"/>
                <a:cs typeface="Arial"/>
              </a:rPr>
              <a:t>Entamoeba</a:t>
            </a:r>
            <a:r>
              <a:rPr lang="it-IT" sz="1400" b="1" dirty="0">
                <a:latin typeface="Arial"/>
                <a:cs typeface="Arial"/>
              </a:rPr>
              <a:t> </a:t>
            </a:r>
            <a:r>
              <a:rPr lang="it-IT" sz="1400" b="1" dirty="0" err="1" smtClean="0">
                <a:latin typeface="Arial"/>
                <a:cs typeface="Arial"/>
              </a:rPr>
              <a:t>histolytica</a:t>
            </a:r>
            <a:endParaRPr lang="it-IT" sz="1400" b="1" dirty="0" smtClean="0">
              <a:latin typeface="Arial"/>
              <a:cs typeface="Arial"/>
            </a:endParaRPr>
          </a:p>
          <a:p>
            <a:pPr algn="ctr">
              <a:defRPr/>
            </a:pPr>
            <a:r>
              <a:rPr lang="it-IT" sz="1400" b="1" dirty="0" err="1" smtClean="0">
                <a:latin typeface="Arial"/>
                <a:cs typeface="Arial"/>
              </a:rPr>
              <a:t>Cryptosporidium</a:t>
            </a:r>
            <a:r>
              <a:rPr lang="it-IT" sz="1400" b="1" dirty="0" smtClean="0">
                <a:latin typeface="Arial"/>
                <a:cs typeface="Arial"/>
              </a:rPr>
              <a:t> </a:t>
            </a:r>
            <a:r>
              <a:rPr lang="it-IT" sz="1400" b="1" dirty="0" err="1" smtClean="0">
                <a:latin typeface="Arial"/>
                <a:cs typeface="Arial"/>
              </a:rPr>
              <a:t>parvum</a:t>
            </a:r>
            <a:endParaRPr lang="it-IT" sz="1400" b="1" dirty="0" smtClean="0">
              <a:latin typeface="Arial"/>
              <a:cs typeface="Arial"/>
            </a:endParaRPr>
          </a:p>
          <a:p>
            <a:pPr algn="ctr">
              <a:defRPr/>
            </a:pPr>
            <a:r>
              <a:rPr lang="it-IT" sz="1400" b="1" dirty="0" err="1" smtClean="0">
                <a:latin typeface="Arial"/>
                <a:cs typeface="Arial"/>
              </a:rPr>
              <a:t>Giardia</a:t>
            </a:r>
            <a:r>
              <a:rPr lang="it-IT" sz="1400" b="1" dirty="0" smtClean="0">
                <a:latin typeface="Arial"/>
                <a:cs typeface="Arial"/>
              </a:rPr>
              <a:t> lamblia</a:t>
            </a:r>
            <a:endParaRPr lang="it-IT" sz="1400" b="1" dirty="0">
              <a:latin typeface="Arial"/>
              <a:cs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346519">
            <a:off x="6444208" y="5445224"/>
            <a:ext cx="20891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b="1" dirty="0" smtClean="0">
                <a:latin typeface="Arial"/>
                <a:cs typeface="Arial"/>
              </a:rPr>
              <a:t>ELMINTI</a:t>
            </a:r>
          </a:p>
          <a:p>
            <a:pPr algn="ctr">
              <a:defRPr/>
            </a:pPr>
            <a:r>
              <a:rPr lang="it-IT" sz="1400" b="1" dirty="0" smtClean="0">
                <a:latin typeface="Arial"/>
                <a:cs typeface="Arial"/>
              </a:rPr>
              <a:t>Schistosoma </a:t>
            </a:r>
            <a:r>
              <a:rPr lang="it-IT" sz="1400" b="1" dirty="0" err="1" smtClean="0">
                <a:latin typeface="Arial"/>
                <a:cs typeface="Arial"/>
              </a:rPr>
              <a:t>mansoni</a:t>
            </a:r>
            <a:r>
              <a:rPr lang="it-IT" sz="1400" b="1" dirty="0" smtClean="0"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it-IT" sz="1400" b="1" dirty="0" err="1" smtClean="0">
                <a:latin typeface="Arial"/>
                <a:cs typeface="Arial"/>
              </a:rPr>
              <a:t>Trichuris</a:t>
            </a:r>
            <a:r>
              <a:rPr lang="it-IT" sz="1400" b="1" dirty="0" smtClean="0">
                <a:latin typeface="Arial"/>
                <a:cs typeface="Arial"/>
              </a:rPr>
              <a:t> </a:t>
            </a:r>
            <a:r>
              <a:rPr lang="it-IT" sz="1400" b="1" dirty="0" err="1" smtClean="0">
                <a:latin typeface="Arial"/>
                <a:cs typeface="Arial"/>
              </a:rPr>
              <a:t>trichiura</a:t>
            </a:r>
            <a:endParaRPr lang="it-IT" sz="1400" b="1" dirty="0" smtClean="0">
              <a:latin typeface="Arial"/>
              <a:cs typeface="Arial"/>
            </a:endParaRPr>
          </a:p>
          <a:p>
            <a:pPr algn="ctr">
              <a:defRPr/>
            </a:pPr>
            <a:endParaRPr lang="it-IT" sz="14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140968"/>
            <a:ext cx="5220072" cy="1440557"/>
          </a:xfr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 PAROLA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AL GASTROENTEROLOGO…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/>
          <a:srcRect b="9805"/>
          <a:stretch>
            <a:fillRect/>
          </a:stretch>
        </p:blipFill>
        <p:spPr bwMode="auto">
          <a:xfrm>
            <a:off x="0" y="0"/>
            <a:ext cx="9144000" cy="42211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5123" name="Rettangolo 2"/>
          <p:cNvSpPr>
            <a:spLocks noChangeArrowheads="1"/>
          </p:cNvSpPr>
          <p:nvPr/>
        </p:nvSpPr>
        <p:spPr bwMode="auto">
          <a:xfrm>
            <a:off x="1547813" y="4581525"/>
            <a:ext cx="58324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dirty="0"/>
              <a:t>Dr  Giovanni Viviani</a:t>
            </a:r>
          </a:p>
          <a:p>
            <a:pPr algn="ctr"/>
            <a:r>
              <a:rPr lang="it-IT" sz="2000" dirty="0"/>
              <a:t>Gastroenterologo</a:t>
            </a:r>
          </a:p>
          <a:p>
            <a:pPr algn="ctr"/>
            <a:r>
              <a:rPr lang="it-IT" sz="2000" dirty="0"/>
              <a:t>UOS Gastroenterologia ed Endoscopia Digestiva</a:t>
            </a:r>
          </a:p>
          <a:p>
            <a:pPr algn="ctr"/>
            <a:r>
              <a:rPr lang="it-IT" sz="2000" dirty="0"/>
              <a:t>Ospedale di </a:t>
            </a:r>
            <a:r>
              <a:rPr lang="it-IT" sz="2000" dirty="0" err="1"/>
              <a:t>Manerbio</a:t>
            </a:r>
            <a:r>
              <a:rPr lang="it-IT" sz="2000" dirty="0"/>
              <a:t> – AO di  Desenzano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47" name="Rectangle 2"/>
          <p:cNvSpPr txBox="1">
            <a:spLocks noChangeArrowheads="1"/>
          </p:cNvSpPr>
          <p:nvPr/>
        </p:nvSpPr>
        <p:spPr bwMode="auto">
          <a:xfrm>
            <a:off x="539750" y="2603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latin typeface="Calibri" pitchFamily="34" charset="0"/>
              </a:rPr>
              <a:t>Elementi clinici caratterizzanti</a:t>
            </a:r>
            <a:br>
              <a:rPr lang="en-US" sz="4000" b="1">
                <a:latin typeface="Calibri" pitchFamily="34" charset="0"/>
              </a:rPr>
            </a:br>
            <a:endParaRPr lang="en-US" sz="4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148" name="Rettangolo 5"/>
          <p:cNvSpPr>
            <a:spLocks noChangeArrowheads="1"/>
          </p:cNvSpPr>
          <p:nvPr/>
        </p:nvSpPr>
        <p:spPr bwMode="auto">
          <a:xfrm>
            <a:off x="395288" y="1916113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diarrea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ricorrente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proctorragia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sporadica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1116013" y="3933056"/>
            <a:ext cx="1655787" cy="791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50" name="CasellaDiTesto 7"/>
          <p:cNvSpPr txBox="1">
            <a:spLocks noChangeArrowheads="1"/>
          </p:cNvSpPr>
          <p:nvPr/>
        </p:nvSpPr>
        <p:spPr bwMode="auto">
          <a:xfrm>
            <a:off x="3419475" y="3716338"/>
            <a:ext cx="48974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it-IT" sz="3200" dirty="0"/>
              <a:t>IBS post-infettivo?</a:t>
            </a:r>
          </a:p>
          <a:p>
            <a:pPr>
              <a:buFontTx/>
              <a:buChar char="-"/>
            </a:pPr>
            <a:r>
              <a:rPr lang="it-IT" sz="3200" dirty="0"/>
              <a:t>Colite?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23850" y="260350"/>
            <a:ext cx="1871663" cy="647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4067175" y="1989138"/>
            <a:ext cx="25209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827088" y="2781300"/>
            <a:ext cx="25209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4392613" cy="3308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8195" name="Picture 6" descr="slide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716338"/>
            <a:ext cx="412591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7388225" y="3716338"/>
            <a:ext cx="1408113" cy="36036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b="1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4213" y="1268413"/>
            <a:ext cx="4103687" cy="3744912"/>
            <a:chOff x="2142" y="620"/>
            <a:chExt cx="1783" cy="2235"/>
          </a:xfrm>
        </p:grpSpPr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2142" y="620"/>
              <a:ext cx="1783" cy="2235"/>
            </a:xfrm>
            <a:custGeom>
              <a:avLst/>
              <a:gdLst/>
              <a:ahLst/>
              <a:cxnLst>
                <a:cxn ang="0">
                  <a:pos x="993" y="2032"/>
                </a:cxn>
                <a:cxn ang="0">
                  <a:pos x="1083" y="1785"/>
                </a:cxn>
                <a:cxn ang="0">
                  <a:pos x="1190" y="1713"/>
                </a:cxn>
                <a:cxn ang="0">
                  <a:pos x="1372" y="1631"/>
                </a:cxn>
                <a:cxn ang="0">
                  <a:pos x="1495" y="1493"/>
                </a:cxn>
                <a:cxn ang="0">
                  <a:pos x="1591" y="1248"/>
                </a:cxn>
                <a:cxn ang="0">
                  <a:pos x="1711" y="1039"/>
                </a:cxn>
                <a:cxn ang="0">
                  <a:pos x="1782" y="816"/>
                </a:cxn>
                <a:cxn ang="0">
                  <a:pos x="1755" y="651"/>
                </a:cxn>
                <a:cxn ang="0">
                  <a:pos x="1725" y="463"/>
                </a:cxn>
                <a:cxn ang="0">
                  <a:pos x="1777" y="172"/>
                </a:cxn>
                <a:cxn ang="0">
                  <a:pos x="1647" y="0"/>
                </a:cxn>
                <a:cxn ang="0">
                  <a:pos x="1418" y="259"/>
                </a:cxn>
                <a:cxn ang="0">
                  <a:pos x="1241" y="358"/>
                </a:cxn>
                <a:cxn ang="0">
                  <a:pos x="996" y="428"/>
                </a:cxn>
                <a:cxn ang="0">
                  <a:pos x="655" y="434"/>
                </a:cxn>
                <a:cxn ang="0">
                  <a:pos x="428" y="364"/>
                </a:cxn>
                <a:cxn ang="0">
                  <a:pos x="308" y="315"/>
                </a:cxn>
                <a:cxn ang="0">
                  <a:pos x="141" y="348"/>
                </a:cxn>
                <a:cxn ang="0">
                  <a:pos x="30" y="470"/>
                </a:cxn>
                <a:cxn ang="0">
                  <a:pos x="43" y="642"/>
                </a:cxn>
                <a:cxn ang="0">
                  <a:pos x="19" y="803"/>
                </a:cxn>
                <a:cxn ang="0">
                  <a:pos x="13" y="963"/>
                </a:cxn>
                <a:cxn ang="0">
                  <a:pos x="45" y="1075"/>
                </a:cxn>
                <a:cxn ang="0">
                  <a:pos x="66" y="1350"/>
                </a:cxn>
                <a:cxn ang="0">
                  <a:pos x="97" y="1523"/>
                </a:cxn>
                <a:cxn ang="0">
                  <a:pos x="242" y="1625"/>
                </a:cxn>
                <a:cxn ang="0">
                  <a:pos x="462" y="1548"/>
                </a:cxn>
                <a:cxn ang="0">
                  <a:pos x="607" y="1502"/>
                </a:cxn>
                <a:cxn ang="0">
                  <a:pos x="622" y="1384"/>
                </a:cxn>
                <a:cxn ang="0">
                  <a:pos x="746" y="1294"/>
                </a:cxn>
                <a:cxn ang="0">
                  <a:pos x="452" y="1312"/>
                </a:cxn>
                <a:cxn ang="0">
                  <a:pos x="379" y="1255"/>
                </a:cxn>
                <a:cxn ang="0">
                  <a:pos x="321" y="1062"/>
                </a:cxn>
                <a:cxn ang="0">
                  <a:pos x="350" y="881"/>
                </a:cxn>
                <a:cxn ang="0">
                  <a:pos x="373" y="701"/>
                </a:cxn>
                <a:cxn ang="0">
                  <a:pos x="488" y="641"/>
                </a:cxn>
                <a:cxn ang="0">
                  <a:pos x="656" y="645"/>
                </a:cxn>
                <a:cxn ang="0">
                  <a:pos x="871" y="707"/>
                </a:cxn>
                <a:cxn ang="0">
                  <a:pos x="1060" y="678"/>
                </a:cxn>
                <a:cxn ang="0">
                  <a:pos x="1300" y="605"/>
                </a:cxn>
                <a:cxn ang="0">
                  <a:pos x="1408" y="495"/>
                </a:cxn>
                <a:cxn ang="0">
                  <a:pos x="1437" y="710"/>
                </a:cxn>
                <a:cxn ang="0">
                  <a:pos x="1482" y="887"/>
                </a:cxn>
                <a:cxn ang="0">
                  <a:pos x="1406" y="1087"/>
                </a:cxn>
                <a:cxn ang="0">
                  <a:pos x="1302" y="1189"/>
                </a:cxn>
                <a:cxn ang="0">
                  <a:pos x="1266" y="1394"/>
                </a:cxn>
                <a:cxn ang="0">
                  <a:pos x="1168" y="1526"/>
                </a:cxn>
                <a:cxn ang="0">
                  <a:pos x="1067" y="1498"/>
                </a:cxn>
                <a:cxn ang="0">
                  <a:pos x="961" y="1458"/>
                </a:cxn>
                <a:cxn ang="0">
                  <a:pos x="862" y="1548"/>
                </a:cxn>
                <a:cxn ang="0">
                  <a:pos x="860" y="1744"/>
                </a:cxn>
                <a:cxn ang="0">
                  <a:pos x="935" y="2214"/>
                </a:cxn>
              </a:cxnLst>
              <a:rect l="0" t="0" r="r" b="b"/>
              <a:pathLst>
                <a:path w="1783" h="2235">
                  <a:moveTo>
                    <a:pt x="952" y="2234"/>
                  </a:moveTo>
                  <a:lnTo>
                    <a:pt x="971" y="2220"/>
                  </a:lnTo>
                  <a:lnTo>
                    <a:pt x="982" y="2128"/>
                  </a:lnTo>
                  <a:lnTo>
                    <a:pt x="993" y="2032"/>
                  </a:lnTo>
                  <a:lnTo>
                    <a:pt x="1003" y="1968"/>
                  </a:lnTo>
                  <a:lnTo>
                    <a:pt x="1036" y="1917"/>
                  </a:lnTo>
                  <a:lnTo>
                    <a:pt x="1067" y="1848"/>
                  </a:lnTo>
                  <a:lnTo>
                    <a:pt x="1083" y="1785"/>
                  </a:lnTo>
                  <a:lnTo>
                    <a:pt x="1084" y="1727"/>
                  </a:lnTo>
                  <a:lnTo>
                    <a:pt x="1083" y="1699"/>
                  </a:lnTo>
                  <a:lnTo>
                    <a:pt x="1134" y="1711"/>
                  </a:lnTo>
                  <a:lnTo>
                    <a:pt x="1190" y="1713"/>
                  </a:lnTo>
                  <a:lnTo>
                    <a:pt x="1254" y="1705"/>
                  </a:lnTo>
                  <a:lnTo>
                    <a:pt x="1306" y="1687"/>
                  </a:lnTo>
                  <a:lnTo>
                    <a:pt x="1329" y="1677"/>
                  </a:lnTo>
                  <a:lnTo>
                    <a:pt x="1372" y="1631"/>
                  </a:lnTo>
                  <a:lnTo>
                    <a:pt x="1383" y="1602"/>
                  </a:lnTo>
                  <a:lnTo>
                    <a:pt x="1431" y="1578"/>
                  </a:lnTo>
                  <a:lnTo>
                    <a:pt x="1466" y="1544"/>
                  </a:lnTo>
                  <a:lnTo>
                    <a:pt x="1495" y="1493"/>
                  </a:lnTo>
                  <a:lnTo>
                    <a:pt x="1511" y="1429"/>
                  </a:lnTo>
                  <a:lnTo>
                    <a:pt x="1504" y="1332"/>
                  </a:lnTo>
                  <a:lnTo>
                    <a:pt x="1545" y="1309"/>
                  </a:lnTo>
                  <a:lnTo>
                    <a:pt x="1591" y="1248"/>
                  </a:lnTo>
                  <a:lnTo>
                    <a:pt x="1623" y="1189"/>
                  </a:lnTo>
                  <a:lnTo>
                    <a:pt x="1640" y="1080"/>
                  </a:lnTo>
                  <a:lnTo>
                    <a:pt x="1676" y="1064"/>
                  </a:lnTo>
                  <a:lnTo>
                    <a:pt x="1711" y="1039"/>
                  </a:lnTo>
                  <a:lnTo>
                    <a:pt x="1745" y="990"/>
                  </a:lnTo>
                  <a:lnTo>
                    <a:pt x="1759" y="962"/>
                  </a:lnTo>
                  <a:lnTo>
                    <a:pt x="1778" y="873"/>
                  </a:lnTo>
                  <a:lnTo>
                    <a:pt x="1782" y="816"/>
                  </a:lnTo>
                  <a:lnTo>
                    <a:pt x="1778" y="787"/>
                  </a:lnTo>
                  <a:lnTo>
                    <a:pt x="1761" y="743"/>
                  </a:lnTo>
                  <a:lnTo>
                    <a:pt x="1732" y="729"/>
                  </a:lnTo>
                  <a:lnTo>
                    <a:pt x="1755" y="651"/>
                  </a:lnTo>
                  <a:lnTo>
                    <a:pt x="1753" y="605"/>
                  </a:lnTo>
                  <a:lnTo>
                    <a:pt x="1738" y="578"/>
                  </a:lnTo>
                  <a:lnTo>
                    <a:pt x="1742" y="512"/>
                  </a:lnTo>
                  <a:lnTo>
                    <a:pt x="1725" y="463"/>
                  </a:lnTo>
                  <a:lnTo>
                    <a:pt x="1721" y="409"/>
                  </a:lnTo>
                  <a:lnTo>
                    <a:pt x="1767" y="283"/>
                  </a:lnTo>
                  <a:lnTo>
                    <a:pt x="1778" y="230"/>
                  </a:lnTo>
                  <a:lnTo>
                    <a:pt x="1777" y="172"/>
                  </a:lnTo>
                  <a:lnTo>
                    <a:pt x="1767" y="111"/>
                  </a:lnTo>
                  <a:lnTo>
                    <a:pt x="1743" y="63"/>
                  </a:lnTo>
                  <a:lnTo>
                    <a:pt x="1705" y="15"/>
                  </a:lnTo>
                  <a:lnTo>
                    <a:pt x="1647" y="0"/>
                  </a:lnTo>
                  <a:lnTo>
                    <a:pt x="1573" y="98"/>
                  </a:lnTo>
                  <a:lnTo>
                    <a:pt x="1532" y="153"/>
                  </a:lnTo>
                  <a:lnTo>
                    <a:pt x="1476" y="211"/>
                  </a:lnTo>
                  <a:lnTo>
                    <a:pt x="1418" y="259"/>
                  </a:lnTo>
                  <a:lnTo>
                    <a:pt x="1383" y="284"/>
                  </a:lnTo>
                  <a:lnTo>
                    <a:pt x="1356" y="316"/>
                  </a:lnTo>
                  <a:lnTo>
                    <a:pt x="1293" y="325"/>
                  </a:lnTo>
                  <a:lnTo>
                    <a:pt x="1241" y="358"/>
                  </a:lnTo>
                  <a:lnTo>
                    <a:pt x="1202" y="416"/>
                  </a:lnTo>
                  <a:lnTo>
                    <a:pt x="1107" y="403"/>
                  </a:lnTo>
                  <a:lnTo>
                    <a:pt x="1061" y="409"/>
                  </a:lnTo>
                  <a:lnTo>
                    <a:pt x="996" y="428"/>
                  </a:lnTo>
                  <a:lnTo>
                    <a:pt x="913" y="466"/>
                  </a:lnTo>
                  <a:lnTo>
                    <a:pt x="856" y="444"/>
                  </a:lnTo>
                  <a:lnTo>
                    <a:pt x="708" y="432"/>
                  </a:lnTo>
                  <a:lnTo>
                    <a:pt x="655" y="434"/>
                  </a:lnTo>
                  <a:lnTo>
                    <a:pt x="611" y="435"/>
                  </a:lnTo>
                  <a:lnTo>
                    <a:pt x="563" y="399"/>
                  </a:lnTo>
                  <a:lnTo>
                    <a:pt x="482" y="370"/>
                  </a:lnTo>
                  <a:lnTo>
                    <a:pt x="428" y="364"/>
                  </a:lnTo>
                  <a:lnTo>
                    <a:pt x="398" y="373"/>
                  </a:lnTo>
                  <a:lnTo>
                    <a:pt x="369" y="344"/>
                  </a:lnTo>
                  <a:lnTo>
                    <a:pt x="348" y="303"/>
                  </a:lnTo>
                  <a:lnTo>
                    <a:pt x="308" y="315"/>
                  </a:lnTo>
                  <a:lnTo>
                    <a:pt x="260" y="319"/>
                  </a:lnTo>
                  <a:lnTo>
                    <a:pt x="223" y="313"/>
                  </a:lnTo>
                  <a:lnTo>
                    <a:pt x="199" y="302"/>
                  </a:lnTo>
                  <a:lnTo>
                    <a:pt x="141" y="348"/>
                  </a:lnTo>
                  <a:lnTo>
                    <a:pt x="126" y="373"/>
                  </a:lnTo>
                  <a:lnTo>
                    <a:pt x="92" y="384"/>
                  </a:lnTo>
                  <a:lnTo>
                    <a:pt x="55" y="416"/>
                  </a:lnTo>
                  <a:lnTo>
                    <a:pt x="30" y="470"/>
                  </a:lnTo>
                  <a:lnTo>
                    <a:pt x="19" y="511"/>
                  </a:lnTo>
                  <a:lnTo>
                    <a:pt x="19" y="549"/>
                  </a:lnTo>
                  <a:lnTo>
                    <a:pt x="24" y="596"/>
                  </a:lnTo>
                  <a:lnTo>
                    <a:pt x="43" y="642"/>
                  </a:lnTo>
                  <a:lnTo>
                    <a:pt x="70" y="674"/>
                  </a:lnTo>
                  <a:lnTo>
                    <a:pt x="72" y="696"/>
                  </a:lnTo>
                  <a:lnTo>
                    <a:pt x="46" y="751"/>
                  </a:lnTo>
                  <a:lnTo>
                    <a:pt x="19" y="803"/>
                  </a:lnTo>
                  <a:lnTo>
                    <a:pt x="3" y="851"/>
                  </a:lnTo>
                  <a:lnTo>
                    <a:pt x="0" y="887"/>
                  </a:lnTo>
                  <a:lnTo>
                    <a:pt x="3" y="929"/>
                  </a:lnTo>
                  <a:lnTo>
                    <a:pt x="13" y="963"/>
                  </a:lnTo>
                  <a:lnTo>
                    <a:pt x="32" y="992"/>
                  </a:lnTo>
                  <a:lnTo>
                    <a:pt x="72" y="1016"/>
                  </a:lnTo>
                  <a:lnTo>
                    <a:pt x="55" y="1051"/>
                  </a:lnTo>
                  <a:lnTo>
                    <a:pt x="45" y="1075"/>
                  </a:lnTo>
                  <a:lnTo>
                    <a:pt x="42" y="1113"/>
                  </a:lnTo>
                  <a:lnTo>
                    <a:pt x="43" y="1210"/>
                  </a:lnTo>
                  <a:lnTo>
                    <a:pt x="46" y="1280"/>
                  </a:lnTo>
                  <a:lnTo>
                    <a:pt x="66" y="1350"/>
                  </a:lnTo>
                  <a:lnTo>
                    <a:pt x="105" y="1429"/>
                  </a:lnTo>
                  <a:lnTo>
                    <a:pt x="93" y="1448"/>
                  </a:lnTo>
                  <a:lnTo>
                    <a:pt x="87" y="1478"/>
                  </a:lnTo>
                  <a:lnTo>
                    <a:pt x="97" y="1523"/>
                  </a:lnTo>
                  <a:lnTo>
                    <a:pt x="120" y="1559"/>
                  </a:lnTo>
                  <a:lnTo>
                    <a:pt x="154" y="1592"/>
                  </a:lnTo>
                  <a:lnTo>
                    <a:pt x="194" y="1616"/>
                  </a:lnTo>
                  <a:lnTo>
                    <a:pt x="242" y="1625"/>
                  </a:lnTo>
                  <a:lnTo>
                    <a:pt x="309" y="1619"/>
                  </a:lnTo>
                  <a:lnTo>
                    <a:pt x="371" y="1600"/>
                  </a:lnTo>
                  <a:lnTo>
                    <a:pt x="419" y="1564"/>
                  </a:lnTo>
                  <a:lnTo>
                    <a:pt x="462" y="1548"/>
                  </a:lnTo>
                  <a:lnTo>
                    <a:pt x="504" y="1544"/>
                  </a:lnTo>
                  <a:lnTo>
                    <a:pt x="537" y="1540"/>
                  </a:lnTo>
                  <a:lnTo>
                    <a:pt x="582" y="1529"/>
                  </a:lnTo>
                  <a:lnTo>
                    <a:pt x="607" y="1502"/>
                  </a:lnTo>
                  <a:lnTo>
                    <a:pt x="614" y="1471"/>
                  </a:lnTo>
                  <a:lnTo>
                    <a:pt x="611" y="1430"/>
                  </a:lnTo>
                  <a:lnTo>
                    <a:pt x="608" y="1404"/>
                  </a:lnTo>
                  <a:lnTo>
                    <a:pt x="622" y="1384"/>
                  </a:lnTo>
                  <a:lnTo>
                    <a:pt x="640" y="1374"/>
                  </a:lnTo>
                  <a:lnTo>
                    <a:pt x="666" y="1374"/>
                  </a:lnTo>
                  <a:lnTo>
                    <a:pt x="708" y="1387"/>
                  </a:lnTo>
                  <a:lnTo>
                    <a:pt x="746" y="1294"/>
                  </a:lnTo>
                  <a:lnTo>
                    <a:pt x="649" y="1261"/>
                  </a:lnTo>
                  <a:lnTo>
                    <a:pt x="582" y="1265"/>
                  </a:lnTo>
                  <a:lnTo>
                    <a:pt x="518" y="1283"/>
                  </a:lnTo>
                  <a:lnTo>
                    <a:pt x="452" y="1312"/>
                  </a:lnTo>
                  <a:lnTo>
                    <a:pt x="384" y="1340"/>
                  </a:lnTo>
                  <a:lnTo>
                    <a:pt x="354" y="1351"/>
                  </a:lnTo>
                  <a:lnTo>
                    <a:pt x="356" y="1313"/>
                  </a:lnTo>
                  <a:lnTo>
                    <a:pt x="379" y="1255"/>
                  </a:lnTo>
                  <a:lnTo>
                    <a:pt x="383" y="1194"/>
                  </a:lnTo>
                  <a:lnTo>
                    <a:pt x="354" y="1118"/>
                  </a:lnTo>
                  <a:lnTo>
                    <a:pt x="327" y="1081"/>
                  </a:lnTo>
                  <a:lnTo>
                    <a:pt x="321" y="1062"/>
                  </a:lnTo>
                  <a:lnTo>
                    <a:pt x="319" y="1043"/>
                  </a:lnTo>
                  <a:lnTo>
                    <a:pt x="344" y="983"/>
                  </a:lnTo>
                  <a:lnTo>
                    <a:pt x="350" y="937"/>
                  </a:lnTo>
                  <a:lnTo>
                    <a:pt x="350" y="881"/>
                  </a:lnTo>
                  <a:lnTo>
                    <a:pt x="331" y="834"/>
                  </a:lnTo>
                  <a:lnTo>
                    <a:pt x="299" y="776"/>
                  </a:lnTo>
                  <a:lnTo>
                    <a:pt x="337" y="752"/>
                  </a:lnTo>
                  <a:lnTo>
                    <a:pt x="373" y="701"/>
                  </a:lnTo>
                  <a:lnTo>
                    <a:pt x="393" y="641"/>
                  </a:lnTo>
                  <a:lnTo>
                    <a:pt x="402" y="605"/>
                  </a:lnTo>
                  <a:lnTo>
                    <a:pt x="449" y="601"/>
                  </a:lnTo>
                  <a:lnTo>
                    <a:pt x="488" y="641"/>
                  </a:lnTo>
                  <a:lnTo>
                    <a:pt x="546" y="674"/>
                  </a:lnTo>
                  <a:lnTo>
                    <a:pt x="589" y="678"/>
                  </a:lnTo>
                  <a:lnTo>
                    <a:pt x="624" y="665"/>
                  </a:lnTo>
                  <a:lnTo>
                    <a:pt x="656" y="645"/>
                  </a:lnTo>
                  <a:lnTo>
                    <a:pt x="689" y="672"/>
                  </a:lnTo>
                  <a:lnTo>
                    <a:pt x="743" y="697"/>
                  </a:lnTo>
                  <a:lnTo>
                    <a:pt x="814" y="709"/>
                  </a:lnTo>
                  <a:lnTo>
                    <a:pt x="871" y="707"/>
                  </a:lnTo>
                  <a:lnTo>
                    <a:pt x="911" y="701"/>
                  </a:lnTo>
                  <a:lnTo>
                    <a:pt x="958" y="680"/>
                  </a:lnTo>
                  <a:lnTo>
                    <a:pt x="1002" y="651"/>
                  </a:lnTo>
                  <a:lnTo>
                    <a:pt x="1060" y="678"/>
                  </a:lnTo>
                  <a:lnTo>
                    <a:pt x="1122" y="672"/>
                  </a:lnTo>
                  <a:lnTo>
                    <a:pt x="1209" y="661"/>
                  </a:lnTo>
                  <a:lnTo>
                    <a:pt x="1260" y="635"/>
                  </a:lnTo>
                  <a:lnTo>
                    <a:pt x="1300" y="605"/>
                  </a:lnTo>
                  <a:lnTo>
                    <a:pt x="1335" y="564"/>
                  </a:lnTo>
                  <a:lnTo>
                    <a:pt x="1347" y="547"/>
                  </a:lnTo>
                  <a:lnTo>
                    <a:pt x="1379" y="501"/>
                  </a:lnTo>
                  <a:lnTo>
                    <a:pt x="1408" y="495"/>
                  </a:lnTo>
                  <a:lnTo>
                    <a:pt x="1454" y="483"/>
                  </a:lnTo>
                  <a:lnTo>
                    <a:pt x="1430" y="573"/>
                  </a:lnTo>
                  <a:lnTo>
                    <a:pt x="1425" y="661"/>
                  </a:lnTo>
                  <a:lnTo>
                    <a:pt x="1437" y="710"/>
                  </a:lnTo>
                  <a:lnTo>
                    <a:pt x="1463" y="749"/>
                  </a:lnTo>
                  <a:lnTo>
                    <a:pt x="1528" y="789"/>
                  </a:lnTo>
                  <a:lnTo>
                    <a:pt x="1505" y="834"/>
                  </a:lnTo>
                  <a:lnTo>
                    <a:pt x="1482" y="887"/>
                  </a:lnTo>
                  <a:lnTo>
                    <a:pt x="1454" y="919"/>
                  </a:lnTo>
                  <a:lnTo>
                    <a:pt x="1424" y="966"/>
                  </a:lnTo>
                  <a:lnTo>
                    <a:pt x="1402" y="1022"/>
                  </a:lnTo>
                  <a:lnTo>
                    <a:pt x="1406" y="1087"/>
                  </a:lnTo>
                  <a:lnTo>
                    <a:pt x="1392" y="1109"/>
                  </a:lnTo>
                  <a:lnTo>
                    <a:pt x="1355" y="1132"/>
                  </a:lnTo>
                  <a:lnTo>
                    <a:pt x="1322" y="1162"/>
                  </a:lnTo>
                  <a:lnTo>
                    <a:pt x="1302" y="1189"/>
                  </a:lnTo>
                  <a:lnTo>
                    <a:pt x="1289" y="1223"/>
                  </a:lnTo>
                  <a:lnTo>
                    <a:pt x="1287" y="1271"/>
                  </a:lnTo>
                  <a:lnTo>
                    <a:pt x="1283" y="1338"/>
                  </a:lnTo>
                  <a:lnTo>
                    <a:pt x="1266" y="1394"/>
                  </a:lnTo>
                  <a:lnTo>
                    <a:pt x="1247" y="1469"/>
                  </a:lnTo>
                  <a:lnTo>
                    <a:pt x="1224" y="1500"/>
                  </a:lnTo>
                  <a:lnTo>
                    <a:pt x="1202" y="1517"/>
                  </a:lnTo>
                  <a:lnTo>
                    <a:pt x="1168" y="1526"/>
                  </a:lnTo>
                  <a:lnTo>
                    <a:pt x="1143" y="1529"/>
                  </a:lnTo>
                  <a:lnTo>
                    <a:pt x="1120" y="1523"/>
                  </a:lnTo>
                  <a:lnTo>
                    <a:pt x="1096" y="1516"/>
                  </a:lnTo>
                  <a:lnTo>
                    <a:pt x="1067" y="1498"/>
                  </a:lnTo>
                  <a:lnTo>
                    <a:pt x="1042" y="1483"/>
                  </a:lnTo>
                  <a:lnTo>
                    <a:pt x="1013" y="1469"/>
                  </a:lnTo>
                  <a:lnTo>
                    <a:pt x="984" y="1462"/>
                  </a:lnTo>
                  <a:lnTo>
                    <a:pt x="961" y="1458"/>
                  </a:lnTo>
                  <a:lnTo>
                    <a:pt x="936" y="1462"/>
                  </a:lnTo>
                  <a:lnTo>
                    <a:pt x="904" y="1483"/>
                  </a:lnTo>
                  <a:lnTo>
                    <a:pt x="878" y="1512"/>
                  </a:lnTo>
                  <a:lnTo>
                    <a:pt x="862" y="1548"/>
                  </a:lnTo>
                  <a:lnTo>
                    <a:pt x="852" y="1609"/>
                  </a:lnTo>
                  <a:lnTo>
                    <a:pt x="856" y="1683"/>
                  </a:lnTo>
                  <a:lnTo>
                    <a:pt x="877" y="1702"/>
                  </a:lnTo>
                  <a:lnTo>
                    <a:pt x="860" y="1744"/>
                  </a:lnTo>
                  <a:lnTo>
                    <a:pt x="865" y="1836"/>
                  </a:lnTo>
                  <a:lnTo>
                    <a:pt x="925" y="2003"/>
                  </a:lnTo>
                  <a:lnTo>
                    <a:pt x="925" y="2057"/>
                  </a:lnTo>
                  <a:lnTo>
                    <a:pt x="935" y="2214"/>
                  </a:lnTo>
                  <a:lnTo>
                    <a:pt x="952" y="2234"/>
                  </a:lnTo>
                </a:path>
              </a:pathLst>
            </a:custGeom>
            <a:solidFill>
              <a:srgbClr val="FFCC99"/>
            </a:solidFill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b="1">
                <a:cs typeface="+mn-cs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250" y="935"/>
              <a:ext cx="1566" cy="1308"/>
              <a:chOff x="2250" y="935"/>
              <a:chExt cx="1566" cy="1308"/>
            </a:xfrm>
          </p:grpSpPr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3682" y="1063"/>
                <a:ext cx="22" cy="122"/>
              </a:xfrm>
              <a:custGeom>
                <a:avLst/>
                <a:gdLst/>
                <a:ahLst/>
                <a:cxnLst>
                  <a:cxn ang="0">
                    <a:pos x="23" y="121"/>
                  </a:cxn>
                  <a:cxn ang="0">
                    <a:pos x="0" y="68"/>
                  </a:cxn>
                  <a:cxn ang="0">
                    <a:pos x="0" y="11"/>
                  </a:cxn>
                  <a:cxn ang="0">
                    <a:pos x="12" y="0"/>
                  </a:cxn>
                </a:cxnLst>
                <a:rect l="0" t="0" r="r" b="b"/>
                <a:pathLst>
                  <a:path w="24" h="122">
                    <a:moveTo>
                      <a:pt x="23" y="121"/>
                    </a:moveTo>
                    <a:lnTo>
                      <a:pt x="0" y="68"/>
                    </a:lnTo>
                    <a:lnTo>
                      <a:pt x="0" y="11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581" y="935"/>
                <a:ext cx="177" cy="225"/>
              </a:xfrm>
              <a:custGeom>
                <a:avLst/>
                <a:gdLst/>
                <a:ahLst/>
                <a:cxnLst>
                  <a:cxn ang="0">
                    <a:pos x="176" y="0"/>
                  </a:cxn>
                  <a:cxn ang="0">
                    <a:pos x="153" y="50"/>
                  </a:cxn>
                  <a:cxn ang="0">
                    <a:pos x="130" y="101"/>
                  </a:cxn>
                  <a:cxn ang="0">
                    <a:pos x="119" y="142"/>
                  </a:cxn>
                  <a:cxn ang="0">
                    <a:pos x="80" y="165"/>
                  </a:cxn>
                  <a:cxn ang="0">
                    <a:pos x="40" y="205"/>
                  </a:cxn>
                  <a:cxn ang="0">
                    <a:pos x="0" y="211"/>
                  </a:cxn>
                  <a:cxn ang="0">
                    <a:pos x="17" y="223"/>
                  </a:cxn>
                </a:cxnLst>
                <a:rect l="0" t="0" r="r" b="b"/>
                <a:pathLst>
                  <a:path w="177" h="224">
                    <a:moveTo>
                      <a:pt x="176" y="0"/>
                    </a:moveTo>
                    <a:lnTo>
                      <a:pt x="153" y="50"/>
                    </a:lnTo>
                    <a:lnTo>
                      <a:pt x="130" y="101"/>
                    </a:lnTo>
                    <a:lnTo>
                      <a:pt x="119" y="142"/>
                    </a:lnTo>
                    <a:lnTo>
                      <a:pt x="80" y="165"/>
                    </a:lnTo>
                    <a:lnTo>
                      <a:pt x="40" y="205"/>
                    </a:lnTo>
                    <a:lnTo>
                      <a:pt x="0" y="211"/>
                    </a:lnTo>
                    <a:lnTo>
                      <a:pt x="17" y="223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3051" y="1149"/>
                <a:ext cx="35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" y="45"/>
                  </a:cxn>
                  <a:cxn ang="0">
                    <a:pos x="35" y="52"/>
                  </a:cxn>
                </a:cxnLst>
                <a:rect l="0" t="0" r="r" b="b"/>
                <a:pathLst>
                  <a:path w="36" h="53">
                    <a:moveTo>
                      <a:pt x="0" y="0"/>
                    </a:moveTo>
                    <a:lnTo>
                      <a:pt x="35" y="45"/>
                    </a:lnTo>
                    <a:lnTo>
                      <a:pt x="35" y="52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2729" y="1080"/>
                <a:ext cx="57" cy="6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2248" y="1034"/>
                <a:ext cx="291" cy="45"/>
              </a:xfrm>
              <a:custGeom>
                <a:avLst/>
                <a:gdLst/>
                <a:ahLst/>
                <a:cxnLst>
                  <a:cxn ang="0">
                    <a:pos x="291" y="0"/>
                  </a:cxn>
                  <a:cxn ang="0">
                    <a:pos x="250" y="40"/>
                  </a:cxn>
                  <a:cxn ang="0">
                    <a:pos x="210" y="47"/>
                  </a:cxn>
                  <a:cxn ang="0">
                    <a:pos x="182" y="18"/>
                  </a:cxn>
                  <a:cxn ang="0">
                    <a:pos x="137" y="6"/>
                  </a:cxn>
                  <a:cxn ang="0">
                    <a:pos x="86" y="6"/>
                  </a:cxn>
                  <a:cxn ang="0">
                    <a:pos x="17" y="6"/>
                  </a:cxn>
                  <a:cxn ang="0">
                    <a:pos x="0" y="6"/>
                  </a:cxn>
                  <a:cxn ang="0">
                    <a:pos x="5" y="12"/>
                  </a:cxn>
                </a:cxnLst>
                <a:rect l="0" t="0" r="r" b="b"/>
                <a:pathLst>
                  <a:path w="292" h="48">
                    <a:moveTo>
                      <a:pt x="291" y="0"/>
                    </a:moveTo>
                    <a:lnTo>
                      <a:pt x="250" y="40"/>
                    </a:lnTo>
                    <a:lnTo>
                      <a:pt x="210" y="47"/>
                    </a:lnTo>
                    <a:lnTo>
                      <a:pt x="182" y="18"/>
                    </a:lnTo>
                    <a:lnTo>
                      <a:pt x="137" y="6"/>
                    </a:lnTo>
                    <a:lnTo>
                      <a:pt x="86" y="6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5" y="12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2288" y="1208"/>
                <a:ext cx="247" cy="168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180" y="68"/>
                  </a:cxn>
                  <a:cxn ang="0">
                    <a:pos x="129" y="68"/>
                  </a:cxn>
                  <a:cxn ang="0">
                    <a:pos x="84" y="68"/>
                  </a:cxn>
                  <a:cxn ang="0">
                    <a:pos x="39" y="39"/>
                  </a:cxn>
                  <a:cxn ang="0">
                    <a:pos x="5" y="0"/>
                  </a:cxn>
                  <a:cxn ang="0">
                    <a:pos x="33" y="45"/>
                  </a:cxn>
                  <a:cxn ang="0">
                    <a:pos x="39" y="90"/>
                  </a:cxn>
                  <a:cxn ang="0">
                    <a:pos x="33" y="130"/>
                  </a:cxn>
                  <a:cxn ang="0">
                    <a:pos x="16" y="147"/>
                  </a:cxn>
                  <a:cxn ang="0">
                    <a:pos x="0" y="165"/>
                  </a:cxn>
                </a:cxnLst>
                <a:rect l="0" t="0" r="r" b="b"/>
                <a:pathLst>
                  <a:path w="245" h="166">
                    <a:moveTo>
                      <a:pt x="244" y="68"/>
                    </a:moveTo>
                    <a:lnTo>
                      <a:pt x="180" y="68"/>
                    </a:lnTo>
                    <a:lnTo>
                      <a:pt x="129" y="68"/>
                    </a:lnTo>
                    <a:lnTo>
                      <a:pt x="84" y="68"/>
                    </a:lnTo>
                    <a:lnTo>
                      <a:pt x="39" y="39"/>
                    </a:lnTo>
                    <a:lnTo>
                      <a:pt x="5" y="0"/>
                    </a:lnTo>
                    <a:lnTo>
                      <a:pt x="33" y="45"/>
                    </a:lnTo>
                    <a:lnTo>
                      <a:pt x="39" y="90"/>
                    </a:lnTo>
                    <a:lnTo>
                      <a:pt x="33" y="130"/>
                    </a:lnTo>
                    <a:lnTo>
                      <a:pt x="16" y="147"/>
                    </a:lnTo>
                    <a:lnTo>
                      <a:pt x="0" y="165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2301" y="1494"/>
                <a:ext cx="141" cy="6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6"/>
                  </a:cxn>
                  <a:cxn ang="0">
                    <a:pos x="16" y="92"/>
                  </a:cxn>
                  <a:cxn ang="0">
                    <a:pos x="63" y="121"/>
                  </a:cxn>
                  <a:cxn ang="0">
                    <a:pos x="28" y="156"/>
                  </a:cxn>
                  <a:cxn ang="0">
                    <a:pos x="22" y="194"/>
                  </a:cxn>
                  <a:cxn ang="0">
                    <a:pos x="39" y="241"/>
                  </a:cxn>
                  <a:cxn ang="0">
                    <a:pos x="68" y="287"/>
                  </a:cxn>
                  <a:cxn ang="0">
                    <a:pos x="74" y="316"/>
                  </a:cxn>
                  <a:cxn ang="0">
                    <a:pos x="80" y="367"/>
                  </a:cxn>
                  <a:cxn ang="0">
                    <a:pos x="57" y="408"/>
                  </a:cxn>
                  <a:cxn ang="0">
                    <a:pos x="34" y="448"/>
                  </a:cxn>
                  <a:cxn ang="0">
                    <a:pos x="74" y="460"/>
                  </a:cxn>
                  <a:cxn ang="0">
                    <a:pos x="86" y="489"/>
                  </a:cxn>
                  <a:cxn ang="0">
                    <a:pos x="102" y="545"/>
                  </a:cxn>
                  <a:cxn ang="0">
                    <a:pos x="102" y="562"/>
                  </a:cxn>
                  <a:cxn ang="0">
                    <a:pos x="91" y="579"/>
                  </a:cxn>
                  <a:cxn ang="0">
                    <a:pos x="86" y="614"/>
                  </a:cxn>
                  <a:cxn ang="0">
                    <a:pos x="91" y="637"/>
                  </a:cxn>
                  <a:cxn ang="0">
                    <a:pos x="125" y="655"/>
                  </a:cxn>
                  <a:cxn ang="0">
                    <a:pos x="131" y="666"/>
                  </a:cxn>
                  <a:cxn ang="0">
                    <a:pos x="142" y="659"/>
                  </a:cxn>
                </a:cxnLst>
                <a:rect l="0" t="0" r="r" b="b"/>
                <a:pathLst>
                  <a:path w="143" h="667">
                    <a:moveTo>
                      <a:pt x="0" y="0"/>
                    </a:moveTo>
                    <a:lnTo>
                      <a:pt x="6" y="46"/>
                    </a:lnTo>
                    <a:lnTo>
                      <a:pt x="16" y="92"/>
                    </a:lnTo>
                    <a:lnTo>
                      <a:pt x="63" y="121"/>
                    </a:lnTo>
                    <a:lnTo>
                      <a:pt x="28" y="156"/>
                    </a:lnTo>
                    <a:lnTo>
                      <a:pt x="22" y="194"/>
                    </a:lnTo>
                    <a:lnTo>
                      <a:pt x="39" y="241"/>
                    </a:lnTo>
                    <a:lnTo>
                      <a:pt x="68" y="287"/>
                    </a:lnTo>
                    <a:lnTo>
                      <a:pt x="74" y="316"/>
                    </a:lnTo>
                    <a:lnTo>
                      <a:pt x="80" y="367"/>
                    </a:lnTo>
                    <a:lnTo>
                      <a:pt x="57" y="408"/>
                    </a:lnTo>
                    <a:lnTo>
                      <a:pt x="34" y="448"/>
                    </a:lnTo>
                    <a:lnTo>
                      <a:pt x="74" y="460"/>
                    </a:lnTo>
                    <a:lnTo>
                      <a:pt x="86" y="489"/>
                    </a:lnTo>
                    <a:lnTo>
                      <a:pt x="102" y="545"/>
                    </a:lnTo>
                    <a:lnTo>
                      <a:pt x="102" y="562"/>
                    </a:lnTo>
                    <a:lnTo>
                      <a:pt x="91" y="579"/>
                    </a:lnTo>
                    <a:lnTo>
                      <a:pt x="86" y="614"/>
                    </a:lnTo>
                    <a:lnTo>
                      <a:pt x="91" y="637"/>
                    </a:lnTo>
                    <a:lnTo>
                      <a:pt x="125" y="655"/>
                    </a:lnTo>
                    <a:lnTo>
                      <a:pt x="131" y="666"/>
                    </a:lnTo>
                    <a:lnTo>
                      <a:pt x="142" y="659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3718" y="1330"/>
                <a:ext cx="97" cy="14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4"/>
                  </a:cxn>
                  <a:cxn ang="0">
                    <a:pos x="0" y="63"/>
                  </a:cxn>
                  <a:cxn ang="0">
                    <a:pos x="11" y="86"/>
                  </a:cxn>
                  <a:cxn ang="0">
                    <a:pos x="22" y="121"/>
                  </a:cxn>
                  <a:cxn ang="0">
                    <a:pos x="34" y="138"/>
                  </a:cxn>
                  <a:cxn ang="0">
                    <a:pos x="62" y="104"/>
                  </a:cxn>
                  <a:cxn ang="0">
                    <a:pos x="97" y="104"/>
                  </a:cxn>
                </a:cxnLst>
                <a:rect l="0" t="0" r="r" b="b"/>
                <a:pathLst>
                  <a:path w="98" h="139">
                    <a:moveTo>
                      <a:pt x="11" y="0"/>
                    </a:moveTo>
                    <a:lnTo>
                      <a:pt x="0" y="24"/>
                    </a:lnTo>
                    <a:lnTo>
                      <a:pt x="0" y="63"/>
                    </a:lnTo>
                    <a:lnTo>
                      <a:pt x="11" y="86"/>
                    </a:lnTo>
                    <a:lnTo>
                      <a:pt x="22" y="121"/>
                    </a:lnTo>
                    <a:lnTo>
                      <a:pt x="34" y="138"/>
                    </a:lnTo>
                    <a:lnTo>
                      <a:pt x="62" y="104"/>
                    </a:lnTo>
                    <a:lnTo>
                      <a:pt x="97" y="104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678" y="1566"/>
                <a:ext cx="79" cy="191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32" y="34"/>
                  </a:cxn>
                  <a:cxn ang="0">
                    <a:pos x="15" y="63"/>
                  </a:cxn>
                  <a:cxn ang="0">
                    <a:pos x="3" y="114"/>
                  </a:cxn>
                  <a:cxn ang="0">
                    <a:pos x="15" y="160"/>
                  </a:cxn>
                  <a:cxn ang="0">
                    <a:pos x="0" y="189"/>
                  </a:cxn>
                </a:cxnLst>
                <a:rect l="0" t="0" r="r" b="b"/>
                <a:pathLst>
                  <a:path w="79" h="190">
                    <a:moveTo>
                      <a:pt x="78" y="0"/>
                    </a:moveTo>
                    <a:lnTo>
                      <a:pt x="32" y="34"/>
                    </a:lnTo>
                    <a:lnTo>
                      <a:pt x="15" y="63"/>
                    </a:lnTo>
                    <a:lnTo>
                      <a:pt x="3" y="114"/>
                    </a:lnTo>
                    <a:lnTo>
                      <a:pt x="15" y="160"/>
                    </a:lnTo>
                    <a:lnTo>
                      <a:pt x="0" y="189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23" y="1853"/>
                <a:ext cx="75" cy="20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33" y="40"/>
                  </a:cxn>
                  <a:cxn ang="0">
                    <a:pos x="16" y="98"/>
                  </a:cxn>
                  <a:cxn ang="0">
                    <a:pos x="0" y="155"/>
                  </a:cxn>
                  <a:cxn ang="0">
                    <a:pos x="0" y="194"/>
                  </a:cxn>
                  <a:cxn ang="0">
                    <a:pos x="0" y="200"/>
                  </a:cxn>
                </a:cxnLst>
                <a:rect l="0" t="0" r="r" b="b"/>
                <a:pathLst>
                  <a:path w="82" h="201">
                    <a:moveTo>
                      <a:pt x="81" y="0"/>
                    </a:moveTo>
                    <a:lnTo>
                      <a:pt x="33" y="40"/>
                    </a:lnTo>
                    <a:lnTo>
                      <a:pt x="16" y="98"/>
                    </a:lnTo>
                    <a:lnTo>
                      <a:pt x="0" y="155"/>
                    </a:lnTo>
                    <a:lnTo>
                      <a:pt x="0" y="194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347" y="2092"/>
                <a:ext cx="137" cy="151"/>
              </a:xfrm>
              <a:custGeom>
                <a:avLst/>
                <a:gdLst/>
                <a:ahLst/>
                <a:cxnLst>
                  <a:cxn ang="0">
                    <a:pos x="137" y="0"/>
                  </a:cxn>
                  <a:cxn ang="0">
                    <a:pos x="109" y="39"/>
                  </a:cxn>
                  <a:cxn ang="0">
                    <a:pos x="97" y="80"/>
                  </a:cxn>
                  <a:cxn ang="0">
                    <a:pos x="57" y="97"/>
                  </a:cxn>
                  <a:cxn ang="0">
                    <a:pos x="39" y="132"/>
                  </a:cxn>
                  <a:cxn ang="0">
                    <a:pos x="0" y="149"/>
                  </a:cxn>
                </a:cxnLst>
                <a:rect l="0" t="0" r="r" b="b"/>
                <a:pathLst>
                  <a:path w="138" h="150">
                    <a:moveTo>
                      <a:pt x="137" y="0"/>
                    </a:moveTo>
                    <a:lnTo>
                      <a:pt x="109" y="39"/>
                    </a:lnTo>
                    <a:lnTo>
                      <a:pt x="97" y="80"/>
                    </a:lnTo>
                    <a:lnTo>
                      <a:pt x="57" y="97"/>
                    </a:lnTo>
                    <a:lnTo>
                      <a:pt x="39" y="132"/>
                    </a:lnTo>
                    <a:lnTo>
                      <a:pt x="0" y="149"/>
                    </a:lnTo>
                  </a:path>
                </a:pathLst>
              </a:custGeom>
              <a:solidFill>
                <a:srgbClr val="FFCC99"/>
              </a:solidFill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b="1">
                  <a:cs typeface="+mn-cs"/>
                </a:endParaRPr>
              </a:p>
            </p:txBody>
          </p:sp>
        </p:grp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3007" y="926"/>
              <a:ext cx="909" cy="1923"/>
            </a:xfrm>
            <a:custGeom>
              <a:avLst/>
              <a:gdLst/>
              <a:ahLst/>
              <a:cxnLst>
                <a:cxn ang="0">
                  <a:pos x="24" y="1589"/>
                </a:cxn>
                <a:cxn ang="0">
                  <a:pos x="5" y="1503"/>
                </a:cxn>
                <a:cxn ang="0">
                  <a:pos x="14" y="1416"/>
                </a:cxn>
                <a:cxn ang="0">
                  <a:pos x="0" y="1330"/>
                </a:cxn>
                <a:cxn ang="0">
                  <a:pos x="0" y="1244"/>
                </a:cxn>
                <a:cxn ang="0">
                  <a:pos x="67" y="1172"/>
                </a:cxn>
                <a:cxn ang="0">
                  <a:pos x="153" y="1181"/>
                </a:cxn>
                <a:cxn ang="0">
                  <a:pos x="240" y="1220"/>
                </a:cxn>
                <a:cxn ang="0">
                  <a:pos x="326" y="1220"/>
                </a:cxn>
                <a:cxn ang="0">
                  <a:pos x="403" y="1152"/>
                </a:cxn>
                <a:cxn ang="0">
                  <a:pos x="427" y="1066"/>
                </a:cxn>
                <a:cxn ang="0">
                  <a:pos x="432" y="980"/>
                </a:cxn>
                <a:cxn ang="0">
                  <a:pos x="446" y="893"/>
                </a:cxn>
                <a:cxn ang="0">
                  <a:pos x="513" y="821"/>
                </a:cxn>
                <a:cxn ang="0">
                  <a:pos x="547" y="740"/>
                </a:cxn>
                <a:cxn ang="0">
                  <a:pos x="581" y="653"/>
                </a:cxn>
                <a:cxn ang="0">
                  <a:pos x="629" y="572"/>
                </a:cxn>
                <a:cxn ang="0">
                  <a:pos x="677" y="485"/>
                </a:cxn>
                <a:cxn ang="0">
                  <a:pos x="609" y="413"/>
                </a:cxn>
                <a:cxn ang="0">
                  <a:pos x="581" y="384"/>
                </a:cxn>
                <a:cxn ang="0">
                  <a:pos x="571" y="298"/>
                </a:cxn>
                <a:cxn ang="0">
                  <a:pos x="595" y="212"/>
                </a:cxn>
                <a:cxn ang="0">
                  <a:pos x="605" y="154"/>
                </a:cxn>
                <a:cxn ang="0">
                  <a:pos x="662" y="72"/>
                </a:cxn>
                <a:cxn ang="0">
                  <a:pos x="749" y="29"/>
                </a:cxn>
                <a:cxn ang="0">
                  <a:pos x="835" y="5"/>
                </a:cxn>
                <a:cxn ang="0">
                  <a:pos x="883" y="44"/>
                </a:cxn>
                <a:cxn ang="0">
                  <a:pos x="849" y="130"/>
                </a:cxn>
                <a:cxn ang="0">
                  <a:pos x="869" y="216"/>
                </a:cxn>
                <a:cxn ang="0">
                  <a:pos x="873" y="303"/>
                </a:cxn>
                <a:cxn ang="0">
                  <a:pos x="873" y="389"/>
                </a:cxn>
                <a:cxn ang="0">
                  <a:pos x="897" y="471"/>
                </a:cxn>
                <a:cxn ang="0">
                  <a:pos x="912" y="557"/>
                </a:cxn>
                <a:cxn ang="0">
                  <a:pos x="902" y="644"/>
                </a:cxn>
                <a:cxn ang="0">
                  <a:pos x="864" y="730"/>
                </a:cxn>
                <a:cxn ang="0">
                  <a:pos x="777" y="773"/>
                </a:cxn>
                <a:cxn ang="0">
                  <a:pos x="749" y="860"/>
                </a:cxn>
                <a:cxn ang="0">
                  <a:pos x="720" y="946"/>
                </a:cxn>
                <a:cxn ang="0">
                  <a:pos x="657" y="1023"/>
                </a:cxn>
                <a:cxn ang="0">
                  <a:pos x="633" y="1104"/>
                </a:cxn>
                <a:cxn ang="0">
                  <a:pos x="633" y="1191"/>
                </a:cxn>
                <a:cxn ang="0">
                  <a:pos x="576" y="1268"/>
                </a:cxn>
                <a:cxn ang="0">
                  <a:pos x="504" y="1325"/>
                </a:cxn>
                <a:cxn ang="0">
                  <a:pos x="432" y="1388"/>
                </a:cxn>
                <a:cxn ang="0">
                  <a:pos x="345" y="1407"/>
                </a:cxn>
                <a:cxn ang="0">
                  <a:pos x="259" y="1407"/>
                </a:cxn>
                <a:cxn ang="0">
                  <a:pos x="211" y="1431"/>
                </a:cxn>
                <a:cxn ang="0">
                  <a:pos x="197" y="1517"/>
                </a:cxn>
                <a:cxn ang="0">
                  <a:pos x="173" y="1604"/>
                </a:cxn>
                <a:cxn ang="0">
                  <a:pos x="129" y="1690"/>
                </a:cxn>
                <a:cxn ang="0">
                  <a:pos x="115" y="1776"/>
                </a:cxn>
                <a:cxn ang="0">
                  <a:pos x="110" y="1863"/>
                </a:cxn>
                <a:cxn ang="0">
                  <a:pos x="77" y="1906"/>
                </a:cxn>
                <a:cxn ang="0">
                  <a:pos x="77" y="1820"/>
                </a:cxn>
                <a:cxn ang="0">
                  <a:pos x="62" y="1743"/>
                </a:cxn>
                <a:cxn ang="0">
                  <a:pos x="43" y="1666"/>
                </a:cxn>
              </a:cxnLst>
              <a:rect l="0" t="0" r="r" b="b"/>
              <a:pathLst>
                <a:path w="913" h="1921">
                  <a:moveTo>
                    <a:pt x="43" y="1666"/>
                  </a:moveTo>
                  <a:lnTo>
                    <a:pt x="48" y="1647"/>
                  </a:lnTo>
                  <a:lnTo>
                    <a:pt x="43" y="1632"/>
                  </a:lnTo>
                  <a:lnTo>
                    <a:pt x="38" y="1618"/>
                  </a:lnTo>
                  <a:lnTo>
                    <a:pt x="33" y="1604"/>
                  </a:lnTo>
                  <a:lnTo>
                    <a:pt x="24" y="1589"/>
                  </a:lnTo>
                  <a:lnTo>
                    <a:pt x="24" y="1575"/>
                  </a:lnTo>
                  <a:lnTo>
                    <a:pt x="19" y="1560"/>
                  </a:lnTo>
                  <a:lnTo>
                    <a:pt x="14" y="1546"/>
                  </a:lnTo>
                  <a:lnTo>
                    <a:pt x="14" y="1532"/>
                  </a:lnTo>
                  <a:lnTo>
                    <a:pt x="9" y="1517"/>
                  </a:lnTo>
                  <a:lnTo>
                    <a:pt x="5" y="1503"/>
                  </a:lnTo>
                  <a:lnTo>
                    <a:pt x="5" y="1488"/>
                  </a:lnTo>
                  <a:lnTo>
                    <a:pt x="5" y="1474"/>
                  </a:lnTo>
                  <a:lnTo>
                    <a:pt x="5" y="1460"/>
                  </a:lnTo>
                  <a:lnTo>
                    <a:pt x="5" y="1445"/>
                  </a:lnTo>
                  <a:lnTo>
                    <a:pt x="9" y="1431"/>
                  </a:lnTo>
                  <a:lnTo>
                    <a:pt x="14" y="1416"/>
                  </a:lnTo>
                  <a:lnTo>
                    <a:pt x="14" y="1402"/>
                  </a:lnTo>
                  <a:lnTo>
                    <a:pt x="14" y="1388"/>
                  </a:lnTo>
                  <a:lnTo>
                    <a:pt x="9" y="1373"/>
                  </a:lnTo>
                  <a:lnTo>
                    <a:pt x="5" y="1359"/>
                  </a:lnTo>
                  <a:lnTo>
                    <a:pt x="0" y="1344"/>
                  </a:lnTo>
                  <a:lnTo>
                    <a:pt x="0" y="1330"/>
                  </a:lnTo>
                  <a:lnTo>
                    <a:pt x="0" y="1316"/>
                  </a:lnTo>
                  <a:lnTo>
                    <a:pt x="0" y="1301"/>
                  </a:lnTo>
                  <a:lnTo>
                    <a:pt x="0" y="1287"/>
                  </a:lnTo>
                  <a:lnTo>
                    <a:pt x="0" y="1272"/>
                  </a:lnTo>
                  <a:lnTo>
                    <a:pt x="0" y="1258"/>
                  </a:lnTo>
                  <a:lnTo>
                    <a:pt x="0" y="1244"/>
                  </a:lnTo>
                  <a:lnTo>
                    <a:pt x="14" y="1234"/>
                  </a:lnTo>
                  <a:lnTo>
                    <a:pt x="19" y="1220"/>
                  </a:lnTo>
                  <a:lnTo>
                    <a:pt x="29" y="1205"/>
                  </a:lnTo>
                  <a:lnTo>
                    <a:pt x="43" y="1196"/>
                  </a:lnTo>
                  <a:lnTo>
                    <a:pt x="57" y="1186"/>
                  </a:lnTo>
                  <a:lnTo>
                    <a:pt x="67" y="1172"/>
                  </a:lnTo>
                  <a:lnTo>
                    <a:pt x="81" y="1167"/>
                  </a:lnTo>
                  <a:lnTo>
                    <a:pt x="96" y="1167"/>
                  </a:lnTo>
                  <a:lnTo>
                    <a:pt x="110" y="1167"/>
                  </a:lnTo>
                  <a:lnTo>
                    <a:pt x="125" y="1167"/>
                  </a:lnTo>
                  <a:lnTo>
                    <a:pt x="139" y="1172"/>
                  </a:lnTo>
                  <a:lnTo>
                    <a:pt x="153" y="1181"/>
                  </a:lnTo>
                  <a:lnTo>
                    <a:pt x="168" y="1191"/>
                  </a:lnTo>
                  <a:lnTo>
                    <a:pt x="182" y="1196"/>
                  </a:lnTo>
                  <a:lnTo>
                    <a:pt x="197" y="1205"/>
                  </a:lnTo>
                  <a:lnTo>
                    <a:pt x="211" y="1205"/>
                  </a:lnTo>
                  <a:lnTo>
                    <a:pt x="225" y="1215"/>
                  </a:lnTo>
                  <a:lnTo>
                    <a:pt x="240" y="1220"/>
                  </a:lnTo>
                  <a:lnTo>
                    <a:pt x="254" y="1224"/>
                  </a:lnTo>
                  <a:lnTo>
                    <a:pt x="269" y="1224"/>
                  </a:lnTo>
                  <a:lnTo>
                    <a:pt x="283" y="1224"/>
                  </a:lnTo>
                  <a:lnTo>
                    <a:pt x="297" y="1224"/>
                  </a:lnTo>
                  <a:lnTo>
                    <a:pt x="312" y="1224"/>
                  </a:lnTo>
                  <a:lnTo>
                    <a:pt x="326" y="1220"/>
                  </a:lnTo>
                  <a:lnTo>
                    <a:pt x="341" y="1210"/>
                  </a:lnTo>
                  <a:lnTo>
                    <a:pt x="355" y="1200"/>
                  </a:lnTo>
                  <a:lnTo>
                    <a:pt x="369" y="1191"/>
                  </a:lnTo>
                  <a:lnTo>
                    <a:pt x="379" y="1176"/>
                  </a:lnTo>
                  <a:lnTo>
                    <a:pt x="393" y="1167"/>
                  </a:lnTo>
                  <a:lnTo>
                    <a:pt x="403" y="1152"/>
                  </a:lnTo>
                  <a:lnTo>
                    <a:pt x="403" y="1138"/>
                  </a:lnTo>
                  <a:lnTo>
                    <a:pt x="413" y="1124"/>
                  </a:lnTo>
                  <a:lnTo>
                    <a:pt x="413" y="1109"/>
                  </a:lnTo>
                  <a:lnTo>
                    <a:pt x="413" y="1095"/>
                  </a:lnTo>
                  <a:lnTo>
                    <a:pt x="417" y="1080"/>
                  </a:lnTo>
                  <a:lnTo>
                    <a:pt x="427" y="1066"/>
                  </a:lnTo>
                  <a:lnTo>
                    <a:pt x="432" y="1052"/>
                  </a:lnTo>
                  <a:lnTo>
                    <a:pt x="432" y="1037"/>
                  </a:lnTo>
                  <a:lnTo>
                    <a:pt x="432" y="1023"/>
                  </a:lnTo>
                  <a:lnTo>
                    <a:pt x="432" y="1008"/>
                  </a:lnTo>
                  <a:lnTo>
                    <a:pt x="432" y="994"/>
                  </a:lnTo>
                  <a:lnTo>
                    <a:pt x="432" y="980"/>
                  </a:lnTo>
                  <a:lnTo>
                    <a:pt x="432" y="965"/>
                  </a:lnTo>
                  <a:lnTo>
                    <a:pt x="432" y="951"/>
                  </a:lnTo>
                  <a:lnTo>
                    <a:pt x="437" y="936"/>
                  </a:lnTo>
                  <a:lnTo>
                    <a:pt x="441" y="922"/>
                  </a:lnTo>
                  <a:lnTo>
                    <a:pt x="446" y="908"/>
                  </a:lnTo>
                  <a:lnTo>
                    <a:pt x="446" y="893"/>
                  </a:lnTo>
                  <a:lnTo>
                    <a:pt x="456" y="879"/>
                  </a:lnTo>
                  <a:lnTo>
                    <a:pt x="461" y="864"/>
                  </a:lnTo>
                  <a:lnTo>
                    <a:pt x="470" y="850"/>
                  </a:lnTo>
                  <a:lnTo>
                    <a:pt x="485" y="840"/>
                  </a:lnTo>
                  <a:lnTo>
                    <a:pt x="499" y="831"/>
                  </a:lnTo>
                  <a:lnTo>
                    <a:pt x="513" y="821"/>
                  </a:lnTo>
                  <a:lnTo>
                    <a:pt x="528" y="812"/>
                  </a:lnTo>
                  <a:lnTo>
                    <a:pt x="537" y="797"/>
                  </a:lnTo>
                  <a:lnTo>
                    <a:pt x="547" y="783"/>
                  </a:lnTo>
                  <a:lnTo>
                    <a:pt x="547" y="768"/>
                  </a:lnTo>
                  <a:lnTo>
                    <a:pt x="547" y="754"/>
                  </a:lnTo>
                  <a:lnTo>
                    <a:pt x="547" y="740"/>
                  </a:lnTo>
                  <a:lnTo>
                    <a:pt x="547" y="725"/>
                  </a:lnTo>
                  <a:lnTo>
                    <a:pt x="552" y="711"/>
                  </a:lnTo>
                  <a:lnTo>
                    <a:pt x="557" y="696"/>
                  </a:lnTo>
                  <a:lnTo>
                    <a:pt x="566" y="682"/>
                  </a:lnTo>
                  <a:lnTo>
                    <a:pt x="571" y="668"/>
                  </a:lnTo>
                  <a:lnTo>
                    <a:pt x="581" y="653"/>
                  </a:lnTo>
                  <a:lnTo>
                    <a:pt x="590" y="639"/>
                  </a:lnTo>
                  <a:lnTo>
                    <a:pt x="605" y="629"/>
                  </a:lnTo>
                  <a:lnTo>
                    <a:pt x="605" y="615"/>
                  </a:lnTo>
                  <a:lnTo>
                    <a:pt x="609" y="600"/>
                  </a:lnTo>
                  <a:lnTo>
                    <a:pt x="619" y="586"/>
                  </a:lnTo>
                  <a:lnTo>
                    <a:pt x="629" y="572"/>
                  </a:lnTo>
                  <a:lnTo>
                    <a:pt x="638" y="557"/>
                  </a:lnTo>
                  <a:lnTo>
                    <a:pt x="648" y="543"/>
                  </a:lnTo>
                  <a:lnTo>
                    <a:pt x="653" y="528"/>
                  </a:lnTo>
                  <a:lnTo>
                    <a:pt x="662" y="514"/>
                  </a:lnTo>
                  <a:lnTo>
                    <a:pt x="672" y="500"/>
                  </a:lnTo>
                  <a:lnTo>
                    <a:pt x="677" y="485"/>
                  </a:lnTo>
                  <a:lnTo>
                    <a:pt x="662" y="476"/>
                  </a:lnTo>
                  <a:lnTo>
                    <a:pt x="648" y="466"/>
                  </a:lnTo>
                  <a:lnTo>
                    <a:pt x="633" y="456"/>
                  </a:lnTo>
                  <a:lnTo>
                    <a:pt x="624" y="442"/>
                  </a:lnTo>
                  <a:lnTo>
                    <a:pt x="614" y="428"/>
                  </a:lnTo>
                  <a:lnTo>
                    <a:pt x="609" y="413"/>
                  </a:lnTo>
                  <a:lnTo>
                    <a:pt x="609" y="428"/>
                  </a:lnTo>
                  <a:lnTo>
                    <a:pt x="614" y="442"/>
                  </a:lnTo>
                  <a:lnTo>
                    <a:pt x="600" y="428"/>
                  </a:lnTo>
                  <a:lnTo>
                    <a:pt x="595" y="413"/>
                  </a:lnTo>
                  <a:lnTo>
                    <a:pt x="585" y="399"/>
                  </a:lnTo>
                  <a:lnTo>
                    <a:pt x="581" y="384"/>
                  </a:lnTo>
                  <a:lnTo>
                    <a:pt x="576" y="370"/>
                  </a:lnTo>
                  <a:lnTo>
                    <a:pt x="571" y="356"/>
                  </a:lnTo>
                  <a:lnTo>
                    <a:pt x="571" y="341"/>
                  </a:lnTo>
                  <a:lnTo>
                    <a:pt x="571" y="327"/>
                  </a:lnTo>
                  <a:lnTo>
                    <a:pt x="571" y="312"/>
                  </a:lnTo>
                  <a:lnTo>
                    <a:pt x="571" y="298"/>
                  </a:lnTo>
                  <a:lnTo>
                    <a:pt x="571" y="284"/>
                  </a:lnTo>
                  <a:lnTo>
                    <a:pt x="571" y="269"/>
                  </a:lnTo>
                  <a:lnTo>
                    <a:pt x="571" y="255"/>
                  </a:lnTo>
                  <a:lnTo>
                    <a:pt x="581" y="240"/>
                  </a:lnTo>
                  <a:lnTo>
                    <a:pt x="585" y="226"/>
                  </a:lnTo>
                  <a:lnTo>
                    <a:pt x="595" y="212"/>
                  </a:lnTo>
                  <a:lnTo>
                    <a:pt x="600" y="197"/>
                  </a:lnTo>
                  <a:lnTo>
                    <a:pt x="605" y="183"/>
                  </a:lnTo>
                  <a:lnTo>
                    <a:pt x="605" y="197"/>
                  </a:lnTo>
                  <a:lnTo>
                    <a:pt x="605" y="183"/>
                  </a:lnTo>
                  <a:lnTo>
                    <a:pt x="605" y="168"/>
                  </a:lnTo>
                  <a:lnTo>
                    <a:pt x="605" y="154"/>
                  </a:lnTo>
                  <a:lnTo>
                    <a:pt x="609" y="140"/>
                  </a:lnTo>
                  <a:lnTo>
                    <a:pt x="614" y="125"/>
                  </a:lnTo>
                  <a:lnTo>
                    <a:pt x="624" y="111"/>
                  </a:lnTo>
                  <a:lnTo>
                    <a:pt x="638" y="96"/>
                  </a:lnTo>
                  <a:lnTo>
                    <a:pt x="648" y="82"/>
                  </a:lnTo>
                  <a:lnTo>
                    <a:pt x="662" y="72"/>
                  </a:lnTo>
                  <a:lnTo>
                    <a:pt x="677" y="63"/>
                  </a:lnTo>
                  <a:lnTo>
                    <a:pt x="691" y="53"/>
                  </a:lnTo>
                  <a:lnTo>
                    <a:pt x="705" y="48"/>
                  </a:lnTo>
                  <a:lnTo>
                    <a:pt x="720" y="44"/>
                  </a:lnTo>
                  <a:lnTo>
                    <a:pt x="734" y="34"/>
                  </a:lnTo>
                  <a:lnTo>
                    <a:pt x="749" y="29"/>
                  </a:lnTo>
                  <a:lnTo>
                    <a:pt x="763" y="24"/>
                  </a:lnTo>
                  <a:lnTo>
                    <a:pt x="777" y="20"/>
                  </a:lnTo>
                  <a:lnTo>
                    <a:pt x="792" y="15"/>
                  </a:lnTo>
                  <a:lnTo>
                    <a:pt x="806" y="10"/>
                  </a:lnTo>
                  <a:lnTo>
                    <a:pt x="821" y="5"/>
                  </a:lnTo>
                  <a:lnTo>
                    <a:pt x="835" y="5"/>
                  </a:lnTo>
                  <a:lnTo>
                    <a:pt x="849" y="5"/>
                  </a:lnTo>
                  <a:lnTo>
                    <a:pt x="864" y="0"/>
                  </a:lnTo>
                  <a:lnTo>
                    <a:pt x="878" y="0"/>
                  </a:lnTo>
                  <a:lnTo>
                    <a:pt x="883" y="15"/>
                  </a:lnTo>
                  <a:lnTo>
                    <a:pt x="883" y="29"/>
                  </a:lnTo>
                  <a:lnTo>
                    <a:pt x="883" y="44"/>
                  </a:lnTo>
                  <a:lnTo>
                    <a:pt x="873" y="58"/>
                  </a:lnTo>
                  <a:lnTo>
                    <a:pt x="869" y="72"/>
                  </a:lnTo>
                  <a:lnTo>
                    <a:pt x="859" y="87"/>
                  </a:lnTo>
                  <a:lnTo>
                    <a:pt x="854" y="101"/>
                  </a:lnTo>
                  <a:lnTo>
                    <a:pt x="849" y="116"/>
                  </a:lnTo>
                  <a:lnTo>
                    <a:pt x="849" y="130"/>
                  </a:lnTo>
                  <a:lnTo>
                    <a:pt x="854" y="144"/>
                  </a:lnTo>
                  <a:lnTo>
                    <a:pt x="859" y="159"/>
                  </a:lnTo>
                  <a:lnTo>
                    <a:pt x="864" y="173"/>
                  </a:lnTo>
                  <a:lnTo>
                    <a:pt x="864" y="188"/>
                  </a:lnTo>
                  <a:lnTo>
                    <a:pt x="869" y="202"/>
                  </a:lnTo>
                  <a:lnTo>
                    <a:pt x="869" y="216"/>
                  </a:lnTo>
                  <a:lnTo>
                    <a:pt x="869" y="231"/>
                  </a:lnTo>
                  <a:lnTo>
                    <a:pt x="869" y="245"/>
                  </a:lnTo>
                  <a:lnTo>
                    <a:pt x="869" y="260"/>
                  </a:lnTo>
                  <a:lnTo>
                    <a:pt x="869" y="274"/>
                  </a:lnTo>
                  <a:lnTo>
                    <a:pt x="869" y="288"/>
                  </a:lnTo>
                  <a:lnTo>
                    <a:pt x="873" y="303"/>
                  </a:lnTo>
                  <a:lnTo>
                    <a:pt x="883" y="317"/>
                  </a:lnTo>
                  <a:lnTo>
                    <a:pt x="888" y="332"/>
                  </a:lnTo>
                  <a:lnTo>
                    <a:pt x="888" y="346"/>
                  </a:lnTo>
                  <a:lnTo>
                    <a:pt x="888" y="360"/>
                  </a:lnTo>
                  <a:lnTo>
                    <a:pt x="878" y="375"/>
                  </a:lnTo>
                  <a:lnTo>
                    <a:pt x="873" y="389"/>
                  </a:lnTo>
                  <a:lnTo>
                    <a:pt x="869" y="404"/>
                  </a:lnTo>
                  <a:lnTo>
                    <a:pt x="869" y="418"/>
                  </a:lnTo>
                  <a:lnTo>
                    <a:pt x="878" y="432"/>
                  </a:lnTo>
                  <a:lnTo>
                    <a:pt x="893" y="442"/>
                  </a:lnTo>
                  <a:lnTo>
                    <a:pt x="893" y="456"/>
                  </a:lnTo>
                  <a:lnTo>
                    <a:pt x="897" y="471"/>
                  </a:lnTo>
                  <a:lnTo>
                    <a:pt x="902" y="485"/>
                  </a:lnTo>
                  <a:lnTo>
                    <a:pt x="907" y="500"/>
                  </a:lnTo>
                  <a:lnTo>
                    <a:pt x="912" y="514"/>
                  </a:lnTo>
                  <a:lnTo>
                    <a:pt x="912" y="528"/>
                  </a:lnTo>
                  <a:lnTo>
                    <a:pt x="912" y="543"/>
                  </a:lnTo>
                  <a:lnTo>
                    <a:pt x="912" y="557"/>
                  </a:lnTo>
                  <a:lnTo>
                    <a:pt x="912" y="572"/>
                  </a:lnTo>
                  <a:lnTo>
                    <a:pt x="912" y="586"/>
                  </a:lnTo>
                  <a:lnTo>
                    <a:pt x="912" y="600"/>
                  </a:lnTo>
                  <a:lnTo>
                    <a:pt x="912" y="615"/>
                  </a:lnTo>
                  <a:lnTo>
                    <a:pt x="907" y="629"/>
                  </a:lnTo>
                  <a:lnTo>
                    <a:pt x="902" y="644"/>
                  </a:lnTo>
                  <a:lnTo>
                    <a:pt x="897" y="658"/>
                  </a:lnTo>
                  <a:lnTo>
                    <a:pt x="888" y="672"/>
                  </a:lnTo>
                  <a:lnTo>
                    <a:pt x="883" y="687"/>
                  </a:lnTo>
                  <a:lnTo>
                    <a:pt x="878" y="701"/>
                  </a:lnTo>
                  <a:lnTo>
                    <a:pt x="869" y="716"/>
                  </a:lnTo>
                  <a:lnTo>
                    <a:pt x="864" y="730"/>
                  </a:lnTo>
                  <a:lnTo>
                    <a:pt x="849" y="740"/>
                  </a:lnTo>
                  <a:lnTo>
                    <a:pt x="835" y="749"/>
                  </a:lnTo>
                  <a:lnTo>
                    <a:pt x="821" y="754"/>
                  </a:lnTo>
                  <a:lnTo>
                    <a:pt x="806" y="759"/>
                  </a:lnTo>
                  <a:lnTo>
                    <a:pt x="792" y="764"/>
                  </a:lnTo>
                  <a:lnTo>
                    <a:pt x="777" y="773"/>
                  </a:lnTo>
                  <a:lnTo>
                    <a:pt x="768" y="788"/>
                  </a:lnTo>
                  <a:lnTo>
                    <a:pt x="768" y="802"/>
                  </a:lnTo>
                  <a:lnTo>
                    <a:pt x="768" y="816"/>
                  </a:lnTo>
                  <a:lnTo>
                    <a:pt x="763" y="831"/>
                  </a:lnTo>
                  <a:lnTo>
                    <a:pt x="753" y="845"/>
                  </a:lnTo>
                  <a:lnTo>
                    <a:pt x="749" y="860"/>
                  </a:lnTo>
                  <a:lnTo>
                    <a:pt x="744" y="874"/>
                  </a:lnTo>
                  <a:lnTo>
                    <a:pt x="744" y="888"/>
                  </a:lnTo>
                  <a:lnTo>
                    <a:pt x="744" y="903"/>
                  </a:lnTo>
                  <a:lnTo>
                    <a:pt x="734" y="917"/>
                  </a:lnTo>
                  <a:lnTo>
                    <a:pt x="729" y="932"/>
                  </a:lnTo>
                  <a:lnTo>
                    <a:pt x="720" y="946"/>
                  </a:lnTo>
                  <a:lnTo>
                    <a:pt x="710" y="960"/>
                  </a:lnTo>
                  <a:lnTo>
                    <a:pt x="705" y="975"/>
                  </a:lnTo>
                  <a:lnTo>
                    <a:pt x="696" y="989"/>
                  </a:lnTo>
                  <a:lnTo>
                    <a:pt x="686" y="1004"/>
                  </a:lnTo>
                  <a:lnTo>
                    <a:pt x="672" y="1013"/>
                  </a:lnTo>
                  <a:lnTo>
                    <a:pt x="657" y="1023"/>
                  </a:lnTo>
                  <a:lnTo>
                    <a:pt x="643" y="1032"/>
                  </a:lnTo>
                  <a:lnTo>
                    <a:pt x="638" y="1047"/>
                  </a:lnTo>
                  <a:lnTo>
                    <a:pt x="638" y="1061"/>
                  </a:lnTo>
                  <a:lnTo>
                    <a:pt x="633" y="1076"/>
                  </a:lnTo>
                  <a:lnTo>
                    <a:pt x="633" y="1090"/>
                  </a:lnTo>
                  <a:lnTo>
                    <a:pt x="633" y="1104"/>
                  </a:lnTo>
                  <a:lnTo>
                    <a:pt x="633" y="1119"/>
                  </a:lnTo>
                  <a:lnTo>
                    <a:pt x="633" y="1133"/>
                  </a:lnTo>
                  <a:lnTo>
                    <a:pt x="633" y="1148"/>
                  </a:lnTo>
                  <a:lnTo>
                    <a:pt x="633" y="1162"/>
                  </a:lnTo>
                  <a:lnTo>
                    <a:pt x="633" y="1176"/>
                  </a:lnTo>
                  <a:lnTo>
                    <a:pt x="633" y="1191"/>
                  </a:lnTo>
                  <a:lnTo>
                    <a:pt x="619" y="1196"/>
                  </a:lnTo>
                  <a:lnTo>
                    <a:pt x="609" y="1210"/>
                  </a:lnTo>
                  <a:lnTo>
                    <a:pt x="600" y="1224"/>
                  </a:lnTo>
                  <a:lnTo>
                    <a:pt x="595" y="1239"/>
                  </a:lnTo>
                  <a:lnTo>
                    <a:pt x="585" y="1253"/>
                  </a:lnTo>
                  <a:lnTo>
                    <a:pt x="576" y="1268"/>
                  </a:lnTo>
                  <a:lnTo>
                    <a:pt x="561" y="1277"/>
                  </a:lnTo>
                  <a:lnTo>
                    <a:pt x="552" y="1292"/>
                  </a:lnTo>
                  <a:lnTo>
                    <a:pt x="537" y="1296"/>
                  </a:lnTo>
                  <a:lnTo>
                    <a:pt x="523" y="1301"/>
                  </a:lnTo>
                  <a:lnTo>
                    <a:pt x="509" y="1311"/>
                  </a:lnTo>
                  <a:lnTo>
                    <a:pt x="504" y="1325"/>
                  </a:lnTo>
                  <a:lnTo>
                    <a:pt x="499" y="1340"/>
                  </a:lnTo>
                  <a:lnTo>
                    <a:pt x="485" y="1349"/>
                  </a:lnTo>
                  <a:lnTo>
                    <a:pt x="475" y="1364"/>
                  </a:lnTo>
                  <a:lnTo>
                    <a:pt x="461" y="1368"/>
                  </a:lnTo>
                  <a:lnTo>
                    <a:pt x="446" y="1378"/>
                  </a:lnTo>
                  <a:lnTo>
                    <a:pt x="432" y="1388"/>
                  </a:lnTo>
                  <a:lnTo>
                    <a:pt x="417" y="1397"/>
                  </a:lnTo>
                  <a:lnTo>
                    <a:pt x="403" y="1402"/>
                  </a:lnTo>
                  <a:lnTo>
                    <a:pt x="389" y="1407"/>
                  </a:lnTo>
                  <a:lnTo>
                    <a:pt x="374" y="1407"/>
                  </a:lnTo>
                  <a:lnTo>
                    <a:pt x="360" y="1407"/>
                  </a:lnTo>
                  <a:lnTo>
                    <a:pt x="345" y="1407"/>
                  </a:lnTo>
                  <a:lnTo>
                    <a:pt x="331" y="1407"/>
                  </a:lnTo>
                  <a:lnTo>
                    <a:pt x="317" y="1407"/>
                  </a:lnTo>
                  <a:lnTo>
                    <a:pt x="302" y="1407"/>
                  </a:lnTo>
                  <a:lnTo>
                    <a:pt x="288" y="1407"/>
                  </a:lnTo>
                  <a:lnTo>
                    <a:pt x="273" y="1407"/>
                  </a:lnTo>
                  <a:lnTo>
                    <a:pt x="259" y="1407"/>
                  </a:lnTo>
                  <a:lnTo>
                    <a:pt x="245" y="1397"/>
                  </a:lnTo>
                  <a:lnTo>
                    <a:pt x="235" y="1383"/>
                  </a:lnTo>
                  <a:lnTo>
                    <a:pt x="221" y="1388"/>
                  </a:lnTo>
                  <a:lnTo>
                    <a:pt x="221" y="1402"/>
                  </a:lnTo>
                  <a:lnTo>
                    <a:pt x="211" y="1416"/>
                  </a:lnTo>
                  <a:lnTo>
                    <a:pt x="211" y="1431"/>
                  </a:lnTo>
                  <a:lnTo>
                    <a:pt x="211" y="1445"/>
                  </a:lnTo>
                  <a:lnTo>
                    <a:pt x="211" y="1460"/>
                  </a:lnTo>
                  <a:lnTo>
                    <a:pt x="211" y="1474"/>
                  </a:lnTo>
                  <a:lnTo>
                    <a:pt x="211" y="1488"/>
                  </a:lnTo>
                  <a:lnTo>
                    <a:pt x="206" y="1503"/>
                  </a:lnTo>
                  <a:lnTo>
                    <a:pt x="197" y="1517"/>
                  </a:lnTo>
                  <a:lnTo>
                    <a:pt x="197" y="1532"/>
                  </a:lnTo>
                  <a:lnTo>
                    <a:pt x="192" y="1546"/>
                  </a:lnTo>
                  <a:lnTo>
                    <a:pt x="187" y="1560"/>
                  </a:lnTo>
                  <a:lnTo>
                    <a:pt x="182" y="1575"/>
                  </a:lnTo>
                  <a:lnTo>
                    <a:pt x="177" y="1589"/>
                  </a:lnTo>
                  <a:lnTo>
                    <a:pt x="173" y="1604"/>
                  </a:lnTo>
                  <a:lnTo>
                    <a:pt x="163" y="1618"/>
                  </a:lnTo>
                  <a:lnTo>
                    <a:pt x="153" y="1632"/>
                  </a:lnTo>
                  <a:lnTo>
                    <a:pt x="149" y="1647"/>
                  </a:lnTo>
                  <a:lnTo>
                    <a:pt x="139" y="1661"/>
                  </a:lnTo>
                  <a:lnTo>
                    <a:pt x="134" y="1676"/>
                  </a:lnTo>
                  <a:lnTo>
                    <a:pt x="129" y="1690"/>
                  </a:lnTo>
                  <a:lnTo>
                    <a:pt x="125" y="1704"/>
                  </a:lnTo>
                  <a:lnTo>
                    <a:pt x="125" y="1719"/>
                  </a:lnTo>
                  <a:lnTo>
                    <a:pt x="125" y="1733"/>
                  </a:lnTo>
                  <a:lnTo>
                    <a:pt x="125" y="1748"/>
                  </a:lnTo>
                  <a:lnTo>
                    <a:pt x="120" y="1762"/>
                  </a:lnTo>
                  <a:lnTo>
                    <a:pt x="115" y="1776"/>
                  </a:lnTo>
                  <a:lnTo>
                    <a:pt x="115" y="1791"/>
                  </a:lnTo>
                  <a:lnTo>
                    <a:pt x="110" y="1805"/>
                  </a:lnTo>
                  <a:lnTo>
                    <a:pt x="110" y="1820"/>
                  </a:lnTo>
                  <a:lnTo>
                    <a:pt x="110" y="1834"/>
                  </a:lnTo>
                  <a:lnTo>
                    <a:pt x="110" y="1848"/>
                  </a:lnTo>
                  <a:lnTo>
                    <a:pt x="110" y="1863"/>
                  </a:lnTo>
                  <a:lnTo>
                    <a:pt x="105" y="1877"/>
                  </a:lnTo>
                  <a:lnTo>
                    <a:pt x="105" y="1892"/>
                  </a:lnTo>
                  <a:lnTo>
                    <a:pt x="105" y="1906"/>
                  </a:lnTo>
                  <a:lnTo>
                    <a:pt x="96" y="1920"/>
                  </a:lnTo>
                  <a:lnTo>
                    <a:pt x="81" y="1920"/>
                  </a:lnTo>
                  <a:lnTo>
                    <a:pt x="77" y="1906"/>
                  </a:lnTo>
                  <a:lnTo>
                    <a:pt x="77" y="1892"/>
                  </a:lnTo>
                  <a:lnTo>
                    <a:pt x="77" y="1877"/>
                  </a:lnTo>
                  <a:lnTo>
                    <a:pt x="77" y="1863"/>
                  </a:lnTo>
                  <a:lnTo>
                    <a:pt x="77" y="1848"/>
                  </a:lnTo>
                  <a:lnTo>
                    <a:pt x="77" y="1834"/>
                  </a:lnTo>
                  <a:lnTo>
                    <a:pt x="77" y="1820"/>
                  </a:lnTo>
                  <a:lnTo>
                    <a:pt x="77" y="1805"/>
                  </a:lnTo>
                  <a:lnTo>
                    <a:pt x="77" y="1791"/>
                  </a:lnTo>
                  <a:lnTo>
                    <a:pt x="62" y="1786"/>
                  </a:lnTo>
                  <a:lnTo>
                    <a:pt x="62" y="1772"/>
                  </a:lnTo>
                  <a:lnTo>
                    <a:pt x="62" y="1757"/>
                  </a:lnTo>
                  <a:lnTo>
                    <a:pt x="62" y="1743"/>
                  </a:lnTo>
                  <a:lnTo>
                    <a:pt x="67" y="1728"/>
                  </a:lnTo>
                  <a:lnTo>
                    <a:pt x="67" y="1714"/>
                  </a:lnTo>
                  <a:lnTo>
                    <a:pt x="67" y="1700"/>
                  </a:lnTo>
                  <a:lnTo>
                    <a:pt x="67" y="1685"/>
                  </a:lnTo>
                  <a:lnTo>
                    <a:pt x="67" y="1671"/>
                  </a:lnTo>
                  <a:lnTo>
                    <a:pt x="43" y="1666"/>
                  </a:lnTo>
                  <a:lnTo>
                    <a:pt x="38" y="1647"/>
                  </a:lnTo>
                  <a:lnTo>
                    <a:pt x="43" y="1666"/>
                  </a:lnTo>
                </a:path>
              </a:pathLst>
            </a:custGeom>
            <a:solidFill>
              <a:srgbClr val="FF3300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it-IT" b="1">
                <a:cs typeface="+mn-cs"/>
              </a:endParaRPr>
            </a:p>
          </p:txBody>
        </p:sp>
      </p:grpSp>
      <p:pic>
        <p:nvPicPr>
          <p:cNvPr id="9220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196975"/>
            <a:ext cx="324008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4213" y="476250"/>
            <a:ext cx="7559675" cy="719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 b="1"/>
              <a:t>COLITI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56100" y="4148138"/>
            <a:ext cx="4319588" cy="25209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buFont typeface="Wingdings" pitchFamily="2" charset="2"/>
              <a:buChar char="ü"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COLITE DA FARMACI</a:t>
            </a:r>
            <a:b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COLITE ISCHEMICA</a:t>
            </a:r>
            <a:b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COLITE MICROSCOPICA </a:t>
            </a:r>
            <a:b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COLITE INFETTIVA </a:t>
            </a:r>
          </a:p>
          <a:p>
            <a:pPr>
              <a:buFont typeface="Wingdings" pitchFamily="2" charset="2"/>
              <a:buChar char="ü"/>
            </a:pPr>
            <a:endParaRPr 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COLITE CORRELATA A DIVERTICOLI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11188" y="2205038"/>
            <a:ext cx="1944687" cy="863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 b="1"/>
              <a:t>IBD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39750" y="5013325"/>
            <a:ext cx="2160588" cy="9366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 b="1"/>
              <a:t>NON-IBD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427538" y="1628775"/>
            <a:ext cx="4032250" cy="194468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buFont typeface="Wingdings" pitchFamily="2" charset="2"/>
              <a:buChar char="ü"/>
            </a:pPr>
            <a:r>
              <a:rPr lang="it-IT" sz="1600" b="1"/>
              <a:t> COLITE ULCEROSA</a:t>
            </a:r>
          </a:p>
          <a:p>
            <a:pPr>
              <a:buFont typeface="Wingdings" pitchFamily="2" charset="2"/>
              <a:buChar char="ü"/>
            </a:pPr>
            <a:endParaRPr lang="it-IT" sz="1600" b="1"/>
          </a:p>
          <a:p>
            <a:pPr>
              <a:buFont typeface="Wingdings" pitchFamily="2" charset="2"/>
              <a:buChar char="ü"/>
            </a:pPr>
            <a:r>
              <a:rPr lang="it-IT" sz="1600" b="1"/>
              <a:t> M. DI CROHN</a:t>
            </a:r>
          </a:p>
          <a:p>
            <a:pPr>
              <a:buFont typeface="Wingdings" pitchFamily="2" charset="2"/>
              <a:buChar char="ü"/>
            </a:pPr>
            <a:endParaRPr lang="it-IT" sz="1600" b="1"/>
          </a:p>
          <a:p>
            <a:pPr>
              <a:buFont typeface="Wingdings" pitchFamily="2" charset="2"/>
              <a:buChar char="ü"/>
            </a:pPr>
            <a:r>
              <a:rPr lang="it-IT" sz="1600" b="1"/>
              <a:t> COLITE INDETERMINATA</a:t>
            </a: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2987675" y="2205038"/>
            <a:ext cx="936625" cy="647700"/>
          </a:xfrm>
          <a:prstGeom prst="rightArrow">
            <a:avLst>
              <a:gd name="adj1" fmla="val 50000"/>
              <a:gd name="adj2" fmla="val 361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3059113" y="5013325"/>
            <a:ext cx="865187" cy="647700"/>
          </a:xfrm>
          <a:prstGeom prst="rightArrow">
            <a:avLst>
              <a:gd name="adj1" fmla="val 50000"/>
              <a:gd name="adj2" fmla="val 333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Oval 16"/>
          <p:cNvSpPr>
            <a:spLocks noChangeArrowheads="1"/>
          </p:cNvSpPr>
          <p:nvPr/>
        </p:nvSpPr>
        <p:spPr bwMode="auto">
          <a:xfrm>
            <a:off x="1066800" y="2330450"/>
            <a:ext cx="2790825" cy="2138363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8" name="Oval 17"/>
          <p:cNvSpPr>
            <a:spLocks noChangeArrowheads="1"/>
          </p:cNvSpPr>
          <p:nvPr/>
        </p:nvSpPr>
        <p:spPr bwMode="auto">
          <a:xfrm>
            <a:off x="2133600" y="4006850"/>
            <a:ext cx="2333625" cy="2514600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9" name="Oval 18"/>
          <p:cNvSpPr>
            <a:spLocks noChangeArrowheads="1"/>
          </p:cNvSpPr>
          <p:nvPr/>
        </p:nvSpPr>
        <p:spPr bwMode="auto">
          <a:xfrm>
            <a:off x="4495800" y="4159250"/>
            <a:ext cx="2819400" cy="2438400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0" name="Oval 19"/>
          <p:cNvSpPr>
            <a:spLocks noChangeArrowheads="1"/>
          </p:cNvSpPr>
          <p:nvPr/>
        </p:nvSpPr>
        <p:spPr bwMode="auto">
          <a:xfrm>
            <a:off x="4800600" y="2482850"/>
            <a:ext cx="2971800" cy="2290763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1" name="Oval 20"/>
          <p:cNvSpPr>
            <a:spLocks noChangeArrowheads="1"/>
          </p:cNvSpPr>
          <p:nvPr/>
        </p:nvSpPr>
        <p:spPr bwMode="auto">
          <a:xfrm>
            <a:off x="3505200" y="3092450"/>
            <a:ext cx="1800225" cy="1604963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2" name="Oval 21"/>
          <p:cNvSpPr>
            <a:spLocks noChangeArrowheads="1"/>
          </p:cNvSpPr>
          <p:nvPr/>
        </p:nvSpPr>
        <p:spPr bwMode="auto">
          <a:xfrm>
            <a:off x="3429000" y="1568450"/>
            <a:ext cx="2362200" cy="2062163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72" name="WordArt 22"/>
          <p:cNvSpPr>
            <a:spLocks noChangeArrowheads="1" noChangeShapeType="1" noTextEdit="1"/>
          </p:cNvSpPr>
          <p:nvPr/>
        </p:nvSpPr>
        <p:spPr bwMode="auto">
          <a:xfrm>
            <a:off x="3810000" y="3625850"/>
            <a:ext cx="1276350" cy="8143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it-IT" sz="2000" i="1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Diagnosi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965575" y="1949450"/>
            <a:ext cx="1263650" cy="5222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Clinica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1273175" y="3016250"/>
            <a:ext cx="2063750" cy="5222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Endoscopia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328863" y="4997450"/>
            <a:ext cx="1887537" cy="5222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Radiologia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779963" y="5073650"/>
            <a:ext cx="2008187" cy="5222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Laboratorio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5589588" y="3321050"/>
            <a:ext cx="1524000" cy="5222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Istologia</a:t>
            </a:r>
          </a:p>
        </p:txBody>
      </p:sp>
      <p:sp>
        <p:nvSpPr>
          <p:cNvPr id="11278" name="Rectangle 2"/>
          <p:cNvSpPr>
            <a:spLocks noChangeArrowheads="1"/>
          </p:cNvSpPr>
          <p:nvPr/>
        </p:nvSpPr>
        <p:spPr bwMode="auto">
          <a:xfrm>
            <a:off x="684213" y="404813"/>
            <a:ext cx="7559675" cy="7191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 i="1">
                <a:solidFill>
                  <a:schemeClr val="bg1"/>
                </a:solidFill>
              </a:rPr>
              <a:t>COLITI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8300" y="2708275"/>
            <a:ext cx="270986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9713" y="2636838"/>
            <a:ext cx="287972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0" y="0"/>
            <a:ext cx="9144000" cy="141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0"/>
            <a:ext cx="8229600" cy="7651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dirty="0" err="1">
                <a:latin typeface="+mj-lt"/>
                <a:ea typeface="+mj-ea"/>
                <a:cs typeface="+mj-cs"/>
              </a:rPr>
              <a:t>Cambiamo</a:t>
            </a:r>
            <a:r>
              <a:rPr lang="en-US" sz="4000" dirty="0">
                <a:latin typeface="+mj-lt"/>
                <a:ea typeface="+mj-ea"/>
                <a:cs typeface="+mj-cs"/>
              </a:rPr>
              <a:t> scenario</a:t>
            </a:r>
            <a:br>
              <a:rPr lang="en-US" sz="4000" dirty="0">
                <a:latin typeface="+mj-lt"/>
                <a:ea typeface="+mj-ea"/>
                <a:cs typeface="+mj-cs"/>
              </a:rPr>
            </a:br>
            <a:r>
              <a:rPr lang="en-US" sz="4000" dirty="0" err="1">
                <a:latin typeface="+mj-lt"/>
                <a:ea typeface="+mj-ea"/>
                <a:cs typeface="+mj-cs"/>
              </a:rPr>
              <a:t>diarrea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cronica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senza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proctorragia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971600" y="1484784"/>
            <a:ext cx="6480720" cy="46715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it-IT" sz="9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Arial Black"/>
                <a:cs typeface="Arial" pitchFamily="34" charset="0"/>
              </a:rPr>
              <a:t>IBS </a:t>
            </a:r>
          </a:p>
          <a:p>
            <a:pPr algn="ctr">
              <a:defRPr/>
            </a:pPr>
            <a:r>
              <a:rPr lang="it-IT" sz="9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Arial Black"/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AF39D43-DF58-4F4D-BD7E-E6BE0FB49D23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8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3730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966"/>
            <a:ext cx="9001000" cy="659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220791" y="2132856"/>
            <a:ext cx="3095625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600" u="sng" dirty="0">
                <a:latin typeface="Times New Roman"/>
                <a:cs typeface="Times New Roman"/>
              </a:rPr>
              <a:t>Sig.ra Rossi Federica</a:t>
            </a:r>
          </a:p>
          <a:p>
            <a:pPr>
              <a:defRPr/>
            </a:pPr>
            <a:endParaRPr lang="it-IT" sz="1600" dirty="0">
              <a:latin typeface="Times New Roman"/>
              <a:cs typeface="Times New Roman"/>
            </a:endParaRPr>
          </a:p>
          <a:p>
            <a:pPr marL="71438">
              <a:defRPr/>
            </a:pPr>
            <a:r>
              <a:rPr lang="it-IT" sz="1600" dirty="0">
                <a:latin typeface="Times New Roman"/>
                <a:cs typeface="Times New Roman"/>
              </a:rPr>
              <a:t>PR: </a:t>
            </a:r>
            <a:r>
              <a:rPr lang="it-IT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D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ieta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leggera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priva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di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scorie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, latte e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derivati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alcool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..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endParaRPr lang="en-US" sz="1600" dirty="0">
              <a:solidFill>
                <a:schemeClr val="tx1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r>
              <a:rPr lang="it-IT" sz="1600" dirty="0">
                <a:latin typeface="Times New Roman"/>
                <a:cs typeface="Times New Roman"/>
              </a:rPr>
              <a:t>PR: </a:t>
            </a:r>
            <a:r>
              <a:rPr lang="it-IT" sz="1600" dirty="0" smtClean="0">
                <a:latin typeface="Times New Roman"/>
                <a:cs typeface="Times New Roman"/>
              </a:rPr>
              <a:t>aumento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assunzione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liquidi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–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soluzioni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reidratanti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orali</a:t>
            </a:r>
            <a:endParaRPr lang="en-US" sz="1600" dirty="0">
              <a:solidFill>
                <a:schemeClr val="tx1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endParaRPr lang="en-US" sz="1600" dirty="0">
              <a:solidFill>
                <a:schemeClr val="tx1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r>
              <a:rPr lang="it-IT" sz="1600" dirty="0" smtClean="0">
                <a:latin typeface="Times New Roman"/>
                <a:cs typeface="Times New Roman"/>
              </a:rPr>
              <a:t>PR: </a:t>
            </a:r>
            <a:r>
              <a:rPr lang="it-IT" sz="1600" dirty="0" err="1" smtClean="0">
                <a:latin typeface="Times New Roman"/>
                <a:cs typeface="Times New Roman"/>
              </a:rPr>
              <a:t>Probiotico</a:t>
            </a:r>
            <a:endParaRPr lang="en-US" sz="1600" dirty="0">
              <a:solidFill>
                <a:srgbClr val="FF0000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endParaRPr lang="en-US" sz="1600" dirty="0">
              <a:solidFill>
                <a:schemeClr val="tx1"/>
              </a:solidFill>
              <a:latin typeface="Brush Script MT Italic"/>
              <a:cs typeface="Brush Script MT Italic"/>
              <a:sym typeface="Arial Narrow" charset="0"/>
            </a:endParaRPr>
          </a:p>
          <a:p>
            <a:pPr>
              <a:defRPr/>
            </a:pPr>
            <a:endParaRPr lang="it-IT" sz="1600" dirty="0">
              <a:latin typeface="Brush Script MT Italic"/>
              <a:cs typeface="Brush Script MT Italic"/>
            </a:endParaRPr>
          </a:p>
        </p:txBody>
      </p:sp>
      <p:sp>
        <p:nvSpPr>
          <p:cNvPr id="73733" name="CasellaDiTesto 7"/>
          <p:cNvSpPr txBox="1">
            <a:spLocks noChangeArrowheads="1"/>
          </p:cNvSpPr>
          <p:nvPr/>
        </p:nvSpPr>
        <p:spPr bwMode="auto">
          <a:xfrm>
            <a:off x="5219923" y="1412776"/>
            <a:ext cx="158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800" dirty="0" smtClean="0">
                <a:latin typeface="Edwardian Script ITC" charset="0"/>
                <a:cs typeface="Edwardian Script ITC" charset="0"/>
              </a:rPr>
              <a:t>Dr.ssa </a:t>
            </a:r>
            <a:r>
              <a:rPr lang="it-IT" sz="800" dirty="0" err="1" smtClean="0">
                <a:latin typeface="Edwardian Script ITC" charset="0"/>
                <a:cs typeface="Edwardian Script ITC" charset="0"/>
              </a:rPr>
              <a:t>Turrina</a:t>
            </a:r>
            <a:r>
              <a:rPr lang="it-IT" sz="800" dirty="0" smtClean="0">
                <a:latin typeface="Edwardian Script ITC" charset="0"/>
                <a:cs typeface="Edwardian Script ITC" charset="0"/>
              </a:rPr>
              <a:t> Simona</a:t>
            </a:r>
          </a:p>
          <a:p>
            <a:pPr eaLnBrk="1" hangingPunct="1"/>
            <a:r>
              <a:rPr lang="it-IT" sz="800" dirty="0" smtClean="0">
                <a:latin typeface="Edwardian Script ITC" charset="0"/>
                <a:cs typeface="Edwardian Script ITC" charset="0"/>
              </a:rPr>
              <a:t>Via Magenta  31 </a:t>
            </a:r>
            <a:r>
              <a:rPr lang="it-IT" sz="800" dirty="0" err="1" smtClean="0">
                <a:latin typeface="Edwardian Script ITC" charset="0"/>
                <a:cs typeface="Edwardian Script ITC" charset="0"/>
              </a:rPr>
              <a:t>Moniga</a:t>
            </a:r>
            <a:r>
              <a:rPr lang="it-IT" sz="800" dirty="0" smtClean="0">
                <a:latin typeface="Edwardian Script ITC" charset="0"/>
                <a:cs typeface="Edwardian Script ITC" charset="0"/>
              </a:rPr>
              <a:t> d/G  </a:t>
            </a:r>
          </a:p>
          <a:p>
            <a:pPr eaLnBrk="1" hangingPunct="1"/>
            <a:r>
              <a:rPr lang="it-IT" sz="800" dirty="0" err="1" smtClean="0">
                <a:latin typeface="Edwardian Script ITC" charset="0"/>
                <a:cs typeface="Edwardian Script ITC" charset="0"/>
              </a:rPr>
              <a:t>Brecsia</a:t>
            </a:r>
            <a:endParaRPr lang="it-IT" sz="800" dirty="0" smtClean="0">
              <a:latin typeface="Edwardian Script ITC" charset="0"/>
              <a:cs typeface="Edwardian Script ITC" charset="0"/>
            </a:endParaRPr>
          </a:p>
          <a:p>
            <a:pPr eaLnBrk="1" hangingPunct="1"/>
            <a:r>
              <a:rPr lang="it-IT" sz="800" dirty="0" smtClean="0">
                <a:latin typeface="Edwardian Script ITC" charset="0"/>
                <a:cs typeface="Edwardian Script ITC" charset="0"/>
              </a:rPr>
              <a:t> </a:t>
            </a:r>
            <a:endParaRPr lang="it-IT" sz="800" dirty="0">
              <a:latin typeface="Edwardian Script ITC" charset="0"/>
              <a:cs typeface="Edwardian Script ITC" charset="0"/>
            </a:endParaRPr>
          </a:p>
        </p:txBody>
      </p:sp>
      <p:sp>
        <p:nvSpPr>
          <p:cNvPr id="73734" name="CasellaDiTesto 8"/>
          <p:cNvSpPr txBox="1">
            <a:spLocks noChangeArrowheads="1"/>
          </p:cNvSpPr>
          <p:nvPr/>
        </p:nvSpPr>
        <p:spPr bwMode="auto">
          <a:xfrm>
            <a:off x="6515620" y="1773238"/>
            <a:ext cx="17287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800" dirty="0" smtClean="0">
                <a:latin typeface="Arial" charset="0"/>
                <a:cs typeface="Arial" charset="0"/>
              </a:rPr>
              <a:t>          Desenzano, 25-10-2014</a:t>
            </a:r>
            <a:endParaRPr lang="it-IT" sz="800" dirty="0">
              <a:latin typeface="Arial" charset="0"/>
              <a:cs typeface="Arial" charset="0"/>
            </a:endParaRPr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2852936"/>
            <a:ext cx="2448272" cy="685106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 Narrow"/>
                <a:cs typeface="Arial Narrow"/>
                <a:sym typeface="Arial Narrow Bold" charset="0"/>
              </a:rPr>
              <a:t>TERAPIA</a:t>
            </a:r>
            <a:endParaRPr lang="en-US" b="1" dirty="0">
              <a:latin typeface="Arial Narrow"/>
              <a:ea typeface="ヒラギノ角ゴ ProN W6" charset="0"/>
              <a:cs typeface="Arial Narrow"/>
              <a:sym typeface="Arial Narrow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775" y="0"/>
            <a:ext cx="4992688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989138"/>
            <a:ext cx="565467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755775" y="6381750"/>
            <a:ext cx="499268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388" y="2562448"/>
            <a:ext cx="5481637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6021388"/>
            <a:ext cx="23193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 rot="16200000">
            <a:off x="3832225" y="2400746"/>
            <a:ext cx="1336675" cy="431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b="1">
              <a:cs typeface="+mn-cs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952157" y="1383159"/>
            <a:ext cx="1051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/>
              <a:t>10</a:t>
            </a:r>
            <a:r>
              <a:rPr lang="it-IT" sz="2400" b="1" baseline="30000" dirty="0"/>
              <a:t>10-12</a:t>
            </a:r>
            <a:endParaRPr lang="it-IT" sz="2400" b="1" dirty="0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3803650" y="3283892"/>
            <a:ext cx="1344613" cy="865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b="1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3851920" y="1124744"/>
            <a:ext cx="1343025" cy="86518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b="1"/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1512217" y="260648"/>
            <a:ext cx="5580063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b="1" kern="10" dirty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 Black"/>
              </a:rPr>
              <a:t>Small Intestinal Bacterial Overgrowth</a:t>
            </a:r>
          </a:p>
          <a:p>
            <a:r>
              <a:rPr lang="en-US" sz="2400" b="1" kern="10" dirty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 Black"/>
              </a:rPr>
              <a:t>S.I.B.O.</a:t>
            </a:r>
            <a:endParaRPr lang="it-IT" sz="2400" b="1" kern="10" dirty="0">
              <a:ln w="0">
                <a:solidFill>
                  <a:srgbClr val="000000"/>
                </a:solidFill>
                <a:round/>
                <a:headEnd/>
                <a:tailEnd/>
              </a:ln>
              <a:solidFill>
                <a:srgbClr val="993300"/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5000" b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Cause di S.I.B.O.</a:t>
            </a:r>
          </a:p>
        </p:txBody>
      </p:sp>
      <p:sp>
        <p:nvSpPr>
          <p:cNvPr id="16387" name="Rectangle 5"/>
          <p:cNvSpPr txBox="1">
            <a:spLocks noChangeArrowheads="1"/>
          </p:cNvSpPr>
          <p:nvPr/>
        </p:nvSpPr>
        <p:spPr bwMode="auto">
          <a:xfrm>
            <a:off x="457200" y="1600200"/>
            <a:ext cx="44989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it-IT" sz="2400">
                <a:latin typeface="Constantia" pitchFamily="18" charset="0"/>
              </a:rPr>
              <a:t>Alterazioni anatomiche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Billroth II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Diverticoli piccolo intestino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Stenosi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Enteropatia postattinica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it-IT" sz="2400">
                <a:latin typeface="Constantia" pitchFamily="18" charset="0"/>
              </a:rPr>
              <a:t>Rallentato transito intestinale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Neuropatia autonomica diabetica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Sclerodermia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it-IT" sz="2400">
                <a:latin typeface="Constantia" pitchFamily="18" charset="0"/>
              </a:rPr>
              <a:t>Farmaci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it-IT" sz="2000">
                <a:latin typeface="Constantia" pitchFamily="18" charset="0"/>
              </a:rPr>
              <a:t>IPP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</a:pPr>
            <a:endParaRPr lang="it-IT" sz="2400">
              <a:latin typeface="Constantia" pitchFamily="18" charset="0"/>
            </a:endParaRPr>
          </a:p>
        </p:txBody>
      </p:sp>
      <p:pic>
        <p:nvPicPr>
          <p:cNvPr id="16388" name="Picture 7" descr="~AUT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263" y="2420938"/>
            <a:ext cx="3582987" cy="272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512788"/>
            <a:ext cx="591185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3888" y="1710457"/>
            <a:ext cx="22320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2636838"/>
            <a:ext cx="3640138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1173" name="Text Box 5"/>
          <p:cNvSpPr txBox="1">
            <a:spLocks noChangeArrowheads="1"/>
          </p:cNvSpPr>
          <p:nvPr/>
        </p:nvSpPr>
        <p:spPr bwMode="auto">
          <a:xfrm>
            <a:off x="649288" y="6237312"/>
            <a:ext cx="7681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err="1">
                <a:cs typeface="+mn-cs"/>
              </a:rPr>
              <a:t>Kelli</a:t>
            </a:r>
            <a:endParaRPr lang="it-IT" sz="2400" dirty="0">
              <a:cs typeface="+mn-cs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6175" y="2708275"/>
            <a:ext cx="34798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450" y="692150"/>
            <a:ext cx="47879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WINNT\Profiles\Administrator\Personale\Immagini\Pinch biopsy during colonoscopy_file\32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651125" y="188913"/>
            <a:ext cx="33718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9750" y="522922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it-IT" sz="36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Ciò che desidereremmo fosse fatto</a:t>
            </a:r>
            <a:br>
              <a:rPr lang="it-IT" sz="36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it-IT" sz="36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… e che spesso non viene fatto</a:t>
            </a: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323850" y="4221163"/>
            <a:ext cx="8448675" cy="2160587"/>
          </a:xfrm>
          <a:prstGeom prst="upArrowCallout">
            <a:avLst>
              <a:gd name="adj1" fmla="val 22919"/>
              <a:gd name="adj2" fmla="val 109997"/>
              <a:gd name="adj3" fmla="val 16634"/>
              <a:gd name="adj4" fmla="val 6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artina-muta-mo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09625"/>
            <a:ext cx="81629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2266950" y="2459038"/>
            <a:ext cx="4606925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Prevalenza celiachia</a:t>
            </a:r>
          </a:p>
          <a:p>
            <a:r>
              <a:rPr lang="it-IT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1%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87675" y="3803650"/>
            <a:ext cx="627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>
                <a:solidFill>
                  <a:srgbClr val="FF0000"/>
                </a:solidFill>
                <a:cs typeface="Times New Roman" pitchFamily="18" charset="0"/>
              </a:rPr>
              <a:t>~</a:t>
            </a:r>
            <a:r>
              <a:rPr lang="it-IT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 txBox="1">
            <a:spLocks noChangeArrowheads="1"/>
          </p:cNvSpPr>
          <p:nvPr/>
        </p:nvSpPr>
        <p:spPr bwMode="auto">
          <a:xfrm>
            <a:off x="373063" y="620713"/>
            <a:ext cx="85344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r>
              <a:rPr lang="it-IT" sz="4400">
                <a:solidFill>
                  <a:srgbClr val="FF0000"/>
                </a:solidFill>
                <a:latin typeface="Calibri" pitchFamily="34" charset="0"/>
              </a:rPr>
              <a:t>Celiachia: screening e diagnosi</a:t>
            </a:r>
            <a:br>
              <a:rPr lang="it-IT" sz="4400">
                <a:solidFill>
                  <a:srgbClr val="FF0000"/>
                </a:solidFill>
                <a:latin typeface="Calibri" pitchFamily="34" charset="0"/>
              </a:rPr>
            </a:br>
            <a:r>
              <a:rPr lang="it-IT" sz="2400">
                <a:solidFill>
                  <a:srgbClr val="FF0000"/>
                </a:solidFill>
                <a:latin typeface="Calibri" pitchFamily="34" charset="0"/>
              </a:rPr>
              <a:t>algoritmo semplificato</a:t>
            </a:r>
            <a:r>
              <a:rPr lang="it-IT" sz="4400">
                <a:solidFill>
                  <a:srgbClr val="993300"/>
                </a:solidFill>
                <a:latin typeface="Calibri" pitchFamily="34" charset="0"/>
              </a:rPr>
              <a:t/>
            </a:r>
            <a:br>
              <a:rPr lang="it-IT" sz="4400">
                <a:solidFill>
                  <a:srgbClr val="993300"/>
                </a:solidFill>
                <a:latin typeface="Calibri" pitchFamily="34" charset="0"/>
              </a:rPr>
            </a:br>
            <a:endParaRPr lang="it-IT" sz="4400">
              <a:solidFill>
                <a:srgbClr val="993300"/>
              </a:solidFill>
              <a:latin typeface="Calibri" pitchFamily="34" charset="0"/>
            </a:endParaRPr>
          </a:p>
        </p:txBody>
      </p:sp>
      <p:sp>
        <p:nvSpPr>
          <p:cNvPr id="21507" name="Freeform 3"/>
          <p:cNvSpPr>
            <a:spLocks/>
          </p:cNvSpPr>
          <p:nvPr/>
        </p:nvSpPr>
        <p:spPr bwMode="auto">
          <a:xfrm>
            <a:off x="1574800" y="3009900"/>
            <a:ext cx="1203325" cy="2154238"/>
          </a:xfrm>
          <a:custGeom>
            <a:avLst/>
            <a:gdLst>
              <a:gd name="T0" fmla="*/ 2147483647 w 853"/>
              <a:gd name="T1" fmla="*/ 2147483647 h 1357"/>
              <a:gd name="T2" fmla="*/ 2147483647 w 853"/>
              <a:gd name="T3" fmla="*/ 2147483647 h 1357"/>
              <a:gd name="T4" fmla="*/ 2147483647 w 853"/>
              <a:gd name="T5" fmla="*/ 2147483647 h 1357"/>
              <a:gd name="T6" fmla="*/ 2147483647 w 853"/>
              <a:gd name="T7" fmla="*/ 2147483647 h 1357"/>
              <a:gd name="T8" fmla="*/ 2147483647 w 853"/>
              <a:gd name="T9" fmla="*/ 2147483647 h 1357"/>
              <a:gd name="T10" fmla="*/ 2147483647 w 853"/>
              <a:gd name="T11" fmla="*/ 2147483647 h 1357"/>
              <a:gd name="T12" fmla="*/ 2147483647 w 853"/>
              <a:gd name="T13" fmla="*/ 2147483647 h 1357"/>
              <a:gd name="T14" fmla="*/ 2147483647 w 853"/>
              <a:gd name="T15" fmla="*/ 2147483647 h 1357"/>
              <a:gd name="T16" fmla="*/ 2147483647 w 853"/>
              <a:gd name="T17" fmla="*/ 2147483647 h 1357"/>
              <a:gd name="T18" fmla="*/ 2147483647 w 853"/>
              <a:gd name="T19" fmla="*/ 2147483647 h 1357"/>
              <a:gd name="T20" fmla="*/ 2147483647 w 853"/>
              <a:gd name="T21" fmla="*/ 2147483647 h 1357"/>
              <a:gd name="T22" fmla="*/ 2147483647 w 853"/>
              <a:gd name="T23" fmla="*/ 2147483647 h 1357"/>
              <a:gd name="T24" fmla="*/ 0 w 853"/>
              <a:gd name="T25" fmla="*/ 2147483647 h 1357"/>
              <a:gd name="T26" fmla="*/ 0 w 853"/>
              <a:gd name="T27" fmla="*/ 2147483647 h 1357"/>
              <a:gd name="T28" fmla="*/ 0 w 853"/>
              <a:gd name="T29" fmla="*/ 2147483647 h 1357"/>
              <a:gd name="T30" fmla="*/ 2147483647 w 853"/>
              <a:gd name="T31" fmla="*/ 2147483647 h 1357"/>
              <a:gd name="T32" fmla="*/ 2147483647 w 853"/>
              <a:gd name="T33" fmla="*/ 2147483647 h 1357"/>
              <a:gd name="T34" fmla="*/ 2147483647 w 853"/>
              <a:gd name="T35" fmla="*/ 2147483647 h 1357"/>
              <a:gd name="T36" fmla="*/ 2147483647 w 853"/>
              <a:gd name="T37" fmla="*/ 2147483647 h 1357"/>
              <a:gd name="T38" fmla="*/ 2147483647 w 853"/>
              <a:gd name="T39" fmla="*/ 2147483647 h 1357"/>
              <a:gd name="T40" fmla="*/ 2147483647 w 853"/>
              <a:gd name="T41" fmla="*/ 2147483647 h 1357"/>
              <a:gd name="T42" fmla="*/ 2147483647 w 853"/>
              <a:gd name="T43" fmla="*/ 2147483647 h 1357"/>
              <a:gd name="T44" fmla="*/ 2147483647 w 853"/>
              <a:gd name="T45" fmla="*/ 2147483647 h 1357"/>
              <a:gd name="T46" fmla="*/ 2147483647 w 853"/>
              <a:gd name="T47" fmla="*/ 2147483647 h 1357"/>
              <a:gd name="T48" fmla="*/ 2147483647 w 853"/>
              <a:gd name="T49" fmla="*/ 2147483647 h 1357"/>
              <a:gd name="T50" fmla="*/ 2147483647 w 853"/>
              <a:gd name="T51" fmla="*/ 2147483647 h 1357"/>
              <a:gd name="T52" fmla="*/ 2147483647 w 853"/>
              <a:gd name="T53" fmla="*/ 2147483647 h 1357"/>
              <a:gd name="T54" fmla="*/ 2147483647 w 853"/>
              <a:gd name="T55" fmla="*/ 2147483647 h 1357"/>
              <a:gd name="T56" fmla="*/ 2147483647 w 853"/>
              <a:gd name="T57" fmla="*/ 2147483647 h 1357"/>
              <a:gd name="T58" fmla="*/ 2147483647 w 853"/>
              <a:gd name="T59" fmla="*/ 2147483647 h 1357"/>
              <a:gd name="T60" fmla="*/ 2147483647 w 853"/>
              <a:gd name="T61" fmla="*/ 2147483647 h 1357"/>
              <a:gd name="T62" fmla="*/ 2147483647 w 853"/>
              <a:gd name="T63" fmla="*/ 2147483647 h 1357"/>
              <a:gd name="T64" fmla="*/ 2147483647 w 853"/>
              <a:gd name="T65" fmla="*/ 2147483647 h 1357"/>
              <a:gd name="T66" fmla="*/ 2147483647 w 853"/>
              <a:gd name="T67" fmla="*/ 2147483647 h 1357"/>
              <a:gd name="T68" fmla="*/ 2147483647 w 853"/>
              <a:gd name="T69" fmla="*/ 2147483647 h 1357"/>
              <a:gd name="T70" fmla="*/ 2147483647 w 853"/>
              <a:gd name="T71" fmla="*/ 2147483647 h 1357"/>
              <a:gd name="T72" fmla="*/ 2147483647 w 853"/>
              <a:gd name="T73" fmla="*/ 2147483647 h 1357"/>
              <a:gd name="T74" fmla="*/ 2147483647 w 853"/>
              <a:gd name="T75" fmla="*/ 2147483647 h 1357"/>
              <a:gd name="T76" fmla="*/ 2147483647 w 853"/>
              <a:gd name="T77" fmla="*/ 0 h 1357"/>
              <a:gd name="T78" fmla="*/ 2147483647 w 853"/>
              <a:gd name="T79" fmla="*/ 0 h 1357"/>
              <a:gd name="T80" fmla="*/ 2147483647 w 853"/>
              <a:gd name="T81" fmla="*/ 0 h 1357"/>
              <a:gd name="T82" fmla="*/ 2147483647 w 853"/>
              <a:gd name="T83" fmla="*/ 2147483647 h 135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53"/>
              <a:gd name="T127" fmla="*/ 0 h 1357"/>
              <a:gd name="T128" fmla="*/ 853 w 853"/>
              <a:gd name="T129" fmla="*/ 1357 h 135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53" h="1357">
                <a:moveTo>
                  <a:pt x="348" y="24"/>
                </a:moveTo>
                <a:lnTo>
                  <a:pt x="348" y="60"/>
                </a:lnTo>
                <a:lnTo>
                  <a:pt x="312" y="72"/>
                </a:lnTo>
                <a:lnTo>
                  <a:pt x="288" y="108"/>
                </a:lnTo>
                <a:lnTo>
                  <a:pt x="252" y="144"/>
                </a:lnTo>
                <a:lnTo>
                  <a:pt x="228" y="180"/>
                </a:lnTo>
                <a:lnTo>
                  <a:pt x="204" y="216"/>
                </a:lnTo>
                <a:lnTo>
                  <a:pt x="180" y="252"/>
                </a:lnTo>
                <a:lnTo>
                  <a:pt x="156" y="288"/>
                </a:lnTo>
                <a:lnTo>
                  <a:pt x="132" y="336"/>
                </a:lnTo>
                <a:lnTo>
                  <a:pt x="108" y="372"/>
                </a:lnTo>
                <a:lnTo>
                  <a:pt x="108" y="408"/>
                </a:lnTo>
                <a:lnTo>
                  <a:pt x="96" y="444"/>
                </a:lnTo>
                <a:lnTo>
                  <a:pt x="84" y="480"/>
                </a:lnTo>
                <a:lnTo>
                  <a:pt x="84" y="516"/>
                </a:lnTo>
                <a:lnTo>
                  <a:pt x="72" y="552"/>
                </a:lnTo>
                <a:lnTo>
                  <a:pt x="72" y="588"/>
                </a:lnTo>
                <a:lnTo>
                  <a:pt x="60" y="624"/>
                </a:lnTo>
                <a:lnTo>
                  <a:pt x="48" y="660"/>
                </a:lnTo>
                <a:lnTo>
                  <a:pt x="36" y="696"/>
                </a:lnTo>
                <a:lnTo>
                  <a:pt x="24" y="732"/>
                </a:lnTo>
                <a:lnTo>
                  <a:pt x="24" y="768"/>
                </a:lnTo>
                <a:lnTo>
                  <a:pt x="12" y="804"/>
                </a:lnTo>
                <a:lnTo>
                  <a:pt x="12" y="840"/>
                </a:lnTo>
                <a:lnTo>
                  <a:pt x="0" y="876"/>
                </a:lnTo>
                <a:lnTo>
                  <a:pt x="0" y="912"/>
                </a:lnTo>
                <a:lnTo>
                  <a:pt x="0" y="948"/>
                </a:lnTo>
                <a:lnTo>
                  <a:pt x="0" y="984"/>
                </a:lnTo>
                <a:lnTo>
                  <a:pt x="0" y="1020"/>
                </a:lnTo>
                <a:lnTo>
                  <a:pt x="0" y="1068"/>
                </a:lnTo>
                <a:lnTo>
                  <a:pt x="0" y="1116"/>
                </a:lnTo>
                <a:lnTo>
                  <a:pt x="24" y="1152"/>
                </a:lnTo>
                <a:lnTo>
                  <a:pt x="36" y="1188"/>
                </a:lnTo>
                <a:lnTo>
                  <a:pt x="72" y="1224"/>
                </a:lnTo>
                <a:lnTo>
                  <a:pt x="84" y="1260"/>
                </a:lnTo>
                <a:lnTo>
                  <a:pt x="120" y="1308"/>
                </a:lnTo>
                <a:lnTo>
                  <a:pt x="216" y="1332"/>
                </a:lnTo>
                <a:lnTo>
                  <a:pt x="288" y="1344"/>
                </a:lnTo>
                <a:lnTo>
                  <a:pt x="336" y="1356"/>
                </a:lnTo>
                <a:lnTo>
                  <a:pt x="432" y="1356"/>
                </a:lnTo>
                <a:lnTo>
                  <a:pt x="468" y="1356"/>
                </a:lnTo>
                <a:lnTo>
                  <a:pt x="516" y="1332"/>
                </a:lnTo>
                <a:lnTo>
                  <a:pt x="552" y="1320"/>
                </a:lnTo>
                <a:lnTo>
                  <a:pt x="564" y="1284"/>
                </a:lnTo>
                <a:lnTo>
                  <a:pt x="564" y="1236"/>
                </a:lnTo>
                <a:lnTo>
                  <a:pt x="564" y="1200"/>
                </a:lnTo>
                <a:lnTo>
                  <a:pt x="600" y="1176"/>
                </a:lnTo>
                <a:lnTo>
                  <a:pt x="648" y="1164"/>
                </a:lnTo>
                <a:lnTo>
                  <a:pt x="744" y="1140"/>
                </a:lnTo>
                <a:lnTo>
                  <a:pt x="780" y="1104"/>
                </a:lnTo>
                <a:lnTo>
                  <a:pt x="804" y="1068"/>
                </a:lnTo>
                <a:lnTo>
                  <a:pt x="816" y="1032"/>
                </a:lnTo>
                <a:lnTo>
                  <a:pt x="816" y="996"/>
                </a:lnTo>
                <a:lnTo>
                  <a:pt x="828" y="960"/>
                </a:lnTo>
                <a:lnTo>
                  <a:pt x="828" y="924"/>
                </a:lnTo>
                <a:lnTo>
                  <a:pt x="828" y="888"/>
                </a:lnTo>
                <a:lnTo>
                  <a:pt x="828" y="852"/>
                </a:lnTo>
                <a:lnTo>
                  <a:pt x="828" y="816"/>
                </a:lnTo>
                <a:lnTo>
                  <a:pt x="828" y="780"/>
                </a:lnTo>
                <a:lnTo>
                  <a:pt x="828" y="744"/>
                </a:lnTo>
                <a:lnTo>
                  <a:pt x="828" y="624"/>
                </a:lnTo>
                <a:lnTo>
                  <a:pt x="840" y="528"/>
                </a:lnTo>
                <a:lnTo>
                  <a:pt x="840" y="456"/>
                </a:lnTo>
                <a:lnTo>
                  <a:pt x="840" y="384"/>
                </a:lnTo>
                <a:lnTo>
                  <a:pt x="852" y="312"/>
                </a:lnTo>
                <a:lnTo>
                  <a:pt x="852" y="276"/>
                </a:lnTo>
                <a:lnTo>
                  <a:pt x="852" y="240"/>
                </a:lnTo>
                <a:lnTo>
                  <a:pt x="852" y="204"/>
                </a:lnTo>
                <a:lnTo>
                  <a:pt x="840" y="168"/>
                </a:lnTo>
                <a:lnTo>
                  <a:pt x="804" y="144"/>
                </a:lnTo>
                <a:lnTo>
                  <a:pt x="780" y="108"/>
                </a:lnTo>
                <a:lnTo>
                  <a:pt x="744" y="72"/>
                </a:lnTo>
                <a:lnTo>
                  <a:pt x="708" y="60"/>
                </a:lnTo>
                <a:lnTo>
                  <a:pt x="672" y="36"/>
                </a:lnTo>
                <a:lnTo>
                  <a:pt x="636" y="24"/>
                </a:lnTo>
                <a:lnTo>
                  <a:pt x="600" y="12"/>
                </a:lnTo>
                <a:lnTo>
                  <a:pt x="564" y="12"/>
                </a:lnTo>
                <a:lnTo>
                  <a:pt x="528" y="0"/>
                </a:lnTo>
                <a:lnTo>
                  <a:pt x="492" y="0"/>
                </a:lnTo>
                <a:lnTo>
                  <a:pt x="456" y="0"/>
                </a:lnTo>
                <a:lnTo>
                  <a:pt x="420" y="0"/>
                </a:lnTo>
                <a:lnTo>
                  <a:pt x="384" y="0"/>
                </a:lnTo>
                <a:lnTo>
                  <a:pt x="348" y="12"/>
                </a:lnTo>
                <a:lnTo>
                  <a:pt x="348" y="24"/>
                </a:lnTo>
              </a:path>
            </a:pathLst>
          </a:custGeom>
          <a:noFill/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1508" name="Rectangle 4"/>
          <p:cNvSpPr txBox="1">
            <a:spLocks noChangeArrowheads="1"/>
          </p:cNvSpPr>
          <p:nvPr/>
        </p:nvSpPr>
        <p:spPr bwMode="auto">
          <a:xfrm>
            <a:off x="304800" y="1771650"/>
            <a:ext cx="8805863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80000"/>
              <a:buFont typeface="Arial" charset="0"/>
              <a:buChar char="•"/>
            </a:pPr>
            <a:r>
              <a:rPr lang="it-IT" sz="3600" b="1">
                <a:solidFill>
                  <a:srgbClr val="FF6600"/>
                </a:solidFill>
                <a:latin typeface="Constantia" pitchFamily="18" charset="0"/>
              </a:rPr>
              <a:t>IgA  t-TG  (+ IgA totali)</a:t>
            </a:r>
            <a:r>
              <a:rPr lang="it-IT" sz="3600">
                <a:latin typeface="Constantia" pitchFamily="18" charset="0"/>
              </a:rPr>
              <a:t> preferibili ad IgA antiendomisio</a:t>
            </a:r>
          </a:p>
          <a:p>
            <a:pPr marL="342900" indent="-342900">
              <a:spcBef>
                <a:spcPct val="20000"/>
              </a:spcBef>
              <a:buSzPct val="80000"/>
              <a:buFont typeface="Arial" charset="0"/>
              <a:buChar char="•"/>
            </a:pPr>
            <a:endParaRPr lang="it-IT" sz="3600">
              <a:latin typeface="Constantia" pitchFamily="18" charset="0"/>
            </a:endParaRP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sz="3600">
                <a:latin typeface="Constantia" pitchFamily="18" charset="0"/>
              </a:rPr>
              <a:t>				</a:t>
            </a:r>
            <a:r>
              <a:rPr lang="it-IT" sz="3600" i="1">
                <a:latin typeface="Constantia" pitchFamily="18" charset="0"/>
              </a:rPr>
              <a:t>se positivi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sz="3600">
                <a:latin typeface="Constantia" pitchFamily="18" charset="0"/>
              </a:rPr>
              <a:t>		</a:t>
            </a:r>
          </a:p>
          <a:p>
            <a:pPr marL="342900" indent="-342900">
              <a:spcBef>
                <a:spcPct val="20000"/>
              </a:spcBef>
              <a:buSzPct val="90000"/>
              <a:buFont typeface="Arial" charset="0"/>
              <a:buChar char="•"/>
            </a:pPr>
            <a:r>
              <a:rPr lang="it-IT" sz="3600" b="1">
                <a:solidFill>
                  <a:srgbClr val="FF6600"/>
                </a:solidFill>
                <a:latin typeface="Constantia" pitchFamily="18" charset="0"/>
              </a:rPr>
              <a:t>Biopsia intestinale</a:t>
            </a:r>
            <a:r>
              <a:rPr lang="it-IT" sz="3600">
                <a:solidFill>
                  <a:srgbClr val="FF6600"/>
                </a:solidFill>
                <a:latin typeface="Constantia" pitchFamily="18" charset="0"/>
              </a:rPr>
              <a:t>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 bwMode="auto">
          <a:xfrm>
            <a:off x="1259632" y="0"/>
            <a:ext cx="690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it-IT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Classificazione </a:t>
            </a:r>
            <a:r>
              <a:rPr lang="it-IT" sz="5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Marsh</a:t>
            </a:r>
            <a:endParaRPr lang="it-IT" sz="5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531" name="Immagine 2" descr="Marsh 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214438"/>
            <a:ext cx="29781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magine 3" descr="Marsh 1 (Prof.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429000"/>
            <a:ext cx="1435100" cy="16192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3" name="Immagine 4" descr="Marsh 2 (Prof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3429000"/>
            <a:ext cx="1465263" cy="16192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4" name="Immagine 5" descr="Marsh 3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5" y="3571875"/>
            <a:ext cx="1541463" cy="1187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5" name="Immagine 6" descr="Marsh 3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3571875"/>
            <a:ext cx="1708150" cy="1187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6" name="Immagine 7" descr="Marsh 3c.jpg"/>
          <p:cNvPicPr>
            <a:picLocks noChangeAspect="1"/>
          </p:cNvPicPr>
          <p:nvPr/>
        </p:nvPicPr>
        <p:blipFill>
          <a:blip r:embed="rId7" cstate="print"/>
          <a:srcRect r="15831"/>
          <a:stretch>
            <a:fillRect/>
          </a:stretch>
        </p:blipFill>
        <p:spPr bwMode="auto">
          <a:xfrm>
            <a:off x="7143750" y="3571875"/>
            <a:ext cx="1843088" cy="1187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537" name="CasellaDiTesto 8"/>
          <p:cNvSpPr txBox="1">
            <a:spLocks noChangeArrowheads="1"/>
          </p:cNvSpPr>
          <p:nvPr/>
        </p:nvSpPr>
        <p:spPr bwMode="auto">
          <a:xfrm>
            <a:off x="0" y="5445224"/>
            <a:ext cx="21985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Calibri" pitchFamily="34" charset="0"/>
              </a:rPr>
              <a:t>Marsh</a:t>
            </a:r>
            <a:r>
              <a:rPr lang="it-IT" sz="1600" b="1" dirty="0">
                <a:latin typeface="Calibri" pitchFamily="34" charset="0"/>
              </a:rPr>
              <a:t> </a:t>
            </a:r>
            <a:r>
              <a:rPr lang="it-IT" sz="1600" b="1" dirty="0" smtClean="0">
                <a:latin typeface="Calibri" pitchFamily="34" charset="0"/>
              </a:rPr>
              <a:t>1 :</a:t>
            </a:r>
            <a:endParaRPr lang="it-IT" sz="3200" b="1" dirty="0">
              <a:latin typeface="Calibri" pitchFamily="34" charset="0"/>
            </a:endParaRPr>
          </a:p>
          <a:p>
            <a:r>
              <a:rPr lang="it-IT" sz="2800" dirty="0">
                <a:latin typeface="Calibri" pitchFamily="34" charset="0"/>
              </a:rPr>
              <a:t>IEL&gt; 25/100</a:t>
            </a:r>
          </a:p>
        </p:txBody>
      </p:sp>
      <p:sp>
        <p:nvSpPr>
          <p:cNvPr id="22538" name="CasellaDiTesto 9"/>
          <p:cNvSpPr txBox="1">
            <a:spLocks noChangeArrowheads="1"/>
          </p:cNvSpPr>
          <p:nvPr/>
        </p:nvSpPr>
        <p:spPr bwMode="auto">
          <a:xfrm>
            <a:off x="2354585" y="5286375"/>
            <a:ext cx="1857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 err="1">
                <a:latin typeface="Calibri" pitchFamily="34" charset="0"/>
              </a:rPr>
              <a:t>Marsh</a:t>
            </a:r>
            <a:r>
              <a:rPr lang="it-IT" sz="1600" b="1" dirty="0">
                <a:latin typeface="Calibri" pitchFamily="34" charset="0"/>
              </a:rPr>
              <a:t> </a:t>
            </a:r>
            <a:r>
              <a:rPr lang="it-IT" sz="1600" b="1" dirty="0" smtClean="0">
                <a:latin typeface="Calibri" pitchFamily="34" charset="0"/>
              </a:rPr>
              <a:t>2:</a:t>
            </a:r>
            <a:endParaRPr lang="it-IT" sz="3200" b="1" dirty="0">
              <a:latin typeface="Calibri" pitchFamily="34" charset="0"/>
            </a:endParaRPr>
          </a:p>
          <a:p>
            <a:r>
              <a:rPr lang="it-IT" sz="2800" dirty="0">
                <a:latin typeface="Calibri" pitchFamily="34" charset="0"/>
              </a:rPr>
              <a:t>Iperplasia cripte</a:t>
            </a:r>
          </a:p>
        </p:txBody>
      </p:sp>
      <p:sp>
        <p:nvSpPr>
          <p:cNvPr id="22539" name="CasellaDiTesto 10"/>
          <p:cNvSpPr txBox="1">
            <a:spLocks noChangeArrowheads="1"/>
          </p:cNvSpPr>
          <p:nvPr/>
        </p:nvSpPr>
        <p:spPr bwMode="auto">
          <a:xfrm>
            <a:off x="4716016" y="5085184"/>
            <a:ext cx="410445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800" b="1" dirty="0" err="1">
                <a:latin typeface="Calibri" pitchFamily="34" charset="0"/>
              </a:rPr>
              <a:t>Marsh</a:t>
            </a:r>
            <a:r>
              <a:rPr lang="it-IT" sz="1800" b="1" dirty="0">
                <a:latin typeface="Calibri" pitchFamily="34" charset="0"/>
              </a:rPr>
              <a:t> 3</a:t>
            </a:r>
            <a:r>
              <a:rPr lang="it-IT" sz="3600" dirty="0">
                <a:latin typeface="Calibri" pitchFamily="34" charset="0"/>
              </a:rPr>
              <a:t> </a:t>
            </a:r>
          </a:p>
          <a:p>
            <a:r>
              <a:rPr lang="it-IT" sz="2800" dirty="0">
                <a:latin typeface="Calibri" pitchFamily="34" charset="0"/>
              </a:rPr>
              <a:t>Atrofia dei villi  </a:t>
            </a:r>
          </a:p>
          <a:p>
            <a:r>
              <a:rPr lang="it-IT" sz="2800" dirty="0">
                <a:latin typeface="Calibri" pitchFamily="34" charset="0"/>
              </a:rPr>
              <a:t>(lieve, moderata, totale</a:t>
            </a:r>
            <a:r>
              <a:rPr lang="it-IT" sz="2400" dirty="0">
                <a:latin typeface="Calibri" pitchFamily="34" charset="0"/>
              </a:rPr>
              <a:t>)</a:t>
            </a:r>
          </a:p>
        </p:txBody>
      </p:sp>
      <p:sp>
        <p:nvSpPr>
          <p:cNvPr id="12" name="Croce 11"/>
          <p:cNvSpPr/>
          <p:nvPr/>
        </p:nvSpPr>
        <p:spPr>
          <a:xfrm>
            <a:off x="1979389" y="5661248"/>
            <a:ext cx="360363" cy="360362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3" name="Croce 12"/>
          <p:cNvSpPr/>
          <p:nvPr/>
        </p:nvSpPr>
        <p:spPr>
          <a:xfrm>
            <a:off x="4071938" y="5643563"/>
            <a:ext cx="360362" cy="360362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~AUT0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46307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148263" y="6237288"/>
            <a:ext cx="381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>
                <a:latin typeface="Times New Roman" pitchFamily="18" charset="0"/>
                <a:cs typeface="Times New Roman" pitchFamily="18" charset="0"/>
              </a:rPr>
              <a:t>Fasano &amp; Catassi; Gastroenterology 2001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2555875" y="1844675"/>
            <a:ext cx="14398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2555875" y="1997075"/>
            <a:ext cx="14398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555875" y="2205038"/>
            <a:ext cx="14398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555875" y="3933825"/>
            <a:ext cx="20875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555875" y="3141663"/>
            <a:ext cx="16557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047AAEB-70C1-9B45-ACA3-09621004006B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9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4755" name="CasellaDiTesto 6"/>
          <p:cNvSpPr txBox="1">
            <a:spLocks noChangeArrowheads="1"/>
          </p:cNvSpPr>
          <p:nvPr/>
        </p:nvSpPr>
        <p:spPr bwMode="auto">
          <a:xfrm>
            <a:off x="323850" y="11113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Rossi Federica</a:t>
            </a:r>
          </a:p>
        </p:txBody>
      </p:sp>
      <p:cxnSp>
        <p:nvCxnSpPr>
          <p:cNvPr id="74756" name="Connettore 1 8"/>
          <p:cNvCxnSpPr>
            <a:cxnSpLocks noChangeShapeType="1"/>
          </p:cNvCxnSpPr>
          <p:nvPr/>
        </p:nvCxnSpPr>
        <p:spPr bwMode="auto">
          <a:xfrm>
            <a:off x="250825" y="1844675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57" name="Connettore 1 10"/>
          <p:cNvCxnSpPr>
            <a:cxnSpLocks noChangeShapeType="1"/>
          </p:cNvCxnSpPr>
          <p:nvPr/>
        </p:nvCxnSpPr>
        <p:spPr bwMode="auto">
          <a:xfrm flipV="1">
            <a:off x="250825" y="1844675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758" name="CasellaDiTesto 11"/>
          <p:cNvSpPr txBox="1">
            <a:spLocks noChangeArrowheads="1"/>
          </p:cNvSpPr>
          <p:nvPr/>
        </p:nvSpPr>
        <p:spPr bwMode="auto">
          <a:xfrm>
            <a:off x="4932363" y="1773238"/>
            <a:ext cx="1511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B S 3 0 2</a:t>
            </a:r>
          </a:p>
        </p:txBody>
      </p:sp>
      <p:sp>
        <p:nvSpPr>
          <p:cNvPr id="74759" name="CasellaDiTesto 12"/>
          <p:cNvSpPr txBox="1">
            <a:spLocks noChangeArrowheads="1"/>
          </p:cNvSpPr>
          <p:nvPr/>
        </p:nvSpPr>
        <p:spPr bwMode="auto">
          <a:xfrm>
            <a:off x="4787900" y="1268413"/>
            <a:ext cx="40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 dirty="0">
                <a:latin typeface="Arial" charset="0"/>
                <a:cs typeface="Arial" charset="0"/>
              </a:rPr>
              <a:t>RSSFDR7</a:t>
            </a:r>
            <a:r>
              <a:rPr lang="it-IT" sz="1200" dirty="0">
                <a:latin typeface="Arial" charset="0"/>
                <a:cs typeface="Arial" charset="0"/>
              </a:rPr>
              <a:t> </a:t>
            </a:r>
            <a:r>
              <a:rPr lang="it-IT" sz="2800" dirty="0">
                <a:latin typeface="Arial" charset="0"/>
                <a:cs typeface="Arial" charset="0"/>
              </a:rPr>
              <a:t>9</a:t>
            </a:r>
            <a:r>
              <a:rPr lang="it-IT" sz="1200" dirty="0">
                <a:latin typeface="Arial" charset="0"/>
                <a:cs typeface="Arial" charset="0"/>
              </a:rPr>
              <a:t> </a:t>
            </a:r>
            <a:r>
              <a:rPr lang="it-IT" sz="2800" dirty="0" smtClean="0">
                <a:latin typeface="Arial" charset="0"/>
                <a:cs typeface="Arial" charset="0"/>
              </a:rPr>
              <a:t>O57F3</a:t>
            </a:r>
            <a:r>
              <a:rPr lang="it-IT" sz="1200" dirty="0" smtClean="0">
                <a:latin typeface="Arial" charset="0"/>
                <a:cs typeface="Arial" charset="0"/>
              </a:rPr>
              <a:t> </a:t>
            </a:r>
            <a:r>
              <a:rPr lang="it-IT" sz="2800" dirty="0" smtClean="0">
                <a:latin typeface="Arial" charset="0"/>
                <a:cs typeface="Arial" charset="0"/>
              </a:rPr>
              <a:t>9 </a:t>
            </a:r>
            <a:r>
              <a:rPr lang="it-IT" sz="2800" dirty="0">
                <a:latin typeface="Arial" charset="0"/>
                <a:cs typeface="Arial" charset="0"/>
              </a:rPr>
              <a:t>0D</a:t>
            </a:r>
          </a:p>
        </p:txBody>
      </p:sp>
      <p:cxnSp>
        <p:nvCxnSpPr>
          <p:cNvPr id="74760" name="Connettore 1 14"/>
          <p:cNvCxnSpPr>
            <a:cxnSpLocks noChangeShapeType="1"/>
          </p:cNvCxnSpPr>
          <p:nvPr/>
        </p:nvCxnSpPr>
        <p:spPr bwMode="auto">
          <a:xfrm flipV="1">
            <a:off x="6443663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1" name="Connettore 1 17"/>
          <p:cNvCxnSpPr>
            <a:cxnSpLocks noChangeShapeType="1"/>
          </p:cNvCxnSpPr>
          <p:nvPr/>
        </p:nvCxnSpPr>
        <p:spPr bwMode="auto">
          <a:xfrm flipV="1">
            <a:off x="6659563" y="2420938"/>
            <a:ext cx="288925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2" name="Connettore 1 19"/>
          <p:cNvCxnSpPr>
            <a:cxnSpLocks noChangeShapeType="1"/>
          </p:cNvCxnSpPr>
          <p:nvPr/>
        </p:nvCxnSpPr>
        <p:spPr bwMode="auto">
          <a:xfrm flipV="1">
            <a:off x="6948488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3" name="Connettore 1 26"/>
          <p:cNvCxnSpPr>
            <a:cxnSpLocks noChangeShapeType="1"/>
          </p:cNvCxnSpPr>
          <p:nvPr/>
        </p:nvCxnSpPr>
        <p:spPr bwMode="auto">
          <a:xfrm flipV="1">
            <a:off x="6443663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4" name="Connettore 1 27"/>
          <p:cNvCxnSpPr>
            <a:cxnSpLocks noChangeShapeType="1"/>
          </p:cNvCxnSpPr>
          <p:nvPr/>
        </p:nvCxnSpPr>
        <p:spPr bwMode="auto">
          <a:xfrm flipV="1">
            <a:off x="6732588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5" name="Connettore 1 28"/>
          <p:cNvCxnSpPr>
            <a:cxnSpLocks noChangeShapeType="1"/>
          </p:cNvCxnSpPr>
          <p:nvPr/>
        </p:nvCxnSpPr>
        <p:spPr bwMode="auto">
          <a:xfrm flipV="1">
            <a:off x="7019925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766" name="CasellaDiTesto 29"/>
          <p:cNvSpPr txBox="1">
            <a:spLocks noChangeArrowheads="1"/>
          </p:cNvSpPr>
          <p:nvPr/>
        </p:nvSpPr>
        <p:spPr bwMode="auto">
          <a:xfrm>
            <a:off x="4572000" y="3933825"/>
            <a:ext cx="1800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 dirty="0" smtClean="0">
                <a:latin typeface="Arial" charset="0"/>
                <a:cs typeface="Arial" charset="0"/>
              </a:rPr>
              <a:t>25 10 </a:t>
            </a:r>
            <a:r>
              <a:rPr lang="it-IT" sz="2800" dirty="0">
                <a:latin typeface="Arial" charset="0"/>
                <a:cs typeface="Arial" charset="0"/>
              </a:rPr>
              <a:t>1 4</a:t>
            </a:r>
          </a:p>
        </p:txBody>
      </p:sp>
      <p:sp>
        <p:nvSpPr>
          <p:cNvPr id="74768" name="CasellaDiTesto 32"/>
          <p:cNvSpPr txBox="1">
            <a:spLocks noChangeArrowheads="1"/>
          </p:cNvSpPr>
          <p:nvPr/>
        </p:nvSpPr>
        <p:spPr bwMode="auto">
          <a:xfrm>
            <a:off x="395536" y="3501008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 b="1" dirty="0" smtClean="0">
                <a:latin typeface="Arial" charset="0"/>
                <a:cs typeface="Arial" charset="0"/>
              </a:rPr>
              <a:t>DIARREA ACUTA </a:t>
            </a:r>
            <a:r>
              <a:rPr lang="it-IT" sz="1800" b="1" dirty="0">
                <a:latin typeface="Arial" charset="0"/>
                <a:cs typeface="Arial" charset="0"/>
              </a:rPr>
              <a:t>INFETTIVA</a:t>
            </a:r>
          </a:p>
        </p:txBody>
      </p:sp>
      <p:sp>
        <p:nvSpPr>
          <p:cNvPr id="74769" name="CasellaDiTesto 33"/>
          <p:cNvSpPr txBox="1">
            <a:spLocks noChangeArrowheads="1"/>
          </p:cNvSpPr>
          <p:nvPr/>
        </p:nvSpPr>
        <p:spPr bwMode="auto">
          <a:xfrm>
            <a:off x="684213" y="40052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  <a:cs typeface="Arial" charset="0"/>
              </a:rPr>
              <a:t>0 0 2</a:t>
            </a:r>
          </a:p>
        </p:txBody>
      </p:sp>
      <p:sp>
        <p:nvSpPr>
          <p:cNvPr id="74771" name="CasellaDiTesto 2"/>
          <p:cNvSpPr txBox="1">
            <a:spLocks noChangeArrowheads="1"/>
          </p:cNvSpPr>
          <p:nvPr/>
        </p:nvSpPr>
        <p:spPr bwMode="auto">
          <a:xfrm>
            <a:off x="468313" y="2276475"/>
            <a:ext cx="56158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Coprocoltura</a:t>
            </a:r>
            <a:r>
              <a:rPr lang="en-US" sz="2000" b="1" dirty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  </a:t>
            </a:r>
          </a:p>
          <a:p>
            <a:pPr eaLnBrk="1" hangingPunct="1"/>
            <a:r>
              <a:rPr lang="en-US" sz="2000" b="1" dirty="0" err="1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Esame</a:t>
            </a:r>
            <a:r>
              <a:rPr lang="en-US" sz="2000" b="1" dirty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parassitologico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fecale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su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 3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campioni</a:t>
            </a:r>
            <a:endParaRPr lang="en-US" sz="2000" b="1" dirty="0">
              <a:solidFill>
                <a:schemeClr val="tx1"/>
              </a:solidFill>
              <a:latin typeface="Arial" charset="0"/>
              <a:cs typeface="Arial" charset="0"/>
              <a:sym typeface="Arial Narrow" charset="0"/>
            </a:endParaRPr>
          </a:p>
        </p:txBody>
      </p:sp>
      <p:cxnSp>
        <p:nvCxnSpPr>
          <p:cNvPr id="20" name="Connettore 1 10"/>
          <p:cNvCxnSpPr>
            <a:cxnSpLocks noChangeShapeType="1"/>
          </p:cNvCxnSpPr>
          <p:nvPr/>
        </p:nvCxnSpPr>
        <p:spPr bwMode="auto">
          <a:xfrm flipV="1">
            <a:off x="8604448" y="188640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1 8"/>
          <p:cNvCxnSpPr>
            <a:cxnSpLocks noChangeShapeType="1"/>
          </p:cNvCxnSpPr>
          <p:nvPr/>
        </p:nvCxnSpPr>
        <p:spPr bwMode="auto">
          <a:xfrm>
            <a:off x="8532440" y="188640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1"/>
          <p:cNvSpPr>
            <a:spLocks noChangeArrowheads="1"/>
          </p:cNvSpPr>
          <p:nvPr/>
        </p:nvSpPr>
        <p:spPr bwMode="auto">
          <a:xfrm>
            <a:off x="609121" y="2982554"/>
            <a:ext cx="7771680" cy="1238534"/>
          </a:xfrm>
          <a:custGeom>
            <a:avLst/>
            <a:gdLst>
              <a:gd name="T0" fmla="*/ 0 w 21600"/>
              <a:gd name="T1" fmla="*/ 0 h 21600"/>
              <a:gd name="T2" fmla="*/ 8567737 w 21600"/>
              <a:gd name="T3" fmla="*/ 0 h 21600"/>
              <a:gd name="T4" fmla="*/ 8567737 w 21600"/>
              <a:gd name="T5" fmla="*/ 3175000 h 21600"/>
              <a:gd name="T6" fmla="*/ 0 w 21600"/>
              <a:gd name="T7" fmla="*/ 31750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sz="3300" i="1" dirty="0">
                <a:latin typeface="Lucida Grande" pitchFamily="16" charset="0"/>
              </a:rPr>
              <a:t/>
            </a:r>
            <a:br>
              <a:rPr lang="it-IT" sz="3300" i="1" dirty="0">
                <a:latin typeface="Lucida Grande" pitchFamily="16" charset="0"/>
              </a:rPr>
            </a:br>
            <a:r>
              <a:rPr lang="it-IT" sz="3300" dirty="0">
                <a:latin typeface="Lucida Grande" pitchFamily="16" charset="0"/>
              </a:rPr>
              <a:t/>
            </a:r>
            <a:br>
              <a:rPr lang="it-IT" sz="3300" dirty="0">
                <a:latin typeface="Lucida Grande" pitchFamily="16" charset="0"/>
              </a:rPr>
            </a:br>
            <a:r>
              <a:rPr lang="it-IT" sz="3300" dirty="0">
                <a:latin typeface="Lucida Grande" pitchFamily="16" charset="0"/>
              </a:rPr>
              <a:t/>
            </a:r>
            <a:br>
              <a:rPr lang="it-IT" sz="3300" dirty="0">
                <a:latin typeface="Lucida Grande" pitchFamily="16" charset="0"/>
              </a:rPr>
            </a:br>
            <a:endParaRPr lang="it-IT" sz="3300" dirty="0">
              <a:latin typeface="Lucida Grande" pitchFamily="16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it-IT" i="1" dirty="0">
              <a:latin typeface="Lucida Grande" pitchFamily="16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it-IT" i="1" dirty="0">
              <a:latin typeface="Lucida Grande" pitchFamily="16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it-IT" i="1" dirty="0">
              <a:latin typeface="Lucida Grande" pitchFamily="16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it-IT" i="1" dirty="0">
              <a:latin typeface="Lucida Grande" pitchFamily="16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it-IT" i="1" dirty="0">
              <a:latin typeface="Lucida Grande" pitchFamily="16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sz="2000" i="1" dirty="0" smtClean="0">
                <a:latin typeface="Lucida Grande" pitchFamily="16" charset="0"/>
              </a:rPr>
              <a:t>Dr.ssa Maria Grazia </a:t>
            </a:r>
            <a:r>
              <a:rPr lang="it-IT" sz="2000" i="1" dirty="0" err="1" smtClean="0">
                <a:latin typeface="Lucida Grande" pitchFamily="16" charset="0"/>
              </a:rPr>
              <a:t>Marin</a:t>
            </a:r>
            <a:r>
              <a:rPr lang="it-IT" sz="2000" i="1" dirty="0" smtClean="0">
                <a:latin typeface="Lucida Grande" pitchFamily="16" charset="0"/>
              </a:rPr>
              <a:t/>
            </a:r>
            <a:br>
              <a:rPr lang="it-IT" sz="2000" i="1" dirty="0" smtClean="0">
                <a:latin typeface="Lucida Grande" pitchFamily="16" charset="0"/>
              </a:rPr>
            </a:br>
            <a:r>
              <a:rPr lang="it-IT" sz="2000" i="1" dirty="0" smtClean="0">
                <a:latin typeface="Lucida Grande" pitchFamily="16" charset="0"/>
              </a:rPr>
              <a:t>Laboratorio di Patologia Clinica</a:t>
            </a:r>
            <a:br>
              <a:rPr lang="it-IT" sz="2000" i="1" dirty="0" smtClean="0">
                <a:latin typeface="Lucida Grande" pitchFamily="16" charset="0"/>
              </a:rPr>
            </a:br>
            <a:r>
              <a:rPr lang="it-IT" sz="2000" i="1" dirty="0" smtClean="0">
                <a:latin typeface="Lucida Grande" pitchFamily="16" charset="0"/>
              </a:rPr>
              <a:t>P.O. Desenzano del Garda</a:t>
            </a:r>
            <a:endParaRPr lang="it-IT" sz="2000" i="1" dirty="0">
              <a:latin typeface="Lucida Grande" pitchFamily="16" charset="0"/>
            </a:endParaRPr>
          </a:p>
        </p:txBody>
      </p:sp>
      <p:sp>
        <p:nvSpPr>
          <p:cNvPr id="6147" name="Freeform 2"/>
          <p:cNvSpPr>
            <a:spLocks noChangeArrowheads="1"/>
          </p:cNvSpPr>
          <p:nvPr/>
        </p:nvSpPr>
        <p:spPr bwMode="auto">
          <a:xfrm>
            <a:off x="524161" y="2285521"/>
            <a:ext cx="8292960" cy="3263383"/>
          </a:xfrm>
          <a:custGeom>
            <a:avLst/>
            <a:gdLst>
              <a:gd name="T0" fmla="*/ 0 w 21600"/>
              <a:gd name="T1" fmla="*/ 0 h 21600"/>
              <a:gd name="T2" fmla="*/ 9142413 w 21600"/>
              <a:gd name="T3" fmla="*/ 0 h 21600"/>
              <a:gd name="T4" fmla="*/ 9142413 w 21600"/>
              <a:gd name="T5" fmla="*/ 3597275 h 21600"/>
              <a:gd name="T6" fmla="*/ 0 w 21600"/>
              <a:gd name="T7" fmla="*/ 3597275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9360">
            <a:solidFill>
              <a:srgbClr val="4A7EBB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6148" name="Freeform 3"/>
          <p:cNvSpPr>
            <a:spLocks noChangeArrowheads="1"/>
          </p:cNvSpPr>
          <p:nvPr/>
        </p:nvSpPr>
        <p:spPr bwMode="auto">
          <a:xfrm>
            <a:off x="326880" y="1306218"/>
            <a:ext cx="8292960" cy="1407027"/>
          </a:xfrm>
          <a:custGeom>
            <a:avLst/>
            <a:gdLst>
              <a:gd name="T0" fmla="*/ 0 w 21600"/>
              <a:gd name="T1" fmla="*/ 0 h 21600"/>
              <a:gd name="T2" fmla="*/ 9142412 w 21600"/>
              <a:gd name="T3" fmla="*/ 0 h 21600"/>
              <a:gd name="T4" fmla="*/ 9142412 w 21600"/>
              <a:gd name="T5" fmla="*/ 1550987 h 21600"/>
              <a:gd name="T6" fmla="*/ 0 w 21600"/>
              <a:gd name="T7" fmla="*/ 155098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>
              <a:lnSpc>
                <a:spcPct val="12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7300" b="1" dirty="0">
              <a:latin typeface="Arial Narrow" pitchFamily="16" charset="0"/>
            </a:endParaRPr>
          </a:p>
          <a:p>
            <a:pPr algn="ctr">
              <a:lnSpc>
                <a:spcPct val="12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7300" b="1" dirty="0">
                <a:latin typeface="Arial Narrow" pitchFamily="16" charset="0"/>
              </a:rPr>
              <a:t>Ed ora al Laboratorista...</a:t>
            </a: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524160" y="2351768"/>
            <a:ext cx="8294400" cy="1440"/>
          </a:xfrm>
          <a:prstGeom prst="line">
            <a:avLst/>
          </a:prstGeom>
          <a:noFill/>
          <a:ln w="76320">
            <a:solidFill>
              <a:srgbClr val="00CCFF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6150" name="Line 5"/>
          <p:cNvSpPr>
            <a:spLocks noChangeShapeType="1"/>
          </p:cNvSpPr>
          <p:nvPr/>
        </p:nvSpPr>
        <p:spPr bwMode="auto">
          <a:xfrm>
            <a:off x="576000" y="5486976"/>
            <a:ext cx="8294400" cy="1441"/>
          </a:xfrm>
          <a:prstGeom prst="line">
            <a:avLst/>
          </a:prstGeom>
          <a:noFill/>
          <a:ln w="76320">
            <a:solidFill>
              <a:srgbClr val="00CCFF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6151" name="Freeform 6"/>
          <p:cNvSpPr>
            <a:spLocks noChangeArrowheads="1"/>
          </p:cNvSpPr>
          <p:nvPr/>
        </p:nvSpPr>
        <p:spPr bwMode="auto">
          <a:xfrm>
            <a:off x="2315520" y="3135210"/>
            <a:ext cx="4541760" cy="522774"/>
          </a:xfrm>
          <a:custGeom>
            <a:avLst/>
            <a:gdLst>
              <a:gd name="T0" fmla="*/ 0 w 21600"/>
              <a:gd name="T1" fmla="*/ 0 h 21600"/>
              <a:gd name="T2" fmla="*/ 5006975 w 21600"/>
              <a:gd name="T3" fmla="*/ 0 h 21600"/>
              <a:gd name="T4" fmla="*/ 5006975 w 21600"/>
              <a:gd name="T5" fmla="*/ 576262 h 21600"/>
              <a:gd name="T6" fmla="*/ 0 w 21600"/>
              <a:gd name="T7" fmla="*/ 576262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4963681" y="1484784"/>
            <a:ext cx="363600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500" dirty="0"/>
              <a:t>I DISTURBI DELL'ALVO</a:t>
            </a:r>
          </a:p>
        </p:txBody>
      </p:sp>
      <p:pic>
        <p:nvPicPr>
          <p:cNvPr id="61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81" y="61927"/>
            <a:ext cx="4294080" cy="22250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159840" y="914496"/>
            <a:ext cx="8788320" cy="1029708"/>
          </a:xfrm>
          <a:prstGeom prst="rect">
            <a:avLst/>
          </a:prstGeom>
          <a:noFill/>
          <a:ln w="12600">
            <a:solidFill>
              <a:srgbClr val="0047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it-IT" sz="3300" dirty="0">
                <a:solidFill>
                  <a:srgbClr val="0000FF"/>
                </a:solidFill>
                <a:latin typeface="Arial Bold" charset="0"/>
                <a:ea typeface="ＭＳ Ｐゴシック" charset="-128"/>
              </a:rPr>
              <a:t>IL LABORATORIO NELLA </a:t>
            </a:r>
            <a:br>
              <a:rPr lang="it-IT" sz="3300" dirty="0">
                <a:solidFill>
                  <a:srgbClr val="0000FF"/>
                </a:solidFill>
                <a:latin typeface="Arial Bold" charset="0"/>
                <a:ea typeface="ＭＳ Ｐゴシック" charset="-128"/>
              </a:rPr>
            </a:br>
            <a:r>
              <a:rPr lang="it-IT" sz="3300" dirty="0">
                <a:solidFill>
                  <a:srgbClr val="0000FF"/>
                </a:solidFill>
                <a:latin typeface="Arial Bold" charset="0"/>
                <a:ea typeface="ＭＳ Ｐゴシック" charset="-128"/>
              </a:rPr>
              <a:t>DIAGNOSTICA DIFFERENZIALE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28161" y="2024853"/>
            <a:ext cx="6141600" cy="2024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8421" rIns="81639" bIns="40820"/>
          <a:lstStyle/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it-IT" sz="2000" dirty="0">
                <a:solidFill>
                  <a:srgbClr val="FF0000"/>
                </a:solidFill>
                <a:latin typeface="Arial Bold" charset="0"/>
              </a:rPr>
              <a:t>Esami di laboratorio</a:t>
            </a:r>
          </a:p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it-IT" sz="2000" dirty="0">
                <a:solidFill>
                  <a:srgbClr val="FF0000"/>
                </a:solidFill>
                <a:latin typeface="Arial Bold" charset="0"/>
              </a:rPr>
              <a:t>Generici</a:t>
            </a:r>
            <a:r>
              <a:rPr lang="it-IT" sz="2000" dirty="0">
                <a:latin typeface="Arial Bold" charset="0"/>
              </a:rPr>
              <a:t>:</a:t>
            </a:r>
          </a:p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it-IT" sz="2000" dirty="0">
                <a:latin typeface="Arial Bold" charset="0"/>
              </a:rPr>
              <a:t>Emocromo (Leucocitosi, </a:t>
            </a:r>
            <a:r>
              <a:rPr lang="it-IT" sz="2000" dirty="0" err="1">
                <a:latin typeface="Arial Bold" charset="0"/>
              </a:rPr>
              <a:t>Piastrinosi</a:t>
            </a:r>
            <a:r>
              <a:rPr lang="it-IT" sz="2000" dirty="0">
                <a:latin typeface="Arial Bold" charset="0"/>
              </a:rPr>
              <a:t>, Anemia)</a:t>
            </a:r>
          </a:p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it-IT" sz="2000" dirty="0">
                <a:latin typeface="Arial Bold" charset="0"/>
              </a:rPr>
              <a:t>VES</a:t>
            </a:r>
          </a:p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it-IT" sz="2000" dirty="0">
                <a:latin typeface="Arial Bold" charset="0"/>
              </a:rPr>
              <a:t>PCR</a:t>
            </a:r>
          </a:p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it-IT" sz="2000" dirty="0" err="1">
                <a:latin typeface="Arial Bold" charset="0"/>
              </a:rPr>
              <a:t>Albuminemia</a:t>
            </a:r>
            <a:r>
              <a:rPr lang="it-IT" sz="2000" dirty="0">
                <a:latin typeface="Arial Bold" charset="0"/>
              </a:rPr>
              <a:t> (</a:t>
            </a:r>
            <a:r>
              <a:rPr lang="it-IT" sz="2000" dirty="0" err="1">
                <a:latin typeface="Arial Bold" charset="0"/>
              </a:rPr>
              <a:t>protidodispersione</a:t>
            </a:r>
            <a:r>
              <a:rPr lang="it-IT" sz="2000" dirty="0">
                <a:latin typeface="Arial Bold" charset="0"/>
              </a:rPr>
              <a:t> intestinale) 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587520" y="260668"/>
            <a:ext cx="8948160" cy="440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dirty="0" err="1">
                <a:solidFill>
                  <a:srgbClr val="FF3333"/>
                </a:solidFill>
              </a:rPr>
              <a:t>Nel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sospetto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di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malattia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intestinale</a:t>
            </a:r>
            <a:r>
              <a:rPr lang="en-US" sz="2500" dirty="0">
                <a:solidFill>
                  <a:srgbClr val="FF3333"/>
                </a:solidFill>
              </a:rPr>
              <a:t> INFIAMMATORIA.......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480" y="38885"/>
            <a:ext cx="648000" cy="779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195840" y="4398222"/>
            <a:ext cx="7380000" cy="370119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81639" tIns="58421" rIns="81639" bIns="40820"/>
          <a:lstStyle/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sz="2000" dirty="0">
                <a:latin typeface="Arial Bold" charset="0"/>
              </a:rPr>
              <a:t>Marcatori di flogosi fecali :  la </a:t>
            </a:r>
            <a:r>
              <a:rPr lang="it-IT" sz="2000" dirty="0">
                <a:solidFill>
                  <a:srgbClr val="FF3333"/>
                </a:solidFill>
                <a:latin typeface="Arial Bold" charset="0"/>
              </a:rPr>
              <a:t>CALPROTECTINA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17441" y="5095255"/>
            <a:ext cx="7685280" cy="370119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81639" tIns="58421" rIns="81639" bIns="40820"/>
          <a:lstStyle/>
          <a:p>
            <a:pPr>
              <a:tabLst>
                <a:tab pos="322565" algn="l"/>
                <a:tab pos="645130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it-IT" sz="2000" dirty="0">
                <a:latin typeface="Arial Bold" charset="0"/>
              </a:rPr>
              <a:t>Marcatori </a:t>
            </a:r>
            <a:r>
              <a:rPr lang="it-IT" sz="2000" dirty="0" err="1">
                <a:latin typeface="Arial Bold" charset="0"/>
              </a:rPr>
              <a:t>anticorpali</a:t>
            </a:r>
            <a:r>
              <a:rPr lang="it-IT" sz="2000" dirty="0">
                <a:latin typeface="Arial Bold" charset="0"/>
              </a:rPr>
              <a:t>: </a:t>
            </a:r>
            <a:r>
              <a:rPr lang="it-IT" sz="2000" dirty="0">
                <a:solidFill>
                  <a:srgbClr val="FF3333"/>
                </a:solidFill>
                <a:latin typeface="Arial Bold" charset="0"/>
              </a:rPr>
              <a:t>ASCA , P-ANCA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1"/>
          <p:cNvSpPr>
            <a:spLocks noChangeArrowheads="1"/>
          </p:cNvSpPr>
          <p:nvPr/>
        </p:nvSpPr>
        <p:spPr bwMode="auto">
          <a:xfrm>
            <a:off x="326881" y="816567"/>
            <a:ext cx="8228160" cy="1142039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258887 h 21600"/>
              <a:gd name="T6" fmla="*/ 0 w 21600"/>
              <a:gd name="T7" fmla="*/ 125888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B7DEE8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4400" dirty="0">
                <a:latin typeface="Lucida Grande" pitchFamily="16" charset="0"/>
              </a:rPr>
              <a:t>   </a:t>
            </a:r>
            <a:r>
              <a:rPr lang="it-IT" sz="4400" dirty="0">
                <a:solidFill>
                  <a:srgbClr val="0066FF"/>
                </a:solidFill>
                <a:latin typeface="Lucida Grande" pitchFamily="16" charset="0"/>
              </a:rPr>
              <a:t>   CALPROTECTINA: cos’è ?</a:t>
            </a:r>
          </a:p>
        </p:txBody>
      </p:sp>
      <p:sp>
        <p:nvSpPr>
          <p:cNvPr id="8195" name="Freeform 2"/>
          <p:cNvSpPr>
            <a:spLocks noChangeArrowheads="1"/>
          </p:cNvSpPr>
          <p:nvPr/>
        </p:nvSpPr>
        <p:spPr bwMode="auto">
          <a:xfrm>
            <a:off x="285120" y="1564004"/>
            <a:ext cx="4799520" cy="4643047"/>
          </a:xfrm>
          <a:custGeom>
            <a:avLst/>
            <a:gdLst>
              <a:gd name="T0" fmla="*/ 0 w 21600"/>
              <a:gd name="T1" fmla="*/ 0 h 21600"/>
              <a:gd name="T2" fmla="*/ 5291138 w 21600"/>
              <a:gd name="T3" fmla="*/ 0 h 21600"/>
              <a:gd name="T4" fmla="*/ 5291138 w 21600"/>
              <a:gd name="T5" fmla="*/ 5118100 h 21600"/>
              <a:gd name="T6" fmla="*/ 0 w 21600"/>
              <a:gd name="T7" fmla="*/ 51181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it-IT" sz="2200" dirty="0">
              <a:latin typeface="Lucida Grande" pitchFamily="16" charset="0"/>
            </a:endParaRPr>
          </a:p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it-IT" sz="2500" i="1" dirty="0">
              <a:latin typeface="Lucida Grande" pitchFamily="16" charset="0"/>
            </a:endParaRPr>
          </a:p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2900" i="1" dirty="0" err="1">
                <a:solidFill>
                  <a:srgbClr val="3333FF"/>
                </a:solidFill>
                <a:latin typeface="Lucida Grande" pitchFamily="16" charset="0"/>
              </a:rPr>
              <a:t>Marker</a:t>
            </a:r>
            <a:r>
              <a:rPr lang="it-IT" sz="2900" i="1" dirty="0">
                <a:solidFill>
                  <a:srgbClr val="3333FF"/>
                </a:solidFill>
                <a:latin typeface="Lucida Grande" pitchFamily="16" charset="0"/>
              </a:rPr>
              <a:t> non invasivo</a:t>
            </a:r>
          </a:p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2900" i="1" dirty="0">
                <a:solidFill>
                  <a:srgbClr val="3333FF"/>
                </a:solidFill>
                <a:latin typeface="Lucida Grande" pitchFamily="16" charset="0"/>
              </a:rPr>
              <a:t>di infiammazione intestinale</a:t>
            </a:r>
          </a:p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it-IT" sz="2500" b="1" i="1" dirty="0">
              <a:latin typeface="Lucida Grande" pitchFamily="16" charset="0"/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9361" y="1795869"/>
            <a:ext cx="1409760" cy="17281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7" name="Freeform 4"/>
          <p:cNvSpPr>
            <a:spLocks noChangeArrowheads="1"/>
          </p:cNvSpPr>
          <p:nvPr/>
        </p:nvSpPr>
        <p:spPr bwMode="auto">
          <a:xfrm>
            <a:off x="4932040" y="4604164"/>
            <a:ext cx="3967200" cy="1895239"/>
          </a:xfrm>
          <a:custGeom>
            <a:avLst/>
            <a:gdLst>
              <a:gd name="T0" fmla="*/ 0 w 21600"/>
              <a:gd name="T1" fmla="*/ 0 h 21600"/>
              <a:gd name="T2" fmla="*/ 4373562 w 21600"/>
              <a:gd name="T3" fmla="*/ 0 h 21600"/>
              <a:gd name="T4" fmla="*/ 4373562 w 21600"/>
              <a:gd name="T5" fmla="*/ 2089150 h 21600"/>
              <a:gd name="T6" fmla="*/ 0 w 21600"/>
              <a:gd name="T7" fmla="*/ 208915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>
              <a:spcBef>
                <a:spcPts val="454"/>
              </a:spcBef>
              <a:buClr>
                <a:srgbClr val="009999"/>
              </a:buClr>
              <a:buSzPct val="45000"/>
              <a:buFont typeface="Wingdings 2" charset="2"/>
              <a:buChar char="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800" dirty="0"/>
              <a:t> 36kDa,  lega calcio e zinco</a:t>
            </a:r>
          </a:p>
          <a:p>
            <a:pPr>
              <a:spcBef>
                <a:spcPts val="454"/>
              </a:spcBef>
              <a:buClr>
                <a:srgbClr val="009999"/>
              </a:buClr>
              <a:buSzPct val="45000"/>
              <a:buFont typeface="Wingdings 2" charset="2"/>
              <a:buChar char="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800" dirty="0"/>
              <a:t> costituisce circa 60% delle proteine dei </a:t>
            </a:r>
            <a:r>
              <a:rPr lang="it-IT" sz="1800" dirty="0" err="1"/>
              <a:t>citosol</a:t>
            </a:r>
            <a:r>
              <a:rPr lang="it-IT" sz="1800" dirty="0"/>
              <a:t> dei neutrofili</a:t>
            </a:r>
          </a:p>
          <a:p>
            <a:pPr>
              <a:spcBef>
                <a:spcPts val="454"/>
              </a:spcBef>
              <a:buClr>
                <a:srgbClr val="009999"/>
              </a:buClr>
              <a:buSzPct val="45000"/>
              <a:buFont typeface="Wingdings 2" charset="2"/>
              <a:buChar char="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800" dirty="0"/>
              <a:t> attività antimicrobica</a:t>
            </a:r>
          </a:p>
          <a:p>
            <a:pPr>
              <a:spcBef>
                <a:spcPts val="454"/>
              </a:spcBef>
              <a:buClr>
                <a:srgbClr val="009999"/>
              </a:buClr>
              <a:buSzPct val="45000"/>
              <a:buFont typeface="Wingdings 2" charset="2"/>
              <a:buChar char="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1800" dirty="0"/>
              <a:t> resistente alla degradazione enzimatica</a:t>
            </a:r>
          </a:p>
          <a:p>
            <a:pPr>
              <a:spcBef>
                <a:spcPts val="454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it-IT" sz="1800" dirty="0"/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587520" y="260668"/>
            <a:ext cx="8948160" cy="440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dirty="0" err="1">
                <a:solidFill>
                  <a:srgbClr val="FF3333"/>
                </a:solidFill>
              </a:rPr>
              <a:t>Nel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sospetto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di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malattia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intestinale</a:t>
            </a:r>
            <a:r>
              <a:rPr lang="en-US" sz="2500" dirty="0">
                <a:solidFill>
                  <a:srgbClr val="FF3333"/>
                </a:solidFill>
              </a:rPr>
              <a:t> INFIAMMATORIA.......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6480" y="4572481"/>
            <a:ext cx="4291200" cy="17771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0021" rIns="81639" bIns="40820"/>
          <a:lstStyle/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2200" b="1" dirty="0">
                <a:solidFill>
                  <a:srgbClr val="FF3333"/>
                </a:solidFill>
              </a:rPr>
              <a:t> in grado di </a:t>
            </a:r>
            <a:r>
              <a:rPr lang="it-IT" sz="2400" b="1" dirty="0">
                <a:solidFill>
                  <a:srgbClr val="FF3333"/>
                </a:solidFill>
              </a:rPr>
              <a:t>differenziare</a:t>
            </a:r>
            <a:r>
              <a:rPr lang="it-IT" sz="2200" b="1" dirty="0">
                <a:solidFill>
                  <a:srgbClr val="FF3333"/>
                </a:solidFill>
              </a:rPr>
              <a:t> </a:t>
            </a:r>
          </a:p>
          <a:p>
            <a:pPr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it-IT" sz="2200" b="1" dirty="0">
                <a:solidFill>
                  <a:srgbClr val="FF3333"/>
                </a:solidFill>
              </a:rPr>
              <a:t>le Malattie Intestinali Infiammatorie (IBD) dalle Sindromi dell’Intestino Irritabile (IBS)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2339752" y="4005064"/>
            <a:ext cx="13209" cy="534293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it-IT"/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4355976" y="3657985"/>
            <a:ext cx="4821120" cy="891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2200" i="1" dirty="0">
                <a:latin typeface="Lucida Grande" pitchFamily="16" charset="0"/>
              </a:rPr>
              <a:t>Proteina derivata dai neutrofili</a:t>
            </a:r>
          </a:p>
          <a:p>
            <a:pPr algn="ctr"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it-IT" sz="2200" i="1" dirty="0">
                <a:latin typeface="Lucida Grande" pitchFamily="16" charset="0"/>
              </a:rPr>
              <a:t>(&lt;&lt;monociti e macrofagi attivati)</a:t>
            </a:r>
          </a:p>
        </p:txBody>
      </p:sp>
      <p:pic>
        <p:nvPicPr>
          <p:cNvPr id="820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480" y="38885"/>
            <a:ext cx="648000" cy="779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1"/>
          <p:cNvSpPr>
            <a:spLocks noChangeArrowheads="1"/>
          </p:cNvSpPr>
          <p:nvPr/>
        </p:nvSpPr>
        <p:spPr bwMode="auto">
          <a:xfrm>
            <a:off x="429120" y="214583"/>
            <a:ext cx="8228160" cy="980743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81087 h 21600"/>
              <a:gd name="T6" fmla="*/ 0 w 21600"/>
              <a:gd name="T7" fmla="*/ 108108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86400">
            <a:solidFill>
              <a:srgbClr val="B7DEE8"/>
            </a:solidFill>
            <a:miter lim="800000"/>
            <a:headEnd/>
            <a:tailEnd/>
          </a:ln>
        </p:spPr>
        <p:txBody>
          <a:bodyPr lIns="67924" tIns="67924" rIns="67924" bIns="67924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4900" dirty="0">
                <a:solidFill>
                  <a:srgbClr val="3333FF"/>
                </a:solidFill>
                <a:latin typeface="Lucida Grande" pitchFamily="16" charset="0"/>
              </a:rPr>
              <a:t>In quali condizioni è alterata</a:t>
            </a:r>
          </a:p>
        </p:txBody>
      </p:sp>
      <p:sp>
        <p:nvSpPr>
          <p:cNvPr id="9219" name="Freeform 2"/>
          <p:cNvSpPr>
            <a:spLocks noChangeArrowheads="1"/>
          </p:cNvSpPr>
          <p:nvPr/>
        </p:nvSpPr>
        <p:spPr bwMode="auto">
          <a:xfrm>
            <a:off x="285121" y="1214048"/>
            <a:ext cx="8857440" cy="5643952"/>
          </a:xfrm>
          <a:custGeom>
            <a:avLst/>
            <a:gdLst>
              <a:gd name="T0" fmla="*/ 0 w 21600"/>
              <a:gd name="T1" fmla="*/ 0 h 21600"/>
              <a:gd name="T2" fmla="*/ 9764713 w 21600"/>
              <a:gd name="T3" fmla="*/ 0 h 21600"/>
              <a:gd name="T4" fmla="*/ 9764713 w 21600"/>
              <a:gd name="T5" fmla="*/ 6221412 h 21600"/>
              <a:gd name="T6" fmla="*/ 0 w 21600"/>
              <a:gd name="T7" fmla="*/ 6221412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 marL="414726" indent="-413287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1800" dirty="0">
              <a:latin typeface="Lucida Grande" pitchFamily="16" charset="0"/>
            </a:endParaRPr>
          </a:p>
          <a:p>
            <a:pPr marL="414726" indent="-413287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2200" dirty="0">
              <a:latin typeface="Lucida Grande" pitchFamily="16" charset="0"/>
            </a:endParaRPr>
          </a:p>
          <a:p>
            <a:pPr marL="414726" indent="-413287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200" dirty="0">
                <a:solidFill>
                  <a:srgbClr val="0066FF"/>
                </a:solidFill>
                <a:latin typeface="Lucida Grande" pitchFamily="16" charset="0"/>
              </a:rPr>
              <a:t>TRE CONDIZIONI</a:t>
            </a:r>
          </a:p>
          <a:p>
            <a:pPr marL="414726" indent="-413287" algn="ctr">
              <a:spcBef>
                <a:spcPts val="726"/>
              </a:spcBef>
              <a:buFont typeface="Times New Roman" pitchFamily="16" charset="0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200" dirty="0">
                <a:latin typeface="Lucida Grande" pitchFamily="16" charset="0"/>
              </a:rPr>
              <a:t>Enteropatia da FANS; enterite da radiazioni</a:t>
            </a:r>
          </a:p>
          <a:p>
            <a:pPr marL="414726" indent="-413287" algn="ctr">
              <a:spcBef>
                <a:spcPts val="726"/>
              </a:spcBef>
              <a:buFont typeface="Times New Roman" pitchFamily="16" charset="0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200" dirty="0">
                <a:latin typeface="Lucida Grande" pitchFamily="16" charset="0"/>
              </a:rPr>
              <a:t>Infezioni acute gastrointestinali</a:t>
            </a:r>
          </a:p>
          <a:p>
            <a:pPr marL="414726" indent="-413287" algn="ctr">
              <a:spcBef>
                <a:spcPts val="726"/>
              </a:spcBef>
              <a:buFont typeface="Times New Roman" pitchFamily="16" charset="0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200" dirty="0">
                <a:latin typeface="Lucida Grande" pitchFamily="16" charset="0"/>
              </a:rPr>
              <a:t>Malattia diverticolare sintomatica</a:t>
            </a:r>
          </a:p>
          <a:p>
            <a:pPr marL="414726" indent="-413287"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2400" i="1" dirty="0">
              <a:latin typeface="Lucida Grande" pitchFamily="16" charset="0"/>
            </a:endParaRPr>
          </a:p>
          <a:p>
            <a:pPr marL="414726" indent="-413287"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400" i="1" dirty="0">
                <a:solidFill>
                  <a:srgbClr val="0066FF"/>
                </a:solidFill>
                <a:latin typeface="Lucida Grande" pitchFamily="16" charset="0"/>
              </a:rPr>
              <a:t>Rispetto ad altri marcatori (VES, PCR) </a:t>
            </a:r>
          </a:p>
          <a:p>
            <a:pPr marL="414726" indent="-413287"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400" i="1" dirty="0">
                <a:solidFill>
                  <a:srgbClr val="0066FF"/>
                </a:solidFill>
                <a:latin typeface="Lucida Grande" pitchFamily="16" charset="0"/>
              </a:rPr>
              <a:t>la misurazione nelle feci NON è influenzata </a:t>
            </a:r>
          </a:p>
          <a:p>
            <a:pPr marL="414726" indent="-413287" algn="ctr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2400" i="1" dirty="0">
                <a:solidFill>
                  <a:srgbClr val="0066FF"/>
                </a:solidFill>
                <a:latin typeface="Lucida Grande" pitchFamily="16" charset="0"/>
              </a:rPr>
              <a:t>da infiammazione sistemica</a:t>
            </a:r>
          </a:p>
          <a:p>
            <a:pPr marL="414726" indent="-413287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1800" dirty="0">
              <a:latin typeface="Lucida Grande" pitchFamily="16" charset="0"/>
            </a:endParaRPr>
          </a:p>
          <a:p>
            <a:pPr marL="414726" indent="-413287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1800" dirty="0">
              <a:latin typeface="Lucida Grande" pitchFamily="16" charset="0"/>
            </a:endParaRPr>
          </a:p>
          <a:p>
            <a:pPr marL="414726" indent="-413287"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1800" dirty="0">
              <a:latin typeface="Lucida Grande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1"/>
          <p:cNvSpPr>
            <a:spLocks noChangeArrowheads="1"/>
          </p:cNvSpPr>
          <p:nvPr/>
        </p:nvSpPr>
        <p:spPr bwMode="auto">
          <a:xfrm>
            <a:off x="250560" y="151216"/>
            <a:ext cx="8228160" cy="1219808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344612 h 21600"/>
              <a:gd name="T6" fmla="*/ 0 w 21600"/>
              <a:gd name="T7" fmla="*/ 1344612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86400">
            <a:solidFill>
              <a:srgbClr val="B7DEE8"/>
            </a:solidFill>
            <a:miter lim="800000"/>
            <a:headEnd/>
            <a:tailEnd/>
          </a:ln>
        </p:spPr>
        <p:txBody>
          <a:bodyPr lIns="67924" tIns="67924" rIns="67924" bIns="67924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600" dirty="0">
                <a:solidFill>
                  <a:srgbClr val="0000FF"/>
                </a:solidFill>
                <a:latin typeface="Lucida Grande" pitchFamily="16" charset="0"/>
              </a:rPr>
              <a:t>CALPROTECTINA FECALE: dosaggio</a:t>
            </a:r>
          </a:p>
        </p:txBody>
      </p:sp>
      <p:sp>
        <p:nvSpPr>
          <p:cNvPr id="10243" name="Freeform 2"/>
          <p:cNvSpPr>
            <a:spLocks noChangeArrowheads="1"/>
          </p:cNvSpPr>
          <p:nvPr/>
        </p:nvSpPr>
        <p:spPr bwMode="auto">
          <a:xfrm>
            <a:off x="380160" y="1523680"/>
            <a:ext cx="8228160" cy="5082294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5602288 h 21600"/>
              <a:gd name="T6" fmla="*/ 0 w 21600"/>
              <a:gd name="T7" fmla="*/ 5602288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4615" tIns="34615" rIns="34615" bIns="34615"/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b="1" i="1" dirty="0">
                <a:solidFill>
                  <a:srgbClr val="0000FF"/>
                </a:solidFill>
                <a:latin typeface="Lucida Grande" pitchFamily="16" charset="0"/>
              </a:rPr>
              <a:t>CAMPIONE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feci (5 g in tampone)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stabile per 7 giorni a temperatura ambiente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b="1" i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b="1" i="1" dirty="0">
                <a:solidFill>
                  <a:srgbClr val="3333FF"/>
                </a:solidFill>
                <a:latin typeface="Lucida Grande" pitchFamily="16" charset="0"/>
              </a:rPr>
              <a:t>METODO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test </a:t>
            </a:r>
            <a:r>
              <a:rPr lang="it-IT" sz="1800" dirty="0" err="1"/>
              <a:t>immunoenzimatici</a:t>
            </a:r>
            <a:r>
              <a:rPr lang="it-IT" sz="1800" dirty="0"/>
              <a:t> commerciali</a:t>
            </a:r>
          </a:p>
          <a:p>
            <a:pPr>
              <a:spcBef>
                <a:spcPts val="726"/>
              </a:spcBef>
              <a:buFont typeface="Lucida Grande" pitchFamily="16" charset="0"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TEST RAPIDO </a:t>
            </a:r>
            <a:r>
              <a:rPr lang="it-IT" sz="1800" dirty="0" err="1"/>
              <a:t>immunocromatografico</a:t>
            </a:r>
            <a:endParaRPr lang="it-IT" sz="1800" dirty="0"/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b="1" dirty="0">
              <a:latin typeface="Lucida Grande" pitchFamily="16" charset="0"/>
            </a:endParaRP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b="1" i="1" dirty="0">
                <a:solidFill>
                  <a:srgbClr val="3333FF"/>
                </a:solidFill>
                <a:latin typeface="Lucida Grande" pitchFamily="16" charset="0"/>
              </a:rPr>
              <a:t>RISULTATI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800" dirty="0"/>
              <a:t>espressi in </a:t>
            </a:r>
            <a:r>
              <a:rPr lang="it-IT" sz="1800" dirty="0" err="1" smtClean="0"/>
              <a:t>mcg</a:t>
            </a:r>
            <a:r>
              <a:rPr lang="it-IT" sz="1800" dirty="0" smtClean="0"/>
              <a:t>/g</a:t>
            </a:r>
          </a:p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1800" dirty="0"/>
          </a:p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>
                <a:solidFill>
                  <a:srgbClr val="FF0000"/>
                </a:solidFill>
                <a:latin typeface="Lucida Grande" pitchFamily="16" charset="0"/>
              </a:rPr>
              <a:t>&lt;50   NORMALE</a:t>
            </a:r>
          </a:p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>
                <a:solidFill>
                  <a:srgbClr val="FF0000"/>
                </a:solidFill>
                <a:latin typeface="Lucida Grande" pitchFamily="16" charset="0"/>
              </a:rPr>
              <a:t>50 - 100   DEBOLE POSITIVO/DUBBIO</a:t>
            </a:r>
          </a:p>
          <a:p>
            <a:pPr>
              <a:spcBef>
                <a:spcPts val="635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>
                <a:solidFill>
                  <a:srgbClr val="FF0000"/>
                </a:solidFill>
                <a:latin typeface="Lucida Grande" pitchFamily="16" charset="0"/>
              </a:rPr>
              <a:t>&gt; 100  POSITIVO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8480" y="4643048"/>
            <a:ext cx="2700000" cy="1899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37120" y="979303"/>
            <a:ext cx="3774240" cy="3585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1800" b="1" dirty="0">
                <a:solidFill>
                  <a:srgbClr val="FF3333"/>
                </a:solidFill>
                <a:latin typeface="Lucida Grande" pitchFamily="16" charset="0"/>
              </a:rPr>
              <a:t>CODICE SISS: 009012A </a:t>
            </a: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5028480" y="1013866"/>
            <a:ext cx="2058532" cy="359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spAutoFit/>
          </a:bodyPr>
          <a:lstStyle/>
          <a:p>
            <a:pPr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it-IT" sz="1800" b="1" dirty="0">
                <a:solidFill>
                  <a:srgbClr val="FF0000"/>
                </a:solidFill>
                <a:latin typeface="Lucida Grande" pitchFamily="16" charset="0"/>
              </a:rPr>
              <a:t>(Tariffa SSR 15 €)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630416" y="1916832"/>
            <a:ext cx="3046040" cy="2200557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200" b="1" dirty="0">
                <a:latin typeface="Lucida Grande" pitchFamily="16" charset="0"/>
              </a:rPr>
              <a:t>DIAGNOSI DIFFERENZIALE IBD/IBS:</a:t>
            </a:r>
          </a:p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200" b="1" dirty="0">
                <a:latin typeface="Lucida Grande" pitchFamily="16" charset="0"/>
              </a:rPr>
              <a:t>sensibilità 95% </a:t>
            </a:r>
          </a:p>
          <a:p>
            <a:pPr>
              <a:lnSpc>
                <a:spcPct val="112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it-IT" sz="2200" b="1" dirty="0">
                <a:latin typeface="Lucida Grande" pitchFamily="16" charset="0"/>
              </a:rPr>
              <a:t>specificità 91%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1"/>
          <p:cNvSpPr>
            <a:spLocks noChangeArrowheads="1"/>
          </p:cNvSpPr>
          <p:nvPr/>
        </p:nvSpPr>
        <p:spPr bwMode="auto">
          <a:xfrm>
            <a:off x="456481" y="305312"/>
            <a:ext cx="8228160" cy="1219809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344613 h 21600"/>
              <a:gd name="T6" fmla="*/ 0 w 21600"/>
              <a:gd name="T7" fmla="*/ 1344613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58400">
            <a:solidFill>
              <a:srgbClr val="B7DEE8"/>
            </a:solidFill>
            <a:miter lim="800000"/>
            <a:headEnd/>
            <a:tailEnd/>
          </a:ln>
        </p:spPr>
        <p:txBody>
          <a:bodyPr lIns="100579" tIns="100579" rIns="100579" bIns="100579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600" dirty="0">
                <a:solidFill>
                  <a:srgbClr val="3333FF"/>
                </a:solidFill>
                <a:latin typeface="Lucida Grande" pitchFamily="16" charset="0"/>
              </a:rPr>
              <a:t>CALPROTECTINA FECALE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56481" y="1991730"/>
            <a:ext cx="8228160" cy="5776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latin typeface="Calibri" charset="0"/>
              </a:rPr>
              <a:t> Marcatore  non invasivo di infiammazione  intestinale  (si riscontra a titoli elevati per la presenza di neutrofili)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900" dirty="0">
              <a:latin typeface="Calibri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latin typeface="Calibri" charset="0"/>
              </a:rPr>
              <a:t> Identifica le malattie infiammatorie (IBD) e le differenzia dalle forme funzionali: sindrome dell'intestino irritabile (IBS)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900" dirty="0">
              <a:latin typeface="Calibri" charset="0"/>
            </a:endParaRPr>
          </a:p>
          <a:p>
            <a:pPr>
              <a:buSzPct val="45000"/>
              <a:buFont typeface="Wingdings" charset="2"/>
              <a:buChar char="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900" dirty="0">
                <a:latin typeface="Calibri" charset="0"/>
              </a:rPr>
              <a:t> Modesta utilità nel </a:t>
            </a:r>
            <a:r>
              <a:rPr lang="it-IT" sz="2900" dirty="0" err="1">
                <a:latin typeface="Calibri" charset="0"/>
              </a:rPr>
              <a:t>follow</a:t>
            </a:r>
            <a:r>
              <a:rPr lang="it-IT" sz="2900" dirty="0">
                <a:latin typeface="Calibri" charset="0"/>
              </a:rPr>
              <a:t> up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900" dirty="0">
              <a:latin typeface="Calibr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900" dirty="0">
              <a:latin typeface="Calibri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dirty="0"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60" y="2481381"/>
            <a:ext cx="7967520" cy="4215322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</p:spPr>
      </p:pic>
      <p:sp>
        <p:nvSpPr>
          <p:cNvPr id="12291" name="Freeform 2"/>
          <p:cNvSpPr>
            <a:spLocks noChangeArrowheads="1"/>
          </p:cNvSpPr>
          <p:nvPr/>
        </p:nvSpPr>
        <p:spPr bwMode="auto">
          <a:xfrm>
            <a:off x="499681" y="709995"/>
            <a:ext cx="8228160" cy="1480475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631950 h 21600"/>
              <a:gd name="T6" fmla="*/ 0 w 21600"/>
              <a:gd name="T7" fmla="*/ 163195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82800">
            <a:solidFill>
              <a:srgbClr val="99CCFF"/>
            </a:solidFill>
            <a:miter lim="800000"/>
            <a:headEnd/>
            <a:tailEnd/>
          </a:ln>
        </p:spPr>
        <p:txBody>
          <a:bodyPr lIns="114948" tIns="75761" rIns="114948" bIns="75761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3333FF"/>
                </a:solidFill>
              </a:rPr>
              <a:t>Autoanticorpi nelle </a:t>
            </a:r>
            <a:r>
              <a:rPr lang="it-IT" sz="3300" dirty="0">
                <a:solidFill>
                  <a:srgbClr val="FF3333"/>
                </a:solidFill>
              </a:rPr>
              <a:t>IBD</a:t>
            </a:r>
            <a:r>
              <a:rPr lang="it-IT" sz="3300" dirty="0">
                <a:solidFill>
                  <a:srgbClr val="3333FF"/>
                </a:solidFill>
              </a:rPr>
              <a:t>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3333FF"/>
                </a:solidFill>
              </a:rPr>
              <a:t>utili nelle “Coliti Indeterminate”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3921" y="2508743"/>
            <a:ext cx="1471680" cy="12226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2640" y="1110357"/>
            <a:ext cx="1415520" cy="1697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87520" y="260668"/>
            <a:ext cx="8948160" cy="440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dirty="0" err="1">
                <a:solidFill>
                  <a:srgbClr val="FF3333"/>
                </a:solidFill>
              </a:rPr>
              <a:t>Nel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sospetto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di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malattia</a:t>
            </a:r>
            <a:r>
              <a:rPr lang="en-US" sz="2500" dirty="0">
                <a:solidFill>
                  <a:srgbClr val="FF3333"/>
                </a:solidFill>
              </a:rPr>
              <a:t> </a:t>
            </a:r>
            <a:r>
              <a:rPr lang="en-US" sz="2500" dirty="0" err="1">
                <a:solidFill>
                  <a:srgbClr val="FF3333"/>
                </a:solidFill>
              </a:rPr>
              <a:t>intestinale</a:t>
            </a:r>
            <a:r>
              <a:rPr lang="en-US" sz="2500" dirty="0">
                <a:solidFill>
                  <a:srgbClr val="FF3333"/>
                </a:solidFill>
              </a:rPr>
              <a:t> INFIAMMATORIA.......</a:t>
            </a:r>
          </a:p>
        </p:txBody>
      </p:sp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0480" y="5761"/>
            <a:ext cx="64800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1"/>
          <p:cNvSpPr>
            <a:spLocks noChangeArrowheads="1"/>
          </p:cNvSpPr>
          <p:nvPr/>
        </p:nvSpPr>
        <p:spPr bwMode="auto">
          <a:xfrm>
            <a:off x="429120" y="214583"/>
            <a:ext cx="8228160" cy="910176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03300 h 21600"/>
              <a:gd name="T6" fmla="*/ 0 w 21600"/>
              <a:gd name="T7" fmla="*/ 10033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99CCFF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300" dirty="0">
                <a:solidFill>
                  <a:srgbClr val="3333FF"/>
                </a:solidFill>
                <a:latin typeface="Lucida Grande" pitchFamily="16" charset="0"/>
              </a:rPr>
              <a:t>Colite “Indeterminata”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20" y="1643213"/>
            <a:ext cx="8572320" cy="4334855"/>
          </a:xfrm>
          <a:prstGeom prst="rect">
            <a:avLst/>
          </a:prstGeom>
          <a:solidFill>
            <a:srgbClr val="CFE7F5"/>
          </a:solidFill>
          <a:ln w="9525">
            <a:solidFill>
              <a:srgbClr val="808080"/>
            </a:solidFill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9760" y="2037815"/>
            <a:ext cx="7319520" cy="4206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9" name="Oval 2"/>
          <p:cNvSpPr>
            <a:spLocks noChangeArrowheads="1"/>
          </p:cNvSpPr>
          <p:nvPr/>
        </p:nvSpPr>
        <p:spPr bwMode="auto">
          <a:xfrm>
            <a:off x="2220480" y="2449698"/>
            <a:ext cx="979200" cy="326914"/>
          </a:xfrm>
          <a:prstGeom prst="ellipse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391680" y="718636"/>
            <a:ext cx="8228160" cy="910176"/>
          </a:xfrm>
          <a:custGeom>
            <a:avLst/>
            <a:gdLst>
              <a:gd name="T0" fmla="*/ 0 w 21600"/>
              <a:gd name="T1" fmla="*/ 0 h 21600"/>
              <a:gd name="T2" fmla="*/ 9070975 w 21600"/>
              <a:gd name="T3" fmla="*/ 0 h 21600"/>
              <a:gd name="T4" fmla="*/ 9070975 w 21600"/>
              <a:gd name="T5" fmla="*/ 1003300 h 21600"/>
              <a:gd name="T6" fmla="*/ 0 w 21600"/>
              <a:gd name="T7" fmla="*/ 100330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2400">
            <a:solidFill>
              <a:srgbClr val="B7DEE8"/>
            </a:solidFill>
            <a:miter lim="800000"/>
            <a:headEnd/>
            <a:tailEnd/>
          </a:ln>
        </p:spPr>
        <p:txBody>
          <a:bodyPr lIns="84251" tIns="84251" rIns="84251" bIns="84251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3600" dirty="0">
                <a:solidFill>
                  <a:srgbClr val="0000FF"/>
                </a:solidFill>
                <a:latin typeface="Lucida Grande" pitchFamily="16" charset="0"/>
              </a:rPr>
              <a:t>CELIACHIA: quali test di laboratorio?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520" y="3853845"/>
            <a:ext cx="3733920" cy="2416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2" name="WordArt 5"/>
          <p:cNvSpPr>
            <a:spLocks noChangeArrowheads="1" noChangeShapeType="1" noTextEdit="1"/>
          </p:cNvSpPr>
          <p:nvPr/>
        </p:nvSpPr>
        <p:spPr bwMode="auto">
          <a:xfrm>
            <a:off x="361440" y="4703535"/>
            <a:ext cx="2642400" cy="447887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300" b="1" kern="10" dirty="0"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Prevalenza celiachia</a:t>
            </a:r>
          </a:p>
          <a:p>
            <a:pPr algn="ctr"/>
            <a:r>
              <a:rPr lang="it-IT" sz="3300" b="1" kern="10" dirty="0"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1%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5803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107" rIns="81639" bIns="40820"/>
          <a:lstStyle/>
          <a:p>
            <a:pPr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5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    </a:t>
            </a:r>
            <a:r>
              <a:rPr lang="en-US" sz="3300" dirty="0" err="1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Nel</a:t>
            </a:r>
            <a:r>
              <a:rPr lang="en-US" sz="33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en-US" sz="3300" dirty="0" err="1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sospetto</a:t>
            </a:r>
            <a:r>
              <a:rPr lang="en-US" sz="33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en-US" sz="3300" dirty="0" err="1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di</a:t>
            </a:r>
            <a:r>
              <a:rPr lang="en-US" sz="33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en-US" sz="3300" dirty="0" err="1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sindrome</a:t>
            </a:r>
            <a:r>
              <a:rPr lang="en-US" sz="33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en-US" sz="3300" dirty="0" err="1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da</a:t>
            </a:r>
            <a:r>
              <a:rPr lang="en-US" sz="33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en-US" sz="3300" dirty="0" err="1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malassorbimento</a:t>
            </a:r>
            <a:r>
              <a:rPr lang="en-US" sz="3300" dirty="0">
                <a:solidFill>
                  <a:srgbClr val="FF3366"/>
                </a:solidFill>
                <a:latin typeface="Times New Roman" pitchFamily="16" charset="0"/>
                <a:cs typeface="Arial Unicode MS" charset="0"/>
              </a:rPr>
              <a:t>....</a:t>
            </a: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480" y="5761"/>
            <a:ext cx="64800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161" y="1306218"/>
            <a:ext cx="1121760" cy="1110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760" y="2383451"/>
            <a:ext cx="5984640" cy="3953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155680" y="260668"/>
            <a:ext cx="3824640" cy="4594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it-IT" sz="2400" b="1" dirty="0">
                <a:solidFill>
                  <a:srgbClr val="0000FF"/>
                </a:solidFill>
                <a:latin typeface="Tahoma" pitchFamily="32" charset="0"/>
              </a:rPr>
              <a:t>L’iceberg della celiachia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300192" y="5517233"/>
            <a:ext cx="2771800" cy="916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it-IT" sz="1800" dirty="0">
                <a:solidFill>
                  <a:srgbClr val="003366"/>
                </a:solidFill>
              </a:rPr>
              <a:t>Prevalenza nella popolazione:0.6-1%</a:t>
            </a:r>
          </a:p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it-IT" sz="1800" dirty="0">
                <a:solidFill>
                  <a:srgbClr val="003366"/>
                </a:solidFill>
              </a:rPr>
              <a:t>(1 su 100/150 affetto)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7070400" y="2631157"/>
            <a:ext cx="1604369" cy="455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  <a:tabLst>
                <a:tab pos="656650" algn="l"/>
                <a:tab pos="1313299" algn="l"/>
              </a:tabLst>
            </a:pPr>
            <a:r>
              <a:rPr lang="it-IT" sz="2400" dirty="0">
                <a:solidFill>
                  <a:srgbClr val="003366"/>
                </a:solidFill>
              </a:rPr>
              <a:t>70000 noti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6444208" y="4876352"/>
            <a:ext cx="2101300" cy="4550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marL="195843" indent="-195843"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it-IT" sz="2400" dirty="0">
                <a:solidFill>
                  <a:srgbClr val="003366"/>
                </a:solidFill>
              </a:rPr>
              <a:t>500000 latenti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6444208" y="3352672"/>
            <a:ext cx="2592288" cy="701286"/>
          </a:xfrm>
          <a:prstGeom prst="rect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it-IT" sz="2000" b="1" dirty="0">
                <a:solidFill>
                  <a:srgbClr val="FF0000"/>
                </a:solidFill>
              </a:rPr>
              <a:t>1/7 </a:t>
            </a:r>
          </a:p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it-IT" sz="2000" b="1" dirty="0">
                <a:solidFill>
                  <a:srgbClr val="FF0000"/>
                </a:solidFill>
              </a:rPr>
              <a:t>non diagnosticati!</a:t>
            </a:r>
            <a:r>
              <a:rPr lang="it-IT" sz="2000" b="1" dirty="0">
                <a:solidFill>
                  <a:srgbClr val="003366"/>
                </a:solidFill>
              </a:rPr>
              <a:t> 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456480" y="152656"/>
            <a:ext cx="1905120" cy="485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it-IT" sz="1300" b="1" dirty="0">
                <a:solidFill>
                  <a:srgbClr val="FFFFFF"/>
                </a:solidFill>
                <a:latin typeface="Tahoma" pitchFamily="32" charset="0"/>
              </a:rPr>
              <a:t>APPROPRIATEZZA PRESCRITTIVA</a:t>
            </a:r>
          </a:p>
        </p:txBody>
      </p:sp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60" y="784883"/>
            <a:ext cx="1448640" cy="16316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8480" y="1241411"/>
            <a:ext cx="1529280" cy="1306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- Titolo e contenu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B0F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4F6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olo e contenut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olo e contenu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- Diapositiva titolo">
  <a:themeElements>
    <a:clrScheme name="Default - Diapositiva tito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Diapositiva titol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Diapositiva 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- Titolo e contenuto">
  <a:themeElements>
    <a:clrScheme name="Default - Titolo e contenu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olo e contenut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olo e contenu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- Titolo e contenuto">
  <a:themeElements>
    <a:clrScheme name="Default - Titolo e contenu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olo e contenut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olo e contenu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23669</TotalTime>
  <Pages>0</Pages>
  <Words>3738</Words>
  <Characters>0</Characters>
  <Application>Microsoft Office PowerPoint</Application>
  <PresentationFormat>Presentazione su schermo (4:3)</PresentationFormat>
  <Lines>0</Lines>
  <Paragraphs>926</Paragraphs>
  <Slides>127</Slides>
  <Notes>47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127</vt:i4>
      </vt:variant>
    </vt:vector>
  </HeadingPairs>
  <TitlesOfParts>
    <vt:vector size="136" baseType="lpstr">
      <vt:lpstr>Default - Titolo e contenuto</vt:lpstr>
      <vt:lpstr>1_Default - Diapositiva titolo</vt:lpstr>
      <vt:lpstr>1_Default - Titolo e contenuto</vt:lpstr>
      <vt:lpstr>Struttura predefinita</vt:lpstr>
      <vt:lpstr>2_Default - Titolo e contenuto</vt:lpstr>
      <vt:lpstr>1_Struttura predefinita</vt:lpstr>
      <vt:lpstr>Fotografia di Photo Editor</vt:lpstr>
      <vt:lpstr>Foglio di lavoro di Microsoft Office Excel 97-2003</vt:lpstr>
      <vt:lpstr>Immagine bitmap</vt:lpstr>
      <vt:lpstr>Diapositiva 1</vt:lpstr>
      <vt:lpstr>Disturbi dell’alvo</vt:lpstr>
      <vt:lpstr>GIUNGE IN AMBULATORIO PER: </vt:lpstr>
      <vt:lpstr>ANAMNESI PATOLOGICA PROSSIMA</vt:lpstr>
      <vt:lpstr>Diapositiva 5</vt:lpstr>
      <vt:lpstr>ESAME OBIETTIVO</vt:lpstr>
      <vt:lpstr>SOSPETTO DIAGNOSTICO</vt:lpstr>
      <vt:lpstr>TERAPIA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 </vt:lpstr>
      <vt:lpstr>E.O.</vt:lpstr>
      <vt:lpstr>…DUBBI… …ALTRI DUBBI…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TAKE HOME MESSAGES: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Francesca Caselani</dc:creator>
  <cp:lastModifiedBy>lorenzo zanini</cp:lastModifiedBy>
  <cp:revision>378</cp:revision>
  <dcterms:modified xsi:type="dcterms:W3CDTF">2014-10-25T14:23:48Z</dcterms:modified>
</cp:coreProperties>
</file>