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s/slide120.xml" ContentType="application/vnd.openxmlformats-officedocument.presentationml.slide+xml"/>
  <Override PartName="/ppt/slideLayouts/slideLayout4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notesSlides/notesSlide16.xml" ContentType="application/vnd.openxmlformats-officedocument.presentationml.notesSlide+xml"/>
  <Override PartName="/ppt/tableStyles.xml" ContentType="application/vnd.openxmlformats-officedocument.presentationml.tableStyles+xml"/>
  <Override PartName="/ppt/notesSlides/notesSlide41.xml" ContentType="application/vnd.openxmlformats-officedocument.presentationml.notesSlide+xml"/>
  <Override PartName="/ppt/notesSlides/notesSlide30.xml" ContentType="application/vnd.openxmlformats-officedocument.presentationml.notesSlide+xml"/>
  <Override PartName="/ppt/slides/slide99.xml" ContentType="application/vnd.openxmlformats-officedocument.presentationml.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25.xml" ContentType="application/vnd.openxmlformats-officedocument.presentationml.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s/slide55.xml" ContentType="application/vnd.openxmlformats-officedocument.presentationml.slide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Default Extension="emf" ContentType="image/x-emf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32.xml" ContentType="application/vnd.openxmlformats-officedocument.presentationml.slideLayout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s/slide119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08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slides/slide96.xml" ContentType="application/vnd.openxmlformats-officedocument.presentationml.slide+xml"/>
  <Override PartName="/ppt/slides/slide115.xml" ContentType="application/vnd.openxmlformats-officedocument.presentationml.slide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Default Extension="xls" ContentType="application/vnd.ms-excel"/>
  <Default Extension="wmf" ContentType="image/x-wmf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slideMasters/slideMaster6.xml" ContentType="application/vnd.openxmlformats-officedocument.presentationml.slideMaster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notesSlides/notesSlide19.xml" ContentType="application/vnd.openxmlformats-officedocument.presentationml.notesSlide+xml"/>
  <Override PartName="/ppt/diagrams/drawing1.xml" ContentType="application/vnd.ms-office.drawingml.diagramDrawing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Default Extension="jpeg" ContentType="image/jpeg"/>
  <Override PartName="/ppt/notesSlides/notesSlide37.xml" ContentType="application/vnd.openxmlformats-officedocument.presentationml.notesSlide+xml"/>
  <Override PartName="/ppt/diagrams/quickStyle1.xml" ContentType="application/vnd.openxmlformats-officedocument.drawingml.diagramStyl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40.xml" ContentType="application/vnd.openxmlformats-officedocument.presentationml.notesSlide+xml"/>
  <Override PartName="/ppt/slides/slide98.xml" ContentType="application/vnd.openxmlformats-officedocument.presentationml.slide+xml"/>
  <Override PartName="/ppt/slides/slide117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106.xml" ContentType="application/vnd.openxmlformats-officedocument.presentationml.slide+xml"/>
  <Override PartName="/ppt/slides/slide124.xml" ContentType="application/vnd.openxmlformats-officedocument.presentationml.slide+xml"/>
  <Override PartName="/ppt/slideLayouts/slideLayout68.xml" ContentType="application/vnd.openxmlformats-officedocument.presentationml.slideLayout+xml"/>
  <Override PartName="/ppt/diagrams/data1.xml" ContentType="application/vnd.openxmlformats-officedocument.drawingml.diagramData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s/slide113.xml" ContentType="application/vnd.openxmlformats-officedocument.presentationml.slide+xml"/>
  <Override PartName="/ppt/slideLayouts/slideLayout39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notesSlides/notesSlide45.xml" ContentType="application/vnd.openxmlformats-officedocument.presentationml.notesSlide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23.xml" ContentType="application/vnd.openxmlformats-officedocument.presentationml.notesSlide+xml"/>
  <Override PartName="/ppt/notesSlides/notesSlide12.xml" ContentType="application/vnd.openxmlformats-officedocument.presentationml.notesSlide+xml"/>
  <Override PartName="/ppt/slides/slide118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107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s/slide48.xml" ContentType="application/vnd.openxmlformats-officedocument.presentationml.slide+xml"/>
  <Override PartName="/ppt/slides/slide95.xml" ContentType="application/vnd.openxmlformats-officedocument.presentationml.slide+xml"/>
  <Override PartName="/ppt/slideLayouts/slideLayout58.xml" ContentType="application/vnd.openxmlformats-officedocument.presentationml.slideLayout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s/slide40.xml" ContentType="application/vnd.openxmlformats-officedocument.presentationml.slide+xml"/>
  <Override PartName="/ppt/slideLayouts/slideLayout50.xml" ContentType="application/vnd.openxmlformats-officedocument.presentationml.slideLayout+xml"/>
  <Override PartName="/ppt/notesSlides/notesSlide42.xml" ContentType="application/vnd.openxmlformats-officedocument.presentationml.notesSlide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slides/slide89.xml" ContentType="application/vnd.openxmlformats-officedocument.presentationml.slide+xml"/>
  <Override PartName="/ppt/slides/slide126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  <p:sldMasterId id="2147483653" r:id="rId2"/>
    <p:sldMasterId id="2147483654" r:id="rId3"/>
    <p:sldMasterId id="2147484017" r:id="rId4"/>
    <p:sldMasterId id="2147485790" r:id="rId5"/>
    <p:sldMasterId id="2147485803" r:id="rId6"/>
  </p:sldMasterIdLst>
  <p:notesMasterIdLst>
    <p:notesMasterId r:id="rId134"/>
  </p:notesMasterIdLst>
  <p:sldIdLst>
    <p:sldId id="563" r:id="rId7"/>
    <p:sldId id="257" r:id="rId8"/>
    <p:sldId id="258" r:id="rId9"/>
    <p:sldId id="451" r:id="rId10"/>
    <p:sldId id="552" r:id="rId11"/>
    <p:sldId id="452" r:id="rId12"/>
    <p:sldId id="487" r:id="rId13"/>
    <p:sldId id="553" r:id="rId14"/>
    <p:sldId id="554" r:id="rId15"/>
    <p:sldId id="596" r:id="rId16"/>
    <p:sldId id="273" r:id="rId17"/>
    <p:sldId id="709" r:id="rId18"/>
    <p:sldId id="710" r:id="rId19"/>
    <p:sldId id="711" r:id="rId20"/>
    <p:sldId id="712" r:id="rId21"/>
    <p:sldId id="713" r:id="rId22"/>
    <p:sldId id="714" r:id="rId23"/>
    <p:sldId id="715" r:id="rId24"/>
    <p:sldId id="716" r:id="rId25"/>
    <p:sldId id="717" r:id="rId26"/>
    <p:sldId id="718" r:id="rId27"/>
    <p:sldId id="719" r:id="rId28"/>
    <p:sldId id="720" r:id="rId29"/>
    <p:sldId id="721" r:id="rId30"/>
    <p:sldId id="722" r:id="rId31"/>
    <p:sldId id="723" r:id="rId32"/>
    <p:sldId id="724" r:id="rId33"/>
    <p:sldId id="725" r:id="rId34"/>
    <p:sldId id="726" r:id="rId35"/>
    <p:sldId id="727" r:id="rId36"/>
    <p:sldId id="728" r:id="rId37"/>
    <p:sldId id="729" r:id="rId38"/>
    <p:sldId id="730" r:id="rId39"/>
    <p:sldId id="731" r:id="rId40"/>
    <p:sldId id="732" r:id="rId41"/>
    <p:sldId id="733" r:id="rId42"/>
    <p:sldId id="734" r:id="rId43"/>
    <p:sldId id="735" r:id="rId44"/>
    <p:sldId id="763" r:id="rId45"/>
    <p:sldId id="764" r:id="rId46"/>
    <p:sldId id="765" r:id="rId47"/>
    <p:sldId id="766" r:id="rId48"/>
    <p:sldId id="767" r:id="rId49"/>
    <p:sldId id="768" r:id="rId50"/>
    <p:sldId id="769" r:id="rId51"/>
    <p:sldId id="770" r:id="rId52"/>
    <p:sldId id="771" r:id="rId53"/>
    <p:sldId id="772" r:id="rId54"/>
    <p:sldId id="773" r:id="rId55"/>
    <p:sldId id="774" r:id="rId56"/>
    <p:sldId id="775" r:id="rId57"/>
    <p:sldId id="776" r:id="rId58"/>
    <p:sldId id="777" r:id="rId59"/>
    <p:sldId id="778" r:id="rId60"/>
    <p:sldId id="779" r:id="rId61"/>
    <p:sldId id="780" r:id="rId62"/>
    <p:sldId id="781" r:id="rId63"/>
    <p:sldId id="782" r:id="rId64"/>
    <p:sldId id="783" r:id="rId65"/>
    <p:sldId id="784" r:id="rId66"/>
    <p:sldId id="785" r:id="rId67"/>
    <p:sldId id="786" r:id="rId68"/>
    <p:sldId id="589" r:id="rId69"/>
    <p:sldId id="274" r:id="rId70"/>
    <p:sldId id="587" r:id="rId71"/>
    <p:sldId id="588" r:id="rId72"/>
    <p:sldId id="590" r:id="rId73"/>
    <p:sldId id="594" r:id="rId74"/>
    <p:sldId id="458" r:id="rId75"/>
    <p:sldId id="474" r:id="rId76"/>
    <p:sldId id="690" r:id="rId77"/>
    <p:sldId id="691" r:id="rId78"/>
    <p:sldId id="692" r:id="rId79"/>
    <p:sldId id="693" r:id="rId80"/>
    <p:sldId id="694" r:id="rId81"/>
    <p:sldId id="695" r:id="rId82"/>
    <p:sldId id="696" r:id="rId83"/>
    <p:sldId id="697" r:id="rId84"/>
    <p:sldId id="698" r:id="rId85"/>
    <p:sldId id="699" r:id="rId86"/>
    <p:sldId id="700" r:id="rId87"/>
    <p:sldId id="701" r:id="rId88"/>
    <p:sldId id="702" r:id="rId89"/>
    <p:sldId id="703" r:id="rId90"/>
    <p:sldId id="704" r:id="rId91"/>
    <p:sldId id="705" r:id="rId92"/>
    <p:sldId id="706" r:id="rId93"/>
    <p:sldId id="707" r:id="rId94"/>
    <p:sldId id="708" r:id="rId95"/>
    <p:sldId id="736" r:id="rId96"/>
    <p:sldId id="737" r:id="rId97"/>
    <p:sldId id="738" r:id="rId98"/>
    <p:sldId id="739" r:id="rId99"/>
    <p:sldId id="740" r:id="rId100"/>
    <p:sldId id="741" r:id="rId101"/>
    <p:sldId id="742" r:id="rId102"/>
    <p:sldId id="743" r:id="rId103"/>
    <p:sldId id="744" r:id="rId104"/>
    <p:sldId id="745" r:id="rId105"/>
    <p:sldId id="746" r:id="rId106"/>
    <p:sldId id="747" r:id="rId107"/>
    <p:sldId id="748" r:id="rId108"/>
    <p:sldId id="749" r:id="rId109"/>
    <p:sldId id="750" r:id="rId110"/>
    <p:sldId id="751" r:id="rId111"/>
    <p:sldId id="752" r:id="rId112"/>
    <p:sldId id="753" r:id="rId113"/>
    <p:sldId id="754" r:id="rId114"/>
    <p:sldId id="755" r:id="rId115"/>
    <p:sldId id="756" r:id="rId116"/>
    <p:sldId id="757" r:id="rId117"/>
    <p:sldId id="758" r:id="rId118"/>
    <p:sldId id="759" r:id="rId119"/>
    <p:sldId id="760" r:id="rId120"/>
    <p:sldId id="761" r:id="rId121"/>
    <p:sldId id="762" r:id="rId122"/>
    <p:sldId id="597" r:id="rId123"/>
    <p:sldId id="598" r:id="rId124"/>
    <p:sldId id="599" r:id="rId125"/>
    <p:sldId id="600" r:id="rId126"/>
    <p:sldId id="601" r:id="rId127"/>
    <p:sldId id="602" r:id="rId128"/>
    <p:sldId id="603" r:id="rId129"/>
    <p:sldId id="604" r:id="rId130"/>
    <p:sldId id="605" r:id="rId131"/>
    <p:sldId id="606" r:id="rId132"/>
    <p:sldId id="607" r:id="rId13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1pPr>
    <a:lvl2pPr marL="4572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2pPr>
    <a:lvl3pPr marL="9144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3pPr>
    <a:lvl4pPr marL="13716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4pPr>
    <a:lvl5pPr marL="18288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5pPr>
    <a:lvl6pPr marL="2286000" algn="l" defTabSz="4572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6pPr>
    <a:lvl7pPr marL="2743200" algn="l" defTabSz="4572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7pPr>
    <a:lvl8pPr marL="3200400" algn="l" defTabSz="4572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8pPr>
    <a:lvl9pPr marL="3657600" algn="l" defTabSz="4572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FF"/>
    <a:srgbClr val="CCECFF"/>
    <a:srgbClr val="FF3300"/>
    <a:srgbClr val="003042"/>
    <a:srgbClr val="E4D5F2"/>
    <a:srgbClr val="9A7BD1"/>
    <a:srgbClr val="346B5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6057" autoAdjust="0"/>
  </p:normalViewPr>
  <p:slideViewPr>
    <p:cSldViewPr>
      <p:cViewPr>
        <p:scale>
          <a:sx n="66" d="100"/>
          <a:sy n="66" d="100"/>
        </p:scale>
        <p:origin x="-1506" y="-192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117" Type="http://schemas.openxmlformats.org/officeDocument/2006/relationships/slide" Target="slides/slide111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84" Type="http://schemas.openxmlformats.org/officeDocument/2006/relationships/slide" Target="slides/slide78.xml"/><Relationship Id="rId89" Type="http://schemas.openxmlformats.org/officeDocument/2006/relationships/slide" Target="slides/slide83.xml"/><Relationship Id="rId112" Type="http://schemas.openxmlformats.org/officeDocument/2006/relationships/slide" Target="slides/slide106.xml"/><Relationship Id="rId133" Type="http://schemas.openxmlformats.org/officeDocument/2006/relationships/slide" Target="slides/slide127.xml"/><Relationship Id="rId138" Type="http://schemas.openxmlformats.org/officeDocument/2006/relationships/tableStyles" Target="tableStyles.xml"/><Relationship Id="rId16" Type="http://schemas.openxmlformats.org/officeDocument/2006/relationships/slide" Target="slides/slide10.xml"/><Relationship Id="rId107" Type="http://schemas.openxmlformats.org/officeDocument/2006/relationships/slide" Target="slides/slide101.xml"/><Relationship Id="rId11" Type="http://schemas.openxmlformats.org/officeDocument/2006/relationships/slide" Target="slides/slide5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74" Type="http://schemas.openxmlformats.org/officeDocument/2006/relationships/slide" Target="slides/slide68.xml"/><Relationship Id="rId79" Type="http://schemas.openxmlformats.org/officeDocument/2006/relationships/slide" Target="slides/slide73.xml"/><Relationship Id="rId102" Type="http://schemas.openxmlformats.org/officeDocument/2006/relationships/slide" Target="slides/slide96.xml"/><Relationship Id="rId123" Type="http://schemas.openxmlformats.org/officeDocument/2006/relationships/slide" Target="slides/slide117.xml"/><Relationship Id="rId128" Type="http://schemas.openxmlformats.org/officeDocument/2006/relationships/slide" Target="slides/slide122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4.xml"/><Relationship Id="rId95" Type="http://schemas.openxmlformats.org/officeDocument/2006/relationships/slide" Target="slides/slide89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openxmlformats.org/officeDocument/2006/relationships/slide" Target="slides/slide71.xml"/><Relationship Id="rId100" Type="http://schemas.openxmlformats.org/officeDocument/2006/relationships/slide" Target="slides/slide94.xml"/><Relationship Id="rId105" Type="http://schemas.openxmlformats.org/officeDocument/2006/relationships/slide" Target="slides/slide99.xml"/><Relationship Id="rId113" Type="http://schemas.openxmlformats.org/officeDocument/2006/relationships/slide" Target="slides/slide107.xml"/><Relationship Id="rId118" Type="http://schemas.openxmlformats.org/officeDocument/2006/relationships/slide" Target="slides/slide112.xml"/><Relationship Id="rId126" Type="http://schemas.openxmlformats.org/officeDocument/2006/relationships/slide" Target="slides/slide120.xml"/><Relationship Id="rId134" Type="http://schemas.openxmlformats.org/officeDocument/2006/relationships/notesMaster" Target="notesMasters/notesMaster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80" Type="http://schemas.openxmlformats.org/officeDocument/2006/relationships/slide" Target="slides/slide74.xml"/><Relationship Id="rId85" Type="http://schemas.openxmlformats.org/officeDocument/2006/relationships/slide" Target="slides/slide79.xml"/><Relationship Id="rId93" Type="http://schemas.openxmlformats.org/officeDocument/2006/relationships/slide" Target="slides/slide87.xml"/><Relationship Id="rId98" Type="http://schemas.openxmlformats.org/officeDocument/2006/relationships/slide" Target="slides/slide92.xml"/><Relationship Id="rId121" Type="http://schemas.openxmlformats.org/officeDocument/2006/relationships/slide" Target="slides/slide11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103" Type="http://schemas.openxmlformats.org/officeDocument/2006/relationships/slide" Target="slides/slide97.xml"/><Relationship Id="rId108" Type="http://schemas.openxmlformats.org/officeDocument/2006/relationships/slide" Target="slides/slide102.xml"/><Relationship Id="rId116" Type="http://schemas.openxmlformats.org/officeDocument/2006/relationships/slide" Target="slides/slide110.xml"/><Relationship Id="rId124" Type="http://schemas.openxmlformats.org/officeDocument/2006/relationships/slide" Target="slides/slide118.xml"/><Relationship Id="rId129" Type="http://schemas.openxmlformats.org/officeDocument/2006/relationships/slide" Target="slides/slide123.xml"/><Relationship Id="rId137" Type="http://schemas.openxmlformats.org/officeDocument/2006/relationships/theme" Target="theme/theme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83" Type="http://schemas.openxmlformats.org/officeDocument/2006/relationships/slide" Target="slides/slide77.xml"/><Relationship Id="rId88" Type="http://schemas.openxmlformats.org/officeDocument/2006/relationships/slide" Target="slides/slide82.xml"/><Relationship Id="rId91" Type="http://schemas.openxmlformats.org/officeDocument/2006/relationships/slide" Target="slides/slide85.xml"/><Relationship Id="rId96" Type="http://schemas.openxmlformats.org/officeDocument/2006/relationships/slide" Target="slides/slide90.xml"/><Relationship Id="rId111" Type="http://schemas.openxmlformats.org/officeDocument/2006/relationships/slide" Target="slides/slide105.xml"/><Relationship Id="rId132" Type="http://schemas.openxmlformats.org/officeDocument/2006/relationships/slide" Target="slides/slide126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6" Type="http://schemas.openxmlformats.org/officeDocument/2006/relationships/slide" Target="slides/slide100.xml"/><Relationship Id="rId114" Type="http://schemas.openxmlformats.org/officeDocument/2006/relationships/slide" Target="slides/slide108.xml"/><Relationship Id="rId119" Type="http://schemas.openxmlformats.org/officeDocument/2006/relationships/slide" Target="slides/slide113.xml"/><Relationship Id="rId127" Type="http://schemas.openxmlformats.org/officeDocument/2006/relationships/slide" Target="slides/slide12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slide" Target="slides/slide72.xml"/><Relationship Id="rId81" Type="http://schemas.openxmlformats.org/officeDocument/2006/relationships/slide" Target="slides/slide75.xml"/><Relationship Id="rId86" Type="http://schemas.openxmlformats.org/officeDocument/2006/relationships/slide" Target="slides/slide80.xml"/><Relationship Id="rId94" Type="http://schemas.openxmlformats.org/officeDocument/2006/relationships/slide" Target="slides/slide88.xml"/><Relationship Id="rId99" Type="http://schemas.openxmlformats.org/officeDocument/2006/relationships/slide" Target="slides/slide93.xml"/><Relationship Id="rId101" Type="http://schemas.openxmlformats.org/officeDocument/2006/relationships/slide" Target="slides/slide95.xml"/><Relationship Id="rId122" Type="http://schemas.openxmlformats.org/officeDocument/2006/relationships/slide" Target="slides/slide116.xml"/><Relationship Id="rId130" Type="http://schemas.openxmlformats.org/officeDocument/2006/relationships/slide" Target="slides/slide124.xml"/><Relationship Id="rId135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109" Type="http://schemas.openxmlformats.org/officeDocument/2006/relationships/slide" Target="slides/slide10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slide" Target="slides/slide70.xml"/><Relationship Id="rId97" Type="http://schemas.openxmlformats.org/officeDocument/2006/relationships/slide" Target="slides/slide91.xml"/><Relationship Id="rId104" Type="http://schemas.openxmlformats.org/officeDocument/2006/relationships/slide" Target="slides/slide98.xml"/><Relationship Id="rId120" Type="http://schemas.openxmlformats.org/officeDocument/2006/relationships/slide" Target="slides/slide114.xml"/><Relationship Id="rId125" Type="http://schemas.openxmlformats.org/officeDocument/2006/relationships/slide" Target="slides/slide119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92" Type="http://schemas.openxmlformats.org/officeDocument/2006/relationships/slide" Target="slides/slide86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4" Type="http://schemas.openxmlformats.org/officeDocument/2006/relationships/slide" Target="slides/slide18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66" Type="http://schemas.openxmlformats.org/officeDocument/2006/relationships/slide" Target="slides/slide60.xml"/><Relationship Id="rId87" Type="http://schemas.openxmlformats.org/officeDocument/2006/relationships/slide" Target="slides/slide81.xml"/><Relationship Id="rId110" Type="http://schemas.openxmlformats.org/officeDocument/2006/relationships/slide" Target="slides/slide104.xml"/><Relationship Id="rId115" Type="http://schemas.openxmlformats.org/officeDocument/2006/relationships/slide" Target="slides/slide109.xml"/><Relationship Id="rId131" Type="http://schemas.openxmlformats.org/officeDocument/2006/relationships/slide" Target="slides/slide125.xml"/><Relationship Id="rId136" Type="http://schemas.openxmlformats.org/officeDocument/2006/relationships/viewProps" Target="viewProps.xml"/><Relationship Id="rId61" Type="http://schemas.openxmlformats.org/officeDocument/2006/relationships/slide" Target="slides/slide55.xml"/><Relationship Id="rId82" Type="http://schemas.openxmlformats.org/officeDocument/2006/relationships/slide" Target="slides/slide76.xml"/><Relationship Id="rId19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7C479A-06AC-4B44-BD18-E837F19107A3}" type="doc">
      <dgm:prSet loTypeId="urn:microsoft.com/office/officeart/2005/8/layout/chevron2" loCatId="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it-IT"/>
        </a:p>
      </dgm:t>
    </dgm:pt>
    <dgm:pt modelId="{CC0C5F87-9E09-F44A-9FE4-783D1ECA91D7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1</a:t>
          </a:r>
          <a:endParaRPr lang="it-IT" sz="4000" b="1" dirty="0">
            <a:latin typeface="Arial Narrow"/>
            <a:cs typeface="Arial Narrow"/>
          </a:endParaRPr>
        </a:p>
      </dgm:t>
    </dgm:pt>
    <dgm:pt modelId="{5AE4371E-F69B-564C-BAFF-71315C623A70}" type="parTrans" cxnId="{D0416D1D-66BB-574B-9376-1CD968B95357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6217A77C-1E88-E445-9061-2D3F90FB172F}" type="sibTrans" cxnId="{D0416D1D-66BB-574B-9376-1CD968B95357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922FFC4C-6A2D-9A44-804C-E2E5705726AC}">
      <dgm:prSet phldrT="[Testo]" custT="1"/>
      <dgm:spPr/>
      <dgm:t>
        <a:bodyPr/>
        <a:lstStyle/>
        <a:p>
          <a:r>
            <a:rPr lang="it-IT" sz="2000" b="1" u="sng" dirty="0" smtClean="0">
              <a:solidFill>
                <a:schemeClr val="tx1"/>
              </a:solidFill>
              <a:latin typeface="Arial Narrow"/>
              <a:cs typeface="Arial Narrow"/>
            </a:rPr>
            <a:t>Diarree acute</a:t>
          </a:r>
          <a:r>
            <a:rPr lang="it-IT" sz="2000" b="1" u="none" dirty="0" smtClean="0">
              <a:solidFill>
                <a:schemeClr val="tx1"/>
              </a:solidFill>
              <a:latin typeface="Arial Narrow"/>
              <a:cs typeface="Arial Narrow"/>
            </a:rPr>
            <a:t>: n</a:t>
          </a:r>
          <a:r>
            <a:rPr lang="it-IT" sz="2000" b="1" u="none" dirty="0" smtClean="0">
              <a:solidFill>
                <a:schemeClr val="tx1"/>
              </a:solidFill>
              <a:latin typeface="Calibri" pitchFamily="34" charset="0"/>
            </a:rPr>
            <a:t>egli</a:t>
          </a:r>
          <a:r>
            <a:rPr lang="it-IT" sz="2000" b="1" dirty="0" smtClean="0">
              <a:solidFill>
                <a:schemeClr val="tx1"/>
              </a:solidFill>
              <a:latin typeface="Calibri" pitchFamily="34" charset="0"/>
            </a:rPr>
            <a:t> episodi acuti diarroici la terapia reidratante è doverosa sopratutto per anziani e bambini. Non è necessario impostare una antibioticoterapia agli esordi di un episodio acuto diarroico poiché spesso si rivela un'infezione autolimitante.</a:t>
          </a:r>
          <a:endParaRPr lang="it-IT" sz="2000" b="1" u="sng" dirty="0">
            <a:solidFill>
              <a:schemeClr val="tx1"/>
            </a:solidFill>
            <a:latin typeface="Arial Narrow"/>
            <a:cs typeface="Arial Narrow"/>
          </a:endParaRPr>
        </a:p>
      </dgm:t>
    </dgm:pt>
    <dgm:pt modelId="{55DC8128-38AE-BC44-AC35-37559B973E1D}" type="parTrans" cxnId="{13BAB499-A50D-9C40-AB94-AD730CC81BD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21D3D581-FD1B-2448-BE08-269F939AE281}" type="sibTrans" cxnId="{13BAB499-A50D-9C40-AB94-AD730CC81BD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E2B49345-971D-8E42-A04A-C70453476C74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2</a:t>
          </a:r>
          <a:endParaRPr lang="it-IT" sz="4000" b="1" dirty="0">
            <a:latin typeface="Arial Narrow"/>
            <a:cs typeface="Arial Narrow"/>
          </a:endParaRPr>
        </a:p>
      </dgm:t>
    </dgm:pt>
    <dgm:pt modelId="{9F226912-73DC-E24F-8FE0-63CDABB1D476}" type="parTrans" cxnId="{DF974313-AD65-3E4D-8264-80AFFC0CDEC6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5DB71C7B-809A-8A4D-9C35-18A6D14D3069}" type="sibTrans" cxnId="{DF974313-AD65-3E4D-8264-80AFFC0CDEC6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1A482E81-4384-F043-99B0-3556F969F1C4}">
      <dgm:prSet phldrT="[Testo]" custT="1"/>
      <dgm:spPr/>
      <dgm:t>
        <a:bodyPr/>
        <a:lstStyle/>
        <a:p>
          <a:r>
            <a:rPr lang="it-IT" sz="2400" b="1" u="sng" dirty="0" smtClean="0">
              <a:solidFill>
                <a:schemeClr val="tx1"/>
              </a:solidFill>
              <a:latin typeface="Arial Narrow"/>
              <a:cs typeface="Arial Narrow"/>
            </a:rPr>
            <a:t>Diarree croniche</a:t>
          </a:r>
          <a:r>
            <a:rPr lang="it-IT" sz="2400" b="1" u="none" dirty="0" smtClean="0">
              <a:solidFill>
                <a:schemeClr val="tx1"/>
              </a:solidFill>
              <a:latin typeface="Arial Narrow"/>
              <a:cs typeface="Arial Narrow"/>
            </a:rPr>
            <a:t>: e</a:t>
          </a:r>
          <a:r>
            <a:rPr lang="it-IT" sz="2400" b="1" dirty="0" smtClean="0">
              <a:solidFill>
                <a:schemeClr val="tx1"/>
              </a:solidFill>
              <a:latin typeface="Calibri" pitchFamily="34" charset="0"/>
            </a:rPr>
            <a:t>seguire un adeguata visita clinica con</a:t>
          </a:r>
          <a:r>
            <a:rPr lang="it-IT" sz="2400" b="1" u="sng" dirty="0" smtClean="0">
              <a:solidFill>
                <a:schemeClr val="tx1"/>
              </a:solidFill>
              <a:latin typeface="Calibri" pitchFamily="34" charset="0"/>
            </a:rPr>
            <a:t> esplorazione rettale e perianale</a:t>
          </a:r>
          <a:r>
            <a:rPr lang="it-IT" sz="2400" b="1" dirty="0" smtClean="0">
              <a:solidFill>
                <a:schemeClr val="tx1"/>
              </a:solidFill>
              <a:latin typeface="Calibri" pitchFamily="34" charset="0"/>
            </a:rPr>
            <a:t>. Utilizzo della </a:t>
          </a:r>
          <a:r>
            <a:rPr lang="it-IT" sz="2000" b="1" dirty="0" smtClean="0">
              <a:solidFill>
                <a:schemeClr val="tx1"/>
              </a:solidFill>
              <a:latin typeface="Calibri" pitchFamily="34" charset="0"/>
            </a:rPr>
            <a:t>CALPROTECTINA</a:t>
          </a:r>
          <a:r>
            <a:rPr lang="it-IT" sz="2400" b="1" dirty="0" smtClean="0">
              <a:solidFill>
                <a:schemeClr val="tx1"/>
              </a:solidFill>
              <a:latin typeface="Calibri" pitchFamily="34" charset="0"/>
            </a:rPr>
            <a:t> fecale come indice infiammatorio intestinale.</a:t>
          </a:r>
          <a:endParaRPr lang="it-IT" sz="2400" b="1" dirty="0">
            <a:solidFill>
              <a:schemeClr val="tx1"/>
            </a:solidFill>
            <a:latin typeface="Arial Narrow"/>
            <a:cs typeface="Arial Narrow"/>
          </a:endParaRPr>
        </a:p>
      </dgm:t>
    </dgm:pt>
    <dgm:pt modelId="{55572179-215C-D243-966B-370145BC56AC}" type="parTrans" cxnId="{9E2CC3D5-8CB7-6E48-8C69-333CB0D942DB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83A71B02-8262-324A-AE92-F0CC69BD7133}" type="sibTrans" cxnId="{9E2CC3D5-8CB7-6E48-8C69-333CB0D942DB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E1BFDECB-B5AA-5B42-B0D9-5495E9F87448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4</a:t>
          </a:r>
          <a:endParaRPr lang="it-IT" sz="4000" b="1" dirty="0">
            <a:latin typeface="Arial Narrow"/>
            <a:cs typeface="Arial Narrow"/>
          </a:endParaRPr>
        </a:p>
      </dgm:t>
    </dgm:pt>
    <dgm:pt modelId="{D18C085B-0903-4640-A7E2-CFCC7CEAF310}" type="parTrans" cxnId="{E3E29C23-F7FE-B04A-9F92-CDD6D07A19FC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B5FBAB14-709E-6046-8227-C5EBEFE144DF}" type="sibTrans" cxnId="{E3E29C23-F7FE-B04A-9F92-CDD6D07A19FC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54635D34-9A8F-3040-A6D1-AC1310742952}">
      <dgm:prSet phldrT="[Testo]" custT="1"/>
      <dgm:spPr/>
      <dgm:t>
        <a:bodyPr/>
        <a:lstStyle/>
        <a:p>
          <a:r>
            <a:rPr lang="it-IT" sz="2400" b="1" u="sng" dirty="0" smtClean="0">
              <a:solidFill>
                <a:schemeClr val="tx1"/>
              </a:solidFill>
              <a:latin typeface="Arial Narrow"/>
              <a:cs typeface="Arial Narrow"/>
            </a:rPr>
            <a:t>Diarree croniche</a:t>
          </a:r>
          <a:r>
            <a:rPr lang="it-IT" sz="2400" b="1" u="none" dirty="0" smtClean="0">
              <a:solidFill>
                <a:schemeClr val="tx1"/>
              </a:solidFill>
              <a:latin typeface="Arial Narrow"/>
              <a:cs typeface="Arial Narrow"/>
            </a:rPr>
            <a:t>: i</a:t>
          </a:r>
          <a:r>
            <a:rPr lang="it-IT" sz="2400" b="1" dirty="0" smtClean="0">
              <a:solidFill>
                <a:schemeClr val="tx1"/>
              </a:solidFill>
              <a:latin typeface="Calibri" pitchFamily="34" charset="0"/>
            </a:rPr>
            <a:t>n presenza di proctorragia precoce richiesta di </a:t>
          </a:r>
          <a:r>
            <a:rPr lang="it-IT" sz="2400" b="1" dirty="0" err="1" smtClean="0">
              <a:solidFill>
                <a:schemeClr val="tx1"/>
              </a:solidFill>
              <a:latin typeface="Calibri" pitchFamily="34" charset="0"/>
            </a:rPr>
            <a:t>colorettoscopia</a:t>
          </a:r>
          <a:r>
            <a:rPr lang="it-IT" sz="2400" b="1" dirty="0" smtClean="0">
              <a:solidFill>
                <a:schemeClr val="tx1"/>
              </a:solidFill>
              <a:latin typeface="Calibri" pitchFamily="34" charset="0"/>
            </a:rPr>
            <a:t>. In assenza di proctorragia pensare a celiachia, intestino irritabile con diarrea da acidi biliari, coliti microscopiche.</a:t>
          </a:r>
          <a:endParaRPr lang="it-IT" sz="1050" b="1" dirty="0">
            <a:solidFill>
              <a:schemeClr val="tx1"/>
            </a:solidFill>
            <a:latin typeface="Arial Narrow"/>
            <a:cs typeface="Arial Narrow"/>
          </a:endParaRPr>
        </a:p>
      </dgm:t>
    </dgm:pt>
    <dgm:pt modelId="{09FDE4ED-3A38-C546-9408-A77230F9596C}" type="parTrans" cxnId="{C6C38EC6-60CA-5247-A175-C463902844C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B8436067-74AD-6E47-BB72-F72B6D770B21}" type="sibTrans" cxnId="{C6C38EC6-60CA-5247-A175-C463902844C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082C3A4E-F1E0-BD46-9F2B-FE77532B948D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3</a:t>
          </a:r>
          <a:endParaRPr lang="it-IT" sz="4000" b="1" dirty="0">
            <a:latin typeface="Arial Narrow"/>
            <a:cs typeface="Arial Narrow"/>
          </a:endParaRPr>
        </a:p>
      </dgm:t>
    </dgm:pt>
    <dgm:pt modelId="{40089F66-C4E9-8247-8830-60741CD6540C}" type="parTrans" cxnId="{D11E2040-042A-3C4B-B963-4A71BB492171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1B8D673A-BB07-6C4A-8184-248E84727E6E}" type="sibTrans" cxnId="{D11E2040-042A-3C4B-B963-4A71BB492171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3800E0CD-D18A-6B4E-B56D-EC77A674B61F}">
      <dgm:prSet custT="1"/>
      <dgm:spPr/>
      <dgm:t>
        <a:bodyPr/>
        <a:lstStyle/>
        <a:p>
          <a:r>
            <a:rPr lang="it-IT" sz="2400" b="1" u="sng" dirty="0" smtClean="0">
              <a:solidFill>
                <a:schemeClr val="tx1"/>
              </a:solidFill>
              <a:latin typeface="Arial Narrow"/>
              <a:cs typeface="Arial Narrow"/>
            </a:rPr>
            <a:t>Diarree acute</a:t>
          </a:r>
          <a:r>
            <a:rPr lang="it-IT" sz="2400" b="1" u="none" dirty="0" smtClean="0">
              <a:solidFill>
                <a:schemeClr val="tx1"/>
              </a:solidFill>
              <a:latin typeface="Arial Narrow"/>
              <a:cs typeface="Arial Narrow"/>
            </a:rPr>
            <a:t>: e</a:t>
          </a:r>
          <a:r>
            <a:rPr lang="it-IT" sz="2400" b="1" u="none" dirty="0" smtClean="0">
              <a:solidFill>
                <a:schemeClr val="tx1"/>
              </a:solidFill>
              <a:latin typeface="Calibri" pitchFamily="34" charset="0"/>
            </a:rPr>
            <a:t>vitare</a:t>
          </a:r>
          <a:r>
            <a:rPr lang="it-IT" sz="2400" b="1" dirty="0" smtClean="0">
              <a:solidFill>
                <a:schemeClr val="tx1"/>
              </a:solidFill>
              <a:latin typeface="Calibri" pitchFamily="34" charset="0"/>
            </a:rPr>
            <a:t> di prescrivere antidiarroici. Fornire adeguate indicazioni sulla corretta esecuzione degli esami sulle feci.</a:t>
          </a:r>
          <a:endParaRPr lang="it-IT" sz="1200" b="1" dirty="0">
            <a:solidFill>
              <a:schemeClr val="tx1"/>
            </a:solidFill>
            <a:latin typeface="Arial Narrow"/>
            <a:cs typeface="Arial Narrow"/>
          </a:endParaRPr>
        </a:p>
      </dgm:t>
    </dgm:pt>
    <dgm:pt modelId="{3C83A840-A429-9140-B6C5-2BD15E5E8C13}" type="parTrans" cxnId="{B7815F8B-CE6B-C44D-8726-F52F027A438E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FC492137-1D8A-4246-AB17-ADD4450B27EF}" type="sibTrans" cxnId="{B7815F8B-CE6B-C44D-8726-F52F027A438E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8CC556F1-3902-064D-9B1D-7826AE877ED2}" type="pres">
      <dgm:prSet presAssocID="{FE7C479A-06AC-4B44-BD18-E837F19107A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E3E038D3-8E18-EA42-AF72-11DD7CD67EA8}" type="pres">
      <dgm:prSet presAssocID="{CC0C5F87-9E09-F44A-9FE4-783D1ECA91D7}" presName="composite" presStyleCnt="0"/>
      <dgm:spPr/>
    </dgm:pt>
    <dgm:pt modelId="{A33AEACA-D2B7-DD4F-BC66-D0A9C74BB356}" type="pres">
      <dgm:prSet presAssocID="{CC0C5F87-9E09-F44A-9FE4-783D1ECA91D7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50713BD-B27B-E948-80D9-169A97BCC1EF}" type="pres">
      <dgm:prSet presAssocID="{CC0C5F87-9E09-F44A-9FE4-783D1ECA91D7}" presName="descendantText" presStyleLbl="alignAcc1" presStyleIdx="0" presStyleCnt="4" custScaleY="11132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15AC809-38F8-0E4E-BD3E-2767400BDDE8}" type="pres">
      <dgm:prSet presAssocID="{6217A77C-1E88-E445-9061-2D3F90FB172F}" presName="sp" presStyleCnt="0"/>
      <dgm:spPr/>
    </dgm:pt>
    <dgm:pt modelId="{ABB89070-6C57-554C-B131-4B74B9AD69F3}" type="pres">
      <dgm:prSet presAssocID="{E2B49345-971D-8E42-A04A-C70453476C74}" presName="composite" presStyleCnt="0"/>
      <dgm:spPr/>
    </dgm:pt>
    <dgm:pt modelId="{40E24A69-73F7-6B42-B21F-2F80040FE5B1}" type="pres">
      <dgm:prSet presAssocID="{E2B49345-971D-8E42-A04A-C70453476C74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B14E9ED-0B59-3C41-BFB6-02715B144645}" type="pres">
      <dgm:prSet presAssocID="{E2B49345-971D-8E42-A04A-C70453476C74}" presName="descendantText" presStyleLbl="alignAcc1" presStyleIdx="1" presStyleCnt="4" custScaleY="103278" custLinFactNeighborX="45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2A5A025-D2BF-FD4B-9D0E-069330075690}" type="pres">
      <dgm:prSet presAssocID="{5DB71C7B-809A-8A4D-9C35-18A6D14D3069}" presName="sp" presStyleCnt="0"/>
      <dgm:spPr/>
    </dgm:pt>
    <dgm:pt modelId="{80146EE5-1473-194F-B1B6-CD064E2E7C73}" type="pres">
      <dgm:prSet presAssocID="{082C3A4E-F1E0-BD46-9F2B-FE77532B948D}" presName="composite" presStyleCnt="0"/>
      <dgm:spPr/>
    </dgm:pt>
    <dgm:pt modelId="{66BEDA6B-ED39-584D-AFF9-E78CD244A2D8}" type="pres">
      <dgm:prSet presAssocID="{082C3A4E-F1E0-BD46-9F2B-FE77532B948D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9A8466E-1FE7-744E-93DB-7BDD5B0612CC}" type="pres">
      <dgm:prSet presAssocID="{082C3A4E-F1E0-BD46-9F2B-FE77532B948D}" presName="descendantText" presStyleLbl="alignAcc1" presStyleIdx="2" presStyleCnt="4" custScaleY="10282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052B3D2-7971-7943-9E06-86B513B37BA9}" type="pres">
      <dgm:prSet presAssocID="{1B8D673A-BB07-6C4A-8184-248E84727E6E}" presName="sp" presStyleCnt="0"/>
      <dgm:spPr/>
    </dgm:pt>
    <dgm:pt modelId="{1979A3C7-6B83-AE48-AD16-A7BE9B28A234}" type="pres">
      <dgm:prSet presAssocID="{E1BFDECB-B5AA-5B42-B0D9-5495E9F87448}" presName="composite" presStyleCnt="0"/>
      <dgm:spPr/>
    </dgm:pt>
    <dgm:pt modelId="{F5DAF114-CBF2-6C42-A815-A4131FDC3DFB}" type="pres">
      <dgm:prSet presAssocID="{E1BFDECB-B5AA-5B42-B0D9-5495E9F87448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27D0E4D-3F6D-644B-A84D-6BDF82C790D4}" type="pres">
      <dgm:prSet presAssocID="{E1BFDECB-B5AA-5B42-B0D9-5495E9F87448}" presName="descendantText" presStyleLbl="alignAcc1" presStyleIdx="3" presStyleCnt="4" custScaleY="14657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57AED8F5-F1F4-47C1-BD4D-DD50D3C58F63}" type="presOf" srcId="{CC0C5F87-9E09-F44A-9FE4-783D1ECA91D7}" destId="{A33AEACA-D2B7-DD4F-BC66-D0A9C74BB356}" srcOrd="0" destOrd="0" presId="urn:microsoft.com/office/officeart/2005/8/layout/chevron2"/>
    <dgm:cxn modelId="{657ECE01-BFAE-4184-914E-F4254CFAD6BA}" type="presOf" srcId="{1A482E81-4384-F043-99B0-3556F969F1C4}" destId="{49A8466E-1FE7-744E-93DB-7BDD5B0612CC}" srcOrd="0" destOrd="0" presId="urn:microsoft.com/office/officeart/2005/8/layout/chevron2"/>
    <dgm:cxn modelId="{D0416D1D-66BB-574B-9376-1CD968B95357}" srcId="{FE7C479A-06AC-4B44-BD18-E837F19107A3}" destId="{CC0C5F87-9E09-F44A-9FE4-783D1ECA91D7}" srcOrd="0" destOrd="0" parTransId="{5AE4371E-F69B-564C-BAFF-71315C623A70}" sibTransId="{6217A77C-1E88-E445-9061-2D3F90FB172F}"/>
    <dgm:cxn modelId="{D11E2040-042A-3C4B-B963-4A71BB492171}" srcId="{FE7C479A-06AC-4B44-BD18-E837F19107A3}" destId="{082C3A4E-F1E0-BD46-9F2B-FE77532B948D}" srcOrd="2" destOrd="0" parTransId="{40089F66-C4E9-8247-8830-60741CD6540C}" sibTransId="{1B8D673A-BB07-6C4A-8184-248E84727E6E}"/>
    <dgm:cxn modelId="{DF974313-AD65-3E4D-8264-80AFFC0CDEC6}" srcId="{FE7C479A-06AC-4B44-BD18-E837F19107A3}" destId="{E2B49345-971D-8E42-A04A-C70453476C74}" srcOrd="1" destOrd="0" parTransId="{9F226912-73DC-E24F-8FE0-63CDABB1D476}" sibTransId="{5DB71C7B-809A-8A4D-9C35-18A6D14D3069}"/>
    <dgm:cxn modelId="{C6C38EC6-60CA-5247-A175-C463902844C5}" srcId="{E1BFDECB-B5AA-5B42-B0D9-5495E9F87448}" destId="{54635D34-9A8F-3040-A6D1-AC1310742952}" srcOrd="0" destOrd="0" parTransId="{09FDE4ED-3A38-C546-9408-A77230F9596C}" sibTransId="{B8436067-74AD-6E47-BB72-F72B6D770B21}"/>
    <dgm:cxn modelId="{8A4E358E-7D45-4B87-BA54-1303D191AF69}" type="presOf" srcId="{54635D34-9A8F-3040-A6D1-AC1310742952}" destId="{927D0E4D-3F6D-644B-A84D-6BDF82C790D4}" srcOrd="0" destOrd="0" presId="urn:microsoft.com/office/officeart/2005/8/layout/chevron2"/>
    <dgm:cxn modelId="{B7815F8B-CE6B-C44D-8726-F52F027A438E}" srcId="{E2B49345-971D-8E42-A04A-C70453476C74}" destId="{3800E0CD-D18A-6B4E-B56D-EC77A674B61F}" srcOrd="0" destOrd="0" parTransId="{3C83A840-A429-9140-B6C5-2BD15E5E8C13}" sibTransId="{FC492137-1D8A-4246-AB17-ADD4450B27EF}"/>
    <dgm:cxn modelId="{13BAB499-A50D-9C40-AB94-AD730CC81BD5}" srcId="{CC0C5F87-9E09-F44A-9FE4-783D1ECA91D7}" destId="{922FFC4C-6A2D-9A44-804C-E2E5705726AC}" srcOrd="0" destOrd="0" parTransId="{55DC8128-38AE-BC44-AC35-37559B973E1D}" sibTransId="{21D3D581-FD1B-2448-BE08-269F939AE281}"/>
    <dgm:cxn modelId="{6D87CBDD-E936-4A28-A452-51A42D906630}" type="presOf" srcId="{082C3A4E-F1E0-BD46-9F2B-FE77532B948D}" destId="{66BEDA6B-ED39-584D-AFF9-E78CD244A2D8}" srcOrd="0" destOrd="0" presId="urn:microsoft.com/office/officeart/2005/8/layout/chevron2"/>
    <dgm:cxn modelId="{E3E29C23-F7FE-B04A-9F92-CDD6D07A19FC}" srcId="{FE7C479A-06AC-4B44-BD18-E837F19107A3}" destId="{E1BFDECB-B5AA-5B42-B0D9-5495E9F87448}" srcOrd="3" destOrd="0" parTransId="{D18C085B-0903-4640-A7E2-CFCC7CEAF310}" sibTransId="{B5FBAB14-709E-6046-8227-C5EBEFE144DF}"/>
    <dgm:cxn modelId="{22EE634B-E3ED-4B8B-B8C6-9F13DE2914AD}" type="presOf" srcId="{FE7C479A-06AC-4B44-BD18-E837F19107A3}" destId="{8CC556F1-3902-064D-9B1D-7826AE877ED2}" srcOrd="0" destOrd="0" presId="urn:microsoft.com/office/officeart/2005/8/layout/chevron2"/>
    <dgm:cxn modelId="{9E2CC3D5-8CB7-6E48-8C69-333CB0D942DB}" srcId="{082C3A4E-F1E0-BD46-9F2B-FE77532B948D}" destId="{1A482E81-4384-F043-99B0-3556F969F1C4}" srcOrd="0" destOrd="0" parTransId="{55572179-215C-D243-966B-370145BC56AC}" sibTransId="{83A71B02-8262-324A-AE92-F0CC69BD7133}"/>
    <dgm:cxn modelId="{B9FC39CF-5749-4444-B31D-DB8C4F0CF45B}" type="presOf" srcId="{E2B49345-971D-8E42-A04A-C70453476C74}" destId="{40E24A69-73F7-6B42-B21F-2F80040FE5B1}" srcOrd="0" destOrd="0" presId="urn:microsoft.com/office/officeart/2005/8/layout/chevron2"/>
    <dgm:cxn modelId="{6A2A67F0-0B1E-4A49-81C4-4A0AF70BF61F}" type="presOf" srcId="{E1BFDECB-B5AA-5B42-B0D9-5495E9F87448}" destId="{F5DAF114-CBF2-6C42-A815-A4131FDC3DFB}" srcOrd="0" destOrd="0" presId="urn:microsoft.com/office/officeart/2005/8/layout/chevron2"/>
    <dgm:cxn modelId="{11D32941-D1B6-47F9-9826-974E9AE5E6E3}" type="presOf" srcId="{3800E0CD-D18A-6B4E-B56D-EC77A674B61F}" destId="{AB14E9ED-0B59-3C41-BFB6-02715B144645}" srcOrd="0" destOrd="0" presId="urn:microsoft.com/office/officeart/2005/8/layout/chevron2"/>
    <dgm:cxn modelId="{4F077B01-FDFA-41FF-A1C2-80449B8BA5BA}" type="presOf" srcId="{922FFC4C-6A2D-9A44-804C-E2E5705726AC}" destId="{350713BD-B27B-E948-80D9-169A97BCC1EF}" srcOrd="0" destOrd="0" presId="urn:microsoft.com/office/officeart/2005/8/layout/chevron2"/>
    <dgm:cxn modelId="{F779A23F-B9C5-4E01-9EB5-2C5F4B72055E}" type="presParOf" srcId="{8CC556F1-3902-064D-9B1D-7826AE877ED2}" destId="{E3E038D3-8E18-EA42-AF72-11DD7CD67EA8}" srcOrd="0" destOrd="0" presId="urn:microsoft.com/office/officeart/2005/8/layout/chevron2"/>
    <dgm:cxn modelId="{F355CA63-3841-4743-BFF6-E63743CF2970}" type="presParOf" srcId="{E3E038D3-8E18-EA42-AF72-11DD7CD67EA8}" destId="{A33AEACA-D2B7-DD4F-BC66-D0A9C74BB356}" srcOrd="0" destOrd="0" presId="urn:microsoft.com/office/officeart/2005/8/layout/chevron2"/>
    <dgm:cxn modelId="{1E7C0E2C-4A97-4230-AA51-FD853C40B151}" type="presParOf" srcId="{E3E038D3-8E18-EA42-AF72-11DD7CD67EA8}" destId="{350713BD-B27B-E948-80D9-169A97BCC1EF}" srcOrd="1" destOrd="0" presId="urn:microsoft.com/office/officeart/2005/8/layout/chevron2"/>
    <dgm:cxn modelId="{DC9B3250-0C65-4022-A079-4582C79C4B3A}" type="presParOf" srcId="{8CC556F1-3902-064D-9B1D-7826AE877ED2}" destId="{915AC809-38F8-0E4E-BD3E-2767400BDDE8}" srcOrd="1" destOrd="0" presId="urn:microsoft.com/office/officeart/2005/8/layout/chevron2"/>
    <dgm:cxn modelId="{15271285-B62A-41CD-A664-CD4047861881}" type="presParOf" srcId="{8CC556F1-3902-064D-9B1D-7826AE877ED2}" destId="{ABB89070-6C57-554C-B131-4B74B9AD69F3}" srcOrd="2" destOrd="0" presId="urn:microsoft.com/office/officeart/2005/8/layout/chevron2"/>
    <dgm:cxn modelId="{8A05A04F-E3B9-4B3F-AFD8-F6BCF1034308}" type="presParOf" srcId="{ABB89070-6C57-554C-B131-4B74B9AD69F3}" destId="{40E24A69-73F7-6B42-B21F-2F80040FE5B1}" srcOrd="0" destOrd="0" presId="urn:microsoft.com/office/officeart/2005/8/layout/chevron2"/>
    <dgm:cxn modelId="{3E9E7E1E-9F70-4C8E-A40B-40B0D252B632}" type="presParOf" srcId="{ABB89070-6C57-554C-B131-4B74B9AD69F3}" destId="{AB14E9ED-0B59-3C41-BFB6-02715B144645}" srcOrd="1" destOrd="0" presId="urn:microsoft.com/office/officeart/2005/8/layout/chevron2"/>
    <dgm:cxn modelId="{690F6317-9259-4FF9-8735-51CE16ADE803}" type="presParOf" srcId="{8CC556F1-3902-064D-9B1D-7826AE877ED2}" destId="{E2A5A025-D2BF-FD4B-9D0E-069330075690}" srcOrd="3" destOrd="0" presId="urn:microsoft.com/office/officeart/2005/8/layout/chevron2"/>
    <dgm:cxn modelId="{63692E96-7983-4C0F-B405-FFABFC3E2B9B}" type="presParOf" srcId="{8CC556F1-3902-064D-9B1D-7826AE877ED2}" destId="{80146EE5-1473-194F-B1B6-CD064E2E7C73}" srcOrd="4" destOrd="0" presId="urn:microsoft.com/office/officeart/2005/8/layout/chevron2"/>
    <dgm:cxn modelId="{BA9AAA8B-D467-4034-833B-07060CB4FAED}" type="presParOf" srcId="{80146EE5-1473-194F-B1B6-CD064E2E7C73}" destId="{66BEDA6B-ED39-584D-AFF9-E78CD244A2D8}" srcOrd="0" destOrd="0" presId="urn:microsoft.com/office/officeart/2005/8/layout/chevron2"/>
    <dgm:cxn modelId="{22DFC4D7-A400-4D00-98CB-1B1FE4783580}" type="presParOf" srcId="{80146EE5-1473-194F-B1B6-CD064E2E7C73}" destId="{49A8466E-1FE7-744E-93DB-7BDD5B0612CC}" srcOrd="1" destOrd="0" presId="urn:microsoft.com/office/officeart/2005/8/layout/chevron2"/>
    <dgm:cxn modelId="{E9201C9A-B5E9-450C-B193-1E5CEBA3A317}" type="presParOf" srcId="{8CC556F1-3902-064D-9B1D-7826AE877ED2}" destId="{1052B3D2-7971-7943-9E06-86B513B37BA9}" srcOrd="5" destOrd="0" presId="urn:microsoft.com/office/officeart/2005/8/layout/chevron2"/>
    <dgm:cxn modelId="{7E19D3FB-553E-48A8-B972-9703EFDDDB83}" type="presParOf" srcId="{8CC556F1-3902-064D-9B1D-7826AE877ED2}" destId="{1979A3C7-6B83-AE48-AD16-A7BE9B28A234}" srcOrd="6" destOrd="0" presId="urn:microsoft.com/office/officeart/2005/8/layout/chevron2"/>
    <dgm:cxn modelId="{F9B4BFDD-5F51-49AC-8CC2-346C89A4DA7A}" type="presParOf" srcId="{1979A3C7-6B83-AE48-AD16-A7BE9B28A234}" destId="{F5DAF114-CBF2-6C42-A815-A4131FDC3DFB}" srcOrd="0" destOrd="0" presId="urn:microsoft.com/office/officeart/2005/8/layout/chevron2"/>
    <dgm:cxn modelId="{4EF40E80-BE38-4F9F-98C9-5BB4AD2B022D}" type="presParOf" srcId="{1979A3C7-6B83-AE48-AD16-A7BE9B28A234}" destId="{927D0E4D-3F6D-644B-A84D-6BDF82C790D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33AEACA-D2B7-DD4F-BC66-D0A9C74BB356}">
      <dsp:nvSpPr>
        <dsp:cNvPr id="0" name=""/>
        <dsp:cNvSpPr/>
      </dsp:nvSpPr>
      <dsp:spPr>
        <a:xfrm rot="5400000">
          <a:off x="-228805" y="302420"/>
          <a:ext cx="1525368" cy="1067758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1</a:t>
          </a:r>
          <a:endParaRPr lang="it-IT" sz="4000" b="1" kern="1200" dirty="0">
            <a:latin typeface="Arial Narrow"/>
            <a:cs typeface="Arial Narrow"/>
          </a:endParaRPr>
        </a:p>
      </dsp:txBody>
      <dsp:txXfrm rot="5400000">
        <a:off x="-228805" y="302420"/>
        <a:ext cx="1525368" cy="1067758"/>
      </dsp:txXfrm>
    </dsp:sp>
    <dsp:sp modelId="{350713BD-B27B-E948-80D9-169A97BCC1EF}">
      <dsp:nvSpPr>
        <dsp:cNvPr id="0" name=""/>
        <dsp:cNvSpPr/>
      </dsp:nvSpPr>
      <dsp:spPr>
        <a:xfrm rot="5400000">
          <a:off x="4553681" y="-3468500"/>
          <a:ext cx="1104396" cy="8076241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000" b="1" u="sng" kern="1200" dirty="0" smtClean="0">
              <a:solidFill>
                <a:schemeClr val="tx1"/>
              </a:solidFill>
              <a:latin typeface="Arial Narrow"/>
              <a:cs typeface="Arial Narrow"/>
            </a:rPr>
            <a:t>Diarree acute</a:t>
          </a:r>
          <a:r>
            <a:rPr lang="it-IT" sz="2000" b="1" u="none" kern="1200" dirty="0" smtClean="0">
              <a:solidFill>
                <a:schemeClr val="tx1"/>
              </a:solidFill>
              <a:latin typeface="Arial Narrow"/>
              <a:cs typeface="Arial Narrow"/>
            </a:rPr>
            <a:t>: n</a:t>
          </a:r>
          <a:r>
            <a:rPr lang="it-IT" sz="2000" b="1" u="none" kern="1200" dirty="0" smtClean="0">
              <a:solidFill>
                <a:schemeClr val="tx1"/>
              </a:solidFill>
              <a:latin typeface="Calibri" pitchFamily="34" charset="0"/>
            </a:rPr>
            <a:t>egli</a:t>
          </a:r>
          <a:r>
            <a:rPr lang="it-IT" sz="2000" b="1" kern="1200" dirty="0" smtClean="0">
              <a:solidFill>
                <a:schemeClr val="tx1"/>
              </a:solidFill>
              <a:latin typeface="Calibri" pitchFamily="34" charset="0"/>
            </a:rPr>
            <a:t> episodi acuti diarroici la terapia reidratante è doverosa sopratutto per anziani e bambini. Non è necessario impostare una antibioticoterapia agli esordi di un episodio acuto diarroico poiché spesso si rivela un'infezione autolimitante.</a:t>
          </a:r>
          <a:endParaRPr lang="it-IT" sz="2000" b="1" u="sng" kern="1200" dirty="0">
            <a:solidFill>
              <a:schemeClr val="tx1"/>
            </a:solidFill>
            <a:latin typeface="Arial Narrow"/>
            <a:cs typeface="Arial Narrow"/>
          </a:endParaRPr>
        </a:p>
      </dsp:txBody>
      <dsp:txXfrm rot="5400000">
        <a:off x="4553681" y="-3468500"/>
        <a:ext cx="1104396" cy="8076241"/>
      </dsp:txXfrm>
    </dsp:sp>
    <dsp:sp modelId="{40E24A69-73F7-6B42-B21F-2F80040FE5B1}">
      <dsp:nvSpPr>
        <dsp:cNvPr id="0" name=""/>
        <dsp:cNvSpPr/>
      </dsp:nvSpPr>
      <dsp:spPr>
        <a:xfrm rot="5400000">
          <a:off x="-228805" y="1708943"/>
          <a:ext cx="1525368" cy="1067758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2</a:t>
          </a:r>
          <a:endParaRPr lang="it-IT" sz="4000" b="1" kern="1200" dirty="0">
            <a:latin typeface="Arial Narrow"/>
            <a:cs typeface="Arial Narrow"/>
          </a:endParaRPr>
        </a:p>
      </dsp:txBody>
      <dsp:txXfrm rot="5400000">
        <a:off x="-228805" y="1708943"/>
        <a:ext cx="1525368" cy="1067758"/>
      </dsp:txXfrm>
    </dsp:sp>
    <dsp:sp modelId="{AB14E9ED-0B59-3C41-BFB6-02715B144645}">
      <dsp:nvSpPr>
        <dsp:cNvPr id="0" name=""/>
        <dsp:cNvSpPr/>
      </dsp:nvSpPr>
      <dsp:spPr>
        <a:xfrm rot="5400000">
          <a:off x="4593883" y="-2062237"/>
          <a:ext cx="1023990" cy="8076241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400" b="1" u="sng" kern="1200" dirty="0" smtClean="0">
              <a:solidFill>
                <a:schemeClr val="tx1"/>
              </a:solidFill>
              <a:latin typeface="Arial Narrow"/>
              <a:cs typeface="Arial Narrow"/>
            </a:rPr>
            <a:t>Diarree acute</a:t>
          </a:r>
          <a:r>
            <a:rPr lang="it-IT" sz="2400" b="1" u="none" kern="1200" dirty="0" smtClean="0">
              <a:solidFill>
                <a:schemeClr val="tx1"/>
              </a:solidFill>
              <a:latin typeface="Arial Narrow"/>
              <a:cs typeface="Arial Narrow"/>
            </a:rPr>
            <a:t>: e</a:t>
          </a:r>
          <a:r>
            <a:rPr lang="it-IT" sz="2400" b="1" u="none" kern="1200" dirty="0" smtClean="0">
              <a:solidFill>
                <a:schemeClr val="tx1"/>
              </a:solidFill>
              <a:latin typeface="Calibri" pitchFamily="34" charset="0"/>
            </a:rPr>
            <a:t>vitare</a:t>
          </a:r>
          <a:r>
            <a:rPr lang="it-IT" sz="2400" b="1" kern="1200" dirty="0" smtClean="0">
              <a:solidFill>
                <a:schemeClr val="tx1"/>
              </a:solidFill>
              <a:latin typeface="Calibri" pitchFamily="34" charset="0"/>
            </a:rPr>
            <a:t> di prescrivere antidiarroici. Fornire adeguate indicazioni sulla corretta esecuzione degli esami sulle feci.</a:t>
          </a:r>
          <a:endParaRPr lang="it-IT" sz="1200" b="1" kern="1200" dirty="0">
            <a:solidFill>
              <a:schemeClr val="tx1"/>
            </a:solidFill>
            <a:latin typeface="Arial Narrow"/>
            <a:cs typeface="Arial Narrow"/>
          </a:endParaRPr>
        </a:p>
      </dsp:txBody>
      <dsp:txXfrm rot="5400000">
        <a:off x="4593883" y="-2062237"/>
        <a:ext cx="1023990" cy="8076241"/>
      </dsp:txXfrm>
    </dsp:sp>
    <dsp:sp modelId="{66BEDA6B-ED39-584D-AFF9-E78CD244A2D8}">
      <dsp:nvSpPr>
        <dsp:cNvPr id="0" name=""/>
        <dsp:cNvSpPr/>
      </dsp:nvSpPr>
      <dsp:spPr>
        <a:xfrm rot="5400000">
          <a:off x="-228805" y="3113241"/>
          <a:ext cx="1525368" cy="1067758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3</a:t>
          </a:r>
          <a:endParaRPr lang="it-IT" sz="4000" b="1" kern="1200" dirty="0">
            <a:latin typeface="Arial Narrow"/>
            <a:cs typeface="Arial Narrow"/>
          </a:endParaRPr>
        </a:p>
      </dsp:txBody>
      <dsp:txXfrm rot="5400000">
        <a:off x="-228805" y="3113241"/>
        <a:ext cx="1525368" cy="1067758"/>
      </dsp:txXfrm>
    </dsp:sp>
    <dsp:sp modelId="{49A8466E-1FE7-744E-93DB-7BDD5B0612CC}">
      <dsp:nvSpPr>
        <dsp:cNvPr id="0" name=""/>
        <dsp:cNvSpPr/>
      </dsp:nvSpPr>
      <dsp:spPr>
        <a:xfrm rot="5400000">
          <a:off x="4596109" y="-657939"/>
          <a:ext cx="1019539" cy="8076241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400" b="1" u="sng" kern="1200" dirty="0" smtClean="0">
              <a:solidFill>
                <a:schemeClr val="tx1"/>
              </a:solidFill>
              <a:latin typeface="Arial Narrow"/>
              <a:cs typeface="Arial Narrow"/>
            </a:rPr>
            <a:t>Diarree croniche</a:t>
          </a:r>
          <a:r>
            <a:rPr lang="it-IT" sz="2400" b="1" u="none" kern="1200" dirty="0" smtClean="0">
              <a:solidFill>
                <a:schemeClr val="tx1"/>
              </a:solidFill>
              <a:latin typeface="Arial Narrow"/>
              <a:cs typeface="Arial Narrow"/>
            </a:rPr>
            <a:t>: e</a:t>
          </a:r>
          <a:r>
            <a:rPr lang="it-IT" sz="2400" b="1" kern="1200" dirty="0" smtClean="0">
              <a:solidFill>
                <a:schemeClr val="tx1"/>
              </a:solidFill>
              <a:latin typeface="Calibri" pitchFamily="34" charset="0"/>
            </a:rPr>
            <a:t>seguire un adeguata visita clinica con</a:t>
          </a:r>
          <a:r>
            <a:rPr lang="it-IT" sz="2400" b="1" u="sng" kern="1200" dirty="0" smtClean="0">
              <a:solidFill>
                <a:schemeClr val="tx1"/>
              </a:solidFill>
              <a:latin typeface="Calibri" pitchFamily="34" charset="0"/>
            </a:rPr>
            <a:t> esplorazione rettale e perianale</a:t>
          </a:r>
          <a:r>
            <a:rPr lang="it-IT" sz="2400" b="1" kern="1200" dirty="0" smtClean="0">
              <a:solidFill>
                <a:schemeClr val="tx1"/>
              </a:solidFill>
              <a:latin typeface="Calibri" pitchFamily="34" charset="0"/>
            </a:rPr>
            <a:t>. Utilizzo della </a:t>
          </a:r>
          <a:r>
            <a:rPr lang="it-IT" sz="2000" b="1" kern="1200" dirty="0" smtClean="0">
              <a:solidFill>
                <a:schemeClr val="tx1"/>
              </a:solidFill>
              <a:latin typeface="Calibri" pitchFamily="34" charset="0"/>
            </a:rPr>
            <a:t>CALPROTECTINA</a:t>
          </a:r>
          <a:r>
            <a:rPr lang="it-IT" sz="2400" b="1" kern="1200" dirty="0" smtClean="0">
              <a:solidFill>
                <a:schemeClr val="tx1"/>
              </a:solidFill>
              <a:latin typeface="Calibri" pitchFamily="34" charset="0"/>
            </a:rPr>
            <a:t> fecale come indice infiammatorio intestinale.</a:t>
          </a:r>
          <a:endParaRPr lang="it-IT" sz="2400" b="1" kern="1200" dirty="0">
            <a:solidFill>
              <a:schemeClr val="tx1"/>
            </a:solidFill>
            <a:latin typeface="Arial Narrow"/>
            <a:cs typeface="Arial Narrow"/>
          </a:endParaRPr>
        </a:p>
      </dsp:txBody>
      <dsp:txXfrm rot="5400000">
        <a:off x="4596109" y="-657939"/>
        <a:ext cx="1019539" cy="8076241"/>
      </dsp:txXfrm>
    </dsp:sp>
    <dsp:sp modelId="{F5DAF114-CBF2-6C42-A815-A4131FDC3DFB}">
      <dsp:nvSpPr>
        <dsp:cNvPr id="0" name=""/>
        <dsp:cNvSpPr/>
      </dsp:nvSpPr>
      <dsp:spPr>
        <a:xfrm rot="5400000">
          <a:off x="-228805" y="4734388"/>
          <a:ext cx="1525368" cy="1067758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4</a:t>
          </a:r>
          <a:endParaRPr lang="it-IT" sz="4000" b="1" kern="1200" dirty="0">
            <a:latin typeface="Arial Narrow"/>
            <a:cs typeface="Arial Narrow"/>
          </a:endParaRPr>
        </a:p>
      </dsp:txBody>
      <dsp:txXfrm rot="5400000">
        <a:off x="-228805" y="4734388"/>
        <a:ext cx="1525368" cy="1067758"/>
      </dsp:txXfrm>
    </dsp:sp>
    <dsp:sp modelId="{927D0E4D-3F6D-644B-A84D-6BDF82C790D4}">
      <dsp:nvSpPr>
        <dsp:cNvPr id="0" name=""/>
        <dsp:cNvSpPr/>
      </dsp:nvSpPr>
      <dsp:spPr>
        <a:xfrm rot="5400000">
          <a:off x="4379260" y="963206"/>
          <a:ext cx="1453236" cy="8076241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400" b="1" u="sng" kern="1200" dirty="0" smtClean="0">
              <a:solidFill>
                <a:schemeClr val="tx1"/>
              </a:solidFill>
              <a:latin typeface="Arial Narrow"/>
              <a:cs typeface="Arial Narrow"/>
            </a:rPr>
            <a:t>Diarree croniche</a:t>
          </a:r>
          <a:r>
            <a:rPr lang="it-IT" sz="2400" b="1" u="none" kern="1200" dirty="0" smtClean="0">
              <a:solidFill>
                <a:schemeClr val="tx1"/>
              </a:solidFill>
              <a:latin typeface="Arial Narrow"/>
              <a:cs typeface="Arial Narrow"/>
            </a:rPr>
            <a:t>: i</a:t>
          </a:r>
          <a:r>
            <a:rPr lang="it-IT" sz="2400" b="1" kern="1200" dirty="0" smtClean="0">
              <a:solidFill>
                <a:schemeClr val="tx1"/>
              </a:solidFill>
              <a:latin typeface="Calibri" pitchFamily="34" charset="0"/>
            </a:rPr>
            <a:t>n presenza di proctorragia precoce richiesta di </a:t>
          </a:r>
          <a:r>
            <a:rPr lang="it-IT" sz="2400" b="1" kern="1200" dirty="0" err="1" smtClean="0">
              <a:solidFill>
                <a:schemeClr val="tx1"/>
              </a:solidFill>
              <a:latin typeface="Calibri" pitchFamily="34" charset="0"/>
            </a:rPr>
            <a:t>colorettoscopia</a:t>
          </a:r>
          <a:r>
            <a:rPr lang="it-IT" sz="2400" b="1" kern="1200" dirty="0" smtClean="0">
              <a:solidFill>
                <a:schemeClr val="tx1"/>
              </a:solidFill>
              <a:latin typeface="Calibri" pitchFamily="34" charset="0"/>
            </a:rPr>
            <a:t>. In assenza di proctorragia pensare a celiachia, intestino irritabile con diarrea da acidi biliari, coliti microscopiche.</a:t>
          </a:r>
          <a:endParaRPr lang="it-IT" sz="1050" b="1" kern="1200" dirty="0">
            <a:solidFill>
              <a:schemeClr val="tx1"/>
            </a:solidFill>
            <a:latin typeface="Arial Narrow"/>
            <a:cs typeface="Arial Narrow"/>
          </a:endParaRPr>
        </a:p>
      </dsp:txBody>
      <dsp:txXfrm rot="5400000">
        <a:off x="4379260" y="963206"/>
        <a:ext cx="1453236" cy="80762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Relationship Id="rId4" Type="http://schemas.openxmlformats.org/officeDocument/2006/relationships/image" Target="../media/image2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1746" name="Rectangle 2"/>
          <p:cNvSpPr>
            <a:spLocks noGrp="1" noChangeArrowheads="1"/>
          </p:cNvSpPr>
          <p:nvPr>
            <p:ph type="body" sz="quarter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2938763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" charset="0"/>
        <a:ea typeface="ＭＳ Ｐゴシック" charset="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3477EFB4-19C3-47CD-B858-DAB4F61FE67C}" type="slidenum">
              <a:rPr lang="it-IT">
                <a:solidFill>
                  <a:srgbClr val="FFFFFF"/>
                </a:solidFill>
              </a:rPr>
              <a:pPr/>
              <a:t>30</a:t>
            </a:fld>
            <a:endParaRPr lang="it-IT">
              <a:solidFill>
                <a:srgbClr val="FFFFFF"/>
              </a:solidFill>
            </a:endParaRPr>
          </a:p>
        </p:txBody>
      </p:sp>
      <p:sp>
        <p:nvSpPr>
          <p:cNvPr id="6349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3492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4B6842D1-3398-4770-B09B-B8FF3A415E49}" type="slidenum">
              <a:rPr lang="it-IT">
                <a:solidFill>
                  <a:srgbClr val="FFFFFF"/>
                </a:solidFill>
              </a:rPr>
              <a:pPr/>
              <a:t>34</a:t>
            </a:fld>
            <a:endParaRPr lang="it-IT">
              <a:solidFill>
                <a:srgbClr val="FFFFFF"/>
              </a:solidFill>
            </a:endParaRPr>
          </a:p>
        </p:txBody>
      </p:sp>
      <p:sp>
        <p:nvSpPr>
          <p:cNvPr id="6451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4516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05CBBD30-E0C8-42C0-8206-DF758F70483E}" type="slidenum">
              <a:rPr lang="it-IT">
                <a:solidFill>
                  <a:srgbClr val="FFFFFF"/>
                </a:solidFill>
              </a:rPr>
              <a:pPr/>
              <a:t>35</a:t>
            </a:fld>
            <a:endParaRPr lang="it-IT">
              <a:solidFill>
                <a:srgbClr val="FFFFFF"/>
              </a:solidFill>
            </a:endParaRPr>
          </a:p>
        </p:txBody>
      </p:sp>
      <p:sp>
        <p:nvSpPr>
          <p:cNvPr id="655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5540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1848E282-4DD4-421B-BAB2-B667C7C59C88}" type="slidenum">
              <a:rPr lang="it-IT">
                <a:solidFill>
                  <a:srgbClr val="FFFFFF"/>
                </a:solidFill>
              </a:rPr>
              <a:pPr/>
              <a:t>36</a:t>
            </a:fld>
            <a:endParaRPr lang="it-IT">
              <a:solidFill>
                <a:srgbClr val="FFFFFF"/>
              </a:solidFill>
            </a:endParaRPr>
          </a:p>
        </p:txBody>
      </p:sp>
      <p:sp>
        <p:nvSpPr>
          <p:cNvPr id="66563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C42AEC9-0894-4C05-A8D3-E32B73DAC901}" type="slidenum">
              <a:rPr lang="it-IT" sz="1200">
                <a:latin typeface="Calibri" pitchFamily="34" charset="0"/>
                <a:ea typeface="Microsoft YaHei" pitchFamily="34" charset="-122"/>
              </a:rPr>
              <a:pPr algn="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36</a:t>
            </a:fld>
            <a:endParaRPr lang="it-IT" sz="1200">
              <a:latin typeface="Calibri" pitchFamily="34" charset="0"/>
              <a:ea typeface="Microsoft YaHei" pitchFamily="34" charset="-122"/>
            </a:endParaRPr>
          </a:p>
        </p:txBody>
      </p:sp>
      <p:sp>
        <p:nvSpPr>
          <p:cNvPr id="6656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656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105400" cy="4114800"/>
          </a:xfrm>
          <a:noFill/>
          <a:ln/>
        </p:spPr>
        <p:txBody>
          <a:bodyPr wrap="none" anchor="ctr"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de-DE" smtClean="0">
              <a:latin typeface="Calibri" pitchFamily="34" charset="0"/>
              <a:ea typeface="Microsoft YaHei" pitchFamily="34" charset="-122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D66C6C02-6664-42A4-9012-9BF5AAD56A60}" type="slidenum">
              <a:rPr lang="it-IT">
                <a:solidFill>
                  <a:srgbClr val="FFFFFF"/>
                </a:solidFill>
              </a:rPr>
              <a:pPr/>
              <a:t>37</a:t>
            </a:fld>
            <a:endParaRPr lang="it-IT">
              <a:solidFill>
                <a:srgbClr val="FFFFFF"/>
              </a:solidFill>
            </a:endParaRPr>
          </a:p>
        </p:txBody>
      </p:sp>
      <p:sp>
        <p:nvSpPr>
          <p:cNvPr id="67587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b"/>
          <a:lstStyle/>
          <a:p>
            <a:pPr algn="r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B9C56BD-8227-4379-A16B-D499EA0F1E88}" type="slidenum">
              <a:rPr lang="it-IT" sz="1200">
                <a:latin typeface="Times New Roman" pitchFamily="18" charset="0"/>
                <a:ea typeface="Microsoft YaHei" pitchFamily="34" charset="-122"/>
              </a:rPr>
              <a:pPr algn="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37</a:t>
            </a:fld>
            <a:endParaRPr lang="it-IT" sz="1200"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6758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7589" name="Text Box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mtClean="0">
                <a:latin typeface="Calibri" pitchFamily="34" charset="0"/>
                <a:ea typeface="Microsoft YaHei" pitchFamily="34" charset="-122"/>
              </a:rPr>
              <a:t>Andamento della antibioticoresistenza tra patogeni agenti etiologici di diarrea isolati in thailandia</a:t>
            </a:r>
          </a:p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smtClean="0">
              <a:latin typeface="Calibri" pitchFamily="34" charset="0"/>
              <a:ea typeface="Microsoft YaHei" pitchFamily="34" charset="-122"/>
            </a:endParaRPr>
          </a:p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mtClean="0">
                <a:latin typeface="Calibri" pitchFamily="34" charset="0"/>
                <a:ea typeface="Microsoft YaHei" pitchFamily="34" charset="-122"/>
              </a:rPr>
              <a:t>Lo scopo di questo studio è la ricerca di nuove clessi di antibiotici nel trattamento della diarrea del viaggiatore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BB06FA79-FE0D-4A41-B86D-A0BEE711A419}" type="slidenum">
              <a:rPr lang="it-IT">
                <a:solidFill>
                  <a:srgbClr val="FFFFFF"/>
                </a:solidFill>
              </a:rPr>
              <a:pPr/>
              <a:t>38</a:t>
            </a:fld>
            <a:endParaRPr lang="it-IT">
              <a:solidFill>
                <a:srgbClr val="FFFFFF"/>
              </a:solidFill>
            </a:endParaRPr>
          </a:p>
        </p:txBody>
      </p:sp>
      <p:sp>
        <p:nvSpPr>
          <p:cNvPr id="68611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CC5E02C-03B3-4833-BA1D-3579744F0860}" type="slidenum">
              <a:rPr lang="it-IT" sz="1200">
                <a:latin typeface="Calibri" pitchFamily="34" charset="0"/>
                <a:ea typeface="Microsoft YaHei" pitchFamily="34" charset="-122"/>
              </a:rPr>
              <a:pPr algn="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38</a:t>
            </a:fld>
            <a:endParaRPr lang="it-IT" sz="1200">
              <a:latin typeface="Calibri" pitchFamily="34" charset="0"/>
              <a:ea typeface="Microsoft YaHei" pitchFamily="34" charset="-122"/>
            </a:endParaRPr>
          </a:p>
        </p:txBody>
      </p:sp>
      <p:sp>
        <p:nvSpPr>
          <p:cNvPr id="686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8613" name="Text Box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mtClean="0">
                <a:latin typeface="Calibri" pitchFamily="34" charset="0"/>
                <a:ea typeface="Microsoft YaHei" pitchFamily="34" charset="-122"/>
              </a:rPr>
              <a:t>Riscoperta di azitromicina confrontabile con levofloxacina nel trattamento della diarrea acuta acquisita in messico nei viaggiatori americani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ln/>
        </p:spPr>
        <p:txBody>
          <a:bodyPr/>
          <a:lstStyle/>
          <a:p>
            <a:fld id="{4F1C0F47-2CCB-43A7-8236-3BDA574835E2}" type="slidenum">
              <a:rPr lang="it-IT">
                <a:solidFill>
                  <a:prstClr val="black"/>
                </a:solidFill>
              </a:rPr>
              <a:pPr/>
              <a:t>41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1741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ln/>
        </p:spPr>
        <p:txBody>
          <a:bodyPr/>
          <a:lstStyle/>
          <a:p>
            <a:fld id="{0C045CE0-0BF7-41EB-9C1A-28DA0752DFED}" type="slidenum">
              <a:rPr lang="it-IT">
                <a:solidFill>
                  <a:prstClr val="black"/>
                </a:solidFill>
              </a:rPr>
              <a:pPr/>
              <a:t>44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9218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>
              <a:buClr>
                <a:srgbClr val="FFFFFF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F6BA9EB-5375-404E-89C8-FD75C8B9599F}" type="slidenum">
              <a:rPr lang="it-IT" sz="4400" smtClean="0">
                <a:solidFill>
                  <a:srgbClr val="FFFFFF"/>
                </a:solidFill>
                <a:latin typeface="Arial Narrow Bold" charset="0"/>
                <a:ea typeface="+mn-ea"/>
                <a:cs typeface="Segoe UI" pitchFamily="34" charset="0"/>
                <a:sym typeface="Arial Narrow Bold" charset="0"/>
              </a:rPr>
              <a:pPr algn="ctr">
                <a:buClr>
                  <a:srgbClr val="FFFFFF"/>
                </a:buCl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44</a:t>
            </a:fld>
            <a:endParaRPr lang="it-IT" sz="4400" smtClean="0">
              <a:solidFill>
                <a:srgbClr val="FFFFFF"/>
              </a:solidFill>
              <a:latin typeface="Arial Narrow Bold" charset="0"/>
              <a:ea typeface="+mn-ea"/>
              <a:cs typeface="Segoe UI" pitchFamily="34" charset="0"/>
              <a:sym typeface="Arial Narrow Bold" charset="0"/>
            </a:endParaRPr>
          </a:p>
        </p:txBody>
      </p:sp>
      <p:sp>
        <p:nvSpPr>
          <p:cNvPr id="9219" name="Text Box 2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it-IT" sz="4400" smtClean="0">
              <a:solidFill>
                <a:prstClr val="black"/>
              </a:solidFill>
              <a:latin typeface="Arial Narrow Bold" charset="0"/>
              <a:sym typeface="Arial Narrow Bold" charset="0"/>
            </a:endParaRPr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6400" cy="4124325"/>
          </a:xfrm>
          <a:ln w="9360">
            <a:solidFill>
              <a:srgbClr val="000000"/>
            </a:solidFill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ln/>
        </p:spPr>
        <p:txBody>
          <a:bodyPr/>
          <a:lstStyle/>
          <a:p>
            <a:fld id="{8BC785DC-146C-4427-A1FA-22E9F0482523}" type="slidenum">
              <a:rPr lang="it-IT">
                <a:solidFill>
                  <a:prstClr val="black"/>
                </a:solidFill>
              </a:rPr>
              <a:pPr/>
              <a:t>47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21506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>
              <a:buClr>
                <a:srgbClr val="FFFFFF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3FBBBFE-136B-4AEF-A662-276928B2252D}" type="slidenum">
              <a:rPr lang="it-IT" sz="4400" smtClean="0">
                <a:solidFill>
                  <a:srgbClr val="FFFFFF"/>
                </a:solidFill>
                <a:latin typeface="Arial Narrow Bold" charset="0"/>
                <a:ea typeface="+mn-ea"/>
                <a:cs typeface="Segoe UI" pitchFamily="34" charset="0"/>
                <a:sym typeface="Arial Narrow Bold" charset="0"/>
              </a:rPr>
              <a:pPr algn="ctr">
                <a:buClr>
                  <a:srgbClr val="FFFFFF"/>
                </a:buCl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47</a:t>
            </a:fld>
            <a:endParaRPr lang="it-IT" sz="4400" smtClean="0">
              <a:solidFill>
                <a:srgbClr val="FFFFFF"/>
              </a:solidFill>
              <a:latin typeface="Arial Narrow Bold" charset="0"/>
              <a:ea typeface="+mn-ea"/>
              <a:cs typeface="Segoe UI" pitchFamily="34" charset="0"/>
              <a:sym typeface="Arial Narrow Bold" charset="0"/>
            </a:endParaRPr>
          </a:p>
        </p:txBody>
      </p:sp>
      <p:sp>
        <p:nvSpPr>
          <p:cNvPr id="21507" name="Text Box 2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it-IT" sz="4400" smtClean="0">
              <a:solidFill>
                <a:prstClr val="black"/>
              </a:solidFill>
              <a:latin typeface="Arial Narrow Bold" charset="0"/>
              <a:sym typeface="Arial Narrow Bold" charset="0"/>
            </a:endParaRPr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ln/>
        </p:spPr>
        <p:txBody>
          <a:bodyPr/>
          <a:lstStyle/>
          <a:p>
            <a:fld id="{E4C6D055-969C-4A07-84FD-9C2C3071ED0A}" type="slidenum">
              <a:rPr lang="it-IT">
                <a:solidFill>
                  <a:prstClr val="black"/>
                </a:solidFill>
              </a:rPr>
              <a:pPr/>
              <a:t>62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48130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 txBox="1">
            <a:spLocks noGrp="1" noChangeArrowheads="1"/>
          </p:cNvSpPr>
          <p:nvPr>
            <p:ph type="body" idx="1"/>
          </p:nvPr>
        </p:nvSpPr>
        <p:spPr>
          <a:ln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8696AEB8-A2A4-45EB-989E-2BED5836D88D}" type="slidenum">
              <a:rPr lang="it-IT">
                <a:solidFill>
                  <a:srgbClr val="FFFFFF"/>
                </a:solidFill>
              </a:rPr>
              <a:pPr/>
              <a:t>14</a:t>
            </a:fld>
            <a:endParaRPr lang="it-IT">
              <a:solidFill>
                <a:srgbClr val="FFFFFF"/>
              </a:solidFill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2451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6"/>
          <p:cNvSpPr>
            <a:spLocks noGrp="1" noChangeArrowheads="1"/>
          </p:cNvSpPr>
          <p:nvPr>
            <p:ph type="sldNum" sz="quarter"/>
          </p:nvPr>
        </p:nvSpPr>
        <p:spPr>
          <a:xfrm>
            <a:off x="3884088" y="8685103"/>
            <a:ext cx="2972472" cy="457539"/>
          </a:xfrm>
          <a:prstGeom prst="rect">
            <a:avLst/>
          </a:prstGeom>
          <a:noFill/>
        </p:spPr>
        <p:txBody>
          <a:bodyPr lIns="80165" tIns="40083" rIns="80165" bIns="40083"/>
          <a:lstStyle/>
          <a:p>
            <a:fld id="{D25AB29C-2908-4D70-89F6-1B6BC6412D04}" type="slidenum">
              <a:rPr lang="it-IT" smtClean="0"/>
              <a:pPr/>
              <a:t>90</a:t>
            </a:fld>
            <a:endParaRPr lang="it-IT" smtClean="0"/>
          </a:p>
        </p:txBody>
      </p:sp>
      <p:sp>
        <p:nvSpPr>
          <p:cNvPr id="3481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68825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482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303858"/>
            <a:ext cx="5485536" cy="4191170"/>
          </a:xfrm>
          <a:noFill/>
          <a:ln/>
        </p:spPr>
        <p:txBody>
          <a:bodyPr wrap="none" anchor="ctr"/>
          <a:lstStyle/>
          <a:p>
            <a:pPr eaLnBrk="1">
              <a:tabLst>
                <a:tab pos="634643" algn="l"/>
                <a:tab pos="1269286" algn="l"/>
                <a:tab pos="1903929" algn="l"/>
                <a:tab pos="2538573" algn="l"/>
                <a:tab pos="3173216" algn="l"/>
                <a:tab pos="3807859" algn="l"/>
                <a:tab pos="4442502" algn="l"/>
                <a:tab pos="5077145" algn="l"/>
              </a:tabLst>
            </a:pPr>
            <a:endParaRPr lang="it-IT" sz="1800" dirty="0" smtClean="0">
              <a:latin typeface="Arial" charset="0"/>
              <a:ea typeface="SimSun" charset="-122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6"/>
          <p:cNvSpPr>
            <a:spLocks noGrp="1" noChangeArrowheads="1"/>
          </p:cNvSpPr>
          <p:nvPr>
            <p:ph type="sldNum" sz="quarter"/>
          </p:nvPr>
        </p:nvSpPr>
        <p:spPr>
          <a:xfrm>
            <a:off x="3884088" y="8685103"/>
            <a:ext cx="2972472" cy="457539"/>
          </a:xfrm>
          <a:prstGeom prst="rect">
            <a:avLst/>
          </a:prstGeom>
          <a:noFill/>
        </p:spPr>
        <p:txBody>
          <a:bodyPr lIns="80165" tIns="40083" rIns="80165" bIns="40083"/>
          <a:lstStyle/>
          <a:p>
            <a:fld id="{2C0B821B-BD27-40F5-A0D2-5DC8EE05047B}" type="slidenum">
              <a:rPr lang="it-IT" smtClean="0"/>
              <a:pPr/>
              <a:t>91</a:t>
            </a:fld>
            <a:endParaRPr lang="it-IT" smtClean="0"/>
          </a:p>
        </p:txBody>
      </p:sp>
      <p:sp>
        <p:nvSpPr>
          <p:cNvPr id="358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3786" y="695134"/>
            <a:ext cx="4848989" cy="3428152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58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343230"/>
            <a:ext cx="5486976" cy="4115139"/>
          </a:xfrm>
          <a:noFill/>
          <a:ln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6"/>
          <p:cNvSpPr>
            <a:spLocks noGrp="1" noChangeArrowheads="1"/>
          </p:cNvSpPr>
          <p:nvPr>
            <p:ph type="sldNum" sz="quarter"/>
          </p:nvPr>
        </p:nvSpPr>
        <p:spPr>
          <a:xfrm>
            <a:off x="3884088" y="8685103"/>
            <a:ext cx="2972472" cy="457539"/>
          </a:xfrm>
          <a:prstGeom prst="rect">
            <a:avLst/>
          </a:prstGeom>
          <a:noFill/>
        </p:spPr>
        <p:txBody>
          <a:bodyPr lIns="80165" tIns="40083" rIns="80165" bIns="40083"/>
          <a:lstStyle/>
          <a:p>
            <a:fld id="{045129AE-1CFA-4A8D-BA22-B8CF775277CE}" type="slidenum">
              <a:rPr lang="it-IT" smtClean="0"/>
              <a:pPr/>
              <a:t>92</a:t>
            </a:fld>
            <a:endParaRPr lang="it-IT" smtClean="0"/>
          </a:p>
        </p:txBody>
      </p:sp>
      <p:sp>
        <p:nvSpPr>
          <p:cNvPr id="3686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68825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6868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85512" y="4303858"/>
            <a:ext cx="5485536" cy="4191170"/>
          </a:xfrm>
          <a:noFill/>
          <a:ln/>
        </p:spPr>
        <p:txBody>
          <a:bodyPr lIns="78903" tIns="39452" rIns="78903" bIns="39452" anchor="ctr"/>
          <a:lstStyle/>
          <a:p>
            <a:pPr eaLnBrk="1">
              <a:spcBef>
                <a:spcPts val="395"/>
              </a:spcBef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</a:pPr>
            <a:r>
              <a:rPr lang="it-IT" sz="2500" dirty="0" smtClean="0">
                <a:ea typeface="SimSun" charset="-122"/>
              </a:rPr>
              <a:t>Si trova nelle feci quando è in corso un processo infiammatorio con neutrofili</a:t>
            </a:r>
          </a:p>
          <a:p>
            <a:pPr eaLnBrk="1">
              <a:spcBef>
                <a:spcPts val="395"/>
              </a:spcBef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</a:pPr>
            <a:r>
              <a:rPr lang="it-IT" sz="2500" dirty="0" smtClean="0">
                <a:ea typeface="SimSun" charset="-122"/>
              </a:rPr>
              <a:t>Attività antimicrobica per competizione con il legame con zinco e inibizione enzimi zinco dipendenti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6"/>
          <p:cNvSpPr>
            <a:spLocks noGrp="1" noChangeArrowheads="1"/>
          </p:cNvSpPr>
          <p:nvPr>
            <p:ph type="sldNum" sz="quarter"/>
          </p:nvPr>
        </p:nvSpPr>
        <p:spPr>
          <a:xfrm>
            <a:off x="3884088" y="8685103"/>
            <a:ext cx="2972472" cy="457539"/>
          </a:xfrm>
          <a:prstGeom prst="rect">
            <a:avLst/>
          </a:prstGeom>
          <a:noFill/>
        </p:spPr>
        <p:txBody>
          <a:bodyPr lIns="80165" tIns="40083" rIns="80165" bIns="40083"/>
          <a:lstStyle/>
          <a:p>
            <a:fld id="{4B35B25A-B06F-43CD-B4B3-3B3D6F11200C}" type="slidenum">
              <a:rPr lang="it-IT" smtClean="0"/>
              <a:pPr/>
              <a:t>93</a:t>
            </a:fld>
            <a:endParaRPr lang="it-IT" smtClean="0"/>
          </a:p>
        </p:txBody>
      </p:sp>
      <p:sp>
        <p:nvSpPr>
          <p:cNvPr id="3789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5225" y="685630"/>
            <a:ext cx="4844669" cy="3426794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789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303858"/>
            <a:ext cx="5485536" cy="4191170"/>
          </a:xfrm>
          <a:noFill/>
          <a:ln/>
        </p:spPr>
        <p:txBody>
          <a:bodyPr wrap="none" anchor="ctr"/>
          <a:lstStyle/>
          <a:p>
            <a:pPr eaLnBrk="1">
              <a:tabLst>
                <a:tab pos="634643" algn="l"/>
                <a:tab pos="1269286" algn="l"/>
                <a:tab pos="1903929" algn="l"/>
                <a:tab pos="2538573" algn="l"/>
                <a:tab pos="3173216" algn="l"/>
                <a:tab pos="3807859" algn="l"/>
                <a:tab pos="4442502" algn="l"/>
                <a:tab pos="5077145" algn="l"/>
              </a:tabLst>
            </a:pPr>
            <a:endParaRPr lang="it-IT" sz="1800" dirty="0" smtClean="0">
              <a:latin typeface="Arial" charset="0"/>
              <a:ea typeface="SimSun" charset="-122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6"/>
          <p:cNvSpPr>
            <a:spLocks noGrp="1" noChangeArrowheads="1"/>
          </p:cNvSpPr>
          <p:nvPr>
            <p:ph type="sldNum" sz="quarter"/>
          </p:nvPr>
        </p:nvSpPr>
        <p:spPr>
          <a:xfrm>
            <a:off x="3884088" y="8685103"/>
            <a:ext cx="2972472" cy="457539"/>
          </a:xfrm>
          <a:prstGeom prst="rect">
            <a:avLst/>
          </a:prstGeom>
          <a:noFill/>
        </p:spPr>
        <p:txBody>
          <a:bodyPr lIns="80165" tIns="40083" rIns="80165" bIns="40083"/>
          <a:lstStyle/>
          <a:p>
            <a:fld id="{F8D0750A-719B-4E99-BC1A-8462004E8F24}" type="slidenum">
              <a:rPr lang="it-IT" smtClean="0"/>
              <a:pPr/>
              <a:t>94</a:t>
            </a:fld>
            <a:endParaRPr lang="it-IT" smtClean="0"/>
          </a:p>
        </p:txBody>
      </p:sp>
      <p:sp>
        <p:nvSpPr>
          <p:cNvPr id="3891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68825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891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303858"/>
            <a:ext cx="5485536" cy="4191170"/>
          </a:xfrm>
          <a:noFill/>
          <a:ln/>
        </p:spPr>
        <p:txBody>
          <a:bodyPr wrap="none" anchor="ctr"/>
          <a:lstStyle/>
          <a:p>
            <a:pPr eaLnBrk="1">
              <a:tabLst>
                <a:tab pos="634643" algn="l"/>
                <a:tab pos="1269286" algn="l"/>
                <a:tab pos="1903929" algn="l"/>
                <a:tab pos="2538573" algn="l"/>
                <a:tab pos="3173216" algn="l"/>
                <a:tab pos="3807859" algn="l"/>
                <a:tab pos="4442502" algn="l"/>
                <a:tab pos="5077145" algn="l"/>
              </a:tabLst>
            </a:pPr>
            <a:endParaRPr lang="it-IT" sz="1800" dirty="0" smtClean="0">
              <a:latin typeface="Arial" charset="0"/>
              <a:ea typeface="SimSun" charset="-122"/>
            </a:endParaRPr>
          </a:p>
        </p:txBody>
      </p:sp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306753" y="5480970"/>
            <a:ext cx="6159526" cy="406354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80165" tIns="40083" rIns="80165" bIns="40083"/>
          <a:lstStyle/>
          <a:p>
            <a:pPr marL="300620" indent="-299229">
              <a:spcBef>
                <a:spcPts val="701"/>
              </a:spcBef>
              <a:tabLst>
                <a:tab pos="630468" algn="l"/>
                <a:tab pos="723716" algn="l"/>
                <a:tab pos="1117585" algn="l"/>
                <a:tab pos="1511453" algn="l"/>
                <a:tab pos="1905322" algn="l"/>
                <a:tab pos="2299190" algn="l"/>
                <a:tab pos="2693058" algn="l"/>
                <a:tab pos="3086926" algn="l"/>
                <a:tab pos="3480795" algn="l"/>
                <a:tab pos="3874663" algn="l"/>
                <a:tab pos="4268532" algn="l"/>
                <a:tab pos="4662400" algn="l"/>
                <a:tab pos="5056269" algn="l"/>
                <a:tab pos="5450137" algn="l"/>
                <a:tab pos="5844006" algn="l"/>
                <a:tab pos="6237874" algn="l"/>
                <a:tab pos="6631743" algn="l"/>
                <a:tab pos="7025611" algn="l"/>
                <a:tab pos="7419480" algn="l"/>
                <a:tab pos="7813348" algn="l"/>
                <a:tab pos="8207217" algn="l"/>
              </a:tabLst>
              <a:defRPr/>
            </a:pPr>
            <a:r>
              <a:rPr lang="it-IT" sz="2100" dirty="0">
                <a:effectLst>
                  <a:outerShdw blurRad="38100" dist="38100" dir="2700000" algn="tl">
                    <a:srgbClr val="C0C0C0"/>
                  </a:outerShdw>
                </a:effectLst>
                <a:latin typeface="Lucida Grande" pitchFamily="16" charset="0"/>
              </a:rPr>
              <a:t>Concentrazioni elevate nelle </a:t>
            </a:r>
            <a:r>
              <a:rPr lang="it-IT" sz="21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ucida Grande" pitchFamily="16" charset="0"/>
              </a:rPr>
              <a:t>feci</a:t>
            </a:r>
            <a:r>
              <a:rPr lang="it-IT" sz="2100" dirty="0">
                <a:effectLst>
                  <a:outerShdw blurRad="38100" dist="38100" dir="2700000" algn="tl">
                    <a:srgbClr val="C0C0C0"/>
                  </a:outerShdw>
                </a:effectLst>
                <a:latin typeface="Lucida Grande" pitchFamily="16" charset="0"/>
              </a:rPr>
              <a:t>, plasma, liquido sinoviale, urine, saliva, </a:t>
            </a:r>
            <a:r>
              <a:rPr lang="it-IT" sz="21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Lucida Grande" pitchFamily="16" charset="0"/>
              </a:rPr>
              <a:t>liquor…</a:t>
            </a:r>
            <a:r>
              <a:rPr lang="it-IT" sz="2100" dirty="0">
                <a:effectLst>
                  <a:outerShdw blurRad="38100" dist="38100" dir="2700000" algn="tl">
                    <a:srgbClr val="C0C0C0"/>
                  </a:outerShdw>
                </a:effectLst>
                <a:latin typeface="Lucida Grande" pitchFamily="16" charset="0"/>
              </a:rPr>
              <a:t>.</a:t>
            </a:r>
          </a:p>
          <a:p>
            <a:pPr marL="300620" indent="-299229">
              <a:spcBef>
                <a:spcPts val="701"/>
              </a:spcBef>
              <a:tabLst>
                <a:tab pos="630468" algn="l"/>
                <a:tab pos="723716" algn="l"/>
                <a:tab pos="1117585" algn="l"/>
                <a:tab pos="1511453" algn="l"/>
                <a:tab pos="1905322" algn="l"/>
                <a:tab pos="2299190" algn="l"/>
                <a:tab pos="2693058" algn="l"/>
                <a:tab pos="3086926" algn="l"/>
                <a:tab pos="3480795" algn="l"/>
                <a:tab pos="3874663" algn="l"/>
                <a:tab pos="4268532" algn="l"/>
                <a:tab pos="4662400" algn="l"/>
                <a:tab pos="5056269" algn="l"/>
                <a:tab pos="5450137" algn="l"/>
                <a:tab pos="5844006" algn="l"/>
                <a:tab pos="6237874" algn="l"/>
                <a:tab pos="6631743" algn="l"/>
                <a:tab pos="7025611" algn="l"/>
                <a:tab pos="7419480" algn="l"/>
                <a:tab pos="7813348" algn="l"/>
                <a:tab pos="8207217" algn="l"/>
              </a:tabLst>
              <a:defRPr/>
            </a:pPr>
            <a:r>
              <a:rPr lang="it-IT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Arial Unicode MS" charset="0"/>
              </a:rPr>
              <a:t>quando un processo infiammatorio con neutrofili è in corso</a:t>
            </a:r>
          </a:p>
          <a:p>
            <a:pPr marL="300620" indent="-299229">
              <a:spcBef>
                <a:spcPts val="701"/>
              </a:spcBef>
              <a:tabLst>
                <a:tab pos="630468" algn="l"/>
                <a:tab pos="723716" algn="l"/>
                <a:tab pos="1117585" algn="l"/>
                <a:tab pos="1511453" algn="l"/>
                <a:tab pos="1905322" algn="l"/>
                <a:tab pos="2299190" algn="l"/>
                <a:tab pos="2693058" algn="l"/>
                <a:tab pos="3086926" algn="l"/>
                <a:tab pos="3480795" algn="l"/>
                <a:tab pos="3874663" algn="l"/>
                <a:tab pos="4268532" algn="l"/>
                <a:tab pos="4662400" algn="l"/>
                <a:tab pos="5056269" algn="l"/>
                <a:tab pos="5450137" algn="l"/>
                <a:tab pos="5844006" algn="l"/>
                <a:tab pos="6237874" algn="l"/>
                <a:tab pos="6631743" algn="l"/>
                <a:tab pos="7025611" algn="l"/>
                <a:tab pos="7419480" algn="l"/>
                <a:tab pos="7813348" algn="l"/>
                <a:tab pos="8207217" algn="l"/>
              </a:tabLst>
              <a:defRPr/>
            </a:pPr>
            <a:r>
              <a:rPr lang="it-IT" sz="2100" dirty="0">
                <a:effectLst>
                  <a:outerShdw blurRad="38100" dist="38100" dir="2700000" algn="tl">
                    <a:srgbClr val="C0C0C0"/>
                  </a:outerShdw>
                </a:effectLst>
                <a:latin typeface="Lucida Grande" pitchFamily="16" charset="0"/>
              </a:rPr>
              <a:t>Nelle feci è quantitativamente correlato all’escrezione fecale di leucociti marcati con </a:t>
            </a:r>
            <a:r>
              <a:rPr lang="it-IT" sz="2100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Lucida Grande" pitchFamily="16" charset="0"/>
              </a:rPr>
              <a:t>111</a:t>
            </a:r>
            <a:r>
              <a:rPr lang="it-IT" sz="2100" dirty="0">
                <a:effectLst>
                  <a:outerShdw blurRad="38100" dist="38100" dir="2700000" algn="tl">
                    <a:srgbClr val="C0C0C0"/>
                  </a:outerShdw>
                </a:effectLst>
                <a:latin typeface="Lucida Grande" pitchFamily="16" charset="0"/>
              </a:rPr>
              <a:t>In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6"/>
          <p:cNvSpPr>
            <a:spLocks noGrp="1" noChangeArrowheads="1"/>
          </p:cNvSpPr>
          <p:nvPr>
            <p:ph type="sldNum" sz="quarter"/>
          </p:nvPr>
        </p:nvSpPr>
        <p:spPr>
          <a:xfrm>
            <a:off x="3884088" y="8685103"/>
            <a:ext cx="2972472" cy="457539"/>
          </a:xfrm>
          <a:prstGeom prst="rect">
            <a:avLst/>
          </a:prstGeom>
          <a:noFill/>
        </p:spPr>
        <p:txBody>
          <a:bodyPr lIns="80165" tIns="40083" rIns="80165" bIns="40083"/>
          <a:lstStyle/>
          <a:p>
            <a:fld id="{C5F3C2A9-AC70-465A-BB29-3F50E5E65B0C}" type="slidenum">
              <a:rPr lang="it-IT" smtClean="0"/>
              <a:pPr/>
              <a:t>95</a:t>
            </a:fld>
            <a:endParaRPr lang="it-IT" smtClean="0"/>
          </a:p>
        </p:txBody>
      </p:sp>
      <p:sp>
        <p:nvSpPr>
          <p:cNvPr id="399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3786" y="695134"/>
            <a:ext cx="4850429" cy="3428152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994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343230"/>
            <a:ext cx="5485536" cy="4115139"/>
          </a:xfrm>
          <a:noFill/>
          <a:ln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6"/>
          <p:cNvSpPr>
            <a:spLocks noGrp="1" noChangeArrowheads="1"/>
          </p:cNvSpPr>
          <p:nvPr>
            <p:ph type="sldNum" sz="quarter"/>
          </p:nvPr>
        </p:nvSpPr>
        <p:spPr>
          <a:xfrm>
            <a:off x="3884088" y="8685103"/>
            <a:ext cx="2972472" cy="457539"/>
          </a:xfrm>
          <a:prstGeom prst="rect">
            <a:avLst/>
          </a:prstGeom>
          <a:noFill/>
        </p:spPr>
        <p:txBody>
          <a:bodyPr lIns="80165" tIns="40083" rIns="80165" bIns="40083"/>
          <a:lstStyle/>
          <a:p>
            <a:fld id="{B2BE7813-2501-438A-9BCF-05D3D0146582}" type="slidenum">
              <a:rPr lang="it-IT" smtClean="0"/>
              <a:pPr/>
              <a:t>96</a:t>
            </a:fld>
            <a:endParaRPr lang="it-IT" smtClean="0"/>
          </a:p>
        </p:txBody>
      </p:sp>
      <p:sp>
        <p:nvSpPr>
          <p:cNvPr id="409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5225" y="685630"/>
            <a:ext cx="4844669" cy="3426794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09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303858"/>
            <a:ext cx="5485536" cy="4191170"/>
          </a:xfrm>
          <a:noFill/>
          <a:ln/>
        </p:spPr>
        <p:txBody>
          <a:bodyPr wrap="none" anchor="ctr"/>
          <a:lstStyle/>
          <a:p>
            <a:pPr eaLnBrk="1">
              <a:tabLst>
                <a:tab pos="634643" algn="l"/>
                <a:tab pos="1269286" algn="l"/>
                <a:tab pos="1903929" algn="l"/>
                <a:tab pos="2538573" algn="l"/>
                <a:tab pos="3173216" algn="l"/>
                <a:tab pos="3807859" algn="l"/>
                <a:tab pos="4442502" algn="l"/>
                <a:tab pos="5077145" algn="l"/>
              </a:tabLst>
            </a:pPr>
            <a:endParaRPr lang="it-IT" sz="1800" dirty="0" smtClean="0">
              <a:latin typeface="Arial" charset="0"/>
              <a:ea typeface="SimSun" charset="-122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6"/>
          <p:cNvSpPr>
            <a:spLocks noGrp="1" noChangeArrowheads="1"/>
          </p:cNvSpPr>
          <p:nvPr>
            <p:ph type="sldNum" sz="quarter"/>
          </p:nvPr>
        </p:nvSpPr>
        <p:spPr>
          <a:xfrm>
            <a:off x="3884088" y="8685103"/>
            <a:ext cx="2972472" cy="457539"/>
          </a:xfrm>
          <a:prstGeom prst="rect">
            <a:avLst/>
          </a:prstGeom>
          <a:noFill/>
        </p:spPr>
        <p:txBody>
          <a:bodyPr lIns="80165" tIns="40083" rIns="80165" bIns="40083"/>
          <a:lstStyle/>
          <a:p>
            <a:fld id="{D9D478BE-C555-4200-BDDC-4704F68F3042}" type="slidenum">
              <a:rPr lang="it-IT" smtClean="0"/>
              <a:pPr/>
              <a:t>97</a:t>
            </a:fld>
            <a:endParaRPr lang="it-IT" smtClean="0"/>
          </a:p>
        </p:txBody>
      </p:sp>
      <p:sp>
        <p:nvSpPr>
          <p:cNvPr id="419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5225" y="685630"/>
            <a:ext cx="4844669" cy="3426794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19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303858"/>
            <a:ext cx="5485536" cy="4191170"/>
          </a:xfrm>
          <a:noFill/>
          <a:ln/>
        </p:spPr>
        <p:txBody>
          <a:bodyPr wrap="none" anchor="ctr"/>
          <a:lstStyle/>
          <a:p>
            <a:pPr eaLnBrk="1">
              <a:tabLst>
                <a:tab pos="634643" algn="l"/>
                <a:tab pos="1269286" algn="l"/>
                <a:tab pos="1903929" algn="l"/>
                <a:tab pos="2538573" algn="l"/>
                <a:tab pos="3173216" algn="l"/>
                <a:tab pos="3807859" algn="l"/>
                <a:tab pos="4442502" algn="l"/>
                <a:tab pos="5077145" algn="l"/>
              </a:tabLst>
            </a:pPr>
            <a:endParaRPr lang="it-IT" sz="1800" dirty="0" smtClean="0">
              <a:latin typeface="Arial" charset="0"/>
              <a:ea typeface="SimSun" charset="-122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6"/>
          <p:cNvSpPr>
            <a:spLocks noGrp="1" noChangeArrowheads="1"/>
          </p:cNvSpPr>
          <p:nvPr>
            <p:ph type="sldNum" sz="quarter"/>
          </p:nvPr>
        </p:nvSpPr>
        <p:spPr>
          <a:xfrm>
            <a:off x="3884088" y="8685103"/>
            <a:ext cx="2972472" cy="457539"/>
          </a:xfrm>
          <a:prstGeom prst="rect">
            <a:avLst/>
          </a:prstGeom>
          <a:noFill/>
        </p:spPr>
        <p:txBody>
          <a:bodyPr lIns="80165" tIns="40083" rIns="80165" bIns="40083"/>
          <a:lstStyle/>
          <a:p>
            <a:fld id="{191B9944-B688-47F8-A084-3CA3784AB3CA}" type="slidenum">
              <a:rPr lang="it-IT" smtClean="0"/>
              <a:pPr/>
              <a:t>98</a:t>
            </a:fld>
            <a:endParaRPr lang="it-IT" smtClean="0"/>
          </a:p>
        </p:txBody>
      </p:sp>
      <p:sp>
        <p:nvSpPr>
          <p:cNvPr id="430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3786" y="695134"/>
            <a:ext cx="4850429" cy="3428152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3012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C0CECF47-2390-496C-AE97-0164AE3A7F78}" type="slidenum">
              <a:rPr lang="it-IT">
                <a:solidFill>
                  <a:srgbClr val="FFFFFF"/>
                </a:solidFill>
              </a:rPr>
              <a:pPr/>
              <a:t>15</a:t>
            </a:fld>
            <a:endParaRPr lang="it-IT">
              <a:solidFill>
                <a:srgbClr val="FFFFFF"/>
              </a:solidFill>
            </a:endParaRPr>
          </a:p>
        </p:txBody>
      </p:sp>
      <p:sp>
        <p:nvSpPr>
          <p:cNvPr id="56323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8ABD43C-4B0B-4B6B-9665-0AA7B1CF099C}" type="slidenum">
              <a:rPr lang="it-IT" sz="1200">
                <a:latin typeface="Calibri" pitchFamily="34" charset="0"/>
                <a:ea typeface="Microsoft YaHei" pitchFamily="34" charset="-122"/>
              </a:rPr>
              <a:pPr algn="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15</a:t>
            </a:fld>
            <a:endParaRPr lang="it-IT" sz="1200">
              <a:latin typeface="Calibri" pitchFamily="34" charset="0"/>
              <a:ea typeface="Microsoft YaHei" pitchFamily="34" charset="-122"/>
            </a:endParaRPr>
          </a:p>
        </p:txBody>
      </p:sp>
      <p:sp>
        <p:nvSpPr>
          <p:cNvPr id="563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632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smtClean="0">
              <a:latin typeface="Calibri" pitchFamily="34" charset="0"/>
              <a:ea typeface="Microsoft YaHei" pitchFamily="34" charset="-122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6"/>
          <p:cNvSpPr>
            <a:spLocks noGrp="1" noChangeArrowheads="1"/>
          </p:cNvSpPr>
          <p:nvPr>
            <p:ph type="sldNum" sz="quarter"/>
          </p:nvPr>
        </p:nvSpPr>
        <p:spPr>
          <a:xfrm>
            <a:off x="3884088" y="8685103"/>
            <a:ext cx="2972472" cy="457539"/>
          </a:xfrm>
          <a:prstGeom prst="rect">
            <a:avLst/>
          </a:prstGeom>
          <a:noFill/>
        </p:spPr>
        <p:txBody>
          <a:bodyPr lIns="80165" tIns="40083" rIns="80165" bIns="40083"/>
          <a:lstStyle/>
          <a:p>
            <a:fld id="{D22E512B-2530-4D61-B4A4-25CD538FDBE8}" type="slidenum">
              <a:rPr lang="it-IT" smtClean="0"/>
              <a:pPr/>
              <a:t>99</a:t>
            </a:fld>
            <a:endParaRPr lang="it-IT" smtClean="0"/>
          </a:p>
        </p:txBody>
      </p:sp>
      <p:sp>
        <p:nvSpPr>
          <p:cNvPr id="440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85800"/>
            <a:ext cx="4573587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4036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0" y="4248193"/>
            <a:ext cx="6858000" cy="5603160"/>
          </a:xfrm>
          <a:noFill/>
          <a:ln/>
        </p:spPr>
        <p:txBody>
          <a:bodyPr lIns="78903" tIns="41030" rIns="78903" bIns="41030"/>
          <a:lstStyle/>
          <a:p>
            <a:pPr eaLnBrk="1">
              <a:spcBef>
                <a:spcPts val="395"/>
              </a:spcBef>
              <a:tabLst>
                <a:tab pos="634643" algn="l"/>
                <a:tab pos="1269286" algn="l"/>
                <a:tab pos="1903929" algn="l"/>
                <a:tab pos="2538573" algn="l"/>
                <a:tab pos="3173216" algn="l"/>
                <a:tab pos="3807859" algn="l"/>
                <a:tab pos="4442502" algn="l"/>
                <a:tab pos="5077145" algn="l"/>
                <a:tab pos="5711788" algn="l"/>
                <a:tab pos="6346431" algn="l"/>
              </a:tabLst>
            </a:pPr>
            <a:r>
              <a:rPr lang="it-IT" sz="1100" dirty="0" smtClean="0">
                <a:latin typeface="Arial" charset="0"/>
                <a:ea typeface="SimSun" charset="-122"/>
              </a:rPr>
              <a:t>La </a:t>
            </a:r>
            <a:r>
              <a:rPr lang="it-IT" sz="1100" b="1" dirty="0" smtClean="0">
                <a:latin typeface="Arial" charset="0"/>
                <a:ea typeface="SimSun" charset="-122"/>
              </a:rPr>
              <a:t>forma classica</a:t>
            </a:r>
            <a:r>
              <a:rPr lang="it-IT" sz="1100" dirty="0" smtClean="0">
                <a:latin typeface="Arial" charset="0"/>
                <a:ea typeface="SimSun" charset="-122"/>
              </a:rPr>
              <a:t>, che esordisce solitamente nei primi 6-24 mesi, poco dopo</a:t>
            </a:r>
          </a:p>
          <a:p>
            <a:pPr eaLnBrk="1">
              <a:spcBef>
                <a:spcPts val="395"/>
              </a:spcBef>
              <a:tabLst>
                <a:tab pos="634643" algn="l"/>
                <a:tab pos="1269286" algn="l"/>
                <a:tab pos="1903929" algn="l"/>
                <a:tab pos="2538573" algn="l"/>
                <a:tab pos="3173216" algn="l"/>
                <a:tab pos="3807859" algn="l"/>
                <a:tab pos="4442502" algn="l"/>
                <a:tab pos="5077145" algn="l"/>
                <a:tab pos="5711788" algn="l"/>
                <a:tab pos="6346431" algn="l"/>
              </a:tabLst>
            </a:pPr>
            <a:r>
              <a:rPr lang="it-IT" sz="1100" dirty="0" smtClean="0">
                <a:latin typeface="Arial" charset="0"/>
                <a:ea typeface="SimSun" charset="-122"/>
              </a:rPr>
              <a:t>l'introduzione del glutine durante il divezzamento, si manifesta con sintomi gastrointestinali</a:t>
            </a:r>
          </a:p>
          <a:p>
            <a:pPr eaLnBrk="1">
              <a:spcBef>
                <a:spcPts val="395"/>
              </a:spcBef>
              <a:tabLst>
                <a:tab pos="634643" algn="l"/>
                <a:tab pos="1269286" algn="l"/>
                <a:tab pos="1903929" algn="l"/>
                <a:tab pos="2538573" algn="l"/>
                <a:tab pos="3173216" algn="l"/>
                <a:tab pos="3807859" algn="l"/>
                <a:tab pos="4442502" algn="l"/>
                <a:tab pos="5077145" algn="l"/>
                <a:tab pos="5711788" algn="l"/>
                <a:tab pos="6346431" algn="l"/>
              </a:tabLst>
            </a:pPr>
            <a:r>
              <a:rPr lang="it-IT" sz="1100" dirty="0" smtClean="0">
                <a:latin typeface="Arial" charset="0"/>
                <a:ea typeface="SimSun" charset="-122"/>
              </a:rPr>
              <a:t>quali: diarrea cronica, vomito, addome globoso, meteorismo, inappetenza. A questi, si</a:t>
            </a:r>
          </a:p>
          <a:p>
            <a:pPr eaLnBrk="1">
              <a:spcBef>
                <a:spcPts val="395"/>
              </a:spcBef>
              <a:tabLst>
                <a:tab pos="634643" algn="l"/>
                <a:tab pos="1269286" algn="l"/>
                <a:tab pos="1903929" algn="l"/>
                <a:tab pos="2538573" algn="l"/>
                <a:tab pos="3173216" algn="l"/>
                <a:tab pos="3807859" algn="l"/>
                <a:tab pos="4442502" algn="l"/>
                <a:tab pos="5077145" algn="l"/>
                <a:tab pos="5711788" algn="l"/>
                <a:tab pos="6346431" algn="l"/>
              </a:tabLst>
            </a:pPr>
            <a:r>
              <a:rPr lang="it-IT" sz="1100" dirty="0" smtClean="0">
                <a:latin typeface="Arial" charset="0"/>
                <a:ea typeface="SimSun" charset="-122"/>
              </a:rPr>
              <a:t>accompagnano segni laboratoristici e sintomi dovuti al malassorbimento quali anemia, alterazioni</a:t>
            </a:r>
          </a:p>
          <a:p>
            <a:pPr eaLnBrk="1">
              <a:spcBef>
                <a:spcPts val="395"/>
              </a:spcBef>
              <a:tabLst>
                <a:tab pos="634643" algn="l"/>
                <a:tab pos="1269286" algn="l"/>
                <a:tab pos="1903929" algn="l"/>
                <a:tab pos="2538573" algn="l"/>
                <a:tab pos="3173216" algn="l"/>
                <a:tab pos="3807859" algn="l"/>
                <a:tab pos="4442502" algn="l"/>
                <a:tab pos="5077145" algn="l"/>
                <a:tab pos="5711788" algn="l"/>
                <a:tab pos="6346431" algn="l"/>
              </a:tabLst>
            </a:pPr>
            <a:r>
              <a:rPr lang="it-IT" sz="1100" dirty="0" smtClean="0">
                <a:latin typeface="Arial" charset="0"/>
                <a:ea typeface="SimSun" charset="-122"/>
              </a:rPr>
              <a:t>della coagulazione, edemi, deficit di vitamine e oligominerali.</a:t>
            </a:r>
          </a:p>
          <a:p>
            <a:pPr eaLnBrk="1">
              <a:spcBef>
                <a:spcPts val="395"/>
              </a:spcBef>
              <a:tabLst>
                <a:tab pos="634643" algn="l"/>
                <a:tab pos="1269286" algn="l"/>
                <a:tab pos="1903929" algn="l"/>
                <a:tab pos="2538573" algn="l"/>
                <a:tab pos="3173216" algn="l"/>
                <a:tab pos="3807859" algn="l"/>
                <a:tab pos="4442502" algn="l"/>
                <a:tab pos="5077145" algn="l"/>
                <a:tab pos="5711788" algn="l"/>
                <a:tab pos="6346431" algn="l"/>
              </a:tabLst>
            </a:pPr>
            <a:r>
              <a:rPr lang="it-IT" sz="1100" dirty="0" smtClean="0">
                <a:latin typeface="Arial" charset="0"/>
                <a:ea typeface="SimSun" charset="-122"/>
              </a:rPr>
              <a:t>Questa forma sta diventando ormai rara, mentre e' in aumento l'incidenza della </a:t>
            </a:r>
            <a:r>
              <a:rPr lang="it-IT" sz="1100" b="1" dirty="0" smtClean="0">
                <a:latin typeface="Arial" charset="0"/>
                <a:ea typeface="SimSun" charset="-122"/>
              </a:rPr>
              <a:t>forma</a:t>
            </a:r>
          </a:p>
          <a:p>
            <a:pPr eaLnBrk="1">
              <a:spcBef>
                <a:spcPts val="395"/>
              </a:spcBef>
              <a:tabLst>
                <a:tab pos="634643" algn="l"/>
                <a:tab pos="1269286" algn="l"/>
                <a:tab pos="1903929" algn="l"/>
                <a:tab pos="2538573" algn="l"/>
                <a:tab pos="3173216" algn="l"/>
                <a:tab pos="3807859" algn="l"/>
                <a:tab pos="4442502" algn="l"/>
                <a:tab pos="5077145" algn="l"/>
                <a:tab pos="5711788" algn="l"/>
                <a:tab pos="6346431" algn="l"/>
              </a:tabLst>
            </a:pPr>
            <a:r>
              <a:rPr lang="it-IT" sz="1100" b="1" dirty="0" smtClean="0">
                <a:latin typeface="Arial" charset="0"/>
                <a:ea typeface="SimSun" charset="-122"/>
              </a:rPr>
              <a:t>tardiva, </a:t>
            </a:r>
            <a:r>
              <a:rPr lang="it-IT" sz="1100" dirty="0" smtClean="0">
                <a:latin typeface="Arial" charset="0"/>
                <a:ea typeface="SimSun" charset="-122"/>
              </a:rPr>
              <a:t>caratterizzata da sintomi gastrointestinali atipici o da manifestazioni </a:t>
            </a:r>
            <a:r>
              <a:rPr lang="it-IT" sz="1100" dirty="0" err="1" smtClean="0">
                <a:latin typeface="Arial" charset="0"/>
                <a:ea typeface="SimSun" charset="-122"/>
              </a:rPr>
              <a:t>extragastro-</a:t>
            </a:r>
            <a:endParaRPr lang="it-IT" sz="1100" dirty="0" smtClean="0">
              <a:latin typeface="Arial" charset="0"/>
              <a:ea typeface="SimSun" charset="-122"/>
            </a:endParaRPr>
          </a:p>
          <a:p>
            <a:pPr eaLnBrk="1">
              <a:spcBef>
                <a:spcPts val="395"/>
              </a:spcBef>
              <a:tabLst>
                <a:tab pos="634643" algn="l"/>
                <a:tab pos="1269286" algn="l"/>
                <a:tab pos="1903929" algn="l"/>
                <a:tab pos="2538573" algn="l"/>
                <a:tab pos="3173216" algn="l"/>
                <a:tab pos="3807859" algn="l"/>
                <a:tab pos="4442502" algn="l"/>
                <a:tab pos="5077145" algn="l"/>
                <a:tab pos="5711788" algn="l"/>
                <a:tab pos="6346431" algn="l"/>
              </a:tabLst>
            </a:pPr>
            <a:r>
              <a:rPr lang="it-IT" sz="1100" dirty="0" smtClean="0">
                <a:latin typeface="Arial" charset="0"/>
                <a:ea typeface="SimSun" charset="-122"/>
              </a:rPr>
              <a:t>intestinali, isolate o associate tra di loro. Lo sviluppo di test </a:t>
            </a:r>
            <a:r>
              <a:rPr lang="it-IT" sz="1100" dirty="0" err="1" smtClean="0">
                <a:latin typeface="Arial" charset="0"/>
                <a:ea typeface="SimSun" charset="-122"/>
              </a:rPr>
              <a:t>serologici</a:t>
            </a:r>
            <a:r>
              <a:rPr lang="it-IT" sz="1100" dirty="0" smtClean="0">
                <a:latin typeface="Arial" charset="0"/>
                <a:ea typeface="SimSun" charset="-122"/>
              </a:rPr>
              <a:t> atti ad evidenziare</a:t>
            </a:r>
          </a:p>
          <a:p>
            <a:pPr eaLnBrk="1">
              <a:spcBef>
                <a:spcPts val="395"/>
              </a:spcBef>
              <a:tabLst>
                <a:tab pos="634643" algn="l"/>
                <a:tab pos="1269286" algn="l"/>
                <a:tab pos="1903929" algn="l"/>
                <a:tab pos="2538573" algn="l"/>
                <a:tab pos="3173216" algn="l"/>
                <a:tab pos="3807859" algn="l"/>
                <a:tab pos="4442502" algn="l"/>
                <a:tab pos="5077145" algn="l"/>
                <a:tab pos="5711788" algn="l"/>
                <a:tab pos="6346431" algn="l"/>
              </a:tabLst>
            </a:pPr>
            <a:r>
              <a:rPr lang="it-IT" sz="1100" dirty="0" smtClean="0">
                <a:latin typeface="Arial" charset="0"/>
                <a:ea typeface="SimSun" charset="-122"/>
              </a:rPr>
              <a:t>la presenza di anticorpi specifici per la MC (</a:t>
            </a:r>
            <a:r>
              <a:rPr lang="it-IT" sz="1100" dirty="0" err="1" smtClean="0">
                <a:latin typeface="Arial" charset="0"/>
                <a:ea typeface="SimSun" charset="-122"/>
              </a:rPr>
              <a:t>Ab</a:t>
            </a:r>
            <a:r>
              <a:rPr lang="it-IT" sz="1100" dirty="0" smtClean="0">
                <a:latin typeface="Arial" charset="0"/>
                <a:ea typeface="SimSun" charset="-122"/>
              </a:rPr>
              <a:t> anti </a:t>
            </a:r>
            <a:r>
              <a:rPr lang="it-IT" sz="1100" dirty="0" err="1" smtClean="0">
                <a:latin typeface="Arial" charset="0"/>
                <a:ea typeface="SimSun" charset="-122"/>
              </a:rPr>
              <a:t>endomisio</a:t>
            </a:r>
            <a:r>
              <a:rPr lang="it-IT" sz="1100" dirty="0" smtClean="0">
                <a:latin typeface="Arial" charset="0"/>
                <a:ea typeface="SimSun" charset="-122"/>
              </a:rPr>
              <a:t> e </a:t>
            </a:r>
            <a:r>
              <a:rPr lang="it-IT" sz="1100" dirty="0" err="1" smtClean="0">
                <a:latin typeface="Arial" charset="0"/>
                <a:ea typeface="SimSun" charset="-122"/>
              </a:rPr>
              <a:t>Ab</a:t>
            </a:r>
            <a:r>
              <a:rPr lang="it-IT" sz="1100" dirty="0" smtClean="0">
                <a:latin typeface="Arial" charset="0"/>
                <a:ea typeface="SimSun" charset="-122"/>
              </a:rPr>
              <a:t> anti </a:t>
            </a:r>
            <a:r>
              <a:rPr lang="it-IT" sz="1100" dirty="0" err="1" smtClean="0">
                <a:latin typeface="Arial" charset="0"/>
                <a:ea typeface="SimSun" charset="-122"/>
              </a:rPr>
              <a:t>transglutaminasi</a:t>
            </a:r>
            <a:r>
              <a:rPr lang="it-IT" sz="1100" dirty="0" smtClean="0">
                <a:latin typeface="Arial" charset="0"/>
                <a:ea typeface="SimSun" charset="-122"/>
              </a:rPr>
              <a:t>)</a:t>
            </a:r>
          </a:p>
          <a:p>
            <a:pPr eaLnBrk="1">
              <a:spcBef>
                <a:spcPts val="395"/>
              </a:spcBef>
              <a:tabLst>
                <a:tab pos="634643" algn="l"/>
                <a:tab pos="1269286" algn="l"/>
                <a:tab pos="1903929" algn="l"/>
                <a:tab pos="2538573" algn="l"/>
                <a:tab pos="3173216" algn="l"/>
                <a:tab pos="3807859" algn="l"/>
                <a:tab pos="4442502" algn="l"/>
                <a:tab pos="5077145" algn="l"/>
                <a:tab pos="5711788" algn="l"/>
                <a:tab pos="6346431" algn="l"/>
              </a:tabLst>
            </a:pPr>
            <a:r>
              <a:rPr lang="it-IT" sz="1100" dirty="0" smtClean="0">
                <a:latin typeface="Arial" charset="0"/>
                <a:ea typeface="SimSun" charset="-122"/>
              </a:rPr>
              <a:t>ha permesso, inoltre, di definire la </a:t>
            </a:r>
            <a:r>
              <a:rPr lang="it-IT" sz="1100" b="1" dirty="0" smtClean="0">
                <a:latin typeface="Arial" charset="0"/>
                <a:ea typeface="SimSun" charset="-122"/>
              </a:rPr>
              <a:t>forma silente </a:t>
            </a:r>
            <a:r>
              <a:rPr lang="it-IT" sz="1100" dirty="0" smtClean="0">
                <a:latin typeface="Arial" charset="0"/>
                <a:ea typeface="SimSun" charset="-122"/>
              </a:rPr>
              <a:t>(presenza di lesioni intestinali patognomoniche</a:t>
            </a:r>
          </a:p>
          <a:p>
            <a:pPr eaLnBrk="1">
              <a:spcBef>
                <a:spcPts val="395"/>
              </a:spcBef>
              <a:tabLst>
                <a:tab pos="634643" algn="l"/>
                <a:tab pos="1269286" algn="l"/>
                <a:tab pos="1903929" algn="l"/>
                <a:tab pos="2538573" algn="l"/>
                <a:tab pos="3173216" algn="l"/>
                <a:tab pos="3807859" algn="l"/>
                <a:tab pos="4442502" algn="l"/>
                <a:tab pos="5077145" algn="l"/>
                <a:tab pos="5711788" algn="l"/>
                <a:tab pos="6346431" algn="l"/>
              </a:tabLst>
            </a:pPr>
            <a:r>
              <a:rPr lang="it-IT" sz="1100" dirty="0" smtClean="0">
                <a:latin typeface="Arial" charset="0"/>
                <a:ea typeface="SimSun" charset="-122"/>
              </a:rPr>
              <a:t>in assenza di segni e sintomi) e la forma potenziale (sierologia</a:t>
            </a:r>
            <a:r>
              <a:rPr lang="it-IT" dirty="0" smtClean="0">
                <a:latin typeface="Arial" charset="0"/>
                <a:ea typeface="SimSun" charset="-122"/>
              </a:rPr>
              <a:t> positiva in assenza</a:t>
            </a:r>
          </a:p>
          <a:p>
            <a:pPr eaLnBrk="1">
              <a:spcBef>
                <a:spcPts val="395"/>
              </a:spcBef>
              <a:tabLst>
                <a:tab pos="634643" algn="l"/>
                <a:tab pos="1269286" algn="l"/>
                <a:tab pos="1903929" algn="l"/>
                <a:tab pos="2538573" algn="l"/>
                <a:tab pos="3173216" algn="l"/>
                <a:tab pos="3807859" algn="l"/>
                <a:tab pos="4442502" algn="l"/>
                <a:tab pos="5077145" algn="l"/>
                <a:tab pos="5711788" algn="l"/>
                <a:tab pos="6346431" algn="l"/>
              </a:tabLst>
            </a:pPr>
            <a:r>
              <a:rPr lang="it-IT" dirty="0" smtClean="0">
                <a:latin typeface="Arial" charset="0"/>
                <a:ea typeface="SimSun" charset="-122"/>
              </a:rPr>
              <a:t>di lesioni intestinali).</a:t>
            </a:r>
          </a:p>
          <a:p>
            <a:pPr eaLnBrk="1">
              <a:spcBef>
                <a:spcPts val="395"/>
              </a:spcBef>
              <a:tabLst>
                <a:tab pos="634643" algn="l"/>
                <a:tab pos="1269286" algn="l"/>
                <a:tab pos="1903929" algn="l"/>
                <a:tab pos="2538573" algn="l"/>
                <a:tab pos="3173216" algn="l"/>
                <a:tab pos="3807859" algn="l"/>
                <a:tab pos="4442502" algn="l"/>
                <a:tab pos="5077145" algn="l"/>
                <a:tab pos="5711788" algn="l"/>
                <a:tab pos="6346431" algn="l"/>
              </a:tabLst>
            </a:pPr>
            <a:r>
              <a:rPr lang="it-IT" dirty="0" smtClean="0">
                <a:latin typeface="Arial" charset="0"/>
                <a:ea typeface="SimSun" charset="-122"/>
              </a:rPr>
              <a:t>Attualmente si stima che risulti affetto</a:t>
            </a:r>
          </a:p>
          <a:p>
            <a:pPr eaLnBrk="1">
              <a:spcBef>
                <a:spcPts val="395"/>
              </a:spcBef>
              <a:tabLst>
                <a:tab pos="634643" algn="l"/>
                <a:tab pos="1269286" algn="l"/>
                <a:tab pos="1903929" algn="l"/>
                <a:tab pos="2538573" algn="l"/>
                <a:tab pos="3173216" algn="l"/>
                <a:tab pos="3807859" algn="l"/>
                <a:tab pos="4442502" algn="l"/>
                <a:tab pos="5077145" algn="l"/>
                <a:tab pos="5711788" algn="l"/>
                <a:tab pos="6346431" algn="l"/>
              </a:tabLst>
            </a:pPr>
            <a:r>
              <a:rPr lang="it-IT" dirty="0" smtClean="0">
                <a:latin typeface="Arial" charset="0"/>
                <a:ea typeface="SimSun" charset="-122"/>
              </a:rPr>
              <a:t>da malattia celiaca un individuo ogni 100/150, per una prevalenza dello 0,6-1% sulla popolazione.</a:t>
            </a:r>
          </a:p>
          <a:p>
            <a:pPr eaLnBrk="1">
              <a:spcBef>
                <a:spcPts val="395"/>
              </a:spcBef>
              <a:tabLst>
                <a:tab pos="634643" algn="l"/>
                <a:tab pos="1269286" algn="l"/>
                <a:tab pos="1903929" algn="l"/>
                <a:tab pos="2538573" algn="l"/>
                <a:tab pos="3173216" algn="l"/>
                <a:tab pos="3807859" algn="l"/>
                <a:tab pos="4442502" algn="l"/>
                <a:tab pos="5077145" algn="l"/>
                <a:tab pos="5711788" algn="l"/>
                <a:tab pos="6346431" algn="l"/>
              </a:tabLst>
            </a:pPr>
            <a:r>
              <a:rPr lang="it-IT" dirty="0" smtClean="0">
                <a:latin typeface="Arial" charset="0"/>
                <a:ea typeface="SimSun" charset="-122"/>
              </a:rPr>
              <a:t>Di questi pazienti, solo una parte è consapevole della malattia. Infatti, vi sono in Italia</a:t>
            </a:r>
          </a:p>
          <a:p>
            <a:pPr eaLnBrk="1">
              <a:spcBef>
                <a:spcPts val="395"/>
              </a:spcBef>
              <a:tabLst>
                <a:tab pos="634643" algn="l"/>
                <a:tab pos="1269286" algn="l"/>
                <a:tab pos="1903929" algn="l"/>
                <a:tab pos="2538573" algn="l"/>
                <a:tab pos="3173216" algn="l"/>
                <a:tab pos="3807859" algn="l"/>
                <a:tab pos="4442502" algn="l"/>
                <a:tab pos="5077145" algn="l"/>
                <a:tab pos="5711788" algn="l"/>
                <a:tab pos="6346431" algn="l"/>
              </a:tabLst>
            </a:pPr>
            <a:r>
              <a:rPr lang="it-IT" dirty="0" smtClean="0">
                <a:latin typeface="Arial" charset="0"/>
                <a:ea typeface="SimSun" charset="-122"/>
              </a:rPr>
              <a:t>poco più di 70.000 celiaci noti, contro un numero reale valutato in circa 500.000. Quindi</a:t>
            </a:r>
          </a:p>
          <a:p>
            <a:pPr eaLnBrk="1">
              <a:spcBef>
                <a:spcPts val="395"/>
              </a:spcBef>
              <a:tabLst>
                <a:tab pos="634643" algn="l"/>
                <a:tab pos="1269286" algn="l"/>
                <a:tab pos="1903929" algn="l"/>
                <a:tab pos="2538573" algn="l"/>
                <a:tab pos="3173216" algn="l"/>
                <a:tab pos="3807859" algn="l"/>
                <a:tab pos="4442502" algn="l"/>
                <a:tab pos="5077145" algn="l"/>
                <a:tab pos="5711788" algn="l"/>
                <a:tab pos="6346431" algn="l"/>
              </a:tabLst>
            </a:pPr>
            <a:r>
              <a:rPr lang="it-IT" dirty="0" smtClean="0">
                <a:latin typeface="Arial" charset="0"/>
                <a:ea typeface="SimSun" charset="-122"/>
              </a:rPr>
              <a:t>per ogni paziente celiaco diagnosticato, ve ne sarebbero circa 7 non diagnosticati e/o diagnosticati</a:t>
            </a:r>
          </a:p>
          <a:p>
            <a:pPr eaLnBrk="1">
              <a:spcBef>
                <a:spcPts val="395"/>
              </a:spcBef>
              <a:tabLst>
                <a:tab pos="634643" algn="l"/>
                <a:tab pos="1269286" algn="l"/>
                <a:tab pos="1903929" algn="l"/>
                <a:tab pos="2538573" algn="l"/>
                <a:tab pos="3173216" algn="l"/>
                <a:tab pos="3807859" algn="l"/>
                <a:tab pos="4442502" algn="l"/>
                <a:tab pos="5077145" algn="l"/>
                <a:tab pos="5711788" algn="l"/>
                <a:tab pos="6346431" algn="l"/>
              </a:tabLst>
            </a:pPr>
            <a:r>
              <a:rPr lang="it-IT" dirty="0" smtClean="0">
                <a:latin typeface="Arial" charset="0"/>
                <a:ea typeface="SimSun" charset="-122"/>
              </a:rPr>
              <a:t>erroneamente.</a:t>
            </a:r>
          </a:p>
          <a:p>
            <a:pPr eaLnBrk="1">
              <a:spcBef>
                <a:spcPts val="395"/>
              </a:spcBef>
              <a:tabLst>
                <a:tab pos="634643" algn="l"/>
                <a:tab pos="1269286" algn="l"/>
                <a:tab pos="1903929" algn="l"/>
                <a:tab pos="2538573" algn="l"/>
                <a:tab pos="3173216" algn="l"/>
                <a:tab pos="3807859" algn="l"/>
                <a:tab pos="4442502" algn="l"/>
                <a:tab pos="5077145" algn="l"/>
                <a:tab pos="5711788" algn="l"/>
                <a:tab pos="6346431" algn="l"/>
              </a:tabLst>
            </a:pPr>
            <a:endParaRPr lang="it-IT" dirty="0" smtClean="0">
              <a:latin typeface="Arial" charset="0"/>
              <a:ea typeface="SimSun" charset="-122"/>
            </a:endParaRPr>
          </a:p>
          <a:p>
            <a:pPr eaLnBrk="1">
              <a:spcBef>
                <a:spcPts val="395"/>
              </a:spcBef>
              <a:tabLst>
                <a:tab pos="634643" algn="l"/>
                <a:tab pos="1269286" algn="l"/>
                <a:tab pos="1903929" algn="l"/>
                <a:tab pos="2538573" algn="l"/>
                <a:tab pos="3173216" algn="l"/>
                <a:tab pos="3807859" algn="l"/>
                <a:tab pos="4442502" algn="l"/>
                <a:tab pos="5077145" algn="l"/>
                <a:tab pos="5711788" algn="l"/>
                <a:tab pos="6346431" algn="l"/>
              </a:tabLst>
            </a:pPr>
            <a:endParaRPr lang="it-IT" dirty="0" smtClean="0">
              <a:latin typeface="Arial" charset="0"/>
              <a:ea typeface="SimSun" charset="-122"/>
            </a:endParaRPr>
          </a:p>
          <a:p>
            <a:pPr eaLnBrk="1">
              <a:spcBef>
                <a:spcPts val="395"/>
              </a:spcBef>
              <a:tabLst>
                <a:tab pos="634643" algn="l"/>
                <a:tab pos="1269286" algn="l"/>
                <a:tab pos="1903929" algn="l"/>
                <a:tab pos="2538573" algn="l"/>
                <a:tab pos="3173216" algn="l"/>
                <a:tab pos="3807859" algn="l"/>
                <a:tab pos="4442502" algn="l"/>
                <a:tab pos="5077145" algn="l"/>
                <a:tab pos="5711788" algn="l"/>
                <a:tab pos="6346431" algn="l"/>
              </a:tabLst>
            </a:pPr>
            <a:endParaRPr lang="it-IT" dirty="0" smtClean="0">
              <a:latin typeface="Arial" charset="0"/>
              <a:ea typeface="SimSun" charset="-122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6"/>
          <p:cNvSpPr>
            <a:spLocks noGrp="1" noChangeArrowheads="1"/>
          </p:cNvSpPr>
          <p:nvPr>
            <p:ph type="sldNum" sz="quarter"/>
          </p:nvPr>
        </p:nvSpPr>
        <p:spPr>
          <a:xfrm>
            <a:off x="3884088" y="8685103"/>
            <a:ext cx="2972472" cy="457539"/>
          </a:xfrm>
          <a:prstGeom prst="rect">
            <a:avLst/>
          </a:prstGeom>
          <a:noFill/>
        </p:spPr>
        <p:txBody>
          <a:bodyPr lIns="80165" tIns="40083" rIns="80165" bIns="40083"/>
          <a:lstStyle/>
          <a:p>
            <a:fld id="{7095225D-A07B-4BEF-854C-7F17AEB1EAEA}" type="slidenum">
              <a:rPr lang="it-IT" smtClean="0"/>
              <a:pPr/>
              <a:t>100</a:t>
            </a:fld>
            <a:endParaRPr lang="it-IT" smtClean="0"/>
          </a:p>
        </p:txBody>
      </p:sp>
      <p:sp>
        <p:nvSpPr>
          <p:cNvPr id="450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68825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50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303858"/>
            <a:ext cx="5485536" cy="4191170"/>
          </a:xfrm>
          <a:noFill/>
          <a:ln/>
        </p:spPr>
        <p:txBody>
          <a:bodyPr wrap="none" anchor="ctr"/>
          <a:lstStyle/>
          <a:p>
            <a:pPr eaLnBrk="1">
              <a:tabLst>
                <a:tab pos="634643" algn="l"/>
                <a:tab pos="1269286" algn="l"/>
                <a:tab pos="1903929" algn="l"/>
                <a:tab pos="2538573" algn="l"/>
                <a:tab pos="3173216" algn="l"/>
                <a:tab pos="3807859" algn="l"/>
                <a:tab pos="4442502" algn="l"/>
                <a:tab pos="5077145" algn="l"/>
              </a:tabLst>
            </a:pPr>
            <a:endParaRPr lang="it-IT" sz="1800" dirty="0" smtClean="0">
              <a:latin typeface="Arial" charset="0"/>
              <a:ea typeface="SimSun" charset="-122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6"/>
          <p:cNvSpPr>
            <a:spLocks noGrp="1" noChangeArrowheads="1"/>
          </p:cNvSpPr>
          <p:nvPr>
            <p:ph type="sldNum" sz="quarter"/>
          </p:nvPr>
        </p:nvSpPr>
        <p:spPr>
          <a:xfrm>
            <a:off x="3884088" y="8685103"/>
            <a:ext cx="2972472" cy="457539"/>
          </a:xfrm>
          <a:prstGeom prst="rect">
            <a:avLst/>
          </a:prstGeom>
          <a:noFill/>
        </p:spPr>
        <p:txBody>
          <a:bodyPr lIns="80165" tIns="40083" rIns="80165" bIns="40083"/>
          <a:lstStyle/>
          <a:p>
            <a:fld id="{1FF42671-75AA-4D22-B298-AC4B79CAF4DB}" type="slidenum">
              <a:rPr lang="it-IT" smtClean="0"/>
              <a:pPr/>
              <a:t>101</a:t>
            </a:fld>
            <a:endParaRPr lang="it-IT" smtClean="0"/>
          </a:p>
        </p:txBody>
      </p:sp>
      <p:sp>
        <p:nvSpPr>
          <p:cNvPr id="4608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68825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608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343231"/>
            <a:ext cx="5485536" cy="4191169"/>
          </a:xfrm>
          <a:noFill/>
          <a:ln/>
        </p:spPr>
        <p:txBody>
          <a:bodyPr wrap="none" anchor="ctr"/>
          <a:lstStyle/>
          <a:p>
            <a:pPr eaLnBrk="1">
              <a:tabLst>
                <a:tab pos="634643" algn="l"/>
                <a:tab pos="1269286" algn="l"/>
                <a:tab pos="1903929" algn="l"/>
                <a:tab pos="2538573" algn="l"/>
                <a:tab pos="3173216" algn="l"/>
                <a:tab pos="3807859" algn="l"/>
                <a:tab pos="4442502" algn="l"/>
                <a:tab pos="5077145" algn="l"/>
              </a:tabLst>
            </a:pPr>
            <a:endParaRPr lang="it-IT" sz="1800" dirty="0" smtClean="0">
              <a:latin typeface="Arial" charset="0"/>
              <a:ea typeface="SimSun" charset="-122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6"/>
          <p:cNvSpPr>
            <a:spLocks noGrp="1" noChangeArrowheads="1"/>
          </p:cNvSpPr>
          <p:nvPr>
            <p:ph type="sldNum" sz="quarter"/>
          </p:nvPr>
        </p:nvSpPr>
        <p:spPr>
          <a:xfrm>
            <a:off x="3884088" y="8685103"/>
            <a:ext cx="2972472" cy="457539"/>
          </a:xfrm>
          <a:prstGeom prst="rect">
            <a:avLst/>
          </a:prstGeom>
          <a:noFill/>
        </p:spPr>
        <p:txBody>
          <a:bodyPr lIns="80165" tIns="40083" rIns="80165" bIns="40083"/>
          <a:lstStyle/>
          <a:p>
            <a:fld id="{A4815227-BF1F-4B19-9800-174F137A08CE}" type="slidenum">
              <a:rPr lang="it-IT" smtClean="0"/>
              <a:pPr/>
              <a:t>102</a:t>
            </a:fld>
            <a:endParaRPr lang="it-IT" smtClean="0"/>
          </a:p>
        </p:txBody>
      </p:sp>
      <p:sp>
        <p:nvSpPr>
          <p:cNvPr id="471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5225" y="685630"/>
            <a:ext cx="4844669" cy="3426794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71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303858"/>
            <a:ext cx="5485536" cy="4191170"/>
          </a:xfrm>
          <a:noFill/>
          <a:ln/>
        </p:spPr>
        <p:txBody>
          <a:bodyPr wrap="none" anchor="ctr"/>
          <a:lstStyle/>
          <a:p>
            <a:pPr eaLnBrk="1">
              <a:tabLst>
                <a:tab pos="634643" algn="l"/>
                <a:tab pos="1269286" algn="l"/>
                <a:tab pos="1903929" algn="l"/>
                <a:tab pos="2538573" algn="l"/>
                <a:tab pos="3173216" algn="l"/>
                <a:tab pos="3807859" algn="l"/>
                <a:tab pos="4442502" algn="l"/>
                <a:tab pos="5077145" algn="l"/>
              </a:tabLst>
            </a:pPr>
            <a:endParaRPr lang="it-IT" sz="1800" dirty="0" smtClean="0">
              <a:latin typeface="Arial" charset="0"/>
              <a:ea typeface="SimSun" charset="-122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6"/>
          <p:cNvSpPr>
            <a:spLocks noGrp="1" noChangeArrowheads="1"/>
          </p:cNvSpPr>
          <p:nvPr>
            <p:ph type="sldNum" sz="quarter"/>
          </p:nvPr>
        </p:nvSpPr>
        <p:spPr>
          <a:xfrm>
            <a:off x="3884088" y="8685103"/>
            <a:ext cx="2972472" cy="457539"/>
          </a:xfrm>
          <a:prstGeom prst="rect">
            <a:avLst/>
          </a:prstGeom>
          <a:noFill/>
        </p:spPr>
        <p:txBody>
          <a:bodyPr lIns="80165" tIns="40083" rIns="80165" bIns="40083"/>
          <a:lstStyle/>
          <a:p>
            <a:fld id="{A5B8E36D-EFC6-454C-A991-F221258DB2CE}" type="slidenum">
              <a:rPr lang="it-IT" smtClean="0"/>
              <a:pPr/>
              <a:t>103</a:t>
            </a:fld>
            <a:endParaRPr lang="it-IT" smtClean="0"/>
          </a:p>
        </p:txBody>
      </p:sp>
      <p:sp>
        <p:nvSpPr>
          <p:cNvPr id="4813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5225" y="685630"/>
            <a:ext cx="4844669" cy="3426794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813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303858"/>
            <a:ext cx="5485536" cy="4191170"/>
          </a:xfrm>
          <a:noFill/>
          <a:ln/>
        </p:spPr>
        <p:txBody>
          <a:bodyPr wrap="none" anchor="ctr"/>
          <a:lstStyle/>
          <a:p>
            <a:pPr eaLnBrk="1">
              <a:tabLst>
                <a:tab pos="634643" algn="l"/>
                <a:tab pos="1269286" algn="l"/>
                <a:tab pos="1903929" algn="l"/>
                <a:tab pos="2538573" algn="l"/>
                <a:tab pos="3173216" algn="l"/>
                <a:tab pos="3807859" algn="l"/>
                <a:tab pos="4442502" algn="l"/>
                <a:tab pos="5077145" algn="l"/>
              </a:tabLst>
            </a:pPr>
            <a:endParaRPr lang="it-IT" sz="1800" dirty="0" smtClean="0">
              <a:latin typeface="Arial" charset="0"/>
              <a:ea typeface="SimSun" charset="-122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6"/>
          <p:cNvSpPr>
            <a:spLocks noGrp="1" noChangeArrowheads="1"/>
          </p:cNvSpPr>
          <p:nvPr>
            <p:ph type="sldNum" sz="quarter"/>
          </p:nvPr>
        </p:nvSpPr>
        <p:spPr>
          <a:xfrm>
            <a:off x="3884088" y="8685103"/>
            <a:ext cx="2972472" cy="457539"/>
          </a:xfrm>
          <a:prstGeom prst="rect">
            <a:avLst/>
          </a:prstGeom>
          <a:noFill/>
        </p:spPr>
        <p:txBody>
          <a:bodyPr lIns="80165" tIns="40083" rIns="80165" bIns="40083"/>
          <a:lstStyle/>
          <a:p>
            <a:fld id="{7F0DBE88-F4A8-4662-96E2-7D75A28A394F}" type="slidenum">
              <a:rPr lang="it-IT" smtClean="0"/>
              <a:pPr/>
              <a:t>104</a:t>
            </a:fld>
            <a:endParaRPr lang="it-IT" smtClean="0"/>
          </a:p>
        </p:txBody>
      </p:sp>
      <p:sp>
        <p:nvSpPr>
          <p:cNvPr id="4915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5225" y="685630"/>
            <a:ext cx="4844669" cy="3426794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915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303858"/>
            <a:ext cx="5485536" cy="4191170"/>
          </a:xfrm>
          <a:noFill/>
          <a:ln/>
        </p:spPr>
        <p:txBody>
          <a:bodyPr wrap="none" anchor="ctr"/>
          <a:lstStyle/>
          <a:p>
            <a:pPr eaLnBrk="1">
              <a:tabLst>
                <a:tab pos="634643" algn="l"/>
                <a:tab pos="1269286" algn="l"/>
                <a:tab pos="1903929" algn="l"/>
                <a:tab pos="2538573" algn="l"/>
                <a:tab pos="3173216" algn="l"/>
                <a:tab pos="3807859" algn="l"/>
                <a:tab pos="4442502" algn="l"/>
                <a:tab pos="5077145" algn="l"/>
              </a:tabLst>
            </a:pPr>
            <a:endParaRPr lang="it-IT" sz="1800" dirty="0" smtClean="0">
              <a:latin typeface="Arial" charset="0"/>
              <a:ea typeface="SimSun" charset="-122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6"/>
          <p:cNvSpPr>
            <a:spLocks noGrp="1" noChangeArrowheads="1"/>
          </p:cNvSpPr>
          <p:nvPr>
            <p:ph type="sldNum" sz="quarter"/>
          </p:nvPr>
        </p:nvSpPr>
        <p:spPr>
          <a:xfrm>
            <a:off x="3884088" y="8685103"/>
            <a:ext cx="2972472" cy="457539"/>
          </a:xfrm>
          <a:prstGeom prst="rect">
            <a:avLst/>
          </a:prstGeom>
          <a:noFill/>
        </p:spPr>
        <p:txBody>
          <a:bodyPr lIns="80165" tIns="40083" rIns="80165" bIns="40083"/>
          <a:lstStyle/>
          <a:p>
            <a:fld id="{E97C5916-0D9E-4AF6-BB4E-39E920A81B28}" type="slidenum">
              <a:rPr lang="it-IT" smtClean="0"/>
              <a:pPr/>
              <a:t>105</a:t>
            </a:fld>
            <a:endParaRPr lang="it-IT" smtClean="0"/>
          </a:p>
        </p:txBody>
      </p:sp>
      <p:sp>
        <p:nvSpPr>
          <p:cNvPr id="5017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68825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018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343231"/>
            <a:ext cx="5485536" cy="4191169"/>
          </a:xfrm>
          <a:noFill/>
          <a:ln/>
        </p:spPr>
        <p:txBody>
          <a:bodyPr wrap="none" anchor="ctr"/>
          <a:lstStyle/>
          <a:p>
            <a:pPr eaLnBrk="1">
              <a:tabLst>
                <a:tab pos="634643" algn="l"/>
                <a:tab pos="1269286" algn="l"/>
                <a:tab pos="1903929" algn="l"/>
                <a:tab pos="2538573" algn="l"/>
                <a:tab pos="3173216" algn="l"/>
                <a:tab pos="3807859" algn="l"/>
                <a:tab pos="4442502" algn="l"/>
                <a:tab pos="5077145" algn="l"/>
              </a:tabLst>
            </a:pPr>
            <a:endParaRPr lang="it-IT" sz="1800" dirty="0" smtClean="0">
              <a:latin typeface="Arial" charset="0"/>
              <a:ea typeface="SimSun" charset="-122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6"/>
          <p:cNvSpPr>
            <a:spLocks noGrp="1" noChangeArrowheads="1"/>
          </p:cNvSpPr>
          <p:nvPr>
            <p:ph type="sldNum" sz="quarter"/>
          </p:nvPr>
        </p:nvSpPr>
        <p:spPr>
          <a:xfrm>
            <a:off x="3884088" y="8685103"/>
            <a:ext cx="2972472" cy="457539"/>
          </a:xfrm>
          <a:prstGeom prst="rect">
            <a:avLst/>
          </a:prstGeom>
          <a:noFill/>
        </p:spPr>
        <p:txBody>
          <a:bodyPr lIns="80165" tIns="40083" rIns="80165" bIns="40083"/>
          <a:lstStyle/>
          <a:p>
            <a:fld id="{35A76260-398E-4A93-AFCB-BE11BDA5C7FD}" type="slidenum">
              <a:rPr lang="it-IT" smtClean="0"/>
              <a:pPr/>
              <a:t>106</a:t>
            </a:fld>
            <a:endParaRPr lang="it-IT" smtClean="0"/>
          </a:p>
        </p:txBody>
      </p:sp>
      <p:sp>
        <p:nvSpPr>
          <p:cNvPr id="5120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68825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120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303858"/>
            <a:ext cx="5485536" cy="4191170"/>
          </a:xfrm>
          <a:noFill/>
          <a:ln/>
        </p:spPr>
        <p:txBody>
          <a:bodyPr wrap="none" anchor="ctr"/>
          <a:lstStyle/>
          <a:p>
            <a:pPr eaLnBrk="1">
              <a:tabLst>
                <a:tab pos="634643" algn="l"/>
                <a:tab pos="1269286" algn="l"/>
                <a:tab pos="1903929" algn="l"/>
                <a:tab pos="2538573" algn="l"/>
                <a:tab pos="3173216" algn="l"/>
                <a:tab pos="3807859" algn="l"/>
                <a:tab pos="4442502" algn="l"/>
                <a:tab pos="5077145" algn="l"/>
              </a:tabLst>
            </a:pPr>
            <a:endParaRPr lang="it-IT" sz="1800" dirty="0" smtClean="0">
              <a:latin typeface="Arial" charset="0"/>
              <a:ea typeface="SimSun" charset="-122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6"/>
          <p:cNvSpPr>
            <a:spLocks noGrp="1" noChangeArrowheads="1"/>
          </p:cNvSpPr>
          <p:nvPr>
            <p:ph type="sldNum" sz="quarter"/>
          </p:nvPr>
        </p:nvSpPr>
        <p:spPr>
          <a:xfrm>
            <a:off x="3884088" y="8685103"/>
            <a:ext cx="2972472" cy="457539"/>
          </a:xfrm>
          <a:prstGeom prst="rect">
            <a:avLst/>
          </a:prstGeom>
          <a:noFill/>
        </p:spPr>
        <p:txBody>
          <a:bodyPr lIns="80165" tIns="40083" rIns="80165" bIns="40083"/>
          <a:lstStyle/>
          <a:p>
            <a:fld id="{D374D3D1-3D98-4B4B-A39E-F24A3978100C}" type="slidenum">
              <a:rPr lang="it-IT" smtClean="0"/>
              <a:pPr/>
              <a:t>107</a:t>
            </a:fld>
            <a:endParaRPr lang="it-IT" smtClean="0"/>
          </a:p>
        </p:txBody>
      </p:sp>
      <p:sp>
        <p:nvSpPr>
          <p:cNvPr id="5222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85800"/>
            <a:ext cx="4573587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2228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96" y="4343230"/>
            <a:ext cx="5029008" cy="4115139"/>
          </a:xfrm>
          <a:noFill/>
          <a:ln/>
        </p:spPr>
        <p:txBody>
          <a:bodyPr lIns="78903" tIns="41030" rIns="78903" bIns="41030"/>
          <a:lstStyle/>
          <a:p>
            <a:pPr marL="189280" indent="-189280" eaLnBrk="1">
              <a:spcBef>
                <a:spcPts val="395"/>
              </a:spcBef>
              <a:buSzPct val="45000"/>
              <a:tabLst>
                <a:tab pos="634643" algn="l"/>
                <a:tab pos="1269286" algn="l"/>
                <a:tab pos="1903929" algn="l"/>
                <a:tab pos="2538573" algn="l"/>
                <a:tab pos="3173216" algn="l"/>
                <a:tab pos="3807859" algn="l"/>
                <a:tab pos="4442502" algn="l"/>
              </a:tabLst>
            </a:pPr>
            <a:r>
              <a:rPr lang="it-IT" dirty="0" err="1" smtClean="0">
                <a:latin typeface="Arial" charset="0"/>
                <a:ea typeface="SimSun" charset="-122"/>
              </a:rPr>
              <a:t>Ab</a:t>
            </a:r>
            <a:r>
              <a:rPr lang="it-IT" dirty="0" smtClean="0">
                <a:latin typeface="Arial" charset="0"/>
                <a:ea typeface="SimSun" charset="-122"/>
              </a:rPr>
              <a:t> specifici: </a:t>
            </a:r>
            <a:r>
              <a:rPr lang="it-IT" dirty="0" err="1" smtClean="0">
                <a:latin typeface="Arial" charset="0"/>
                <a:ea typeface="SimSun" charset="-122"/>
              </a:rPr>
              <a:t>antiTG</a:t>
            </a:r>
            <a:r>
              <a:rPr lang="it-IT" dirty="0" smtClean="0">
                <a:latin typeface="Arial" charset="0"/>
                <a:ea typeface="SimSun" charset="-122"/>
              </a:rPr>
              <a:t>, EMA e </a:t>
            </a:r>
            <a:r>
              <a:rPr lang="it-IT" dirty="0" err="1" smtClean="0">
                <a:latin typeface="Arial" charset="0"/>
                <a:ea typeface="SimSun" charset="-122"/>
              </a:rPr>
              <a:t>antiDGP</a:t>
            </a:r>
            <a:r>
              <a:rPr lang="it-IT" dirty="0" smtClean="0">
                <a:latin typeface="Arial" charset="0"/>
                <a:ea typeface="SimSun" charset="-122"/>
              </a:rPr>
              <a:t> (non gli AGA)</a:t>
            </a:r>
          </a:p>
          <a:p>
            <a:pPr marL="189280" indent="-189280" eaLnBrk="1">
              <a:spcBef>
                <a:spcPts val="395"/>
              </a:spcBef>
              <a:buSzPct val="45000"/>
              <a:tabLst>
                <a:tab pos="634643" algn="l"/>
                <a:tab pos="1269286" algn="l"/>
                <a:tab pos="1903929" algn="l"/>
                <a:tab pos="2538573" algn="l"/>
                <a:tab pos="3173216" algn="l"/>
                <a:tab pos="3807859" algn="l"/>
                <a:tab pos="4442502" algn="l"/>
              </a:tabLst>
            </a:pPr>
            <a:r>
              <a:rPr lang="it-IT" dirty="0" smtClean="0">
                <a:latin typeface="Arial" charset="0"/>
                <a:ea typeface="SimSun" charset="-122"/>
              </a:rPr>
              <a:t>Questo sistema dovrebbe semplificare la diagnosi  ed evitare anche le </a:t>
            </a:r>
            <a:r>
              <a:rPr lang="it-IT" dirty="0" err="1" smtClean="0">
                <a:latin typeface="Arial" charset="0"/>
                <a:ea typeface="SimSun" charset="-122"/>
              </a:rPr>
              <a:t>sovradiagnosi</a:t>
            </a:r>
            <a:r>
              <a:rPr lang="it-IT" dirty="0" smtClean="0">
                <a:latin typeface="Arial" charset="0"/>
                <a:ea typeface="SimSun" charset="-122"/>
              </a:rPr>
              <a:t>..</a:t>
            </a: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6"/>
          <p:cNvSpPr>
            <a:spLocks noGrp="1" noChangeArrowheads="1"/>
          </p:cNvSpPr>
          <p:nvPr>
            <p:ph type="sldNum" sz="quarter"/>
          </p:nvPr>
        </p:nvSpPr>
        <p:spPr>
          <a:xfrm>
            <a:off x="3884088" y="8685103"/>
            <a:ext cx="2972472" cy="457539"/>
          </a:xfrm>
          <a:prstGeom prst="rect">
            <a:avLst/>
          </a:prstGeom>
          <a:noFill/>
        </p:spPr>
        <p:txBody>
          <a:bodyPr lIns="80165" tIns="40083" rIns="80165" bIns="40083"/>
          <a:lstStyle/>
          <a:p>
            <a:fld id="{3AE13D3E-7557-4924-A522-6D1A60EFA700}" type="slidenum">
              <a:rPr lang="it-IT" smtClean="0"/>
              <a:pPr/>
              <a:t>108</a:t>
            </a:fld>
            <a:endParaRPr lang="it-IT" smtClean="0"/>
          </a:p>
        </p:txBody>
      </p:sp>
      <p:sp>
        <p:nvSpPr>
          <p:cNvPr id="5325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5225" y="685630"/>
            <a:ext cx="4844669" cy="3426794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325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343231"/>
            <a:ext cx="5485536" cy="4191169"/>
          </a:xfrm>
          <a:noFill/>
          <a:ln/>
        </p:spPr>
        <p:txBody>
          <a:bodyPr wrap="none" anchor="ctr"/>
          <a:lstStyle/>
          <a:p>
            <a:pPr eaLnBrk="1">
              <a:tabLst>
                <a:tab pos="634643" algn="l"/>
                <a:tab pos="1269286" algn="l"/>
                <a:tab pos="1903929" algn="l"/>
                <a:tab pos="2538573" algn="l"/>
                <a:tab pos="3173216" algn="l"/>
                <a:tab pos="3807859" algn="l"/>
                <a:tab pos="4442502" algn="l"/>
                <a:tab pos="5077145" algn="l"/>
              </a:tabLst>
            </a:pPr>
            <a:endParaRPr lang="it-IT" sz="1800" dirty="0" smtClean="0">
              <a:latin typeface="Arial" charset="0"/>
              <a:ea typeface="SimSun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1EE070B9-6473-4C97-854F-64C6076BCE8A}" type="slidenum">
              <a:rPr lang="it-IT">
                <a:solidFill>
                  <a:srgbClr val="FFFFFF"/>
                </a:solidFill>
              </a:rPr>
              <a:pPr/>
              <a:t>17</a:t>
            </a:fld>
            <a:endParaRPr lang="it-IT">
              <a:solidFill>
                <a:srgbClr val="FFFFFF"/>
              </a:solidFill>
            </a:endParaRPr>
          </a:p>
        </p:txBody>
      </p:sp>
      <p:sp>
        <p:nvSpPr>
          <p:cNvPr id="57347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D1C34DE-2A01-4145-A6F2-B4C6B621065F}" type="slidenum">
              <a:rPr lang="it-IT" sz="1200">
                <a:latin typeface="Calibri" pitchFamily="34" charset="0"/>
                <a:ea typeface="Microsoft YaHei" pitchFamily="34" charset="-122"/>
              </a:rPr>
              <a:pPr algn="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17</a:t>
            </a:fld>
            <a:endParaRPr lang="it-IT" sz="1200">
              <a:latin typeface="Calibri" pitchFamily="34" charset="0"/>
              <a:ea typeface="Microsoft YaHei" pitchFamily="34" charset="-122"/>
            </a:endParaRPr>
          </a:p>
        </p:txBody>
      </p:sp>
      <p:sp>
        <p:nvSpPr>
          <p:cNvPr id="573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73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smtClean="0">
              <a:latin typeface="Calibri" pitchFamily="34" charset="0"/>
              <a:ea typeface="Microsoft YaHei" pitchFamily="34" charset="-122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6"/>
          <p:cNvSpPr>
            <a:spLocks noGrp="1" noChangeArrowheads="1"/>
          </p:cNvSpPr>
          <p:nvPr>
            <p:ph type="sldNum" sz="quarter"/>
          </p:nvPr>
        </p:nvSpPr>
        <p:spPr>
          <a:xfrm>
            <a:off x="3884088" y="8685103"/>
            <a:ext cx="2972472" cy="457539"/>
          </a:xfrm>
          <a:prstGeom prst="rect">
            <a:avLst/>
          </a:prstGeom>
          <a:noFill/>
        </p:spPr>
        <p:txBody>
          <a:bodyPr lIns="80165" tIns="40083" rIns="80165" bIns="40083"/>
          <a:lstStyle/>
          <a:p>
            <a:fld id="{CD78B93A-0E5F-4089-8EFD-36417CC842AB}" type="slidenum">
              <a:rPr lang="it-IT" smtClean="0"/>
              <a:pPr/>
              <a:t>109</a:t>
            </a:fld>
            <a:endParaRPr lang="it-IT" smtClean="0"/>
          </a:p>
        </p:txBody>
      </p:sp>
      <p:sp>
        <p:nvSpPr>
          <p:cNvPr id="5427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3786" y="685631"/>
            <a:ext cx="4848989" cy="3429509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4276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85512" y="4343230"/>
            <a:ext cx="5486976" cy="4115139"/>
          </a:xfrm>
          <a:noFill/>
          <a:ln/>
        </p:spPr>
        <p:txBody>
          <a:bodyPr/>
          <a:lstStyle/>
          <a:p>
            <a:pPr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</a:pPr>
            <a:r>
              <a:rPr lang="it-IT" dirty="0" smtClean="0">
                <a:ea typeface="SimSun" charset="-122"/>
              </a:rPr>
              <a:t>la </a:t>
            </a:r>
            <a:r>
              <a:rPr lang="it-IT" dirty="0" err="1" smtClean="0">
                <a:ea typeface="SimSun" charset="-122"/>
              </a:rPr>
              <a:t>deamidazione</a:t>
            </a:r>
            <a:r>
              <a:rPr lang="it-IT" dirty="0" smtClean="0">
                <a:ea typeface="SimSun" charset="-122"/>
              </a:rPr>
              <a:t> dei peptidi di gliadina ad opera della </a:t>
            </a:r>
            <a:r>
              <a:rPr lang="it-IT" dirty="0" err="1" smtClean="0">
                <a:ea typeface="SimSun" charset="-122"/>
              </a:rPr>
              <a:t>transglutaminasi</a:t>
            </a:r>
            <a:r>
              <a:rPr lang="it-IT" dirty="0" smtClean="0">
                <a:ea typeface="SimSun" charset="-122"/>
              </a:rPr>
              <a:t> tissutale (</a:t>
            </a:r>
            <a:r>
              <a:rPr lang="it-IT" dirty="0" err="1" smtClean="0">
                <a:ea typeface="SimSun" charset="-122"/>
              </a:rPr>
              <a:t>tTG</a:t>
            </a:r>
            <a:r>
              <a:rPr lang="it-IT" dirty="0" smtClean="0">
                <a:ea typeface="SimSun" charset="-122"/>
              </a:rPr>
              <a:t>) rende questi nuovi </a:t>
            </a:r>
            <a:r>
              <a:rPr lang="it-IT" dirty="0" err="1" smtClean="0">
                <a:ea typeface="SimSun" charset="-122"/>
              </a:rPr>
              <a:t>epitopi</a:t>
            </a:r>
            <a:r>
              <a:rPr lang="it-IT" dirty="0" smtClean="0">
                <a:ea typeface="SimSun" charset="-122"/>
              </a:rPr>
              <a:t> più immunogeni rispetto a quelli nativi.</a:t>
            </a:r>
          </a:p>
          <a:p>
            <a:pPr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</a:pPr>
            <a:r>
              <a:rPr lang="it-IT" dirty="0" smtClean="0">
                <a:ea typeface="SimSun" charset="-122"/>
              </a:rPr>
              <a:t>(DPG-AGA </a:t>
            </a:r>
            <a:r>
              <a:rPr lang="it-IT" dirty="0" err="1" smtClean="0">
                <a:ea typeface="SimSun" charset="-122"/>
              </a:rPr>
              <a:t>IgG</a:t>
            </a:r>
            <a:r>
              <a:rPr lang="it-IT" dirty="0" smtClean="0">
                <a:ea typeface="SimSun" charset="-122"/>
              </a:rPr>
              <a:t>) possono essere utilizzati come marcatori sierologici di malattia celiaca specialmente nei pazienti con età inferiore ai 2 anni e nei casi di malattia associata a deficit di </a:t>
            </a:r>
            <a:r>
              <a:rPr lang="it-IT" dirty="0" err="1" smtClean="0">
                <a:ea typeface="SimSun" charset="-122"/>
              </a:rPr>
              <a:t>IgA</a:t>
            </a:r>
            <a:r>
              <a:rPr lang="it-IT" dirty="0" smtClean="0">
                <a:ea typeface="SimSun" charset="-122"/>
              </a:rPr>
              <a:t>. La ricerca associata di </a:t>
            </a:r>
            <a:r>
              <a:rPr lang="it-IT" dirty="0" err="1" smtClean="0">
                <a:ea typeface="SimSun" charset="-122"/>
              </a:rPr>
              <a:t>antitranglutaminasi</a:t>
            </a:r>
            <a:r>
              <a:rPr lang="it-IT" dirty="0" smtClean="0">
                <a:ea typeface="SimSun" charset="-122"/>
              </a:rPr>
              <a:t> tissutale (</a:t>
            </a:r>
            <a:r>
              <a:rPr lang="it-IT" dirty="0" err="1" smtClean="0">
                <a:ea typeface="SimSun" charset="-122"/>
              </a:rPr>
              <a:t>tTG</a:t>
            </a:r>
            <a:r>
              <a:rPr lang="it-IT" dirty="0" smtClean="0">
                <a:ea typeface="SimSun" charset="-122"/>
              </a:rPr>
              <a:t> </a:t>
            </a:r>
            <a:r>
              <a:rPr lang="it-IT" dirty="0" err="1" smtClean="0">
                <a:ea typeface="SimSun" charset="-122"/>
              </a:rPr>
              <a:t>IgA</a:t>
            </a:r>
            <a:r>
              <a:rPr lang="it-IT" dirty="0" smtClean="0">
                <a:ea typeface="SimSun" charset="-122"/>
              </a:rPr>
              <a:t>) e antipeptidi </a:t>
            </a:r>
            <a:r>
              <a:rPr lang="it-IT" dirty="0" err="1" smtClean="0">
                <a:ea typeface="SimSun" charset="-122"/>
              </a:rPr>
              <a:t>deamidati</a:t>
            </a:r>
            <a:r>
              <a:rPr lang="it-IT" dirty="0" smtClean="0">
                <a:ea typeface="SimSun" charset="-122"/>
              </a:rPr>
              <a:t> di gliadina (DPG-AGA </a:t>
            </a:r>
            <a:r>
              <a:rPr lang="it-IT" dirty="0" err="1" smtClean="0">
                <a:ea typeface="SimSun" charset="-122"/>
              </a:rPr>
              <a:t>IgG</a:t>
            </a:r>
            <a:r>
              <a:rPr lang="it-IT" dirty="0" smtClean="0">
                <a:ea typeface="SimSun" charset="-122"/>
              </a:rPr>
              <a:t>) si è dimostrata significativa in fase di screening diagnostico di malattia per identificare correttamente gli affetti. Infine gli anticorpi antipeptidi </a:t>
            </a:r>
            <a:r>
              <a:rPr lang="it-IT" dirty="0" err="1" smtClean="0">
                <a:ea typeface="SimSun" charset="-122"/>
              </a:rPr>
              <a:t>deamidati</a:t>
            </a:r>
            <a:r>
              <a:rPr lang="it-IT" dirty="0" smtClean="0">
                <a:ea typeface="SimSun" charset="-122"/>
              </a:rPr>
              <a:t> di gliadina (DPG-AGA </a:t>
            </a:r>
            <a:r>
              <a:rPr lang="it-IT" dirty="0" err="1" smtClean="0">
                <a:ea typeface="SimSun" charset="-122"/>
              </a:rPr>
              <a:t>IgG</a:t>
            </a:r>
            <a:r>
              <a:rPr lang="it-IT" dirty="0" smtClean="0">
                <a:ea typeface="SimSun" charset="-122"/>
              </a:rPr>
              <a:t>) possono essere di aiuto nel follow-up della malattia celiaca, in quanto la persistenza di questo anticorpo nel siero di pazienti a dieta priva di glutine indica bassa </a:t>
            </a:r>
            <a:r>
              <a:rPr lang="it-IT" dirty="0" err="1" smtClean="0">
                <a:ea typeface="SimSun" charset="-122"/>
              </a:rPr>
              <a:t>compliance</a:t>
            </a:r>
            <a:r>
              <a:rPr lang="it-IT" dirty="0" smtClean="0">
                <a:ea typeface="SimSun" charset="-122"/>
              </a:rPr>
              <a:t> alla dieta stessa e mancato miglioramento delle lesioni della mucosa intestinale.</a:t>
            </a: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6"/>
          <p:cNvSpPr>
            <a:spLocks noGrp="1" noChangeArrowheads="1"/>
          </p:cNvSpPr>
          <p:nvPr>
            <p:ph type="sldNum" sz="quarter"/>
          </p:nvPr>
        </p:nvSpPr>
        <p:spPr>
          <a:xfrm>
            <a:off x="3884088" y="8685103"/>
            <a:ext cx="2972472" cy="457539"/>
          </a:xfrm>
          <a:prstGeom prst="rect">
            <a:avLst/>
          </a:prstGeom>
          <a:noFill/>
        </p:spPr>
        <p:txBody>
          <a:bodyPr lIns="80165" tIns="40083" rIns="80165" bIns="40083"/>
          <a:lstStyle/>
          <a:p>
            <a:fld id="{8AE306EB-C9C1-44E4-9F14-C849DC525B6F}" type="slidenum">
              <a:rPr lang="it-IT" smtClean="0"/>
              <a:pPr/>
              <a:t>110</a:t>
            </a:fld>
            <a:endParaRPr lang="it-IT" smtClean="0"/>
          </a:p>
        </p:txBody>
      </p:sp>
      <p:sp>
        <p:nvSpPr>
          <p:cNvPr id="552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3786" y="685631"/>
            <a:ext cx="4848989" cy="3429509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5300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96" y="4343230"/>
            <a:ext cx="5029008" cy="4115139"/>
          </a:xfrm>
          <a:noFill/>
          <a:ln/>
        </p:spPr>
        <p:txBody>
          <a:bodyPr lIns="78903" tIns="41030" rIns="78903" bIns="41030"/>
          <a:lstStyle/>
          <a:p>
            <a:pPr eaLnBrk="1">
              <a:spcBef>
                <a:spcPts val="395"/>
              </a:spcBef>
              <a:tabLst>
                <a:tab pos="634643" algn="l"/>
                <a:tab pos="1269286" algn="l"/>
                <a:tab pos="1903929" algn="l"/>
                <a:tab pos="2538573" algn="l"/>
                <a:tab pos="3173216" algn="l"/>
                <a:tab pos="3807859" algn="l"/>
                <a:tab pos="4442502" algn="l"/>
              </a:tabLst>
            </a:pPr>
            <a:r>
              <a:rPr lang="it-IT" dirty="0" smtClean="0">
                <a:latin typeface="Arial" charset="0"/>
                <a:ea typeface="SimSun" charset="-122"/>
              </a:rPr>
              <a:t>La malattia celiaca (MC) è un'enteropatia </a:t>
            </a:r>
            <a:r>
              <a:rPr lang="it-IT" dirty="0" err="1" smtClean="0">
                <a:latin typeface="Arial" charset="0"/>
                <a:ea typeface="SimSun" charset="-122"/>
              </a:rPr>
              <a:t>immunomediata</a:t>
            </a:r>
            <a:r>
              <a:rPr lang="it-IT" dirty="0" smtClean="0">
                <a:latin typeface="Arial" charset="0"/>
                <a:ea typeface="SimSun" charset="-122"/>
              </a:rPr>
              <a:t> che si manifesta nei soggetti</a:t>
            </a:r>
          </a:p>
          <a:p>
            <a:pPr eaLnBrk="1">
              <a:spcBef>
                <a:spcPts val="395"/>
              </a:spcBef>
              <a:tabLst>
                <a:tab pos="634643" algn="l"/>
                <a:tab pos="1269286" algn="l"/>
                <a:tab pos="1903929" algn="l"/>
                <a:tab pos="2538573" algn="l"/>
                <a:tab pos="3173216" algn="l"/>
                <a:tab pos="3807859" algn="l"/>
                <a:tab pos="4442502" algn="l"/>
              </a:tabLst>
            </a:pPr>
            <a:r>
              <a:rPr lang="it-IT" dirty="0" smtClean="0">
                <a:latin typeface="Arial" charset="0"/>
                <a:ea typeface="SimSun" charset="-122"/>
              </a:rPr>
              <a:t>geneticamente predisposti in  seguito a ingestione del glutine, l(a componente proteica</a:t>
            </a:r>
          </a:p>
          <a:p>
            <a:pPr eaLnBrk="1">
              <a:spcBef>
                <a:spcPts val="395"/>
              </a:spcBef>
              <a:tabLst>
                <a:tab pos="634643" algn="l"/>
                <a:tab pos="1269286" algn="l"/>
                <a:tab pos="1903929" algn="l"/>
                <a:tab pos="2538573" algn="l"/>
                <a:tab pos="3173216" algn="l"/>
                <a:tab pos="3807859" algn="l"/>
                <a:tab pos="4442502" algn="l"/>
              </a:tabLst>
            </a:pPr>
            <a:r>
              <a:rPr lang="it-IT" dirty="0" smtClean="0">
                <a:latin typeface="Arial" charset="0"/>
                <a:ea typeface="SimSun" charset="-122"/>
              </a:rPr>
              <a:t>alcool - solubile presente in alcuni cereali quali grano, segale ed orzo). La predisposizione</a:t>
            </a:r>
          </a:p>
          <a:p>
            <a:pPr eaLnBrk="1">
              <a:spcBef>
                <a:spcPts val="395"/>
              </a:spcBef>
              <a:tabLst>
                <a:tab pos="634643" algn="l"/>
                <a:tab pos="1269286" algn="l"/>
                <a:tab pos="1903929" algn="l"/>
                <a:tab pos="2538573" algn="l"/>
                <a:tab pos="3173216" algn="l"/>
                <a:tab pos="3807859" algn="l"/>
                <a:tab pos="4442502" algn="l"/>
              </a:tabLst>
            </a:pPr>
            <a:r>
              <a:rPr lang="it-IT" dirty="0" smtClean="0">
                <a:latin typeface="Arial" charset="0"/>
                <a:ea typeface="SimSun" charset="-122"/>
              </a:rPr>
              <a:t>genetica consiste nella condizione di omozigosi e/o eterozigosi per gli </a:t>
            </a:r>
            <a:r>
              <a:rPr lang="it-IT" dirty="0" err="1" smtClean="0">
                <a:latin typeface="Arial" charset="0"/>
                <a:ea typeface="SimSun" charset="-122"/>
              </a:rPr>
              <a:t>aIIeli</a:t>
            </a:r>
            <a:r>
              <a:rPr lang="it-IT" dirty="0" smtClean="0">
                <a:latin typeface="Arial" charset="0"/>
                <a:ea typeface="SimSun" charset="-122"/>
              </a:rPr>
              <a:t> DQ2/DQ8 del</a:t>
            </a:r>
          </a:p>
          <a:p>
            <a:pPr eaLnBrk="1">
              <a:spcBef>
                <a:spcPts val="395"/>
              </a:spcBef>
              <a:tabLst>
                <a:tab pos="634643" algn="l"/>
                <a:tab pos="1269286" algn="l"/>
                <a:tab pos="1903929" algn="l"/>
                <a:tab pos="2538573" algn="l"/>
                <a:tab pos="3173216" algn="l"/>
                <a:tab pos="3807859" algn="l"/>
                <a:tab pos="4442502" algn="l"/>
              </a:tabLst>
            </a:pPr>
            <a:r>
              <a:rPr lang="it-IT" dirty="0" smtClean="0">
                <a:latin typeface="Arial" charset="0"/>
                <a:ea typeface="SimSun" charset="-122"/>
              </a:rPr>
              <a:t>complesso maggiore di istocompatibilità di II classe (HLA).</a:t>
            </a:r>
          </a:p>
          <a:p>
            <a:pPr eaLnBrk="1">
              <a:spcBef>
                <a:spcPts val="395"/>
              </a:spcBef>
              <a:tabLst>
                <a:tab pos="634643" algn="l"/>
                <a:tab pos="1269286" algn="l"/>
                <a:tab pos="1903929" algn="l"/>
                <a:tab pos="2538573" algn="l"/>
                <a:tab pos="3173216" algn="l"/>
                <a:tab pos="3807859" algn="l"/>
                <a:tab pos="4442502" algn="l"/>
              </a:tabLst>
            </a:pPr>
            <a:endParaRPr lang="it-IT" dirty="0" smtClean="0">
              <a:latin typeface="Arial" charset="0"/>
              <a:ea typeface="SimSun" charset="-122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6"/>
          <p:cNvSpPr>
            <a:spLocks noGrp="1" noChangeArrowheads="1"/>
          </p:cNvSpPr>
          <p:nvPr>
            <p:ph type="sldNum" sz="quarter"/>
          </p:nvPr>
        </p:nvSpPr>
        <p:spPr>
          <a:xfrm>
            <a:off x="3884088" y="8685103"/>
            <a:ext cx="2972472" cy="457539"/>
          </a:xfrm>
          <a:prstGeom prst="rect">
            <a:avLst/>
          </a:prstGeom>
          <a:noFill/>
        </p:spPr>
        <p:txBody>
          <a:bodyPr lIns="80165" tIns="40083" rIns="80165" bIns="40083"/>
          <a:lstStyle/>
          <a:p>
            <a:fld id="{745E49C5-9C25-4363-8D13-59DB1ED19FA3}" type="slidenum">
              <a:rPr lang="it-IT" smtClean="0"/>
              <a:pPr/>
              <a:t>111</a:t>
            </a:fld>
            <a:endParaRPr lang="it-IT" smtClean="0"/>
          </a:p>
        </p:txBody>
      </p:sp>
      <p:sp>
        <p:nvSpPr>
          <p:cNvPr id="563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3786" y="695134"/>
            <a:ext cx="4848989" cy="3428152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63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343230"/>
            <a:ext cx="5486976" cy="4115139"/>
          </a:xfrm>
          <a:noFill/>
          <a:ln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6"/>
          <p:cNvSpPr>
            <a:spLocks noGrp="1" noChangeArrowheads="1"/>
          </p:cNvSpPr>
          <p:nvPr>
            <p:ph type="sldNum" sz="quarter"/>
          </p:nvPr>
        </p:nvSpPr>
        <p:spPr>
          <a:xfrm>
            <a:off x="3884088" y="8685103"/>
            <a:ext cx="2972472" cy="457539"/>
          </a:xfrm>
          <a:prstGeom prst="rect">
            <a:avLst/>
          </a:prstGeom>
          <a:noFill/>
        </p:spPr>
        <p:txBody>
          <a:bodyPr lIns="80165" tIns="40083" rIns="80165" bIns="40083"/>
          <a:lstStyle/>
          <a:p>
            <a:fld id="{DFC50A46-184A-4FCE-94ED-3C5A60D862DA}" type="slidenum">
              <a:rPr lang="it-IT" smtClean="0"/>
              <a:pPr/>
              <a:t>112</a:t>
            </a:fld>
            <a:endParaRPr lang="it-IT" smtClean="0"/>
          </a:p>
        </p:txBody>
      </p:sp>
      <p:sp>
        <p:nvSpPr>
          <p:cNvPr id="5734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3786" y="685631"/>
            <a:ext cx="4848989" cy="3429509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734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96" y="4343230"/>
            <a:ext cx="5029008" cy="4115139"/>
          </a:xfrm>
          <a:noFill/>
          <a:ln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6"/>
          <p:cNvSpPr>
            <a:spLocks noGrp="1" noChangeArrowheads="1"/>
          </p:cNvSpPr>
          <p:nvPr>
            <p:ph type="sldNum" sz="quarter"/>
          </p:nvPr>
        </p:nvSpPr>
        <p:spPr>
          <a:xfrm>
            <a:off x="3884088" y="8685103"/>
            <a:ext cx="2972472" cy="457539"/>
          </a:xfrm>
          <a:prstGeom prst="rect">
            <a:avLst/>
          </a:prstGeom>
          <a:noFill/>
        </p:spPr>
        <p:txBody>
          <a:bodyPr lIns="80165" tIns="40083" rIns="80165" bIns="40083"/>
          <a:lstStyle/>
          <a:p>
            <a:fld id="{07173586-085C-45AB-A5B7-5B84CCBEC92E}" type="slidenum">
              <a:rPr lang="it-IT" smtClean="0"/>
              <a:pPr/>
              <a:t>113</a:t>
            </a:fld>
            <a:endParaRPr lang="it-IT" smtClean="0"/>
          </a:p>
        </p:txBody>
      </p:sp>
      <p:sp>
        <p:nvSpPr>
          <p:cNvPr id="5837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837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343230"/>
            <a:ext cx="5486976" cy="4115139"/>
          </a:xfrm>
          <a:noFill/>
          <a:ln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6"/>
          <p:cNvSpPr>
            <a:spLocks noGrp="1" noChangeArrowheads="1"/>
          </p:cNvSpPr>
          <p:nvPr>
            <p:ph type="sldNum" sz="quarter"/>
          </p:nvPr>
        </p:nvSpPr>
        <p:spPr>
          <a:xfrm>
            <a:off x="3884088" y="8685103"/>
            <a:ext cx="2972472" cy="457539"/>
          </a:xfrm>
          <a:prstGeom prst="rect">
            <a:avLst/>
          </a:prstGeom>
          <a:noFill/>
        </p:spPr>
        <p:txBody>
          <a:bodyPr lIns="80165" tIns="40083" rIns="80165" bIns="40083"/>
          <a:lstStyle/>
          <a:p>
            <a:fld id="{6978F6CB-69EE-48DC-B53C-2E575D9411E7}" type="slidenum">
              <a:rPr lang="it-IT" smtClean="0"/>
              <a:pPr/>
              <a:t>114</a:t>
            </a:fld>
            <a:endParaRPr lang="it-IT" smtClean="0"/>
          </a:p>
        </p:txBody>
      </p:sp>
      <p:sp>
        <p:nvSpPr>
          <p:cNvPr id="593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93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343230"/>
            <a:ext cx="5486976" cy="4115139"/>
          </a:xfrm>
          <a:noFill/>
          <a:ln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6"/>
          <p:cNvSpPr>
            <a:spLocks noGrp="1" noChangeArrowheads="1"/>
          </p:cNvSpPr>
          <p:nvPr>
            <p:ph type="sldNum" sz="quarter"/>
          </p:nvPr>
        </p:nvSpPr>
        <p:spPr>
          <a:xfrm>
            <a:off x="3884088" y="8685103"/>
            <a:ext cx="2972472" cy="457539"/>
          </a:xfrm>
          <a:prstGeom prst="rect">
            <a:avLst/>
          </a:prstGeom>
          <a:noFill/>
        </p:spPr>
        <p:txBody>
          <a:bodyPr lIns="80165" tIns="40083" rIns="80165" bIns="40083"/>
          <a:lstStyle/>
          <a:p>
            <a:fld id="{E51FE57F-2467-452D-809C-F763B10C7ADB}" type="slidenum">
              <a:rPr lang="it-IT" smtClean="0"/>
              <a:pPr/>
              <a:t>115</a:t>
            </a:fld>
            <a:endParaRPr lang="it-IT" smtClean="0"/>
          </a:p>
        </p:txBody>
      </p:sp>
      <p:sp>
        <p:nvSpPr>
          <p:cNvPr id="6041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5225" y="685630"/>
            <a:ext cx="4844669" cy="3426794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042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303858"/>
            <a:ext cx="5485536" cy="4191170"/>
          </a:xfrm>
          <a:noFill/>
          <a:ln/>
        </p:spPr>
        <p:txBody>
          <a:bodyPr wrap="none" anchor="ctr"/>
          <a:lstStyle/>
          <a:p>
            <a:pPr eaLnBrk="1">
              <a:tabLst>
                <a:tab pos="634643" algn="l"/>
                <a:tab pos="1269286" algn="l"/>
                <a:tab pos="1903929" algn="l"/>
                <a:tab pos="2538573" algn="l"/>
                <a:tab pos="3173216" algn="l"/>
                <a:tab pos="3807859" algn="l"/>
                <a:tab pos="4442502" algn="l"/>
                <a:tab pos="5077145" algn="l"/>
              </a:tabLst>
            </a:pPr>
            <a:endParaRPr lang="it-IT" sz="1800" dirty="0" smtClean="0">
              <a:latin typeface="Arial" charset="0"/>
              <a:ea typeface="SimSun" charset="-122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6"/>
          <p:cNvSpPr>
            <a:spLocks noGrp="1" noChangeArrowheads="1"/>
          </p:cNvSpPr>
          <p:nvPr>
            <p:ph type="sldNum" sz="quarter"/>
          </p:nvPr>
        </p:nvSpPr>
        <p:spPr>
          <a:xfrm>
            <a:off x="3884088" y="8685103"/>
            <a:ext cx="2972472" cy="457539"/>
          </a:xfrm>
          <a:prstGeom prst="rect">
            <a:avLst/>
          </a:prstGeom>
          <a:noFill/>
        </p:spPr>
        <p:txBody>
          <a:bodyPr lIns="80165" tIns="40083" rIns="80165" bIns="40083"/>
          <a:lstStyle/>
          <a:p>
            <a:fld id="{A6DD4860-13F7-4BD8-9A94-657C4DCCDE2B}" type="slidenum">
              <a:rPr lang="it-IT" smtClean="0"/>
              <a:pPr/>
              <a:t>116</a:t>
            </a:fld>
            <a:endParaRPr lang="it-IT" smtClean="0"/>
          </a:p>
        </p:txBody>
      </p:sp>
      <p:sp>
        <p:nvSpPr>
          <p:cNvPr id="614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68825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14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303858"/>
            <a:ext cx="5485536" cy="4191170"/>
          </a:xfrm>
          <a:noFill/>
          <a:ln/>
        </p:spPr>
        <p:txBody>
          <a:bodyPr wrap="none" anchor="ctr"/>
          <a:lstStyle/>
          <a:p>
            <a:pPr eaLnBrk="1">
              <a:tabLst>
                <a:tab pos="634643" algn="l"/>
                <a:tab pos="1269286" algn="l"/>
                <a:tab pos="1903929" algn="l"/>
                <a:tab pos="2538573" algn="l"/>
                <a:tab pos="3173216" algn="l"/>
                <a:tab pos="3807859" algn="l"/>
                <a:tab pos="4442502" algn="l"/>
                <a:tab pos="5077145" algn="l"/>
              </a:tabLst>
            </a:pPr>
            <a:endParaRPr lang="it-IT" sz="1800" dirty="0" smtClean="0">
              <a:latin typeface="Arial" charset="0"/>
              <a:ea typeface="SimSun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D133486A-2E66-430B-A81D-682B7327B13F}" type="slidenum">
              <a:rPr lang="it-IT">
                <a:solidFill>
                  <a:srgbClr val="FFFFFF"/>
                </a:solidFill>
              </a:rPr>
              <a:pPr/>
              <a:t>18</a:t>
            </a:fld>
            <a:endParaRPr lang="it-IT">
              <a:solidFill>
                <a:srgbClr val="FFFFFF"/>
              </a:solidFill>
            </a:endParaRPr>
          </a:p>
        </p:txBody>
      </p:sp>
      <p:sp>
        <p:nvSpPr>
          <p:cNvPr id="58371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15B867B-A4A3-44BD-9579-DF0269A9B28E}" type="slidenum">
              <a:rPr lang="it-IT" sz="1200">
                <a:latin typeface="Calibri" pitchFamily="34" charset="0"/>
                <a:ea typeface="Microsoft YaHei" pitchFamily="34" charset="-122"/>
              </a:rPr>
              <a:pPr algn="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18</a:t>
            </a:fld>
            <a:endParaRPr lang="it-IT" sz="1200">
              <a:latin typeface="Calibri" pitchFamily="34" charset="0"/>
              <a:ea typeface="Microsoft YaHei" pitchFamily="34" charset="-122"/>
            </a:endParaRPr>
          </a:p>
        </p:txBody>
      </p:sp>
      <p:sp>
        <p:nvSpPr>
          <p:cNvPr id="583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83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smtClean="0">
              <a:latin typeface="Calibri" pitchFamily="34" charset="0"/>
              <a:ea typeface="Microsoft YaHei" pitchFamily="34" charset="-12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5A69149-C8B2-41C3-8A9E-3205E7C06951}" type="slidenum">
              <a:rPr lang="it-IT">
                <a:solidFill>
                  <a:srgbClr val="FFFFFF"/>
                </a:solidFill>
              </a:rPr>
              <a:pPr/>
              <a:t>26</a:t>
            </a:fld>
            <a:endParaRPr lang="it-IT">
              <a:solidFill>
                <a:srgbClr val="FFFFFF"/>
              </a:solidFill>
            </a:endParaRPr>
          </a:p>
        </p:txBody>
      </p:sp>
      <p:sp>
        <p:nvSpPr>
          <p:cNvPr id="593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9396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0215FDA2-96A1-45A7-8D17-CD4933367667}" type="slidenum">
              <a:rPr lang="it-IT">
                <a:solidFill>
                  <a:srgbClr val="FFFFFF"/>
                </a:solidFill>
              </a:rPr>
              <a:pPr/>
              <a:t>27</a:t>
            </a:fld>
            <a:endParaRPr lang="it-IT">
              <a:solidFill>
                <a:srgbClr val="FFFFFF"/>
              </a:solidFill>
            </a:endParaRPr>
          </a:p>
        </p:txBody>
      </p:sp>
      <p:sp>
        <p:nvSpPr>
          <p:cNvPr id="6041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0420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D3E54B65-A23E-4E83-BD57-D03EF3AA71E6}" type="slidenum">
              <a:rPr lang="it-IT">
                <a:solidFill>
                  <a:srgbClr val="FFFFFF"/>
                </a:solidFill>
              </a:rPr>
              <a:pPr/>
              <a:t>28</a:t>
            </a:fld>
            <a:endParaRPr lang="it-IT">
              <a:solidFill>
                <a:srgbClr val="FFFFFF"/>
              </a:solidFill>
            </a:endParaRPr>
          </a:p>
        </p:txBody>
      </p:sp>
      <p:sp>
        <p:nvSpPr>
          <p:cNvPr id="614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1444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DF726C9-9F21-475A-BB3C-3D64A97E767E}" type="slidenum">
              <a:rPr lang="it-IT">
                <a:solidFill>
                  <a:srgbClr val="FFFFFF"/>
                </a:solidFill>
              </a:rPr>
              <a:pPr/>
              <a:t>29</a:t>
            </a:fld>
            <a:endParaRPr lang="it-IT">
              <a:solidFill>
                <a:srgbClr val="FFFFFF"/>
              </a:solidFill>
            </a:endParaRPr>
          </a:p>
        </p:txBody>
      </p:sp>
      <p:sp>
        <p:nvSpPr>
          <p:cNvPr id="6246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2468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61604F-9FF0-8842-A8C0-4D9E835EC959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90818146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BD146A-45C2-3548-AC6A-452227E993EE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333243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F1BC09-31A6-2641-8626-B3CAD469037C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86841908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6EDBD0-C873-B54B-BED8-CEBAE8BEAE9A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8371784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A8E1BB-97AC-564A-8968-D6575529B06D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1548039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8DB8F5-164A-5449-97EB-3BA0150D5F97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33232727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371600" y="3886200"/>
            <a:ext cx="3124200" cy="1752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3886200"/>
            <a:ext cx="3124200" cy="1752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84B9B-E37B-C147-B07A-3B69A6E0C869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9517166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47FEA6-CDF2-D848-83F3-C28513282E0E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17129645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E82168-5044-FA4C-8CC7-16062C46C676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75151793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DB4942-B812-6547-8ECF-BFEF9BA2B81C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84732328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D30522-D8CB-564F-92D4-CB0983C680D8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627816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A88318-43D8-4740-BB3F-973E3C663260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2060422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>
              <a:sym typeface="Lucida Grande" charset="0"/>
            </a:endParaRP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866A29-A58C-9D46-9E65-973C9D26009F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37337604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B17D10-BD0F-8943-954E-B921D3AA72B0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92365193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2130425"/>
            <a:ext cx="1943100" cy="350837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2130425"/>
            <a:ext cx="5676900" cy="350837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2CA311-2722-5641-B740-F5A573CE6393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99081097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9E8445-2141-8B4C-A0CF-CC3648617B0F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67126375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88FB2F-5639-A441-8018-2062A54416F3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9110241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9C3E31-E15B-314A-A184-9783762685F2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90816883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598613"/>
            <a:ext cx="4038600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598613"/>
            <a:ext cx="4038600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81EE34-512B-C940-90E0-2DE7EBA87969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90357577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33934F-9AEF-A848-98B0-D7098F68EB34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13422248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ACE6A6-DB87-4647-A271-933FF46CA838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02071130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CEEBC0-327E-A146-B216-3D80C6640675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99379917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9E949B-2139-5440-BEF6-5CF145FCAC10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30129792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1C07A1-A2AD-534B-A25E-66C771642E86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390648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>
              <a:sym typeface="Lucida Grande" charset="0"/>
            </a:endParaRP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86D1E1-B1A0-C04B-B100-07A6A6440BCB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03946276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A0F851-C595-4641-A018-FCE49185962A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22287535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79585-EA39-4B47-A9E4-131C90835923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47642677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" charset="0"/>
              </a:defRPr>
            </a:lvl1pPr>
          </a:lstStyle>
          <a:p>
            <a:pPr>
              <a:defRPr/>
            </a:pPr>
            <a:fld id="{1C978819-8BAA-F041-8CA7-ED37D44F368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878900308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" charset="0"/>
              </a:defRPr>
            </a:lvl1pPr>
          </a:lstStyle>
          <a:p>
            <a:pPr>
              <a:defRPr/>
            </a:pPr>
            <a:fld id="{55FBCF17-1D6C-AF44-8B05-27593B145C4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102055456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489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489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" charset="0"/>
              </a:defRPr>
            </a:lvl1pPr>
          </a:lstStyle>
          <a:p>
            <a:pPr>
              <a:defRPr/>
            </a:pPr>
            <a:fld id="{467673C6-5CC1-5F41-9814-FA1B31480C6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387305002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706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39733" y="1600201"/>
            <a:ext cx="404706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" charset="0"/>
              </a:defRPr>
            </a:lvl1pPr>
          </a:lstStyle>
          <a:p>
            <a:pPr>
              <a:defRPr/>
            </a:pPr>
            <a:fld id="{7A634C62-02B8-7148-B066-79B61D0F7C2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018927185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1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1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378" y="1535113"/>
            <a:ext cx="404142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378" y="2174875"/>
            <a:ext cx="404142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" charset="0"/>
              </a:defRPr>
            </a:lvl1pPr>
          </a:lstStyle>
          <a:p>
            <a:pPr>
              <a:defRPr/>
            </a:pPr>
            <a:fld id="{221E5C39-1206-E843-A9BC-8376B3804C9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352213989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" charset="0"/>
              </a:defRPr>
            </a:lvl1pPr>
          </a:lstStyle>
          <a:p>
            <a:pPr>
              <a:defRPr/>
            </a:pPr>
            <a:fld id="{2BC373C0-060A-904F-9580-4741860707D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361115679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598613"/>
            <a:ext cx="4038600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598613"/>
            <a:ext cx="4038600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E0D5CF-CC15-7544-A93B-544168F4CF76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55657358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" charset="0"/>
              </a:defRPr>
            </a:lvl1pPr>
          </a:lstStyle>
          <a:p>
            <a:pPr>
              <a:defRPr/>
            </a:pPr>
            <a:fld id="{4629CB8E-6A62-B148-9C9E-B82A40AF0C6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872397595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48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756" y="273051"/>
            <a:ext cx="5111044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48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" charset="0"/>
              </a:defRPr>
            </a:lvl1pPr>
          </a:lstStyle>
          <a:p>
            <a:pPr>
              <a:defRPr/>
            </a:pPr>
            <a:fld id="{32122767-7087-8B4C-901E-867241479AD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408351129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111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111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111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" charset="0"/>
              </a:defRPr>
            </a:lvl1pPr>
          </a:lstStyle>
          <a:p>
            <a:pPr>
              <a:defRPr/>
            </a:pPr>
            <a:fld id="{5FF3B737-C779-FC40-A68C-D2EB10390D6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172001730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" charset="0"/>
              </a:defRPr>
            </a:lvl1pPr>
          </a:lstStyle>
          <a:p>
            <a:pPr>
              <a:defRPr/>
            </a:pPr>
            <a:fld id="{3D3AECA7-CCDC-134F-B91E-E9D012157C1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4234403676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1" y="274639"/>
            <a:ext cx="6036733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" charset="0"/>
              </a:defRPr>
            </a:lvl1pPr>
          </a:lstStyle>
          <a:p>
            <a:pPr>
              <a:defRPr/>
            </a:pPr>
            <a:fld id="{B50FDAA5-2A1C-4F40-B85F-62FFB3A8F66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447583699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" charset="0"/>
              </a:defRPr>
            </a:lvl1pPr>
          </a:lstStyle>
          <a:p>
            <a:pPr>
              <a:defRPr/>
            </a:pPr>
            <a:fld id="{5A5CEC6E-DB09-B048-8654-8D21DA8B238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158294584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olo, testo e Cli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600201"/>
            <a:ext cx="4047067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lipArt 3"/>
          <p:cNvSpPr>
            <a:spLocks noGrp="1"/>
          </p:cNvSpPr>
          <p:nvPr>
            <p:ph type="clipArt" sz="half" idx="2"/>
          </p:nvPr>
        </p:nvSpPr>
        <p:spPr>
          <a:xfrm>
            <a:off x="4639733" y="1600201"/>
            <a:ext cx="4047067" cy="4525963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" charset="0"/>
              </a:defRPr>
            </a:lvl1pPr>
          </a:lstStyle>
          <a:p>
            <a:pPr>
              <a:defRPr/>
            </a:pPr>
            <a:fld id="{AC860EC6-93E9-484A-BFC8-AE0172D5030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4044801172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600201"/>
            <a:ext cx="4047067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39733" y="1600201"/>
            <a:ext cx="4047067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" charset="0"/>
              </a:defRPr>
            </a:lvl1pPr>
          </a:lstStyle>
          <a:p>
            <a:pPr>
              <a:defRPr/>
            </a:pPr>
            <a:fld id="{1553A5CA-BD39-3149-ABE0-8DF12B6EF3C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408618346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9E8445-2141-8B4C-A0CF-CC3648617B0F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67126375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88FB2F-5639-A441-8018-2062A54416F3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9110241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CE1A1B-2886-0643-882F-002B1EB8C41E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50024201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9C3E31-E15B-314A-A184-9783762685F2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90816883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598613"/>
            <a:ext cx="4038600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598613"/>
            <a:ext cx="4038600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81EE34-512B-C940-90E0-2DE7EBA87969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90357577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33934F-9AEF-A848-98B0-D7098F68EB34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13422248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ACE6A6-DB87-4647-A271-933FF46CA838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02071130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CEEBC0-327E-A146-B216-3D80C6640675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99379917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1C07A1-A2AD-534B-A25E-66C771642E86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390648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>
              <a:sym typeface="Lucida Grande" charset="0"/>
            </a:endParaRP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86D1E1-B1A0-C04B-B100-07A6A6440BCB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03946276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A0F851-C595-4641-A018-FCE49185962A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22287535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79585-EA39-4B47-A9E4-131C90835923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47642677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6481" y="273629"/>
            <a:ext cx="8228160" cy="114348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83D515-ADD9-4F50-A79D-EDF11FF3401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CFBEAF-EAB1-FD4A-9FB2-2A0FA58232AB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56674052"/>
      </p:ext>
    </p:extLst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26F5C7-5907-404A-8F65-0F87DAAF9F09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A08880-9F31-4AF1-906E-FCB23454F0A7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686014-8697-48D9-9E4E-F234392EED63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1690EE-3C95-4BA8-9EA3-A93D345E2C8A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B0A460-6C09-418A-90D3-D5355A622371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E3517A-FC58-4213-9880-895FD72231F0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5B0CE6-2B54-4368-B93F-2E2E175916C8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98FA90-0B66-44D3-B36C-13247CDDB459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2D0D1D-AEDC-45C6-B06A-3EDBFD11A296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6F50FF-BB42-45B4-A322-067C5CC27F58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2ED59-D6C5-304A-A45B-1012650F8F24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92223940"/>
      </p:ext>
    </p:extLst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603B54-8D40-4802-A400-4F2920196DF5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E6505B-7A71-E84B-B764-3153FBB7FCB3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29547200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>
              <a:sym typeface="Lucida Grande" charset="0"/>
            </a:endParaRP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176BFF-8A4D-F346-847C-5A4486C2D40B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9245476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Lucida Grande" charset="0"/>
              </a:rPr>
              <a:t>Click to edit Master title style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98613"/>
            <a:ext cx="8229600" cy="452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Lucida Grande" charset="0"/>
              </a:rPr>
              <a:t>Click to edit Master text styles</a:t>
            </a:r>
          </a:p>
          <a:p>
            <a:pPr lvl="1"/>
            <a:r>
              <a:rPr lang="en-US">
                <a:sym typeface="Lucida Grande" charset="0"/>
              </a:rPr>
              <a:t>Second level</a:t>
            </a:r>
          </a:p>
          <a:p>
            <a:pPr lvl="2"/>
            <a:r>
              <a:rPr lang="en-US">
                <a:sym typeface="Lucida Grande" charset="0"/>
              </a:rPr>
              <a:t>Third level</a:t>
            </a:r>
          </a:p>
          <a:p>
            <a:pPr lvl="3"/>
            <a:r>
              <a:rPr lang="en-US">
                <a:sym typeface="Lucida Grande" charset="0"/>
              </a:rPr>
              <a:t>Fourth level</a:t>
            </a:r>
          </a:p>
          <a:p>
            <a:pPr lvl="4"/>
            <a:r>
              <a:rPr lang="en-US">
                <a:sym typeface="Lucida Grande" charset="0"/>
              </a:rPr>
              <a:t>Fifth level</a:t>
            </a:r>
          </a:p>
        </p:txBody>
      </p:sp>
      <p:sp>
        <p:nvSpPr>
          <p:cNvPr id="2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8404225" y="6454775"/>
            <a:ext cx="282575" cy="266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78787"/>
                </a:solidFill>
                <a:latin typeface="Lucida Grande" charset="0"/>
                <a:cs typeface="Lucida Grande" charset="0"/>
                <a:sym typeface="Lucida Grande" charset="0"/>
              </a:defRPr>
            </a:lvl1pPr>
          </a:lstStyle>
          <a:p>
            <a:pPr>
              <a:defRPr/>
            </a:pPr>
            <a:fld id="{602C321E-0E7F-C445-9DD0-3ECC3318C296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31" r:id="rId1"/>
    <p:sldLayoutId id="2147485732" r:id="rId2"/>
    <p:sldLayoutId id="2147485733" r:id="rId3"/>
    <p:sldLayoutId id="2147485734" r:id="rId4"/>
    <p:sldLayoutId id="2147485735" r:id="rId5"/>
    <p:sldLayoutId id="2147485736" r:id="rId6"/>
    <p:sldLayoutId id="2147485737" r:id="rId7"/>
    <p:sldLayoutId id="2147485738" r:id="rId8"/>
    <p:sldLayoutId id="2147485739" r:id="rId9"/>
    <p:sldLayoutId id="2147485740" r:id="rId10"/>
    <p:sldLayoutId id="2147485741" r:id="rId11"/>
  </p:sldLayoutIdLst>
  <p:transition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ＭＳ Ｐゴシック" charset="0"/>
          <a:cs typeface="+mj-cs"/>
          <a:sym typeface="Lucida Grande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ＭＳ Ｐゴシック" charset="0"/>
          <a:cs typeface=".Aqua かな" charset="0"/>
          <a:sym typeface="Lucida Grande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ＭＳ Ｐゴシック" charset="0"/>
          <a:cs typeface=".Aqua かな" charset="0"/>
          <a:sym typeface="Lucida Grande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ＭＳ Ｐゴシック" charset="0"/>
          <a:cs typeface=".Aqua かな" charset="0"/>
          <a:sym typeface="Lucida Grande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ＭＳ Ｐゴシック" charset="0"/>
          <a:cs typeface=".Aqua かな" charset="0"/>
          <a:sym typeface="Lucida Grande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.Aqua かな" charset="0"/>
          <a:cs typeface=".Aqua かな" charset="0"/>
          <a:sym typeface="Lucida Grande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.Aqua かな" charset="0"/>
          <a:cs typeface=".Aqua かな" charset="0"/>
          <a:sym typeface="Lucida Grande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.Aqua かな" charset="0"/>
          <a:cs typeface=".Aqua かな" charset="0"/>
          <a:sym typeface="Lucida Grande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.Aqua かな" charset="0"/>
          <a:cs typeface=".Aqua かな" charset="0"/>
          <a:sym typeface="Lucida Grande" charset="0"/>
        </a:defRPr>
      </a:lvl9pPr>
    </p:titleStyle>
    <p:bodyStyle>
      <a:lvl1pPr marL="342900" indent="-342900" algn="l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  <a:sym typeface="Lucida Grande" charset="0"/>
        </a:defRPr>
      </a:lvl1pPr>
      <a:lvl2pPr marL="704850" indent="-285750" algn="l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2pPr>
      <a:lvl3pPr marL="1104900" indent="-228600" algn="l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3pPr>
      <a:lvl4pPr marL="1562100" indent="-228600" algn="l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4pPr>
      <a:lvl5pPr marL="2019300" indent="-228600" algn="l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5pPr>
      <a:lvl6pPr marL="2476500" indent="-228600" algn="l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6pPr>
      <a:lvl7pPr marL="2933700" indent="-228600" algn="l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7pPr>
      <a:lvl8pPr marL="3390900" indent="-228600" algn="l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8pPr>
      <a:lvl9pPr marL="3848100" indent="-228600" algn="l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Lucida Grande" charset="0"/>
              </a:rPr>
              <a:t>Click to edit Master title style</a:t>
            </a:r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Lucida Grande" charset="0"/>
              </a:rPr>
              <a:t>Click to edit Master text styles</a:t>
            </a:r>
          </a:p>
          <a:p>
            <a:pPr lvl="1"/>
            <a:r>
              <a:rPr lang="en-US">
                <a:sym typeface="Lucida Grande" charset="0"/>
              </a:rPr>
              <a:t>Second level</a:t>
            </a:r>
          </a:p>
          <a:p>
            <a:pPr lvl="2"/>
            <a:r>
              <a:rPr lang="en-US">
                <a:sym typeface="Lucida Grande" charset="0"/>
              </a:rPr>
              <a:t>Third level</a:t>
            </a:r>
          </a:p>
          <a:p>
            <a:pPr lvl="3"/>
            <a:r>
              <a:rPr lang="en-US">
                <a:sym typeface="Lucida Grande" charset="0"/>
              </a:rPr>
              <a:t>Fourth level</a:t>
            </a:r>
          </a:p>
          <a:p>
            <a:pPr lvl="4"/>
            <a:r>
              <a:rPr lang="en-US">
                <a:sym typeface="Lucida Grande" charset="0"/>
              </a:rPr>
              <a:t>Fifth level</a:t>
            </a:r>
          </a:p>
        </p:txBody>
      </p:sp>
      <p:sp>
        <p:nvSpPr>
          <p:cNvPr id="2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8404225" y="6454775"/>
            <a:ext cx="282575" cy="266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78787"/>
                </a:solidFill>
                <a:latin typeface="Lucida Grande" charset="0"/>
                <a:cs typeface="Lucida Grande" charset="0"/>
                <a:sym typeface="Lucida Grande" charset="0"/>
              </a:defRPr>
            </a:lvl1pPr>
          </a:lstStyle>
          <a:p>
            <a:pPr>
              <a:defRPr/>
            </a:pPr>
            <a:fld id="{400A8917-9785-3D45-85BC-C63D3287B9DA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42" r:id="rId1"/>
    <p:sldLayoutId id="2147485743" r:id="rId2"/>
    <p:sldLayoutId id="2147485744" r:id="rId3"/>
    <p:sldLayoutId id="2147485745" r:id="rId4"/>
    <p:sldLayoutId id="2147485746" r:id="rId5"/>
    <p:sldLayoutId id="2147485747" r:id="rId6"/>
    <p:sldLayoutId id="2147485748" r:id="rId7"/>
    <p:sldLayoutId id="2147485749" r:id="rId8"/>
    <p:sldLayoutId id="2147485750" r:id="rId9"/>
    <p:sldLayoutId id="2147485751" r:id="rId10"/>
    <p:sldLayoutId id="2147485752" r:id="rId11"/>
  </p:sldLayoutIdLst>
  <p:transition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ＭＳ Ｐゴシック" charset="0"/>
          <a:cs typeface="+mj-cs"/>
          <a:sym typeface="Lucida Grande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ＭＳ Ｐゴシック" charset="0"/>
          <a:cs typeface=".Aqua かな" charset="0"/>
          <a:sym typeface="Lucida Grande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ＭＳ Ｐゴシック" charset="0"/>
          <a:cs typeface=".Aqua かな" charset="0"/>
          <a:sym typeface="Lucida Grande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ＭＳ Ｐゴシック" charset="0"/>
          <a:cs typeface=".Aqua かな" charset="0"/>
          <a:sym typeface="Lucida Grande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ＭＳ Ｐゴシック" charset="0"/>
          <a:cs typeface=".Aqua かな" charset="0"/>
          <a:sym typeface="Lucida Grande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.Aqua かな" charset="0"/>
          <a:cs typeface=".Aqua かな" charset="0"/>
          <a:sym typeface="Lucida Grande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.Aqua かな" charset="0"/>
          <a:cs typeface=".Aqua かな" charset="0"/>
          <a:sym typeface="Lucida Grande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.Aqua かな" charset="0"/>
          <a:cs typeface=".Aqua かな" charset="0"/>
          <a:sym typeface="Lucida Grande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.Aqua かな" charset="0"/>
          <a:cs typeface=".Aqua かな" charset="0"/>
          <a:sym typeface="Lucida Grande" charset="0"/>
        </a:defRPr>
      </a:lvl9pPr>
    </p:titleStyle>
    <p:bodyStyle>
      <a:lvl1pPr marL="342900" indent="-342900" algn="ctr" rtl="0" eaLnBrk="0" fontAlgn="base" hangingPunct="0">
        <a:spcBef>
          <a:spcPts val="800"/>
        </a:spcBef>
        <a:spcAft>
          <a:spcPct val="0"/>
        </a:spcAft>
        <a:defRPr sz="3200">
          <a:solidFill>
            <a:srgbClr val="878787"/>
          </a:solidFill>
          <a:latin typeface="+mn-lt"/>
          <a:ea typeface="ＭＳ Ｐゴシック" charset="0"/>
          <a:cs typeface="+mn-cs"/>
          <a:sym typeface="Lucida Grande" charset="0"/>
        </a:defRPr>
      </a:lvl1pPr>
      <a:lvl2pPr marL="419100" indent="38100" algn="ctr" rtl="0" eaLnBrk="0" fontAlgn="base" hangingPunct="0">
        <a:spcBef>
          <a:spcPts val="700"/>
        </a:spcBef>
        <a:spcAft>
          <a:spcPct val="0"/>
        </a:spcAft>
        <a:defRPr sz="2800">
          <a:solidFill>
            <a:srgbClr val="878787"/>
          </a:solidFill>
          <a:latin typeface="+mn-lt"/>
          <a:ea typeface="+mn-ea"/>
          <a:cs typeface="+mn-cs"/>
          <a:sym typeface="Lucida Grande" charset="0"/>
        </a:defRPr>
      </a:lvl2pPr>
      <a:lvl3pPr marL="876300" indent="38100" algn="ctr" rtl="0" eaLnBrk="0" fontAlgn="base" hangingPunct="0">
        <a:spcBef>
          <a:spcPts val="600"/>
        </a:spcBef>
        <a:spcAft>
          <a:spcPct val="0"/>
        </a:spcAft>
        <a:defRPr sz="2400">
          <a:solidFill>
            <a:srgbClr val="878787"/>
          </a:solidFill>
          <a:latin typeface="+mn-lt"/>
          <a:ea typeface="+mn-ea"/>
          <a:cs typeface="+mn-cs"/>
          <a:sym typeface="Lucida Grande" charset="0"/>
        </a:defRPr>
      </a:lvl3pPr>
      <a:lvl4pPr marL="1333500" indent="38100" algn="ctr" rtl="0" eaLnBrk="0" fontAlgn="base" hangingPunct="0">
        <a:spcBef>
          <a:spcPts val="500"/>
        </a:spcBef>
        <a:spcAft>
          <a:spcPct val="0"/>
        </a:spcAft>
        <a:defRPr sz="2000">
          <a:solidFill>
            <a:srgbClr val="878787"/>
          </a:solidFill>
          <a:latin typeface="+mn-lt"/>
          <a:ea typeface="+mn-ea"/>
          <a:cs typeface="+mn-cs"/>
          <a:sym typeface="Lucida Grande" charset="0"/>
        </a:defRPr>
      </a:lvl4pPr>
      <a:lvl5pPr marL="1790700" indent="38100" algn="ctr" rtl="0" eaLnBrk="0" fontAlgn="base" hangingPunct="0">
        <a:spcBef>
          <a:spcPts val="500"/>
        </a:spcBef>
        <a:spcAft>
          <a:spcPct val="0"/>
        </a:spcAft>
        <a:defRPr sz="2000">
          <a:solidFill>
            <a:srgbClr val="878787"/>
          </a:solidFill>
          <a:latin typeface="+mn-lt"/>
          <a:ea typeface="+mn-ea"/>
          <a:cs typeface="+mn-cs"/>
          <a:sym typeface="Lucida Grande" charset="0"/>
        </a:defRPr>
      </a:lvl5pPr>
      <a:lvl6pPr marL="2247900" algn="ctr" rtl="0" fontAlgn="base">
        <a:spcBef>
          <a:spcPts val="500"/>
        </a:spcBef>
        <a:spcAft>
          <a:spcPct val="0"/>
        </a:spcAft>
        <a:defRPr sz="2000">
          <a:solidFill>
            <a:srgbClr val="878787"/>
          </a:solidFill>
          <a:latin typeface="+mn-lt"/>
          <a:ea typeface="+mn-ea"/>
          <a:cs typeface="+mn-cs"/>
          <a:sym typeface="Lucida Grande" charset="0"/>
        </a:defRPr>
      </a:lvl6pPr>
      <a:lvl7pPr marL="2705100" algn="ctr" rtl="0" fontAlgn="base">
        <a:spcBef>
          <a:spcPts val="500"/>
        </a:spcBef>
        <a:spcAft>
          <a:spcPct val="0"/>
        </a:spcAft>
        <a:defRPr sz="2000">
          <a:solidFill>
            <a:srgbClr val="878787"/>
          </a:solidFill>
          <a:latin typeface="+mn-lt"/>
          <a:ea typeface="+mn-ea"/>
          <a:cs typeface="+mn-cs"/>
          <a:sym typeface="Lucida Grande" charset="0"/>
        </a:defRPr>
      </a:lvl7pPr>
      <a:lvl8pPr marL="3162300" algn="ctr" rtl="0" fontAlgn="base">
        <a:spcBef>
          <a:spcPts val="500"/>
        </a:spcBef>
        <a:spcAft>
          <a:spcPct val="0"/>
        </a:spcAft>
        <a:defRPr sz="2000">
          <a:solidFill>
            <a:srgbClr val="878787"/>
          </a:solidFill>
          <a:latin typeface="+mn-lt"/>
          <a:ea typeface="+mn-ea"/>
          <a:cs typeface="+mn-cs"/>
          <a:sym typeface="Lucida Grande" charset="0"/>
        </a:defRPr>
      </a:lvl8pPr>
      <a:lvl9pPr marL="3619500" algn="ctr" rtl="0" fontAlgn="base">
        <a:spcBef>
          <a:spcPts val="500"/>
        </a:spcBef>
        <a:spcAft>
          <a:spcPct val="0"/>
        </a:spcAft>
        <a:defRPr sz="2000">
          <a:solidFill>
            <a:srgbClr val="878787"/>
          </a:solidFill>
          <a:latin typeface="+mn-lt"/>
          <a:ea typeface="+mn-ea"/>
          <a:cs typeface="+mn-cs"/>
          <a:sym typeface="Lucida Grande" charset="0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Lucida Grande" charset="0"/>
              </a:rPr>
              <a:t>Click to edit Master title style</a:t>
            </a:r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98613"/>
            <a:ext cx="8229600" cy="452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Lucida Grande" charset="0"/>
              </a:rPr>
              <a:t>Click to edit Master text styles</a:t>
            </a:r>
          </a:p>
          <a:p>
            <a:pPr lvl="1"/>
            <a:r>
              <a:rPr lang="en-US">
                <a:sym typeface="Lucida Grande" charset="0"/>
              </a:rPr>
              <a:t>Second level</a:t>
            </a:r>
          </a:p>
          <a:p>
            <a:pPr lvl="2"/>
            <a:r>
              <a:rPr lang="en-US">
                <a:sym typeface="Lucida Grande" charset="0"/>
              </a:rPr>
              <a:t>Third level</a:t>
            </a:r>
          </a:p>
          <a:p>
            <a:pPr lvl="3"/>
            <a:r>
              <a:rPr lang="en-US">
                <a:sym typeface="Lucida Grande" charset="0"/>
              </a:rPr>
              <a:t>Fourth level</a:t>
            </a:r>
          </a:p>
          <a:p>
            <a:pPr lvl="4"/>
            <a:r>
              <a:rPr lang="en-US">
                <a:sym typeface="Lucida Grande" charset="0"/>
              </a:rPr>
              <a:t>Fifth level</a:t>
            </a:r>
          </a:p>
        </p:txBody>
      </p:sp>
      <p:sp>
        <p:nvSpPr>
          <p:cNvPr id="2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8404225" y="6454775"/>
            <a:ext cx="282575" cy="266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78787"/>
                </a:solidFill>
                <a:latin typeface="Lucida Grande" charset="0"/>
                <a:cs typeface="Lucida Grande" charset="0"/>
                <a:sym typeface="Lucida Grande" charset="0"/>
              </a:defRPr>
            </a:lvl1pPr>
          </a:lstStyle>
          <a:p>
            <a:pPr>
              <a:defRPr/>
            </a:pPr>
            <a:fld id="{4A81E87A-BEF4-0242-99B4-6C17F4241211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53" r:id="rId1"/>
    <p:sldLayoutId id="2147485754" r:id="rId2"/>
    <p:sldLayoutId id="2147485755" r:id="rId3"/>
    <p:sldLayoutId id="2147485756" r:id="rId4"/>
    <p:sldLayoutId id="2147485757" r:id="rId5"/>
    <p:sldLayoutId id="2147485758" r:id="rId6"/>
    <p:sldLayoutId id="2147485759" r:id="rId7"/>
    <p:sldLayoutId id="2147485760" r:id="rId8"/>
    <p:sldLayoutId id="2147485761" r:id="rId9"/>
    <p:sldLayoutId id="2147485762" r:id="rId10"/>
    <p:sldLayoutId id="2147485763" r:id="rId11"/>
  </p:sldLayoutIdLst>
  <p:transition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ＭＳ Ｐゴシック" charset="0"/>
          <a:cs typeface="+mj-cs"/>
          <a:sym typeface="Lucida Grande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ＭＳ Ｐゴシック" charset="0"/>
          <a:cs typeface=".Aqua かな" charset="0"/>
          <a:sym typeface="Lucida Grande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ＭＳ Ｐゴシック" charset="0"/>
          <a:cs typeface=".Aqua かな" charset="0"/>
          <a:sym typeface="Lucida Grande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ＭＳ Ｐゴシック" charset="0"/>
          <a:cs typeface=".Aqua かな" charset="0"/>
          <a:sym typeface="Lucida Grande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ＭＳ Ｐゴシック" charset="0"/>
          <a:cs typeface=".Aqua かな" charset="0"/>
          <a:sym typeface="Lucida Grande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.Aqua かな" charset="0"/>
          <a:cs typeface=".Aqua かな" charset="0"/>
          <a:sym typeface="Lucida Grande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.Aqua かな" charset="0"/>
          <a:cs typeface=".Aqua かな" charset="0"/>
          <a:sym typeface="Lucida Grande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.Aqua かな" charset="0"/>
          <a:cs typeface=".Aqua かな" charset="0"/>
          <a:sym typeface="Lucida Grande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.Aqua かな" charset="0"/>
          <a:cs typeface=".Aqua かな" charset="0"/>
          <a:sym typeface="Lucida Grande" charset="0"/>
        </a:defRPr>
      </a:lvl9pPr>
    </p:titleStyle>
    <p:bodyStyle>
      <a:lvl1pPr marL="342900" indent="-342900" algn="l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  <a:sym typeface="Lucida Grande" charset="0"/>
        </a:defRPr>
      </a:lvl1pPr>
      <a:lvl2pPr marL="704850" indent="-285750" algn="l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2pPr>
      <a:lvl3pPr marL="1104900" indent="-228600" algn="l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3pPr>
      <a:lvl4pPr marL="1562100" indent="-228600" algn="l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4pPr>
      <a:lvl5pPr marL="2019300" indent="-228600" algn="l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5pPr>
      <a:lvl6pPr marL="2476500" indent="-228600" algn="l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6pPr>
      <a:lvl7pPr marL="2933700" indent="-228600" algn="l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7pPr>
      <a:lvl8pPr marL="3390900" indent="-228600" algn="l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8pPr>
      <a:lvl9pPr marL="3848100" indent="-228600" algn="l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C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8F627ACF-652B-944C-B23E-E476A516269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75" r:id="rId1"/>
    <p:sldLayoutId id="2147485776" r:id="rId2"/>
    <p:sldLayoutId id="2147485777" r:id="rId3"/>
    <p:sldLayoutId id="2147485778" r:id="rId4"/>
    <p:sldLayoutId id="2147485779" r:id="rId5"/>
    <p:sldLayoutId id="2147485780" r:id="rId6"/>
    <p:sldLayoutId id="2147485781" r:id="rId7"/>
    <p:sldLayoutId id="2147485782" r:id="rId8"/>
    <p:sldLayoutId id="2147485783" r:id="rId9"/>
    <p:sldLayoutId id="2147485784" r:id="rId10"/>
    <p:sldLayoutId id="2147485785" r:id="rId11"/>
    <p:sldLayoutId id="2147485786" r:id="rId12"/>
    <p:sldLayoutId id="2147485787" r:id="rId13"/>
    <p:sldLayoutId id="2147485788" r:id="rId14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Lucida Grande" charset="0"/>
              </a:rPr>
              <a:t>Click to edit Master title style</a:t>
            </a:r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98613"/>
            <a:ext cx="8229600" cy="452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Lucida Grande" charset="0"/>
              </a:rPr>
              <a:t>Click to edit Master text styles</a:t>
            </a:r>
          </a:p>
          <a:p>
            <a:pPr lvl="1"/>
            <a:r>
              <a:rPr lang="en-US">
                <a:sym typeface="Lucida Grande" charset="0"/>
              </a:rPr>
              <a:t>Second level</a:t>
            </a:r>
          </a:p>
          <a:p>
            <a:pPr lvl="2"/>
            <a:r>
              <a:rPr lang="en-US">
                <a:sym typeface="Lucida Grande" charset="0"/>
              </a:rPr>
              <a:t>Third level</a:t>
            </a:r>
          </a:p>
          <a:p>
            <a:pPr lvl="3"/>
            <a:r>
              <a:rPr lang="en-US">
                <a:sym typeface="Lucida Grande" charset="0"/>
              </a:rPr>
              <a:t>Fourth level</a:t>
            </a:r>
          </a:p>
          <a:p>
            <a:pPr lvl="4"/>
            <a:r>
              <a:rPr lang="en-US">
                <a:sym typeface="Lucida Grande" charset="0"/>
              </a:rPr>
              <a:t>Fifth level</a:t>
            </a:r>
          </a:p>
        </p:txBody>
      </p:sp>
      <p:sp>
        <p:nvSpPr>
          <p:cNvPr id="2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8404225" y="6454775"/>
            <a:ext cx="282575" cy="266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78787"/>
                </a:solidFill>
                <a:latin typeface="Lucida Grande" charset="0"/>
                <a:cs typeface="Lucida Grande" charset="0"/>
                <a:sym typeface="Lucida Grande" charset="0"/>
              </a:defRPr>
            </a:lvl1pPr>
          </a:lstStyle>
          <a:p>
            <a:pPr>
              <a:defRPr/>
            </a:pPr>
            <a:fld id="{4A81E87A-BEF4-0242-99B4-6C17F4241211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91" r:id="rId1"/>
    <p:sldLayoutId id="2147485792" r:id="rId2"/>
    <p:sldLayoutId id="2147485793" r:id="rId3"/>
    <p:sldLayoutId id="2147485794" r:id="rId4"/>
    <p:sldLayoutId id="2147485795" r:id="rId5"/>
    <p:sldLayoutId id="2147485796" r:id="rId6"/>
    <p:sldLayoutId id="2147485797" r:id="rId7"/>
    <p:sldLayoutId id="2147485798" r:id="rId8"/>
    <p:sldLayoutId id="2147485799" r:id="rId9"/>
    <p:sldLayoutId id="2147485800" r:id="rId10"/>
    <p:sldLayoutId id="2147485801" r:id="rId11"/>
    <p:sldLayoutId id="2147485802" r:id="rId12"/>
  </p:sldLayoutIdLst>
  <p:transition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ＭＳ Ｐゴシック" charset="0"/>
          <a:cs typeface="+mj-cs"/>
          <a:sym typeface="Lucida Grande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ＭＳ Ｐゴシック" charset="0"/>
          <a:cs typeface=".Aqua かな" charset="0"/>
          <a:sym typeface="Lucida Grande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ＭＳ Ｐゴシック" charset="0"/>
          <a:cs typeface=".Aqua かな" charset="0"/>
          <a:sym typeface="Lucida Grande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ＭＳ Ｐゴシック" charset="0"/>
          <a:cs typeface=".Aqua かな" charset="0"/>
          <a:sym typeface="Lucida Grande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ＭＳ Ｐゴシック" charset="0"/>
          <a:cs typeface=".Aqua かな" charset="0"/>
          <a:sym typeface="Lucida Grande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.Aqua かな" charset="0"/>
          <a:cs typeface=".Aqua かな" charset="0"/>
          <a:sym typeface="Lucida Grande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.Aqua かな" charset="0"/>
          <a:cs typeface=".Aqua かな" charset="0"/>
          <a:sym typeface="Lucida Grande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.Aqua かな" charset="0"/>
          <a:cs typeface=".Aqua かな" charset="0"/>
          <a:sym typeface="Lucida Grande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.Aqua かな" charset="0"/>
          <a:cs typeface=".Aqua かな" charset="0"/>
          <a:sym typeface="Lucida Grande" charset="0"/>
        </a:defRPr>
      </a:lvl9pPr>
    </p:titleStyle>
    <p:bodyStyle>
      <a:lvl1pPr marL="342900" indent="-342900" algn="l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  <a:sym typeface="Lucida Grande" charset="0"/>
        </a:defRPr>
      </a:lvl1pPr>
      <a:lvl2pPr marL="704850" indent="-285750" algn="l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2pPr>
      <a:lvl3pPr marL="1104900" indent="-228600" algn="l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3pPr>
      <a:lvl4pPr marL="1562100" indent="-228600" algn="l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4pPr>
      <a:lvl5pPr marL="2019300" indent="-228600" algn="l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5pPr>
      <a:lvl6pPr marL="2476500" indent="-228600" algn="l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6pPr>
      <a:lvl7pPr marL="2933700" indent="-228600" algn="l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7pPr>
      <a:lvl8pPr marL="3390900" indent="-228600" algn="l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8pPr>
      <a:lvl9pPr marL="3848100" indent="-228600" algn="l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it-IT" smtClean="0"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it-IT" smtClean="0"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4CA1BD0-C4CB-4F62-80E3-228188251C65}" type="slidenum">
              <a:rPr lang="it-IT" smtClean="0">
                <a:latin typeface="Times New Roman" pitchFamily="18" charset="0"/>
                <a:ea typeface="+mn-ea"/>
                <a:cs typeface="+mn-cs"/>
              </a:rPr>
              <a:pPr/>
              <a:t>‹N›</a:t>
            </a:fld>
            <a:endParaRPr lang="it-IT" smtClean="0">
              <a:latin typeface="Times New Roman" pitchFamily="18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04" r:id="rId1"/>
    <p:sldLayoutId id="2147485805" r:id="rId2"/>
    <p:sldLayoutId id="2147485806" r:id="rId3"/>
    <p:sldLayoutId id="2147485807" r:id="rId4"/>
    <p:sldLayoutId id="2147485808" r:id="rId5"/>
    <p:sldLayoutId id="2147485809" r:id="rId6"/>
    <p:sldLayoutId id="2147485810" r:id="rId7"/>
    <p:sldLayoutId id="2147485811" r:id="rId8"/>
    <p:sldLayoutId id="2147485812" r:id="rId9"/>
    <p:sldLayoutId id="2147485813" r:id="rId10"/>
    <p:sldLayoutId id="214748581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4.xml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105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4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4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4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105.png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4.xml"/></Relationships>
</file>

<file path=ppt/slides/_rels/slide10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3" Type="http://schemas.openxmlformats.org/officeDocument/2006/relationships/image" Target="../media/image109.wmf"/><Relationship Id="rId7" Type="http://schemas.openxmlformats.org/officeDocument/2006/relationships/image" Target="../media/image11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112.jpeg"/><Relationship Id="rId5" Type="http://schemas.openxmlformats.org/officeDocument/2006/relationships/image" Target="../media/image111.wmf"/><Relationship Id="rId4" Type="http://schemas.openxmlformats.org/officeDocument/2006/relationships/image" Target="../media/image110.wmf"/><Relationship Id="rId9" Type="http://schemas.openxmlformats.org/officeDocument/2006/relationships/image" Target="../media/image90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4.xml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1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120.jpeg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54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54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122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123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125.png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54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40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hyperlink" Target="http://www.google.it/url?sa=i&amp;rct=j&amp;q=&amp;esrc=s&amp;frm=1&amp;source=images&amp;cd=&amp;cad=rja&amp;uact=8&amp;docid=2yC5rLkR62Qx-M&amp;tbnid=y0vQ_8l9WSqK4M:&amp;ved=0CAUQjRw&amp;url=http://www.tuttasalute.net/1974/la-diarrea-del-viaggiatore-le-fondamentali-norme-igieniche-di-prevenzione.html&amp;ei=UDY9U_ufLoyhOqiigLAK&amp;psig=AFQjCNE3hs53j39GN2sPlxCSWmikPTVKIg&amp;ust=1396606918270005" TargetMode="Externa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Foglio_di_lavoro_di_Microsoft_Office_Excel_97-20031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slideLayout" Target="../slideLayouts/slideLayout66.xml"/><Relationship Id="rId4" Type="http://schemas.openxmlformats.org/officeDocument/2006/relationships/image" Target="../media/image34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6.xml"/><Relationship Id="rId6" Type="http://schemas.openxmlformats.org/officeDocument/2006/relationships/image" Target="../media/image39.png"/><Relationship Id="rId5" Type="http://schemas.openxmlformats.org/officeDocument/2006/relationships/image" Target="../media/image38.wmf"/><Relationship Id="rId4" Type="http://schemas.openxmlformats.org/officeDocument/2006/relationships/image" Target="../media/image37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wmf"/><Relationship Id="rId1" Type="http://schemas.openxmlformats.org/officeDocument/2006/relationships/slideLayout" Target="../slideLayouts/slideLayout6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6.xml"/><Relationship Id="rId5" Type="http://schemas.openxmlformats.org/officeDocument/2006/relationships/image" Target="../media/image43.jpeg"/><Relationship Id="rId4" Type="http://schemas.openxmlformats.org/officeDocument/2006/relationships/hyperlink" Target="http://www.google.it/url?q=http://www.mysynergylab.com/resources/microbiology_collection_appendix/stool_specimen_collection_-_parapak.aspx&amp;sa=U&amp;ei=g_Q7VL7GHIi9ygPGoYH4Dg&amp;ved=0CCAQ9QEwBQ&amp;usg=AFQjCNGXogbjKmvb-ORtL7fQlQPb5YhAPQ" TargetMode="Externa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wmf"/><Relationship Id="rId1" Type="http://schemas.openxmlformats.org/officeDocument/2006/relationships/slideLayout" Target="../slideLayouts/slideLayout6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wmf"/><Relationship Id="rId1" Type="http://schemas.openxmlformats.org/officeDocument/2006/relationships/slideLayout" Target="../slideLayouts/slideLayout6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66.xml"/><Relationship Id="rId1" Type="http://schemas.openxmlformats.org/officeDocument/2006/relationships/vmlDrawing" Target="../drawings/vmlDrawing4.v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wmf"/><Relationship Id="rId1" Type="http://schemas.openxmlformats.org/officeDocument/2006/relationships/slideLayout" Target="../slideLayouts/slideLayout6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wmf"/><Relationship Id="rId1" Type="http://schemas.openxmlformats.org/officeDocument/2006/relationships/slideLayout" Target="../slideLayouts/slideLayout6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wmf"/><Relationship Id="rId1" Type="http://schemas.openxmlformats.org/officeDocument/2006/relationships/slideLayout" Target="../slideLayouts/slideLayout6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wmf"/><Relationship Id="rId1" Type="http://schemas.openxmlformats.org/officeDocument/2006/relationships/slideLayout" Target="../slideLayouts/slideLayout6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wmf"/><Relationship Id="rId1" Type="http://schemas.openxmlformats.org/officeDocument/2006/relationships/slideLayout" Target="../slideLayouts/slideLayout6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wmf"/><Relationship Id="rId1" Type="http://schemas.openxmlformats.org/officeDocument/2006/relationships/slideLayout" Target="../slideLayouts/slideLayout6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wmf"/><Relationship Id="rId1" Type="http://schemas.openxmlformats.org/officeDocument/2006/relationships/slideLayout" Target="../slideLayouts/slideLayout66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1.jpeg"/><Relationship Id="rId4" Type="http://schemas.openxmlformats.org/officeDocument/2006/relationships/hyperlink" Target="http://www.google.it/url?sa=i&amp;rct=j&amp;q=&amp;esrc=s&amp;frm=1&amp;source=images&amp;cd=&amp;cad=rja&amp;uact=8&amp;docid=hCJEgmPi7PVOtM&amp;tbnid=28qJyL5j2uk3iM:&amp;ved=0CAcQjRw&amp;url=http://www.dottorcattaneo.it/misuratori-pressione-e-altri-dispositivi.html&amp;ei=Sa4uVL6zI4zVPLCsgagC&amp;psig=AFQjCNFE7Hy8bKCsG9ct6zHEuNl2atZrPw&amp;ust=1412431795020504" TargetMode="Externa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9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9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9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9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9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wmf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9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9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9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wmf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78.png"/><Relationship Id="rId4" Type="http://schemas.openxmlformats.org/officeDocument/2006/relationships/image" Target="../media/image77.wmf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wmf"/><Relationship Id="rId1" Type="http://schemas.openxmlformats.org/officeDocument/2006/relationships/slideLayout" Target="../slideLayouts/slideLayout29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file:///C:\WINNT\Profiles\Administrator\Personale\Immagini\Pinch%20biopsy%20during%20colonoscopy_file\32.jpg" TargetMode="External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9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9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7" Type="http://schemas.openxmlformats.org/officeDocument/2006/relationships/image" Target="../media/image87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86.jpeg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9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9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90.png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4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4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4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90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4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99.png"/><Relationship Id="rId5" Type="http://schemas.openxmlformats.org/officeDocument/2006/relationships/image" Target="../media/image90.png"/><Relationship Id="rId4" Type="http://schemas.openxmlformats.org/officeDocument/2006/relationships/image" Target="../media/image98.jpe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w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4.xml"/><Relationship Id="rId5" Type="http://schemas.openxmlformats.org/officeDocument/2006/relationships/image" Target="../media/image102.jpeg"/><Relationship Id="rId4" Type="http://schemas.openxmlformats.org/officeDocument/2006/relationships/image" Target="../media/image10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>
              <a:latin typeface="Lucida Grande" charset="0"/>
              <a:cs typeface=".Aqua かな" charset="0"/>
            </a:endParaRPr>
          </a:p>
        </p:txBody>
      </p:sp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2" cstate="print"/>
          <a:srcRect l="5807" t="12422" r="2323" b="19657"/>
          <a:stretch>
            <a:fillRect/>
          </a:stretch>
        </p:blipFill>
        <p:spPr bwMode="auto">
          <a:xfrm>
            <a:off x="419440" y="1124743"/>
            <a:ext cx="8660857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fld id="{1F08995D-AA88-334B-83B4-A4B8A6E2A47F}" type="slidenum">
              <a:rPr lang="en-US" sz="1200">
                <a:solidFill>
                  <a:srgbClr val="878787"/>
                </a:solidFill>
                <a:latin typeface="Lucida Grande" charset="0"/>
                <a:cs typeface="Lucida Grande" charset="0"/>
                <a:sym typeface="Lucida Grande" charset="0"/>
              </a:rPr>
              <a:pPr eaLnBrk="1" hangingPunct="1"/>
              <a:t>10</a:t>
            </a:fld>
            <a:endParaRPr lang="en-US" sz="1200">
              <a:solidFill>
                <a:srgbClr val="878787"/>
              </a:solidFill>
              <a:latin typeface="Lucida Grande" charset="0"/>
              <a:cs typeface="Lucida Grande" charset="0"/>
              <a:sym typeface="Lucida Grande" charset="0"/>
            </a:endParaRPr>
          </a:p>
        </p:txBody>
      </p:sp>
      <p:pic>
        <p:nvPicPr>
          <p:cNvPr id="75778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800"/>
            <a:ext cx="9144000" cy="699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75779" name="CasellaDiTesto 6"/>
          <p:cNvSpPr txBox="1">
            <a:spLocks noChangeArrowheads="1"/>
          </p:cNvSpPr>
          <p:nvPr/>
        </p:nvSpPr>
        <p:spPr bwMode="auto">
          <a:xfrm>
            <a:off x="323850" y="11113"/>
            <a:ext cx="3095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it-IT" sz="2800">
                <a:latin typeface="Arial" charset="0"/>
                <a:cs typeface="Arial" charset="0"/>
              </a:rPr>
              <a:t>Rossi Federica</a:t>
            </a:r>
          </a:p>
        </p:txBody>
      </p:sp>
      <p:cxnSp>
        <p:nvCxnSpPr>
          <p:cNvPr id="75780" name="Connettore 1 8"/>
          <p:cNvCxnSpPr>
            <a:cxnSpLocks noChangeShapeType="1"/>
          </p:cNvCxnSpPr>
          <p:nvPr/>
        </p:nvCxnSpPr>
        <p:spPr bwMode="auto">
          <a:xfrm>
            <a:off x="250825" y="1844675"/>
            <a:ext cx="288925" cy="2159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75781" name="Connettore 1 10"/>
          <p:cNvCxnSpPr>
            <a:cxnSpLocks noChangeShapeType="1"/>
          </p:cNvCxnSpPr>
          <p:nvPr/>
        </p:nvCxnSpPr>
        <p:spPr bwMode="auto">
          <a:xfrm flipV="1">
            <a:off x="250825" y="1844675"/>
            <a:ext cx="288925" cy="28892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75782" name="CasellaDiTesto 11"/>
          <p:cNvSpPr txBox="1">
            <a:spLocks noChangeArrowheads="1"/>
          </p:cNvSpPr>
          <p:nvPr/>
        </p:nvSpPr>
        <p:spPr bwMode="auto">
          <a:xfrm>
            <a:off x="5003800" y="1773238"/>
            <a:ext cx="1439863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it-IT" sz="2200">
                <a:latin typeface="Arial" charset="0"/>
                <a:cs typeface="Arial" charset="0"/>
              </a:rPr>
              <a:t>B S 3 0 2</a:t>
            </a:r>
          </a:p>
        </p:txBody>
      </p:sp>
      <p:sp>
        <p:nvSpPr>
          <p:cNvPr id="75783" name="CasellaDiTesto 12"/>
          <p:cNvSpPr txBox="1">
            <a:spLocks noChangeArrowheads="1"/>
          </p:cNvSpPr>
          <p:nvPr/>
        </p:nvSpPr>
        <p:spPr bwMode="auto">
          <a:xfrm>
            <a:off x="4787900" y="1268413"/>
            <a:ext cx="41052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it-IT" sz="2800" dirty="0">
                <a:latin typeface="Arial" charset="0"/>
                <a:cs typeface="Arial" charset="0"/>
              </a:rPr>
              <a:t>RSSFDR7</a:t>
            </a:r>
            <a:r>
              <a:rPr lang="it-IT" sz="1200" dirty="0">
                <a:latin typeface="Arial" charset="0"/>
                <a:cs typeface="Arial" charset="0"/>
              </a:rPr>
              <a:t> </a:t>
            </a:r>
            <a:r>
              <a:rPr lang="it-IT" sz="2800" dirty="0">
                <a:latin typeface="Arial" charset="0"/>
                <a:cs typeface="Arial" charset="0"/>
              </a:rPr>
              <a:t>9</a:t>
            </a:r>
            <a:r>
              <a:rPr lang="it-IT" sz="1200" dirty="0">
                <a:latin typeface="Arial" charset="0"/>
                <a:cs typeface="Arial" charset="0"/>
              </a:rPr>
              <a:t> </a:t>
            </a:r>
            <a:r>
              <a:rPr lang="it-IT" sz="2800" dirty="0" smtClean="0">
                <a:latin typeface="Arial" charset="0"/>
                <a:cs typeface="Arial" charset="0"/>
              </a:rPr>
              <a:t>O57F3</a:t>
            </a:r>
            <a:r>
              <a:rPr lang="it-IT" sz="1200" dirty="0" smtClean="0">
                <a:latin typeface="Arial" charset="0"/>
                <a:cs typeface="Arial" charset="0"/>
              </a:rPr>
              <a:t> </a:t>
            </a:r>
            <a:r>
              <a:rPr lang="it-IT" sz="2800" dirty="0">
                <a:latin typeface="Arial" charset="0"/>
                <a:cs typeface="Arial" charset="0"/>
              </a:rPr>
              <a:t>9 0D</a:t>
            </a:r>
          </a:p>
        </p:txBody>
      </p:sp>
      <p:cxnSp>
        <p:nvCxnSpPr>
          <p:cNvPr id="75784" name="Connettore 1 14"/>
          <p:cNvCxnSpPr>
            <a:cxnSpLocks noChangeShapeType="1"/>
          </p:cNvCxnSpPr>
          <p:nvPr/>
        </p:nvCxnSpPr>
        <p:spPr bwMode="auto">
          <a:xfrm flipV="1">
            <a:off x="6443663" y="2420938"/>
            <a:ext cx="215900" cy="287337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75785" name="Connettore 1 17"/>
          <p:cNvCxnSpPr>
            <a:cxnSpLocks noChangeShapeType="1"/>
          </p:cNvCxnSpPr>
          <p:nvPr/>
        </p:nvCxnSpPr>
        <p:spPr bwMode="auto">
          <a:xfrm flipV="1">
            <a:off x="6659563" y="2420938"/>
            <a:ext cx="288925" cy="287337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75786" name="Connettore 1 19"/>
          <p:cNvCxnSpPr>
            <a:cxnSpLocks noChangeShapeType="1"/>
          </p:cNvCxnSpPr>
          <p:nvPr/>
        </p:nvCxnSpPr>
        <p:spPr bwMode="auto">
          <a:xfrm flipV="1">
            <a:off x="6948488" y="2420938"/>
            <a:ext cx="215900" cy="287337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75787" name="Connettore 1 26"/>
          <p:cNvCxnSpPr>
            <a:cxnSpLocks noChangeShapeType="1"/>
          </p:cNvCxnSpPr>
          <p:nvPr/>
        </p:nvCxnSpPr>
        <p:spPr bwMode="auto">
          <a:xfrm flipV="1">
            <a:off x="6443663" y="2781300"/>
            <a:ext cx="215900" cy="2873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75788" name="Connettore 1 27"/>
          <p:cNvCxnSpPr>
            <a:cxnSpLocks noChangeShapeType="1"/>
          </p:cNvCxnSpPr>
          <p:nvPr/>
        </p:nvCxnSpPr>
        <p:spPr bwMode="auto">
          <a:xfrm flipV="1">
            <a:off x="6732588" y="2781300"/>
            <a:ext cx="215900" cy="2873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75789" name="Connettore 1 28"/>
          <p:cNvCxnSpPr>
            <a:cxnSpLocks noChangeShapeType="1"/>
          </p:cNvCxnSpPr>
          <p:nvPr/>
        </p:nvCxnSpPr>
        <p:spPr bwMode="auto">
          <a:xfrm flipV="1">
            <a:off x="7019925" y="2781300"/>
            <a:ext cx="215900" cy="2873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75790" name="CasellaDiTesto 29"/>
          <p:cNvSpPr txBox="1">
            <a:spLocks noChangeArrowheads="1"/>
          </p:cNvSpPr>
          <p:nvPr/>
        </p:nvSpPr>
        <p:spPr bwMode="auto">
          <a:xfrm>
            <a:off x="4572000" y="3933825"/>
            <a:ext cx="18002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it-IT" sz="2800" dirty="0" smtClean="0">
                <a:latin typeface="Arial" charset="0"/>
                <a:cs typeface="Arial" charset="0"/>
              </a:rPr>
              <a:t>25 10 </a:t>
            </a:r>
            <a:r>
              <a:rPr lang="it-IT" sz="2800" dirty="0">
                <a:latin typeface="Arial" charset="0"/>
                <a:cs typeface="Arial" charset="0"/>
              </a:rPr>
              <a:t>1 4</a:t>
            </a:r>
          </a:p>
        </p:txBody>
      </p:sp>
      <p:sp>
        <p:nvSpPr>
          <p:cNvPr id="75792" name="CasellaDiTesto 31"/>
          <p:cNvSpPr txBox="1">
            <a:spLocks noChangeArrowheads="1"/>
          </p:cNvSpPr>
          <p:nvPr/>
        </p:nvSpPr>
        <p:spPr bwMode="auto">
          <a:xfrm>
            <a:off x="395288" y="2349500"/>
            <a:ext cx="51847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it-IT" sz="1800" b="1">
                <a:latin typeface="Arial" charset="0"/>
                <a:cs typeface="Arial" charset="0"/>
              </a:rPr>
              <a:t>VISITA INFETTIVOLOGICA </a:t>
            </a:r>
            <a:r>
              <a:rPr lang="it-IT" sz="1800">
                <a:latin typeface="Arial" charset="0"/>
                <a:cs typeface="Arial" charset="0"/>
              </a:rPr>
              <a:t>(PRIMA VISITA)</a:t>
            </a:r>
          </a:p>
        </p:txBody>
      </p:sp>
      <p:sp>
        <p:nvSpPr>
          <p:cNvPr id="75793" name="CasellaDiTesto 32"/>
          <p:cNvSpPr txBox="1">
            <a:spLocks noChangeArrowheads="1"/>
          </p:cNvSpPr>
          <p:nvPr/>
        </p:nvSpPr>
        <p:spPr bwMode="auto">
          <a:xfrm>
            <a:off x="179512" y="3573016"/>
            <a:ext cx="511256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it-IT" sz="1800" dirty="0" smtClean="0">
                <a:latin typeface="Arial" charset="0"/>
                <a:cs typeface="Arial" charset="0"/>
              </a:rPr>
              <a:t>     </a:t>
            </a:r>
            <a:r>
              <a:rPr lang="it-IT" sz="1800" b="1" dirty="0" smtClean="0">
                <a:latin typeface="Arial" charset="0"/>
                <a:cs typeface="Arial" charset="0"/>
              </a:rPr>
              <a:t>DIARREA ACUTA  INFETTIVA  </a:t>
            </a:r>
            <a:endParaRPr lang="it-IT" sz="1800" b="1" dirty="0">
              <a:latin typeface="Arial" charset="0"/>
              <a:cs typeface="Arial" charset="0"/>
            </a:endParaRPr>
          </a:p>
        </p:txBody>
      </p:sp>
      <p:sp>
        <p:nvSpPr>
          <p:cNvPr id="75794" name="CasellaDiTesto 33"/>
          <p:cNvSpPr txBox="1">
            <a:spLocks noChangeArrowheads="1"/>
          </p:cNvSpPr>
          <p:nvPr/>
        </p:nvSpPr>
        <p:spPr bwMode="auto">
          <a:xfrm>
            <a:off x="684213" y="4005263"/>
            <a:ext cx="863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it-IT" sz="2400">
                <a:latin typeface="Arial" charset="0"/>
                <a:cs typeface="Arial" charset="0"/>
              </a:rPr>
              <a:t>0 0 1</a:t>
            </a:r>
          </a:p>
        </p:txBody>
      </p:sp>
      <p:pic>
        <p:nvPicPr>
          <p:cNvPr id="75796" name="Immagine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2781300"/>
            <a:ext cx="17399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Connettore 1 10"/>
          <p:cNvCxnSpPr>
            <a:cxnSpLocks noChangeShapeType="1"/>
          </p:cNvCxnSpPr>
          <p:nvPr/>
        </p:nvCxnSpPr>
        <p:spPr bwMode="auto">
          <a:xfrm flipV="1">
            <a:off x="8532440" y="260648"/>
            <a:ext cx="288925" cy="28892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23" name="Connettore 1 8"/>
          <p:cNvCxnSpPr>
            <a:cxnSpLocks noChangeShapeType="1"/>
          </p:cNvCxnSpPr>
          <p:nvPr/>
        </p:nvCxnSpPr>
        <p:spPr bwMode="auto">
          <a:xfrm>
            <a:off x="8604448" y="260648"/>
            <a:ext cx="288925" cy="2159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2241" y="1725301"/>
            <a:ext cx="6003360" cy="4529276"/>
          </a:xfrm>
          <a:prstGeom prst="rect">
            <a:avLst/>
          </a:prstGeom>
          <a:solidFill>
            <a:srgbClr val="CFE7F5"/>
          </a:solidFill>
          <a:ln w="9525">
            <a:solidFill>
              <a:srgbClr val="808080"/>
            </a:solidFill>
            <a:round/>
            <a:headEnd/>
            <a:tailEnd/>
          </a:ln>
        </p:spPr>
      </p:pic>
      <p:sp>
        <p:nvSpPr>
          <p:cNvPr id="16387" name="Freeform 2"/>
          <p:cNvSpPr>
            <a:spLocks noChangeArrowheads="1"/>
          </p:cNvSpPr>
          <p:nvPr/>
        </p:nvSpPr>
        <p:spPr bwMode="auto">
          <a:xfrm>
            <a:off x="429120" y="214583"/>
            <a:ext cx="8228160" cy="1428630"/>
          </a:xfrm>
          <a:custGeom>
            <a:avLst/>
            <a:gdLst>
              <a:gd name="T0" fmla="*/ 0 w 21600"/>
              <a:gd name="T1" fmla="*/ 0 h 21600"/>
              <a:gd name="T2" fmla="*/ 9070975 w 21600"/>
              <a:gd name="T3" fmla="*/ 0 h 21600"/>
              <a:gd name="T4" fmla="*/ 9070975 w 21600"/>
              <a:gd name="T5" fmla="*/ 1574800 h 21600"/>
              <a:gd name="T6" fmla="*/ 0 w 21600"/>
              <a:gd name="T7" fmla="*/ 1574800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122400">
            <a:solidFill>
              <a:srgbClr val="B7DEE8"/>
            </a:solidFill>
            <a:miter lim="800000"/>
            <a:headEnd/>
            <a:tailEnd/>
          </a:ln>
        </p:spPr>
        <p:txBody>
          <a:bodyPr lIns="84251" tIns="84251" rIns="84251" bIns="84251" anchor="ctr"/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3600" dirty="0">
                <a:solidFill>
                  <a:srgbClr val="3333FF"/>
                </a:solidFill>
                <a:latin typeface="Lucida Grande" pitchFamily="16" charset="0"/>
              </a:rPr>
              <a:t>MALATTIA CELIACA: test di laboratorio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632960" y="1935564"/>
            <a:ext cx="7202880" cy="3910011"/>
            <a:chOff x="1134" y="1315"/>
            <a:chExt cx="5002" cy="2715"/>
          </a:xfrm>
        </p:grpSpPr>
        <p:pic>
          <p:nvPicPr>
            <p:cNvPr id="16391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134" y="2722"/>
              <a:ext cx="5002" cy="130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pic>
          <p:nvPicPr>
            <p:cNvPr id="17413" name="Picture 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418" y="1315"/>
              <a:ext cx="3627" cy="131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</p:grpSp>
      <p:sp>
        <p:nvSpPr>
          <p:cNvPr id="16389" name="Freeform 6"/>
          <p:cNvSpPr>
            <a:spLocks noChangeArrowheads="1"/>
          </p:cNvSpPr>
          <p:nvPr/>
        </p:nvSpPr>
        <p:spPr bwMode="auto">
          <a:xfrm>
            <a:off x="3395520" y="4506234"/>
            <a:ext cx="848160" cy="391721"/>
          </a:xfrm>
          <a:custGeom>
            <a:avLst/>
            <a:gdLst>
              <a:gd name="T0" fmla="*/ 0 w 935640"/>
              <a:gd name="T1" fmla="*/ 19219 h 431640"/>
              <a:gd name="T2" fmla="*/ 0 w 935640"/>
              <a:gd name="T3" fmla="*/ 0 h 431640"/>
              <a:gd name="T4" fmla="*/ 0 w 935640"/>
              <a:gd name="T5" fmla="*/ 0 h 431640"/>
              <a:gd name="T6" fmla="*/ 0 w 935640"/>
              <a:gd name="T7" fmla="*/ 0 h 431640"/>
              <a:gd name="T8" fmla="*/ 0 w 935640"/>
              <a:gd name="T9" fmla="*/ 0 h 431640"/>
              <a:gd name="T10" fmla="*/ 0 w 935640"/>
              <a:gd name="T11" fmla="*/ 0 h 431640"/>
              <a:gd name="T12" fmla="*/ 0 w 935640"/>
              <a:gd name="T13" fmla="*/ 0 h 431640"/>
              <a:gd name="T14" fmla="*/ 0 w 935640"/>
              <a:gd name="T15" fmla="*/ 0 h 431640"/>
              <a:gd name="T16" fmla="*/ 0 w 935640"/>
              <a:gd name="T17" fmla="*/ 0 h 431640"/>
              <a:gd name="T18" fmla="*/ 0 w 935640"/>
              <a:gd name="T19" fmla="*/ 0 h 431640"/>
              <a:gd name="T20" fmla="*/ 0 w 935640"/>
              <a:gd name="T21" fmla="*/ 0 h 431640"/>
              <a:gd name="T22" fmla="*/ 0 w 935640"/>
              <a:gd name="T23" fmla="*/ 0 h 431640"/>
              <a:gd name="T24" fmla="*/ 0 w 935640"/>
              <a:gd name="T25" fmla="*/ 0 h 431640"/>
              <a:gd name="T26" fmla="*/ 0 w 935640"/>
              <a:gd name="T27" fmla="*/ 0 h 431640"/>
              <a:gd name="T28" fmla="*/ 0 w 935640"/>
              <a:gd name="T29" fmla="*/ 0 h 431640"/>
              <a:gd name="T30" fmla="*/ 0 w 935640"/>
              <a:gd name="T31" fmla="*/ 0 h 431640"/>
              <a:gd name="T32" fmla="*/ 0 w 935640"/>
              <a:gd name="T33" fmla="*/ 0 h 431640"/>
              <a:gd name="T34" fmla="*/ 0 w 935640"/>
              <a:gd name="T35" fmla="*/ 0 h 431640"/>
              <a:gd name="T36" fmla="*/ 0 w 935640"/>
              <a:gd name="T37" fmla="*/ 0 h 431640"/>
              <a:gd name="T38" fmla="*/ 0 w 935640"/>
              <a:gd name="T39" fmla="*/ 0 h 431640"/>
              <a:gd name="T40" fmla="*/ 0 w 935640"/>
              <a:gd name="T41" fmla="*/ 0 h 431640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935640"/>
              <a:gd name="T64" fmla="*/ 0 h 431640"/>
              <a:gd name="T65" fmla="*/ 935640 w 935640"/>
              <a:gd name="T66" fmla="*/ 431640 h 431640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935640" h="431640">
                <a:moveTo>
                  <a:pt x="0" y="19212"/>
                </a:moveTo>
                <a:lnTo>
                  <a:pt x="0" y="0"/>
                </a:ln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noFill/>
          <a:ln w="72000">
            <a:solidFill>
              <a:srgbClr val="FF3333"/>
            </a:solidFill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it-IT"/>
          </a:p>
        </p:txBody>
      </p:sp>
      <p:sp>
        <p:nvSpPr>
          <p:cNvPr id="16390" name="Line 7"/>
          <p:cNvSpPr>
            <a:spLocks noChangeShapeType="1"/>
          </p:cNvSpPr>
          <p:nvPr/>
        </p:nvSpPr>
        <p:spPr bwMode="auto">
          <a:xfrm>
            <a:off x="3461760" y="5155751"/>
            <a:ext cx="653760" cy="1441"/>
          </a:xfrm>
          <a:prstGeom prst="line">
            <a:avLst/>
          </a:prstGeom>
          <a:noFill/>
          <a:ln w="36000">
            <a:solidFill>
              <a:srgbClr val="FF3333"/>
            </a:solidFill>
            <a:round/>
            <a:headEnd/>
            <a:tailEnd/>
          </a:ln>
        </p:spPr>
        <p:txBody>
          <a:bodyPr lIns="82945" tIns="41473" rIns="82945" bIns="41473"/>
          <a:lstStyle/>
          <a:p>
            <a:endParaRPr lang="it-IT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" dur="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0" dur="2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39841" y="1372465"/>
            <a:ext cx="7104960" cy="548553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74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1376" y="99358"/>
            <a:ext cx="4245120" cy="124141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7412" name="Rectangle 3"/>
          <p:cNvSpPr>
            <a:spLocks noChangeArrowheads="1"/>
          </p:cNvSpPr>
          <p:nvPr/>
        </p:nvSpPr>
        <p:spPr bwMode="auto">
          <a:xfrm>
            <a:off x="1632960" y="3135210"/>
            <a:ext cx="2220480" cy="391721"/>
          </a:xfrm>
          <a:prstGeom prst="rect">
            <a:avLst/>
          </a:prstGeom>
          <a:noFill/>
          <a:ln w="36000">
            <a:solidFill>
              <a:srgbClr val="FF3333"/>
            </a:solidFill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it-IT"/>
          </a:p>
        </p:txBody>
      </p:sp>
      <p:sp>
        <p:nvSpPr>
          <p:cNvPr id="17413" name="Rectangle 4"/>
          <p:cNvSpPr>
            <a:spLocks noChangeArrowheads="1"/>
          </p:cNvSpPr>
          <p:nvPr/>
        </p:nvSpPr>
        <p:spPr bwMode="auto">
          <a:xfrm>
            <a:off x="3962881" y="1372465"/>
            <a:ext cx="2089440" cy="391721"/>
          </a:xfrm>
          <a:prstGeom prst="rect">
            <a:avLst/>
          </a:prstGeom>
          <a:noFill/>
          <a:ln w="36000">
            <a:solidFill>
              <a:srgbClr val="FF3333"/>
            </a:solidFill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it-IT"/>
          </a:p>
        </p:txBody>
      </p:sp>
      <p:sp>
        <p:nvSpPr>
          <p:cNvPr id="17414" name="Rectangle 5"/>
          <p:cNvSpPr>
            <a:spLocks noChangeArrowheads="1"/>
          </p:cNvSpPr>
          <p:nvPr/>
        </p:nvSpPr>
        <p:spPr bwMode="auto">
          <a:xfrm>
            <a:off x="5339520" y="3166894"/>
            <a:ext cx="3216960" cy="947619"/>
          </a:xfrm>
          <a:prstGeom prst="rect">
            <a:avLst/>
          </a:prstGeom>
          <a:noFill/>
          <a:ln w="36000">
            <a:solidFill>
              <a:srgbClr val="FF3333"/>
            </a:solidFill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it-IT"/>
          </a:p>
        </p:txBody>
      </p:sp>
      <p:sp>
        <p:nvSpPr>
          <p:cNvPr id="17415" name="Rectangle 6"/>
          <p:cNvSpPr>
            <a:spLocks noChangeArrowheads="1"/>
          </p:cNvSpPr>
          <p:nvPr/>
        </p:nvSpPr>
        <p:spPr bwMode="auto">
          <a:xfrm>
            <a:off x="3388320" y="6303543"/>
            <a:ext cx="3241440" cy="554458"/>
          </a:xfrm>
          <a:prstGeom prst="rect">
            <a:avLst/>
          </a:prstGeom>
          <a:noFill/>
          <a:ln w="36000">
            <a:solidFill>
              <a:srgbClr val="FF3333"/>
            </a:solidFill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it-IT"/>
          </a:p>
        </p:txBody>
      </p:sp>
      <p:sp>
        <p:nvSpPr>
          <p:cNvPr id="17416" name="Rectangle 7"/>
          <p:cNvSpPr>
            <a:spLocks noChangeArrowheads="1"/>
          </p:cNvSpPr>
          <p:nvPr/>
        </p:nvSpPr>
        <p:spPr bwMode="auto">
          <a:xfrm>
            <a:off x="4898880" y="4931078"/>
            <a:ext cx="2259360" cy="522775"/>
          </a:xfrm>
          <a:prstGeom prst="rect">
            <a:avLst/>
          </a:prstGeom>
          <a:noFill/>
          <a:ln w="36000">
            <a:solidFill>
              <a:srgbClr val="FF3333"/>
            </a:solidFill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it-IT"/>
          </a:p>
        </p:txBody>
      </p:sp>
      <p:sp>
        <p:nvSpPr>
          <p:cNvPr id="17417" name="Rectangle 8"/>
          <p:cNvSpPr>
            <a:spLocks noChangeArrowheads="1"/>
          </p:cNvSpPr>
          <p:nvPr/>
        </p:nvSpPr>
        <p:spPr bwMode="auto">
          <a:xfrm>
            <a:off x="200161" y="228985"/>
            <a:ext cx="4714836" cy="131354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>
            <a:sp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</a:tabLst>
            </a:pPr>
            <a:r>
              <a:rPr lang="it-IT" sz="2000" dirty="0">
                <a:solidFill>
                  <a:srgbClr val="FF0000"/>
                </a:solidFill>
              </a:rPr>
              <a:t>90.53.G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</a:tabLst>
            </a:pPr>
            <a:r>
              <a:rPr lang="it-IT" sz="2000" dirty="0">
                <a:solidFill>
                  <a:srgbClr val="FF0000"/>
                </a:solidFill>
              </a:rPr>
              <a:t>ANTICORPI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</a:tabLst>
            </a:pPr>
            <a:r>
              <a:rPr lang="it-IT" sz="2000" dirty="0">
                <a:solidFill>
                  <a:srgbClr val="FF0000"/>
                </a:solidFill>
              </a:rPr>
              <a:t>ANTI TRANSGLUTAMINASI (</a:t>
            </a:r>
            <a:r>
              <a:rPr lang="it-IT" sz="2000" dirty="0" err="1">
                <a:solidFill>
                  <a:srgbClr val="FF0000"/>
                </a:solidFill>
              </a:rPr>
              <a:t>IgA</a:t>
            </a:r>
            <a:r>
              <a:rPr lang="it-IT" sz="2000" dirty="0">
                <a:solidFill>
                  <a:srgbClr val="FF0000"/>
                </a:solidFill>
              </a:rPr>
              <a:t> o </a:t>
            </a:r>
            <a:r>
              <a:rPr lang="it-IT" sz="2000" dirty="0" err="1">
                <a:solidFill>
                  <a:srgbClr val="FF0000"/>
                </a:solidFill>
              </a:rPr>
              <a:t>IgG</a:t>
            </a:r>
            <a:r>
              <a:rPr lang="it-IT" sz="2000" dirty="0">
                <a:solidFill>
                  <a:srgbClr val="FF0000"/>
                </a:solidFill>
              </a:rPr>
              <a:t>)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</a:tabLst>
            </a:pPr>
            <a:r>
              <a:rPr lang="it-IT" sz="2000" b="1" dirty="0">
                <a:solidFill>
                  <a:srgbClr val="FF0000"/>
                </a:solidFill>
              </a:rPr>
              <a:t>RIFLESSA</a:t>
            </a:r>
          </a:p>
        </p:txBody>
      </p:sp>
      <p:sp>
        <p:nvSpPr>
          <p:cNvPr id="18441" name="Oval 9"/>
          <p:cNvSpPr>
            <a:spLocks noChangeArrowheads="1"/>
          </p:cNvSpPr>
          <p:nvPr/>
        </p:nvSpPr>
        <p:spPr bwMode="auto">
          <a:xfrm>
            <a:off x="6138720" y="2155907"/>
            <a:ext cx="1697760" cy="783442"/>
          </a:xfrm>
          <a:prstGeom prst="ellipse">
            <a:avLst/>
          </a:prstGeom>
          <a:noFill/>
          <a:ln w="144000">
            <a:solidFill>
              <a:srgbClr val="99CCCC"/>
            </a:solidFill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it-IT"/>
          </a:p>
        </p:txBody>
      </p:sp>
      <p:sp>
        <p:nvSpPr>
          <p:cNvPr id="18442" name="Text Box 10"/>
          <p:cNvSpPr txBox="1">
            <a:spLocks noChangeArrowheads="1"/>
          </p:cNvSpPr>
          <p:nvPr/>
        </p:nvSpPr>
        <p:spPr bwMode="auto">
          <a:xfrm>
            <a:off x="6876256" y="1746895"/>
            <a:ext cx="1910880" cy="31395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55221" rIns="81639" bIns="40820"/>
          <a:lstStyle/>
          <a:p>
            <a:pPr>
              <a:tabLst>
                <a:tab pos="656650" algn="l"/>
                <a:tab pos="1313299" algn="l"/>
              </a:tabLst>
            </a:pPr>
            <a:r>
              <a:rPr lang="it-IT" sz="1800" dirty="0">
                <a:solidFill>
                  <a:srgbClr val="6699CC"/>
                </a:solidFill>
              </a:rPr>
              <a:t>Selettivo o parziale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20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" dur="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0" dur="20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41" grpId="0" animBg="1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Freeform 1"/>
          <p:cNvSpPr>
            <a:spLocks noChangeArrowheads="1"/>
          </p:cNvSpPr>
          <p:nvPr/>
        </p:nvSpPr>
        <p:spPr bwMode="auto">
          <a:xfrm>
            <a:off x="357120" y="1428630"/>
            <a:ext cx="8228160" cy="5000205"/>
          </a:xfrm>
          <a:custGeom>
            <a:avLst/>
            <a:gdLst>
              <a:gd name="T0" fmla="*/ 0 w 21600"/>
              <a:gd name="T1" fmla="*/ 0 h 21600"/>
              <a:gd name="T2" fmla="*/ 9070975 w 21600"/>
              <a:gd name="T3" fmla="*/ 0 h 21600"/>
              <a:gd name="T4" fmla="*/ 9070975 w 21600"/>
              <a:gd name="T5" fmla="*/ 5511800 h 21600"/>
              <a:gd name="T6" fmla="*/ 0 w 21600"/>
              <a:gd name="T7" fmla="*/ 5511800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lIns="34615" tIns="34615" rIns="34615" bIns="34615"/>
          <a:lstStyle/>
          <a:p>
            <a:pPr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it-IT" sz="2500" i="1" dirty="0">
              <a:latin typeface="Lucida Grande" pitchFamily="16" charset="0"/>
            </a:endParaRPr>
          </a:p>
          <a:p>
            <a:pPr>
              <a:spcBef>
                <a:spcPts val="726"/>
              </a:spcBef>
              <a:buFont typeface="Wingdings" charset="2"/>
              <a:buChar char="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2500" i="1" dirty="0">
                <a:solidFill>
                  <a:srgbClr val="FF0000"/>
                </a:solidFill>
                <a:latin typeface="Lucida Grande" pitchFamily="16" charset="0"/>
              </a:rPr>
              <a:t> </a:t>
            </a:r>
            <a:r>
              <a:rPr lang="it-IT" sz="2500" i="1" dirty="0" err="1">
                <a:solidFill>
                  <a:srgbClr val="FF0000"/>
                </a:solidFill>
                <a:latin typeface="Lucida Grande" pitchFamily="16" charset="0"/>
              </a:rPr>
              <a:t>IgA</a:t>
            </a:r>
            <a:r>
              <a:rPr lang="it-IT" sz="2500" i="1" dirty="0">
                <a:solidFill>
                  <a:srgbClr val="FF0000"/>
                </a:solidFill>
                <a:latin typeface="Lucida Grande" pitchFamily="16" charset="0"/>
              </a:rPr>
              <a:t> ≤ 7 mg/</a:t>
            </a:r>
            <a:r>
              <a:rPr lang="it-IT" sz="2500" i="1" dirty="0" err="1">
                <a:solidFill>
                  <a:srgbClr val="FF0000"/>
                </a:solidFill>
                <a:latin typeface="Lucida Grande" pitchFamily="16" charset="0"/>
              </a:rPr>
              <a:t>dL</a:t>
            </a:r>
            <a:endParaRPr lang="it-IT" sz="2500" i="1" dirty="0">
              <a:solidFill>
                <a:srgbClr val="FF0000"/>
              </a:solidFill>
              <a:latin typeface="Lucida Grande" pitchFamily="16" charset="0"/>
            </a:endParaRPr>
          </a:p>
          <a:p>
            <a:pPr>
              <a:spcBef>
                <a:spcPts val="726"/>
              </a:spcBef>
              <a:buFont typeface="Wingdings" charset="2"/>
              <a:buChar char="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2500" i="1" dirty="0">
                <a:solidFill>
                  <a:srgbClr val="FF0000"/>
                </a:solidFill>
                <a:latin typeface="Lucida Grande" pitchFamily="16" charset="0"/>
              </a:rPr>
              <a:t> </a:t>
            </a:r>
            <a:r>
              <a:rPr lang="it-IT" sz="2500" i="1" dirty="0" err="1">
                <a:solidFill>
                  <a:srgbClr val="FF0000"/>
                </a:solidFill>
                <a:latin typeface="Lucida Grande" pitchFamily="16" charset="0"/>
              </a:rPr>
              <a:t>IgG</a:t>
            </a:r>
            <a:r>
              <a:rPr lang="it-IT" sz="2500" i="1" dirty="0">
                <a:solidFill>
                  <a:srgbClr val="FF0000"/>
                </a:solidFill>
                <a:latin typeface="Lucida Grande" pitchFamily="16" charset="0"/>
              </a:rPr>
              <a:t> e </a:t>
            </a:r>
            <a:r>
              <a:rPr lang="it-IT" sz="2500" i="1" dirty="0" err="1">
                <a:solidFill>
                  <a:srgbClr val="FF0000"/>
                </a:solidFill>
                <a:latin typeface="Lucida Grande" pitchFamily="16" charset="0"/>
              </a:rPr>
              <a:t>IgM</a:t>
            </a:r>
            <a:r>
              <a:rPr lang="it-IT" sz="2500" i="1" dirty="0">
                <a:solidFill>
                  <a:srgbClr val="FF0000"/>
                </a:solidFill>
                <a:latin typeface="Lucida Grande" pitchFamily="16" charset="0"/>
              </a:rPr>
              <a:t> normali</a:t>
            </a:r>
          </a:p>
          <a:p>
            <a:pPr>
              <a:spcBef>
                <a:spcPts val="726"/>
              </a:spcBef>
              <a:buFont typeface="Wingdings" charset="2"/>
              <a:buChar char="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2500" i="1" dirty="0">
                <a:solidFill>
                  <a:srgbClr val="FF0000"/>
                </a:solidFill>
                <a:latin typeface="Lucida Grande" pitchFamily="16" charset="0"/>
              </a:rPr>
              <a:t> età ≥ 4 anni</a:t>
            </a:r>
          </a:p>
          <a:p>
            <a:pPr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it-IT" sz="1800" i="1" dirty="0">
              <a:latin typeface="Lucida Grande" pitchFamily="16" charset="0"/>
            </a:endParaRPr>
          </a:p>
          <a:p>
            <a:pPr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it-IT" sz="1800" i="1" dirty="0">
              <a:latin typeface="Lucida Grande" pitchFamily="16" charset="0"/>
            </a:endParaRPr>
          </a:p>
          <a:p>
            <a:pPr algn="r"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1800" i="1" dirty="0">
                <a:latin typeface="Lucida Grande" pitchFamily="16" charset="0"/>
              </a:rPr>
              <a:t> </a:t>
            </a:r>
            <a:r>
              <a:rPr lang="it-IT" sz="2200" i="1" dirty="0">
                <a:solidFill>
                  <a:srgbClr val="0000FF"/>
                </a:solidFill>
                <a:latin typeface="Lucida Grande" pitchFamily="16" charset="0"/>
              </a:rPr>
              <a:t>PREVALENZA : </a:t>
            </a:r>
            <a:r>
              <a:rPr lang="it-IT" sz="2200" dirty="0">
                <a:solidFill>
                  <a:srgbClr val="0000FF"/>
                </a:solidFill>
                <a:latin typeface="Lucida Grande" pitchFamily="16" charset="0"/>
              </a:rPr>
              <a:t>1/600 in Europa</a:t>
            </a:r>
          </a:p>
          <a:p>
            <a:pPr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it-IT" sz="1800" dirty="0">
              <a:latin typeface="Lucida Grande" pitchFamily="16" charset="0"/>
            </a:endParaRPr>
          </a:p>
          <a:p>
            <a:pPr>
              <a:spcBef>
                <a:spcPts val="726"/>
              </a:spcBef>
              <a:buFont typeface="Lucida Grande" pitchFamily="16" charset="0"/>
              <a:buChar char="-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2200" dirty="0"/>
              <a:t> Sporadico, raramente familiare</a:t>
            </a:r>
          </a:p>
          <a:p>
            <a:pPr>
              <a:spcBef>
                <a:spcPts val="726"/>
              </a:spcBef>
              <a:buFont typeface="Lucida Grande" pitchFamily="16" charset="0"/>
              <a:buChar char="-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2200" dirty="0"/>
              <a:t> Rischio relativo per Celiachia: aumentato di 10 volte</a:t>
            </a:r>
          </a:p>
        </p:txBody>
      </p:sp>
      <p:sp>
        <p:nvSpPr>
          <p:cNvPr id="18435" name="Freeform 2"/>
          <p:cNvSpPr>
            <a:spLocks noChangeArrowheads="1"/>
          </p:cNvSpPr>
          <p:nvPr/>
        </p:nvSpPr>
        <p:spPr bwMode="auto">
          <a:xfrm>
            <a:off x="429120" y="214583"/>
            <a:ext cx="8228160" cy="910176"/>
          </a:xfrm>
          <a:custGeom>
            <a:avLst/>
            <a:gdLst>
              <a:gd name="T0" fmla="*/ 0 w 21600"/>
              <a:gd name="T1" fmla="*/ 0 h 21600"/>
              <a:gd name="T2" fmla="*/ 9070975 w 21600"/>
              <a:gd name="T3" fmla="*/ 0 h 21600"/>
              <a:gd name="T4" fmla="*/ 9070975 w 21600"/>
              <a:gd name="T5" fmla="*/ 1003300 h 21600"/>
              <a:gd name="T6" fmla="*/ 0 w 21600"/>
              <a:gd name="T7" fmla="*/ 1003300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122400">
            <a:solidFill>
              <a:srgbClr val="B7DEE8"/>
            </a:solidFill>
            <a:miter lim="800000"/>
            <a:headEnd/>
            <a:tailEnd/>
          </a:ln>
        </p:spPr>
        <p:txBody>
          <a:bodyPr lIns="84251" tIns="84251" rIns="84251" bIns="84251" anchor="ctr"/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3600" dirty="0">
                <a:solidFill>
                  <a:srgbClr val="0000FF"/>
                </a:solidFill>
                <a:latin typeface="Lucida Grande" pitchFamily="16" charset="0"/>
              </a:rPr>
              <a:t>DEFICIT SELETTIVO di </a:t>
            </a:r>
            <a:r>
              <a:rPr lang="it-IT" sz="3600" dirty="0" err="1">
                <a:solidFill>
                  <a:srgbClr val="0000FF"/>
                </a:solidFill>
                <a:latin typeface="Lucida Grande" pitchFamily="16" charset="0"/>
              </a:rPr>
              <a:t>IgA</a:t>
            </a:r>
            <a:endParaRPr lang="it-IT" sz="3600" dirty="0">
              <a:solidFill>
                <a:srgbClr val="0000FF"/>
              </a:solidFill>
              <a:latin typeface="Lucida Grande" pitchFamily="16" charset="0"/>
            </a:endParaRPr>
          </a:p>
        </p:txBody>
      </p:sp>
      <p:pic>
        <p:nvPicPr>
          <p:cNvPr id="1843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800" y="1785788"/>
            <a:ext cx="2724480" cy="209974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Freeform 1"/>
          <p:cNvSpPr>
            <a:spLocks noChangeArrowheads="1"/>
          </p:cNvSpPr>
          <p:nvPr/>
        </p:nvSpPr>
        <p:spPr bwMode="auto">
          <a:xfrm>
            <a:off x="429120" y="1286055"/>
            <a:ext cx="8228160" cy="5247911"/>
          </a:xfrm>
          <a:custGeom>
            <a:avLst/>
            <a:gdLst>
              <a:gd name="T0" fmla="*/ 0 w 21600"/>
              <a:gd name="T1" fmla="*/ 0 h 21600"/>
              <a:gd name="T2" fmla="*/ 9070975 w 21600"/>
              <a:gd name="T3" fmla="*/ 0 h 21600"/>
              <a:gd name="T4" fmla="*/ 9070975 w 21600"/>
              <a:gd name="T5" fmla="*/ 5784850 h 21600"/>
              <a:gd name="T6" fmla="*/ 0 w 21600"/>
              <a:gd name="T7" fmla="*/ 5784850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lIns="34615" tIns="34615" rIns="34615" bIns="34615"/>
          <a:lstStyle/>
          <a:p>
            <a:pPr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it-IT" sz="2500" i="1" dirty="0">
              <a:latin typeface="Lucida Grande" pitchFamily="16" charset="0"/>
            </a:endParaRPr>
          </a:p>
          <a:p>
            <a:pPr>
              <a:spcBef>
                <a:spcPts val="726"/>
              </a:spcBef>
              <a:buFont typeface="Wingdings" charset="2"/>
              <a:buChar char="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2400" dirty="0">
                <a:solidFill>
                  <a:srgbClr val="FF0000"/>
                </a:solidFill>
                <a:latin typeface="Lucida Grande" pitchFamily="16" charset="0"/>
              </a:rPr>
              <a:t>valori di </a:t>
            </a:r>
            <a:r>
              <a:rPr lang="it-IT" sz="2400" dirty="0" err="1">
                <a:solidFill>
                  <a:srgbClr val="FF0000"/>
                </a:solidFill>
                <a:latin typeface="Lucida Grande" pitchFamily="16" charset="0"/>
              </a:rPr>
              <a:t>IgA</a:t>
            </a:r>
            <a:r>
              <a:rPr lang="it-IT" sz="2400" dirty="0">
                <a:solidFill>
                  <a:srgbClr val="FF0000"/>
                </a:solidFill>
                <a:latin typeface="Lucida Grande" pitchFamily="16" charset="0"/>
              </a:rPr>
              <a:t> &gt; di 7 mg/</a:t>
            </a:r>
            <a:r>
              <a:rPr lang="it-IT" sz="2400" dirty="0" err="1">
                <a:solidFill>
                  <a:srgbClr val="FF0000"/>
                </a:solidFill>
                <a:latin typeface="Lucida Grande" pitchFamily="16" charset="0"/>
              </a:rPr>
              <a:t>dL</a:t>
            </a:r>
            <a:endParaRPr lang="it-IT" sz="2400" dirty="0">
              <a:solidFill>
                <a:srgbClr val="FF0000"/>
              </a:solidFill>
              <a:latin typeface="Lucida Grande" pitchFamily="16" charset="0"/>
            </a:endParaRPr>
          </a:p>
          <a:p>
            <a:pPr>
              <a:spcBef>
                <a:spcPts val="726"/>
              </a:spcBef>
              <a:buFont typeface="Wingdings" charset="2"/>
              <a:buChar char="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2400" dirty="0">
                <a:solidFill>
                  <a:srgbClr val="FF0000"/>
                </a:solidFill>
                <a:latin typeface="Lucida Grande" pitchFamily="16" charset="0"/>
              </a:rPr>
              <a:t>ma inferiori a 2DS  del valore normale per l’età</a:t>
            </a:r>
          </a:p>
          <a:p>
            <a:pPr>
              <a:spcBef>
                <a:spcPts val="726"/>
              </a:spcBef>
              <a:buFont typeface="Wingdings" charset="2"/>
              <a:buChar char="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2400" dirty="0">
                <a:solidFill>
                  <a:srgbClr val="FF0000"/>
                </a:solidFill>
                <a:latin typeface="Lucida Grande" pitchFamily="16" charset="0"/>
              </a:rPr>
              <a:t>età &gt; 2 anni</a:t>
            </a:r>
          </a:p>
          <a:p>
            <a:pPr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it-IT" sz="1800" i="1" dirty="0">
              <a:latin typeface="Lucida Grande" pitchFamily="16" charset="0"/>
            </a:endParaRPr>
          </a:p>
          <a:p>
            <a:pPr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1800" i="1" dirty="0">
                <a:latin typeface="Lucida Grande" pitchFamily="16" charset="0"/>
              </a:rPr>
              <a:t> PREVALENZA</a:t>
            </a:r>
          </a:p>
          <a:p>
            <a:pPr>
              <a:spcBef>
                <a:spcPts val="726"/>
              </a:spcBef>
              <a:buFont typeface="Lucida Grande" pitchFamily="16" charset="0"/>
              <a:buChar char="-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1800" dirty="0">
                <a:solidFill>
                  <a:srgbClr val="3333FF"/>
                </a:solidFill>
              </a:rPr>
              <a:t>frequente</a:t>
            </a:r>
          </a:p>
          <a:p>
            <a:pPr>
              <a:spcBef>
                <a:spcPts val="726"/>
              </a:spcBef>
              <a:buFont typeface="Lucida Grande" pitchFamily="16" charset="0"/>
              <a:buChar char="-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1800" dirty="0"/>
              <a:t>anche secondario</a:t>
            </a:r>
          </a:p>
          <a:p>
            <a:pPr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1800" dirty="0"/>
              <a:t>      (farmaci, virus)</a:t>
            </a:r>
          </a:p>
          <a:p>
            <a:pPr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it-IT" sz="1800" dirty="0">
              <a:latin typeface="Lucida Grande" pitchFamily="16" charset="0"/>
            </a:endParaRPr>
          </a:p>
          <a:p>
            <a:pPr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it-IT" sz="1800" dirty="0">
              <a:latin typeface="Lucida Grande" pitchFamily="16" charset="0"/>
            </a:endParaRPr>
          </a:p>
        </p:txBody>
      </p:sp>
      <p:sp>
        <p:nvSpPr>
          <p:cNvPr id="19459" name="Picture 2"/>
          <p:cNvSpPr>
            <a:spLocks noChangeAspect="1" noChangeArrowheads="1"/>
          </p:cNvSpPr>
          <p:nvPr/>
        </p:nvSpPr>
        <p:spPr bwMode="auto">
          <a:xfrm>
            <a:off x="3071521" y="3643583"/>
            <a:ext cx="5428800" cy="2501543"/>
          </a:xfrm>
          <a:prstGeom prst="rect">
            <a:avLst/>
          </a:prstGeom>
          <a:solidFill>
            <a:srgbClr val="CFE7F5"/>
          </a:solidFill>
          <a:ln w="9525">
            <a:solidFill>
              <a:srgbClr val="808080"/>
            </a:solidFill>
            <a:round/>
            <a:headEnd/>
            <a:tailEnd/>
          </a:ln>
        </p:spPr>
        <p:txBody>
          <a:bodyPr lIns="82945" tIns="41473" rIns="82945" bIns="41473"/>
          <a:lstStyle/>
          <a:p>
            <a:endParaRPr lang="it-IT"/>
          </a:p>
        </p:txBody>
      </p:sp>
      <p:sp>
        <p:nvSpPr>
          <p:cNvPr id="19460" name="Freeform 3"/>
          <p:cNvSpPr>
            <a:spLocks noChangeArrowheads="1"/>
          </p:cNvSpPr>
          <p:nvPr/>
        </p:nvSpPr>
        <p:spPr bwMode="auto">
          <a:xfrm>
            <a:off x="429120" y="214583"/>
            <a:ext cx="8228160" cy="910176"/>
          </a:xfrm>
          <a:custGeom>
            <a:avLst/>
            <a:gdLst>
              <a:gd name="T0" fmla="*/ 0 w 21600"/>
              <a:gd name="T1" fmla="*/ 0 h 21600"/>
              <a:gd name="T2" fmla="*/ 9070975 w 21600"/>
              <a:gd name="T3" fmla="*/ 0 h 21600"/>
              <a:gd name="T4" fmla="*/ 9070975 w 21600"/>
              <a:gd name="T5" fmla="*/ 1003300 h 21600"/>
              <a:gd name="T6" fmla="*/ 0 w 21600"/>
              <a:gd name="T7" fmla="*/ 1003300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108000">
            <a:solidFill>
              <a:srgbClr val="B7DEE8"/>
            </a:solidFill>
            <a:miter lim="800000"/>
            <a:headEnd/>
            <a:tailEnd/>
          </a:ln>
        </p:spPr>
        <p:txBody>
          <a:bodyPr lIns="77720" tIns="77720" rIns="77720" bIns="77720" anchor="ctr"/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4000" dirty="0">
                <a:solidFill>
                  <a:srgbClr val="3333FF"/>
                </a:solidFill>
                <a:latin typeface="Lucida Grande" pitchFamily="16" charset="0"/>
              </a:rPr>
              <a:t>DEFICIT PARZIALE di </a:t>
            </a:r>
            <a:r>
              <a:rPr lang="it-IT" sz="4000" dirty="0" err="1">
                <a:solidFill>
                  <a:srgbClr val="3333FF"/>
                </a:solidFill>
                <a:latin typeface="Lucida Grande" pitchFamily="16" charset="0"/>
              </a:rPr>
              <a:t>IgA</a:t>
            </a:r>
            <a:endParaRPr lang="it-IT" sz="4000" dirty="0">
              <a:solidFill>
                <a:srgbClr val="3333FF"/>
              </a:solidFill>
              <a:latin typeface="Lucida Grande" pitchFamily="16" charset="0"/>
            </a:endParaRPr>
          </a:p>
        </p:txBody>
      </p:sp>
      <p:graphicFrame>
        <p:nvGraphicFramePr>
          <p:cNvPr id="20484" name="Group 4"/>
          <p:cNvGraphicFramePr>
            <a:graphicFrameLocks noGrp="1"/>
          </p:cNvGraphicFramePr>
          <p:nvPr/>
        </p:nvGraphicFramePr>
        <p:xfrm>
          <a:off x="3071520" y="3643583"/>
          <a:ext cx="5431680" cy="2875976"/>
        </p:xfrm>
        <a:graphic>
          <a:graphicData uri="http://schemas.openxmlformats.org/drawingml/2006/table">
            <a:tbl>
              <a:tblPr/>
              <a:tblGrid>
                <a:gridCol w="1697760"/>
                <a:gridCol w="3733920"/>
              </a:tblGrid>
              <a:tr h="455088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</a:tabLst>
                      </a:pP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SimSun" charset="-122"/>
                      </a:endParaRPr>
                    </a:p>
                  </a:txBody>
                  <a:tcPr marL="81638" marR="81638" marT="42456" marB="42456" anchor="ctr" anchorCtr="1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A4A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3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</a:tabLst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Gill Sans" charset="0"/>
                          <a:ea typeface="SimSun" charset="-122"/>
                        </a:rPr>
                        <a:t>IgA: valore medio (limiti ± 2DS)</a:t>
                      </a:r>
                    </a:p>
                  </a:txBody>
                  <a:tcPr marL="81638" marR="81638" marT="42456" marB="42456" anchor="ctr" anchorCtr="1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A4AFF"/>
                    </a:solidFill>
                  </a:tcPr>
                </a:tc>
              </a:tr>
              <a:tr h="413382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3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</a:tabLst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" charset="0"/>
                          <a:ea typeface="SimSun" charset="-122"/>
                        </a:rPr>
                        <a:t>&lt; 1 anno</a:t>
                      </a:r>
                    </a:p>
                  </a:txBody>
                  <a:tcPr marL="81638" marR="81638" marT="42456" marB="42456" anchor="ctr" anchorCtr="1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A4A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3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</a:tabLst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" charset="0"/>
                          <a:ea typeface="SimSun" charset="-122"/>
                        </a:rPr>
                        <a:t>29 (10 – 85)</a:t>
                      </a:r>
                    </a:p>
                  </a:txBody>
                  <a:tcPr marL="81638" marR="81638" marT="42456" marB="42456" anchor="ctr" anchorCtr="1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A4AFF"/>
                    </a:solidFill>
                  </a:tcPr>
                </a:tc>
              </a:tr>
              <a:tr h="413382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3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</a:tabLst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" charset="0"/>
                          <a:ea typeface="SimSun" charset="-122"/>
                        </a:rPr>
                        <a:t>1-2 anni</a:t>
                      </a:r>
                    </a:p>
                  </a:txBody>
                  <a:tcPr marL="81638" marR="81638" marT="42456" marB="42456" anchor="ctr" anchorCtr="1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A4A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3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</a:tabLst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" charset="0"/>
                          <a:ea typeface="SimSun" charset="-122"/>
                        </a:rPr>
                        <a:t>54 (17 – 178)</a:t>
                      </a:r>
                    </a:p>
                  </a:txBody>
                  <a:tcPr marL="81638" marR="81638" marT="42456" marB="42456" anchor="ctr" anchorCtr="1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A4AFF"/>
                    </a:solidFill>
                  </a:tcPr>
                </a:tc>
              </a:tr>
              <a:tr h="413382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3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</a:tabLst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" charset="0"/>
                          <a:ea typeface="SimSun" charset="-122"/>
                        </a:rPr>
                        <a:t>2-3 anni</a:t>
                      </a:r>
                    </a:p>
                  </a:txBody>
                  <a:tcPr marL="81638" marR="81638" marT="42456" marB="42456" anchor="ctr" anchorCtr="1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A4A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3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</a:tabLst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" charset="0"/>
                          <a:ea typeface="SimSun" charset="-122"/>
                        </a:rPr>
                        <a:t>68 (27 – 173)</a:t>
                      </a:r>
                    </a:p>
                  </a:txBody>
                  <a:tcPr marL="81638" marR="81638" marT="42456" marB="42456" anchor="ctr" anchorCtr="1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A4AFF"/>
                    </a:solidFill>
                  </a:tcPr>
                </a:tc>
              </a:tr>
              <a:tr h="413382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3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</a:tabLst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" charset="0"/>
                          <a:ea typeface="SimSun" charset="-122"/>
                        </a:rPr>
                        <a:t>4-5 anni</a:t>
                      </a:r>
                    </a:p>
                  </a:txBody>
                  <a:tcPr marL="81638" marR="81638" marT="42456" marB="42456" anchor="ctr" anchorCtr="1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A4A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3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</a:tabLst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" charset="0"/>
                          <a:ea typeface="SimSun" charset="-122"/>
                        </a:rPr>
                        <a:t>98 (37 – 257)</a:t>
                      </a:r>
                    </a:p>
                  </a:txBody>
                  <a:tcPr marL="81638" marR="81638" marT="42456" marB="42456" anchor="ctr" anchorCtr="1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A4AFF"/>
                    </a:solidFill>
                  </a:tcPr>
                </a:tc>
              </a:tr>
              <a:tr h="413382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3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</a:tabLst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" charset="0"/>
                          <a:ea typeface="SimSun" charset="-122"/>
                        </a:rPr>
                        <a:t>6-8 anni</a:t>
                      </a:r>
                    </a:p>
                  </a:txBody>
                  <a:tcPr marL="81638" marR="81638" marT="42456" marB="42456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A4A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3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</a:tabLst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" charset="0"/>
                          <a:ea typeface="SimSun" charset="-122"/>
                        </a:rPr>
                        <a:t>113 (41 – 315)</a:t>
                      </a:r>
                    </a:p>
                  </a:txBody>
                  <a:tcPr marL="81638" marR="81638" marT="42456" marB="42456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A4AFF"/>
                    </a:solidFill>
                  </a:tcPr>
                </a:tc>
              </a:tr>
            </a:tbl>
          </a:graphicData>
        </a:graphic>
      </p:graphicFrame>
      <p:sp>
        <p:nvSpPr>
          <p:cNvPr id="19484" name="Line 49"/>
          <p:cNvSpPr>
            <a:spLocks noChangeShapeType="1"/>
          </p:cNvSpPr>
          <p:nvPr/>
        </p:nvSpPr>
        <p:spPr bwMode="auto">
          <a:xfrm>
            <a:off x="6009121" y="2678682"/>
            <a:ext cx="1440" cy="849689"/>
          </a:xfrm>
          <a:prstGeom prst="line">
            <a:avLst/>
          </a:prstGeom>
          <a:noFill/>
          <a:ln w="72000">
            <a:solidFill>
              <a:srgbClr val="6666FF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it-IT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Picture 1"/>
          <p:cNvSpPr>
            <a:spLocks noChangeAspect="1" noChangeArrowheads="1"/>
          </p:cNvSpPr>
          <p:nvPr/>
        </p:nvSpPr>
        <p:spPr bwMode="auto">
          <a:xfrm>
            <a:off x="786240" y="1715221"/>
            <a:ext cx="7430400" cy="3094884"/>
          </a:xfrm>
          <a:prstGeom prst="rect">
            <a:avLst/>
          </a:prstGeom>
          <a:solidFill>
            <a:srgbClr val="CFE7F5"/>
          </a:solidFill>
          <a:ln w="9525">
            <a:solidFill>
              <a:srgbClr val="808080"/>
            </a:solidFill>
            <a:round/>
            <a:headEnd/>
            <a:tailEnd/>
          </a:ln>
        </p:spPr>
        <p:txBody>
          <a:bodyPr lIns="82945" tIns="41473" rIns="82945" bIns="41473"/>
          <a:lstStyle/>
          <a:p>
            <a:endParaRPr lang="it-IT"/>
          </a:p>
        </p:txBody>
      </p:sp>
      <p:sp>
        <p:nvSpPr>
          <p:cNvPr id="20483" name="Freeform 2"/>
          <p:cNvSpPr>
            <a:spLocks noChangeArrowheads="1"/>
          </p:cNvSpPr>
          <p:nvPr/>
        </p:nvSpPr>
        <p:spPr bwMode="auto">
          <a:xfrm>
            <a:off x="499681" y="285150"/>
            <a:ext cx="8228160" cy="1142040"/>
          </a:xfrm>
          <a:custGeom>
            <a:avLst/>
            <a:gdLst>
              <a:gd name="T0" fmla="*/ 0 w 21600"/>
              <a:gd name="T1" fmla="*/ 0 h 21600"/>
              <a:gd name="T2" fmla="*/ 9070975 w 21600"/>
              <a:gd name="T3" fmla="*/ 0 h 21600"/>
              <a:gd name="T4" fmla="*/ 9070975 w 21600"/>
              <a:gd name="T5" fmla="*/ 1258888 h 21600"/>
              <a:gd name="T6" fmla="*/ 0 w 21600"/>
              <a:gd name="T7" fmla="*/ 1258888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158400">
            <a:solidFill>
              <a:srgbClr val="B7DEE8"/>
            </a:solidFill>
            <a:miter lim="800000"/>
            <a:headEnd/>
            <a:tailEnd/>
          </a:ln>
        </p:spPr>
        <p:txBody>
          <a:bodyPr lIns="100579" tIns="100579" rIns="100579" bIns="100579" anchor="ctr"/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3600" dirty="0">
                <a:solidFill>
                  <a:srgbClr val="0066FF"/>
                </a:solidFill>
                <a:latin typeface="Lucida Grande" pitchFamily="16" charset="0"/>
              </a:rPr>
              <a:t>MALATTIA CELIACA </a:t>
            </a:r>
            <a:br>
              <a:rPr lang="it-IT" sz="3600" dirty="0">
                <a:solidFill>
                  <a:srgbClr val="0066FF"/>
                </a:solidFill>
                <a:latin typeface="Lucida Grande" pitchFamily="16" charset="0"/>
              </a:rPr>
            </a:br>
            <a:r>
              <a:rPr lang="it-IT" sz="3600" dirty="0">
                <a:solidFill>
                  <a:srgbClr val="0066FF"/>
                </a:solidFill>
                <a:latin typeface="Lucida Grande" pitchFamily="16" charset="0"/>
              </a:rPr>
              <a:t>test di laboratorio in deficit di </a:t>
            </a:r>
            <a:r>
              <a:rPr lang="it-IT" sz="3600" dirty="0" err="1">
                <a:solidFill>
                  <a:srgbClr val="0066FF"/>
                </a:solidFill>
                <a:latin typeface="Lucida Grande" pitchFamily="16" charset="0"/>
              </a:rPr>
              <a:t>IgA</a:t>
            </a:r>
            <a:endParaRPr lang="it-IT" sz="3600" dirty="0">
              <a:solidFill>
                <a:srgbClr val="0066FF"/>
              </a:solidFill>
              <a:latin typeface="Lucida Grande" pitchFamily="16" charset="0"/>
            </a:endParaRPr>
          </a:p>
        </p:txBody>
      </p:sp>
      <p:pic>
        <p:nvPicPr>
          <p:cNvPr id="2048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761" y="5000205"/>
            <a:ext cx="1447200" cy="158704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graphicFrame>
        <p:nvGraphicFramePr>
          <p:cNvPr id="21508" name="Group 4"/>
          <p:cNvGraphicFramePr>
            <a:graphicFrameLocks noGrp="1"/>
          </p:cNvGraphicFramePr>
          <p:nvPr/>
        </p:nvGraphicFramePr>
        <p:xfrm>
          <a:off x="786240" y="1715221"/>
          <a:ext cx="7431840" cy="3094886"/>
        </p:xfrm>
        <a:graphic>
          <a:graphicData uri="http://schemas.openxmlformats.org/drawingml/2006/table">
            <a:tbl>
              <a:tblPr/>
              <a:tblGrid>
                <a:gridCol w="3752640"/>
                <a:gridCol w="1840320"/>
                <a:gridCol w="1838880"/>
              </a:tblGrid>
              <a:tr h="551578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SimSun" charset="-122"/>
                      </a:endParaRPr>
                    </a:p>
                  </a:txBody>
                  <a:tcPr marL="82944" marR="82944" marT="41476" marB="41476" anchor="ctr" anchorCtr="1" horzOverflow="overflow">
                    <a:lnL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471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25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SimSun" charset="-122"/>
                        </a:rPr>
                        <a:t>SENSIBILITA’</a:t>
                      </a:r>
                    </a:p>
                  </a:txBody>
                  <a:tcPr marL="82944" marR="82944" marT="41476" marB="41476" anchor="ctr" anchorCtr="1" horzOverflow="overflow">
                    <a:lnL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471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25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SimSun" charset="-122"/>
                        </a:rPr>
                        <a:t>SPECIFICITA’</a:t>
                      </a:r>
                    </a:p>
                  </a:txBody>
                  <a:tcPr marL="82944" marR="82944" marT="41476" marB="41476" anchor="ctr" anchorCtr="1" horzOverflow="overflow">
                    <a:lnL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471BC"/>
                    </a:solidFill>
                  </a:tcPr>
                </a:tc>
              </a:tr>
              <a:tr h="1447352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2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it-IT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SimSun" charset="-122"/>
                        </a:rPr>
                        <a:t>IgG anti-Gliadina (peptidi deamidati)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12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it-IT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SimSun" charset="-122"/>
                        </a:rPr>
                        <a:t>(DGP-IgG)</a:t>
                      </a:r>
                    </a:p>
                  </a:txBody>
                  <a:tcPr marL="82944" marR="82944" marT="41476" marB="41476" anchor="ctr" anchorCtr="1" horzOverflow="overflow">
                    <a:lnL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471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25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it-IT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SimSun" charset="-122"/>
                        </a:rPr>
                        <a:t>&gt; 90 %</a:t>
                      </a:r>
                    </a:p>
                  </a:txBody>
                  <a:tcPr marL="82944" marR="82944" marT="41476" marB="41476" anchor="ctr" anchorCtr="1" horzOverflow="overflow">
                    <a:lnL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471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25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it-IT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SimSun" charset="-122"/>
                        </a:rPr>
                        <a:t>&gt; 90 %</a:t>
                      </a:r>
                    </a:p>
                  </a:txBody>
                  <a:tcPr marL="82944" marR="82944" marT="41476" marB="41476" anchor="ctr" anchorCtr="1" horzOverflow="overflow">
                    <a:lnL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471BC"/>
                    </a:solidFill>
                  </a:tcPr>
                </a:tc>
              </a:tr>
              <a:tr h="1095956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2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it-IT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SimSun" charset="-122"/>
                        </a:rPr>
                        <a:t>IgG anti-transglutaminasi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12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it-IT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SimSun" charset="-122"/>
                        </a:rPr>
                        <a:t>(tTG-IgG )</a:t>
                      </a:r>
                    </a:p>
                  </a:txBody>
                  <a:tcPr marL="82944" marR="82944" marT="41476" marB="41476" anchor="ctr" anchorCtr="1" horzOverflow="overflow">
                    <a:lnL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471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25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it-IT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SimSun" charset="-122"/>
                        </a:rPr>
                        <a:t>12-99 %</a:t>
                      </a:r>
                    </a:p>
                  </a:txBody>
                  <a:tcPr marL="82944" marR="82944" marT="41476" marB="41476" anchor="ctr" anchorCtr="1" horzOverflow="overflow">
                    <a:lnL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471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25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it-IT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SimSun" charset="-122"/>
                        </a:rPr>
                        <a:t>86 %</a:t>
                      </a:r>
                    </a:p>
                  </a:txBody>
                  <a:tcPr marL="82944" marR="82944" marT="41476" marB="41476" anchor="ctr" anchorCtr="1" horzOverflow="overflow">
                    <a:lnL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471B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39841" y="1372465"/>
            <a:ext cx="7104960" cy="548553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3384" y="131055"/>
            <a:ext cx="4245120" cy="124141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1508" name="Rectangle 3"/>
          <p:cNvSpPr>
            <a:spLocks noChangeArrowheads="1"/>
          </p:cNvSpPr>
          <p:nvPr/>
        </p:nvSpPr>
        <p:spPr bwMode="auto">
          <a:xfrm>
            <a:off x="1632960" y="3135210"/>
            <a:ext cx="2220480" cy="391721"/>
          </a:xfrm>
          <a:prstGeom prst="rect">
            <a:avLst/>
          </a:prstGeom>
          <a:noFill/>
          <a:ln w="36000">
            <a:solidFill>
              <a:srgbClr val="FF3333"/>
            </a:solidFill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it-IT"/>
          </a:p>
        </p:txBody>
      </p:sp>
      <p:sp>
        <p:nvSpPr>
          <p:cNvPr id="21509" name="Rectangle 4"/>
          <p:cNvSpPr>
            <a:spLocks noChangeArrowheads="1"/>
          </p:cNvSpPr>
          <p:nvPr/>
        </p:nvSpPr>
        <p:spPr bwMode="auto">
          <a:xfrm>
            <a:off x="3962881" y="1372465"/>
            <a:ext cx="2089440" cy="391721"/>
          </a:xfrm>
          <a:prstGeom prst="rect">
            <a:avLst/>
          </a:prstGeom>
          <a:noFill/>
          <a:ln w="36000">
            <a:solidFill>
              <a:srgbClr val="FF3333"/>
            </a:solidFill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it-IT"/>
          </a:p>
        </p:txBody>
      </p:sp>
      <p:sp>
        <p:nvSpPr>
          <p:cNvPr id="21510" name="Rectangle 5"/>
          <p:cNvSpPr>
            <a:spLocks noChangeArrowheads="1"/>
          </p:cNvSpPr>
          <p:nvPr/>
        </p:nvSpPr>
        <p:spPr bwMode="auto">
          <a:xfrm>
            <a:off x="3388320" y="6303543"/>
            <a:ext cx="3241440" cy="554458"/>
          </a:xfrm>
          <a:prstGeom prst="rect">
            <a:avLst/>
          </a:prstGeom>
          <a:noFill/>
          <a:ln w="36000">
            <a:solidFill>
              <a:srgbClr val="FF3333"/>
            </a:solidFill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it-IT"/>
          </a:p>
        </p:txBody>
      </p:sp>
      <p:sp>
        <p:nvSpPr>
          <p:cNvPr id="21511" name="Rectangle 6"/>
          <p:cNvSpPr>
            <a:spLocks noChangeArrowheads="1"/>
          </p:cNvSpPr>
          <p:nvPr/>
        </p:nvSpPr>
        <p:spPr bwMode="auto">
          <a:xfrm>
            <a:off x="4898880" y="4931078"/>
            <a:ext cx="2259360" cy="522775"/>
          </a:xfrm>
          <a:prstGeom prst="rect">
            <a:avLst/>
          </a:prstGeom>
          <a:noFill/>
          <a:ln w="36000">
            <a:solidFill>
              <a:srgbClr val="FF3333"/>
            </a:solidFill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it-IT"/>
          </a:p>
        </p:txBody>
      </p:sp>
      <p:sp>
        <p:nvSpPr>
          <p:cNvPr id="21512" name="Rectangle 7"/>
          <p:cNvSpPr>
            <a:spLocks noChangeArrowheads="1"/>
          </p:cNvSpPr>
          <p:nvPr/>
        </p:nvSpPr>
        <p:spPr bwMode="auto">
          <a:xfrm>
            <a:off x="200161" y="228985"/>
            <a:ext cx="4714836" cy="131354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>
            <a:sp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</a:tabLst>
            </a:pPr>
            <a:r>
              <a:rPr lang="it-IT" sz="2000" dirty="0">
                <a:solidFill>
                  <a:srgbClr val="FF0000"/>
                </a:solidFill>
              </a:rPr>
              <a:t>90.53.G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</a:tabLst>
            </a:pPr>
            <a:r>
              <a:rPr lang="it-IT" sz="2000" dirty="0">
                <a:solidFill>
                  <a:srgbClr val="FF0000"/>
                </a:solidFill>
              </a:rPr>
              <a:t>ANTICORPI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</a:tabLst>
            </a:pPr>
            <a:r>
              <a:rPr lang="it-IT" sz="2000" dirty="0">
                <a:solidFill>
                  <a:srgbClr val="FF0000"/>
                </a:solidFill>
              </a:rPr>
              <a:t>ANTI TRANSGLUTAMINASI (</a:t>
            </a:r>
            <a:r>
              <a:rPr lang="it-IT" sz="2000" dirty="0" err="1">
                <a:solidFill>
                  <a:srgbClr val="FF0000"/>
                </a:solidFill>
              </a:rPr>
              <a:t>IgA</a:t>
            </a:r>
            <a:r>
              <a:rPr lang="it-IT" sz="2000" dirty="0">
                <a:solidFill>
                  <a:srgbClr val="FF0000"/>
                </a:solidFill>
              </a:rPr>
              <a:t> o </a:t>
            </a:r>
            <a:r>
              <a:rPr lang="it-IT" sz="2000" dirty="0" err="1">
                <a:solidFill>
                  <a:srgbClr val="FF0000"/>
                </a:solidFill>
              </a:rPr>
              <a:t>IgG</a:t>
            </a:r>
            <a:r>
              <a:rPr lang="it-IT" sz="2000" dirty="0">
                <a:solidFill>
                  <a:srgbClr val="FF0000"/>
                </a:solidFill>
              </a:rPr>
              <a:t>)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</a:tabLst>
            </a:pPr>
            <a:r>
              <a:rPr lang="it-IT" sz="2000" b="1" dirty="0">
                <a:solidFill>
                  <a:srgbClr val="FF0000"/>
                </a:solidFill>
              </a:rPr>
              <a:t>RIFLESSA</a:t>
            </a:r>
          </a:p>
        </p:txBody>
      </p:sp>
      <p:sp>
        <p:nvSpPr>
          <p:cNvPr id="22536" name="Line 8"/>
          <p:cNvSpPr>
            <a:spLocks noChangeShapeType="1"/>
          </p:cNvSpPr>
          <p:nvPr/>
        </p:nvSpPr>
        <p:spPr bwMode="auto">
          <a:xfrm>
            <a:off x="1110241" y="2057976"/>
            <a:ext cx="849600" cy="587582"/>
          </a:xfrm>
          <a:prstGeom prst="line">
            <a:avLst/>
          </a:prstGeom>
          <a:noFill/>
          <a:ln w="144000">
            <a:solidFill>
              <a:srgbClr val="00CCFF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it-IT"/>
          </a:p>
        </p:txBody>
      </p:sp>
      <p:sp>
        <p:nvSpPr>
          <p:cNvPr id="21514" name="Line 9"/>
          <p:cNvSpPr>
            <a:spLocks noChangeShapeType="1"/>
          </p:cNvSpPr>
          <p:nvPr/>
        </p:nvSpPr>
        <p:spPr bwMode="auto">
          <a:xfrm>
            <a:off x="9535680" y="5095255"/>
            <a:ext cx="64800" cy="1441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it-IT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 additive="repl">
                                        <p:cTn id="6" dur="20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6" grpId="0" animBg="1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Freeform 1"/>
          <p:cNvSpPr>
            <a:spLocks noChangeArrowheads="1"/>
          </p:cNvSpPr>
          <p:nvPr/>
        </p:nvSpPr>
        <p:spPr bwMode="auto">
          <a:xfrm>
            <a:off x="914401" y="2492896"/>
            <a:ext cx="2939040" cy="1045550"/>
          </a:xfrm>
          <a:custGeom>
            <a:avLst/>
            <a:gdLst>
              <a:gd name="T0" fmla="*/ 0 w 21600"/>
              <a:gd name="T1" fmla="*/ 0 h 21600"/>
              <a:gd name="T2" fmla="*/ 3240087 w 21600"/>
              <a:gd name="T3" fmla="*/ 0 h 21600"/>
              <a:gd name="T4" fmla="*/ 3240087 w 21600"/>
              <a:gd name="T5" fmla="*/ 1152525 h 21600"/>
              <a:gd name="T6" fmla="*/ 0 w 21600"/>
              <a:gd name="T7" fmla="*/ 1152525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lIns="34615" tIns="34615" rIns="34615" bIns="34615"/>
          <a:lstStyle/>
          <a:p>
            <a:pPr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</a:tabLst>
            </a:pPr>
            <a:r>
              <a:rPr lang="it-IT" sz="2000" i="1" dirty="0">
                <a:solidFill>
                  <a:srgbClr val="FF0000"/>
                </a:solidFill>
                <a:latin typeface="Lucida Grande" pitchFamily="16" charset="0"/>
              </a:rPr>
              <a:t>POSITIVO O DUBBIO </a:t>
            </a:r>
            <a:r>
              <a:rPr lang="it-IT" sz="2000" i="1" dirty="0">
                <a:latin typeface="Lucida Grande" pitchFamily="16" charset="0"/>
              </a:rPr>
              <a:t>        </a:t>
            </a:r>
          </a:p>
          <a:p>
            <a:pPr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</a:tabLst>
            </a:pPr>
            <a:r>
              <a:rPr lang="it-IT" sz="2000" i="1" dirty="0">
                <a:latin typeface="Lucida Grande" pitchFamily="16" charset="0"/>
              </a:rPr>
              <a:t>   </a:t>
            </a:r>
          </a:p>
          <a:p>
            <a:pPr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</a:tabLst>
            </a:pPr>
            <a:endParaRPr lang="it-IT" sz="1000" dirty="0">
              <a:latin typeface="Lucida Grande" pitchFamily="16" charset="0"/>
            </a:endParaRPr>
          </a:p>
          <a:p>
            <a:pPr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</a:tabLst>
            </a:pPr>
            <a:endParaRPr lang="it-IT" sz="1000" dirty="0">
              <a:latin typeface="Lucida Grande" pitchFamily="16" charset="0"/>
            </a:endParaRPr>
          </a:p>
          <a:p>
            <a:pPr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</a:tabLst>
            </a:pPr>
            <a:r>
              <a:rPr lang="it-IT" sz="2000" i="1" dirty="0">
                <a:solidFill>
                  <a:srgbClr val="FF0000"/>
                </a:solidFill>
                <a:latin typeface="Lucida Grande" pitchFamily="16" charset="0"/>
              </a:rPr>
              <a:t>   </a:t>
            </a:r>
            <a:r>
              <a:rPr lang="it-IT" sz="2000" i="1" dirty="0">
                <a:latin typeface="Lucida Grande" pitchFamily="16" charset="0"/>
              </a:rPr>
              <a:t>                                       </a:t>
            </a:r>
          </a:p>
          <a:p>
            <a:pPr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</a:tabLst>
            </a:pPr>
            <a:r>
              <a:rPr lang="it-IT" sz="2500" i="1" dirty="0">
                <a:latin typeface="Lucida Grande" pitchFamily="16" charset="0"/>
              </a:rPr>
              <a:t>                                                      </a:t>
            </a:r>
          </a:p>
          <a:p>
            <a:pPr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</a:tabLst>
            </a:pPr>
            <a:endParaRPr lang="it-IT" sz="2200" dirty="0">
              <a:latin typeface="Lucida Grande" pitchFamily="16" charset="0"/>
            </a:endParaRPr>
          </a:p>
          <a:p>
            <a:pPr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</a:tabLst>
            </a:pPr>
            <a:endParaRPr lang="it-IT" sz="2200" dirty="0">
              <a:latin typeface="Lucida Grande" pitchFamily="16" charset="0"/>
            </a:endParaRPr>
          </a:p>
        </p:txBody>
      </p:sp>
      <p:sp>
        <p:nvSpPr>
          <p:cNvPr id="22531" name="Freeform 2"/>
          <p:cNvSpPr>
            <a:spLocks noChangeArrowheads="1"/>
          </p:cNvSpPr>
          <p:nvPr/>
        </p:nvSpPr>
        <p:spPr bwMode="auto">
          <a:xfrm>
            <a:off x="499681" y="285150"/>
            <a:ext cx="8228160" cy="1142040"/>
          </a:xfrm>
          <a:custGeom>
            <a:avLst/>
            <a:gdLst>
              <a:gd name="T0" fmla="*/ 0 w 21600"/>
              <a:gd name="T1" fmla="*/ 0 h 21600"/>
              <a:gd name="T2" fmla="*/ 9070975 w 21600"/>
              <a:gd name="T3" fmla="*/ 0 h 21600"/>
              <a:gd name="T4" fmla="*/ 9070975 w 21600"/>
              <a:gd name="T5" fmla="*/ 1258888 h 21600"/>
              <a:gd name="T6" fmla="*/ 0 w 21600"/>
              <a:gd name="T7" fmla="*/ 1258888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72000">
            <a:solidFill>
              <a:srgbClr val="99CCCC"/>
            </a:solidFill>
            <a:miter lim="800000"/>
            <a:headEnd/>
            <a:tailEnd/>
          </a:ln>
        </p:spPr>
        <p:txBody>
          <a:bodyPr lIns="61393" tIns="61393" rIns="61393" bIns="61393" anchor="ctr"/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3300" dirty="0">
                <a:solidFill>
                  <a:srgbClr val="0000FF"/>
                </a:solidFill>
                <a:latin typeface="Lucida Grande" pitchFamily="16" charset="0"/>
              </a:rPr>
              <a:t>MALATTIA CELIACA </a:t>
            </a:r>
            <a:br>
              <a:rPr lang="it-IT" sz="3300" dirty="0">
                <a:solidFill>
                  <a:srgbClr val="0000FF"/>
                </a:solidFill>
                <a:latin typeface="Lucida Grande" pitchFamily="16" charset="0"/>
              </a:rPr>
            </a:br>
            <a:r>
              <a:rPr lang="it-IT" sz="3300" dirty="0">
                <a:solidFill>
                  <a:srgbClr val="0000FF"/>
                </a:solidFill>
                <a:latin typeface="Lucida Grande" pitchFamily="16" charset="0"/>
              </a:rPr>
              <a:t>test </a:t>
            </a:r>
            <a:r>
              <a:rPr lang="it-IT" sz="3300" dirty="0" err="1">
                <a:solidFill>
                  <a:srgbClr val="0000FF"/>
                </a:solidFill>
                <a:latin typeface="Lucida Grande" pitchFamily="16" charset="0"/>
              </a:rPr>
              <a:t>IgA</a:t>
            </a:r>
            <a:r>
              <a:rPr lang="it-IT" sz="3300" dirty="0">
                <a:solidFill>
                  <a:srgbClr val="0000FF"/>
                </a:solidFill>
                <a:latin typeface="Lucida Grande" pitchFamily="16" charset="0"/>
              </a:rPr>
              <a:t> nella norma</a:t>
            </a:r>
          </a:p>
        </p:txBody>
      </p:sp>
      <p:sp>
        <p:nvSpPr>
          <p:cNvPr id="22532" name="Freeform 3"/>
          <p:cNvSpPr>
            <a:spLocks noChangeArrowheads="1"/>
          </p:cNvSpPr>
          <p:nvPr/>
        </p:nvSpPr>
        <p:spPr bwMode="auto">
          <a:xfrm>
            <a:off x="7786080" y="4143315"/>
            <a:ext cx="977760" cy="483891"/>
          </a:xfrm>
          <a:custGeom>
            <a:avLst/>
            <a:gdLst>
              <a:gd name="T0" fmla="*/ 0 w 21600"/>
              <a:gd name="T1" fmla="*/ 133350 h 21600"/>
              <a:gd name="T2" fmla="*/ 269478 w 21600"/>
              <a:gd name="T3" fmla="*/ 133350 h 21600"/>
              <a:gd name="T4" fmla="*/ 269478 w 21600"/>
              <a:gd name="T5" fmla="*/ 0 h 21600"/>
              <a:gd name="T6" fmla="*/ 1077912 w 21600"/>
              <a:gd name="T7" fmla="*/ 266700 h 21600"/>
              <a:gd name="T8" fmla="*/ 269478 w 21600"/>
              <a:gd name="T9" fmla="*/ 533400 h 21600"/>
              <a:gd name="T10" fmla="*/ 269478 w 21600"/>
              <a:gd name="T11" fmla="*/ 400050 h 21600"/>
              <a:gd name="T12" fmla="*/ 0 w 21600"/>
              <a:gd name="T13" fmla="*/ 400050 h 2160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1600"/>
              <a:gd name="T22" fmla="*/ 0 h 21600"/>
              <a:gd name="T23" fmla="*/ 21600 w 21600"/>
              <a:gd name="T24" fmla="*/ 21600 h 216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1600" h="21600">
                <a:moveTo>
                  <a:pt x="0" y="5400"/>
                </a:moveTo>
                <a:lnTo>
                  <a:pt x="5400" y="5400"/>
                </a:lnTo>
                <a:lnTo>
                  <a:pt x="5400" y="0"/>
                </a:lnTo>
                <a:lnTo>
                  <a:pt x="21600" y="10800"/>
                </a:lnTo>
                <a:lnTo>
                  <a:pt x="5400" y="21600"/>
                </a:lnTo>
                <a:lnTo>
                  <a:pt x="5400" y="16200"/>
                </a:lnTo>
                <a:lnTo>
                  <a:pt x="0" y="16200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it-IT"/>
          </a:p>
        </p:txBody>
      </p:sp>
      <p:sp>
        <p:nvSpPr>
          <p:cNvPr id="22533" name="Line 4"/>
          <p:cNvSpPr>
            <a:spLocks noChangeShapeType="1"/>
          </p:cNvSpPr>
          <p:nvPr/>
        </p:nvSpPr>
        <p:spPr bwMode="auto">
          <a:xfrm>
            <a:off x="4376161" y="1412776"/>
            <a:ext cx="1440" cy="424845"/>
          </a:xfrm>
          <a:prstGeom prst="line">
            <a:avLst/>
          </a:prstGeom>
          <a:noFill/>
          <a:ln w="360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it-IT"/>
          </a:p>
        </p:txBody>
      </p:sp>
      <p:sp>
        <p:nvSpPr>
          <p:cNvPr id="22534" name="Text Box 5"/>
          <p:cNvSpPr txBox="1">
            <a:spLocks noChangeArrowheads="1"/>
          </p:cNvSpPr>
          <p:nvPr/>
        </p:nvSpPr>
        <p:spPr bwMode="auto">
          <a:xfrm>
            <a:off x="2388961" y="1484784"/>
            <a:ext cx="4207680" cy="39028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60021" rIns="81639" bIns="40820"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</a:tabLst>
            </a:pPr>
            <a:r>
              <a:rPr lang="it-IT" sz="2200" dirty="0">
                <a:solidFill>
                  <a:srgbClr val="FF0000"/>
                </a:solidFill>
              </a:rPr>
              <a:t>ANTI-TRANSGLUTAMINASI </a:t>
            </a:r>
            <a:r>
              <a:rPr lang="it-IT" sz="2200" dirty="0" err="1">
                <a:solidFill>
                  <a:srgbClr val="FF0000"/>
                </a:solidFill>
              </a:rPr>
              <a:t>IgA</a:t>
            </a:r>
            <a:r>
              <a:rPr lang="it-IT" dirty="0">
                <a:solidFill>
                  <a:srgbClr val="0000CC"/>
                </a:solidFill>
              </a:rPr>
              <a:t> </a:t>
            </a:r>
          </a:p>
        </p:txBody>
      </p:sp>
      <p:graphicFrame>
        <p:nvGraphicFramePr>
          <p:cNvPr id="23558" name="Group 6"/>
          <p:cNvGraphicFramePr>
            <a:graphicFrameLocks noGrp="1"/>
          </p:cNvGraphicFramePr>
          <p:nvPr/>
        </p:nvGraphicFramePr>
        <p:xfrm>
          <a:off x="1187625" y="3933056"/>
          <a:ext cx="7302231" cy="2960708"/>
        </p:xfrm>
        <a:graphic>
          <a:graphicData uri="http://schemas.openxmlformats.org/drawingml/2006/table">
            <a:tbl>
              <a:tblPr/>
              <a:tblGrid>
                <a:gridCol w="3515352"/>
                <a:gridCol w="1828148"/>
                <a:gridCol w="1958731"/>
              </a:tblGrid>
              <a:tr h="336927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</a:tabLst>
                      </a:pP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SimSun" charset="-122"/>
                      </a:endParaRPr>
                    </a:p>
                  </a:txBody>
                  <a:tcPr marL="81638" marR="81638" marT="41476" marB="41476" anchor="ctr" anchorCtr="1" horzOverflow="overflow">
                    <a:lnL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87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25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</a:tabLst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SimSun" charset="-122"/>
                        </a:rPr>
                        <a:t>SENSIBILITA’</a:t>
                      </a:r>
                    </a:p>
                  </a:txBody>
                  <a:tcPr marL="81638" marR="81638" marT="41476" marB="41476" anchor="ctr" anchorCtr="1" horzOverflow="overflow">
                    <a:lnL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87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25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</a:tabLst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SimSun" charset="-122"/>
                        </a:rPr>
                        <a:t>SPECIFICITA’</a:t>
                      </a:r>
                    </a:p>
                  </a:txBody>
                  <a:tcPr marL="81638" marR="81638" marT="41476" marB="41476" anchor="ctr" anchorCtr="1" horzOverflow="overflow">
                    <a:lnL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878"/>
                    </a:solidFill>
                  </a:tcPr>
                </a:tc>
              </a:tr>
              <a:tr h="740774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2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</a:tabLst>
                      </a:pPr>
                      <a:r>
                        <a:rPr kumimoji="0" lang="it-IT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SimSun" charset="-122"/>
                        </a:rPr>
                        <a:t>IgA</a:t>
                      </a: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SimSun" charset="-122"/>
                        </a:rPr>
                        <a:t> </a:t>
                      </a:r>
                      <a:r>
                        <a:rPr kumimoji="0" lang="it-IT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SimSun" charset="-122"/>
                        </a:rPr>
                        <a:t>anti-transglutaminasi</a:t>
                      </a: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 Unicode MS" charset="0"/>
                        <a:ea typeface="SimSun" charset="-122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2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</a:tabLst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SimSun" charset="-122"/>
                        </a:rPr>
                        <a:t>(</a:t>
                      </a:r>
                      <a:r>
                        <a:rPr kumimoji="0" lang="it-IT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SimSun" charset="-122"/>
                        </a:rPr>
                        <a:t>tTG-IgA</a:t>
                      </a: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SimSun" charset="-122"/>
                        </a:rPr>
                        <a:t> )</a:t>
                      </a:r>
                    </a:p>
                  </a:txBody>
                  <a:tcPr marL="81638" marR="81638" marT="41476" marB="41476" anchor="ctr" anchorCtr="1" horzOverflow="overflow">
                    <a:lnL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87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25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</a:tabLst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SimSun" charset="-122"/>
                        </a:rPr>
                        <a:t>&gt; 95 %</a:t>
                      </a:r>
                    </a:p>
                  </a:txBody>
                  <a:tcPr marL="81638" marR="81638" marT="41476" marB="41476" anchor="ctr" anchorCtr="1" horzOverflow="overflow">
                    <a:lnL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87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25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</a:tabLst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SimSun" charset="-122"/>
                        </a:rPr>
                        <a:t>&gt; 95 %</a:t>
                      </a:r>
                    </a:p>
                  </a:txBody>
                  <a:tcPr marL="81638" marR="81638" marT="41476" marB="41476" anchor="ctr" anchorCtr="1" horzOverflow="overflow">
                    <a:lnL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878"/>
                    </a:solidFill>
                  </a:tcPr>
                </a:tc>
              </a:tr>
              <a:tr h="740774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2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</a:tabLst>
                      </a:pPr>
                      <a:r>
                        <a:rPr kumimoji="0" lang="it-IT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SimSun" charset="-122"/>
                        </a:rPr>
                        <a:t>IgA</a:t>
                      </a: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SimSun" charset="-122"/>
                        </a:rPr>
                        <a:t> </a:t>
                      </a:r>
                      <a:r>
                        <a:rPr kumimoji="0" lang="it-IT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SimSun" charset="-122"/>
                        </a:rPr>
                        <a:t>anti-Endomisio</a:t>
                      </a: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 Unicode MS" charset="0"/>
                        <a:ea typeface="SimSun" charset="-122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2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</a:tabLst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SimSun" charset="-122"/>
                        </a:rPr>
                        <a:t>(</a:t>
                      </a:r>
                      <a:r>
                        <a:rPr kumimoji="0" lang="it-IT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SimSun" charset="-122"/>
                        </a:rPr>
                        <a:t>EMA-IgA</a:t>
                      </a: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SimSun" charset="-122"/>
                        </a:rPr>
                        <a:t>)</a:t>
                      </a:r>
                    </a:p>
                  </a:txBody>
                  <a:tcPr marL="81638" marR="81638" marT="41476" marB="41476" anchor="ctr" anchorCtr="1" horzOverflow="overflow">
                    <a:lnL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87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25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</a:tabLst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SimSun" charset="-122"/>
                        </a:rPr>
                        <a:t>&gt; 90 %</a:t>
                      </a:r>
                    </a:p>
                  </a:txBody>
                  <a:tcPr marL="81638" marR="81638" marT="41476" marB="41476" anchor="ctr" anchorCtr="1" horzOverflow="overflow">
                    <a:lnL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87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25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</a:tabLst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SimSun" charset="-122"/>
                        </a:rPr>
                        <a:t>&gt; 98 %</a:t>
                      </a:r>
                    </a:p>
                  </a:txBody>
                  <a:tcPr marL="81638" marR="81638" marT="41476" marB="41476" anchor="ctr" anchorCtr="1" horzOverflow="overflow">
                    <a:lnL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878"/>
                    </a:solidFill>
                  </a:tcPr>
                </a:tc>
              </a:tr>
              <a:tr h="1036749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2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</a:tabLst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SimSun" charset="-122"/>
                        </a:rPr>
                        <a:t>IgA anti-peptidi deamidati della Gliadina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2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</a:tabLst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SimSun" charset="-122"/>
                        </a:rPr>
                        <a:t>(DGP-IgA )</a:t>
                      </a:r>
                    </a:p>
                  </a:txBody>
                  <a:tcPr marL="81638" marR="81638" marT="41476" marB="41476" anchor="ctr" anchorCtr="1" horzOverflow="overflow">
                    <a:lnL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87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25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</a:tabLst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SimSun" charset="-122"/>
                        </a:rPr>
                        <a:t>80 %</a:t>
                      </a:r>
                    </a:p>
                  </a:txBody>
                  <a:tcPr marL="81638" marR="81638" marT="41476" marB="41476" anchor="ctr" anchorCtr="1" horzOverflow="overflow">
                    <a:lnL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87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25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</a:tabLst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SimSun" charset="-122"/>
                        </a:rPr>
                        <a:t>95 %</a:t>
                      </a:r>
                    </a:p>
                  </a:txBody>
                  <a:tcPr marL="81638" marR="81638" marT="41476" marB="41476" anchor="ctr" anchorCtr="1" horzOverflow="overflow">
                    <a:lnL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878"/>
                    </a:solidFill>
                  </a:tcPr>
                </a:tc>
              </a:tr>
            </a:tbl>
          </a:graphicData>
        </a:graphic>
      </p:graphicFrame>
      <p:sp>
        <p:nvSpPr>
          <p:cNvPr id="22557" name="Text Box 50"/>
          <p:cNvSpPr txBox="1">
            <a:spLocks noChangeArrowheads="1"/>
          </p:cNvSpPr>
          <p:nvPr/>
        </p:nvSpPr>
        <p:spPr bwMode="auto">
          <a:xfrm>
            <a:off x="5942880" y="2132856"/>
            <a:ext cx="3068640" cy="73447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/>
          <a:lstStyle/>
          <a:p>
            <a:pPr>
              <a:lnSpc>
                <a:spcPct val="112000"/>
              </a:lnSpc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</a:tabLst>
            </a:pPr>
            <a:r>
              <a:rPr lang="it-IT" sz="2000" i="1" dirty="0">
                <a:solidFill>
                  <a:srgbClr val="FF0000"/>
                </a:solidFill>
                <a:latin typeface="Lucida Grande" pitchFamily="16" charset="0"/>
              </a:rPr>
              <a:t>NEGATIVO </a:t>
            </a:r>
          </a:p>
          <a:p>
            <a:pPr>
              <a:lnSpc>
                <a:spcPct val="112000"/>
              </a:lnSpc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</a:tabLst>
            </a:pPr>
            <a:endParaRPr lang="it-IT" sz="2000" i="1" dirty="0">
              <a:solidFill>
                <a:srgbClr val="FF0000"/>
              </a:solidFill>
              <a:latin typeface="Lucida Grande" pitchFamily="16" charset="0"/>
            </a:endParaRPr>
          </a:p>
        </p:txBody>
      </p:sp>
      <p:sp>
        <p:nvSpPr>
          <p:cNvPr id="22558" name="Text Box 51"/>
          <p:cNvSpPr txBox="1">
            <a:spLocks noChangeArrowheads="1"/>
          </p:cNvSpPr>
          <p:nvPr/>
        </p:nvSpPr>
        <p:spPr bwMode="auto">
          <a:xfrm>
            <a:off x="456481" y="3126571"/>
            <a:ext cx="3134880" cy="734477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</p:spPr>
        <p:txBody>
          <a:bodyPr lIns="81639" tIns="40820" rIns="81639" bIns="40820"/>
          <a:lstStyle/>
          <a:p>
            <a:pPr>
              <a:lnSpc>
                <a:spcPct val="112000"/>
              </a:lnSpc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</a:tabLst>
            </a:pPr>
            <a:r>
              <a:rPr lang="it-IT" sz="2000" i="1" dirty="0" err="1">
                <a:solidFill>
                  <a:srgbClr val="FFFFFF"/>
                </a:solidFill>
                <a:latin typeface="Lucida Grande" pitchFamily="16" charset="0"/>
              </a:rPr>
              <a:t>anti-ENDOMISIO</a:t>
            </a:r>
            <a:r>
              <a:rPr lang="it-IT" sz="2000" i="1" dirty="0">
                <a:solidFill>
                  <a:srgbClr val="FFFFFF"/>
                </a:solidFill>
                <a:latin typeface="Lucida Grande" pitchFamily="16" charset="0"/>
              </a:rPr>
              <a:t>  </a:t>
            </a:r>
            <a:r>
              <a:rPr lang="it-IT" sz="2000" i="1" dirty="0" err="1">
                <a:solidFill>
                  <a:srgbClr val="FFFFFF"/>
                </a:solidFill>
                <a:latin typeface="Lucida Grande" pitchFamily="16" charset="0"/>
              </a:rPr>
              <a:t>IgA</a:t>
            </a:r>
            <a:endParaRPr lang="it-IT" sz="2000" i="1" dirty="0">
              <a:solidFill>
                <a:srgbClr val="FFFFFF"/>
              </a:solidFill>
              <a:latin typeface="Lucida Grande" pitchFamily="16" charset="0"/>
            </a:endParaRPr>
          </a:p>
          <a:p>
            <a:pPr>
              <a:lnSpc>
                <a:spcPct val="112000"/>
              </a:lnSpc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</a:tabLst>
            </a:pPr>
            <a:r>
              <a:rPr lang="it-IT" sz="2000" i="1" dirty="0">
                <a:solidFill>
                  <a:srgbClr val="FFFFFF"/>
                </a:solidFill>
                <a:latin typeface="Lucida Grande" pitchFamily="16" charset="0"/>
              </a:rPr>
              <a:t>(test di conferma)</a:t>
            </a:r>
          </a:p>
        </p:txBody>
      </p:sp>
      <p:sp>
        <p:nvSpPr>
          <p:cNvPr id="22559" name="Line 52"/>
          <p:cNvSpPr>
            <a:spLocks noChangeShapeType="1"/>
          </p:cNvSpPr>
          <p:nvPr/>
        </p:nvSpPr>
        <p:spPr bwMode="auto">
          <a:xfrm flipH="1">
            <a:off x="2118272" y="2818369"/>
            <a:ext cx="5456" cy="250591"/>
          </a:xfrm>
          <a:prstGeom prst="line">
            <a:avLst/>
          </a:prstGeom>
          <a:noFill/>
          <a:ln w="360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it-IT"/>
          </a:p>
        </p:txBody>
      </p:sp>
      <p:sp>
        <p:nvSpPr>
          <p:cNvPr id="23605" name="Text Box 53"/>
          <p:cNvSpPr txBox="1">
            <a:spLocks noChangeArrowheads="1"/>
          </p:cNvSpPr>
          <p:nvPr/>
        </p:nvSpPr>
        <p:spPr bwMode="auto">
          <a:xfrm>
            <a:off x="3779912" y="3429002"/>
            <a:ext cx="5364088" cy="360038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lIns="81639" tIns="40820" rIns="81639" bIns="40820"/>
          <a:lstStyle/>
          <a:p>
            <a:pPr>
              <a:lnSpc>
                <a:spcPct val="125000"/>
              </a:lnSpc>
              <a:spcBef>
                <a:spcPts val="544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</a:tabLst>
              <a:defRPr/>
            </a:pPr>
            <a:r>
              <a:rPr lang="it-IT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charset="0"/>
              </a:rPr>
              <a:t>anti-peptidi </a:t>
            </a:r>
            <a:r>
              <a:rPr lang="it-IT" sz="20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charset="0"/>
              </a:rPr>
              <a:t>deamidati</a:t>
            </a:r>
            <a:r>
              <a:rPr lang="it-IT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charset="0"/>
              </a:rPr>
              <a:t> della Gliadina </a:t>
            </a:r>
            <a:r>
              <a:rPr lang="it-IT" sz="20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charset="0"/>
              </a:rPr>
              <a:t>IgA</a:t>
            </a:r>
            <a:r>
              <a:rPr lang="it-IT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charset="0"/>
              </a:rPr>
              <a:t> e </a:t>
            </a:r>
            <a:r>
              <a:rPr lang="it-IT" sz="20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charset="0"/>
              </a:rPr>
              <a:t>IgG</a:t>
            </a:r>
            <a:endParaRPr lang="it-IT" sz="2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Unicode MS" charset="0"/>
            </a:endParaRPr>
          </a:p>
        </p:txBody>
      </p:sp>
      <p:sp>
        <p:nvSpPr>
          <p:cNvPr id="22561" name="Line 54"/>
          <p:cNvSpPr>
            <a:spLocks noChangeShapeType="1"/>
          </p:cNvSpPr>
          <p:nvPr/>
        </p:nvSpPr>
        <p:spPr bwMode="auto">
          <a:xfrm flipH="1">
            <a:off x="6121656" y="2492896"/>
            <a:ext cx="394560" cy="424845"/>
          </a:xfrm>
          <a:prstGeom prst="line">
            <a:avLst/>
          </a:prstGeom>
          <a:noFill/>
          <a:ln w="360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it-IT"/>
          </a:p>
        </p:txBody>
      </p:sp>
      <p:sp>
        <p:nvSpPr>
          <p:cNvPr id="22562" name="Text Box 55"/>
          <p:cNvSpPr txBox="1">
            <a:spLocks noChangeArrowheads="1"/>
          </p:cNvSpPr>
          <p:nvPr/>
        </p:nvSpPr>
        <p:spPr bwMode="auto">
          <a:xfrm>
            <a:off x="4655520" y="2924944"/>
            <a:ext cx="3116160" cy="36291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/>
          <a:lstStyle/>
          <a:p>
            <a:pPr>
              <a:lnSpc>
                <a:spcPct val="112000"/>
              </a:lnSpc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</a:tabLst>
            </a:pPr>
            <a:r>
              <a:rPr lang="it-IT" sz="2000" i="1" dirty="0">
                <a:solidFill>
                  <a:srgbClr val="FF0000"/>
                </a:solidFill>
                <a:latin typeface="Lucida Grande" pitchFamily="16" charset="0"/>
              </a:rPr>
              <a:t>IN BAMBINI  &lt; 2 anni</a:t>
            </a:r>
          </a:p>
        </p:txBody>
      </p:sp>
      <p:sp>
        <p:nvSpPr>
          <p:cNvPr id="22563" name="Line 56"/>
          <p:cNvSpPr>
            <a:spLocks noChangeShapeType="1"/>
          </p:cNvSpPr>
          <p:nvPr/>
        </p:nvSpPr>
        <p:spPr bwMode="auto">
          <a:xfrm>
            <a:off x="7380000" y="2547628"/>
            <a:ext cx="522720" cy="195861"/>
          </a:xfrm>
          <a:prstGeom prst="line">
            <a:avLst/>
          </a:prstGeom>
          <a:noFill/>
          <a:ln w="360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it-IT"/>
          </a:p>
        </p:txBody>
      </p:sp>
      <p:sp>
        <p:nvSpPr>
          <p:cNvPr id="22564" name="Text Box 57"/>
          <p:cNvSpPr txBox="1">
            <a:spLocks noChangeArrowheads="1"/>
          </p:cNvSpPr>
          <p:nvPr/>
        </p:nvSpPr>
        <p:spPr bwMode="auto">
          <a:xfrm>
            <a:off x="7308304" y="2708920"/>
            <a:ext cx="1566720" cy="31395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55221" rIns="81639" bIns="40820"/>
          <a:lstStyle/>
          <a:p>
            <a:pPr>
              <a:tabLst>
                <a:tab pos="656650" algn="l"/>
                <a:tab pos="1313299" algn="l"/>
              </a:tabLst>
            </a:pPr>
            <a:r>
              <a:rPr lang="it-IT" sz="1800" dirty="0">
                <a:solidFill>
                  <a:srgbClr val="FF3333"/>
                </a:solidFill>
              </a:rPr>
              <a:t>In adulti: STOP</a:t>
            </a:r>
          </a:p>
        </p:txBody>
      </p:sp>
      <p:sp>
        <p:nvSpPr>
          <p:cNvPr id="22565" name="Line 58"/>
          <p:cNvSpPr>
            <a:spLocks noChangeShapeType="1"/>
          </p:cNvSpPr>
          <p:nvPr/>
        </p:nvSpPr>
        <p:spPr bwMode="auto">
          <a:xfrm flipH="1">
            <a:off x="3068641" y="2089660"/>
            <a:ext cx="721440" cy="391721"/>
          </a:xfrm>
          <a:prstGeom prst="line">
            <a:avLst/>
          </a:prstGeom>
          <a:noFill/>
          <a:ln w="360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it-IT"/>
          </a:p>
        </p:txBody>
      </p:sp>
      <p:sp>
        <p:nvSpPr>
          <p:cNvPr id="22566" name="Line 59"/>
          <p:cNvSpPr>
            <a:spLocks noChangeShapeType="1"/>
          </p:cNvSpPr>
          <p:nvPr/>
        </p:nvSpPr>
        <p:spPr bwMode="auto">
          <a:xfrm>
            <a:off x="5364088" y="2155907"/>
            <a:ext cx="522720" cy="195861"/>
          </a:xfrm>
          <a:prstGeom prst="line">
            <a:avLst/>
          </a:prstGeom>
          <a:noFill/>
          <a:ln w="360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it-IT"/>
          </a:p>
        </p:txBody>
      </p:sp>
      <p:sp>
        <p:nvSpPr>
          <p:cNvPr id="22567" name="Line 60"/>
          <p:cNvSpPr>
            <a:spLocks noChangeShapeType="1"/>
          </p:cNvSpPr>
          <p:nvPr/>
        </p:nvSpPr>
        <p:spPr bwMode="auto">
          <a:xfrm>
            <a:off x="6156176" y="3200016"/>
            <a:ext cx="1440" cy="260668"/>
          </a:xfrm>
          <a:prstGeom prst="line">
            <a:avLst/>
          </a:prstGeom>
          <a:noFill/>
          <a:ln w="360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it-IT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720" y="1893800"/>
            <a:ext cx="8153280" cy="2716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355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5041" y="4609925"/>
            <a:ext cx="7924320" cy="155968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3556" name="Rectangle 3"/>
          <p:cNvSpPr>
            <a:spLocks noChangeArrowheads="1"/>
          </p:cNvSpPr>
          <p:nvPr/>
        </p:nvSpPr>
        <p:spPr bwMode="auto">
          <a:xfrm>
            <a:off x="979200" y="4496153"/>
            <a:ext cx="8000640" cy="914496"/>
          </a:xfrm>
          <a:prstGeom prst="rect">
            <a:avLst/>
          </a:prstGeom>
          <a:noFill/>
          <a:ln w="57240">
            <a:solidFill>
              <a:srgbClr val="FE2A2F"/>
            </a:solidFill>
            <a:miter lim="800000"/>
            <a:headEnd/>
            <a:tailEnd/>
          </a:ln>
        </p:spPr>
        <p:txBody>
          <a:bodyPr wrap="none" lIns="82945" tIns="41473" rIns="82945" bIns="41473" anchor="ctr"/>
          <a:lstStyle/>
          <a:p>
            <a:endParaRPr lang="it-IT"/>
          </a:p>
        </p:txBody>
      </p:sp>
      <p:sp>
        <p:nvSpPr>
          <p:cNvPr id="23557" name="Text Box 4"/>
          <p:cNvSpPr txBox="1">
            <a:spLocks noChangeArrowheads="1"/>
          </p:cNvSpPr>
          <p:nvPr/>
        </p:nvSpPr>
        <p:spPr bwMode="auto">
          <a:xfrm>
            <a:off x="3003840" y="-2880"/>
            <a:ext cx="4068000" cy="45940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2452" rIns="81639" bIns="42452">
            <a:sp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</a:tabLst>
            </a:pPr>
            <a:r>
              <a:rPr lang="it-IT" sz="2400" b="1" dirty="0">
                <a:solidFill>
                  <a:srgbClr val="0000FF"/>
                </a:solidFill>
                <a:latin typeface="Tahoma" pitchFamily="32" charset="0"/>
              </a:rPr>
              <a:t>DIAGNOSI </a:t>
            </a:r>
            <a:r>
              <a:rPr lang="it-IT" sz="2400" b="1" dirty="0" err="1">
                <a:solidFill>
                  <a:srgbClr val="0000FF"/>
                </a:solidFill>
                <a:latin typeface="Tahoma" pitchFamily="32" charset="0"/>
              </a:rPr>
              <a:t>DI</a:t>
            </a:r>
            <a:r>
              <a:rPr lang="it-IT" sz="2400" b="1" dirty="0">
                <a:solidFill>
                  <a:srgbClr val="0000FF"/>
                </a:solidFill>
                <a:latin typeface="Tahoma" pitchFamily="32" charset="0"/>
              </a:rPr>
              <a:t> CELIACHIA</a:t>
            </a:r>
          </a:p>
        </p:txBody>
      </p:sp>
      <p:sp>
        <p:nvSpPr>
          <p:cNvPr id="23558" name="Text Box 5"/>
          <p:cNvSpPr txBox="1">
            <a:spLocks noChangeArrowheads="1"/>
          </p:cNvSpPr>
          <p:nvPr/>
        </p:nvSpPr>
        <p:spPr bwMode="auto">
          <a:xfrm>
            <a:off x="456480" y="152657"/>
            <a:ext cx="1905120" cy="19345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2452" rIns="81639" bIns="42452">
            <a:spAutoFit/>
          </a:bodyPr>
          <a:lstStyle/>
          <a:p>
            <a:pPr algn="ctr">
              <a:tabLst>
                <a:tab pos="656650" algn="l"/>
                <a:tab pos="1313299" algn="l"/>
              </a:tabLst>
            </a:pPr>
            <a:r>
              <a:rPr lang="it-IT" sz="700" b="1" dirty="0">
                <a:solidFill>
                  <a:srgbClr val="FFFFFF"/>
                </a:solidFill>
                <a:latin typeface="Tahoma" pitchFamily="32" charset="0"/>
              </a:rPr>
              <a:t>APPROPRIATEZZA PRESCRITTIVA</a:t>
            </a:r>
          </a:p>
        </p:txBody>
      </p:sp>
      <p:pic>
        <p:nvPicPr>
          <p:cNvPr id="23559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1120" y="990824"/>
            <a:ext cx="9002880" cy="30243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3560" name="Rectangle 7"/>
          <p:cNvSpPr>
            <a:spLocks noChangeArrowheads="1"/>
          </p:cNvSpPr>
          <p:nvPr/>
        </p:nvSpPr>
        <p:spPr bwMode="auto">
          <a:xfrm>
            <a:off x="718560" y="326915"/>
            <a:ext cx="8098560" cy="12860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81639" tIns="42452" rIns="81639" bIns="42452">
            <a:sp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1800" dirty="0">
                <a:solidFill>
                  <a:srgbClr val="6500FF"/>
                </a:solidFill>
                <a:latin typeface="Tahoma" pitchFamily="32" charset="0"/>
              </a:rPr>
              <a:t>Nuove linee guida ESPGHAN, 2012 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1800" dirty="0">
                <a:solidFill>
                  <a:srgbClr val="6500FF"/>
                </a:solidFill>
                <a:latin typeface="Tahoma" pitchFamily="32" charset="0"/>
              </a:rPr>
              <a:t>(Società Europea di Gastroenterologia, Epatologia e Nutrizione pediatrica)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it-IT" dirty="0">
              <a:solidFill>
                <a:srgbClr val="6500FF"/>
              </a:solidFill>
              <a:latin typeface="Tahoma" pitchFamily="32" charset="0"/>
            </a:endParaRPr>
          </a:p>
        </p:txBody>
      </p:sp>
      <p:sp>
        <p:nvSpPr>
          <p:cNvPr id="23561" name="Text Box 8"/>
          <p:cNvSpPr txBox="1">
            <a:spLocks noChangeArrowheads="1"/>
          </p:cNvSpPr>
          <p:nvPr/>
        </p:nvSpPr>
        <p:spPr bwMode="auto">
          <a:xfrm>
            <a:off x="1447200" y="1371024"/>
            <a:ext cx="6046291" cy="455065"/>
          </a:xfrm>
          <a:prstGeom prst="rect">
            <a:avLst/>
          </a:prstGeom>
          <a:solidFill>
            <a:srgbClr val="99CC99"/>
          </a:solidFill>
          <a:ln w="9360">
            <a:solidFill>
              <a:srgbClr val="99CC99"/>
            </a:solidFill>
            <a:miter lim="800000"/>
            <a:headEnd/>
            <a:tailEnd/>
          </a:ln>
        </p:spPr>
        <p:txBody>
          <a:bodyPr wrap="none" lIns="81639" tIns="42452" rIns="81639" bIns="42452">
            <a:spAutoFit/>
          </a:bodyPr>
          <a:lstStyle/>
          <a:p>
            <a:pPr marL="195843" indent="-195843">
              <a:buSzPct val="45000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</a:tabLst>
            </a:pPr>
            <a:r>
              <a:rPr lang="it-IT" sz="2400" dirty="0">
                <a:solidFill>
                  <a:srgbClr val="003366"/>
                </a:solidFill>
              </a:rPr>
              <a:t>Score basato su 4 CRITERI DIAGNOSTICI</a:t>
            </a:r>
          </a:p>
        </p:txBody>
      </p:sp>
      <p:sp>
        <p:nvSpPr>
          <p:cNvPr id="23562" name="Text Box 9"/>
          <p:cNvSpPr txBox="1">
            <a:spLocks noChangeArrowheads="1"/>
          </p:cNvSpPr>
          <p:nvPr/>
        </p:nvSpPr>
        <p:spPr bwMode="auto">
          <a:xfrm>
            <a:off x="380161" y="2819816"/>
            <a:ext cx="421353" cy="45506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2452" rIns="81639" bIns="42452">
            <a:spAutoFit/>
          </a:bodyPr>
          <a:lstStyle/>
          <a:p>
            <a:pPr marL="195843" indent="-195843">
              <a:buSzPct val="45000"/>
            </a:pPr>
            <a:r>
              <a:rPr lang="it-IT" sz="2400" dirty="0">
                <a:solidFill>
                  <a:srgbClr val="003366"/>
                </a:solidFill>
              </a:rPr>
              <a:t>1.</a:t>
            </a:r>
          </a:p>
        </p:txBody>
      </p:sp>
      <p:sp>
        <p:nvSpPr>
          <p:cNvPr id="23563" name="Text Box 10"/>
          <p:cNvSpPr txBox="1">
            <a:spLocks noChangeArrowheads="1"/>
          </p:cNvSpPr>
          <p:nvPr/>
        </p:nvSpPr>
        <p:spPr bwMode="auto">
          <a:xfrm>
            <a:off x="364320" y="3621981"/>
            <a:ext cx="421353" cy="45506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2452" rIns="81639" bIns="42452">
            <a:spAutoFit/>
          </a:bodyPr>
          <a:lstStyle/>
          <a:p>
            <a:pPr marL="195843" indent="-195843">
              <a:buSzPct val="45000"/>
            </a:pPr>
            <a:r>
              <a:rPr lang="it-IT" sz="2400" dirty="0">
                <a:solidFill>
                  <a:srgbClr val="003366"/>
                </a:solidFill>
              </a:rPr>
              <a:t>2.</a:t>
            </a:r>
          </a:p>
        </p:txBody>
      </p:sp>
      <p:sp>
        <p:nvSpPr>
          <p:cNvPr id="23564" name="Text Box 11"/>
          <p:cNvSpPr txBox="1">
            <a:spLocks noChangeArrowheads="1"/>
          </p:cNvSpPr>
          <p:nvPr/>
        </p:nvSpPr>
        <p:spPr bwMode="auto">
          <a:xfrm>
            <a:off x="440641" y="4536477"/>
            <a:ext cx="421353" cy="45506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2452" rIns="81639" bIns="42452">
            <a:spAutoFit/>
          </a:bodyPr>
          <a:lstStyle/>
          <a:p>
            <a:pPr marL="195843" indent="-195843">
              <a:buSzPct val="45000"/>
            </a:pPr>
            <a:r>
              <a:rPr lang="it-IT" sz="2400" dirty="0">
                <a:solidFill>
                  <a:srgbClr val="003366"/>
                </a:solidFill>
              </a:rPr>
              <a:t>3.</a:t>
            </a:r>
          </a:p>
        </p:txBody>
      </p:sp>
      <p:sp>
        <p:nvSpPr>
          <p:cNvPr id="23565" name="Text Box 12"/>
          <p:cNvSpPr txBox="1">
            <a:spLocks noChangeArrowheads="1"/>
          </p:cNvSpPr>
          <p:nvPr/>
        </p:nvSpPr>
        <p:spPr bwMode="auto">
          <a:xfrm>
            <a:off x="440641" y="5527301"/>
            <a:ext cx="421353" cy="45506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2452" rIns="81639" bIns="42452">
            <a:spAutoFit/>
          </a:bodyPr>
          <a:lstStyle/>
          <a:p>
            <a:pPr marL="195843" indent="-195843">
              <a:buSzPct val="45000"/>
            </a:pPr>
            <a:r>
              <a:rPr lang="it-IT" sz="2400" dirty="0">
                <a:solidFill>
                  <a:srgbClr val="003366"/>
                </a:solidFill>
              </a:rPr>
              <a:t>4.</a:t>
            </a:r>
          </a:p>
        </p:txBody>
      </p:sp>
      <p:pic>
        <p:nvPicPr>
          <p:cNvPr id="23566" name="Picture 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6481" y="5875817"/>
            <a:ext cx="669600" cy="5904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3567" name="Picture 1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47040" y="3657984"/>
            <a:ext cx="522720" cy="71863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3568" name="Picture 15"/>
          <p:cNvPicPr>
            <a:picLocks noChangeAspect="1" noChangeArrowheads="1"/>
          </p:cNvPicPr>
          <p:nvPr/>
        </p:nvPicPr>
        <p:blipFill>
          <a:blip r:embed="rId8" cstate="print"/>
          <a:srcRect l="20853" r="20853"/>
          <a:stretch>
            <a:fillRect/>
          </a:stretch>
        </p:blipFill>
        <p:spPr bwMode="auto">
          <a:xfrm>
            <a:off x="5929921" y="4604164"/>
            <a:ext cx="275040" cy="685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3569" name="Picture 1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2678681"/>
            <a:ext cx="648000" cy="77912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3570" name="Line 17"/>
          <p:cNvSpPr>
            <a:spLocks noChangeShapeType="1"/>
          </p:cNvSpPr>
          <p:nvPr/>
        </p:nvSpPr>
        <p:spPr bwMode="auto">
          <a:xfrm>
            <a:off x="1110240" y="3886969"/>
            <a:ext cx="966240" cy="1440"/>
          </a:xfrm>
          <a:prstGeom prst="line">
            <a:avLst/>
          </a:prstGeom>
          <a:noFill/>
          <a:ln w="36000">
            <a:solidFill>
              <a:srgbClr val="0000FF"/>
            </a:solidFill>
            <a:round/>
            <a:headEnd/>
            <a:tailEnd/>
          </a:ln>
        </p:spPr>
        <p:txBody>
          <a:bodyPr lIns="82945" tIns="41473" rIns="82945" bIns="41473"/>
          <a:lstStyle/>
          <a:p>
            <a:endParaRPr lang="it-IT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0561" y="3789039"/>
            <a:ext cx="8255520" cy="136814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457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6480" y="1633132"/>
            <a:ext cx="4636800" cy="202485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4580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2881" y="2089660"/>
            <a:ext cx="3528000" cy="154672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4581" name="Freeform 4"/>
          <p:cNvSpPr>
            <a:spLocks noChangeArrowheads="1"/>
          </p:cNvSpPr>
          <p:nvPr/>
        </p:nvSpPr>
        <p:spPr bwMode="auto">
          <a:xfrm>
            <a:off x="499681" y="285150"/>
            <a:ext cx="8228160" cy="1142040"/>
          </a:xfrm>
          <a:custGeom>
            <a:avLst/>
            <a:gdLst>
              <a:gd name="T0" fmla="*/ 0 w 21600"/>
              <a:gd name="T1" fmla="*/ 0 h 21600"/>
              <a:gd name="T2" fmla="*/ 9070975 w 21600"/>
              <a:gd name="T3" fmla="*/ 0 h 21600"/>
              <a:gd name="T4" fmla="*/ 9070975 w 21600"/>
              <a:gd name="T5" fmla="*/ 1258888 h 21600"/>
              <a:gd name="T6" fmla="*/ 0 w 21600"/>
              <a:gd name="T7" fmla="*/ 1258888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72000">
            <a:solidFill>
              <a:srgbClr val="99CCCC"/>
            </a:solidFill>
            <a:miter lim="800000"/>
            <a:headEnd/>
            <a:tailEnd/>
          </a:ln>
        </p:spPr>
        <p:txBody>
          <a:bodyPr lIns="61393" tIns="61393" rIns="61393" bIns="61393" anchor="ctr"/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3300" dirty="0">
                <a:solidFill>
                  <a:srgbClr val="0000FF"/>
                </a:solidFill>
                <a:latin typeface="Lucida Grande" pitchFamily="16" charset="0"/>
              </a:rPr>
              <a:t>MALATTIA CELIACA </a:t>
            </a:r>
            <a:br>
              <a:rPr lang="it-IT" sz="3300" dirty="0">
                <a:solidFill>
                  <a:srgbClr val="0000FF"/>
                </a:solidFill>
                <a:latin typeface="Lucida Grande" pitchFamily="16" charset="0"/>
              </a:rPr>
            </a:br>
            <a:r>
              <a:rPr lang="it-IT" sz="3300" dirty="0">
                <a:solidFill>
                  <a:srgbClr val="0000FF"/>
                </a:solidFill>
                <a:latin typeface="Lucida Grande" pitchFamily="16" charset="0"/>
              </a:rPr>
              <a:t>test genetico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1"/>
          <p:cNvSpPr txBox="1">
            <a:spLocks noChangeArrowheads="1"/>
          </p:cNvSpPr>
          <p:nvPr/>
        </p:nvSpPr>
        <p:spPr bwMode="auto">
          <a:xfrm>
            <a:off x="429121" y="214583"/>
            <a:ext cx="8229600" cy="928897"/>
          </a:xfrm>
          <a:prstGeom prst="rect">
            <a:avLst/>
          </a:prstGeom>
          <a:noFill/>
          <a:ln w="12600">
            <a:solidFill>
              <a:srgbClr val="FFC000"/>
            </a:solidFill>
            <a:miter lim="800000"/>
            <a:headEnd/>
            <a:tailEnd/>
          </a:ln>
        </p:spPr>
        <p:txBody>
          <a:bodyPr lIns="34615" tIns="34615" rIns="34615" bIns="34615" anchor="ctr"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2900" dirty="0">
                <a:solidFill>
                  <a:srgbClr val="FFC000"/>
                </a:solidFill>
                <a:latin typeface="Lucida Grande" pitchFamily="16" charset="0"/>
              </a:rPr>
              <a:t>MALATTIA CELIACA: patogenesi</a:t>
            </a:r>
          </a:p>
        </p:txBody>
      </p:sp>
      <p:sp>
        <p:nvSpPr>
          <p:cNvPr id="25603" name="AutoShape 2"/>
          <p:cNvSpPr>
            <a:spLocks noChangeArrowheads="1"/>
          </p:cNvSpPr>
          <p:nvPr/>
        </p:nvSpPr>
        <p:spPr bwMode="auto">
          <a:xfrm>
            <a:off x="4000320" y="3071843"/>
            <a:ext cx="483840" cy="639427"/>
          </a:xfrm>
          <a:prstGeom prst="downArrow">
            <a:avLst>
              <a:gd name="adj1" fmla="val 50000"/>
              <a:gd name="adj2" fmla="val 50006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it-IT"/>
          </a:p>
        </p:txBody>
      </p:sp>
      <p:sp>
        <p:nvSpPr>
          <p:cNvPr id="25604" name="AutoShape 3"/>
          <p:cNvSpPr>
            <a:spLocks noChangeArrowheads="1"/>
          </p:cNvSpPr>
          <p:nvPr/>
        </p:nvSpPr>
        <p:spPr bwMode="auto">
          <a:xfrm>
            <a:off x="4429440" y="3429001"/>
            <a:ext cx="483840" cy="977862"/>
          </a:xfrm>
          <a:prstGeom prst="downArrow">
            <a:avLst>
              <a:gd name="adj1" fmla="val 100000"/>
              <a:gd name="adj2" fmla="val 50025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it-IT"/>
          </a:p>
        </p:txBody>
      </p:sp>
      <p:sp>
        <p:nvSpPr>
          <p:cNvPr id="25605" name="AutoShape 4"/>
          <p:cNvSpPr>
            <a:spLocks noChangeArrowheads="1"/>
          </p:cNvSpPr>
          <p:nvPr/>
        </p:nvSpPr>
        <p:spPr bwMode="auto">
          <a:xfrm>
            <a:off x="4142881" y="3356993"/>
            <a:ext cx="3286080" cy="665350"/>
          </a:xfrm>
          <a:prstGeom prst="downArrow">
            <a:avLst>
              <a:gd name="adj1" fmla="val 43491"/>
              <a:gd name="adj2" fmla="val 50000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it-IT"/>
          </a:p>
        </p:txBody>
      </p:sp>
      <p:sp>
        <p:nvSpPr>
          <p:cNvPr id="25606" name="AutoShape 5"/>
          <p:cNvSpPr>
            <a:spLocks noChangeArrowheads="1"/>
          </p:cNvSpPr>
          <p:nvPr/>
        </p:nvSpPr>
        <p:spPr bwMode="auto">
          <a:xfrm>
            <a:off x="4295520" y="2929268"/>
            <a:ext cx="483840" cy="639427"/>
          </a:xfrm>
          <a:prstGeom prst="downArrow">
            <a:avLst>
              <a:gd name="adj1" fmla="val 50000"/>
              <a:gd name="adj2" fmla="val 50006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it-IT"/>
          </a:p>
        </p:txBody>
      </p:sp>
      <p:sp>
        <p:nvSpPr>
          <p:cNvPr id="25607" name="AutoShape 6"/>
          <p:cNvSpPr>
            <a:spLocks noChangeArrowheads="1"/>
          </p:cNvSpPr>
          <p:nvPr/>
        </p:nvSpPr>
        <p:spPr bwMode="auto">
          <a:xfrm>
            <a:off x="7215840" y="3429001"/>
            <a:ext cx="483840" cy="977862"/>
          </a:xfrm>
          <a:prstGeom prst="downArrow">
            <a:avLst>
              <a:gd name="adj1" fmla="val 50000"/>
              <a:gd name="adj2" fmla="val 50025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it-IT"/>
          </a:p>
        </p:txBody>
      </p:sp>
      <p:sp>
        <p:nvSpPr>
          <p:cNvPr id="25608" name="AutoShape 7"/>
          <p:cNvSpPr>
            <a:spLocks noChangeArrowheads="1"/>
          </p:cNvSpPr>
          <p:nvPr/>
        </p:nvSpPr>
        <p:spPr bwMode="auto">
          <a:xfrm>
            <a:off x="2642401" y="3429000"/>
            <a:ext cx="4000320" cy="695593"/>
          </a:xfrm>
          <a:prstGeom prst="downArrow">
            <a:avLst>
              <a:gd name="adj1" fmla="val 50000"/>
              <a:gd name="adj2" fmla="val 50000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it-IT"/>
          </a:p>
        </p:txBody>
      </p:sp>
      <p:sp>
        <p:nvSpPr>
          <p:cNvPr id="25609" name="AutoShape 8"/>
          <p:cNvSpPr>
            <a:spLocks noChangeArrowheads="1"/>
          </p:cNvSpPr>
          <p:nvPr/>
        </p:nvSpPr>
        <p:spPr bwMode="auto">
          <a:xfrm>
            <a:off x="4295521" y="3509649"/>
            <a:ext cx="3286080" cy="665350"/>
          </a:xfrm>
          <a:prstGeom prst="downArrow">
            <a:avLst>
              <a:gd name="adj1" fmla="val 43491"/>
              <a:gd name="adj2" fmla="val 50000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it-IT"/>
          </a:p>
        </p:txBody>
      </p:sp>
      <p:pic>
        <p:nvPicPr>
          <p:cNvPr id="25610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0960" y="1058512"/>
            <a:ext cx="7715520" cy="468913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5611" name="AutoShape 10"/>
          <p:cNvSpPr>
            <a:spLocks noChangeArrowheads="1"/>
          </p:cNvSpPr>
          <p:nvPr/>
        </p:nvSpPr>
        <p:spPr bwMode="auto">
          <a:xfrm>
            <a:off x="1241280" y="4245566"/>
            <a:ext cx="1437120" cy="260668"/>
          </a:xfrm>
          <a:prstGeom prst="roundRect">
            <a:avLst>
              <a:gd name="adj" fmla="val 556"/>
            </a:avLst>
          </a:prstGeom>
          <a:noFill/>
          <a:ln w="36000">
            <a:solidFill>
              <a:srgbClr val="FF3333"/>
            </a:solidFill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it-IT"/>
          </a:p>
        </p:txBody>
      </p:sp>
      <p:sp>
        <p:nvSpPr>
          <p:cNvPr id="25612" name="AutoShape 11"/>
          <p:cNvSpPr>
            <a:spLocks noChangeArrowheads="1"/>
          </p:cNvSpPr>
          <p:nvPr/>
        </p:nvSpPr>
        <p:spPr bwMode="auto">
          <a:xfrm>
            <a:off x="456480" y="3429000"/>
            <a:ext cx="391680" cy="326914"/>
          </a:xfrm>
          <a:prstGeom prst="roundRect">
            <a:avLst>
              <a:gd name="adj" fmla="val 440"/>
            </a:avLst>
          </a:prstGeom>
          <a:noFill/>
          <a:ln w="36000">
            <a:solidFill>
              <a:srgbClr val="FF3333"/>
            </a:solidFill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it-IT"/>
          </a:p>
        </p:txBody>
      </p:sp>
      <p:sp>
        <p:nvSpPr>
          <p:cNvPr id="25613" name="AutoShape 12"/>
          <p:cNvSpPr>
            <a:spLocks noChangeArrowheads="1"/>
          </p:cNvSpPr>
          <p:nvPr/>
        </p:nvSpPr>
        <p:spPr bwMode="auto">
          <a:xfrm>
            <a:off x="2155680" y="4572481"/>
            <a:ext cx="587520" cy="391721"/>
          </a:xfrm>
          <a:prstGeom prst="roundRect">
            <a:avLst>
              <a:gd name="adj" fmla="val 366"/>
            </a:avLst>
          </a:prstGeom>
          <a:noFill/>
          <a:ln w="36000">
            <a:solidFill>
              <a:srgbClr val="FF3333"/>
            </a:solidFill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it-IT"/>
          </a:p>
        </p:txBody>
      </p:sp>
      <p:pic>
        <p:nvPicPr>
          <p:cNvPr id="25614" name="Picture 13"/>
          <p:cNvPicPr>
            <a:picLocks noChangeAspect="1" noChangeArrowheads="1"/>
          </p:cNvPicPr>
          <p:nvPr/>
        </p:nvPicPr>
        <p:blipFill>
          <a:blip r:embed="rId4" cstate="print"/>
          <a:srcRect t="52644"/>
          <a:stretch>
            <a:fillRect/>
          </a:stretch>
        </p:blipFill>
        <p:spPr bwMode="auto">
          <a:xfrm>
            <a:off x="2939041" y="5095255"/>
            <a:ext cx="5703840" cy="128605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063" y="4724400"/>
            <a:ext cx="38100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Nuvola 3"/>
          <p:cNvSpPr/>
          <p:nvPr/>
        </p:nvSpPr>
        <p:spPr bwMode="auto">
          <a:xfrm>
            <a:off x="0" y="0"/>
            <a:ext cx="8280400" cy="5877272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414338" indent="-342900">
              <a:defRPr/>
            </a:pPr>
            <a:endParaRPr lang="en-US" sz="2400" dirty="0">
              <a:solidFill>
                <a:schemeClr val="tx1"/>
              </a:solidFill>
              <a:latin typeface="Arial"/>
              <a:cs typeface="Arial"/>
              <a:sym typeface="Arial Narrow" charset="0"/>
            </a:endParaRPr>
          </a:p>
          <a:p>
            <a:pPr marL="414338" indent="-342900">
              <a:buFont typeface="Wingdings" charset="2"/>
              <a:buChar char="ü"/>
              <a:defRPr/>
            </a:pPr>
            <a:r>
              <a:rPr lang="en-US" sz="2400" dirty="0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Ho </a:t>
            </a:r>
            <a:r>
              <a:rPr lang="en-US" sz="2400" dirty="0" err="1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fatto</a:t>
            </a:r>
            <a:r>
              <a:rPr lang="en-US" sz="2400" dirty="0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bene</a:t>
            </a:r>
            <a:r>
              <a:rPr lang="en-US" sz="2400" dirty="0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 ad </a:t>
            </a:r>
            <a:r>
              <a:rPr lang="en-US" sz="2400" dirty="0" err="1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astenermi</a:t>
            </a:r>
            <a:r>
              <a:rPr lang="en-US" sz="2400" dirty="0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dagli</a:t>
            </a:r>
            <a:r>
              <a:rPr lang="en-US" sz="2400" dirty="0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antibiotici</a:t>
            </a:r>
            <a:r>
              <a:rPr lang="en-US" sz="2400" dirty="0" smtClean="0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?</a:t>
            </a:r>
          </a:p>
          <a:p>
            <a:pPr marL="414338" indent="-342900">
              <a:buFont typeface="Wingdings" charset="2"/>
              <a:buChar char="ü"/>
              <a:defRPr/>
            </a:pPr>
            <a:endParaRPr lang="en-US" sz="2400" dirty="0" smtClean="0">
              <a:solidFill>
                <a:schemeClr val="tx1"/>
              </a:solidFill>
              <a:latin typeface="Arial"/>
              <a:cs typeface="Arial"/>
              <a:sym typeface="Arial Narrow" charset="0"/>
            </a:endParaRPr>
          </a:p>
          <a:p>
            <a:pPr marL="414338" indent="-342900">
              <a:buFont typeface="Wingdings" charset="2"/>
              <a:buChar char="ü"/>
              <a:defRPr/>
            </a:pPr>
            <a:r>
              <a:rPr lang="en-US" sz="2400" dirty="0" smtClean="0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E se </a:t>
            </a:r>
            <a:r>
              <a:rPr lang="en-US" sz="2400" dirty="0" err="1" smtClean="0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avessi</a:t>
            </a:r>
            <a:r>
              <a:rPr lang="en-US" sz="2400" dirty="0" smtClean="0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sottovalutato</a:t>
            </a:r>
            <a:r>
              <a:rPr lang="en-US" sz="2400" dirty="0" smtClean="0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 la </a:t>
            </a:r>
            <a:r>
              <a:rPr lang="en-US" sz="2400" dirty="0" err="1" smtClean="0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clinica</a:t>
            </a:r>
            <a:r>
              <a:rPr lang="en-US" sz="2400" dirty="0" smtClean="0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?</a:t>
            </a:r>
            <a:endParaRPr lang="en-US" sz="2400" dirty="0">
              <a:solidFill>
                <a:schemeClr val="tx1"/>
              </a:solidFill>
              <a:latin typeface="Arial"/>
              <a:cs typeface="Arial"/>
              <a:sym typeface="Arial Narrow" charset="0"/>
            </a:endParaRPr>
          </a:p>
          <a:p>
            <a:pPr marL="414338" indent="-342900">
              <a:buFont typeface="Wingdings" charset="2"/>
              <a:buChar char="ü"/>
              <a:defRPr/>
            </a:pPr>
            <a:endParaRPr lang="en-US" sz="2400" dirty="0">
              <a:solidFill>
                <a:schemeClr val="tx1"/>
              </a:solidFill>
              <a:latin typeface="Arial"/>
              <a:cs typeface="Arial"/>
              <a:sym typeface="Arial Narrow" charset="0"/>
            </a:endParaRPr>
          </a:p>
          <a:p>
            <a:pPr marL="414338" indent="-342900">
              <a:buFont typeface="Wingdings" charset="2"/>
              <a:buChar char="ü"/>
              <a:defRPr/>
            </a:pPr>
            <a:r>
              <a:rPr lang="en-US" sz="2400" dirty="0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La </a:t>
            </a:r>
            <a:r>
              <a:rPr lang="en-US" sz="2400" dirty="0" err="1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paziente</a:t>
            </a:r>
            <a:r>
              <a:rPr lang="en-US" sz="2400" dirty="0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ritorna</a:t>
            </a:r>
            <a:r>
              <a:rPr lang="en-US" sz="2400" dirty="0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 dal Guatemala.. </a:t>
            </a:r>
            <a:r>
              <a:rPr lang="en-US" sz="2400" dirty="0" smtClean="0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e </a:t>
            </a:r>
            <a:r>
              <a:rPr lang="en-US" sz="2400" dirty="0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se </a:t>
            </a:r>
            <a:r>
              <a:rPr lang="en-US" sz="2400" dirty="0" err="1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si</a:t>
            </a:r>
            <a:r>
              <a:rPr lang="en-US" sz="2400" dirty="0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trattasse</a:t>
            </a:r>
            <a:r>
              <a:rPr lang="en-US" sz="2400" dirty="0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 di </a:t>
            </a:r>
            <a:r>
              <a:rPr lang="en-US" sz="2400" dirty="0" err="1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qualche</a:t>
            </a:r>
            <a:r>
              <a:rPr lang="en-US" sz="2400" dirty="0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infezione</a:t>
            </a:r>
            <a:r>
              <a:rPr lang="en-US" sz="2400" dirty="0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particolare</a:t>
            </a:r>
            <a:r>
              <a:rPr lang="en-US" sz="2400" dirty="0" smtClean="0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? </a:t>
            </a:r>
          </a:p>
          <a:p>
            <a:pPr marL="414338" indent="-342900">
              <a:buFont typeface="Wingdings" charset="2"/>
              <a:buChar char="ü"/>
              <a:defRPr/>
            </a:pPr>
            <a:endParaRPr lang="en-US" sz="2400" dirty="0" smtClean="0">
              <a:solidFill>
                <a:schemeClr val="tx1"/>
              </a:solidFill>
              <a:latin typeface="Arial"/>
              <a:cs typeface="Arial"/>
              <a:sym typeface="Arial Narrow" charset="0"/>
            </a:endParaRPr>
          </a:p>
          <a:p>
            <a:pPr marL="414338" indent="-342900">
              <a:defRPr/>
            </a:pPr>
            <a:endParaRPr lang="en-US" sz="2400" dirty="0" smtClean="0">
              <a:solidFill>
                <a:schemeClr val="tx1"/>
              </a:solidFill>
              <a:latin typeface="Arial"/>
              <a:cs typeface="Arial"/>
              <a:sym typeface="Arial Narrow" charset="0"/>
            </a:endParaRPr>
          </a:p>
          <a:p>
            <a:pPr marL="414338" indent="-342900">
              <a:buFont typeface="Wingdings" charset="2"/>
              <a:buChar char="ü"/>
              <a:defRPr/>
            </a:pPr>
            <a:endParaRPr lang="en-US" sz="2400" dirty="0">
              <a:solidFill>
                <a:srgbClr val="7F7F7F"/>
              </a:solidFill>
              <a:latin typeface="Arial"/>
              <a:cs typeface="Arial"/>
              <a:sym typeface="Arial Narrow" charset="0"/>
            </a:endParaRPr>
          </a:p>
        </p:txBody>
      </p:sp>
      <p:sp>
        <p:nvSpPr>
          <p:cNvPr id="3" name="Saetta 2"/>
          <p:cNvSpPr/>
          <p:nvPr/>
        </p:nvSpPr>
        <p:spPr bwMode="auto">
          <a:xfrm>
            <a:off x="6660232" y="4509120"/>
            <a:ext cx="936625" cy="649288"/>
          </a:xfrm>
          <a:prstGeom prst="lightningBolt">
            <a:avLst/>
          </a:prstGeom>
          <a:ln>
            <a:solidFill>
              <a:srgbClr val="000000"/>
            </a:solidFill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endParaRPr lang="it-IT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7" name="Rettangolo 16"/>
          <p:cNvSpPr/>
          <p:nvPr/>
        </p:nvSpPr>
        <p:spPr bwMode="auto">
          <a:xfrm>
            <a:off x="0" y="260350"/>
            <a:ext cx="1835150" cy="72072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it-IT" dirty="0">
                <a:solidFill>
                  <a:srgbClr val="000000"/>
                </a:solidFill>
                <a:latin typeface="Arial"/>
                <a:ea typeface="ヒラギノ角ゴ ProN W3" charset="0"/>
                <a:cs typeface="Arial"/>
              </a:rPr>
              <a:t>DUBBI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"/>
          <p:cNvSpPr txBox="1">
            <a:spLocks noChangeArrowheads="1"/>
          </p:cNvSpPr>
          <p:nvPr/>
        </p:nvSpPr>
        <p:spPr bwMode="auto">
          <a:xfrm>
            <a:off x="3504961" y="550138"/>
            <a:ext cx="1893600" cy="47093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2452" rIns="81639" bIns="42452">
            <a:spAutoFit/>
          </a:bodyPr>
          <a:lstStyle/>
          <a:p>
            <a:pPr>
              <a:tabLst>
                <a:tab pos="656650" algn="l"/>
                <a:tab pos="1313299" algn="l"/>
              </a:tabLst>
            </a:pPr>
            <a:r>
              <a:rPr lang="it-IT" sz="2400" b="1" dirty="0">
                <a:solidFill>
                  <a:srgbClr val="0000FF"/>
                </a:solidFill>
                <a:latin typeface="Tahoma" pitchFamily="32" charset="0"/>
              </a:rPr>
              <a:t>CELIACHIA</a:t>
            </a:r>
          </a:p>
        </p:txBody>
      </p:sp>
      <p:sp>
        <p:nvSpPr>
          <p:cNvPr id="26627" name="Text Box 2"/>
          <p:cNvSpPr txBox="1">
            <a:spLocks noChangeArrowheads="1"/>
          </p:cNvSpPr>
          <p:nvPr/>
        </p:nvSpPr>
        <p:spPr bwMode="auto">
          <a:xfrm>
            <a:off x="1447200" y="1735383"/>
            <a:ext cx="2187360" cy="470929"/>
          </a:xfrm>
          <a:prstGeom prst="rect">
            <a:avLst/>
          </a:prstGeom>
          <a:noFill/>
          <a:ln w="9360">
            <a:solidFill>
              <a:srgbClr val="99CC99"/>
            </a:solidFill>
            <a:miter lim="800000"/>
            <a:headEnd/>
            <a:tailEnd/>
          </a:ln>
        </p:spPr>
        <p:txBody>
          <a:bodyPr wrap="none" lIns="81639" tIns="42452" rIns="81639" bIns="42452">
            <a:spAutoFit/>
          </a:bodyPr>
          <a:lstStyle/>
          <a:p>
            <a:pPr>
              <a:tabLst>
                <a:tab pos="656650" algn="l"/>
                <a:tab pos="1313299" algn="l"/>
                <a:tab pos="1969949" algn="l"/>
              </a:tabLst>
            </a:pPr>
            <a:r>
              <a:rPr lang="it-IT" sz="2400" dirty="0">
                <a:solidFill>
                  <a:srgbClr val="70B870"/>
                </a:solidFill>
                <a:latin typeface="Tahoma" pitchFamily="32" charset="0"/>
              </a:rPr>
              <a:t>Fattori genetici</a:t>
            </a:r>
          </a:p>
        </p:txBody>
      </p:sp>
      <p:sp>
        <p:nvSpPr>
          <p:cNvPr id="26628" name="Text Box 3"/>
          <p:cNvSpPr txBox="1">
            <a:spLocks noChangeArrowheads="1"/>
          </p:cNvSpPr>
          <p:nvPr/>
        </p:nvSpPr>
        <p:spPr bwMode="auto">
          <a:xfrm>
            <a:off x="5106240" y="1594248"/>
            <a:ext cx="2835360" cy="852570"/>
          </a:xfrm>
          <a:prstGeom prst="rect">
            <a:avLst/>
          </a:prstGeom>
          <a:noFill/>
          <a:ln w="9360">
            <a:solidFill>
              <a:srgbClr val="99CC99"/>
            </a:solidFill>
            <a:miter lim="800000"/>
            <a:headEnd/>
            <a:tailEnd/>
          </a:ln>
        </p:spPr>
        <p:txBody>
          <a:bodyPr lIns="81639" tIns="42452" rIns="81639" bIns="42452">
            <a:spAutoFit/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</a:tabLst>
            </a:pPr>
            <a:r>
              <a:rPr lang="it-IT" sz="2400" dirty="0">
                <a:solidFill>
                  <a:srgbClr val="003366"/>
                </a:solidFill>
                <a:latin typeface="Tahoma" pitchFamily="32" charset="0"/>
              </a:rPr>
              <a:t>Fattori ambientali scatenanti</a:t>
            </a:r>
          </a:p>
        </p:txBody>
      </p:sp>
      <p:sp>
        <p:nvSpPr>
          <p:cNvPr id="26629" name="Line 4"/>
          <p:cNvSpPr>
            <a:spLocks noChangeShapeType="1"/>
          </p:cNvSpPr>
          <p:nvPr/>
        </p:nvSpPr>
        <p:spPr bwMode="auto">
          <a:xfrm flipV="1">
            <a:off x="3581280" y="921697"/>
            <a:ext cx="685440" cy="972103"/>
          </a:xfrm>
          <a:prstGeom prst="line">
            <a:avLst/>
          </a:prstGeom>
          <a:noFill/>
          <a:ln w="9360">
            <a:solidFill>
              <a:srgbClr val="003366"/>
            </a:solidFill>
            <a:miter lim="800000"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it-IT"/>
          </a:p>
        </p:txBody>
      </p:sp>
      <p:sp>
        <p:nvSpPr>
          <p:cNvPr id="26630" name="Line 5"/>
          <p:cNvSpPr>
            <a:spLocks noChangeShapeType="1"/>
          </p:cNvSpPr>
          <p:nvPr/>
        </p:nvSpPr>
        <p:spPr bwMode="auto">
          <a:xfrm flipH="1" flipV="1">
            <a:off x="4723201" y="920257"/>
            <a:ext cx="459360" cy="1046989"/>
          </a:xfrm>
          <a:prstGeom prst="line">
            <a:avLst/>
          </a:prstGeom>
          <a:noFill/>
          <a:ln w="9360">
            <a:solidFill>
              <a:srgbClr val="003366"/>
            </a:solidFill>
            <a:miter lim="800000"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it-IT"/>
          </a:p>
        </p:txBody>
      </p:sp>
      <p:pic>
        <p:nvPicPr>
          <p:cNvPr id="26631" name="Picture 6"/>
          <p:cNvPicPr>
            <a:picLocks noChangeAspect="1" noChangeArrowheads="1"/>
          </p:cNvPicPr>
          <p:nvPr/>
        </p:nvPicPr>
        <p:blipFill>
          <a:blip r:embed="rId3" cstate="print"/>
          <a:srcRect l="20853" r="20853"/>
          <a:stretch>
            <a:fillRect/>
          </a:stretch>
        </p:blipFill>
        <p:spPr bwMode="auto">
          <a:xfrm>
            <a:off x="1219680" y="1669136"/>
            <a:ext cx="275040" cy="67111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6632" name="Text Box 7"/>
          <p:cNvSpPr txBox="1">
            <a:spLocks noChangeArrowheads="1"/>
          </p:cNvSpPr>
          <p:nvPr/>
        </p:nvSpPr>
        <p:spPr bwMode="auto">
          <a:xfrm>
            <a:off x="761761" y="2786693"/>
            <a:ext cx="3504960" cy="91673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2452" rIns="81639" bIns="42452">
            <a:spAutoFit/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</a:tabLst>
            </a:pPr>
            <a:r>
              <a:rPr lang="it-IT" sz="1800" dirty="0">
                <a:solidFill>
                  <a:srgbClr val="003366"/>
                </a:solidFill>
                <a:latin typeface="Tahoma" pitchFamily="32" charset="0"/>
              </a:rPr>
              <a:t>Test di suscettibilità che valuta la predisposizione a sviluppare la malattia</a:t>
            </a:r>
          </a:p>
        </p:txBody>
      </p:sp>
      <p:sp>
        <p:nvSpPr>
          <p:cNvPr id="26633" name="Text Box 8"/>
          <p:cNvSpPr txBox="1">
            <a:spLocks noChangeArrowheads="1"/>
          </p:cNvSpPr>
          <p:nvPr/>
        </p:nvSpPr>
        <p:spPr bwMode="auto">
          <a:xfrm>
            <a:off x="761760" y="2413694"/>
            <a:ext cx="3619344" cy="36273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2452" rIns="81639" bIns="42452">
            <a:sp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</a:tabLst>
            </a:pPr>
            <a:r>
              <a:rPr lang="it-IT" sz="1800" b="1" dirty="0">
                <a:solidFill>
                  <a:srgbClr val="70B870"/>
                </a:solidFill>
                <a:latin typeface="Tahoma" pitchFamily="32" charset="0"/>
              </a:rPr>
              <a:t>TIPIZZAZIONE HLA DQ2/DQ8</a:t>
            </a:r>
          </a:p>
        </p:txBody>
      </p:sp>
      <p:sp>
        <p:nvSpPr>
          <p:cNvPr id="26634" name="Text Box 9"/>
          <p:cNvSpPr txBox="1">
            <a:spLocks noChangeArrowheads="1"/>
          </p:cNvSpPr>
          <p:nvPr/>
        </p:nvSpPr>
        <p:spPr bwMode="auto">
          <a:xfrm>
            <a:off x="1376640" y="5076533"/>
            <a:ext cx="6756480" cy="47092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2452" rIns="81639" bIns="42452">
            <a:sp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</a:tabLst>
            </a:pPr>
            <a:r>
              <a:rPr lang="it-IT" sz="2400" dirty="0">
                <a:solidFill>
                  <a:srgbClr val="FF0000"/>
                </a:solidFill>
                <a:latin typeface="Tahoma" pitchFamily="32" charset="0"/>
              </a:rPr>
              <a:t>ALTO VALORE PREDITTIVO NEGATIVO (&gt;95%) !</a:t>
            </a:r>
          </a:p>
        </p:txBody>
      </p:sp>
      <p:pic>
        <p:nvPicPr>
          <p:cNvPr id="26635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20000" y="2347447"/>
            <a:ext cx="1584000" cy="116220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6636" name="Text Box 11"/>
          <p:cNvSpPr txBox="1">
            <a:spLocks noChangeArrowheads="1"/>
          </p:cNvSpPr>
          <p:nvPr/>
        </p:nvSpPr>
        <p:spPr bwMode="auto">
          <a:xfrm>
            <a:off x="2265406" y="4118833"/>
            <a:ext cx="4893988" cy="82439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2452" rIns="81639" bIns="42452">
            <a:spAutoFit/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</a:tabLst>
            </a:pPr>
            <a:r>
              <a:rPr lang="it-IT" sz="2400" dirty="0">
                <a:solidFill>
                  <a:srgbClr val="3333CC"/>
                </a:solidFill>
                <a:latin typeface="Tahoma" pitchFamily="32" charset="0"/>
              </a:rPr>
              <a:t>VALORE DIAGNOSTICO LIMITATO </a:t>
            </a:r>
          </a:p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</a:tabLst>
            </a:pPr>
            <a:r>
              <a:rPr lang="it-IT" sz="2200" i="1" dirty="0">
                <a:latin typeface="Lucida Grande" pitchFamily="16" charset="0"/>
              </a:rPr>
              <a:t>nella popolazione generale: 30 %</a:t>
            </a:r>
          </a:p>
        </p:txBody>
      </p:sp>
      <p:sp>
        <p:nvSpPr>
          <p:cNvPr id="26637" name="AutoShape 12"/>
          <p:cNvSpPr>
            <a:spLocks noChangeArrowheads="1"/>
          </p:cNvSpPr>
          <p:nvPr/>
        </p:nvSpPr>
        <p:spPr bwMode="auto">
          <a:xfrm>
            <a:off x="3810241" y="3384356"/>
            <a:ext cx="914400" cy="597663"/>
          </a:xfrm>
          <a:prstGeom prst="curvedDownArrow">
            <a:avLst>
              <a:gd name="adj1" fmla="val 30602"/>
              <a:gd name="adj2" fmla="val 61205"/>
              <a:gd name="adj3" fmla="val 33333"/>
            </a:avLst>
          </a:prstGeom>
          <a:solidFill>
            <a:srgbClr val="99CC99"/>
          </a:solidFill>
          <a:ln w="9360">
            <a:solidFill>
              <a:srgbClr val="003366"/>
            </a:solidFill>
            <a:miter lim="800000"/>
            <a:headEnd/>
            <a:tailEnd/>
          </a:ln>
        </p:spPr>
        <p:txBody>
          <a:bodyPr wrap="none" lIns="82945" tIns="41473" rIns="82945" bIns="41473" anchor="ctr"/>
          <a:lstStyle/>
          <a:p>
            <a:endParaRPr lang="it-IT"/>
          </a:p>
        </p:txBody>
      </p:sp>
      <p:sp>
        <p:nvSpPr>
          <p:cNvPr id="26638" name="Text Box 13"/>
          <p:cNvSpPr txBox="1">
            <a:spLocks noChangeArrowheads="1"/>
          </p:cNvSpPr>
          <p:nvPr/>
        </p:nvSpPr>
        <p:spPr bwMode="auto">
          <a:xfrm>
            <a:off x="456480" y="-718636"/>
            <a:ext cx="1905120" cy="48584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2452" rIns="81639" bIns="42452">
            <a:spAutoFit/>
          </a:bodyPr>
          <a:lstStyle/>
          <a:p>
            <a:pPr algn="ctr">
              <a:tabLst>
                <a:tab pos="656650" algn="l"/>
                <a:tab pos="1313299" algn="l"/>
              </a:tabLst>
            </a:pPr>
            <a:r>
              <a:rPr lang="it-IT" sz="1300" b="1" dirty="0">
                <a:solidFill>
                  <a:srgbClr val="FFFFFF"/>
                </a:solidFill>
                <a:latin typeface="Tahoma" pitchFamily="32" charset="0"/>
              </a:rPr>
              <a:t>APPROPRIATEZZA PRESCRITTIVA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1"/>
          <p:cNvSpPr>
            <a:spLocks noChangeArrowheads="1"/>
          </p:cNvSpPr>
          <p:nvPr/>
        </p:nvSpPr>
        <p:spPr bwMode="auto">
          <a:xfrm>
            <a:off x="3958561" y="3115048"/>
            <a:ext cx="439200" cy="580380"/>
          </a:xfrm>
          <a:prstGeom prst="downArrow">
            <a:avLst>
              <a:gd name="adj1" fmla="val 50000"/>
              <a:gd name="adj2" fmla="val 50002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it-IT"/>
          </a:p>
        </p:txBody>
      </p:sp>
      <p:sp>
        <p:nvSpPr>
          <p:cNvPr id="27651" name="AutoShape 2"/>
          <p:cNvSpPr>
            <a:spLocks noChangeArrowheads="1"/>
          </p:cNvSpPr>
          <p:nvPr/>
        </p:nvSpPr>
        <p:spPr bwMode="auto">
          <a:xfrm>
            <a:off x="4347361" y="3439081"/>
            <a:ext cx="439200" cy="887133"/>
          </a:xfrm>
          <a:prstGeom prst="downArrow">
            <a:avLst>
              <a:gd name="adj1" fmla="val 100000"/>
              <a:gd name="adj2" fmla="val 49996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it-IT"/>
          </a:p>
        </p:txBody>
      </p:sp>
      <p:sp>
        <p:nvSpPr>
          <p:cNvPr id="27652" name="AutoShape 3"/>
          <p:cNvSpPr>
            <a:spLocks noChangeArrowheads="1"/>
          </p:cNvSpPr>
          <p:nvPr/>
        </p:nvSpPr>
        <p:spPr bwMode="auto">
          <a:xfrm>
            <a:off x="4088161" y="3374275"/>
            <a:ext cx="2980800" cy="603423"/>
          </a:xfrm>
          <a:prstGeom prst="downArrow">
            <a:avLst>
              <a:gd name="adj1" fmla="val 43491"/>
              <a:gd name="adj2" fmla="val 50000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it-IT"/>
          </a:p>
        </p:txBody>
      </p:sp>
      <p:sp>
        <p:nvSpPr>
          <p:cNvPr id="27653" name="AutoShape 4"/>
          <p:cNvSpPr>
            <a:spLocks noChangeArrowheads="1"/>
          </p:cNvSpPr>
          <p:nvPr/>
        </p:nvSpPr>
        <p:spPr bwMode="auto">
          <a:xfrm>
            <a:off x="4226401" y="2985434"/>
            <a:ext cx="439200" cy="580380"/>
          </a:xfrm>
          <a:prstGeom prst="downArrow">
            <a:avLst>
              <a:gd name="adj1" fmla="val 50000"/>
              <a:gd name="adj2" fmla="val 50002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it-IT"/>
          </a:p>
        </p:txBody>
      </p:sp>
      <p:sp>
        <p:nvSpPr>
          <p:cNvPr id="27654" name="AutoShape 5"/>
          <p:cNvSpPr>
            <a:spLocks noChangeArrowheads="1"/>
          </p:cNvSpPr>
          <p:nvPr/>
        </p:nvSpPr>
        <p:spPr bwMode="auto">
          <a:xfrm>
            <a:off x="6874560" y="3439081"/>
            <a:ext cx="439200" cy="887133"/>
          </a:xfrm>
          <a:prstGeom prst="downArrow">
            <a:avLst>
              <a:gd name="adj1" fmla="val 50000"/>
              <a:gd name="adj2" fmla="val 49996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it-IT"/>
          </a:p>
        </p:txBody>
      </p:sp>
      <p:sp>
        <p:nvSpPr>
          <p:cNvPr id="27655" name="AutoShape 6"/>
          <p:cNvSpPr>
            <a:spLocks noChangeArrowheads="1"/>
          </p:cNvSpPr>
          <p:nvPr/>
        </p:nvSpPr>
        <p:spPr bwMode="auto">
          <a:xfrm>
            <a:off x="2727360" y="3503889"/>
            <a:ext cx="3628800" cy="630786"/>
          </a:xfrm>
          <a:prstGeom prst="downArrow">
            <a:avLst>
              <a:gd name="adj1" fmla="val 50000"/>
              <a:gd name="adj2" fmla="val 50000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it-IT"/>
          </a:p>
        </p:txBody>
      </p:sp>
      <p:sp>
        <p:nvSpPr>
          <p:cNvPr id="27656" name="AutoShape 7"/>
          <p:cNvSpPr>
            <a:spLocks noChangeArrowheads="1"/>
          </p:cNvSpPr>
          <p:nvPr/>
        </p:nvSpPr>
        <p:spPr bwMode="auto">
          <a:xfrm>
            <a:off x="4226401" y="3512529"/>
            <a:ext cx="2980800" cy="603423"/>
          </a:xfrm>
          <a:prstGeom prst="downArrow">
            <a:avLst>
              <a:gd name="adj1" fmla="val 43491"/>
              <a:gd name="adj2" fmla="val 50000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it-IT"/>
          </a:p>
        </p:txBody>
      </p:sp>
      <p:sp>
        <p:nvSpPr>
          <p:cNvPr id="28680" name="Text Box 8"/>
          <p:cNvSpPr txBox="1">
            <a:spLocks noChangeArrowheads="1"/>
          </p:cNvSpPr>
          <p:nvPr/>
        </p:nvSpPr>
        <p:spPr bwMode="auto">
          <a:xfrm>
            <a:off x="1437120" y="2808295"/>
            <a:ext cx="6661440" cy="783442"/>
          </a:xfrm>
          <a:prstGeom prst="rect">
            <a:avLst/>
          </a:prstGeom>
          <a:solidFill>
            <a:srgbClr val="FFC000"/>
          </a:solidFill>
          <a:ln w="9360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lIns="81639" tIns="42452" rIns="81639" bIns="42452" anchor="ctr"/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</a:tabLst>
              <a:defRPr/>
            </a:pPr>
            <a:endParaRPr lang="it-IT" sz="2900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</a:tabLst>
              <a:defRPr/>
            </a:pPr>
            <a:r>
              <a:rPr lang="it-IT" sz="29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Anti-transglutaminasi</a:t>
            </a:r>
            <a:r>
              <a:rPr lang="it-IT" sz="29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REFLEX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</a:tabLst>
              <a:defRPr/>
            </a:pPr>
            <a:r>
              <a:rPr lang="it-IT" sz="29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27658" name="Rectangle 9"/>
          <p:cNvSpPr>
            <a:spLocks noChangeArrowheads="1"/>
          </p:cNvSpPr>
          <p:nvPr/>
        </p:nvSpPr>
        <p:spPr bwMode="auto">
          <a:xfrm>
            <a:off x="1104481" y="4572481"/>
            <a:ext cx="7646400" cy="59356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2452" rIns="81639" bIns="42452">
            <a:spAutoFit/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it-IT" sz="3300" i="1" dirty="0">
                <a:solidFill>
                  <a:srgbClr val="FF3333"/>
                </a:solidFill>
              </a:rPr>
              <a:t>PRIMA di DIETA GLUTEN-FREE</a:t>
            </a:r>
          </a:p>
        </p:txBody>
      </p:sp>
      <p:sp>
        <p:nvSpPr>
          <p:cNvPr id="27659" name="Freeform 10"/>
          <p:cNvSpPr>
            <a:spLocks noChangeArrowheads="1"/>
          </p:cNvSpPr>
          <p:nvPr/>
        </p:nvSpPr>
        <p:spPr bwMode="auto">
          <a:xfrm>
            <a:off x="456481" y="979303"/>
            <a:ext cx="8228160" cy="974983"/>
          </a:xfrm>
          <a:custGeom>
            <a:avLst/>
            <a:gdLst>
              <a:gd name="T0" fmla="*/ 0 w 21600"/>
              <a:gd name="T1" fmla="*/ 0 h 21600"/>
              <a:gd name="T2" fmla="*/ 9070975 w 21600"/>
              <a:gd name="T3" fmla="*/ 0 h 21600"/>
              <a:gd name="T4" fmla="*/ 9070975 w 21600"/>
              <a:gd name="T5" fmla="*/ 1074738 h 21600"/>
              <a:gd name="T6" fmla="*/ 0 w 21600"/>
              <a:gd name="T7" fmla="*/ 1074738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86400">
            <a:solidFill>
              <a:srgbClr val="CFE7F5"/>
            </a:solidFill>
            <a:miter lim="800000"/>
            <a:headEnd/>
            <a:tailEnd/>
          </a:ln>
        </p:spPr>
        <p:txBody>
          <a:bodyPr lIns="67924" tIns="67924" rIns="67924" bIns="67924" anchor="ctr"/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2900" dirty="0">
                <a:solidFill>
                  <a:srgbClr val="0000FF"/>
                </a:solidFill>
                <a:latin typeface="Lucida Grande" pitchFamily="16" charset="0"/>
              </a:rPr>
              <a:t>CELIACHIA : TEST </a:t>
            </a:r>
            <a:r>
              <a:rPr lang="it-IT" sz="2900" dirty="0" err="1">
                <a:solidFill>
                  <a:srgbClr val="0000FF"/>
                </a:solidFill>
                <a:latin typeface="Lucida Grande" pitchFamily="16" charset="0"/>
              </a:rPr>
              <a:t>DI</a:t>
            </a:r>
            <a:r>
              <a:rPr lang="it-IT" sz="2900" dirty="0">
                <a:solidFill>
                  <a:srgbClr val="0000FF"/>
                </a:solidFill>
                <a:latin typeface="Lucida Grande" pitchFamily="16" charset="0"/>
              </a:rPr>
              <a:t> SCREENING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697" name="Group 1"/>
          <p:cNvGraphicFramePr>
            <a:graphicFrameLocks noGrp="1"/>
          </p:cNvGraphicFramePr>
          <p:nvPr/>
        </p:nvGraphicFramePr>
        <p:xfrm>
          <a:off x="260640" y="1381106"/>
          <a:ext cx="8622720" cy="4907751"/>
        </p:xfrm>
        <a:graphic>
          <a:graphicData uri="http://schemas.openxmlformats.org/drawingml/2006/table">
            <a:tbl>
              <a:tblPr/>
              <a:tblGrid>
                <a:gridCol w="3000960"/>
                <a:gridCol w="3002400"/>
                <a:gridCol w="2619360"/>
              </a:tblGrid>
              <a:tr h="949060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0">
                        <a:lnSpc>
                          <a:spcPct val="93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  <a:tab pos="8686800" algn="l"/>
                          <a:tab pos="9410700" algn="l"/>
                        </a:tabLst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SimSun" charset="-122"/>
                        </a:rPr>
                        <a:t>INDICAZIONI RICONOSCIUTE</a:t>
                      </a:r>
                    </a:p>
                    <a:p>
                      <a:pPr marL="0" marR="0" lvl="0" indent="0" algn="ctr" defTabSz="449263" rtl="0" eaLnBrk="1" fontAlgn="base" latinLnBrk="0" hangingPunct="0">
                        <a:lnSpc>
                          <a:spcPct val="93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  <a:tab pos="8686800" algn="l"/>
                          <a:tab pos="9410700" algn="l"/>
                        </a:tabLst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SimSun" charset="-122"/>
                        </a:rPr>
                        <a:t>(indicati per)</a:t>
                      </a:r>
                    </a:p>
                  </a:txBody>
                  <a:tcPr marL="81638" marR="81638" marT="58459" marB="42456" horzOverflow="overflow">
                    <a:lnL w="1368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8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0">
                        <a:lnSpc>
                          <a:spcPct val="93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  <a:tab pos="8686800" algn="l"/>
                          <a:tab pos="9410700" algn="l"/>
                        </a:tabLst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Arial" charset="0"/>
                          <a:ea typeface="SimSun" charset="-122"/>
                        </a:rPr>
                        <a:t>INDICAZIONI POSSIBILI</a:t>
                      </a:r>
                    </a:p>
                    <a:p>
                      <a:pPr marL="0" marR="0" lvl="0" indent="0" algn="ctr" defTabSz="449263" rtl="0" eaLnBrk="1" fontAlgn="base" latinLnBrk="0" hangingPunct="0">
                        <a:lnSpc>
                          <a:spcPct val="93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  <a:tab pos="8686800" algn="l"/>
                          <a:tab pos="9410700" algn="l"/>
                        </a:tabLst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Arial" charset="0"/>
                          <a:ea typeface="SimSun" charset="-122"/>
                        </a:rPr>
                        <a:t>(possono essere presi in considerazione per)</a:t>
                      </a:r>
                    </a:p>
                  </a:txBody>
                  <a:tcPr marL="81638" marR="81638" marT="56859" marB="42456" horzOverflow="overflow">
                    <a:lnL w="576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8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0">
                        <a:lnSpc>
                          <a:spcPct val="93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  <a:tab pos="8686800" algn="l"/>
                          <a:tab pos="9410700" algn="l"/>
                        </a:tabLst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Arial" charset="0"/>
                          <a:ea typeface="SimSun" charset="-122"/>
                        </a:rPr>
                        <a:t>NESSUNA INDICAZIONE</a:t>
                      </a:r>
                    </a:p>
                    <a:p>
                      <a:pPr marL="0" marR="0" lvl="0" indent="0" algn="ctr" defTabSz="449263" rtl="0" eaLnBrk="1" fontAlgn="base" latinLnBrk="0" hangingPunct="0">
                        <a:lnSpc>
                          <a:spcPct val="93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  <a:tab pos="8686800" algn="l"/>
                          <a:tab pos="9410700" algn="l"/>
                        </a:tabLst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Arial" charset="0"/>
                          <a:ea typeface="SimSun" charset="-122"/>
                        </a:rPr>
                        <a:t>(non indicato per)</a:t>
                      </a:r>
                    </a:p>
                  </a:txBody>
                  <a:tcPr marL="81638" marR="81638" marT="56859" marB="42456" horzOverflow="overflow">
                    <a:lnL w="576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8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8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47020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rgbClr val="003366"/>
                        </a:buClr>
                        <a:buSzPct val="75000"/>
                        <a:buFont typeface="Wingdings" charset="2"/>
                        <a:buChar char="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  <a:tab pos="8686800" algn="l"/>
                          <a:tab pos="9410700" algn="l"/>
                        </a:tabLst>
                      </a:pPr>
                      <a:r>
                        <a:rPr kumimoji="0" lang="it-IT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Arial" charset="0"/>
                          <a:ea typeface="SimSun" charset="-122"/>
                        </a:rPr>
                        <a:t> </a:t>
                      </a: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SimSun" charset="-122"/>
                        </a:rPr>
                        <a:t>incertezza diagnostica (es. anticorpi o biopsia dubbi o discrepanti)</a:t>
                      </a:r>
                    </a:p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rgbClr val="003366"/>
                        </a:buClr>
                        <a:buSzPct val="75000"/>
                        <a:buFont typeface="Wingdings" charset="2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  <a:tab pos="8686800" algn="l"/>
                          <a:tab pos="9410700" algn="l"/>
                        </a:tabLst>
                      </a:pPr>
                      <a:endParaRPr kumimoji="0" lang="it-IT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SimSun" charset="-122"/>
                      </a:endParaRPr>
                    </a:p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rgbClr val="003366"/>
                        </a:buClr>
                        <a:buSzPct val="75000"/>
                        <a:buFont typeface="Wingdings" charset="2"/>
                        <a:buChar char="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  <a:tab pos="8686800" algn="l"/>
                          <a:tab pos="9410700" algn="l"/>
                        </a:tabLst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SimSun" charset="-122"/>
                        </a:rPr>
                        <a:t> Conferma diagnosi con sintomi e sierologia positiva</a:t>
                      </a:r>
                    </a:p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rgbClr val="003366"/>
                        </a:buClr>
                        <a:buSzPct val="75000"/>
                        <a:buFont typeface="Wingdings" charset="2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  <a:tab pos="8686800" algn="l"/>
                          <a:tab pos="9410700" algn="l"/>
                        </a:tabLst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SimSun" charset="-122"/>
                        </a:rPr>
                        <a:t>(linee guida ESPGHAN)</a:t>
                      </a:r>
                    </a:p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rgbClr val="003366"/>
                        </a:buClr>
                        <a:buSzPct val="75000"/>
                        <a:buFont typeface="Wingdings" charset="2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  <a:tab pos="8686800" algn="l"/>
                          <a:tab pos="9410700" algn="l"/>
                        </a:tabLst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SimSun" charset="-122"/>
                      </a:endParaRPr>
                    </a:p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rgbClr val="003366"/>
                        </a:buClr>
                        <a:buSzPct val="75000"/>
                        <a:buFont typeface="Wingdings" charset="2"/>
                        <a:buChar char="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  <a:tab pos="8686800" algn="l"/>
                          <a:tab pos="9410700" algn="l"/>
                        </a:tabLst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SimSun" charset="-122"/>
                        </a:rPr>
                        <a:t> familiari di I grado (genitori, figli e fratelli) per decidere se continuare il follow up in caso di sierologia neg</a:t>
                      </a: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SimSun" charset="-122"/>
                        </a:rPr>
                        <a:t>.</a:t>
                      </a:r>
                    </a:p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  <a:tab pos="8686800" algn="l"/>
                          <a:tab pos="9410700" algn="l"/>
                        </a:tabLst>
                      </a:pPr>
                      <a:endParaRPr kumimoji="0" lang="it-IT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Arial" charset="0"/>
                        <a:ea typeface="SimSun" charset="-122"/>
                      </a:endParaRPr>
                    </a:p>
                  </a:txBody>
                  <a:tcPr marL="81638" marR="81638" marT="53657" marB="42456" horzOverflow="overflow">
                    <a:lnL w="1368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68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  <a:tab pos="8686800" algn="l"/>
                          <a:tab pos="9410700" algn="l"/>
                        </a:tabLst>
                      </a:pPr>
                      <a:endParaRPr kumimoji="0" 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Arial" charset="0"/>
                        <a:ea typeface="SimSun" charset="-122"/>
                      </a:endParaRPr>
                    </a:p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  <a:tab pos="8686800" algn="l"/>
                          <a:tab pos="9410700" algn="l"/>
                        </a:tabLst>
                      </a:pPr>
                      <a:endParaRPr kumimoji="0" lang="it-IT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Arial" charset="0"/>
                        <a:ea typeface="SimSun" charset="-122"/>
                      </a:endParaRPr>
                    </a:p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  <a:tab pos="8686800" algn="l"/>
                          <a:tab pos="9410700" algn="l"/>
                        </a:tabLst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Arial" charset="0"/>
                          <a:ea typeface="SimSun" charset="-122"/>
                        </a:rPr>
                        <a:t>Soggetti con diagnosi di celiachia per uno studio familiare</a:t>
                      </a:r>
                    </a:p>
                  </a:txBody>
                  <a:tcPr marL="81638" marR="81638" marT="64060" marB="42456" horzOverflow="overflow">
                    <a:lnL w="576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68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  <a:tab pos="8686800" algn="l"/>
                          <a:tab pos="9410700" algn="l"/>
                        </a:tabLst>
                      </a:pPr>
                      <a:endParaRPr kumimoji="0" 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Arial" charset="0"/>
                        <a:ea typeface="SimSun" charset="-122"/>
                      </a:endParaRPr>
                    </a:p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  <a:tab pos="8686800" algn="l"/>
                          <a:tab pos="9410700" algn="l"/>
                        </a:tabLst>
                      </a:pPr>
                      <a:endParaRPr kumimoji="0" lang="it-IT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Arial" charset="0"/>
                        <a:ea typeface="SimSun" charset="-122"/>
                      </a:endParaRPr>
                    </a:p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rgbClr val="003366"/>
                        </a:buClr>
                        <a:buSzPct val="75000"/>
                        <a:buFont typeface="Wingdings" charset="2"/>
                        <a:buChar char="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  <a:tab pos="8686800" algn="l"/>
                          <a:tab pos="9410700" algn="l"/>
                        </a:tabLst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Arial" charset="0"/>
                          <a:ea typeface="SimSun" charset="-122"/>
                        </a:rPr>
                        <a:t> Screening nella popolazione generale</a:t>
                      </a:r>
                    </a:p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rgbClr val="003366"/>
                        </a:buClr>
                        <a:buSzPct val="75000"/>
                        <a:buFont typeface="Wingdings" charset="2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  <a:tab pos="8686800" algn="l"/>
                          <a:tab pos="9410700" algn="l"/>
                        </a:tabLst>
                      </a:pPr>
                      <a:endParaRPr kumimoji="0" lang="it-IT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Arial" charset="0"/>
                        <a:ea typeface="SimSun" charset="-122"/>
                      </a:endParaRPr>
                    </a:p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rgbClr val="003366"/>
                        </a:buClr>
                        <a:buSzPct val="75000"/>
                        <a:buFont typeface="Wingdings" charset="2"/>
                        <a:buChar char="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  <a:tab pos="8686800" algn="l"/>
                          <a:tab pos="9410700" algn="l"/>
                        </a:tabLst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Arial" charset="0"/>
                          <a:ea typeface="SimSun" charset="-122"/>
                        </a:rPr>
                        <a:t> Test di routine in gravidanza</a:t>
                      </a:r>
                    </a:p>
                  </a:txBody>
                  <a:tcPr marL="81638" marR="81638" marT="64060" marB="42456" horzOverflow="overflow">
                    <a:lnL w="576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8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68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8688" name="Text Box 25"/>
          <p:cNvSpPr txBox="1">
            <a:spLocks noChangeArrowheads="1"/>
          </p:cNvSpPr>
          <p:nvPr/>
        </p:nvSpPr>
        <p:spPr bwMode="auto">
          <a:xfrm>
            <a:off x="6232320" y="2403613"/>
            <a:ext cx="184320" cy="45652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it-IT"/>
          </a:p>
        </p:txBody>
      </p:sp>
      <p:sp>
        <p:nvSpPr>
          <p:cNvPr id="28689" name="Text Box 26"/>
          <p:cNvSpPr txBox="1">
            <a:spLocks noChangeArrowheads="1"/>
          </p:cNvSpPr>
          <p:nvPr/>
        </p:nvSpPr>
        <p:spPr bwMode="auto">
          <a:xfrm>
            <a:off x="3810240" y="6218573"/>
            <a:ext cx="4416036" cy="60895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2452" rIns="81639" bIns="42452">
            <a:spAutoFit/>
          </a:bodyPr>
          <a:lstStyle/>
          <a:p>
            <a:pPr marL="195843" indent="-195843">
              <a:buSzPct val="45000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</a:tabLst>
            </a:pPr>
            <a:r>
              <a:rPr lang="it-IT" sz="1100" i="1" dirty="0">
                <a:solidFill>
                  <a:srgbClr val="003366"/>
                </a:solidFill>
              </a:rPr>
              <a:t>Associazione Italiana Celiachia (AIC)</a:t>
            </a:r>
          </a:p>
          <a:p>
            <a:pPr marL="195843" indent="-195843">
              <a:buSzPct val="45000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</a:tabLst>
            </a:pPr>
            <a:r>
              <a:rPr lang="it-IT" sz="1100" i="1" dirty="0">
                <a:solidFill>
                  <a:srgbClr val="003366"/>
                </a:solidFill>
              </a:rPr>
              <a:t>Associazione </a:t>
            </a:r>
            <a:r>
              <a:rPr lang="it-IT" sz="1100" i="1" dirty="0" err="1">
                <a:solidFill>
                  <a:srgbClr val="003366"/>
                </a:solidFill>
              </a:rPr>
              <a:t>Italina</a:t>
            </a:r>
            <a:r>
              <a:rPr lang="it-IT" sz="1100" i="1" dirty="0">
                <a:solidFill>
                  <a:srgbClr val="003366"/>
                </a:solidFill>
              </a:rPr>
              <a:t> Immunogenetica e Biologia dei Trapianti (AIBT)</a:t>
            </a:r>
          </a:p>
          <a:p>
            <a:pPr marL="195843" indent="-195843">
              <a:buSzPct val="45000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</a:tabLst>
            </a:pPr>
            <a:r>
              <a:rPr lang="it-IT" sz="1100" i="1" dirty="0">
                <a:solidFill>
                  <a:srgbClr val="003366"/>
                </a:solidFill>
              </a:rPr>
              <a:t>Società Italiana di Genetica Umana (SIGU)</a:t>
            </a:r>
          </a:p>
        </p:txBody>
      </p:sp>
      <p:sp>
        <p:nvSpPr>
          <p:cNvPr id="28690" name="Text Box 27"/>
          <p:cNvSpPr txBox="1">
            <a:spLocks noChangeArrowheads="1"/>
          </p:cNvSpPr>
          <p:nvPr/>
        </p:nvSpPr>
        <p:spPr bwMode="auto">
          <a:xfrm>
            <a:off x="456480" y="152656"/>
            <a:ext cx="1905120" cy="48584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2452" rIns="81639" bIns="42452">
            <a:spAutoFit/>
          </a:bodyPr>
          <a:lstStyle/>
          <a:p>
            <a:pPr algn="ctr">
              <a:tabLst>
                <a:tab pos="656650" algn="l"/>
                <a:tab pos="1313299" algn="l"/>
              </a:tabLst>
            </a:pPr>
            <a:r>
              <a:rPr lang="it-IT" sz="1300" b="1" dirty="0">
                <a:solidFill>
                  <a:srgbClr val="FFFFFF"/>
                </a:solidFill>
                <a:latin typeface="Tahoma" pitchFamily="32" charset="0"/>
              </a:rPr>
              <a:t>APPROPRIATEZZA PRESCRITTIVA</a:t>
            </a:r>
          </a:p>
        </p:txBody>
      </p:sp>
      <p:pic>
        <p:nvPicPr>
          <p:cNvPr id="28691" name="Picture 28"/>
          <p:cNvPicPr>
            <a:picLocks noChangeAspect="1" noChangeArrowheads="1"/>
          </p:cNvPicPr>
          <p:nvPr/>
        </p:nvPicPr>
        <p:blipFill>
          <a:blip r:embed="rId3" cstate="print"/>
          <a:srcRect l="20853" r="20853"/>
          <a:stretch>
            <a:fillRect/>
          </a:stretch>
        </p:blipFill>
        <p:spPr bwMode="auto">
          <a:xfrm>
            <a:off x="653761" y="391721"/>
            <a:ext cx="275040" cy="685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8692" name="Freeform 29"/>
          <p:cNvSpPr>
            <a:spLocks noChangeArrowheads="1"/>
          </p:cNvSpPr>
          <p:nvPr/>
        </p:nvSpPr>
        <p:spPr bwMode="auto">
          <a:xfrm>
            <a:off x="489600" y="260668"/>
            <a:ext cx="8228160" cy="910176"/>
          </a:xfrm>
          <a:custGeom>
            <a:avLst/>
            <a:gdLst>
              <a:gd name="T0" fmla="*/ 0 w 21600"/>
              <a:gd name="T1" fmla="*/ 0 h 21600"/>
              <a:gd name="T2" fmla="*/ 9070975 w 21600"/>
              <a:gd name="T3" fmla="*/ 0 h 21600"/>
              <a:gd name="T4" fmla="*/ 9070975 w 21600"/>
              <a:gd name="T5" fmla="*/ 1003300 h 21600"/>
              <a:gd name="T6" fmla="*/ 0 w 21600"/>
              <a:gd name="T7" fmla="*/ 1003300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86400">
            <a:solidFill>
              <a:srgbClr val="CFE7F5"/>
            </a:solidFill>
            <a:miter lim="800000"/>
            <a:headEnd/>
            <a:tailEnd/>
          </a:ln>
        </p:spPr>
        <p:txBody>
          <a:bodyPr lIns="67924" tIns="67924" rIns="67924" bIns="67924" anchor="ctr"/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2900" dirty="0">
                <a:solidFill>
                  <a:srgbClr val="0000FF"/>
                </a:solidFill>
                <a:latin typeface="Lucida Grande" pitchFamily="16" charset="0"/>
              </a:rPr>
              <a:t>CELIACHIA : TEST GENETICO QUANDO ?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9209"/>
            <a:ext cx="9077760" cy="364358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9699" name="Rectangle 2"/>
          <p:cNvSpPr>
            <a:spLocks noChangeArrowheads="1"/>
          </p:cNvSpPr>
          <p:nvPr/>
        </p:nvSpPr>
        <p:spPr bwMode="auto">
          <a:xfrm>
            <a:off x="456481" y="1877958"/>
            <a:ext cx="3240000" cy="410369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ts val="816"/>
              </a:spcBef>
              <a:tabLst>
                <a:tab pos="656650" algn="l"/>
                <a:tab pos="1313299" algn="l"/>
                <a:tab pos="1969949" algn="l"/>
                <a:tab pos="2626599" algn="l"/>
              </a:tabLst>
            </a:pPr>
            <a:r>
              <a:rPr lang="it-IT" sz="1000" b="1" dirty="0">
                <a:latin typeface="Times New Roman" pitchFamily="16" charset="0"/>
              </a:rPr>
              <a:t>ORDINE MEDICI CHIRUGHI E </a:t>
            </a:r>
          </a:p>
          <a:p>
            <a:pPr>
              <a:spcBef>
                <a:spcPts val="816"/>
              </a:spcBef>
              <a:tabLst>
                <a:tab pos="656650" algn="l"/>
                <a:tab pos="1313299" algn="l"/>
                <a:tab pos="1969949" algn="l"/>
                <a:tab pos="2626599" algn="l"/>
              </a:tabLst>
            </a:pPr>
            <a:r>
              <a:rPr lang="it-IT" sz="1000" b="1" dirty="0">
                <a:latin typeface="Times New Roman" pitchFamily="16" charset="0"/>
              </a:rPr>
              <a:t>ODONTOIATRI DELLA PROVINCIA </a:t>
            </a:r>
            <a:r>
              <a:rPr lang="it-IT" sz="1000" b="1" dirty="0" err="1">
                <a:latin typeface="Times New Roman" pitchFamily="16" charset="0"/>
              </a:rPr>
              <a:t>DI</a:t>
            </a:r>
            <a:r>
              <a:rPr lang="it-IT" sz="1000" b="1" dirty="0">
                <a:latin typeface="Times New Roman" pitchFamily="16" charset="0"/>
              </a:rPr>
              <a:t> BRESCIA</a:t>
            </a:r>
          </a:p>
        </p:txBody>
      </p:sp>
      <p:pic>
        <p:nvPicPr>
          <p:cNvPr id="2970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474180"/>
            <a:ext cx="8948160" cy="333971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0724" name="Text Box 4"/>
          <p:cNvSpPr txBox="1">
            <a:spLocks noChangeArrowheads="1"/>
          </p:cNvSpPr>
          <p:nvPr/>
        </p:nvSpPr>
        <p:spPr bwMode="auto">
          <a:xfrm rot="20340000">
            <a:off x="1684801" y="4501913"/>
            <a:ext cx="5268960" cy="518454"/>
          </a:xfrm>
          <a:prstGeom prst="rect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lIns="81639" tIns="68022" rIns="81639" bIns="40820"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</a:tabLst>
              <a:defRPr/>
            </a:pPr>
            <a:r>
              <a:rPr lang="it-IT" sz="31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Richiesta NON appropriata!</a:t>
            </a:r>
          </a:p>
        </p:txBody>
      </p:sp>
      <p:sp>
        <p:nvSpPr>
          <p:cNvPr id="29702" name="Text Box 5"/>
          <p:cNvSpPr txBox="1">
            <a:spLocks noChangeArrowheads="1"/>
          </p:cNvSpPr>
          <p:nvPr/>
        </p:nvSpPr>
        <p:spPr bwMode="auto">
          <a:xfrm>
            <a:off x="5420160" y="1840514"/>
            <a:ext cx="1198080" cy="313953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lIns="81639" tIns="55221" rIns="81639" bIns="40820"/>
          <a:lstStyle/>
          <a:p>
            <a:pPr>
              <a:tabLst>
                <a:tab pos="656650" algn="l"/>
              </a:tabLst>
            </a:pPr>
            <a:r>
              <a:rPr lang="it-IT" sz="2000" dirty="0"/>
              <a:t>02/07/1982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20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95861"/>
            <a:ext cx="9079200" cy="364358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0723" name="Rectangle 2"/>
          <p:cNvSpPr>
            <a:spLocks noChangeArrowheads="1"/>
          </p:cNvSpPr>
          <p:nvPr/>
        </p:nvSpPr>
        <p:spPr bwMode="auto">
          <a:xfrm>
            <a:off x="535680" y="2009012"/>
            <a:ext cx="3216960" cy="423193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ts val="816"/>
              </a:spcBef>
              <a:tabLst>
                <a:tab pos="656650" algn="l"/>
                <a:tab pos="1313299" algn="l"/>
                <a:tab pos="1969949" algn="l"/>
                <a:tab pos="2626599" algn="l"/>
              </a:tabLst>
            </a:pPr>
            <a:r>
              <a:rPr lang="it-IT" sz="1000" b="1" dirty="0">
                <a:latin typeface="Times New Roman" pitchFamily="16" charset="0"/>
              </a:rPr>
              <a:t>ORDINE MEDICI CHIRUGHI E </a:t>
            </a:r>
          </a:p>
          <a:p>
            <a:pPr>
              <a:spcBef>
                <a:spcPts val="816"/>
              </a:spcBef>
              <a:tabLst>
                <a:tab pos="656650" algn="l"/>
                <a:tab pos="1313299" algn="l"/>
                <a:tab pos="1969949" algn="l"/>
                <a:tab pos="2626599" algn="l"/>
              </a:tabLst>
            </a:pPr>
            <a:r>
              <a:rPr lang="it-IT" sz="1000" b="1" dirty="0">
                <a:latin typeface="Times New Roman" pitchFamily="16" charset="0"/>
              </a:rPr>
              <a:t>ODONTOIATRI DELLA PROVINCIA </a:t>
            </a:r>
            <a:r>
              <a:rPr lang="it-IT" sz="1000" b="1" dirty="0" err="1">
                <a:latin typeface="Times New Roman" pitchFamily="16" charset="0"/>
              </a:rPr>
              <a:t>DI</a:t>
            </a:r>
            <a:r>
              <a:rPr lang="it-IT" sz="1000" b="1" dirty="0">
                <a:latin typeface="Times New Roman" pitchFamily="16" charset="0"/>
              </a:rPr>
              <a:t> BRESCIA</a:t>
            </a:r>
          </a:p>
        </p:txBody>
      </p:sp>
      <p:pic>
        <p:nvPicPr>
          <p:cNvPr id="3072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547628"/>
            <a:ext cx="9144000" cy="301279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1748" name="Text Box 4"/>
          <p:cNvSpPr txBox="1">
            <a:spLocks noChangeArrowheads="1"/>
          </p:cNvSpPr>
          <p:nvPr/>
        </p:nvSpPr>
        <p:spPr bwMode="auto">
          <a:xfrm rot="20340000">
            <a:off x="1854457" y="4056290"/>
            <a:ext cx="4400640" cy="518454"/>
          </a:xfrm>
          <a:prstGeom prst="rect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lIns="81639" tIns="68022" rIns="81639" bIns="40820"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</a:tabLst>
              <a:defRPr/>
            </a:pPr>
            <a:r>
              <a:rPr lang="it-IT" sz="31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Richiesta  appropriata!</a:t>
            </a:r>
          </a:p>
        </p:txBody>
      </p:sp>
      <p:sp>
        <p:nvSpPr>
          <p:cNvPr id="30726" name="Text Box 5"/>
          <p:cNvSpPr txBox="1">
            <a:spLocks noChangeArrowheads="1"/>
          </p:cNvSpPr>
          <p:nvPr/>
        </p:nvSpPr>
        <p:spPr bwMode="auto">
          <a:xfrm>
            <a:off x="5508104" y="1988840"/>
            <a:ext cx="1198080" cy="313953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lIns="81639" tIns="55221" rIns="81639" bIns="40820"/>
          <a:lstStyle/>
          <a:p>
            <a:pPr>
              <a:tabLst>
                <a:tab pos="656650" algn="l"/>
              </a:tabLst>
            </a:pPr>
            <a:r>
              <a:rPr lang="it-IT" sz="2000" dirty="0" smtClean="0"/>
              <a:t>02/07/1982</a:t>
            </a:r>
            <a:endParaRPr lang="it-IT" sz="2000" dirty="0"/>
          </a:p>
        </p:txBody>
      </p:sp>
      <p:sp>
        <p:nvSpPr>
          <p:cNvPr id="30727" name="Text Box 6"/>
          <p:cNvSpPr txBox="1">
            <a:spLocks noChangeArrowheads="1"/>
          </p:cNvSpPr>
          <p:nvPr/>
        </p:nvSpPr>
        <p:spPr bwMode="auto">
          <a:xfrm>
            <a:off x="7236296" y="1628800"/>
            <a:ext cx="1677600" cy="78344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55221" rIns="81639" bIns="40820"/>
          <a:lstStyle/>
          <a:p>
            <a:pPr>
              <a:tabLst>
                <a:tab pos="656650" algn="l"/>
                <a:tab pos="1313299" algn="l"/>
              </a:tabLst>
            </a:pPr>
            <a:r>
              <a:rPr lang="it-IT" sz="2000" dirty="0" err="1">
                <a:solidFill>
                  <a:srgbClr val="FF0000"/>
                </a:solidFill>
              </a:rPr>
              <a:t>clinica</a:t>
            </a:r>
            <a:r>
              <a:rPr lang="it-IT" sz="1800" dirty="0" err="1">
                <a:solidFill>
                  <a:srgbClr val="FF0000"/>
                </a:solidFill>
              </a:rPr>
              <a:t>+</a:t>
            </a:r>
            <a:endParaRPr lang="it-IT" sz="2000" dirty="0">
              <a:solidFill>
                <a:srgbClr val="FF0000"/>
              </a:solidFill>
            </a:endParaRPr>
          </a:p>
          <a:p>
            <a:pPr>
              <a:tabLst>
                <a:tab pos="656650" algn="l"/>
                <a:tab pos="1313299" algn="l"/>
              </a:tabLst>
            </a:pPr>
            <a:r>
              <a:rPr lang="it-IT" sz="2000" dirty="0">
                <a:solidFill>
                  <a:srgbClr val="FF0000"/>
                </a:solidFill>
              </a:rPr>
              <a:t>EMA </a:t>
            </a:r>
            <a:r>
              <a:rPr lang="it-IT" sz="2000" dirty="0" err="1">
                <a:solidFill>
                  <a:srgbClr val="FF0000"/>
                </a:solidFill>
              </a:rPr>
              <a:t>pos</a:t>
            </a:r>
            <a:endParaRPr lang="it-IT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20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Freeform 1"/>
          <p:cNvSpPr>
            <a:spLocks noChangeArrowheads="1"/>
          </p:cNvSpPr>
          <p:nvPr/>
        </p:nvSpPr>
        <p:spPr bwMode="auto">
          <a:xfrm>
            <a:off x="429120" y="214584"/>
            <a:ext cx="8228160" cy="1320618"/>
          </a:xfrm>
          <a:custGeom>
            <a:avLst/>
            <a:gdLst>
              <a:gd name="T0" fmla="*/ 0 w 21600"/>
              <a:gd name="T1" fmla="*/ 0 h 21600"/>
              <a:gd name="T2" fmla="*/ 9070975 w 21600"/>
              <a:gd name="T3" fmla="*/ 0 h 21600"/>
              <a:gd name="T4" fmla="*/ 9070975 w 21600"/>
              <a:gd name="T5" fmla="*/ 1455737 h 21600"/>
              <a:gd name="T6" fmla="*/ 0 w 21600"/>
              <a:gd name="T7" fmla="*/ 1455737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122400">
            <a:solidFill>
              <a:srgbClr val="B7DEE8"/>
            </a:solidFill>
            <a:miter lim="800000"/>
            <a:headEnd/>
            <a:tailEnd/>
          </a:ln>
        </p:spPr>
        <p:txBody>
          <a:bodyPr lIns="84251" tIns="84251" rIns="84251" bIns="84251" anchor="ctr"/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2900" dirty="0">
                <a:solidFill>
                  <a:srgbClr val="3333FF"/>
                </a:solidFill>
                <a:latin typeface="Lucida Grande" pitchFamily="16" charset="0"/>
              </a:rPr>
              <a:t>CELIACHIA : </a:t>
            </a:r>
          </a:p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2900" dirty="0">
                <a:solidFill>
                  <a:srgbClr val="3333FF"/>
                </a:solidFill>
                <a:latin typeface="Lucida Grande" pitchFamily="16" charset="0"/>
              </a:rPr>
              <a:t>RICHIESTA DEL TEST GENETICO </a:t>
            </a:r>
          </a:p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2900" dirty="0">
                <a:solidFill>
                  <a:srgbClr val="3333FF"/>
                </a:solidFill>
                <a:latin typeface="Lucida Grande" pitchFamily="16" charset="0"/>
              </a:rPr>
              <a:t>+ CONSENSO INFORMATO</a:t>
            </a:r>
          </a:p>
        </p:txBody>
      </p:sp>
      <p:sp>
        <p:nvSpPr>
          <p:cNvPr id="31747" name="Freeform 2"/>
          <p:cNvSpPr>
            <a:spLocks noChangeArrowheads="1"/>
          </p:cNvSpPr>
          <p:nvPr/>
        </p:nvSpPr>
        <p:spPr bwMode="auto">
          <a:xfrm>
            <a:off x="4309920" y="2220714"/>
            <a:ext cx="7119360" cy="4180759"/>
          </a:xfrm>
          <a:custGeom>
            <a:avLst/>
            <a:gdLst>
              <a:gd name="T0" fmla="*/ 0 w 21600"/>
              <a:gd name="T1" fmla="*/ 0 h 21600"/>
              <a:gd name="T2" fmla="*/ 7848600 w 21600"/>
              <a:gd name="T3" fmla="*/ 0 h 21600"/>
              <a:gd name="T4" fmla="*/ 7848600 w 21600"/>
              <a:gd name="T5" fmla="*/ 4608513 h 21600"/>
              <a:gd name="T6" fmla="*/ 0 w 21600"/>
              <a:gd name="T7" fmla="*/ 4608513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lIns="34615" tIns="34615" rIns="34615" bIns="34615"/>
          <a:lstStyle/>
          <a:p>
            <a:pPr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</a:tabLst>
            </a:pPr>
            <a:r>
              <a:rPr lang="it-IT" sz="2200" i="1" dirty="0">
                <a:solidFill>
                  <a:srgbClr val="FF0000"/>
                </a:solidFill>
                <a:latin typeface="Lucida Grande" pitchFamily="16" charset="0"/>
              </a:rPr>
              <a:t>CODICI SISS:   </a:t>
            </a:r>
          </a:p>
          <a:p>
            <a:pPr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</a:tabLst>
            </a:pPr>
            <a:r>
              <a:rPr lang="it-IT" sz="2200" i="1" dirty="0">
                <a:solidFill>
                  <a:srgbClr val="FF0000"/>
                </a:solidFill>
                <a:latin typeface="Lucida Grande" pitchFamily="16" charset="0"/>
              </a:rPr>
              <a:t>DQA1 = 0090802              255 </a:t>
            </a:r>
            <a:r>
              <a:rPr lang="it-IT" sz="2200" i="1" dirty="0">
                <a:solidFill>
                  <a:srgbClr val="FF0000"/>
                </a:solidFill>
                <a:latin typeface="Lucida Grande" pitchFamily="16" charset="0"/>
                <a:cs typeface="Arial" charset="0"/>
              </a:rPr>
              <a:t>€</a:t>
            </a:r>
          </a:p>
          <a:p>
            <a:pPr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</a:tabLst>
            </a:pPr>
            <a:r>
              <a:rPr lang="it-IT" sz="2200" i="1" dirty="0">
                <a:solidFill>
                  <a:srgbClr val="FF0000"/>
                </a:solidFill>
                <a:latin typeface="Lucida Grande" pitchFamily="16" charset="0"/>
              </a:rPr>
              <a:t>DQB1 = 0090804               255 </a:t>
            </a:r>
            <a:r>
              <a:rPr lang="it-IT" sz="2200" i="1" dirty="0">
                <a:solidFill>
                  <a:srgbClr val="FF0000"/>
                </a:solidFill>
                <a:latin typeface="Lucida Grande" pitchFamily="16" charset="0"/>
                <a:cs typeface="Arial" charset="0"/>
              </a:rPr>
              <a:t>€</a:t>
            </a:r>
          </a:p>
          <a:p>
            <a:pPr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</a:tabLst>
            </a:pPr>
            <a:r>
              <a:rPr lang="it-IT" sz="2200" i="1" dirty="0" err="1">
                <a:solidFill>
                  <a:srgbClr val="FF0000"/>
                </a:solidFill>
                <a:latin typeface="Lucida Grande" pitchFamily="16" charset="0"/>
              </a:rPr>
              <a:t>Estraz</a:t>
            </a:r>
            <a:r>
              <a:rPr lang="it-IT" sz="2200" i="1" dirty="0">
                <a:solidFill>
                  <a:srgbClr val="FF0000"/>
                </a:solidFill>
                <a:latin typeface="Lucida Grande" pitchFamily="16" charset="0"/>
              </a:rPr>
              <a:t>. DNA =0091365      62   </a:t>
            </a:r>
            <a:r>
              <a:rPr lang="it-IT" sz="2200" i="1" dirty="0">
                <a:solidFill>
                  <a:srgbClr val="FF0000"/>
                </a:solidFill>
                <a:latin typeface="Lucida Grande" pitchFamily="16" charset="0"/>
                <a:cs typeface="Arial" charset="0"/>
              </a:rPr>
              <a:t>€</a:t>
            </a:r>
          </a:p>
          <a:p>
            <a:pPr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</a:tabLst>
            </a:pPr>
            <a:r>
              <a:rPr lang="it-IT" sz="2200" i="1" dirty="0">
                <a:latin typeface="Lucida Grande" pitchFamily="16" charset="0"/>
              </a:rPr>
              <a:t>Tariffa SSR  = 572 </a:t>
            </a:r>
            <a:r>
              <a:rPr lang="it-IT" sz="2200" i="1" dirty="0">
                <a:latin typeface="Lucida Grande" pitchFamily="16" charset="0"/>
                <a:cs typeface="Arial" charset="0"/>
              </a:rPr>
              <a:t>€</a:t>
            </a:r>
          </a:p>
          <a:p>
            <a:pPr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</a:tabLst>
            </a:pPr>
            <a:endParaRPr lang="it-IT" sz="2200" i="1" dirty="0">
              <a:latin typeface="Lucida Grande" pitchFamily="16" charset="0"/>
            </a:endParaRPr>
          </a:p>
          <a:p>
            <a:pPr algn="ctr"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</a:tabLst>
            </a:pPr>
            <a:endParaRPr lang="it-IT" sz="2200" i="1" dirty="0">
              <a:latin typeface="Lucida Grande" pitchFamily="16" charset="0"/>
            </a:endParaRPr>
          </a:p>
          <a:p>
            <a:pPr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</a:tabLst>
            </a:pPr>
            <a:endParaRPr lang="it-IT" sz="2200" i="1" dirty="0">
              <a:latin typeface="Lucida Grande" pitchFamily="16" charset="0"/>
            </a:endParaRPr>
          </a:p>
          <a:p>
            <a:pPr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</a:tabLst>
            </a:pPr>
            <a:endParaRPr lang="it-IT" sz="2200" i="1" dirty="0">
              <a:latin typeface="Lucida Grande" pitchFamily="16" charset="0"/>
            </a:endParaRPr>
          </a:p>
          <a:p>
            <a:pPr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</a:tabLst>
            </a:pPr>
            <a:endParaRPr lang="it-IT" sz="2200" i="1" dirty="0">
              <a:latin typeface="Lucida Grande" pitchFamily="16" charset="0"/>
            </a:endParaRPr>
          </a:p>
          <a:p>
            <a:pPr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</a:tabLst>
            </a:pPr>
            <a:endParaRPr lang="it-IT" sz="2200" i="1" dirty="0">
              <a:latin typeface="Lucida Grande" pitchFamily="16" charset="0"/>
            </a:endParaRPr>
          </a:p>
          <a:p>
            <a:pPr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</a:tabLst>
            </a:pPr>
            <a:endParaRPr lang="it-IT" sz="2200" i="1" dirty="0">
              <a:latin typeface="Lucida Grande" pitchFamily="16" charset="0"/>
            </a:endParaRPr>
          </a:p>
          <a:p>
            <a:pPr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</a:tabLst>
            </a:pPr>
            <a:endParaRPr lang="it-IT" sz="2200" i="1" dirty="0">
              <a:latin typeface="Lucida Grande" pitchFamily="16" charset="0"/>
            </a:endParaRPr>
          </a:p>
          <a:p>
            <a:pPr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</a:tabLst>
            </a:pPr>
            <a:endParaRPr lang="it-IT" sz="2200" i="1" dirty="0">
              <a:latin typeface="Lucida Grande" pitchFamily="16" charset="0"/>
            </a:endParaRPr>
          </a:p>
          <a:p>
            <a:pPr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</a:tabLst>
            </a:pPr>
            <a:endParaRPr lang="it-IT" sz="2200" i="1" dirty="0">
              <a:latin typeface="Lucida Grande" pitchFamily="16" charset="0"/>
            </a:endParaRPr>
          </a:p>
          <a:p>
            <a:pPr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</a:tabLst>
            </a:pPr>
            <a:endParaRPr lang="it-IT" sz="2200" i="1" dirty="0">
              <a:latin typeface="Lucida Grande" pitchFamily="16" charset="0"/>
            </a:endParaRPr>
          </a:p>
          <a:p>
            <a:pPr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</a:tabLst>
            </a:pPr>
            <a:r>
              <a:rPr lang="it-IT" sz="2200" i="1" dirty="0">
                <a:latin typeface="Lucida Grande" pitchFamily="16" charset="0"/>
              </a:rPr>
              <a:t> </a:t>
            </a:r>
          </a:p>
        </p:txBody>
      </p:sp>
      <p:pic>
        <p:nvPicPr>
          <p:cNvPr id="3174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49920" y="4408303"/>
            <a:ext cx="5057280" cy="211270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31749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5841" y="1876518"/>
            <a:ext cx="3788640" cy="46444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Freeform 1"/>
          <p:cNvSpPr>
            <a:spLocks noChangeArrowheads="1"/>
          </p:cNvSpPr>
          <p:nvPr/>
        </p:nvSpPr>
        <p:spPr bwMode="auto">
          <a:xfrm>
            <a:off x="204480" y="1628800"/>
            <a:ext cx="8399520" cy="4900834"/>
          </a:xfrm>
          <a:custGeom>
            <a:avLst/>
            <a:gdLst>
              <a:gd name="T0" fmla="*/ 0 w 21600"/>
              <a:gd name="T1" fmla="*/ 0 h 21600"/>
              <a:gd name="T2" fmla="*/ 9259888 w 21600"/>
              <a:gd name="T3" fmla="*/ 0 h 21600"/>
              <a:gd name="T4" fmla="*/ 9259888 w 21600"/>
              <a:gd name="T5" fmla="*/ 5402262 h 21600"/>
              <a:gd name="T6" fmla="*/ 0 w 21600"/>
              <a:gd name="T7" fmla="*/ 5402262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lIns="34615" tIns="34615" rIns="34615" bIns="34615"/>
          <a:lstStyle/>
          <a:p>
            <a:pPr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2400" b="1" i="1" dirty="0">
                <a:latin typeface="Calibri" pitchFamily="34" charset="0"/>
              </a:rPr>
              <a:t>► </a:t>
            </a:r>
            <a:r>
              <a:rPr lang="it-IT" sz="2400" b="1" i="1" dirty="0" err="1">
                <a:latin typeface="Calibri" pitchFamily="34" charset="0"/>
              </a:rPr>
              <a:t>IgA</a:t>
            </a:r>
            <a:r>
              <a:rPr lang="it-IT" sz="2400" b="1" i="1" dirty="0">
                <a:latin typeface="Calibri" pitchFamily="34" charset="0"/>
              </a:rPr>
              <a:t> </a:t>
            </a:r>
            <a:r>
              <a:rPr lang="it-IT" sz="2400" b="1" i="1" dirty="0" err="1">
                <a:latin typeface="Calibri" pitchFamily="34" charset="0"/>
              </a:rPr>
              <a:t>anti-transglutaminasi</a:t>
            </a:r>
            <a:r>
              <a:rPr lang="it-IT" sz="2400" b="1" i="1" dirty="0">
                <a:latin typeface="Calibri" pitchFamily="34" charset="0"/>
              </a:rPr>
              <a:t>  + dosaggio </a:t>
            </a:r>
            <a:r>
              <a:rPr lang="it-IT" sz="2400" b="1" i="1" dirty="0" err="1">
                <a:latin typeface="Calibri" pitchFamily="34" charset="0"/>
              </a:rPr>
              <a:t>IgA</a:t>
            </a:r>
            <a:endParaRPr lang="it-IT" sz="2400" b="1" i="1" dirty="0">
              <a:latin typeface="Calibri" pitchFamily="34" charset="0"/>
            </a:endParaRPr>
          </a:p>
          <a:p>
            <a:pPr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it-IT" sz="2400" b="1" dirty="0">
              <a:latin typeface="Calibri" pitchFamily="34" charset="0"/>
            </a:endParaRPr>
          </a:p>
          <a:p>
            <a:pPr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2400" b="1" dirty="0">
                <a:latin typeface="Calibri" pitchFamily="34" charset="0"/>
              </a:rPr>
              <a:t>Se </a:t>
            </a:r>
            <a:r>
              <a:rPr lang="it-IT" sz="2400" b="1" dirty="0" err="1">
                <a:latin typeface="Calibri" pitchFamily="34" charset="0"/>
              </a:rPr>
              <a:t>anti-tTG</a:t>
            </a:r>
            <a:r>
              <a:rPr lang="it-IT" sz="2400" b="1" dirty="0">
                <a:latin typeface="Calibri" pitchFamily="34" charset="0"/>
              </a:rPr>
              <a:t>  </a:t>
            </a:r>
            <a:r>
              <a:rPr lang="it-IT" sz="2400" b="1" dirty="0" err="1">
                <a:latin typeface="Calibri" pitchFamily="34" charset="0"/>
              </a:rPr>
              <a:t>IgA</a:t>
            </a:r>
            <a:r>
              <a:rPr lang="it-IT" sz="2400" b="1" dirty="0">
                <a:latin typeface="Calibri" pitchFamily="34" charset="0"/>
              </a:rPr>
              <a:t> +       ►   </a:t>
            </a:r>
            <a:r>
              <a:rPr lang="it-IT" sz="2400" b="1" dirty="0" err="1">
                <a:latin typeface="Calibri" pitchFamily="34" charset="0"/>
              </a:rPr>
              <a:t>Anti-endomisio</a:t>
            </a:r>
            <a:r>
              <a:rPr lang="it-IT" sz="2400" b="1" dirty="0">
                <a:latin typeface="Calibri" pitchFamily="34" charset="0"/>
              </a:rPr>
              <a:t> </a:t>
            </a:r>
            <a:r>
              <a:rPr lang="it-IT" sz="2400" b="1" dirty="0" smtClean="0">
                <a:latin typeface="Calibri" pitchFamily="34" charset="0"/>
              </a:rPr>
              <a:t> </a:t>
            </a:r>
            <a:r>
              <a:rPr lang="it-IT" sz="2400" b="1" dirty="0">
                <a:latin typeface="Calibri" pitchFamily="34" charset="0"/>
              </a:rPr>
              <a:t>(per conferma)</a:t>
            </a:r>
          </a:p>
          <a:p>
            <a:pPr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it-IT" sz="2400" b="1" dirty="0">
              <a:latin typeface="Calibri" pitchFamily="34" charset="0"/>
            </a:endParaRPr>
          </a:p>
          <a:p>
            <a:pPr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2400" b="1" dirty="0">
                <a:latin typeface="Calibri" pitchFamily="34" charset="0"/>
              </a:rPr>
              <a:t>Se Bambini &lt; 2 anni    ►  + Anti-Gliadina DGP </a:t>
            </a:r>
            <a:r>
              <a:rPr lang="it-IT" sz="2400" b="1" dirty="0" err="1">
                <a:latin typeface="Calibri" pitchFamily="34" charset="0"/>
              </a:rPr>
              <a:t>IgA</a:t>
            </a:r>
            <a:r>
              <a:rPr lang="it-IT" sz="2400" b="1" dirty="0">
                <a:latin typeface="Calibri" pitchFamily="34" charset="0"/>
              </a:rPr>
              <a:t> o </a:t>
            </a:r>
            <a:r>
              <a:rPr lang="it-IT" sz="2400" b="1" dirty="0" err="1">
                <a:latin typeface="Calibri" pitchFamily="34" charset="0"/>
              </a:rPr>
              <a:t>IgG</a:t>
            </a:r>
            <a:endParaRPr lang="it-IT" sz="2400" b="1" dirty="0">
              <a:latin typeface="Calibri" pitchFamily="34" charset="0"/>
            </a:endParaRPr>
          </a:p>
          <a:p>
            <a:pPr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it-IT" sz="2400" b="1" dirty="0">
              <a:latin typeface="Calibri" pitchFamily="34" charset="0"/>
            </a:endParaRPr>
          </a:p>
          <a:p>
            <a:pPr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2400" b="1" dirty="0">
                <a:latin typeface="Calibri" pitchFamily="34" charset="0"/>
              </a:rPr>
              <a:t>Se Deficit di </a:t>
            </a:r>
            <a:r>
              <a:rPr lang="it-IT" sz="2400" b="1" dirty="0" err="1">
                <a:latin typeface="Calibri" pitchFamily="34" charset="0"/>
              </a:rPr>
              <a:t>IgA</a:t>
            </a:r>
            <a:r>
              <a:rPr lang="it-IT" sz="2400" b="1" dirty="0">
                <a:latin typeface="Calibri" pitchFamily="34" charset="0"/>
              </a:rPr>
              <a:t>           ►   </a:t>
            </a:r>
            <a:r>
              <a:rPr lang="it-IT" sz="1800" b="1" dirty="0">
                <a:latin typeface="Calibri" pitchFamily="34" charset="0"/>
              </a:rPr>
              <a:t>Anti-Gliadina DPG </a:t>
            </a:r>
            <a:r>
              <a:rPr lang="it-IT" sz="1800" b="1" dirty="0" err="1" smtClean="0">
                <a:latin typeface="Calibri" pitchFamily="34" charset="0"/>
              </a:rPr>
              <a:t>IgG</a:t>
            </a:r>
            <a:r>
              <a:rPr lang="it-IT" sz="1800" b="1" dirty="0" smtClean="0">
                <a:latin typeface="Calibri" pitchFamily="34" charset="0"/>
              </a:rPr>
              <a:t> + </a:t>
            </a:r>
            <a:r>
              <a:rPr lang="it-IT" sz="1800" b="1" dirty="0" err="1">
                <a:latin typeface="Calibri" pitchFamily="34" charset="0"/>
              </a:rPr>
              <a:t>Anti-trans-glutaminasi</a:t>
            </a:r>
            <a:r>
              <a:rPr lang="it-IT" sz="1800" b="1" dirty="0">
                <a:latin typeface="Calibri" pitchFamily="34" charset="0"/>
              </a:rPr>
              <a:t> </a:t>
            </a:r>
            <a:r>
              <a:rPr lang="it-IT" sz="1800" b="1" dirty="0" err="1">
                <a:latin typeface="Calibri" pitchFamily="34" charset="0"/>
              </a:rPr>
              <a:t>IgG</a:t>
            </a:r>
            <a:endParaRPr lang="it-IT" sz="2400" b="1" dirty="0">
              <a:latin typeface="Calibri" pitchFamily="34" charset="0"/>
            </a:endParaRPr>
          </a:p>
          <a:p>
            <a:pPr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it-IT" sz="2800" b="1" dirty="0">
              <a:solidFill>
                <a:srgbClr val="FF0000"/>
              </a:solidFill>
              <a:latin typeface="Calibri" pitchFamily="34" charset="0"/>
            </a:endParaRPr>
          </a:p>
          <a:p>
            <a:pPr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2000" b="1" dirty="0">
                <a:solidFill>
                  <a:srgbClr val="FF3333"/>
                </a:solidFill>
                <a:latin typeface="Calibri" pitchFamily="34" charset="0"/>
              </a:rPr>
              <a:t>TEST </a:t>
            </a:r>
            <a:r>
              <a:rPr lang="it-IT" sz="2000" b="1" dirty="0" err="1">
                <a:solidFill>
                  <a:srgbClr val="FF3333"/>
                </a:solidFill>
                <a:latin typeface="Calibri" pitchFamily="34" charset="0"/>
              </a:rPr>
              <a:t>DI</a:t>
            </a:r>
            <a:r>
              <a:rPr lang="it-IT" sz="2000" b="1" dirty="0">
                <a:solidFill>
                  <a:srgbClr val="FF3333"/>
                </a:solidFill>
                <a:latin typeface="Calibri" pitchFamily="34" charset="0"/>
              </a:rPr>
              <a:t> II LIVELLO</a:t>
            </a:r>
            <a:r>
              <a:rPr lang="it-IT" sz="2800" b="1" dirty="0">
                <a:solidFill>
                  <a:srgbClr val="FF0000"/>
                </a:solidFill>
                <a:latin typeface="Calibri" pitchFamily="34" charset="0"/>
              </a:rPr>
              <a:t>        ►   HLA DQ2 - DQ8</a:t>
            </a:r>
          </a:p>
        </p:txBody>
      </p:sp>
      <p:sp>
        <p:nvSpPr>
          <p:cNvPr id="32771" name="Freeform 2"/>
          <p:cNvSpPr>
            <a:spLocks noChangeArrowheads="1"/>
          </p:cNvSpPr>
          <p:nvPr/>
        </p:nvSpPr>
        <p:spPr bwMode="auto">
          <a:xfrm>
            <a:off x="326880" y="285150"/>
            <a:ext cx="8402400" cy="1142040"/>
          </a:xfrm>
          <a:custGeom>
            <a:avLst/>
            <a:gdLst>
              <a:gd name="T0" fmla="*/ 0 w 21600"/>
              <a:gd name="T1" fmla="*/ 0 h 21600"/>
              <a:gd name="T2" fmla="*/ 9263062 w 21600"/>
              <a:gd name="T3" fmla="*/ 0 h 21600"/>
              <a:gd name="T4" fmla="*/ 9263062 w 21600"/>
              <a:gd name="T5" fmla="*/ 1258888 h 21600"/>
              <a:gd name="T6" fmla="*/ 0 w 21600"/>
              <a:gd name="T7" fmla="*/ 1258888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122400">
            <a:solidFill>
              <a:srgbClr val="B7DEE8"/>
            </a:solidFill>
            <a:miter lim="800000"/>
            <a:headEnd/>
            <a:tailEnd/>
          </a:ln>
        </p:spPr>
        <p:txBody>
          <a:bodyPr lIns="84251" tIns="84251" rIns="84251" bIns="84251" anchor="ctr"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3300" dirty="0">
                <a:solidFill>
                  <a:srgbClr val="0000CC"/>
                </a:solidFill>
                <a:latin typeface="Lucida Grande" pitchFamily="16" charset="0"/>
              </a:rPr>
              <a:t> MALATTIA CELIACA: TEST DIAGNOSTICI</a:t>
            </a:r>
          </a:p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3300" dirty="0">
                <a:solidFill>
                  <a:srgbClr val="0000CC"/>
                </a:solidFill>
                <a:latin typeface="Lucida Grande" pitchFamily="16" charset="0"/>
              </a:rPr>
              <a:t>conclusioni</a:t>
            </a:r>
            <a:r>
              <a:rPr lang="it-IT" sz="3300" dirty="0">
                <a:latin typeface="Lucida Grande" pitchFamily="16" charset="0"/>
              </a:rPr>
              <a:t>  </a:t>
            </a:r>
          </a:p>
        </p:txBody>
      </p:sp>
      <p:sp>
        <p:nvSpPr>
          <p:cNvPr id="32772" name="Freeform 3"/>
          <p:cNvSpPr>
            <a:spLocks noChangeArrowheads="1"/>
          </p:cNvSpPr>
          <p:nvPr/>
        </p:nvSpPr>
        <p:spPr bwMode="auto">
          <a:xfrm>
            <a:off x="7786080" y="4143315"/>
            <a:ext cx="977760" cy="483891"/>
          </a:xfrm>
          <a:custGeom>
            <a:avLst/>
            <a:gdLst>
              <a:gd name="T0" fmla="*/ 0 w 21600"/>
              <a:gd name="T1" fmla="*/ 133350 h 21600"/>
              <a:gd name="T2" fmla="*/ 269478 w 21600"/>
              <a:gd name="T3" fmla="*/ 133350 h 21600"/>
              <a:gd name="T4" fmla="*/ 269478 w 21600"/>
              <a:gd name="T5" fmla="*/ 0 h 21600"/>
              <a:gd name="T6" fmla="*/ 1077912 w 21600"/>
              <a:gd name="T7" fmla="*/ 266700 h 21600"/>
              <a:gd name="T8" fmla="*/ 269478 w 21600"/>
              <a:gd name="T9" fmla="*/ 533400 h 21600"/>
              <a:gd name="T10" fmla="*/ 269478 w 21600"/>
              <a:gd name="T11" fmla="*/ 400050 h 21600"/>
              <a:gd name="T12" fmla="*/ 0 w 21600"/>
              <a:gd name="T13" fmla="*/ 400050 h 2160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1600"/>
              <a:gd name="T22" fmla="*/ 0 h 21600"/>
              <a:gd name="T23" fmla="*/ 21600 w 21600"/>
              <a:gd name="T24" fmla="*/ 21600 h 216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1600" h="21600">
                <a:moveTo>
                  <a:pt x="0" y="5400"/>
                </a:moveTo>
                <a:lnTo>
                  <a:pt x="5400" y="5400"/>
                </a:lnTo>
                <a:lnTo>
                  <a:pt x="5400" y="0"/>
                </a:lnTo>
                <a:lnTo>
                  <a:pt x="21600" y="10800"/>
                </a:lnTo>
                <a:lnTo>
                  <a:pt x="5400" y="21600"/>
                </a:lnTo>
                <a:lnTo>
                  <a:pt x="5400" y="16200"/>
                </a:lnTo>
                <a:lnTo>
                  <a:pt x="0" y="16200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it-IT"/>
          </a:p>
        </p:txBody>
      </p:sp>
      <p:sp>
        <p:nvSpPr>
          <p:cNvPr id="32773" name="Rectangle 4"/>
          <p:cNvSpPr>
            <a:spLocks noChangeArrowheads="1"/>
          </p:cNvSpPr>
          <p:nvPr/>
        </p:nvSpPr>
        <p:spPr bwMode="auto">
          <a:xfrm rot="5400000">
            <a:off x="7430483" y="3501260"/>
            <a:ext cx="2901905" cy="69799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</a:tabLst>
            </a:pPr>
            <a:r>
              <a:rPr lang="it-IT" sz="4000" dirty="0">
                <a:solidFill>
                  <a:srgbClr val="FF0000"/>
                </a:solidFill>
              </a:rPr>
              <a:t>REFLEX</a:t>
            </a:r>
          </a:p>
        </p:txBody>
      </p:sp>
      <p:sp>
        <p:nvSpPr>
          <p:cNvPr id="32774" name="AutoShape 5"/>
          <p:cNvSpPr>
            <a:spLocks/>
          </p:cNvSpPr>
          <p:nvPr/>
        </p:nvSpPr>
        <p:spPr bwMode="auto">
          <a:xfrm>
            <a:off x="8244408" y="1988839"/>
            <a:ext cx="376872" cy="3269153"/>
          </a:xfrm>
          <a:prstGeom prst="rightBrace">
            <a:avLst>
              <a:gd name="adj1" fmla="val 42586"/>
              <a:gd name="adj2" fmla="val 50000"/>
            </a:avLst>
          </a:prstGeom>
          <a:noFill/>
          <a:ln w="38160">
            <a:solidFill>
              <a:srgbClr val="4A7EBB"/>
            </a:solidFill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it-IT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3429000"/>
            <a:ext cx="3924300" cy="1152525"/>
          </a:xfrm>
          <a:solidFill>
            <a:schemeClr val="accent1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eaLnBrk="1" hangingPunct="1">
              <a:spcBef>
                <a:spcPct val="0"/>
              </a:spcBef>
              <a:buFont typeface="Arial" charset="0"/>
              <a:buNone/>
              <a:defRPr/>
            </a:pPr>
            <a:endParaRPr lang="en-US" sz="1000" b="1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indent="0"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en-US" sz="36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CONCLUSIONI</a:t>
            </a:r>
            <a:r>
              <a:rPr lang="it-IT" sz="36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…</a:t>
            </a:r>
            <a:endParaRPr lang="en-US" sz="3600" b="1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03738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CEEBC0-327E-A146-B216-3D80C6640675}" type="slidenum">
              <a:rPr lang="en-US" smtClean="0"/>
              <a:pPr>
                <a:defRPr/>
              </a:pPr>
              <a:t>118</a:t>
            </a:fld>
            <a:endParaRPr lang="en-US"/>
          </a:p>
        </p:txBody>
      </p:sp>
      <p:sp>
        <p:nvSpPr>
          <p:cNvPr id="3" name="Rettangolo 2"/>
          <p:cNvSpPr/>
          <p:nvPr/>
        </p:nvSpPr>
        <p:spPr bwMode="auto">
          <a:xfrm>
            <a:off x="1259632" y="980728"/>
            <a:ext cx="6192688" cy="5112568"/>
          </a:xfrm>
          <a:prstGeom prst="rect">
            <a:avLst/>
          </a:prstGeom>
          <a:solidFill>
            <a:schemeClr val="accent1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z="4200" dirty="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4200" dirty="0" smtClean="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In </a:t>
            </a:r>
            <a:r>
              <a:rPr lang="it-IT" sz="4200" dirty="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caso di diarrea e febbre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4200" dirty="0">
                <a:solidFill>
                  <a:srgbClr val="000000"/>
                </a:solidFill>
                <a:latin typeface="Gill Sans" charset="0"/>
                <a:sym typeface="Gill Sans" charset="0"/>
              </a:rPr>
              <a:t>visitare il malato per escludere patologie non infettivologiche</a:t>
            </a:r>
            <a:endParaRPr lang="it-IT" sz="4200" dirty="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68991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CEEBC0-327E-A146-B216-3D80C6640675}" type="slidenum">
              <a:rPr lang="en-US" smtClean="0"/>
              <a:pPr>
                <a:defRPr/>
              </a:pPr>
              <a:t>119</a:t>
            </a:fld>
            <a:endParaRPr lang="en-US"/>
          </a:p>
        </p:txBody>
      </p:sp>
      <p:sp>
        <p:nvSpPr>
          <p:cNvPr id="3" name="Rettangolo 2"/>
          <p:cNvSpPr/>
          <p:nvPr/>
        </p:nvSpPr>
        <p:spPr bwMode="auto">
          <a:xfrm>
            <a:off x="1115616" y="1196752"/>
            <a:ext cx="6624736" cy="4896544"/>
          </a:xfrm>
          <a:prstGeom prst="rect">
            <a:avLst/>
          </a:prstGeom>
          <a:solidFill>
            <a:schemeClr val="accent1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z="2000" dirty="0">
              <a:solidFill>
                <a:srgbClr val="000000"/>
              </a:solidFill>
              <a:latin typeface="Gill Sans" charset="0"/>
              <a:sym typeface="Gill Sans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z="2000" dirty="0">
              <a:solidFill>
                <a:srgbClr val="000000"/>
              </a:solidFill>
              <a:latin typeface="Gill Sans" charset="0"/>
              <a:sym typeface="Gill Sans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2800" dirty="0">
                <a:solidFill>
                  <a:srgbClr val="000000"/>
                </a:solidFill>
                <a:latin typeface="Gill Sans" charset="0"/>
                <a:sym typeface="Gill Sans" charset="0"/>
              </a:rPr>
              <a:t>Se sospetti una diarrea infettiva..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z="2800" dirty="0">
              <a:solidFill>
                <a:srgbClr val="000000"/>
              </a:solidFill>
              <a:latin typeface="Gill Sans" charset="0"/>
              <a:sym typeface="Gill Sans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z="2800" dirty="0">
              <a:solidFill>
                <a:srgbClr val="000000"/>
              </a:solidFill>
              <a:latin typeface="Gill Sans" charset="0"/>
              <a:sym typeface="Gill Sans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2800" dirty="0">
                <a:solidFill>
                  <a:srgbClr val="000000"/>
                </a:solidFill>
                <a:latin typeface="Gill Sans" charset="0"/>
                <a:sym typeface="Gill Sans" charset="0"/>
              </a:rPr>
              <a:t>Per quanto possibile non trattare con antibioticoterapia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z="2800" dirty="0">
              <a:solidFill>
                <a:srgbClr val="000000"/>
              </a:solidFill>
              <a:latin typeface="Gill Sans" charset="0"/>
              <a:sym typeface="Gill Sans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2800" dirty="0">
                <a:solidFill>
                  <a:srgbClr val="000000"/>
                </a:solidFill>
                <a:latin typeface="Gill Sans" charset="0"/>
                <a:sym typeface="Gill Sans" charset="0"/>
              </a:rPr>
              <a:t>Far eseguire una coprocoltura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4400" dirty="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5332185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/>
          <p:cNvSpPr>
            <a:spLocks/>
          </p:cNvSpPr>
          <p:nvPr/>
        </p:nvSpPr>
        <p:spPr bwMode="auto">
          <a:xfrm>
            <a:off x="0" y="1393825"/>
            <a:ext cx="9155113" cy="3600450"/>
          </a:xfrm>
          <a:prstGeom prst="rect">
            <a:avLst/>
          </a:prstGeom>
          <a:solidFill>
            <a:srgbClr val="D8D8D8"/>
          </a:solidFill>
          <a:ln w="9525">
            <a:solidFill>
              <a:srgbClr val="4A7DBB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29699" name="Rectangle 2"/>
          <p:cNvSpPr>
            <a:spLocks/>
          </p:cNvSpPr>
          <p:nvPr/>
        </p:nvSpPr>
        <p:spPr bwMode="auto">
          <a:xfrm>
            <a:off x="0" y="1679575"/>
            <a:ext cx="9156700" cy="1244600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  <p:txBody>
          <a:bodyPr lIns="38100" tIns="38100" rIns="38100" bIns="38100"/>
          <a:lstStyle/>
          <a:p>
            <a:pPr marL="71438">
              <a:lnSpc>
                <a:spcPct val="120000"/>
              </a:lnSpc>
            </a:pPr>
            <a:r>
              <a:rPr lang="en-US" sz="6600" b="1">
                <a:solidFill>
                  <a:schemeClr val="tx1"/>
                </a:solidFill>
                <a:latin typeface="Arial Narrow Bold" pitchFamily="-84" charset="0"/>
                <a:sym typeface="Arial Narrow Bold" pitchFamily="-84" charset="0"/>
              </a:rPr>
              <a:t>La parola al clinico</a:t>
            </a:r>
          </a:p>
        </p:txBody>
      </p:sp>
      <p:sp>
        <p:nvSpPr>
          <p:cNvPr id="29700" name="Rectangle 3"/>
          <p:cNvSpPr>
            <a:spLocks/>
          </p:cNvSpPr>
          <p:nvPr/>
        </p:nvSpPr>
        <p:spPr bwMode="auto">
          <a:xfrm>
            <a:off x="0" y="3284538"/>
            <a:ext cx="9156700" cy="1041400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  <p:txBody>
          <a:bodyPr lIns="38100" tIns="38100" rIns="38100" bIns="38100"/>
          <a:lstStyle/>
          <a:p>
            <a:pPr marL="71438">
              <a:lnSpc>
                <a:spcPct val="120000"/>
              </a:lnSpc>
            </a:pPr>
            <a:r>
              <a:rPr lang="en-US" sz="6600">
                <a:solidFill>
                  <a:schemeClr val="tx1"/>
                </a:solidFill>
                <a:latin typeface="Arial Narrow Bold" pitchFamily="-84" charset="0"/>
                <a:sym typeface="Arial Narrow Bold" pitchFamily="-84" charset="0"/>
              </a:rPr>
              <a:t>…</a:t>
            </a:r>
            <a:r>
              <a:rPr lang="en-US" sz="6600" b="1">
                <a:solidFill>
                  <a:schemeClr val="tx1"/>
                </a:solidFill>
                <a:latin typeface="Arial Narrow Bold" pitchFamily="-84" charset="0"/>
                <a:sym typeface="Arial Narrow Bold" pitchFamily="-84" charset="0"/>
              </a:rPr>
              <a:t>COSA FARE???</a:t>
            </a:r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0" y="1393825"/>
            <a:ext cx="9144000" cy="0"/>
          </a:xfrm>
          <a:prstGeom prst="line">
            <a:avLst/>
          </a:prstGeom>
          <a:noFill/>
          <a:ln w="76200">
            <a:solidFill>
              <a:srgbClr val="00CCFF"/>
            </a:solidFill>
            <a:round/>
            <a:headEnd/>
            <a:tailEnd/>
          </a:ln>
          <a:effectLst>
            <a:outerShdw dist="19999" dir="5400000" algn="ctr" rotWithShape="0">
              <a:schemeClr val="bg2">
                <a:alpha val="37999"/>
              </a:schemeClr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lang="it-IT"/>
          </a:p>
        </p:txBody>
      </p:sp>
      <p:sp>
        <p:nvSpPr>
          <p:cNvPr id="38917" name="Line 5"/>
          <p:cNvSpPr>
            <a:spLocks noChangeShapeType="1"/>
          </p:cNvSpPr>
          <p:nvPr/>
        </p:nvSpPr>
        <p:spPr bwMode="auto">
          <a:xfrm>
            <a:off x="0" y="4994275"/>
            <a:ext cx="9142413" cy="0"/>
          </a:xfrm>
          <a:prstGeom prst="line">
            <a:avLst/>
          </a:prstGeom>
          <a:noFill/>
          <a:ln w="76200">
            <a:solidFill>
              <a:srgbClr val="00CCFF"/>
            </a:solidFill>
            <a:round/>
            <a:headEnd/>
            <a:tailEnd/>
          </a:ln>
          <a:effectLst>
            <a:outerShdw dist="19999" dir="5400000" algn="ctr" rotWithShape="0">
              <a:schemeClr val="bg2">
                <a:alpha val="37999"/>
              </a:schemeClr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lang="it-IT"/>
          </a:p>
        </p:txBody>
      </p:sp>
      <p:sp>
        <p:nvSpPr>
          <p:cNvPr id="29703" name="CasellaDiTesto 6"/>
          <p:cNvSpPr txBox="1">
            <a:spLocks noChangeArrowheads="1"/>
          </p:cNvSpPr>
          <p:nvPr/>
        </p:nvSpPr>
        <p:spPr bwMode="auto">
          <a:xfrm>
            <a:off x="1979613" y="5157788"/>
            <a:ext cx="518477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800" b="1"/>
              <a:t>Dr. Paolo Colombini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CEEBC0-327E-A146-B216-3D80C6640675}" type="slidenum">
              <a:rPr lang="en-US" smtClean="0"/>
              <a:pPr>
                <a:defRPr/>
              </a:pPr>
              <a:t>120</a:t>
            </a:fld>
            <a:endParaRPr lang="en-US"/>
          </a:p>
        </p:txBody>
      </p:sp>
      <p:sp>
        <p:nvSpPr>
          <p:cNvPr id="3" name="Rettangolo 2"/>
          <p:cNvSpPr/>
          <p:nvPr/>
        </p:nvSpPr>
        <p:spPr bwMode="auto">
          <a:xfrm>
            <a:off x="755576" y="692696"/>
            <a:ext cx="7632848" cy="5472608"/>
          </a:xfrm>
          <a:prstGeom prst="rect">
            <a:avLst/>
          </a:prstGeom>
          <a:solidFill>
            <a:schemeClr val="accent1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z="3600" dirty="0">
              <a:solidFill>
                <a:srgbClr val="000000"/>
              </a:solidFill>
              <a:latin typeface="Gill Sans" charset="0"/>
              <a:sym typeface="Gill Sans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z="3600" dirty="0" smtClean="0">
              <a:solidFill>
                <a:srgbClr val="000000"/>
              </a:solidFill>
              <a:latin typeface="Gill Sans" charset="0"/>
              <a:sym typeface="Gill Sans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3600" dirty="0" smtClean="0">
                <a:solidFill>
                  <a:srgbClr val="000000"/>
                </a:solidFill>
                <a:latin typeface="Gill Sans" charset="0"/>
                <a:sym typeface="Gill Sans" charset="0"/>
              </a:rPr>
              <a:t>IDRATA </a:t>
            </a:r>
            <a:r>
              <a:rPr lang="it-IT" sz="3600" dirty="0">
                <a:solidFill>
                  <a:srgbClr val="000000"/>
                </a:solidFill>
                <a:latin typeface="Gill Sans" charset="0"/>
                <a:sym typeface="Gill Sans" charset="0"/>
              </a:rPr>
              <a:t>con soluzioni appropriate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z="3600" dirty="0">
              <a:solidFill>
                <a:srgbClr val="000000"/>
              </a:solidFill>
              <a:latin typeface="Gill Sans" charset="0"/>
              <a:sym typeface="Gill Sans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3600" dirty="0">
                <a:solidFill>
                  <a:srgbClr val="000000"/>
                </a:solidFill>
                <a:latin typeface="Gill Sans" charset="0"/>
                <a:sym typeface="Gill Sans" charset="0"/>
              </a:rPr>
              <a:t>Utilizza la Dieta, Probiotici, </a:t>
            </a:r>
            <a:r>
              <a:rPr lang="it-IT" sz="3600" dirty="0" smtClean="0">
                <a:solidFill>
                  <a:srgbClr val="000000"/>
                </a:solidFill>
                <a:latin typeface="Gill Sans" charset="0"/>
                <a:sym typeface="Gill Sans" charset="0"/>
              </a:rPr>
              <a:t>Argilla </a:t>
            </a:r>
            <a:endParaRPr lang="it-IT" sz="3600" dirty="0">
              <a:solidFill>
                <a:srgbClr val="000000"/>
              </a:solidFill>
              <a:latin typeface="Gill Sans" charset="0"/>
              <a:sym typeface="Gill Sans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z="3600" dirty="0">
              <a:solidFill>
                <a:srgbClr val="000000"/>
              </a:solidFill>
              <a:latin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79383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CEEBC0-327E-A146-B216-3D80C6640675}" type="slidenum">
              <a:rPr lang="en-US" smtClean="0"/>
              <a:pPr>
                <a:defRPr/>
              </a:pPr>
              <a:t>121</a:t>
            </a:fld>
            <a:endParaRPr lang="en-US"/>
          </a:p>
        </p:txBody>
      </p:sp>
      <p:sp>
        <p:nvSpPr>
          <p:cNvPr id="3" name="Rettangolo 2"/>
          <p:cNvSpPr/>
          <p:nvPr/>
        </p:nvSpPr>
        <p:spPr bwMode="auto">
          <a:xfrm>
            <a:off x="995680" y="1148080"/>
            <a:ext cx="7032704" cy="4441160"/>
          </a:xfrm>
          <a:prstGeom prst="rect">
            <a:avLst/>
          </a:prstGeom>
          <a:solidFill>
            <a:schemeClr val="accent1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z="4200" dirty="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z="4200" dirty="0">
              <a:solidFill>
                <a:srgbClr val="000000"/>
              </a:solidFill>
              <a:latin typeface="Gill Sans" charset="0"/>
              <a:sym typeface="Gill Sans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4200" dirty="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Segnalazione di malattia infettiva</a:t>
            </a:r>
          </a:p>
        </p:txBody>
      </p:sp>
    </p:spTree>
    <p:extLst>
      <p:ext uri="{BB962C8B-B14F-4D97-AF65-F5344CB8AC3E}">
        <p14:creationId xmlns:p14="http://schemas.microsoft.com/office/powerpoint/2010/main" xmlns="" val="39794607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CEEBC0-327E-A146-B216-3D80C6640675}" type="slidenum">
              <a:rPr lang="en-US" smtClean="0"/>
              <a:pPr>
                <a:defRPr/>
              </a:pPr>
              <a:t>122</a:t>
            </a:fld>
            <a:endParaRPr lang="en-US"/>
          </a:p>
        </p:txBody>
      </p:sp>
      <p:pic>
        <p:nvPicPr>
          <p:cNvPr id="890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4544" y="-315416"/>
            <a:ext cx="10081120" cy="7920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ttangolo 2"/>
          <p:cNvSpPr/>
          <p:nvPr/>
        </p:nvSpPr>
        <p:spPr bwMode="auto">
          <a:xfrm>
            <a:off x="899592" y="692696"/>
            <a:ext cx="7632848" cy="936104"/>
          </a:xfrm>
          <a:prstGeom prst="rect">
            <a:avLst/>
          </a:prstGeom>
          <a:solidFill>
            <a:schemeClr val="accent1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Malattie </a:t>
            </a:r>
            <a:r>
              <a:rPr kumimoji="0" lang="it-IT" sz="2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infettive gastrointestinali Regione </a:t>
            </a:r>
            <a:r>
              <a:rPr lang="it-IT" sz="2000" dirty="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L</a:t>
            </a:r>
            <a:r>
              <a:rPr kumimoji="0" lang="it-IT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ombardia</a:t>
            </a:r>
          </a:p>
        </p:txBody>
      </p:sp>
    </p:spTree>
    <p:extLst>
      <p:ext uri="{BB962C8B-B14F-4D97-AF65-F5344CB8AC3E}">
        <p14:creationId xmlns:p14="http://schemas.microsoft.com/office/powerpoint/2010/main" xmlns="" val="11839011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115616" y="1052736"/>
            <a:ext cx="7128792" cy="4824536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4200" dirty="0">
                <a:solidFill>
                  <a:prstClr val="black"/>
                </a:solidFill>
                <a:sym typeface="Gill Sans" charset="0"/>
              </a:rPr>
              <a:t>Ricordati di monitorare i parametri vitali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4200" dirty="0">
              <a:solidFill>
                <a:prstClr val="black"/>
              </a:solidFill>
              <a:sym typeface="Gill Sans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4200" dirty="0">
                <a:solidFill>
                  <a:prstClr val="black"/>
                </a:solidFill>
                <a:sym typeface="Gill Sans" charset="0"/>
              </a:rPr>
              <a:t>Avverti il </a:t>
            </a:r>
            <a:r>
              <a:rPr lang="it-IT" sz="4200" dirty="0" smtClean="0">
                <a:solidFill>
                  <a:prstClr val="black"/>
                </a:solidFill>
                <a:sym typeface="Gill Sans" charset="0"/>
              </a:rPr>
              <a:t>paziente, se </a:t>
            </a:r>
            <a:r>
              <a:rPr lang="it-IT" sz="4200" dirty="0">
                <a:solidFill>
                  <a:prstClr val="black"/>
                </a:solidFill>
                <a:sym typeface="Gill Sans" charset="0"/>
              </a:rPr>
              <a:t>è il caso, di rivolgersi </a:t>
            </a:r>
            <a:r>
              <a:rPr lang="it-IT" sz="4200" dirty="0" smtClean="0">
                <a:solidFill>
                  <a:prstClr val="black"/>
                </a:solidFill>
                <a:sym typeface="Gill Sans" charset="0"/>
              </a:rPr>
              <a:t>al </a:t>
            </a:r>
            <a:r>
              <a:rPr lang="it-IT" sz="4200" dirty="0">
                <a:solidFill>
                  <a:prstClr val="black"/>
                </a:solidFill>
                <a:sym typeface="Gill Sans" charset="0"/>
              </a:rPr>
              <a:t>PS</a:t>
            </a:r>
          </a:p>
        </p:txBody>
      </p:sp>
    </p:spTree>
    <p:extLst>
      <p:ext uri="{BB962C8B-B14F-4D97-AF65-F5344CB8AC3E}">
        <p14:creationId xmlns:p14="http://schemas.microsoft.com/office/powerpoint/2010/main" xmlns="" val="2006924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CEEBC0-327E-A146-B216-3D80C6640675}" type="slidenum">
              <a:rPr lang="en-US" smtClean="0"/>
              <a:pPr>
                <a:defRPr/>
              </a:pPr>
              <a:t>124</a:t>
            </a:fld>
            <a:endParaRPr lang="en-US"/>
          </a:p>
        </p:txBody>
      </p:sp>
      <p:sp>
        <p:nvSpPr>
          <p:cNvPr id="3" name="Rettangolo 2"/>
          <p:cNvSpPr/>
          <p:nvPr/>
        </p:nvSpPr>
        <p:spPr bwMode="auto">
          <a:xfrm>
            <a:off x="899592" y="692696"/>
            <a:ext cx="7200800" cy="5256584"/>
          </a:xfrm>
          <a:prstGeom prst="rect">
            <a:avLst/>
          </a:prstGeom>
          <a:solidFill>
            <a:schemeClr val="accent1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z="2800" dirty="0">
              <a:solidFill>
                <a:srgbClr val="000000"/>
              </a:solidFill>
              <a:latin typeface="Gill Sans" charset="0"/>
              <a:sym typeface="Gill Sans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z="2800" dirty="0">
              <a:solidFill>
                <a:srgbClr val="000000"/>
              </a:solidFill>
              <a:latin typeface="Gill Sans" charset="0"/>
              <a:sym typeface="Gill Sans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2800" dirty="0">
                <a:solidFill>
                  <a:srgbClr val="000000"/>
                </a:solidFill>
                <a:latin typeface="Gill Sans" charset="0"/>
                <a:sym typeface="Gill Sans" charset="0"/>
              </a:rPr>
              <a:t>Se sospetti una diarrea infiammatoria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z="2800" dirty="0">
              <a:solidFill>
                <a:srgbClr val="000000"/>
              </a:solidFill>
              <a:latin typeface="Gill Sans" charset="0"/>
              <a:sym typeface="Gill Sans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2800" dirty="0">
                <a:solidFill>
                  <a:srgbClr val="000000"/>
                </a:solidFill>
                <a:latin typeface="Gill Sans" charset="0"/>
                <a:sym typeface="Gill Sans" charset="0"/>
              </a:rPr>
              <a:t>RICHIEDI una </a:t>
            </a:r>
            <a:r>
              <a:rPr lang="it-IT" sz="2800" dirty="0" err="1">
                <a:solidFill>
                  <a:srgbClr val="000000"/>
                </a:solidFill>
                <a:latin typeface="Gill Sans" charset="0"/>
                <a:sym typeface="Gill Sans" charset="0"/>
              </a:rPr>
              <a:t>RETTOSIGMOIDOSCOPIA</a:t>
            </a:r>
            <a:r>
              <a:rPr lang="it-IT" sz="2800" dirty="0">
                <a:solidFill>
                  <a:srgbClr val="000000"/>
                </a:solidFill>
                <a:latin typeface="Gill Sans" charset="0"/>
                <a:sym typeface="Gill Sans" charset="0"/>
              </a:rPr>
              <a:t> se la sintomatologia è limitata al colon di sinistra, o la COLONSCOPIA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2800" dirty="0" err="1">
                <a:solidFill>
                  <a:srgbClr val="000000"/>
                </a:solidFill>
                <a:latin typeface="Gill Sans" charset="0"/>
                <a:sym typeface="Gill Sans" charset="0"/>
              </a:rPr>
              <a:t>Calprotectina</a:t>
            </a:r>
            <a:r>
              <a:rPr lang="it-IT" sz="2800" dirty="0">
                <a:solidFill>
                  <a:srgbClr val="000000"/>
                </a:solidFill>
                <a:latin typeface="Gill Sans" charset="0"/>
                <a:sym typeface="Gill Sans" charset="0"/>
              </a:rPr>
              <a:t> fecale nella </a:t>
            </a:r>
            <a:r>
              <a:rPr lang="it-IT" sz="2800" dirty="0" err="1">
                <a:solidFill>
                  <a:srgbClr val="000000"/>
                </a:solidFill>
                <a:latin typeface="Gill Sans" charset="0"/>
                <a:sym typeface="Gill Sans" charset="0"/>
              </a:rPr>
              <a:t>D.D</a:t>
            </a:r>
            <a:r>
              <a:rPr lang="it-IT" sz="2800" dirty="0">
                <a:solidFill>
                  <a:srgbClr val="000000"/>
                </a:solidFill>
                <a:latin typeface="Gill Sans" charset="0"/>
                <a:sym typeface="Gill Sans" charset="0"/>
              </a:rPr>
              <a:t>. Malattie Infiammatorie </a:t>
            </a:r>
            <a:r>
              <a:rPr lang="it-IT" sz="2800" dirty="0" err="1">
                <a:solidFill>
                  <a:srgbClr val="000000"/>
                </a:solidFill>
                <a:latin typeface="Gill Sans" charset="0"/>
                <a:sym typeface="Gill Sans" charset="0"/>
              </a:rPr>
              <a:t>IBD</a:t>
            </a:r>
            <a:r>
              <a:rPr lang="it-IT" sz="2800" dirty="0">
                <a:solidFill>
                  <a:srgbClr val="000000"/>
                </a:solidFill>
                <a:latin typeface="Gill Sans" charset="0"/>
                <a:sym typeface="Gill Sans" charset="0"/>
              </a:rPr>
              <a:t>, Sindrome dello Intestino Irritabile  </a:t>
            </a:r>
            <a:r>
              <a:rPr lang="it-IT" sz="2800" dirty="0" err="1">
                <a:solidFill>
                  <a:srgbClr val="000000"/>
                </a:solidFill>
                <a:latin typeface="Gill Sans" charset="0"/>
                <a:sym typeface="Gill Sans" charset="0"/>
              </a:rPr>
              <a:t>IBS</a:t>
            </a:r>
            <a:endParaRPr lang="it-IT" sz="2800" dirty="0">
              <a:solidFill>
                <a:srgbClr val="000000"/>
              </a:solidFill>
              <a:latin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11676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CEEBC0-327E-A146-B216-3D80C6640675}" type="slidenum">
              <a:rPr lang="en-US" smtClean="0"/>
              <a:pPr>
                <a:defRPr/>
              </a:pPr>
              <a:t>125</a:t>
            </a:fld>
            <a:endParaRPr lang="en-US"/>
          </a:p>
        </p:txBody>
      </p:sp>
      <p:sp>
        <p:nvSpPr>
          <p:cNvPr id="3" name="Rettangolo 2"/>
          <p:cNvSpPr/>
          <p:nvPr/>
        </p:nvSpPr>
        <p:spPr bwMode="auto">
          <a:xfrm>
            <a:off x="899592" y="926912"/>
            <a:ext cx="7488832" cy="5454416"/>
          </a:xfrm>
          <a:prstGeom prst="rect">
            <a:avLst/>
          </a:prstGeom>
          <a:solidFill>
            <a:schemeClr val="accent1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2800" dirty="0">
                <a:solidFill>
                  <a:srgbClr val="000000"/>
                </a:solidFill>
                <a:latin typeface="Gill Sans" charset="0"/>
                <a:sym typeface="Gill Sans" charset="0"/>
              </a:rPr>
              <a:t>Ricordarsi delle d</a:t>
            </a:r>
            <a:r>
              <a:rPr lang="it-IT" sz="2800" dirty="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iarree a farmaci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it-IT" sz="2400" dirty="0">
                <a:solidFill>
                  <a:srgbClr val="000000"/>
                </a:solidFill>
                <a:latin typeface="Gill Sans" charset="0"/>
                <a:sym typeface="Gill Sans" charset="0"/>
              </a:rPr>
              <a:t>Vitamina c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it-IT" sz="2400" dirty="0">
                <a:solidFill>
                  <a:srgbClr val="000000"/>
                </a:solidFill>
                <a:latin typeface="Gill Sans" charset="0"/>
                <a:sym typeface="Gill Sans" charset="0"/>
              </a:rPr>
              <a:t>Antibiotici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it-IT" sz="2400" dirty="0" err="1">
                <a:solidFill>
                  <a:srgbClr val="000000"/>
                </a:solidFill>
                <a:latin typeface="Gill Sans" charset="0"/>
                <a:sym typeface="Gill Sans" charset="0"/>
              </a:rPr>
              <a:t>Acarbosio</a:t>
            </a:r>
            <a:endParaRPr lang="it-IT" sz="2400" dirty="0">
              <a:solidFill>
                <a:srgbClr val="000000"/>
              </a:solidFill>
              <a:latin typeface="Gill Sans" charset="0"/>
              <a:sym typeface="Gill Sans" charset="0"/>
            </a:endParaRP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it-IT" sz="2400" dirty="0">
                <a:solidFill>
                  <a:srgbClr val="000000"/>
                </a:solidFill>
                <a:latin typeface="Gill Sans" charset="0"/>
                <a:sym typeface="Gill Sans" charset="0"/>
              </a:rPr>
              <a:t>Digossina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it-IT" sz="2400" dirty="0" err="1">
                <a:solidFill>
                  <a:srgbClr val="000000"/>
                </a:solidFill>
                <a:latin typeface="Gill Sans" charset="0"/>
                <a:sym typeface="Gill Sans" charset="0"/>
              </a:rPr>
              <a:t>Chenodesossicolico</a:t>
            </a:r>
            <a:endParaRPr lang="it-IT" sz="2400" dirty="0">
              <a:solidFill>
                <a:srgbClr val="000000"/>
              </a:solidFill>
              <a:latin typeface="Gill Sans" charset="0"/>
              <a:sym typeface="Gill Sans" charset="0"/>
            </a:endParaRP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it-IT" sz="2400" dirty="0" err="1">
                <a:solidFill>
                  <a:srgbClr val="000000"/>
                </a:solidFill>
                <a:latin typeface="Gill Sans" charset="0"/>
                <a:sym typeface="Gill Sans" charset="0"/>
              </a:rPr>
              <a:t>Metotrexate</a:t>
            </a:r>
            <a:endParaRPr lang="it-IT" sz="2400" dirty="0">
              <a:solidFill>
                <a:srgbClr val="000000"/>
              </a:solidFill>
              <a:latin typeface="Gill Sans" charset="0"/>
              <a:sym typeface="Gill Sans" charset="0"/>
            </a:endParaRP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it-IT" sz="2400" dirty="0">
                <a:solidFill>
                  <a:srgbClr val="000000"/>
                </a:solidFill>
                <a:latin typeface="Gill Sans" charset="0"/>
                <a:sym typeface="Gill Sans" charset="0"/>
              </a:rPr>
              <a:t>Antagonisti dei recettori </a:t>
            </a:r>
            <a:r>
              <a:rPr lang="it-IT" sz="2400" dirty="0" err="1">
                <a:solidFill>
                  <a:srgbClr val="000000"/>
                </a:solidFill>
                <a:latin typeface="Gill Sans" charset="0"/>
                <a:sym typeface="Gill Sans" charset="0"/>
              </a:rPr>
              <a:t>H2</a:t>
            </a:r>
            <a:endParaRPr lang="it-IT" sz="2400" dirty="0">
              <a:solidFill>
                <a:srgbClr val="000000"/>
              </a:solidFill>
              <a:latin typeface="Gill Sans" charset="0"/>
              <a:sym typeface="Gill Sans" charset="0"/>
            </a:endParaRP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it-IT" sz="2400" dirty="0">
                <a:solidFill>
                  <a:srgbClr val="000000"/>
                </a:solidFill>
                <a:latin typeface="Gill Sans" charset="0"/>
                <a:sym typeface="Gill Sans" charset="0"/>
              </a:rPr>
              <a:t>Composti ferro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it-IT" sz="2400" dirty="0">
                <a:solidFill>
                  <a:srgbClr val="000000"/>
                </a:solidFill>
                <a:latin typeface="Gill Sans" charset="0"/>
                <a:sym typeface="Gill Sans" charset="0"/>
              </a:rPr>
              <a:t>Uso incongruo di tiroxina o lassativi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it-IT" sz="2400" dirty="0" err="1">
                <a:solidFill>
                  <a:srgbClr val="000000"/>
                </a:solidFill>
                <a:latin typeface="Gill Sans" charset="0"/>
                <a:sym typeface="Gill Sans" charset="0"/>
              </a:rPr>
              <a:t>Metformina</a:t>
            </a:r>
            <a:r>
              <a:rPr lang="it-IT" sz="2400" dirty="0">
                <a:solidFill>
                  <a:srgbClr val="000000"/>
                </a:solidFill>
                <a:latin typeface="Gill Sans" charset="0"/>
                <a:sym typeface="Gill Sans" charset="0"/>
              </a:rPr>
              <a:t> 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it-IT" sz="2400" dirty="0">
                <a:solidFill>
                  <a:srgbClr val="000000"/>
                </a:solidFill>
                <a:latin typeface="Gill Sans" charset="0"/>
                <a:sym typeface="Gill Sans" charset="0"/>
              </a:rPr>
              <a:t>FANS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it-IT" sz="2400" dirty="0">
                <a:solidFill>
                  <a:srgbClr val="000000"/>
                </a:solidFill>
                <a:latin typeface="Gill Sans" charset="0"/>
                <a:sym typeface="Gill Sans" charset="0"/>
              </a:rPr>
              <a:t>Teofillina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it-IT" sz="2400" dirty="0" err="1">
                <a:solidFill>
                  <a:srgbClr val="000000"/>
                </a:solidFill>
                <a:latin typeface="Gill Sans" charset="0"/>
                <a:sym typeface="Gill Sans" charset="0"/>
              </a:rPr>
              <a:t>ticlopidina</a:t>
            </a:r>
            <a:endParaRPr lang="it-IT" sz="2400" dirty="0">
              <a:solidFill>
                <a:srgbClr val="000000"/>
              </a:solidFill>
              <a:latin typeface="Gill Sans" charset="0"/>
              <a:sym typeface="Gill Sans" charset="0"/>
            </a:endParaRP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endParaRPr lang="it-IT" sz="2400" dirty="0">
              <a:solidFill>
                <a:srgbClr val="000000"/>
              </a:solidFill>
              <a:latin typeface="Gill Sans" charset="0"/>
              <a:sym typeface="Gill Sans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z="2800" dirty="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z="2800" dirty="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52569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CEEBC0-327E-A146-B216-3D80C6640675}" type="slidenum">
              <a:rPr lang="en-US" smtClean="0"/>
              <a:pPr>
                <a:defRPr/>
              </a:pPr>
              <a:t>126</a:t>
            </a:fld>
            <a:endParaRPr lang="en-US"/>
          </a:p>
        </p:txBody>
      </p:sp>
      <p:sp>
        <p:nvSpPr>
          <p:cNvPr id="3" name="Rettangolo 2"/>
          <p:cNvSpPr/>
          <p:nvPr/>
        </p:nvSpPr>
        <p:spPr bwMode="auto">
          <a:xfrm>
            <a:off x="971600" y="1412776"/>
            <a:ext cx="7200800" cy="4680520"/>
          </a:xfrm>
          <a:prstGeom prst="rect">
            <a:avLst/>
          </a:prstGeom>
          <a:solidFill>
            <a:schemeClr val="accent1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z="4200" dirty="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4200" dirty="0" smtClean="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Situazioni mascherate: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z="4200" dirty="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4200" dirty="0" smtClean="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Alcolismo</a:t>
            </a:r>
            <a:endParaRPr lang="it-IT" sz="4200" dirty="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z="4200" dirty="0">
              <a:solidFill>
                <a:srgbClr val="000000"/>
              </a:solidFill>
              <a:latin typeface="Gill Sans" charset="0"/>
              <a:sym typeface="Gill Sans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4200" dirty="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Cancro colon rettale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z="4200" dirty="0">
              <a:solidFill>
                <a:srgbClr val="000000"/>
              </a:solidFill>
              <a:latin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81484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49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09625"/>
          </a:xfrm>
        </p:spPr>
        <p:txBody>
          <a:bodyPr/>
          <a:lstStyle/>
          <a:p>
            <a:pPr eaLnBrk="1" hangingPunct="1"/>
            <a:r>
              <a:rPr lang="it-IT" sz="3600" b="1" u="sng">
                <a:latin typeface="Arial Narrow" charset="0"/>
                <a:cs typeface="Arial Narrow" charset="0"/>
              </a:rPr>
              <a:t>TAKE HOME MESSAGES:</a:t>
            </a:r>
          </a:p>
        </p:txBody>
      </p:sp>
      <p:graphicFrame>
        <p:nvGraphicFramePr>
          <p:cNvPr id="9" name="Diagramma 8"/>
          <p:cNvGraphicFramePr/>
          <p:nvPr>
            <p:extLst>
              <p:ext uri="{D42A27DB-BD31-4B8C-83A1-F6EECF244321}">
                <p14:modId xmlns:p14="http://schemas.microsoft.com/office/powerpoint/2010/main" xmlns="" val="1789131439"/>
              </p:ext>
            </p:extLst>
          </p:nvPr>
        </p:nvGraphicFramePr>
        <p:xfrm>
          <a:off x="0" y="809627"/>
          <a:ext cx="9144000" cy="60483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198086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30470C7A-3314-43D9-B6C1-538646CA5D8F}" type="slidenum">
              <a:rPr lang="en-US"/>
              <a:pPr/>
              <a:t>13</a:t>
            </a:fld>
            <a:endParaRPr lang="en-US"/>
          </a:p>
        </p:txBody>
      </p:sp>
      <p:sp>
        <p:nvSpPr>
          <p:cNvPr id="30723" name="CasellaDiTesto 4"/>
          <p:cNvSpPr txBox="1">
            <a:spLocks noChangeArrowheads="1"/>
          </p:cNvSpPr>
          <p:nvPr/>
        </p:nvSpPr>
        <p:spPr bwMode="auto">
          <a:xfrm>
            <a:off x="2268538" y="1268413"/>
            <a:ext cx="5183187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>
                <a:solidFill>
                  <a:srgbClr val="D8421D"/>
                </a:solidFill>
                <a:latin typeface="Comic Sans MS" pitchFamily="66" charset="0"/>
              </a:rPr>
              <a:t>E</a:t>
            </a:r>
            <a:r>
              <a:rPr lang="it-IT" altLang="it-IT" b="1">
                <a:solidFill>
                  <a:srgbClr val="D8421D"/>
                </a:solidFill>
                <a:latin typeface="Comic Sans MS" pitchFamily="66" charset="0"/>
              </a:rPr>
              <a:t>’</a:t>
            </a:r>
            <a:r>
              <a:rPr lang="it-IT" b="1">
                <a:solidFill>
                  <a:srgbClr val="D8421D"/>
                </a:solidFill>
                <a:latin typeface="Comic Sans MS" pitchFamily="66" charset="0"/>
              </a:rPr>
              <a:t> una diarrea del viaggiatore 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347663" y="260350"/>
            <a:ext cx="7392987" cy="461963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it-IT" sz="2400" b="1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Microsoft YaHei" pitchFamily="34" charset="-122"/>
              </a:rPr>
              <a:t>Diarrea del viaggiatore: presentazione clinica</a:t>
            </a:r>
            <a:r>
              <a:rPr lang="it-IT" sz="2400" b="1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  <a:ea typeface="Microsoft YaHei" pitchFamily="34" charset="-122"/>
              </a:rPr>
              <a:t> </a:t>
            </a:r>
          </a:p>
        </p:txBody>
      </p:sp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0" y="1052513"/>
            <a:ext cx="5940425" cy="120015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it-IT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Microsoft YaHei" pitchFamily="34" charset="-122"/>
              </a:rPr>
              <a:t>Da 3 a più scariche liquide nelle 24 h </a:t>
            </a:r>
          </a:p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it-IT" sz="2400" b="1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  <a:ea typeface="Microsoft YaHei" pitchFamily="34" charset="-122"/>
            </a:endParaRPr>
          </a:p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it-IT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Microsoft YaHei" pitchFamily="34" charset="-122"/>
              </a:rPr>
              <a:t>durante o al ritorno del viaggio</a:t>
            </a:r>
            <a:endParaRPr lang="it-IT" sz="2400">
              <a:effectLst>
                <a:outerShdw blurRad="38100" dist="38100" dir="2700000" algn="tl">
                  <a:srgbClr val="FFFFFF"/>
                </a:outerShdw>
              </a:effectLst>
              <a:latin typeface="Comic Sans MS" pitchFamily="66" charset="0"/>
              <a:ea typeface="Microsoft YaHei" pitchFamily="34" charset="-122"/>
            </a:endParaRPr>
          </a:p>
        </p:txBody>
      </p:sp>
      <p:sp>
        <p:nvSpPr>
          <p:cNvPr id="39951" name="Text Box 15"/>
          <p:cNvSpPr txBox="1">
            <a:spLocks noChangeArrowheads="1"/>
          </p:cNvSpPr>
          <p:nvPr/>
        </p:nvSpPr>
        <p:spPr bwMode="auto">
          <a:xfrm>
            <a:off x="6413500" y="1601788"/>
            <a:ext cx="2622550" cy="2446337"/>
          </a:xfrm>
          <a:prstGeom prst="rect">
            <a:avLst/>
          </a:prstGeom>
          <a:solidFill>
            <a:srgbClr val="22228B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000066"/>
            </a:outerShdw>
          </a:effectLst>
        </p:spPr>
        <p:txBody>
          <a:bodyPr>
            <a:spAutoFit/>
          </a:bodyPr>
          <a:lstStyle/>
          <a:p>
            <a:pPr algn="l" defTabSz="449263"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n-US" sz="18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Microsoft YaHei" pitchFamily="34" charset="-122"/>
              </a:rPr>
              <a:t>Nausea</a:t>
            </a:r>
          </a:p>
          <a:p>
            <a:pPr algn="l" defTabSz="449263"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n-US" sz="18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Microsoft YaHei" pitchFamily="34" charset="-122"/>
              </a:rPr>
              <a:t>Vomito</a:t>
            </a:r>
          </a:p>
          <a:p>
            <a:pPr algn="l" defTabSz="449263"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n-US" sz="18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Microsoft YaHei" pitchFamily="34" charset="-122"/>
              </a:rPr>
              <a:t>Crampi addominali</a:t>
            </a:r>
          </a:p>
          <a:p>
            <a:pPr algn="l" defTabSz="449263"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n-US" sz="18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Microsoft YaHei" pitchFamily="34" charset="-122"/>
              </a:rPr>
              <a:t>Febbre</a:t>
            </a:r>
          </a:p>
          <a:p>
            <a:pPr algn="l" defTabSz="449263"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n-US" sz="18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Microsoft YaHei" pitchFamily="34" charset="-122"/>
              </a:rPr>
              <a:t>Tenesmo rettale</a:t>
            </a:r>
          </a:p>
          <a:p>
            <a:pPr algn="l" defTabSz="449263"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n-US" sz="18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Microsoft YaHei" pitchFamily="34" charset="-122"/>
              </a:rPr>
              <a:t>Meteorismo</a:t>
            </a:r>
          </a:p>
        </p:txBody>
      </p:sp>
      <p:sp>
        <p:nvSpPr>
          <p:cNvPr id="39952" name="Text Box 16"/>
          <p:cNvSpPr txBox="1">
            <a:spLocks noChangeArrowheads="1"/>
          </p:cNvSpPr>
          <p:nvPr/>
        </p:nvSpPr>
        <p:spPr bwMode="auto">
          <a:xfrm>
            <a:off x="4587875" y="2492375"/>
            <a:ext cx="1279525" cy="64135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449263"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n-US" sz="3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Microsoft YaHei" pitchFamily="34" charset="-122"/>
              </a:rPr>
              <a:t>+ </a:t>
            </a:r>
            <a:r>
              <a:rPr lang="en-US" sz="3600" b="1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Microsoft YaHei" pitchFamily="34" charset="-122"/>
              </a:rPr>
              <a:t>&gt;</a:t>
            </a:r>
            <a:r>
              <a:rPr lang="en-US" sz="3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Microsoft YaHei" pitchFamily="34" charset="-122"/>
              </a:rPr>
              <a:t>1</a:t>
            </a:r>
          </a:p>
        </p:txBody>
      </p:sp>
      <p:sp>
        <p:nvSpPr>
          <p:cNvPr id="1031" name="AutoShape 17"/>
          <p:cNvSpPr>
            <a:spLocks/>
          </p:cNvSpPr>
          <p:nvPr/>
        </p:nvSpPr>
        <p:spPr bwMode="auto">
          <a:xfrm>
            <a:off x="5659438" y="1412875"/>
            <a:ext cx="384175" cy="3600450"/>
          </a:xfrm>
          <a:prstGeom prst="leftBrace">
            <a:avLst>
              <a:gd name="adj1" fmla="val 69421"/>
              <a:gd name="adj2" fmla="val 50000"/>
            </a:avLst>
          </a:prstGeom>
          <a:noFill/>
          <a:ln w="5715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>
              <a:solidFill>
                <a:srgbClr val="FFFFFF"/>
              </a:solidFill>
              <a:latin typeface="Calibri" pitchFamily="34" charset="0"/>
              <a:ea typeface="Microsoft YaHei" pitchFamily="34" charset="-122"/>
            </a:endParaRP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0" y="3645024"/>
            <a:ext cx="5751711" cy="2952750"/>
            <a:chOff x="0" y="2296"/>
            <a:chExt cx="4056" cy="1860"/>
          </a:xfrm>
          <a:solidFill>
            <a:srgbClr val="FFFF00"/>
          </a:solidFill>
        </p:grpSpPr>
        <p:sp>
          <p:nvSpPr>
            <p:cNvPr id="39954" name="Rectangle 18"/>
            <p:cNvSpPr>
              <a:spLocks noChangeArrowheads="1"/>
            </p:cNvSpPr>
            <p:nvPr/>
          </p:nvSpPr>
          <p:spPr bwMode="auto">
            <a:xfrm>
              <a:off x="0" y="2296"/>
              <a:ext cx="4056" cy="1860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defTabSz="449263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it-IT" sz="2000">
                <a:solidFill>
                  <a:srgbClr val="FFFFFF"/>
                </a:solidFill>
                <a:latin typeface="Calibri" pitchFamily="34" charset="0"/>
                <a:ea typeface="Microsoft YaHei" pitchFamily="34" charset="-122"/>
                <a:sym typeface="Gill Sans" charset="0"/>
              </a:endParaRPr>
            </a:p>
          </p:txBody>
        </p:sp>
        <p:sp>
          <p:nvSpPr>
            <p:cNvPr id="5131" name="Text Box 7"/>
            <p:cNvSpPr txBox="1">
              <a:spLocks noChangeArrowheads="1"/>
            </p:cNvSpPr>
            <p:nvPr/>
          </p:nvSpPr>
          <p:spPr bwMode="auto">
            <a:xfrm>
              <a:off x="201" y="2432"/>
              <a:ext cx="3266" cy="32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defTabSz="449263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r>
                <a:rPr lang="en-GB" sz="2800" b="1" dirty="0" err="1">
                  <a:solidFill>
                    <a:srgbClr val="000066"/>
                  </a:solidFill>
                  <a:latin typeface="Comic Sans MS" pitchFamily="66" charset="0"/>
                  <a:ea typeface="Microsoft YaHei" pitchFamily="34" charset="-122"/>
                  <a:sym typeface="Gill Sans" charset="0"/>
                </a:rPr>
                <a:t>Diarrea</a:t>
              </a:r>
              <a:r>
                <a:rPr lang="en-GB" sz="2800" b="1" dirty="0">
                  <a:solidFill>
                    <a:srgbClr val="000066"/>
                  </a:solidFill>
                  <a:latin typeface="Comic Sans MS" pitchFamily="66" charset="0"/>
                  <a:ea typeface="Microsoft YaHei" pitchFamily="34" charset="-122"/>
                  <a:sym typeface="Gill Sans" charset="0"/>
                </a:rPr>
                <a:t> </a:t>
              </a:r>
              <a:r>
                <a:rPr lang="en-GB" sz="2800" b="1" dirty="0" err="1">
                  <a:solidFill>
                    <a:srgbClr val="000066"/>
                  </a:solidFill>
                  <a:latin typeface="Comic Sans MS" pitchFamily="66" charset="0"/>
                  <a:ea typeface="Microsoft YaHei" pitchFamily="34" charset="-122"/>
                  <a:sym typeface="Gill Sans" charset="0"/>
                </a:rPr>
                <a:t>acquosa</a:t>
              </a:r>
              <a:r>
                <a:rPr lang="en-GB" sz="2800" b="1" dirty="0">
                  <a:solidFill>
                    <a:srgbClr val="000066"/>
                  </a:solidFill>
                  <a:latin typeface="Comic Sans MS" pitchFamily="66" charset="0"/>
                  <a:ea typeface="Microsoft YaHei" pitchFamily="34" charset="-122"/>
                  <a:sym typeface="Gill Sans" charset="0"/>
                </a:rPr>
                <a:t> </a:t>
              </a:r>
              <a:r>
                <a:rPr lang="en-GB" sz="2800" b="1" dirty="0" err="1">
                  <a:solidFill>
                    <a:srgbClr val="000066"/>
                  </a:solidFill>
                  <a:latin typeface="Comic Sans MS" pitchFamily="66" charset="0"/>
                  <a:ea typeface="Microsoft YaHei" pitchFamily="34" charset="-122"/>
                  <a:sym typeface="Gill Sans" charset="0"/>
                </a:rPr>
                <a:t>acuta</a:t>
              </a:r>
              <a:endParaRPr lang="en-GB" sz="2800" b="1" dirty="0">
                <a:solidFill>
                  <a:srgbClr val="000066"/>
                </a:solidFill>
                <a:latin typeface="Comic Sans MS" pitchFamily="66" charset="0"/>
                <a:ea typeface="Microsoft YaHei" pitchFamily="34" charset="-122"/>
                <a:sym typeface="Gill Sans" charset="0"/>
              </a:endParaRPr>
            </a:p>
          </p:txBody>
        </p:sp>
        <p:sp>
          <p:nvSpPr>
            <p:cNvPr id="5132" name="Text Box 8"/>
            <p:cNvSpPr txBox="1">
              <a:spLocks noChangeArrowheads="1"/>
            </p:cNvSpPr>
            <p:nvPr/>
          </p:nvSpPr>
          <p:spPr bwMode="auto">
            <a:xfrm>
              <a:off x="201" y="2976"/>
              <a:ext cx="3836" cy="60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defTabSz="449263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r>
                <a:rPr lang="en-GB" sz="2800" b="1" dirty="0" err="1">
                  <a:solidFill>
                    <a:srgbClr val="000066"/>
                  </a:solidFill>
                  <a:latin typeface="Comic Sans MS" pitchFamily="66" charset="0"/>
                  <a:ea typeface="Microsoft YaHei" pitchFamily="34" charset="-122"/>
                  <a:sym typeface="Gill Sans" charset="0"/>
                </a:rPr>
                <a:t>Diarrea</a:t>
              </a:r>
              <a:r>
                <a:rPr lang="en-GB" sz="2800" b="1" dirty="0">
                  <a:solidFill>
                    <a:srgbClr val="000066"/>
                  </a:solidFill>
                  <a:latin typeface="Comic Sans MS" pitchFamily="66" charset="0"/>
                  <a:ea typeface="Microsoft YaHei" pitchFamily="34" charset="-122"/>
                  <a:sym typeface="Gill Sans" charset="0"/>
                </a:rPr>
                <a:t> con </a:t>
              </a:r>
              <a:r>
                <a:rPr lang="en-GB" sz="2800" b="1" dirty="0" err="1">
                  <a:solidFill>
                    <a:srgbClr val="000066"/>
                  </a:solidFill>
                  <a:latin typeface="Comic Sans MS" pitchFamily="66" charset="0"/>
                  <a:ea typeface="Microsoft YaHei" pitchFamily="34" charset="-122"/>
                  <a:sym typeface="Gill Sans" charset="0"/>
                </a:rPr>
                <a:t>sangue</a:t>
              </a:r>
              <a:r>
                <a:rPr lang="en-GB" sz="2800" b="1" dirty="0">
                  <a:solidFill>
                    <a:srgbClr val="000066"/>
                  </a:solidFill>
                  <a:latin typeface="Comic Sans MS" pitchFamily="66" charset="0"/>
                  <a:ea typeface="Microsoft YaHei" pitchFamily="34" charset="-122"/>
                  <a:sym typeface="Gill Sans" charset="0"/>
                </a:rPr>
                <a:t> </a:t>
              </a:r>
            </a:p>
            <a:p>
              <a:pPr algn="l" defTabSz="449263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r>
                <a:rPr lang="en-GB" sz="2800" b="1" dirty="0">
                  <a:solidFill>
                    <a:srgbClr val="000066"/>
                  </a:solidFill>
                  <a:latin typeface="Comic Sans MS" pitchFamily="66" charset="0"/>
                  <a:ea typeface="Microsoft YaHei" pitchFamily="34" charset="-122"/>
                  <a:sym typeface="Gill Sans" charset="0"/>
                </a:rPr>
                <a:t>(</a:t>
              </a:r>
              <a:r>
                <a:rPr lang="en-GB" sz="2800" b="1" dirty="0" err="1">
                  <a:solidFill>
                    <a:srgbClr val="000066"/>
                  </a:solidFill>
                  <a:latin typeface="Comic Sans MS" pitchFamily="66" charset="0"/>
                  <a:ea typeface="Microsoft YaHei" pitchFamily="34" charset="-122"/>
                  <a:sym typeface="Gill Sans" charset="0"/>
                </a:rPr>
                <a:t>dissenteria</a:t>
              </a:r>
              <a:r>
                <a:rPr lang="en-GB" sz="2800" b="1" dirty="0">
                  <a:solidFill>
                    <a:srgbClr val="000066"/>
                  </a:solidFill>
                  <a:latin typeface="Comic Sans MS" pitchFamily="66" charset="0"/>
                  <a:ea typeface="Microsoft YaHei" pitchFamily="34" charset="-122"/>
                  <a:sym typeface="Gill Sans" charset="0"/>
                </a:rPr>
                <a:t>)</a:t>
              </a:r>
            </a:p>
          </p:txBody>
        </p:sp>
        <p:sp>
          <p:nvSpPr>
            <p:cNvPr id="5133" name="Text Box 9"/>
            <p:cNvSpPr txBox="1">
              <a:spLocks noChangeArrowheads="1"/>
            </p:cNvSpPr>
            <p:nvPr/>
          </p:nvSpPr>
          <p:spPr bwMode="auto">
            <a:xfrm>
              <a:off x="201" y="3693"/>
              <a:ext cx="2812" cy="32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defTabSz="449263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r>
                <a:rPr lang="en-GB" sz="2800" b="1" dirty="0" err="1">
                  <a:solidFill>
                    <a:srgbClr val="000066"/>
                  </a:solidFill>
                  <a:latin typeface="Comic Sans MS" pitchFamily="66" charset="0"/>
                  <a:ea typeface="Microsoft YaHei" pitchFamily="34" charset="-122"/>
                  <a:sym typeface="Gill Sans" charset="0"/>
                </a:rPr>
                <a:t>Diarrea</a:t>
              </a:r>
              <a:r>
                <a:rPr lang="en-GB" sz="2800" b="1" dirty="0">
                  <a:solidFill>
                    <a:srgbClr val="000066"/>
                  </a:solidFill>
                  <a:latin typeface="Comic Sans MS" pitchFamily="66" charset="0"/>
                  <a:ea typeface="Microsoft YaHei" pitchFamily="34" charset="-122"/>
                  <a:sym typeface="Gill Sans" charset="0"/>
                </a:rPr>
                <a:t> </a:t>
              </a:r>
              <a:r>
                <a:rPr lang="en-GB" sz="2800" b="1" dirty="0" err="1">
                  <a:solidFill>
                    <a:srgbClr val="000066"/>
                  </a:solidFill>
                  <a:latin typeface="Comic Sans MS" pitchFamily="66" charset="0"/>
                  <a:ea typeface="Microsoft YaHei" pitchFamily="34" charset="-122"/>
                  <a:sym typeface="Gill Sans" charset="0"/>
                </a:rPr>
                <a:t>cronica</a:t>
              </a:r>
              <a:endParaRPr lang="en-GB" sz="2800" dirty="0">
                <a:solidFill>
                  <a:srgbClr val="000066"/>
                </a:solidFill>
                <a:latin typeface="Comic Sans MS" pitchFamily="66" charset="0"/>
                <a:ea typeface="Microsoft YaHei" pitchFamily="34" charset="-122"/>
                <a:sym typeface="Gill Sans" charset="0"/>
              </a:endParaRPr>
            </a:p>
          </p:txBody>
        </p:sp>
      </p:grpSp>
      <p:graphicFrame>
        <p:nvGraphicFramePr>
          <p:cNvPr id="1026" name="Object 21"/>
          <p:cNvGraphicFramePr>
            <a:graphicFrameLocks noChangeAspect="1"/>
          </p:cNvGraphicFramePr>
          <p:nvPr/>
        </p:nvGraphicFramePr>
        <p:xfrm>
          <a:off x="8040688" y="260350"/>
          <a:ext cx="852487" cy="1152525"/>
        </p:xfrm>
        <a:graphic>
          <a:graphicData uri="http://schemas.openxmlformats.org/presentationml/2006/ole">
            <p:oleObj spid="_x0000_s215042" name="Fotografia di Photo Editor" r:id="rId4" imgW="1190476" imgH="1428949" progId="">
              <p:embed/>
            </p:oleObj>
          </a:graphicData>
        </a:graphic>
      </p:graphicFrame>
      <p:sp>
        <p:nvSpPr>
          <p:cNvPr id="1033" name="Parentesi graffa aperta 12"/>
          <p:cNvSpPr>
            <a:spLocks/>
          </p:cNvSpPr>
          <p:nvPr/>
        </p:nvSpPr>
        <p:spPr bwMode="auto">
          <a:xfrm>
            <a:off x="6011863" y="1268413"/>
            <a:ext cx="360362" cy="3097212"/>
          </a:xfrm>
          <a:prstGeom prst="leftBrace">
            <a:avLst>
              <a:gd name="adj1" fmla="val 8316"/>
              <a:gd name="adj2" fmla="val 50000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1800">
              <a:solidFill>
                <a:srgbClr val="FFFFFF"/>
              </a:solidFill>
              <a:latin typeface="Calibri" pitchFamily="34" charset="0"/>
              <a:ea typeface="Microsoft YaHei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/>
          <p:cNvSpPr>
            <a:spLocks noChangeArrowheads="1"/>
          </p:cNvSpPr>
          <p:nvPr/>
        </p:nvSpPr>
        <p:spPr bwMode="auto">
          <a:xfrm>
            <a:off x="711200" y="6248400"/>
            <a:ext cx="1897063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1800">
              <a:solidFill>
                <a:srgbClr val="FFFFFF"/>
              </a:solidFill>
              <a:latin typeface="Calibri" pitchFamily="34" charset="0"/>
              <a:ea typeface="Microsoft YaHei" pitchFamily="34" charset="-122"/>
            </a:endParaRPr>
          </a:p>
        </p:txBody>
      </p:sp>
      <p:sp>
        <p:nvSpPr>
          <p:cNvPr id="31747" name="Rectangle 2"/>
          <p:cNvSpPr>
            <a:spLocks noChangeArrowheads="1"/>
          </p:cNvSpPr>
          <p:nvPr/>
        </p:nvSpPr>
        <p:spPr bwMode="auto">
          <a:xfrm>
            <a:off x="3149600" y="6248400"/>
            <a:ext cx="2844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1800">
              <a:solidFill>
                <a:srgbClr val="FFFFFF"/>
              </a:solidFill>
              <a:latin typeface="Calibri" pitchFamily="34" charset="0"/>
              <a:ea typeface="Microsoft YaHei" pitchFamily="34" charset="-122"/>
            </a:endParaRPr>
          </a:p>
        </p:txBody>
      </p:sp>
      <p:sp>
        <p:nvSpPr>
          <p:cNvPr id="31748" name="Rectangle 3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1800">
              <a:solidFill>
                <a:srgbClr val="FFFFFF"/>
              </a:solidFill>
              <a:latin typeface="Calibri" pitchFamily="34" charset="0"/>
              <a:ea typeface="Microsoft YaHei" pitchFamily="34" charset="-122"/>
            </a:endParaRPr>
          </a:p>
        </p:txBody>
      </p:sp>
      <p:sp>
        <p:nvSpPr>
          <p:cNvPr id="31749" name="Rectangle 4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1800">
              <a:solidFill>
                <a:srgbClr val="FFFFFF"/>
              </a:solidFill>
              <a:latin typeface="Calibri" pitchFamily="34" charset="0"/>
              <a:ea typeface="Microsoft YaHei" pitchFamily="34" charset="-122"/>
            </a:endParaRPr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284163" y="701675"/>
            <a:ext cx="4071937" cy="1414463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360" cap="sq">
            <a:solidFill>
              <a:srgbClr val="FFFF00"/>
            </a:solidFill>
            <a:miter lim="800000"/>
            <a:headEnd/>
            <a:tailEnd/>
          </a:ln>
        </p:spPr>
        <p:txBody>
          <a:bodyPr lIns="90360" tIns="44280" rIns="90360" bIns="44280" anchor="ctr"/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2900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  <a:sym typeface="Gill Sans" charset="0"/>
              </a:rPr>
              <a:t>Eziologia della </a:t>
            </a:r>
            <a:br>
              <a:rPr lang="en-GB" sz="2900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  <a:sym typeface="Gill Sans" charset="0"/>
              </a:rPr>
            </a:br>
            <a:r>
              <a:rPr lang="en-GB" sz="2900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  <a:sym typeface="Gill Sans" charset="0"/>
              </a:rPr>
              <a:t>diarrea del viaggiatore</a:t>
            </a: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539750" y="2781300"/>
            <a:ext cx="8262938" cy="3671888"/>
          </a:xfrm>
          <a:prstGeom prst="rect">
            <a:avLst/>
          </a:prstGeom>
          <a:solidFill>
            <a:srgbClr val="002060"/>
          </a:solidFill>
          <a:ln w="9525" cap="flat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marL="341313" indent="-341313" algn="l" defTabSz="449263">
              <a:lnSpc>
                <a:spcPct val="110000"/>
              </a:lnSpc>
              <a:spcBef>
                <a:spcPts val="500"/>
              </a:spcBef>
              <a:buClr>
                <a:srgbClr val="FFFFFF"/>
              </a:buClr>
              <a:buSzPct val="100000"/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it-IT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Microsoft YaHei" pitchFamily="34" charset="-122"/>
              </a:rPr>
              <a:t>La diarrea  acuta è dovuta, nella  maggior parte dei casi, ad infezioni batteriche, anche se l</a:t>
            </a:r>
            <a:r>
              <a:rPr lang="it-IT" altLang="it-IT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Microsoft YaHei" pitchFamily="34" charset="-122"/>
              </a:rPr>
              <a:t>’</a:t>
            </a:r>
            <a:r>
              <a:rPr lang="it-IT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Microsoft YaHei" pitchFamily="34" charset="-122"/>
              </a:rPr>
              <a:t>agente microbiologico non è diagnosticato in un significativo numero di casi  (&gt; 50%)</a:t>
            </a:r>
          </a:p>
          <a:p>
            <a:pPr marL="341313" indent="-341313" algn="l" defTabSz="449263">
              <a:lnSpc>
                <a:spcPct val="80000"/>
              </a:lnSpc>
              <a:spcBef>
                <a:spcPts val="500"/>
              </a:spcBef>
              <a:buClr>
                <a:srgbClr val="FFFFFF"/>
              </a:buClr>
              <a:buSzPct val="100000"/>
              <a:buFont typeface="Arial" pitchFamily="34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it-IT" sz="2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  <a:ea typeface="Microsoft YaHei" pitchFamily="34" charset="-122"/>
            </a:endParaRPr>
          </a:p>
          <a:p>
            <a:pPr marL="341313" indent="-341313" algn="l" defTabSz="449263">
              <a:lnSpc>
                <a:spcPct val="110000"/>
              </a:lnSpc>
              <a:spcBef>
                <a:spcPts val="500"/>
              </a:spcBef>
              <a:buClr>
                <a:srgbClr val="FFFFFF"/>
              </a:buClr>
              <a:buSzPct val="100000"/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it-IT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Microsoft YaHei" pitchFamily="34" charset="-122"/>
              </a:rPr>
              <a:t>Raramente è dovuta  a virus o  a  protozoi, sebbene questi ultimi siano spesso sottostimati in termini di incidenza.</a:t>
            </a:r>
          </a:p>
          <a:p>
            <a:pPr marL="341313" indent="-341313" algn="l" defTabSz="449263">
              <a:lnSpc>
                <a:spcPct val="80000"/>
              </a:lnSpc>
              <a:spcBef>
                <a:spcPts val="500"/>
              </a:spcBef>
              <a:buClr>
                <a:srgbClr val="FFFFFF"/>
              </a:buClr>
              <a:buSzPct val="100000"/>
              <a:buFont typeface="Arial" pitchFamily="34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it-IT" sz="2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  <a:ea typeface="Microsoft YaHei" pitchFamily="34" charset="-122"/>
            </a:endParaRPr>
          </a:p>
          <a:p>
            <a:pPr marL="341313" indent="-341313" algn="l" defTabSz="449263">
              <a:lnSpc>
                <a:spcPct val="110000"/>
              </a:lnSpc>
              <a:spcBef>
                <a:spcPts val="500"/>
              </a:spcBef>
              <a:buClr>
                <a:srgbClr val="FFFFFF"/>
              </a:buClr>
              <a:buSzPct val="100000"/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it-IT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Microsoft YaHei" pitchFamily="34" charset="-122"/>
              </a:rPr>
              <a:t>Altre  cause  come  la differenza di fuso orario  ed il cambiamento delle abitudini  alimentari NON sono sufficientemente accreditate</a:t>
            </a:r>
          </a:p>
        </p:txBody>
      </p:sp>
      <p:sp>
        <p:nvSpPr>
          <p:cNvPr id="31752" name="Freeform 7"/>
          <p:cNvSpPr>
            <a:spLocks noChangeArrowheads="1"/>
          </p:cNvSpPr>
          <p:nvPr/>
        </p:nvSpPr>
        <p:spPr bwMode="auto">
          <a:xfrm>
            <a:off x="5162550" y="588963"/>
            <a:ext cx="569913" cy="987425"/>
          </a:xfrm>
          <a:custGeom>
            <a:avLst/>
            <a:gdLst>
              <a:gd name="T0" fmla="*/ 2147483647 w 404"/>
              <a:gd name="T1" fmla="*/ 2147483647 h 622"/>
              <a:gd name="T2" fmla="*/ 0 w 404"/>
              <a:gd name="T3" fmla="*/ 0 h 622"/>
              <a:gd name="T4" fmla="*/ 0 w 404"/>
              <a:gd name="T5" fmla="*/ 2147483647 h 622"/>
              <a:gd name="T6" fmla="*/ 2147483647 w 404"/>
              <a:gd name="T7" fmla="*/ 2147483647 h 622"/>
              <a:gd name="T8" fmla="*/ 2147483647 w 404"/>
              <a:gd name="T9" fmla="*/ 2147483647 h 62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04"/>
              <a:gd name="T16" fmla="*/ 0 h 622"/>
              <a:gd name="T17" fmla="*/ 404 w 404"/>
              <a:gd name="T18" fmla="*/ 622 h 62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04" h="622">
                <a:moveTo>
                  <a:pt x="404" y="507"/>
                </a:moveTo>
                <a:lnTo>
                  <a:pt x="0" y="0"/>
                </a:lnTo>
                <a:lnTo>
                  <a:pt x="0" y="115"/>
                </a:lnTo>
                <a:lnTo>
                  <a:pt x="404" y="622"/>
                </a:lnTo>
                <a:lnTo>
                  <a:pt x="404" y="507"/>
                </a:lnTo>
                <a:close/>
              </a:path>
            </a:pathLst>
          </a:custGeom>
          <a:solidFill>
            <a:srgbClr val="800080"/>
          </a:solidFill>
          <a:ln w="12600" cap="sq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1753" name="Freeform 8"/>
          <p:cNvSpPr>
            <a:spLocks noChangeArrowheads="1"/>
          </p:cNvSpPr>
          <p:nvPr/>
        </p:nvSpPr>
        <p:spPr bwMode="auto">
          <a:xfrm>
            <a:off x="5732463" y="503238"/>
            <a:ext cx="196850" cy="1073150"/>
          </a:xfrm>
          <a:custGeom>
            <a:avLst/>
            <a:gdLst>
              <a:gd name="T0" fmla="*/ 0 w 140"/>
              <a:gd name="T1" fmla="*/ 2147483647 h 676"/>
              <a:gd name="T2" fmla="*/ 2147483647 w 140"/>
              <a:gd name="T3" fmla="*/ 0 h 676"/>
              <a:gd name="T4" fmla="*/ 2147483647 w 140"/>
              <a:gd name="T5" fmla="*/ 2147483647 h 676"/>
              <a:gd name="T6" fmla="*/ 0 w 140"/>
              <a:gd name="T7" fmla="*/ 2147483647 h 676"/>
              <a:gd name="T8" fmla="*/ 0 w 140"/>
              <a:gd name="T9" fmla="*/ 2147483647 h 67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0"/>
              <a:gd name="T16" fmla="*/ 0 h 676"/>
              <a:gd name="T17" fmla="*/ 140 w 140"/>
              <a:gd name="T18" fmla="*/ 676 h 67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0" h="676">
                <a:moveTo>
                  <a:pt x="0" y="561"/>
                </a:moveTo>
                <a:lnTo>
                  <a:pt x="140" y="0"/>
                </a:lnTo>
                <a:lnTo>
                  <a:pt x="140" y="115"/>
                </a:lnTo>
                <a:lnTo>
                  <a:pt x="0" y="676"/>
                </a:lnTo>
                <a:lnTo>
                  <a:pt x="0" y="561"/>
                </a:lnTo>
                <a:close/>
              </a:path>
            </a:pathLst>
          </a:custGeom>
          <a:solidFill>
            <a:srgbClr val="800080"/>
          </a:solidFill>
          <a:ln w="12600" cap="sq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1754" name="Freeform 9"/>
          <p:cNvSpPr>
            <a:spLocks noChangeArrowheads="1"/>
          </p:cNvSpPr>
          <p:nvPr/>
        </p:nvSpPr>
        <p:spPr bwMode="auto">
          <a:xfrm>
            <a:off x="5162550" y="493713"/>
            <a:ext cx="766763" cy="900112"/>
          </a:xfrm>
          <a:custGeom>
            <a:avLst/>
            <a:gdLst>
              <a:gd name="T0" fmla="*/ 0 w 544"/>
              <a:gd name="T1" fmla="*/ 2147483647 h 567"/>
              <a:gd name="T2" fmla="*/ 2147483647 w 544"/>
              <a:gd name="T3" fmla="*/ 2147483647 h 567"/>
              <a:gd name="T4" fmla="*/ 2147483647 w 544"/>
              <a:gd name="T5" fmla="*/ 2147483647 h 567"/>
              <a:gd name="T6" fmla="*/ 2147483647 w 544"/>
              <a:gd name="T7" fmla="*/ 2147483647 h 567"/>
              <a:gd name="T8" fmla="*/ 2147483647 w 544"/>
              <a:gd name="T9" fmla="*/ 2147483647 h 567"/>
              <a:gd name="T10" fmla="*/ 2147483647 w 544"/>
              <a:gd name="T11" fmla="*/ 2147483647 h 567"/>
              <a:gd name="T12" fmla="*/ 2147483647 w 544"/>
              <a:gd name="T13" fmla="*/ 2147483647 h 567"/>
              <a:gd name="T14" fmla="*/ 2147483647 w 544"/>
              <a:gd name="T15" fmla="*/ 2147483647 h 567"/>
              <a:gd name="T16" fmla="*/ 2147483647 w 544"/>
              <a:gd name="T17" fmla="*/ 2147483647 h 567"/>
              <a:gd name="T18" fmla="*/ 2147483647 w 544"/>
              <a:gd name="T19" fmla="*/ 2147483647 h 567"/>
              <a:gd name="T20" fmla="*/ 2147483647 w 544"/>
              <a:gd name="T21" fmla="*/ 2147483647 h 567"/>
              <a:gd name="T22" fmla="*/ 2147483647 w 544"/>
              <a:gd name="T23" fmla="*/ 2147483647 h 567"/>
              <a:gd name="T24" fmla="*/ 2147483647 w 544"/>
              <a:gd name="T25" fmla="*/ 2147483647 h 567"/>
              <a:gd name="T26" fmla="*/ 2147483647 w 544"/>
              <a:gd name="T27" fmla="*/ 0 h 567"/>
              <a:gd name="T28" fmla="*/ 2147483647 w 544"/>
              <a:gd name="T29" fmla="*/ 0 h 567"/>
              <a:gd name="T30" fmla="*/ 2147483647 w 544"/>
              <a:gd name="T31" fmla="*/ 0 h 567"/>
              <a:gd name="T32" fmla="*/ 2147483647 w 544"/>
              <a:gd name="T33" fmla="*/ 0 h 567"/>
              <a:gd name="T34" fmla="*/ 2147483647 w 544"/>
              <a:gd name="T35" fmla="*/ 0 h 567"/>
              <a:gd name="T36" fmla="*/ 2147483647 w 544"/>
              <a:gd name="T37" fmla="*/ 0 h 567"/>
              <a:gd name="T38" fmla="*/ 2147483647 w 544"/>
              <a:gd name="T39" fmla="*/ 0 h 567"/>
              <a:gd name="T40" fmla="*/ 2147483647 w 544"/>
              <a:gd name="T41" fmla="*/ 0 h 567"/>
              <a:gd name="T42" fmla="*/ 2147483647 w 544"/>
              <a:gd name="T43" fmla="*/ 0 h 567"/>
              <a:gd name="T44" fmla="*/ 2147483647 w 544"/>
              <a:gd name="T45" fmla="*/ 0 h 567"/>
              <a:gd name="T46" fmla="*/ 2147483647 w 544"/>
              <a:gd name="T47" fmla="*/ 2147483647 h 567"/>
              <a:gd name="T48" fmla="*/ 2147483647 w 544"/>
              <a:gd name="T49" fmla="*/ 2147483647 h 567"/>
              <a:gd name="T50" fmla="*/ 2147483647 w 544"/>
              <a:gd name="T51" fmla="*/ 2147483647 h 567"/>
              <a:gd name="T52" fmla="*/ 0 w 544"/>
              <a:gd name="T53" fmla="*/ 2147483647 h 567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544"/>
              <a:gd name="T82" fmla="*/ 0 h 567"/>
              <a:gd name="T83" fmla="*/ 544 w 544"/>
              <a:gd name="T84" fmla="*/ 567 h 567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544" h="567">
                <a:moveTo>
                  <a:pt x="0" y="60"/>
                </a:moveTo>
                <a:lnTo>
                  <a:pt x="23" y="54"/>
                </a:lnTo>
                <a:lnTo>
                  <a:pt x="39" y="48"/>
                </a:lnTo>
                <a:lnTo>
                  <a:pt x="70" y="42"/>
                </a:lnTo>
                <a:lnTo>
                  <a:pt x="85" y="36"/>
                </a:lnTo>
                <a:lnTo>
                  <a:pt x="109" y="30"/>
                </a:lnTo>
                <a:lnTo>
                  <a:pt x="124" y="24"/>
                </a:lnTo>
                <a:lnTo>
                  <a:pt x="155" y="18"/>
                </a:lnTo>
                <a:lnTo>
                  <a:pt x="171" y="18"/>
                </a:lnTo>
                <a:lnTo>
                  <a:pt x="202" y="12"/>
                </a:lnTo>
                <a:lnTo>
                  <a:pt x="218" y="12"/>
                </a:lnTo>
                <a:lnTo>
                  <a:pt x="249" y="6"/>
                </a:lnTo>
                <a:lnTo>
                  <a:pt x="264" y="6"/>
                </a:lnTo>
                <a:lnTo>
                  <a:pt x="295" y="0"/>
                </a:lnTo>
                <a:lnTo>
                  <a:pt x="311" y="0"/>
                </a:lnTo>
                <a:lnTo>
                  <a:pt x="342" y="0"/>
                </a:lnTo>
                <a:lnTo>
                  <a:pt x="357" y="0"/>
                </a:lnTo>
                <a:lnTo>
                  <a:pt x="389" y="0"/>
                </a:lnTo>
                <a:lnTo>
                  <a:pt x="404" y="0"/>
                </a:lnTo>
                <a:lnTo>
                  <a:pt x="435" y="0"/>
                </a:lnTo>
                <a:lnTo>
                  <a:pt x="451" y="0"/>
                </a:lnTo>
                <a:lnTo>
                  <a:pt x="482" y="0"/>
                </a:lnTo>
                <a:lnTo>
                  <a:pt x="497" y="0"/>
                </a:lnTo>
                <a:lnTo>
                  <a:pt x="529" y="6"/>
                </a:lnTo>
                <a:lnTo>
                  <a:pt x="544" y="6"/>
                </a:lnTo>
                <a:lnTo>
                  <a:pt x="404" y="567"/>
                </a:lnTo>
                <a:lnTo>
                  <a:pt x="0" y="60"/>
                </a:lnTo>
                <a:close/>
              </a:path>
            </a:pathLst>
          </a:custGeom>
          <a:solidFill>
            <a:srgbClr val="FF00FF"/>
          </a:solidFill>
          <a:ln w="12600" cap="sq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1755" name="Freeform 10"/>
          <p:cNvSpPr>
            <a:spLocks noChangeArrowheads="1"/>
          </p:cNvSpPr>
          <p:nvPr/>
        </p:nvSpPr>
        <p:spPr bwMode="auto">
          <a:xfrm>
            <a:off x="5732463" y="588963"/>
            <a:ext cx="571500" cy="987425"/>
          </a:xfrm>
          <a:custGeom>
            <a:avLst/>
            <a:gdLst>
              <a:gd name="T0" fmla="*/ 0 w 405"/>
              <a:gd name="T1" fmla="*/ 2147483647 h 622"/>
              <a:gd name="T2" fmla="*/ 2147483647 w 405"/>
              <a:gd name="T3" fmla="*/ 0 h 622"/>
              <a:gd name="T4" fmla="*/ 2147483647 w 405"/>
              <a:gd name="T5" fmla="*/ 2147483647 h 622"/>
              <a:gd name="T6" fmla="*/ 0 w 405"/>
              <a:gd name="T7" fmla="*/ 2147483647 h 622"/>
              <a:gd name="T8" fmla="*/ 0 w 405"/>
              <a:gd name="T9" fmla="*/ 2147483647 h 62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05"/>
              <a:gd name="T16" fmla="*/ 0 h 622"/>
              <a:gd name="T17" fmla="*/ 405 w 405"/>
              <a:gd name="T18" fmla="*/ 622 h 62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05" h="622">
                <a:moveTo>
                  <a:pt x="0" y="507"/>
                </a:moveTo>
                <a:lnTo>
                  <a:pt x="405" y="0"/>
                </a:lnTo>
                <a:lnTo>
                  <a:pt x="405" y="115"/>
                </a:lnTo>
                <a:lnTo>
                  <a:pt x="0" y="622"/>
                </a:lnTo>
                <a:lnTo>
                  <a:pt x="0" y="507"/>
                </a:lnTo>
                <a:close/>
              </a:path>
            </a:pathLst>
          </a:custGeom>
          <a:solidFill>
            <a:srgbClr val="5A4877"/>
          </a:solidFill>
          <a:ln w="12600" cap="sq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1756" name="Freeform 11"/>
          <p:cNvSpPr>
            <a:spLocks noChangeArrowheads="1"/>
          </p:cNvSpPr>
          <p:nvPr/>
        </p:nvSpPr>
        <p:spPr bwMode="auto">
          <a:xfrm>
            <a:off x="5732463" y="503238"/>
            <a:ext cx="571500" cy="890587"/>
          </a:xfrm>
          <a:custGeom>
            <a:avLst/>
            <a:gdLst>
              <a:gd name="T0" fmla="*/ 2147483647 w 405"/>
              <a:gd name="T1" fmla="*/ 0 h 561"/>
              <a:gd name="T2" fmla="*/ 2147483647 w 405"/>
              <a:gd name="T3" fmla="*/ 0 h 561"/>
              <a:gd name="T4" fmla="*/ 2147483647 w 405"/>
              <a:gd name="T5" fmla="*/ 2147483647 h 561"/>
              <a:gd name="T6" fmla="*/ 2147483647 w 405"/>
              <a:gd name="T7" fmla="*/ 2147483647 h 561"/>
              <a:gd name="T8" fmla="*/ 2147483647 w 405"/>
              <a:gd name="T9" fmla="*/ 2147483647 h 561"/>
              <a:gd name="T10" fmla="*/ 2147483647 w 405"/>
              <a:gd name="T11" fmla="*/ 2147483647 h 561"/>
              <a:gd name="T12" fmla="*/ 2147483647 w 405"/>
              <a:gd name="T13" fmla="*/ 2147483647 h 561"/>
              <a:gd name="T14" fmla="*/ 2147483647 w 405"/>
              <a:gd name="T15" fmla="*/ 2147483647 h 561"/>
              <a:gd name="T16" fmla="*/ 2147483647 w 405"/>
              <a:gd name="T17" fmla="*/ 2147483647 h 561"/>
              <a:gd name="T18" fmla="*/ 2147483647 w 405"/>
              <a:gd name="T19" fmla="*/ 2147483647 h 561"/>
              <a:gd name="T20" fmla="*/ 2147483647 w 405"/>
              <a:gd name="T21" fmla="*/ 2147483647 h 561"/>
              <a:gd name="T22" fmla="*/ 2147483647 w 405"/>
              <a:gd name="T23" fmla="*/ 2147483647 h 561"/>
              <a:gd name="T24" fmla="*/ 2147483647 w 405"/>
              <a:gd name="T25" fmla="*/ 2147483647 h 561"/>
              <a:gd name="T26" fmla="*/ 0 w 405"/>
              <a:gd name="T27" fmla="*/ 2147483647 h 561"/>
              <a:gd name="T28" fmla="*/ 2147483647 w 405"/>
              <a:gd name="T29" fmla="*/ 0 h 561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405"/>
              <a:gd name="T46" fmla="*/ 0 h 561"/>
              <a:gd name="T47" fmla="*/ 405 w 405"/>
              <a:gd name="T48" fmla="*/ 561 h 561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405" h="561">
                <a:moveTo>
                  <a:pt x="140" y="0"/>
                </a:moveTo>
                <a:lnTo>
                  <a:pt x="171" y="0"/>
                </a:lnTo>
                <a:lnTo>
                  <a:pt x="187" y="6"/>
                </a:lnTo>
                <a:lnTo>
                  <a:pt x="218" y="12"/>
                </a:lnTo>
                <a:lnTo>
                  <a:pt x="233" y="12"/>
                </a:lnTo>
                <a:lnTo>
                  <a:pt x="257" y="18"/>
                </a:lnTo>
                <a:lnTo>
                  <a:pt x="272" y="18"/>
                </a:lnTo>
                <a:lnTo>
                  <a:pt x="303" y="24"/>
                </a:lnTo>
                <a:lnTo>
                  <a:pt x="319" y="30"/>
                </a:lnTo>
                <a:lnTo>
                  <a:pt x="350" y="36"/>
                </a:lnTo>
                <a:lnTo>
                  <a:pt x="366" y="42"/>
                </a:lnTo>
                <a:lnTo>
                  <a:pt x="389" y="48"/>
                </a:lnTo>
                <a:lnTo>
                  <a:pt x="405" y="54"/>
                </a:lnTo>
                <a:lnTo>
                  <a:pt x="0" y="561"/>
                </a:lnTo>
                <a:lnTo>
                  <a:pt x="140" y="0"/>
                </a:lnTo>
                <a:close/>
              </a:path>
            </a:pathLst>
          </a:custGeom>
          <a:solidFill>
            <a:srgbClr val="B38FEE"/>
          </a:solidFill>
          <a:ln w="12600" cap="sq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1757" name="Freeform 12"/>
          <p:cNvSpPr>
            <a:spLocks noChangeArrowheads="1"/>
          </p:cNvSpPr>
          <p:nvPr/>
        </p:nvSpPr>
        <p:spPr bwMode="auto">
          <a:xfrm>
            <a:off x="5732463" y="752475"/>
            <a:ext cx="889000" cy="823913"/>
          </a:xfrm>
          <a:custGeom>
            <a:avLst/>
            <a:gdLst>
              <a:gd name="T0" fmla="*/ 0 w 630"/>
              <a:gd name="T1" fmla="*/ 2147483647 h 519"/>
              <a:gd name="T2" fmla="*/ 2147483647 w 630"/>
              <a:gd name="T3" fmla="*/ 0 h 519"/>
              <a:gd name="T4" fmla="*/ 2147483647 w 630"/>
              <a:gd name="T5" fmla="*/ 2147483647 h 519"/>
              <a:gd name="T6" fmla="*/ 0 w 630"/>
              <a:gd name="T7" fmla="*/ 2147483647 h 519"/>
              <a:gd name="T8" fmla="*/ 0 w 630"/>
              <a:gd name="T9" fmla="*/ 2147483647 h 5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30"/>
              <a:gd name="T16" fmla="*/ 0 h 519"/>
              <a:gd name="T17" fmla="*/ 630 w 630"/>
              <a:gd name="T18" fmla="*/ 519 h 51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30" h="519">
                <a:moveTo>
                  <a:pt x="0" y="404"/>
                </a:moveTo>
                <a:lnTo>
                  <a:pt x="630" y="0"/>
                </a:lnTo>
                <a:lnTo>
                  <a:pt x="630" y="114"/>
                </a:lnTo>
                <a:lnTo>
                  <a:pt x="0" y="519"/>
                </a:lnTo>
                <a:lnTo>
                  <a:pt x="0" y="404"/>
                </a:lnTo>
                <a:close/>
              </a:path>
            </a:pathLst>
          </a:custGeom>
          <a:solidFill>
            <a:srgbClr val="595959"/>
          </a:solidFill>
          <a:ln w="12600" cap="sq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1758" name="Freeform 13"/>
          <p:cNvSpPr>
            <a:spLocks noChangeArrowheads="1"/>
          </p:cNvSpPr>
          <p:nvPr/>
        </p:nvSpPr>
        <p:spPr bwMode="auto">
          <a:xfrm>
            <a:off x="5732463" y="588963"/>
            <a:ext cx="889000" cy="804862"/>
          </a:xfrm>
          <a:custGeom>
            <a:avLst/>
            <a:gdLst>
              <a:gd name="T0" fmla="*/ 2147483647 w 630"/>
              <a:gd name="T1" fmla="*/ 0 h 507"/>
              <a:gd name="T2" fmla="*/ 2147483647 w 630"/>
              <a:gd name="T3" fmla="*/ 2147483647 h 507"/>
              <a:gd name="T4" fmla="*/ 2147483647 w 630"/>
              <a:gd name="T5" fmla="*/ 2147483647 h 507"/>
              <a:gd name="T6" fmla="*/ 2147483647 w 630"/>
              <a:gd name="T7" fmla="*/ 2147483647 h 507"/>
              <a:gd name="T8" fmla="*/ 2147483647 w 630"/>
              <a:gd name="T9" fmla="*/ 2147483647 h 507"/>
              <a:gd name="T10" fmla="*/ 2147483647 w 630"/>
              <a:gd name="T11" fmla="*/ 2147483647 h 507"/>
              <a:gd name="T12" fmla="*/ 2147483647 w 630"/>
              <a:gd name="T13" fmla="*/ 2147483647 h 507"/>
              <a:gd name="T14" fmla="*/ 2147483647 w 630"/>
              <a:gd name="T15" fmla="*/ 2147483647 h 507"/>
              <a:gd name="T16" fmla="*/ 2147483647 w 630"/>
              <a:gd name="T17" fmla="*/ 2147483647 h 507"/>
              <a:gd name="T18" fmla="*/ 2147483647 w 630"/>
              <a:gd name="T19" fmla="*/ 2147483647 h 507"/>
              <a:gd name="T20" fmla="*/ 2147483647 w 630"/>
              <a:gd name="T21" fmla="*/ 2147483647 h 507"/>
              <a:gd name="T22" fmla="*/ 2147483647 w 630"/>
              <a:gd name="T23" fmla="*/ 2147483647 h 507"/>
              <a:gd name="T24" fmla="*/ 2147483647 w 630"/>
              <a:gd name="T25" fmla="*/ 2147483647 h 507"/>
              <a:gd name="T26" fmla="*/ 0 w 630"/>
              <a:gd name="T27" fmla="*/ 2147483647 h 507"/>
              <a:gd name="T28" fmla="*/ 2147483647 w 630"/>
              <a:gd name="T29" fmla="*/ 0 h 507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630"/>
              <a:gd name="T46" fmla="*/ 0 h 507"/>
              <a:gd name="T47" fmla="*/ 630 w 630"/>
              <a:gd name="T48" fmla="*/ 507 h 507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630" h="507">
                <a:moveTo>
                  <a:pt x="405" y="0"/>
                </a:moveTo>
                <a:lnTo>
                  <a:pt x="436" y="12"/>
                </a:lnTo>
                <a:lnTo>
                  <a:pt x="443" y="12"/>
                </a:lnTo>
                <a:lnTo>
                  <a:pt x="475" y="24"/>
                </a:lnTo>
                <a:lnTo>
                  <a:pt x="482" y="30"/>
                </a:lnTo>
                <a:lnTo>
                  <a:pt x="513" y="42"/>
                </a:lnTo>
                <a:lnTo>
                  <a:pt x="521" y="48"/>
                </a:lnTo>
                <a:lnTo>
                  <a:pt x="552" y="61"/>
                </a:lnTo>
                <a:lnTo>
                  <a:pt x="560" y="67"/>
                </a:lnTo>
                <a:lnTo>
                  <a:pt x="583" y="79"/>
                </a:lnTo>
                <a:lnTo>
                  <a:pt x="599" y="85"/>
                </a:lnTo>
                <a:lnTo>
                  <a:pt x="622" y="97"/>
                </a:lnTo>
                <a:lnTo>
                  <a:pt x="630" y="103"/>
                </a:lnTo>
                <a:lnTo>
                  <a:pt x="0" y="507"/>
                </a:lnTo>
                <a:lnTo>
                  <a:pt x="405" y="0"/>
                </a:lnTo>
                <a:close/>
              </a:path>
            </a:pathLst>
          </a:custGeom>
          <a:solidFill>
            <a:srgbClr val="B2B2B2"/>
          </a:solidFill>
          <a:ln w="12600" cap="sq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1759" name="Freeform 15"/>
          <p:cNvSpPr>
            <a:spLocks noChangeArrowheads="1"/>
          </p:cNvSpPr>
          <p:nvPr/>
        </p:nvSpPr>
        <p:spPr bwMode="auto">
          <a:xfrm>
            <a:off x="4470400" y="620713"/>
            <a:ext cx="2478088" cy="1684337"/>
          </a:xfrm>
          <a:custGeom>
            <a:avLst/>
            <a:gdLst>
              <a:gd name="T0" fmla="*/ 2147483647 w 1788"/>
              <a:gd name="T1" fmla="*/ 2147483647 h 1081"/>
              <a:gd name="T2" fmla="*/ 2147483647 w 1788"/>
              <a:gd name="T3" fmla="*/ 2147483647 h 1081"/>
              <a:gd name="T4" fmla="*/ 2147483647 w 1788"/>
              <a:gd name="T5" fmla="*/ 2147483647 h 1081"/>
              <a:gd name="T6" fmla="*/ 2147483647 w 1788"/>
              <a:gd name="T7" fmla="*/ 2147483647 h 1081"/>
              <a:gd name="T8" fmla="*/ 2147483647 w 1788"/>
              <a:gd name="T9" fmla="*/ 2147483647 h 1081"/>
              <a:gd name="T10" fmla="*/ 2147483647 w 1788"/>
              <a:gd name="T11" fmla="*/ 2147483647 h 1081"/>
              <a:gd name="T12" fmla="*/ 2147483647 w 1788"/>
              <a:gd name="T13" fmla="*/ 2147483647 h 1081"/>
              <a:gd name="T14" fmla="*/ 2147483647 w 1788"/>
              <a:gd name="T15" fmla="*/ 2147483647 h 1081"/>
              <a:gd name="T16" fmla="*/ 2147483647 w 1788"/>
              <a:gd name="T17" fmla="*/ 2147483647 h 1081"/>
              <a:gd name="T18" fmla="*/ 2147483647 w 1788"/>
              <a:gd name="T19" fmla="*/ 2147483647 h 1081"/>
              <a:gd name="T20" fmla="*/ 2147483647 w 1788"/>
              <a:gd name="T21" fmla="*/ 2147483647 h 1081"/>
              <a:gd name="T22" fmla="*/ 2147483647 w 1788"/>
              <a:gd name="T23" fmla="*/ 2147483647 h 1081"/>
              <a:gd name="T24" fmla="*/ 2147483647 w 1788"/>
              <a:gd name="T25" fmla="*/ 2147483647 h 1081"/>
              <a:gd name="T26" fmla="*/ 2147483647 w 1788"/>
              <a:gd name="T27" fmla="*/ 2147483647 h 1081"/>
              <a:gd name="T28" fmla="*/ 2147483647 w 1788"/>
              <a:gd name="T29" fmla="*/ 2147483647 h 1081"/>
              <a:gd name="T30" fmla="*/ 2147483647 w 1788"/>
              <a:gd name="T31" fmla="*/ 2147483647 h 1081"/>
              <a:gd name="T32" fmla="*/ 2147483647 w 1788"/>
              <a:gd name="T33" fmla="*/ 2147483647 h 1081"/>
              <a:gd name="T34" fmla="*/ 2147483647 w 1788"/>
              <a:gd name="T35" fmla="*/ 2147483647 h 1081"/>
              <a:gd name="T36" fmla="*/ 2147483647 w 1788"/>
              <a:gd name="T37" fmla="*/ 2147483647 h 1081"/>
              <a:gd name="T38" fmla="*/ 2147483647 w 1788"/>
              <a:gd name="T39" fmla="*/ 2147483647 h 1081"/>
              <a:gd name="T40" fmla="*/ 2147483647 w 1788"/>
              <a:gd name="T41" fmla="*/ 2147483647 h 1081"/>
              <a:gd name="T42" fmla="*/ 2147483647 w 1788"/>
              <a:gd name="T43" fmla="*/ 2147483647 h 1081"/>
              <a:gd name="T44" fmla="*/ 2147483647 w 1788"/>
              <a:gd name="T45" fmla="*/ 2147483647 h 1081"/>
              <a:gd name="T46" fmla="*/ 2147483647 w 1788"/>
              <a:gd name="T47" fmla="*/ 2147483647 h 1081"/>
              <a:gd name="T48" fmla="*/ 2147483647 w 1788"/>
              <a:gd name="T49" fmla="*/ 2147483647 h 1081"/>
              <a:gd name="T50" fmla="*/ 2147483647 w 1788"/>
              <a:gd name="T51" fmla="*/ 2147483647 h 1081"/>
              <a:gd name="T52" fmla="*/ 2147483647 w 1788"/>
              <a:gd name="T53" fmla="*/ 2147483647 h 1081"/>
              <a:gd name="T54" fmla="*/ 2147483647 w 1788"/>
              <a:gd name="T55" fmla="*/ 2147483647 h 1081"/>
              <a:gd name="T56" fmla="*/ 2147483647 w 1788"/>
              <a:gd name="T57" fmla="*/ 2147483647 h 1081"/>
              <a:gd name="T58" fmla="*/ 2147483647 w 1788"/>
              <a:gd name="T59" fmla="*/ 2147483647 h 1081"/>
              <a:gd name="T60" fmla="*/ 2147483647 w 1788"/>
              <a:gd name="T61" fmla="*/ 2147483647 h 1081"/>
              <a:gd name="T62" fmla="*/ 2147483647 w 1788"/>
              <a:gd name="T63" fmla="*/ 2147483647 h 1081"/>
              <a:gd name="T64" fmla="*/ 2147483647 w 1788"/>
              <a:gd name="T65" fmla="*/ 2147483647 h 1081"/>
              <a:gd name="T66" fmla="*/ 2147483647 w 1788"/>
              <a:gd name="T67" fmla="*/ 2147483647 h 1081"/>
              <a:gd name="T68" fmla="*/ 2147483647 w 1788"/>
              <a:gd name="T69" fmla="*/ 2147483647 h 1081"/>
              <a:gd name="T70" fmla="*/ 2147483647 w 1788"/>
              <a:gd name="T71" fmla="*/ 2147483647 h 1081"/>
              <a:gd name="T72" fmla="*/ 2147483647 w 1788"/>
              <a:gd name="T73" fmla="*/ 2147483647 h 1081"/>
              <a:gd name="T74" fmla="*/ 2147483647 w 1788"/>
              <a:gd name="T75" fmla="*/ 2147483647 h 1081"/>
              <a:gd name="T76" fmla="*/ 2147483647 w 1788"/>
              <a:gd name="T77" fmla="*/ 2147483647 h 1081"/>
              <a:gd name="T78" fmla="*/ 2147483647 w 1788"/>
              <a:gd name="T79" fmla="*/ 2147483647 h 1081"/>
              <a:gd name="T80" fmla="*/ 2147483647 w 1788"/>
              <a:gd name="T81" fmla="*/ 2147483647 h 1081"/>
              <a:gd name="T82" fmla="*/ 2147483647 w 1788"/>
              <a:gd name="T83" fmla="*/ 2147483647 h 1081"/>
              <a:gd name="T84" fmla="*/ 2147483647 w 1788"/>
              <a:gd name="T85" fmla="*/ 2147483647 h 1081"/>
              <a:gd name="T86" fmla="*/ 2147483647 w 1788"/>
              <a:gd name="T87" fmla="*/ 2147483647 h 1081"/>
              <a:gd name="T88" fmla="*/ 0 w 1788"/>
              <a:gd name="T89" fmla="*/ 2147483647 h 1081"/>
              <a:gd name="T90" fmla="*/ 0 w 1788"/>
              <a:gd name="T91" fmla="*/ 2147483647 h 1081"/>
              <a:gd name="T92" fmla="*/ 2147483647 w 1788"/>
              <a:gd name="T93" fmla="*/ 2147483647 h 1081"/>
              <a:gd name="T94" fmla="*/ 2147483647 w 1788"/>
              <a:gd name="T95" fmla="*/ 2147483647 h 1081"/>
              <a:gd name="T96" fmla="*/ 2147483647 w 1788"/>
              <a:gd name="T97" fmla="*/ 2147483647 h 1081"/>
              <a:gd name="T98" fmla="*/ 2147483647 w 1788"/>
              <a:gd name="T99" fmla="*/ 2147483647 h 1081"/>
              <a:gd name="T100" fmla="*/ 2147483647 w 1788"/>
              <a:gd name="T101" fmla="*/ 2147483647 h 1081"/>
              <a:gd name="T102" fmla="*/ 2147483647 w 1788"/>
              <a:gd name="T103" fmla="*/ 2147483647 h 1081"/>
              <a:gd name="T104" fmla="*/ 2147483647 w 1788"/>
              <a:gd name="T105" fmla="*/ 2147483647 h 1081"/>
              <a:gd name="T106" fmla="*/ 2147483647 w 1788"/>
              <a:gd name="T107" fmla="*/ 2147483647 h 1081"/>
              <a:gd name="T108" fmla="*/ 2147483647 w 1788"/>
              <a:gd name="T109" fmla="*/ 2147483647 h 1081"/>
              <a:gd name="T110" fmla="*/ 2147483647 w 1788"/>
              <a:gd name="T111" fmla="*/ 2147483647 h 1081"/>
              <a:gd name="T112" fmla="*/ 2147483647 w 1788"/>
              <a:gd name="T113" fmla="*/ 2147483647 h 1081"/>
              <a:gd name="T114" fmla="*/ 2147483647 w 1788"/>
              <a:gd name="T115" fmla="*/ 2147483647 h 1081"/>
              <a:gd name="T116" fmla="*/ 2147483647 w 1788"/>
              <a:gd name="T117" fmla="*/ 2147483647 h 1081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1788"/>
              <a:gd name="T178" fmla="*/ 0 h 1081"/>
              <a:gd name="T179" fmla="*/ 1788 w 1788"/>
              <a:gd name="T180" fmla="*/ 1081 h 1081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1788" h="1081">
                <a:moveTo>
                  <a:pt x="1524" y="103"/>
                </a:moveTo>
                <a:lnTo>
                  <a:pt x="1547" y="121"/>
                </a:lnTo>
                <a:lnTo>
                  <a:pt x="1555" y="127"/>
                </a:lnTo>
                <a:lnTo>
                  <a:pt x="1578" y="145"/>
                </a:lnTo>
                <a:lnTo>
                  <a:pt x="1594" y="157"/>
                </a:lnTo>
                <a:lnTo>
                  <a:pt x="1610" y="163"/>
                </a:lnTo>
                <a:lnTo>
                  <a:pt x="1625" y="181"/>
                </a:lnTo>
                <a:lnTo>
                  <a:pt x="1641" y="199"/>
                </a:lnTo>
                <a:lnTo>
                  <a:pt x="1648" y="205"/>
                </a:lnTo>
                <a:lnTo>
                  <a:pt x="1664" y="223"/>
                </a:lnTo>
                <a:lnTo>
                  <a:pt x="1680" y="242"/>
                </a:lnTo>
                <a:lnTo>
                  <a:pt x="1687" y="248"/>
                </a:lnTo>
                <a:lnTo>
                  <a:pt x="1703" y="266"/>
                </a:lnTo>
                <a:lnTo>
                  <a:pt x="1718" y="284"/>
                </a:lnTo>
                <a:lnTo>
                  <a:pt x="1718" y="296"/>
                </a:lnTo>
                <a:lnTo>
                  <a:pt x="1734" y="314"/>
                </a:lnTo>
                <a:lnTo>
                  <a:pt x="1734" y="320"/>
                </a:lnTo>
                <a:lnTo>
                  <a:pt x="1750" y="344"/>
                </a:lnTo>
                <a:lnTo>
                  <a:pt x="1757" y="362"/>
                </a:lnTo>
                <a:lnTo>
                  <a:pt x="1757" y="368"/>
                </a:lnTo>
                <a:lnTo>
                  <a:pt x="1765" y="392"/>
                </a:lnTo>
                <a:lnTo>
                  <a:pt x="1773" y="411"/>
                </a:lnTo>
                <a:lnTo>
                  <a:pt x="1773" y="417"/>
                </a:lnTo>
                <a:lnTo>
                  <a:pt x="1781" y="441"/>
                </a:lnTo>
                <a:lnTo>
                  <a:pt x="1781" y="459"/>
                </a:lnTo>
                <a:lnTo>
                  <a:pt x="1781" y="471"/>
                </a:lnTo>
                <a:lnTo>
                  <a:pt x="1788" y="489"/>
                </a:lnTo>
                <a:lnTo>
                  <a:pt x="1788" y="507"/>
                </a:lnTo>
                <a:lnTo>
                  <a:pt x="1788" y="519"/>
                </a:lnTo>
                <a:lnTo>
                  <a:pt x="1788" y="537"/>
                </a:lnTo>
                <a:lnTo>
                  <a:pt x="1781" y="555"/>
                </a:lnTo>
                <a:lnTo>
                  <a:pt x="1781" y="568"/>
                </a:lnTo>
                <a:lnTo>
                  <a:pt x="1781" y="586"/>
                </a:lnTo>
                <a:lnTo>
                  <a:pt x="1773" y="610"/>
                </a:lnTo>
                <a:lnTo>
                  <a:pt x="1773" y="616"/>
                </a:lnTo>
                <a:lnTo>
                  <a:pt x="1765" y="640"/>
                </a:lnTo>
                <a:lnTo>
                  <a:pt x="1757" y="658"/>
                </a:lnTo>
                <a:lnTo>
                  <a:pt x="1750" y="664"/>
                </a:lnTo>
                <a:lnTo>
                  <a:pt x="1742" y="682"/>
                </a:lnTo>
                <a:lnTo>
                  <a:pt x="1734" y="706"/>
                </a:lnTo>
                <a:lnTo>
                  <a:pt x="1726" y="712"/>
                </a:lnTo>
                <a:lnTo>
                  <a:pt x="1718" y="730"/>
                </a:lnTo>
                <a:lnTo>
                  <a:pt x="1703" y="749"/>
                </a:lnTo>
                <a:lnTo>
                  <a:pt x="1695" y="761"/>
                </a:lnTo>
                <a:lnTo>
                  <a:pt x="1680" y="779"/>
                </a:lnTo>
                <a:lnTo>
                  <a:pt x="1672" y="785"/>
                </a:lnTo>
                <a:lnTo>
                  <a:pt x="1656" y="803"/>
                </a:lnTo>
                <a:lnTo>
                  <a:pt x="1641" y="821"/>
                </a:lnTo>
                <a:lnTo>
                  <a:pt x="1633" y="827"/>
                </a:lnTo>
                <a:lnTo>
                  <a:pt x="1617" y="845"/>
                </a:lnTo>
                <a:lnTo>
                  <a:pt x="1594" y="857"/>
                </a:lnTo>
                <a:lnTo>
                  <a:pt x="1586" y="869"/>
                </a:lnTo>
                <a:lnTo>
                  <a:pt x="1571" y="881"/>
                </a:lnTo>
                <a:lnTo>
                  <a:pt x="1547" y="899"/>
                </a:lnTo>
                <a:lnTo>
                  <a:pt x="1532" y="906"/>
                </a:lnTo>
                <a:lnTo>
                  <a:pt x="1516" y="918"/>
                </a:lnTo>
                <a:lnTo>
                  <a:pt x="1493" y="930"/>
                </a:lnTo>
                <a:lnTo>
                  <a:pt x="1477" y="942"/>
                </a:lnTo>
                <a:lnTo>
                  <a:pt x="1454" y="954"/>
                </a:lnTo>
                <a:lnTo>
                  <a:pt x="1431" y="966"/>
                </a:lnTo>
                <a:lnTo>
                  <a:pt x="1415" y="972"/>
                </a:lnTo>
                <a:lnTo>
                  <a:pt x="1392" y="984"/>
                </a:lnTo>
                <a:lnTo>
                  <a:pt x="1369" y="990"/>
                </a:lnTo>
                <a:lnTo>
                  <a:pt x="1353" y="996"/>
                </a:lnTo>
                <a:lnTo>
                  <a:pt x="1330" y="1008"/>
                </a:lnTo>
                <a:lnTo>
                  <a:pt x="1299" y="1014"/>
                </a:lnTo>
                <a:lnTo>
                  <a:pt x="1283" y="1020"/>
                </a:lnTo>
                <a:lnTo>
                  <a:pt x="1260" y="1032"/>
                </a:lnTo>
                <a:lnTo>
                  <a:pt x="1229" y="1038"/>
                </a:lnTo>
                <a:lnTo>
                  <a:pt x="1213" y="1038"/>
                </a:lnTo>
                <a:lnTo>
                  <a:pt x="1182" y="1050"/>
                </a:lnTo>
                <a:lnTo>
                  <a:pt x="1151" y="1056"/>
                </a:lnTo>
                <a:lnTo>
                  <a:pt x="1135" y="1056"/>
                </a:lnTo>
                <a:lnTo>
                  <a:pt x="1112" y="1062"/>
                </a:lnTo>
                <a:lnTo>
                  <a:pt x="1096" y="1062"/>
                </a:lnTo>
                <a:lnTo>
                  <a:pt x="1065" y="1068"/>
                </a:lnTo>
                <a:lnTo>
                  <a:pt x="1034" y="1075"/>
                </a:lnTo>
                <a:lnTo>
                  <a:pt x="1019" y="1075"/>
                </a:lnTo>
                <a:lnTo>
                  <a:pt x="987" y="1075"/>
                </a:lnTo>
                <a:lnTo>
                  <a:pt x="956" y="1081"/>
                </a:lnTo>
                <a:lnTo>
                  <a:pt x="941" y="1081"/>
                </a:lnTo>
                <a:lnTo>
                  <a:pt x="910" y="1081"/>
                </a:lnTo>
                <a:lnTo>
                  <a:pt x="879" y="1081"/>
                </a:lnTo>
                <a:lnTo>
                  <a:pt x="863" y="1081"/>
                </a:lnTo>
                <a:lnTo>
                  <a:pt x="832" y="1081"/>
                </a:lnTo>
                <a:lnTo>
                  <a:pt x="801" y="1075"/>
                </a:lnTo>
                <a:lnTo>
                  <a:pt x="785" y="1075"/>
                </a:lnTo>
                <a:lnTo>
                  <a:pt x="754" y="1075"/>
                </a:lnTo>
                <a:lnTo>
                  <a:pt x="723" y="1068"/>
                </a:lnTo>
                <a:lnTo>
                  <a:pt x="708" y="1068"/>
                </a:lnTo>
                <a:lnTo>
                  <a:pt x="676" y="1062"/>
                </a:lnTo>
                <a:lnTo>
                  <a:pt x="645" y="1056"/>
                </a:lnTo>
                <a:lnTo>
                  <a:pt x="630" y="1056"/>
                </a:lnTo>
                <a:lnTo>
                  <a:pt x="599" y="1050"/>
                </a:lnTo>
                <a:lnTo>
                  <a:pt x="575" y="1038"/>
                </a:lnTo>
                <a:lnTo>
                  <a:pt x="560" y="1038"/>
                </a:lnTo>
                <a:lnTo>
                  <a:pt x="529" y="1032"/>
                </a:lnTo>
                <a:lnTo>
                  <a:pt x="498" y="1020"/>
                </a:lnTo>
                <a:lnTo>
                  <a:pt x="490" y="1014"/>
                </a:lnTo>
                <a:lnTo>
                  <a:pt x="459" y="1008"/>
                </a:lnTo>
                <a:lnTo>
                  <a:pt x="435" y="996"/>
                </a:lnTo>
                <a:lnTo>
                  <a:pt x="420" y="990"/>
                </a:lnTo>
                <a:lnTo>
                  <a:pt x="389" y="984"/>
                </a:lnTo>
                <a:lnTo>
                  <a:pt x="381" y="978"/>
                </a:lnTo>
                <a:lnTo>
                  <a:pt x="358" y="966"/>
                </a:lnTo>
                <a:lnTo>
                  <a:pt x="326" y="954"/>
                </a:lnTo>
                <a:lnTo>
                  <a:pt x="319" y="948"/>
                </a:lnTo>
                <a:lnTo>
                  <a:pt x="295" y="930"/>
                </a:lnTo>
                <a:lnTo>
                  <a:pt x="272" y="918"/>
                </a:lnTo>
                <a:lnTo>
                  <a:pt x="256" y="912"/>
                </a:lnTo>
                <a:lnTo>
                  <a:pt x="241" y="899"/>
                </a:lnTo>
                <a:lnTo>
                  <a:pt x="218" y="881"/>
                </a:lnTo>
                <a:lnTo>
                  <a:pt x="210" y="875"/>
                </a:lnTo>
                <a:lnTo>
                  <a:pt x="187" y="857"/>
                </a:lnTo>
                <a:lnTo>
                  <a:pt x="171" y="845"/>
                </a:lnTo>
                <a:lnTo>
                  <a:pt x="163" y="833"/>
                </a:lnTo>
                <a:lnTo>
                  <a:pt x="140" y="821"/>
                </a:lnTo>
                <a:lnTo>
                  <a:pt x="124" y="803"/>
                </a:lnTo>
                <a:lnTo>
                  <a:pt x="117" y="797"/>
                </a:lnTo>
                <a:lnTo>
                  <a:pt x="101" y="779"/>
                </a:lnTo>
                <a:lnTo>
                  <a:pt x="85" y="761"/>
                </a:lnTo>
                <a:lnTo>
                  <a:pt x="85" y="749"/>
                </a:lnTo>
                <a:lnTo>
                  <a:pt x="70" y="730"/>
                </a:lnTo>
                <a:lnTo>
                  <a:pt x="54" y="712"/>
                </a:lnTo>
                <a:lnTo>
                  <a:pt x="54" y="706"/>
                </a:lnTo>
                <a:lnTo>
                  <a:pt x="39" y="682"/>
                </a:lnTo>
                <a:lnTo>
                  <a:pt x="31" y="664"/>
                </a:lnTo>
                <a:lnTo>
                  <a:pt x="31" y="658"/>
                </a:lnTo>
                <a:lnTo>
                  <a:pt x="23" y="640"/>
                </a:lnTo>
                <a:lnTo>
                  <a:pt x="15" y="616"/>
                </a:lnTo>
                <a:lnTo>
                  <a:pt x="8" y="610"/>
                </a:lnTo>
                <a:lnTo>
                  <a:pt x="8" y="586"/>
                </a:lnTo>
                <a:lnTo>
                  <a:pt x="8" y="580"/>
                </a:lnTo>
                <a:lnTo>
                  <a:pt x="0" y="555"/>
                </a:lnTo>
                <a:lnTo>
                  <a:pt x="0" y="537"/>
                </a:lnTo>
                <a:lnTo>
                  <a:pt x="0" y="531"/>
                </a:lnTo>
                <a:lnTo>
                  <a:pt x="0" y="507"/>
                </a:lnTo>
                <a:lnTo>
                  <a:pt x="0" y="489"/>
                </a:lnTo>
                <a:lnTo>
                  <a:pt x="0" y="477"/>
                </a:lnTo>
                <a:lnTo>
                  <a:pt x="0" y="459"/>
                </a:lnTo>
                <a:lnTo>
                  <a:pt x="8" y="441"/>
                </a:lnTo>
                <a:lnTo>
                  <a:pt x="8" y="429"/>
                </a:lnTo>
                <a:lnTo>
                  <a:pt x="8" y="411"/>
                </a:lnTo>
                <a:lnTo>
                  <a:pt x="15" y="392"/>
                </a:lnTo>
                <a:lnTo>
                  <a:pt x="23" y="380"/>
                </a:lnTo>
                <a:lnTo>
                  <a:pt x="31" y="362"/>
                </a:lnTo>
                <a:lnTo>
                  <a:pt x="39" y="344"/>
                </a:lnTo>
                <a:lnTo>
                  <a:pt x="39" y="332"/>
                </a:lnTo>
                <a:lnTo>
                  <a:pt x="54" y="314"/>
                </a:lnTo>
                <a:lnTo>
                  <a:pt x="62" y="296"/>
                </a:lnTo>
                <a:lnTo>
                  <a:pt x="70" y="284"/>
                </a:lnTo>
                <a:lnTo>
                  <a:pt x="85" y="266"/>
                </a:lnTo>
                <a:lnTo>
                  <a:pt x="93" y="248"/>
                </a:lnTo>
                <a:lnTo>
                  <a:pt x="101" y="242"/>
                </a:lnTo>
                <a:lnTo>
                  <a:pt x="117" y="223"/>
                </a:lnTo>
                <a:lnTo>
                  <a:pt x="132" y="205"/>
                </a:lnTo>
                <a:lnTo>
                  <a:pt x="140" y="199"/>
                </a:lnTo>
                <a:lnTo>
                  <a:pt x="163" y="181"/>
                </a:lnTo>
                <a:lnTo>
                  <a:pt x="179" y="163"/>
                </a:lnTo>
                <a:lnTo>
                  <a:pt x="187" y="157"/>
                </a:lnTo>
                <a:lnTo>
                  <a:pt x="210" y="145"/>
                </a:lnTo>
                <a:lnTo>
                  <a:pt x="218" y="133"/>
                </a:lnTo>
                <a:lnTo>
                  <a:pt x="241" y="121"/>
                </a:lnTo>
                <a:lnTo>
                  <a:pt x="256" y="103"/>
                </a:lnTo>
                <a:lnTo>
                  <a:pt x="272" y="97"/>
                </a:lnTo>
                <a:lnTo>
                  <a:pt x="295" y="85"/>
                </a:lnTo>
                <a:lnTo>
                  <a:pt x="319" y="73"/>
                </a:lnTo>
                <a:lnTo>
                  <a:pt x="326" y="67"/>
                </a:lnTo>
                <a:lnTo>
                  <a:pt x="358" y="54"/>
                </a:lnTo>
                <a:lnTo>
                  <a:pt x="381" y="42"/>
                </a:lnTo>
                <a:lnTo>
                  <a:pt x="389" y="36"/>
                </a:lnTo>
                <a:lnTo>
                  <a:pt x="420" y="24"/>
                </a:lnTo>
                <a:lnTo>
                  <a:pt x="443" y="12"/>
                </a:lnTo>
                <a:lnTo>
                  <a:pt x="459" y="12"/>
                </a:lnTo>
                <a:lnTo>
                  <a:pt x="490" y="0"/>
                </a:lnTo>
                <a:lnTo>
                  <a:pt x="894" y="507"/>
                </a:lnTo>
                <a:lnTo>
                  <a:pt x="1524" y="103"/>
                </a:lnTo>
                <a:close/>
              </a:path>
            </a:pathLst>
          </a:custGeom>
          <a:solidFill>
            <a:srgbClr val="00FFFF"/>
          </a:solidFill>
          <a:ln w="12600" cap="sq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1760" name="Rectangle 16"/>
          <p:cNvSpPr>
            <a:spLocks noChangeArrowheads="1"/>
          </p:cNvSpPr>
          <p:nvPr/>
        </p:nvSpPr>
        <p:spPr bwMode="auto">
          <a:xfrm>
            <a:off x="7213600" y="742950"/>
            <a:ext cx="120650" cy="104775"/>
          </a:xfrm>
          <a:prstGeom prst="rect">
            <a:avLst/>
          </a:prstGeom>
          <a:solidFill>
            <a:srgbClr val="00FFFF"/>
          </a:solidFill>
          <a:ln w="12600" cap="sq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1800">
              <a:solidFill>
                <a:srgbClr val="FFFFFF"/>
              </a:solidFill>
              <a:latin typeface="Calibri" pitchFamily="34" charset="0"/>
              <a:ea typeface="Microsoft YaHei" pitchFamily="34" charset="-122"/>
            </a:endParaRPr>
          </a:p>
        </p:txBody>
      </p:sp>
      <p:sp>
        <p:nvSpPr>
          <p:cNvPr id="31761" name="Rectangle 17"/>
          <p:cNvSpPr>
            <a:spLocks noChangeArrowheads="1"/>
          </p:cNvSpPr>
          <p:nvPr/>
        </p:nvSpPr>
        <p:spPr bwMode="auto">
          <a:xfrm>
            <a:off x="7400925" y="693738"/>
            <a:ext cx="758825" cy="244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1600" b="1">
                <a:latin typeface="Calibri" pitchFamily="34" charset="0"/>
                <a:ea typeface="Microsoft YaHei" pitchFamily="34" charset="-122"/>
              </a:rPr>
              <a:t>batterica</a:t>
            </a:r>
          </a:p>
        </p:txBody>
      </p:sp>
      <p:sp>
        <p:nvSpPr>
          <p:cNvPr id="31762" name="Rectangle 18"/>
          <p:cNvSpPr>
            <a:spLocks noChangeArrowheads="1"/>
          </p:cNvSpPr>
          <p:nvPr/>
        </p:nvSpPr>
        <p:spPr bwMode="auto">
          <a:xfrm>
            <a:off x="7213600" y="1211263"/>
            <a:ext cx="120650" cy="106362"/>
          </a:xfrm>
          <a:prstGeom prst="rect">
            <a:avLst/>
          </a:prstGeom>
          <a:solidFill>
            <a:srgbClr val="FF00FF"/>
          </a:solidFill>
          <a:ln w="12600" cap="sq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1800">
              <a:solidFill>
                <a:srgbClr val="FFFFFF"/>
              </a:solidFill>
              <a:latin typeface="Calibri" pitchFamily="34" charset="0"/>
              <a:ea typeface="Microsoft YaHei" pitchFamily="34" charset="-122"/>
            </a:endParaRPr>
          </a:p>
        </p:txBody>
      </p:sp>
      <p:sp>
        <p:nvSpPr>
          <p:cNvPr id="31763" name="Rectangle 19"/>
          <p:cNvSpPr>
            <a:spLocks noChangeArrowheads="1"/>
          </p:cNvSpPr>
          <p:nvPr/>
        </p:nvSpPr>
        <p:spPr bwMode="auto">
          <a:xfrm>
            <a:off x="7404100" y="1163638"/>
            <a:ext cx="471488" cy="244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1600" b="1">
                <a:latin typeface="Calibri" pitchFamily="34" charset="0"/>
                <a:ea typeface="Microsoft YaHei" pitchFamily="34" charset="-122"/>
              </a:rPr>
              <a:t>virale</a:t>
            </a:r>
          </a:p>
        </p:txBody>
      </p:sp>
      <p:sp>
        <p:nvSpPr>
          <p:cNvPr id="31764" name="Rectangle 20"/>
          <p:cNvSpPr>
            <a:spLocks noChangeArrowheads="1"/>
          </p:cNvSpPr>
          <p:nvPr/>
        </p:nvSpPr>
        <p:spPr bwMode="auto">
          <a:xfrm>
            <a:off x="7213600" y="1681163"/>
            <a:ext cx="120650" cy="106362"/>
          </a:xfrm>
          <a:prstGeom prst="rect">
            <a:avLst/>
          </a:prstGeom>
          <a:solidFill>
            <a:srgbClr val="B38FEE"/>
          </a:solidFill>
          <a:ln w="12600" cap="sq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1800">
              <a:solidFill>
                <a:srgbClr val="FFFFFF"/>
              </a:solidFill>
              <a:latin typeface="Calibri" pitchFamily="34" charset="0"/>
              <a:ea typeface="Microsoft YaHei" pitchFamily="34" charset="-122"/>
            </a:endParaRPr>
          </a:p>
        </p:txBody>
      </p:sp>
      <p:sp>
        <p:nvSpPr>
          <p:cNvPr id="31765" name="Rectangle 21"/>
          <p:cNvSpPr>
            <a:spLocks noChangeArrowheads="1"/>
          </p:cNvSpPr>
          <p:nvPr/>
        </p:nvSpPr>
        <p:spPr bwMode="auto">
          <a:xfrm>
            <a:off x="7402513" y="1633538"/>
            <a:ext cx="987425" cy="244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1600" b="1">
                <a:latin typeface="Calibri" pitchFamily="34" charset="0"/>
                <a:ea typeface="Microsoft YaHei" pitchFamily="34" charset="-122"/>
              </a:rPr>
              <a:t>parassitaria</a:t>
            </a:r>
          </a:p>
        </p:txBody>
      </p:sp>
      <p:sp>
        <p:nvSpPr>
          <p:cNvPr id="31766" name="Rectangle 22"/>
          <p:cNvSpPr>
            <a:spLocks noChangeArrowheads="1"/>
          </p:cNvSpPr>
          <p:nvPr/>
        </p:nvSpPr>
        <p:spPr bwMode="auto">
          <a:xfrm>
            <a:off x="7213600" y="2151063"/>
            <a:ext cx="120650" cy="104775"/>
          </a:xfrm>
          <a:prstGeom prst="rect">
            <a:avLst/>
          </a:prstGeom>
          <a:solidFill>
            <a:srgbClr val="B2B2B2"/>
          </a:solidFill>
          <a:ln w="12600" cap="sq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1800">
              <a:solidFill>
                <a:srgbClr val="FFFFFF"/>
              </a:solidFill>
              <a:latin typeface="Calibri" pitchFamily="34" charset="0"/>
              <a:ea typeface="Microsoft YaHei" pitchFamily="34" charset="-122"/>
            </a:endParaRPr>
          </a:p>
        </p:txBody>
      </p:sp>
      <p:sp>
        <p:nvSpPr>
          <p:cNvPr id="31767" name="Rectangle 23"/>
          <p:cNvSpPr>
            <a:spLocks noChangeArrowheads="1"/>
          </p:cNvSpPr>
          <p:nvPr/>
        </p:nvSpPr>
        <p:spPr bwMode="auto">
          <a:xfrm>
            <a:off x="7400925" y="2101850"/>
            <a:ext cx="395288" cy="244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1600" b="1">
                <a:latin typeface="Calibri" pitchFamily="34" charset="0"/>
                <a:ea typeface="Microsoft YaHei" pitchFamily="34" charset="-122"/>
              </a:rPr>
              <a:t>altre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2880DEF7-95B7-4223-9894-00A02B6F6BB9}" type="slidenum">
              <a:rPr lang="en-US"/>
              <a:pPr/>
              <a:t>16</a:t>
            </a:fld>
            <a:endParaRPr lang="en-US"/>
          </a:p>
        </p:txBody>
      </p:sp>
      <p:sp>
        <p:nvSpPr>
          <p:cNvPr id="32771" name="CasellaDiTesto 4"/>
          <p:cNvSpPr txBox="1">
            <a:spLocks noChangeArrowheads="1"/>
          </p:cNvSpPr>
          <p:nvPr/>
        </p:nvSpPr>
        <p:spPr bwMode="auto">
          <a:xfrm>
            <a:off x="2555875" y="1268413"/>
            <a:ext cx="4464050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>
                <a:solidFill>
                  <a:srgbClr val="D8421D"/>
                </a:solidFill>
                <a:latin typeface="Comic Sans MS" pitchFamily="66" charset="0"/>
              </a:rPr>
              <a:t>Area a rischio 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"/>
          <p:cNvSpPr>
            <a:spLocks noChangeArrowheads="1"/>
          </p:cNvSpPr>
          <p:nvPr/>
        </p:nvSpPr>
        <p:spPr bwMode="auto">
          <a:xfrm>
            <a:off x="711200" y="6248400"/>
            <a:ext cx="1897063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1800">
              <a:solidFill>
                <a:srgbClr val="FFFFFF"/>
              </a:solidFill>
              <a:latin typeface="Calibri" pitchFamily="34" charset="0"/>
              <a:ea typeface="Microsoft YaHei" pitchFamily="34" charset="-122"/>
            </a:endParaRPr>
          </a:p>
        </p:txBody>
      </p:sp>
      <p:sp>
        <p:nvSpPr>
          <p:cNvPr id="33795" name="Rectangle 2"/>
          <p:cNvSpPr>
            <a:spLocks noChangeArrowheads="1"/>
          </p:cNvSpPr>
          <p:nvPr/>
        </p:nvSpPr>
        <p:spPr bwMode="auto">
          <a:xfrm>
            <a:off x="3149600" y="6248400"/>
            <a:ext cx="2844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1800">
              <a:solidFill>
                <a:srgbClr val="FFFFFF"/>
              </a:solidFill>
              <a:latin typeface="Calibri" pitchFamily="34" charset="0"/>
              <a:ea typeface="Microsoft YaHei" pitchFamily="34" charset="-122"/>
            </a:endParaRPr>
          </a:p>
        </p:txBody>
      </p:sp>
      <p:sp>
        <p:nvSpPr>
          <p:cNvPr id="33796" name="Rectangle 3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1800">
              <a:solidFill>
                <a:srgbClr val="FFFFFF"/>
              </a:solidFill>
              <a:latin typeface="Calibri" pitchFamily="34" charset="0"/>
              <a:ea typeface="Microsoft YaHei" pitchFamily="34" charset="-122"/>
            </a:endParaRPr>
          </a:p>
        </p:txBody>
      </p:sp>
      <p:sp>
        <p:nvSpPr>
          <p:cNvPr id="33797" name="Rectangle 4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1800">
              <a:solidFill>
                <a:srgbClr val="FFFFFF"/>
              </a:solidFill>
              <a:latin typeface="Calibri" pitchFamily="34" charset="0"/>
              <a:ea typeface="Microsoft YaHei" pitchFamily="34" charset="-122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116013" y="1268413"/>
            <a:ext cx="6627812" cy="4200525"/>
            <a:chOff x="703" y="799"/>
            <a:chExt cx="4175" cy="2646"/>
          </a:xfrm>
        </p:grpSpPr>
        <p:sp>
          <p:nvSpPr>
            <p:cNvPr id="33810" name="Freeform 6"/>
            <p:cNvSpPr>
              <a:spLocks noChangeArrowheads="1"/>
            </p:cNvSpPr>
            <p:nvPr/>
          </p:nvSpPr>
          <p:spPr bwMode="auto">
            <a:xfrm>
              <a:off x="2960" y="1424"/>
              <a:ext cx="20" cy="29"/>
            </a:xfrm>
            <a:custGeom>
              <a:avLst/>
              <a:gdLst>
                <a:gd name="T0" fmla="*/ 8 w 24"/>
                <a:gd name="T1" fmla="*/ 0 h 30"/>
                <a:gd name="T2" fmla="*/ 8 w 24"/>
                <a:gd name="T3" fmla="*/ 15 h 30"/>
                <a:gd name="T4" fmla="*/ 4 w 24"/>
                <a:gd name="T5" fmla="*/ 23 h 30"/>
                <a:gd name="T6" fmla="*/ 0 w 24"/>
                <a:gd name="T7" fmla="*/ 7 h 30"/>
                <a:gd name="T8" fmla="*/ 3 w 24"/>
                <a:gd name="T9" fmla="*/ 0 h 30"/>
                <a:gd name="T10" fmla="*/ 8 w 24"/>
                <a:gd name="T11" fmla="*/ 0 h 3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4"/>
                <a:gd name="T19" fmla="*/ 0 h 30"/>
                <a:gd name="T20" fmla="*/ 24 w 24"/>
                <a:gd name="T21" fmla="*/ 30 h 3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4" h="30">
                  <a:moveTo>
                    <a:pt x="23" y="0"/>
                  </a:moveTo>
                  <a:lnTo>
                    <a:pt x="23" y="21"/>
                  </a:lnTo>
                  <a:lnTo>
                    <a:pt x="12" y="29"/>
                  </a:lnTo>
                  <a:lnTo>
                    <a:pt x="0" y="7"/>
                  </a:lnTo>
                  <a:lnTo>
                    <a:pt x="6" y="0"/>
                  </a:lnTo>
                  <a:lnTo>
                    <a:pt x="23" y="0"/>
                  </a:lnTo>
                </a:path>
              </a:pathLst>
            </a:custGeom>
            <a:solidFill>
              <a:srgbClr val="0000FF"/>
            </a:solidFill>
            <a:ln w="12600" cap="rnd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811" name="Freeform 7"/>
            <p:cNvSpPr>
              <a:spLocks noChangeArrowheads="1"/>
            </p:cNvSpPr>
            <p:nvPr/>
          </p:nvSpPr>
          <p:spPr bwMode="auto">
            <a:xfrm>
              <a:off x="2923" y="1373"/>
              <a:ext cx="17" cy="44"/>
            </a:xfrm>
            <a:custGeom>
              <a:avLst/>
              <a:gdLst>
                <a:gd name="T0" fmla="*/ 8 w 20"/>
                <a:gd name="T1" fmla="*/ 0 h 45"/>
                <a:gd name="T2" fmla="*/ 0 w 20"/>
                <a:gd name="T3" fmla="*/ 7 h 45"/>
                <a:gd name="T4" fmla="*/ 0 w 20"/>
                <a:gd name="T5" fmla="*/ 38 h 45"/>
                <a:gd name="T6" fmla="*/ 5 w 20"/>
                <a:gd name="T7" fmla="*/ 30 h 45"/>
                <a:gd name="T8" fmla="*/ 8 w 20"/>
                <a:gd name="T9" fmla="*/ 0 h 4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"/>
                <a:gd name="T16" fmla="*/ 0 h 45"/>
                <a:gd name="T17" fmla="*/ 20 w 20"/>
                <a:gd name="T18" fmla="*/ 45 h 4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" h="45">
                  <a:moveTo>
                    <a:pt x="19" y="0"/>
                  </a:moveTo>
                  <a:lnTo>
                    <a:pt x="0" y="7"/>
                  </a:lnTo>
                  <a:lnTo>
                    <a:pt x="0" y="44"/>
                  </a:lnTo>
                  <a:lnTo>
                    <a:pt x="12" y="36"/>
                  </a:lnTo>
                  <a:lnTo>
                    <a:pt x="19" y="0"/>
                  </a:lnTo>
                </a:path>
              </a:pathLst>
            </a:custGeom>
            <a:solidFill>
              <a:srgbClr val="0000FF"/>
            </a:solidFill>
            <a:ln w="12600" cap="rnd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grpSp>
          <p:nvGrpSpPr>
            <p:cNvPr id="3" name="Group 8"/>
            <p:cNvGrpSpPr>
              <a:grpSpLocks/>
            </p:cNvGrpSpPr>
            <p:nvPr/>
          </p:nvGrpSpPr>
          <p:grpSpPr bwMode="auto">
            <a:xfrm>
              <a:off x="703" y="799"/>
              <a:ext cx="4175" cy="2646"/>
              <a:chOff x="703" y="799"/>
              <a:chExt cx="4175" cy="2646"/>
            </a:xfrm>
          </p:grpSpPr>
          <p:grpSp>
            <p:nvGrpSpPr>
              <p:cNvPr id="4" name="Group 9"/>
              <p:cNvGrpSpPr>
                <a:grpSpLocks/>
              </p:cNvGrpSpPr>
              <p:nvPr/>
            </p:nvGrpSpPr>
            <p:grpSpPr bwMode="auto">
              <a:xfrm>
                <a:off x="2559" y="799"/>
                <a:ext cx="2319" cy="2639"/>
                <a:chOff x="2559" y="799"/>
                <a:chExt cx="2319" cy="2639"/>
              </a:xfrm>
            </p:grpSpPr>
            <p:grpSp>
              <p:nvGrpSpPr>
                <p:cNvPr id="5" name="Group 10"/>
                <p:cNvGrpSpPr>
                  <a:grpSpLocks/>
                </p:cNvGrpSpPr>
                <p:nvPr/>
              </p:nvGrpSpPr>
              <p:grpSpPr bwMode="auto">
                <a:xfrm>
                  <a:off x="4154" y="2115"/>
                  <a:ext cx="724" cy="1323"/>
                  <a:chOff x="4154" y="2115"/>
                  <a:chExt cx="724" cy="1323"/>
                </a:xfrm>
              </p:grpSpPr>
              <p:sp>
                <p:nvSpPr>
                  <p:cNvPr id="33846" name="Freeform 11"/>
                  <p:cNvSpPr>
                    <a:spLocks noChangeArrowheads="1"/>
                  </p:cNvSpPr>
                  <p:nvPr/>
                </p:nvSpPr>
                <p:spPr bwMode="auto">
                  <a:xfrm>
                    <a:off x="4154" y="3190"/>
                    <a:ext cx="514" cy="248"/>
                  </a:xfrm>
                  <a:custGeom>
                    <a:avLst/>
                    <a:gdLst>
                      <a:gd name="T0" fmla="*/ 55 w 580"/>
                      <a:gd name="T1" fmla="*/ 7 h 249"/>
                      <a:gd name="T2" fmla="*/ 74 w 580"/>
                      <a:gd name="T3" fmla="*/ 14 h 249"/>
                      <a:gd name="T4" fmla="*/ 84 w 580"/>
                      <a:gd name="T5" fmla="*/ 14 h 249"/>
                      <a:gd name="T6" fmla="*/ 95 w 580"/>
                      <a:gd name="T7" fmla="*/ 0 h 249"/>
                      <a:gd name="T8" fmla="*/ 104 w 580"/>
                      <a:gd name="T9" fmla="*/ 0 h 249"/>
                      <a:gd name="T10" fmla="*/ 110 w 580"/>
                      <a:gd name="T11" fmla="*/ 0 h 249"/>
                      <a:gd name="T12" fmla="*/ 121 w 580"/>
                      <a:gd name="T13" fmla="*/ 21 h 249"/>
                      <a:gd name="T14" fmla="*/ 130 w 580"/>
                      <a:gd name="T15" fmla="*/ 21 h 249"/>
                      <a:gd name="T16" fmla="*/ 138 w 580"/>
                      <a:gd name="T17" fmla="*/ 21 h 249"/>
                      <a:gd name="T18" fmla="*/ 147 w 580"/>
                      <a:gd name="T19" fmla="*/ 21 h 249"/>
                      <a:gd name="T20" fmla="*/ 154 w 580"/>
                      <a:gd name="T21" fmla="*/ 7 h 249"/>
                      <a:gd name="T22" fmla="*/ 160 w 580"/>
                      <a:gd name="T23" fmla="*/ 7 h 249"/>
                      <a:gd name="T24" fmla="*/ 168 w 580"/>
                      <a:gd name="T25" fmla="*/ 7 h 249"/>
                      <a:gd name="T26" fmla="*/ 180 w 580"/>
                      <a:gd name="T27" fmla="*/ 14 h 249"/>
                      <a:gd name="T28" fmla="*/ 203 w 580"/>
                      <a:gd name="T29" fmla="*/ 21 h 249"/>
                      <a:gd name="T30" fmla="*/ 211 w 580"/>
                      <a:gd name="T31" fmla="*/ 29 h 249"/>
                      <a:gd name="T32" fmla="*/ 223 w 580"/>
                      <a:gd name="T33" fmla="*/ 36 h 249"/>
                      <a:gd name="T34" fmla="*/ 231 w 580"/>
                      <a:gd name="T35" fmla="*/ 36 h 249"/>
                      <a:gd name="T36" fmla="*/ 240 w 580"/>
                      <a:gd name="T37" fmla="*/ 29 h 249"/>
                      <a:gd name="T38" fmla="*/ 248 w 580"/>
                      <a:gd name="T39" fmla="*/ 36 h 249"/>
                      <a:gd name="T40" fmla="*/ 258 w 580"/>
                      <a:gd name="T41" fmla="*/ 43 h 249"/>
                      <a:gd name="T42" fmla="*/ 266 w 580"/>
                      <a:gd name="T43" fmla="*/ 51 h 249"/>
                      <a:gd name="T44" fmla="*/ 272 w 580"/>
                      <a:gd name="T45" fmla="*/ 58 h 249"/>
                      <a:gd name="T46" fmla="*/ 278 w 580"/>
                      <a:gd name="T47" fmla="*/ 73 h 249"/>
                      <a:gd name="T48" fmla="*/ 280 w 580"/>
                      <a:gd name="T49" fmla="*/ 87 h 249"/>
                      <a:gd name="T50" fmla="*/ 272 w 580"/>
                      <a:gd name="T51" fmla="*/ 102 h 249"/>
                      <a:gd name="T52" fmla="*/ 260 w 580"/>
                      <a:gd name="T53" fmla="*/ 117 h 249"/>
                      <a:gd name="T54" fmla="*/ 253 w 580"/>
                      <a:gd name="T55" fmla="*/ 125 h 249"/>
                      <a:gd name="T56" fmla="*/ 258 w 580"/>
                      <a:gd name="T57" fmla="*/ 139 h 249"/>
                      <a:gd name="T58" fmla="*/ 248 w 580"/>
                      <a:gd name="T59" fmla="*/ 154 h 249"/>
                      <a:gd name="T60" fmla="*/ 240 w 580"/>
                      <a:gd name="T61" fmla="*/ 168 h 249"/>
                      <a:gd name="T62" fmla="*/ 231 w 580"/>
                      <a:gd name="T63" fmla="*/ 183 h 249"/>
                      <a:gd name="T64" fmla="*/ 246 w 580"/>
                      <a:gd name="T65" fmla="*/ 198 h 249"/>
                      <a:gd name="T66" fmla="*/ 235 w 580"/>
                      <a:gd name="T67" fmla="*/ 212 h 249"/>
                      <a:gd name="T68" fmla="*/ 214 w 580"/>
                      <a:gd name="T69" fmla="*/ 212 h 249"/>
                      <a:gd name="T70" fmla="*/ 199 w 580"/>
                      <a:gd name="T71" fmla="*/ 227 h 249"/>
                      <a:gd name="T72" fmla="*/ 188 w 580"/>
                      <a:gd name="T73" fmla="*/ 242 h 249"/>
                      <a:gd name="T74" fmla="*/ 162 w 580"/>
                      <a:gd name="T75" fmla="*/ 234 h 249"/>
                      <a:gd name="T76" fmla="*/ 144 w 580"/>
                      <a:gd name="T77" fmla="*/ 227 h 249"/>
                      <a:gd name="T78" fmla="*/ 130 w 580"/>
                      <a:gd name="T79" fmla="*/ 220 h 249"/>
                      <a:gd name="T80" fmla="*/ 110 w 580"/>
                      <a:gd name="T81" fmla="*/ 205 h 249"/>
                      <a:gd name="T82" fmla="*/ 101 w 580"/>
                      <a:gd name="T83" fmla="*/ 198 h 249"/>
                      <a:gd name="T84" fmla="*/ 79 w 580"/>
                      <a:gd name="T85" fmla="*/ 176 h 249"/>
                      <a:gd name="T86" fmla="*/ 64 w 580"/>
                      <a:gd name="T87" fmla="*/ 161 h 249"/>
                      <a:gd name="T88" fmla="*/ 50 w 580"/>
                      <a:gd name="T89" fmla="*/ 146 h 249"/>
                      <a:gd name="T90" fmla="*/ 38 w 580"/>
                      <a:gd name="T91" fmla="*/ 125 h 249"/>
                      <a:gd name="T92" fmla="*/ 27 w 580"/>
                      <a:gd name="T93" fmla="*/ 109 h 249"/>
                      <a:gd name="T94" fmla="*/ 12 w 580"/>
                      <a:gd name="T95" fmla="*/ 87 h 249"/>
                      <a:gd name="T96" fmla="*/ 0 w 580"/>
                      <a:gd name="T97" fmla="*/ 65 h 249"/>
                      <a:gd name="T98" fmla="*/ 6 w 580"/>
                      <a:gd name="T99" fmla="*/ 51 h 249"/>
                      <a:gd name="T100" fmla="*/ 15 w 580"/>
                      <a:gd name="T101" fmla="*/ 29 h 249"/>
                      <a:gd name="T102" fmla="*/ 19 w 580"/>
                      <a:gd name="T103" fmla="*/ 14 h 249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w 580"/>
                      <a:gd name="T157" fmla="*/ 0 h 249"/>
                      <a:gd name="T158" fmla="*/ 580 w 580"/>
                      <a:gd name="T159" fmla="*/ 249 h 249"/>
                    </a:gdLst>
                    <a:ahLst/>
                    <a:cxnLst>
                      <a:cxn ang="T104">
                        <a:pos x="T0" y="T1"/>
                      </a:cxn>
                      <a:cxn ang="T105">
                        <a:pos x="T2" y="T3"/>
                      </a:cxn>
                      <a:cxn ang="T106">
                        <a:pos x="T4" y="T5"/>
                      </a:cxn>
                      <a:cxn ang="T107">
                        <a:pos x="T6" y="T7"/>
                      </a:cxn>
                      <a:cxn ang="T108">
                        <a:pos x="T8" y="T9"/>
                      </a:cxn>
                      <a:cxn ang="T109">
                        <a:pos x="T10" y="T11"/>
                      </a:cxn>
                      <a:cxn ang="T110">
                        <a:pos x="T12" y="T13"/>
                      </a:cxn>
                      <a:cxn ang="T111">
                        <a:pos x="T14" y="T15"/>
                      </a:cxn>
                      <a:cxn ang="T112">
                        <a:pos x="T16" y="T17"/>
                      </a:cxn>
                      <a:cxn ang="T113">
                        <a:pos x="T18" y="T19"/>
                      </a:cxn>
                      <a:cxn ang="T114">
                        <a:pos x="T20" y="T21"/>
                      </a:cxn>
                      <a:cxn ang="T115">
                        <a:pos x="T22" y="T23"/>
                      </a:cxn>
                      <a:cxn ang="T116">
                        <a:pos x="T24" y="T25"/>
                      </a:cxn>
                      <a:cxn ang="T117">
                        <a:pos x="T26" y="T27"/>
                      </a:cxn>
                      <a:cxn ang="T118">
                        <a:pos x="T28" y="T29"/>
                      </a:cxn>
                      <a:cxn ang="T119">
                        <a:pos x="T30" y="T31"/>
                      </a:cxn>
                      <a:cxn ang="T120">
                        <a:pos x="T32" y="T33"/>
                      </a:cxn>
                      <a:cxn ang="T121">
                        <a:pos x="T34" y="T35"/>
                      </a:cxn>
                      <a:cxn ang="T122">
                        <a:pos x="T36" y="T37"/>
                      </a:cxn>
                      <a:cxn ang="T123">
                        <a:pos x="T38" y="T39"/>
                      </a:cxn>
                      <a:cxn ang="T124">
                        <a:pos x="T40" y="T41"/>
                      </a:cxn>
                      <a:cxn ang="T125">
                        <a:pos x="T42" y="T43"/>
                      </a:cxn>
                      <a:cxn ang="T126">
                        <a:pos x="T44" y="T45"/>
                      </a:cxn>
                      <a:cxn ang="T127">
                        <a:pos x="T46" y="T47"/>
                      </a:cxn>
                      <a:cxn ang="T128">
                        <a:pos x="T48" y="T49"/>
                      </a:cxn>
                      <a:cxn ang="T129">
                        <a:pos x="T50" y="T51"/>
                      </a:cxn>
                      <a:cxn ang="T130">
                        <a:pos x="T52" y="T53"/>
                      </a:cxn>
                      <a:cxn ang="T131">
                        <a:pos x="T54" y="T55"/>
                      </a:cxn>
                      <a:cxn ang="T132">
                        <a:pos x="T56" y="T57"/>
                      </a:cxn>
                      <a:cxn ang="T133">
                        <a:pos x="T58" y="T59"/>
                      </a:cxn>
                      <a:cxn ang="T134">
                        <a:pos x="T60" y="T61"/>
                      </a:cxn>
                      <a:cxn ang="T135">
                        <a:pos x="T62" y="T63"/>
                      </a:cxn>
                      <a:cxn ang="T136">
                        <a:pos x="T64" y="T65"/>
                      </a:cxn>
                      <a:cxn ang="T137">
                        <a:pos x="T66" y="T67"/>
                      </a:cxn>
                      <a:cxn ang="T138">
                        <a:pos x="T68" y="T69"/>
                      </a:cxn>
                      <a:cxn ang="T139">
                        <a:pos x="T70" y="T71"/>
                      </a:cxn>
                      <a:cxn ang="T140">
                        <a:pos x="T72" y="T73"/>
                      </a:cxn>
                      <a:cxn ang="T141">
                        <a:pos x="T74" y="T75"/>
                      </a:cxn>
                      <a:cxn ang="T142">
                        <a:pos x="T76" y="T77"/>
                      </a:cxn>
                      <a:cxn ang="T143">
                        <a:pos x="T78" y="T79"/>
                      </a:cxn>
                      <a:cxn ang="T144">
                        <a:pos x="T80" y="T81"/>
                      </a:cxn>
                      <a:cxn ang="T145">
                        <a:pos x="T82" y="T83"/>
                      </a:cxn>
                      <a:cxn ang="T146">
                        <a:pos x="T84" y="T85"/>
                      </a:cxn>
                      <a:cxn ang="T147">
                        <a:pos x="T86" y="T87"/>
                      </a:cxn>
                      <a:cxn ang="T148">
                        <a:pos x="T88" y="T89"/>
                      </a:cxn>
                      <a:cxn ang="T149">
                        <a:pos x="T90" y="T91"/>
                      </a:cxn>
                      <a:cxn ang="T150">
                        <a:pos x="T92" y="T93"/>
                      </a:cxn>
                      <a:cxn ang="T151">
                        <a:pos x="T94" y="T95"/>
                      </a:cxn>
                      <a:cxn ang="T152">
                        <a:pos x="T96" y="T97"/>
                      </a:cxn>
                      <a:cxn ang="T153">
                        <a:pos x="T98" y="T99"/>
                      </a:cxn>
                      <a:cxn ang="T154">
                        <a:pos x="T100" y="T101"/>
                      </a:cxn>
                      <a:cxn ang="T155">
                        <a:pos x="T102" y="T103"/>
                      </a:cxn>
                    </a:cxnLst>
                    <a:rect l="T156" t="T157" r="T158" b="T159"/>
                    <a:pathLst>
                      <a:path w="580" h="249">
                        <a:moveTo>
                          <a:pt x="54" y="7"/>
                        </a:moveTo>
                        <a:lnTo>
                          <a:pt x="113" y="7"/>
                        </a:lnTo>
                        <a:lnTo>
                          <a:pt x="131" y="7"/>
                        </a:lnTo>
                        <a:lnTo>
                          <a:pt x="155" y="14"/>
                        </a:lnTo>
                        <a:lnTo>
                          <a:pt x="161" y="21"/>
                        </a:lnTo>
                        <a:lnTo>
                          <a:pt x="173" y="14"/>
                        </a:lnTo>
                        <a:lnTo>
                          <a:pt x="185" y="7"/>
                        </a:lnTo>
                        <a:lnTo>
                          <a:pt x="197" y="0"/>
                        </a:lnTo>
                        <a:lnTo>
                          <a:pt x="209" y="0"/>
                        </a:lnTo>
                        <a:lnTo>
                          <a:pt x="214" y="0"/>
                        </a:lnTo>
                        <a:lnTo>
                          <a:pt x="221" y="0"/>
                        </a:lnTo>
                        <a:lnTo>
                          <a:pt x="227" y="0"/>
                        </a:lnTo>
                        <a:lnTo>
                          <a:pt x="245" y="14"/>
                        </a:lnTo>
                        <a:lnTo>
                          <a:pt x="251" y="21"/>
                        </a:lnTo>
                        <a:lnTo>
                          <a:pt x="256" y="21"/>
                        </a:lnTo>
                        <a:lnTo>
                          <a:pt x="269" y="21"/>
                        </a:lnTo>
                        <a:lnTo>
                          <a:pt x="275" y="21"/>
                        </a:lnTo>
                        <a:lnTo>
                          <a:pt x="286" y="21"/>
                        </a:lnTo>
                        <a:lnTo>
                          <a:pt x="293" y="21"/>
                        </a:lnTo>
                        <a:lnTo>
                          <a:pt x="304" y="21"/>
                        </a:lnTo>
                        <a:lnTo>
                          <a:pt x="310" y="14"/>
                        </a:lnTo>
                        <a:lnTo>
                          <a:pt x="317" y="7"/>
                        </a:lnTo>
                        <a:lnTo>
                          <a:pt x="322" y="7"/>
                        </a:lnTo>
                        <a:lnTo>
                          <a:pt x="328" y="7"/>
                        </a:lnTo>
                        <a:lnTo>
                          <a:pt x="335" y="7"/>
                        </a:lnTo>
                        <a:lnTo>
                          <a:pt x="346" y="7"/>
                        </a:lnTo>
                        <a:lnTo>
                          <a:pt x="359" y="7"/>
                        </a:lnTo>
                        <a:lnTo>
                          <a:pt x="370" y="14"/>
                        </a:lnTo>
                        <a:lnTo>
                          <a:pt x="388" y="14"/>
                        </a:lnTo>
                        <a:lnTo>
                          <a:pt x="418" y="21"/>
                        </a:lnTo>
                        <a:lnTo>
                          <a:pt x="424" y="29"/>
                        </a:lnTo>
                        <a:lnTo>
                          <a:pt x="436" y="29"/>
                        </a:lnTo>
                        <a:lnTo>
                          <a:pt x="447" y="29"/>
                        </a:lnTo>
                        <a:lnTo>
                          <a:pt x="460" y="36"/>
                        </a:lnTo>
                        <a:lnTo>
                          <a:pt x="466" y="36"/>
                        </a:lnTo>
                        <a:lnTo>
                          <a:pt x="477" y="36"/>
                        </a:lnTo>
                        <a:lnTo>
                          <a:pt x="484" y="29"/>
                        </a:lnTo>
                        <a:lnTo>
                          <a:pt x="495" y="29"/>
                        </a:lnTo>
                        <a:lnTo>
                          <a:pt x="508" y="36"/>
                        </a:lnTo>
                        <a:lnTo>
                          <a:pt x="513" y="36"/>
                        </a:lnTo>
                        <a:lnTo>
                          <a:pt x="525" y="36"/>
                        </a:lnTo>
                        <a:lnTo>
                          <a:pt x="532" y="43"/>
                        </a:lnTo>
                        <a:lnTo>
                          <a:pt x="537" y="43"/>
                        </a:lnTo>
                        <a:lnTo>
                          <a:pt x="549" y="51"/>
                        </a:lnTo>
                        <a:lnTo>
                          <a:pt x="554" y="58"/>
                        </a:lnTo>
                        <a:lnTo>
                          <a:pt x="561" y="58"/>
                        </a:lnTo>
                        <a:lnTo>
                          <a:pt x="567" y="65"/>
                        </a:lnTo>
                        <a:lnTo>
                          <a:pt x="573" y="73"/>
                        </a:lnTo>
                        <a:lnTo>
                          <a:pt x="579" y="80"/>
                        </a:lnTo>
                        <a:lnTo>
                          <a:pt x="579" y="87"/>
                        </a:lnTo>
                        <a:lnTo>
                          <a:pt x="573" y="95"/>
                        </a:lnTo>
                        <a:lnTo>
                          <a:pt x="561" y="102"/>
                        </a:lnTo>
                        <a:lnTo>
                          <a:pt x="549" y="109"/>
                        </a:lnTo>
                        <a:lnTo>
                          <a:pt x="537" y="117"/>
                        </a:lnTo>
                        <a:lnTo>
                          <a:pt x="532" y="124"/>
                        </a:lnTo>
                        <a:lnTo>
                          <a:pt x="525" y="131"/>
                        </a:lnTo>
                        <a:lnTo>
                          <a:pt x="519" y="138"/>
                        </a:lnTo>
                        <a:lnTo>
                          <a:pt x="532" y="145"/>
                        </a:lnTo>
                        <a:lnTo>
                          <a:pt x="519" y="152"/>
                        </a:lnTo>
                        <a:lnTo>
                          <a:pt x="513" y="160"/>
                        </a:lnTo>
                        <a:lnTo>
                          <a:pt x="508" y="167"/>
                        </a:lnTo>
                        <a:lnTo>
                          <a:pt x="495" y="174"/>
                        </a:lnTo>
                        <a:lnTo>
                          <a:pt x="484" y="174"/>
                        </a:lnTo>
                        <a:lnTo>
                          <a:pt x="477" y="189"/>
                        </a:lnTo>
                        <a:lnTo>
                          <a:pt x="471" y="196"/>
                        </a:lnTo>
                        <a:lnTo>
                          <a:pt x="508" y="204"/>
                        </a:lnTo>
                        <a:lnTo>
                          <a:pt x="508" y="211"/>
                        </a:lnTo>
                        <a:lnTo>
                          <a:pt x="484" y="218"/>
                        </a:lnTo>
                        <a:lnTo>
                          <a:pt x="460" y="211"/>
                        </a:lnTo>
                        <a:lnTo>
                          <a:pt x="442" y="218"/>
                        </a:lnTo>
                        <a:lnTo>
                          <a:pt x="418" y="226"/>
                        </a:lnTo>
                        <a:lnTo>
                          <a:pt x="412" y="233"/>
                        </a:lnTo>
                        <a:lnTo>
                          <a:pt x="405" y="248"/>
                        </a:lnTo>
                        <a:lnTo>
                          <a:pt x="388" y="248"/>
                        </a:lnTo>
                        <a:lnTo>
                          <a:pt x="370" y="248"/>
                        </a:lnTo>
                        <a:lnTo>
                          <a:pt x="335" y="240"/>
                        </a:lnTo>
                        <a:lnTo>
                          <a:pt x="322" y="233"/>
                        </a:lnTo>
                        <a:lnTo>
                          <a:pt x="298" y="233"/>
                        </a:lnTo>
                        <a:lnTo>
                          <a:pt x="286" y="226"/>
                        </a:lnTo>
                        <a:lnTo>
                          <a:pt x="269" y="226"/>
                        </a:lnTo>
                        <a:lnTo>
                          <a:pt x="245" y="218"/>
                        </a:lnTo>
                        <a:lnTo>
                          <a:pt x="227" y="211"/>
                        </a:lnTo>
                        <a:lnTo>
                          <a:pt x="214" y="204"/>
                        </a:lnTo>
                        <a:lnTo>
                          <a:pt x="209" y="204"/>
                        </a:lnTo>
                        <a:lnTo>
                          <a:pt x="185" y="196"/>
                        </a:lnTo>
                        <a:lnTo>
                          <a:pt x="161" y="182"/>
                        </a:lnTo>
                        <a:lnTo>
                          <a:pt x="137" y="174"/>
                        </a:lnTo>
                        <a:lnTo>
                          <a:pt x="131" y="167"/>
                        </a:lnTo>
                        <a:lnTo>
                          <a:pt x="113" y="160"/>
                        </a:lnTo>
                        <a:lnTo>
                          <a:pt x="102" y="152"/>
                        </a:lnTo>
                        <a:lnTo>
                          <a:pt x="89" y="145"/>
                        </a:lnTo>
                        <a:lnTo>
                          <a:pt x="78" y="131"/>
                        </a:lnTo>
                        <a:lnTo>
                          <a:pt x="65" y="124"/>
                        </a:lnTo>
                        <a:lnTo>
                          <a:pt x="54" y="109"/>
                        </a:lnTo>
                        <a:lnTo>
                          <a:pt x="41" y="102"/>
                        </a:lnTo>
                        <a:lnTo>
                          <a:pt x="24" y="87"/>
                        </a:lnTo>
                        <a:lnTo>
                          <a:pt x="12" y="80"/>
                        </a:lnTo>
                        <a:lnTo>
                          <a:pt x="0" y="65"/>
                        </a:lnTo>
                        <a:lnTo>
                          <a:pt x="0" y="58"/>
                        </a:lnTo>
                        <a:lnTo>
                          <a:pt x="12" y="51"/>
                        </a:lnTo>
                        <a:lnTo>
                          <a:pt x="6" y="36"/>
                        </a:lnTo>
                        <a:lnTo>
                          <a:pt x="30" y="29"/>
                        </a:lnTo>
                        <a:lnTo>
                          <a:pt x="17" y="21"/>
                        </a:lnTo>
                        <a:lnTo>
                          <a:pt x="41" y="14"/>
                        </a:lnTo>
                        <a:lnTo>
                          <a:pt x="54" y="7"/>
                        </a:lnTo>
                      </a:path>
                    </a:pathLst>
                  </a:custGeom>
                  <a:solidFill>
                    <a:srgbClr val="0000FF"/>
                  </a:solidFill>
                  <a:ln w="126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  <p:grpSp>
                <p:nvGrpSpPr>
                  <p:cNvPr id="6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4535" y="2645"/>
                    <a:ext cx="343" cy="225"/>
                    <a:chOff x="4535" y="2645"/>
                    <a:chExt cx="343" cy="225"/>
                  </a:xfrm>
                </p:grpSpPr>
                <p:sp>
                  <p:nvSpPr>
                    <p:cNvPr id="33849" name="Freeform 1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825" y="2645"/>
                      <a:ext cx="53" cy="139"/>
                    </a:xfrm>
                    <a:custGeom>
                      <a:avLst/>
                      <a:gdLst>
                        <a:gd name="T0" fmla="*/ 8 w 61"/>
                        <a:gd name="T1" fmla="*/ 0 h 140"/>
                        <a:gd name="T2" fmla="*/ 10 w 61"/>
                        <a:gd name="T3" fmla="*/ 0 h 140"/>
                        <a:gd name="T4" fmla="*/ 15 w 61"/>
                        <a:gd name="T5" fmla="*/ 14 h 140"/>
                        <a:gd name="T6" fmla="*/ 13 w 61"/>
                        <a:gd name="T7" fmla="*/ 58 h 140"/>
                        <a:gd name="T8" fmla="*/ 17 w 61"/>
                        <a:gd name="T9" fmla="*/ 58 h 140"/>
                        <a:gd name="T10" fmla="*/ 17 w 61"/>
                        <a:gd name="T11" fmla="*/ 65 h 140"/>
                        <a:gd name="T12" fmla="*/ 17 w 61"/>
                        <a:gd name="T13" fmla="*/ 70 h 140"/>
                        <a:gd name="T14" fmla="*/ 20 w 61"/>
                        <a:gd name="T15" fmla="*/ 74 h 140"/>
                        <a:gd name="T16" fmla="*/ 23 w 61"/>
                        <a:gd name="T17" fmla="*/ 74 h 140"/>
                        <a:gd name="T18" fmla="*/ 23 w 61"/>
                        <a:gd name="T19" fmla="*/ 65 h 140"/>
                        <a:gd name="T20" fmla="*/ 26 w 61"/>
                        <a:gd name="T21" fmla="*/ 70 h 140"/>
                        <a:gd name="T22" fmla="*/ 23 w 61"/>
                        <a:gd name="T23" fmla="*/ 74 h 140"/>
                        <a:gd name="T24" fmla="*/ 23 w 61"/>
                        <a:gd name="T25" fmla="*/ 81 h 140"/>
                        <a:gd name="T26" fmla="*/ 20 w 61"/>
                        <a:gd name="T27" fmla="*/ 89 h 140"/>
                        <a:gd name="T28" fmla="*/ 17 w 61"/>
                        <a:gd name="T29" fmla="*/ 96 h 140"/>
                        <a:gd name="T30" fmla="*/ 15 w 61"/>
                        <a:gd name="T31" fmla="*/ 96 h 140"/>
                        <a:gd name="T32" fmla="*/ 13 w 61"/>
                        <a:gd name="T33" fmla="*/ 103 h 140"/>
                        <a:gd name="T34" fmla="*/ 13 w 61"/>
                        <a:gd name="T35" fmla="*/ 111 h 140"/>
                        <a:gd name="T36" fmla="*/ 13 w 61"/>
                        <a:gd name="T37" fmla="*/ 118 h 140"/>
                        <a:gd name="T38" fmla="*/ 15 w 61"/>
                        <a:gd name="T39" fmla="*/ 125 h 140"/>
                        <a:gd name="T40" fmla="*/ 10 w 61"/>
                        <a:gd name="T41" fmla="*/ 133 h 140"/>
                        <a:gd name="T42" fmla="*/ 8 w 61"/>
                        <a:gd name="T43" fmla="*/ 133 h 140"/>
                        <a:gd name="T44" fmla="*/ 5 w 61"/>
                        <a:gd name="T45" fmla="*/ 133 h 140"/>
                        <a:gd name="T46" fmla="*/ 3 w 61"/>
                        <a:gd name="T47" fmla="*/ 133 h 140"/>
                        <a:gd name="T48" fmla="*/ 3 w 61"/>
                        <a:gd name="T49" fmla="*/ 125 h 140"/>
                        <a:gd name="T50" fmla="*/ 3 w 61"/>
                        <a:gd name="T51" fmla="*/ 118 h 140"/>
                        <a:gd name="T52" fmla="*/ 5 w 61"/>
                        <a:gd name="T53" fmla="*/ 118 h 140"/>
                        <a:gd name="T54" fmla="*/ 8 w 61"/>
                        <a:gd name="T55" fmla="*/ 103 h 140"/>
                        <a:gd name="T56" fmla="*/ 5 w 61"/>
                        <a:gd name="T57" fmla="*/ 96 h 140"/>
                        <a:gd name="T58" fmla="*/ 3 w 61"/>
                        <a:gd name="T59" fmla="*/ 96 h 140"/>
                        <a:gd name="T60" fmla="*/ 0 w 61"/>
                        <a:gd name="T61" fmla="*/ 96 h 140"/>
                        <a:gd name="T62" fmla="*/ 0 w 61"/>
                        <a:gd name="T63" fmla="*/ 89 h 140"/>
                        <a:gd name="T64" fmla="*/ 0 w 61"/>
                        <a:gd name="T65" fmla="*/ 81 h 140"/>
                        <a:gd name="T66" fmla="*/ 3 w 61"/>
                        <a:gd name="T67" fmla="*/ 81 h 140"/>
                        <a:gd name="T68" fmla="*/ 5 w 61"/>
                        <a:gd name="T69" fmla="*/ 74 h 140"/>
                        <a:gd name="T70" fmla="*/ 8 w 61"/>
                        <a:gd name="T71" fmla="*/ 74 h 140"/>
                        <a:gd name="T72" fmla="*/ 8 w 61"/>
                        <a:gd name="T73" fmla="*/ 58 h 140"/>
                        <a:gd name="T74" fmla="*/ 8 w 61"/>
                        <a:gd name="T75" fmla="*/ 51 h 140"/>
                        <a:gd name="T76" fmla="*/ 5 w 61"/>
                        <a:gd name="T77" fmla="*/ 51 h 140"/>
                        <a:gd name="T78" fmla="*/ 5 w 61"/>
                        <a:gd name="T79" fmla="*/ 36 h 140"/>
                        <a:gd name="T80" fmla="*/ 5 w 61"/>
                        <a:gd name="T81" fmla="*/ 29 h 140"/>
                        <a:gd name="T82" fmla="*/ 5 w 61"/>
                        <a:gd name="T83" fmla="*/ 21 h 140"/>
                        <a:gd name="T84" fmla="*/ 8 w 61"/>
                        <a:gd name="T85" fmla="*/ 0 h 140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w 61"/>
                        <a:gd name="T130" fmla="*/ 0 h 140"/>
                        <a:gd name="T131" fmla="*/ 61 w 61"/>
                        <a:gd name="T132" fmla="*/ 140 h 140"/>
                      </a:gdLst>
                      <a:ahLst/>
                      <a:cxnLst>
                        <a:cxn ang="T86">
                          <a:pos x="T0" y="T1"/>
                        </a:cxn>
                        <a:cxn ang="T87">
                          <a:pos x="T2" y="T3"/>
                        </a:cxn>
                        <a:cxn ang="T88">
                          <a:pos x="T4" y="T5"/>
                        </a:cxn>
                        <a:cxn ang="T89">
                          <a:pos x="T6" y="T7"/>
                        </a:cxn>
                        <a:cxn ang="T90">
                          <a:pos x="T8" y="T9"/>
                        </a:cxn>
                        <a:cxn ang="T91">
                          <a:pos x="T10" y="T11"/>
                        </a:cxn>
                        <a:cxn ang="T92">
                          <a:pos x="T12" y="T13"/>
                        </a:cxn>
                        <a:cxn ang="T93">
                          <a:pos x="T14" y="T15"/>
                        </a:cxn>
                        <a:cxn ang="T94">
                          <a:pos x="T16" y="T17"/>
                        </a:cxn>
                        <a:cxn ang="T95">
                          <a:pos x="T18" y="T19"/>
                        </a:cxn>
                        <a:cxn ang="T96">
                          <a:pos x="T20" y="T21"/>
                        </a:cxn>
                        <a:cxn ang="T97">
                          <a:pos x="T22" y="T23"/>
                        </a:cxn>
                        <a:cxn ang="T98">
                          <a:pos x="T24" y="T25"/>
                        </a:cxn>
                        <a:cxn ang="T99">
                          <a:pos x="T26" y="T27"/>
                        </a:cxn>
                        <a:cxn ang="T100">
                          <a:pos x="T28" y="T29"/>
                        </a:cxn>
                        <a:cxn ang="T101">
                          <a:pos x="T30" y="T31"/>
                        </a:cxn>
                        <a:cxn ang="T102">
                          <a:pos x="T32" y="T33"/>
                        </a:cxn>
                        <a:cxn ang="T103">
                          <a:pos x="T34" y="T35"/>
                        </a:cxn>
                        <a:cxn ang="T104">
                          <a:pos x="T36" y="T37"/>
                        </a:cxn>
                        <a:cxn ang="T105">
                          <a:pos x="T38" y="T39"/>
                        </a:cxn>
                        <a:cxn ang="T106">
                          <a:pos x="T40" y="T41"/>
                        </a:cxn>
                        <a:cxn ang="T107">
                          <a:pos x="T42" y="T43"/>
                        </a:cxn>
                        <a:cxn ang="T108">
                          <a:pos x="T44" y="T45"/>
                        </a:cxn>
                        <a:cxn ang="T109">
                          <a:pos x="T46" y="T47"/>
                        </a:cxn>
                        <a:cxn ang="T110">
                          <a:pos x="T48" y="T49"/>
                        </a:cxn>
                        <a:cxn ang="T111">
                          <a:pos x="T50" y="T51"/>
                        </a:cxn>
                        <a:cxn ang="T112">
                          <a:pos x="T52" y="T53"/>
                        </a:cxn>
                        <a:cxn ang="T113">
                          <a:pos x="T54" y="T55"/>
                        </a:cxn>
                        <a:cxn ang="T114">
                          <a:pos x="T56" y="T57"/>
                        </a:cxn>
                        <a:cxn ang="T115">
                          <a:pos x="T58" y="T59"/>
                        </a:cxn>
                        <a:cxn ang="T116">
                          <a:pos x="T60" y="T61"/>
                        </a:cxn>
                        <a:cxn ang="T117">
                          <a:pos x="T62" y="T63"/>
                        </a:cxn>
                        <a:cxn ang="T118">
                          <a:pos x="T64" y="T65"/>
                        </a:cxn>
                        <a:cxn ang="T119">
                          <a:pos x="T66" y="T67"/>
                        </a:cxn>
                        <a:cxn ang="T120">
                          <a:pos x="T68" y="T69"/>
                        </a:cxn>
                        <a:cxn ang="T121">
                          <a:pos x="T70" y="T71"/>
                        </a:cxn>
                        <a:cxn ang="T122">
                          <a:pos x="T72" y="T73"/>
                        </a:cxn>
                        <a:cxn ang="T123">
                          <a:pos x="T74" y="T75"/>
                        </a:cxn>
                        <a:cxn ang="T124">
                          <a:pos x="T76" y="T77"/>
                        </a:cxn>
                        <a:cxn ang="T125">
                          <a:pos x="T78" y="T79"/>
                        </a:cxn>
                        <a:cxn ang="T126">
                          <a:pos x="T80" y="T81"/>
                        </a:cxn>
                        <a:cxn ang="T127">
                          <a:pos x="T82" y="T83"/>
                        </a:cxn>
                        <a:cxn ang="T128">
                          <a:pos x="T84" y="T85"/>
                        </a:cxn>
                      </a:cxnLst>
                      <a:rect l="T129" t="T130" r="T131" b="T132"/>
                      <a:pathLst>
                        <a:path w="61" h="140">
                          <a:moveTo>
                            <a:pt x="17" y="0"/>
                          </a:moveTo>
                          <a:lnTo>
                            <a:pt x="24" y="0"/>
                          </a:lnTo>
                          <a:lnTo>
                            <a:pt x="35" y="14"/>
                          </a:lnTo>
                          <a:lnTo>
                            <a:pt x="30" y="58"/>
                          </a:lnTo>
                          <a:lnTo>
                            <a:pt x="42" y="58"/>
                          </a:lnTo>
                          <a:lnTo>
                            <a:pt x="42" y="65"/>
                          </a:lnTo>
                          <a:lnTo>
                            <a:pt x="42" y="73"/>
                          </a:lnTo>
                          <a:lnTo>
                            <a:pt x="48" y="80"/>
                          </a:lnTo>
                          <a:lnTo>
                            <a:pt x="54" y="80"/>
                          </a:lnTo>
                          <a:lnTo>
                            <a:pt x="54" y="65"/>
                          </a:lnTo>
                          <a:lnTo>
                            <a:pt x="60" y="73"/>
                          </a:lnTo>
                          <a:lnTo>
                            <a:pt x="54" y="80"/>
                          </a:lnTo>
                          <a:lnTo>
                            <a:pt x="54" y="87"/>
                          </a:lnTo>
                          <a:lnTo>
                            <a:pt x="48" y="95"/>
                          </a:lnTo>
                          <a:lnTo>
                            <a:pt x="42" y="102"/>
                          </a:lnTo>
                          <a:lnTo>
                            <a:pt x="35" y="102"/>
                          </a:lnTo>
                          <a:lnTo>
                            <a:pt x="30" y="109"/>
                          </a:lnTo>
                          <a:lnTo>
                            <a:pt x="30" y="117"/>
                          </a:lnTo>
                          <a:lnTo>
                            <a:pt x="30" y="124"/>
                          </a:lnTo>
                          <a:lnTo>
                            <a:pt x="35" y="131"/>
                          </a:lnTo>
                          <a:lnTo>
                            <a:pt x="24" y="139"/>
                          </a:lnTo>
                          <a:lnTo>
                            <a:pt x="17" y="139"/>
                          </a:lnTo>
                          <a:lnTo>
                            <a:pt x="11" y="139"/>
                          </a:lnTo>
                          <a:lnTo>
                            <a:pt x="6" y="139"/>
                          </a:lnTo>
                          <a:lnTo>
                            <a:pt x="6" y="131"/>
                          </a:lnTo>
                          <a:lnTo>
                            <a:pt x="6" y="124"/>
                          </a:lnTo>
                          <a:lnTo>
                            <a:pt x="11" y="124"/>
                          </a:lnTo>
                          <a:lnTo>
                            <a:pt x="17" y="109"/>
                          </a:lnTo>
                          <a:lnTo>
                            <a:pt x="11" y="102"/>
                          </a:lnTo>
                          <a:lnTo>
                            <a:pt x="6" y="102"/>
                          </a:lnTo>
                          <a:lnTo>
                            <a:pt x="0" y="102"/>
                          </a:lnTo>
                          <a:lnTo>
                            <a:pt x="0" y="95"/>
                          </a:lnTo>
                          <a:lnTo>
                            <a:pt x="0" y="87"/>
                          </a:lnTo>
                          <a:lnTo>
                            <a:pt x="6" y="87"/>
                          </a:lnTo>
                          <a:lnTo>
                            <a:pt x="11" y="80"/>
                          </a:lnTo>
                          <a:lnTo>
                            <a:pt x="17" y="80"/>
                          </a:lnTo>
                          <a:lnTo>
                            <a:pt x="17" y="58"/>
                          </a:lnTo>
                          <a:lnTo>
                            <a:pt x="17" y="51"/>
                          </a:lnTo>
                          <a:lnTo>
                            <a:pt x="11" y="51"/>
                          </a:lnTo>
                          <a:lnTo>
                            <a:pt x="11" y="36"/>
                          </a:lnTo>
                          <a:lnTo>
                            <a:pt x="11" y="29"/>
                          </a:lnTo>
                          <a:lnTo>
                            <a:pt x="11" y="21"/>
                          </a:lnTo>
                          <a:lnTo>
                            <a:pt x="17" y="0"/>
                          </a:lnTo>
                        </a:path>
                      </a:pathLst>
                    </a:custGeom>
                    <a:solidFill>
                      <a:srgbClr val="0000FF"/>
                    </a:solidFill>
                    <a:ln w="12600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33850" name="Freeform 1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720" y="2754"/>
                      <a:ext cx="101" cy="116"/>
                    </a:xfrm>
                    <a:custGeom>
                      <a:avLst/>
                      <a:gdLst>
                        <a:gd name="T0" fmla="*/ 36 w 115"/>
                        <a:gd name="T1" fmla="*/ 0 h 117"/>
                        <a:gd name="T2" fmla="*/ 41 w 115"/>
                        <a:gd name="T3" fmla="*/ 0 h 117"/>
                        <a:gd name="T4" fmla="*/ 53 w 115"/>
                        <a:gd name="T5" fmla="*/ 36 h 117"/>
                        <a:gd name="T6" fmla="*/ 41 w 115"/>
                        <a:gd name="T7" fmla="*/ 58 h 117"/>
                        <a:gd name="T8" fmla="*/ 41 w 115"/>
                        <a:gd name="T9" fmla="*/ 67 h 117"/>
                        <a:gd name="T10" fmla="*/ 39 w 115"/>
                        <a:gd name="T11" fmla="*/ 67 h 117"/>
                        <a:gd name="T12" fmla="*/ 32 w 115"/>
                        <a:gd name="T13" fmla="*/ 67 h 117"/>
                        <a:gd name="T14" fmla="*/ 28 w 115"/>
                        <a:gd name="T15" fmla="*/ 81 h 117"/>
                        <a:gd name="T16" fmla="*/ 22 w 115"/>
                        <a:gd name="T17" fmla="*/ 96 h 117"/>
                        <a:gd name="T18" fmla="*/ 16 w 115"/>
                        <a:gd name="T19" fmla="*/ 110 h 117"/>
                        <a:gd name="T20" fmla="*/ 16 w 115"/>
                        <a:gd name="T21" fmla="*/ 103 h 117"/>
                        <a:gd name="T22" fmla="*/ 8 w 115"/>
                        <a:gd name="T23" fmla="*/ 103 h 117"/>
                        <a:gd name="T24" fmla="*/ 5 w 115"/>
                        <a:gd name="T25" fmla="*/ 103 h 117"/>
                        <a:gd name="T26" fmla="*/ 0 w 115"/>
                        <a:gd name="T27" fmla="*/ 103 h 117"/>
                        <a:gd name="T28" fmla="*/ 8 w 115"/>
                        <a:gd name="T29" fmla="*/ 81 h 117"/>
                        <a:gd name="T30" fmla="*/ 11 w 115"/>
                        <a:gd name="T31" fmla="*/ 74 h 117"/>
                        <a:gd name="T32" fmla="*/ 13 w 115"/>
                        <a:gd name="T33" fmla="*/ 74 h 117"/>
                        <a:gd name="T34" fmla="*/ 19 w 115"/>
                        <a:gd name="T35" fmla="*/ 59 h 117"/>
                        <a:gd name="T36" fmla="*/ 22 w 115"/>
                        <a:gd name="T37" fmla="*/ 59 h 117"/>
                        <a:gd name="T38" fmla="*/ 25 w 115"/>
                        <a:gd name="T39" fmla="*/ 58 h 117"/>
                        <a:gd name="T40" fmla="*/ 28 w 115"/>
                        <a:gd name="T41" fmla="*/ 58 h 117"/>
                        <a:gd name="T42" fmla="*/ 25 w 115"/>
                        <a:gd name="T43" fmla="*/ 43 h 117"/>
                        <a:gd name="T44" fmla="*/ 28 w 115"/>
                        <a:gd name="T45" fmla="*/ 43 h 117"/>
                        <a:gd name="T46" fmla="*/ 31 w 115"/>
                        <a:gd name="T47" fmla="*/ 29 h 117"/>
                        <a:gd name="T48" fmla="*/ 31 w 115"/>
                        <a:gd name="T49" fmla="*/ 36 h 117"/>
                        <a:gd name="T50" fmla="*/ 36 w 115"/>
                        <a:gd name="T51" fmla="*/ 29 h 117"/>
                        <a:gd name="T52" fmla="*/ 36 w 115"/>
                        <a:gd name="T53" fmla="*/ 0 h 117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w 115"/>
                        <a:gd name="T82" fmla="*/ 0 h 117"/>
                        <a:gd name="T83" fmla="*/ 115 w 115"/>
                        <a:gd name="T84" fmla="*/ 117 h 117"/>
                      </a:gdLst>
                      <a:ahLst/>
                      <a:cxnLst>
                        <a:cxn ang="T54">
                          <a:pos x="T0" y="T1"/>
                        </a:cxn>
                        <a:cxn ang="T55">
                          <a:pos x="T2" y="T3"/>
                        </a:cxn>
                        <a:cxn ang="T56">
                          <a:pos x="T4" y="T5"/>
                        </a:cxn>
                        <a:cxn ang="T57">
                          <a:pos x="T6" y="T7"/>
                        </a:cxn>
                        <a:cxn ang="T58">
                          <a:pos x="T8" y="T9"/>
                        </a:cxn>
                        <a:cxn ang="T59">
                          <a:pos x="T10" y="T11"/>
                        </a:cxn>
                        <a:cxn ang="T60">
                          <a:pos x="T12" y="T13"/>
                        </a:cxn>
                        <a:cxn ang="T61">
                          <a:pos x="T14" y="T15"/>
                        </a:cxn>
                        <a:cxn ang="T62">
                          <a:pos x="T16" y="T17"/>
                        </a:cxn>
                        <a:cxn ang="T63">
                          <a:pos x="T18" y="T19"/>
                        </a:cxn>
                        <a:cxn ang="T64">
                          <a:pos x="T20" y="T21"/>
                        </a:cxn>
                        <a:cxn ang="T65">
                          <a:pos x="T22" y="T23"/>
                        </a:cxn>
                        <a:cxn ang="T66">
                          <a:pos x="T24" y="T25"/>
                        </a:cxn>
                        <a:cxn ang="T67">
                          <a:pos x="T26" y="T27"/>
                        </a:cxn>
                        <a:cxn ang="T68">
                          <a:pos x="T28" y="T29"/>
                        </a:cxn>
                        <a:cxn ang="T69">
                          <a:pos x="T30" y="T31"/>
                        </a:cxn>
                        <a:cxn ang="T70">
                          <a:pos x="T32" y="T33"/>
                        </a:cxn>
                        <a:cxn ang="T71">
                          <a:pos x="T34" y="T35"/>
                        </a:cxn>
                        <a:cxn ang="T72">
                          <a:pos x="T36" y="T37"/>
                        </a:cxn>
                        <a:cxn ang="T73">
                          <a:pos x="T38" y="T39"/>
                        </a:cxn>
                        <a:cxn ang="T74">
                          <a:pos x="T40" y="T41"/>
                        </a:cxn>
                        <a:cxn ang="T75">
                          <a:pos x="T42" y="T43"/>
                        </a:cxn>
                        <a:cxn ang="T76">
                          <a:pos x="T44" y="T45"/>
                        </a:cxn>
                        <a:cxn ang="T77">
                          <a:pos x="T46" y="T47"/>
                        </a:cxn>
                        <a:cxn ang="T78">
                          <a:pos x="T48" y="T49"/>
                        </a:cxn>
                        <a:cxn ang="T79">
                          <a:pos x="T50" y="T51"/>
                        </a:cxn>
                        <a:cxn ang="T80">
                          <a:pos x="T52" y="T53"/>
                        </a:cxn>
                      </a:cxnLst>
                      <a:rect l="T81" t="T82" r="T83" b="T84"/>
                      <a:pathLst>
                        <a:path w="115" h="117">
                          <a:moveTo>
                            <a:pt x="78" y="0"/>
                          </a:moveTo>
                          <a:lnTo>
                            <a:pt x="89" y="0"/>
                          </a:lnTo>
                          <a:lnTo>
                            <a:pt x="114" y="36"/>
                          </a:lnTo>
                          <a:lnTo>
                            <a:pt x="89" y="58"/>
                          </a:lnTo>
                          <a:lnTo>
                            <a:pt x="89" y="73"/>
                          </a:lnTo>
                          <a:lnTo>
                            <a:pt x="84" y="73"/>
                          </a:lnTo>
                          <a:lnTo>
                            <a:pt x="71" y="73"/>
                          </a:lnTo>
                          <a:lnTo>
                            <a:pt x="60" y="87"/>
                          </a:lnTo>
                          <a:lnTo>
                            <a:pt x="47" y="102"/>
                          </a:lnTo>
                          <a:lnTo>
                            <a:pt x="35" y="116"/>
                          </a:lnTo>
                          <a:lnTo>
                            <a:pt x="35" y="109"/>
                          </a:lnTo>
                          <a:lnTo>
                            <a:pt x="17" y="109"/>
                          </a:lnTo>
                          <a:lnTo>
                            <a:pt x="11" y="109"/>
                          </a:lnTo>
                          <a:lnTo>
                            <a:pt x="0" y="109"/>
                          </a:lnTo>
                          <a:lnTo>
                            <a:pt x="17" y="87"/>
                          </a:lnTo>
                          <a:lnTo>
                            <a:pt x="23" y="80"/>
                          </a:lnTo>
                          <a:lnTo>
                            <a:pt x="29" y="80"/>
                          </a:lnTo>
                          <a:lnTo>
                            <a:pt x="42" y="65"/>
                          </a:lnTo>
                          <a:lnTo>
                            <a:pt x="47" y="65"/>
                          </a:lnTo>
                          <a:lnTo>
                            <a:pt x="53" y="58"/>
                          </a:lnTo>
                          <a:lnTo>
                            <a:pt x="60" y="58"/>
                          </a:lnTo>
                          <a:lnTo>
                            <a:pt x="53" y="43"/>
                          </a:lnTo>
                          <a:lnTo>
                            <a:pt x="60" y="43"/>
                          </a:lnTo>
                          <a:lnTo>
                            <a:pt x="66" y="29"/>
                          </a:lnTo>
                          <a:lnTo>
                            <a:pt x="66" y="36"/>
                          </a:lnTo>
                          <a:lnTo>
                            <a:pt x="78" y="29"/>
                          </a:lnTo>
                          <a:lnTo>
                            <a:pt x="78" y="0"/>
                          </a:lnTo>
                        </a:path>
                      </a:pathLst>
                    </a:custGeom>
                    <a:solidFill>
                      <a:srgbClr val="0000FF"/>
                    </a:solidFill>
                    <a:ln w="12600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33851" name="Freeform 1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535" y="2762"/>
                      <a:ext cx="37" cy="65"/>
                    </a:xfrm>
                    <a:custGeom>
                      <a:avLst/>
                      <a:gdLst>
                        <a:gd name="T0" fmla="*/ 0 w 43"/>
                        <a:gd name="T1" fmla="*/ 0 h 66"/>
                        <a:gd name="T2" fmla="*/ 5 w 43"/>
                        <a:gd name="T3" fmla="*/ 0 h 66"/>
                        <a:gd name="T4" fmla="*/ 9 w 43"/>
                        <a:gd name="T5" fmla="*/ 7 h 66"/>
                        <a:gd name="T6" fmla="*/ 17 w 43"/>
                        <a:gd name="T7" fmla="*/ 7 h 66"/>
                        <a:gd name="T8" fmla="*/ 17 w 43"/>
                        <a:gd name="T9" fmla="*/ 21 h 66"/>
                        <a:gd name="T10" fmla="*/ 17 w 43"/>
                        <a:gd name="T11" fmla="*/ 28 h 66"/>
                        <a:gd name="T12" fmla="*/ 15 w 43"/>
                        <a:gd name="T13" fmla="*/ 28 h 66"/>
                        <a:gd name="T14" fmla="*/ 15 w 43"/>
                        <a:gd name="T15" fmla="*/ 33 h 66"/>
                        <a:gd name="T16" fmla="*/ 12 w 43"/>
                        <a:gd name="T17" fmla="*/ 33 h 66"/>
                        <a:gd name="T18" fmla="*/ 15 w 43"/>
                        <a:gd name="T19" fmla="*/ 59 h 66"/>
                        <a:gd name="T20" fmla="*/ 9 w 43"/>
                        <a:gd name="T21" fmla="*/ 51 h 66"/>
                        <a:gd name="T22" fmla="*/ 5 w 43"/>
                        <a:gd name="T23" fmla="*/ 44 h 66"/>
                        <a:gd name="T24" fmla="*/ 5 w 43"/>
                        <a:gd name="T25" fmla="*/ 33 h 66"/>
                        <a:gd name="T26" fmla="*/ 5 w 43"/>
                        <a:gd name="T27" fmla="*/ 28 h 66"/>
                        <a:gd name="T28" fmla="*/ 0 w 43"/>
                        <a:gd name="T29" fmla="*/ 21 h 66"/>
                        <a:gd name="T30" fmla="*/ 0 w 43"/>
                        <a:gd name="T31" fmla="*/ 0 h 6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w 43"/>
                        <a:gd name="T49" fmla="*/ 0 h 66"/>
                        <a:gd name="T50" fmla="*/ 43 w 43"/>
                        <a:gd name="T51" fmla="*/ 66 h 66"/>
                      </a:gdLst>
                      <a:ahLst/>
                      <a:cxnLst>
                        <a:cxn ang="T32">
                          <a:pos x="T0" y="T1"/>
                        </a:cxn>
                        <a:cxn ang="T33">
                          <a:pos x="T2" y="T3"/>
                        </a:cxn>
                        <a:cxn ang="T34">
                          <a:pos x="T4" y="T5"/>
                        </a:cxn>
                        <a:cxn ang="T35">
                          <a:pos x="T6" y="T7"/>
                        </a:cxn>
                        <a:cxn ang="T36">
                          <a:pos x="T8" y="T9"/>
                        </a:cxn>
                        <a:cxn ang="T37">
                          <a:pos x="T10" y="T11"/>
                        </a:cxn>
                        <a:cxn ang="T38">
                          <a:pos x="T12" y="T13"/>
                        </a:cxn>
                        <a:cxn ang="T39">
                          <a:pos x="T14" y="T15"/>
                        </a:cxn>
                        <a:cxn ang="T40">
                          <a:pos x="T16" y="T17"/>
                        </a:cxn>
                        <a:cxn ang="T41">
                          <a:pos x="T18" y="T19"/>
                        </a:cxn>
                        <a:cxn ang="T42">
                          <a:pos x="T20" y="T21"/>
                        </a:cxn>
                        <a:cxn ang="T43">
                          <a:pos x="T22" y="T23"/>
                        </a:cxn>
                        <a:cxn ang="T44">
                          <a:pos x="T24" y="T25"/>
                        </a:cxn>
                        <a:cxn ang="T45">
                          <a:pos x="T26" y="T27"/>
                        </a:cxn>
                        <a:cxn ang="T46">
                          <a:pos x="T28" y="T29"/>
                        </a:cxn>
                        <a:cxn ang="T47">
                          <a:pos x="T30" y="T31"/>
                        </a:cxn>
                      </a:cxnLst>
                      <a:rect l="T48" t="T49" r="T50" b="T51"/>
                      <a:pathLst>
                        <a:path w="43" h="66">
                          <a:moveTo>
                            <a:pt x="0" y="0"/>
                          </a:moveTo>
                          <a:lnTo>
                            <a:pt x="12" y="0"/>
                          </a:lnTo>
                          <a:lnTo>
                            <a:pt x="24" y="7"/>
                          </a:lnTo>
                          <a:lnTo>
                            <a:pt x="42" y="7"/>
                          </a:lnTo>
                          <a:lnTo>
                            <a:pt x="42" y="21"/>
                          </a:lnTo>
                          <a:lnTo>
                            <a:pt x="42" y="28"/>
                          </a:lnTo>
                          <a:lnTo>
                            <a:pt x="36" y="28"/>
                          </a:lnTo>
                          <a:lnTo>
                            <a:pt x="36" y="36"/>
                          </a:lnTo>
                          <a:lnTo>
                            <a:pt x="30" y="36"/>
                          </a:lnTo>
                          <a:lnTo>
                            <a:pt x="36" y="65"/>
                          </a:lnTo>
                          <a:lnTo>
                            <a:pt x="24" y="57"/>
                          </a:lnTo>
                          <a:lnTo>
                            <a:pt x="12" y="50"/>
                          </a:lnTo>
                          <a:lnTo>
                            <a:pt x="12" y="36"/>
                          </a:lnTo>
                          <a:lnTo>
                            <a:pt x="12" y="28"/>
                          </a:lnTo>
                          <a:lnTo>
                            <a:pt x="0" y="21"/>
                          </a:ln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0000FF"/>
                    </a:solidFill>
                    <a:ln w="12600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</p:grpSp>
              <p:sp>
                <p:nvSpPr>
                  <p:cNvPr id="33848" name="Freeform 16"/>
                  <p:cNvSpPr>
                    <a:spLocks noChangeArrowheads="1"/>
                  </p:cNvSpPr>
                  <p:nvPr/>
                </p:nvSpPr>
                <p:spPr bwMode="auto">
                  <a:xfrm>
                    <a:off x="4606" y="2115"/>
                    <a:ext cx="62" cy="64"/>
                  </a:xfrm>
                  <a:custGeom>
                    <a:avLst/>
                    <a:gdLst>
                      <a:gd name="T0" fmla="*/ 5 w 71"/>
                      <a:gd name="T1" fmla="*/ 28 h 65"/>
                      <a:gd name="T2" fmla="*/ 0 w 71"/>
                      <a:gd name="T3" fmla="*/ 44 h 65"/>
                      <a:gd name="T4" fmla="*/ 3 w 71"/>
                      <a:gd name="T5" fmla="*/ 58 h 65"/>
                      <a:gd name="T6" fmla="*/ 10 w 71"/>
                      <a:gd name="T7" fmla="*/ 58 h 65"/>
                      <a:gd name="T8" fmla="*/ 18 w 71"/>
                      <a:gd name="T9" fmla="*/ 58 h 65"/>
                      <a:gd name="T10" fmla="*/ 21 w 71"/>
                      <a:gd name="T11" fmla="*/ 51 h 65"/>
                      <a:gd name="T12" fmla="*/ 23 w 71"/>
                      <a:gd name="T13" fmla="*/ 37 h 65"/>
                      <a:gd name="T14" fmla="*/ 31 w 71"/>
                      <a:gd name="T15" fmla="*/ 37 h 65"/>
                      <a:gd name="T16" fmla="*/ 29 w 71"/>
                      <a:gd name="T17" fmla="*/ 28 h 65"/>
                      <a:gd name="T18" fmla="*/ 29 w 71"/>
                      <a:gd name="T19" fmla="*/ 14 h 65"/>
                      <a:gd name="T20" fmla="*/ 21 w 71"/>
                      <a:gd name="T21" fmla="*/ 0 h 65"/>
                      <a:gd name="T22" fmla="*/ 21 w 71"/>
                      <a:gd name="T23" fmla="*/ 21 h 65"/>
                      <a:gd name="T24" fmla="*/ 26 w 71"/>
                      <a:gd name="T25" fmla="*/ 28 h 65"/>
                      <a:gd name="T26" fmla="*/ 18 w 71"/>
                      <a:gd name="T27" fmla="*/ 28 h 65"/>
                      <a:gd name="T28" fmla="*/ 16 w 71"/>
                      <a:gd name="T29" fmla="*/ 32 h 65"/>
                      <a:gd name="T30" fmla="*/ 5 w 71"/>
                      <a:gd name="T31" fmla="*/ 28 h 65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w 71"/>
                      <a:gd name="T49" fmla="*/ 0 h 65"/>
                      <a:gd name="T50" fmla="*/ 71 w 71"/>
                      <a:gd name="T51" fmla="*/ 65 h 65"/>
                    </a:gdLst>
                    <a:ahLst/>
                    <a:cxnLst>
                      <a:cxn ang="T32">
                        <a:pos x="T0" y="T1"/>
                      </a:cxn>
                      <a:cxn ang="T33">
                        <a:pos x="T2" y="T3"/>
                      </a:cxn>
                      <a:cxn ang="T34">
                        <a:pos x="T4" y="T5"/>
                      </a:cxn>
                      <a:cxn ang="T35">
                        <a:pos x="T6" y="T7"/>
                      </a:cxn>
                      <a:cxn ang="T36">
                        <a:pos x="T8" y="T9"/>
                      </a:cxn>
                      <a:cxn ang="T37">
                        <a:pos x="T10" y="T11"/>
                      </a:cxn>
                      <a:cxn ang="T38">
                        <a:pos x="T12" y="T13"/>
                      </a:cxn>
                      <a:cxn ang="T39">
                        <a:pos x="T14" y="T15"/>
                      </a:cxn>
                      <a:cxn ang="T40">
                        <a:pos x="T16" y="T17"/>
                      </a:cxn>
                      <a:cxn ang="T41">
                        <a:pos x="T18" y="T19"/>
                      </a:cxn>
                      <a:cxn ang="T42">
                        <a:pos x="T20" y="T21"/>
                      </a:cxn>
                      <a:cxn ang="T43">
                        <a:pos x="T22" y="T23"/>
                      </a:cxn>
                      <a:cxn ang="T44">
                        <a:pos x="T24" y="T25"/>
                      </a:cxn>
                      <a:cxn ang="T45">
                        <a:pos x="T26" y="T27"/>
                      </a:cxn>
                      <a:cxn ang="T46">
                        <a:pos x="T28" y="T29"/>
                      </a:cxn>
                      <a:cxn ang="T47">
                        <a:pos x="T30" y="T31"/>
                      </a:cxn>
                    </a:cxnLst>
                    <a:rect l="T48" t="T49" r="T50" b="T51"/>
                    <a:pathLst>
                      <a:path w="71" h="65">
                        <a:moveTo>
                          <a:pt x="11" y="28"/>
                        </a:moveTo>
                        <a:lnTo>
                          <a:pt x="0" y="50"/>
                        </a:lnTo>
                        <a:lnTo>
                          <a:pt x="5" y="64"/>
                        </a:lnTo>
                        <a:lnTo>
                          <a:pt x="23" y="64"/>
                        </a:lnTo>
                        <a:lnTo>
                          <a:pt x="41" y="64"/>
                        </a:lnTo>
                        <a:lnTo>
                          <a:pt x="46" y="57"/>
                        </a:lnTo>
                        <a:lnTo>
                          <a:pt x="52" y="43"/>
                        </a:lnTo>
                        <a:lnTo>
                          <a:pt x="70" y="43"/>
                        </a:lnTo>
                        <a:lnTo>
                          <a:pt x="65" y="28"/>
                        </a:lnTo>
                        <a:lnTo>
                          <a:pt x="65" y="14"/>
                        </a:lnTo>
                        <a:lnTo>
                          <a:pt x="46" y="0"/>
                        </a:lnTo>
                        <a:lnTo>
                          <a:pt x="46" y="21"/>
                        </a:lnTo>
                        <a:lnTo>
                          <a:pt x="58" y="28"/>
                        </a:lnTo>
                        <a:lnTo>
                          <a:pt x="41" y="28"/>
                        </a:lnTo>
                        <a:lnTo>
                          <a:pt x="35" y="36"/>
                        </a:lnTo>
                        <a:lnTo>
                          <a:pt x="11" y="28"/>
                        </a:lnTo>
                      </a:path>
                    </a:pathLst>
                  </a:custGeom>
                  <a:solidFill>
                    <a:srgbClr val="0000FF"/>
                  </a:solidFill>
                  <a:ln w="126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</p:grpSp>
            <p:grpSp>
              <p:nvGrpSpPr>
                <p:cNvPr id="7" name="Group 17"/>
                <p:cNvGrpSpPr>
                  <a:grpSpLocks/>
                </p:cNvGrpSpPr>
                <p:nvPr/>
              </p:nvGrpSpPr>
              <p:grpSpPr bwMode="auto">
                <a:xfrm>
                  <a:off x="3933" y="1125"/>
                  <a:ext cx="718" cy="1607"/>
                  <a:chOff x="3933" y="1125"/>
                  <a:chExt cx="718" cy="1607"/>
                </a:xfrm>
              </p:grpSpPr>
              <p:grpSp>
                <p:nvGrpSpPr>
                  <p:cNvPr id="8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4049" y="1292"/>
                    <a:ext cx="158" cy="480"/>
                    <a:chOff x="4049" y="1292"/>
                    <a:chExt cx="158" cy="480"/>
                  </a:xfrm>
                </p:grpSpPr>
                <p:sp>
                  <p:nvSpPr>
                    <p:cNvPr id="33843" name="Freeform 1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049" y="1721"/>
                      <a:ext cx="36" cy="51"/>
                    </a:xfrm>
                    <a:custGeom>
                      <a:avLst/>
                      <a:gdLst>
                        <a:gd name="T0" fmla="*/ 0 w 42"/>
                        <a:gd name="T1" fmla="*/ 37 h 52"/>
                        <a:gd name="T2" fmla="*/ 3 w 42"/>
                        <a:gd name="T3" fmla="*/ 45 h 52"/>
                        <a:gd name="T4" fmla="*/ 4 w 42"/>
                        <a:gd name="T5" fmla="*/ 45 h 52"/>
                        <a:gd name="T6" fmla="*/ 11 w 42"/>
                        <a:gd name="T7" fmla="*/ 45 h 52"/>
                        <a:gd name="T8" fmla="*/ 13 w 42"/>
                        <a:gd name="T9" fmla="*/ 45 h 52"/>
                        <a:gd name="T10" fmla="*/ 16 w 42"/>
                        <a:gd name="T11" fmla="*/ 30 h 52"/>
                        <a:gd name="T12" fmla="*/ 13 w 42"/>
                        <a:gd name="T13" fmla="*/ 21 h 52"/>
                        <a:gd name="T14" fmla="*/ 11 w 42"/>
                        <a:gd name="T15" fmla="*/ 7 h 52"/>
                        <a:gd name="T16" fmla="*/ 9 w 42"/>
                        <a:gd name="T17" fmla="*/ 7 h 52"/>
                        <a:gd name="T18" fmla="*/ 7 w 42"/>
                        <a:gd name="T19" fmla="*/ 0 h 52"/>
                        <a:gd name="T20" fmla="*/ 3 w 42"/>
                        <a:gd name="T21" fmla="*/ 0 h 52"/>
                        <a:gd name="T22" fmla="*/ 3 w 42"/>
                        <a:gd name="T23" fmla="*/ 14 h 52"/>
                        <a:gd name="T24" fmla="*/ 0 w 42"/>
                        <a:gd name="T25" fmla="*/ 37 h 52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w 42"/>
                        <a:gd name="T40" fmla="*/ 0 h 52"/>
                        <a:gd name="T41" fmla="*/ 42 w 42"/>
                        <a:gd name="T42" fmla="*/ 52 h 52"/>
                      </a:gdLst>
                      <a:ahLst/>
                      <a:cxnLst>
                        <a:cxn ang="T26">
                          <a:pos x="T0" y="T1"/>
                        </a:cxn>
                        <a:cxn ang="T27">
                          <a:pos x="T2" y="T3"/>
                        </a:cxn>
                        <a:cxn ang="T28">
                          <a:pos x="T4" y="T5"/>
                        </a:cxn>
                        <a:cxn ang="T29">
                          <a:pos x="T6" y="T7"/>
                        </a:cxn>
                        <a:cxn ang="T30">
                          <a:pos x="T8" y="T9"/>
                        </a:cxn>
                        <a:cxn ang="T31">
                          <a:pos x="T10" y="T11"/>
                        </a:cxn>
                        <a:cxn ang="T32">
                          <a:pos x="T12" y="T13"/>
                        </a:cxn>
                        <a:cxn ang="T33">
                          <a:pos x="T14" y="T15"/>
                        </a:cxn>
                        <a:cxn ang="T34">
                          <a:pos x="T16" y="T17"/>
                        </a:cxn>
                        <a:cxn ang="T35">
                          <a:pos x="T18" y="T19"/>
                        </a:cxn>
                        <a:cxn ang="T36">
                          <a:pos x="T20" y="T21"/>
                        </a:cxn>
                        <a:cxn ang="T37">
                          <a:pos x="T22" y="T23"/>
                        </a:cxn>
                        <a:cxn ang="T38">
                          <a:pos x="T24" y="T25"/>
                        </a:cxn>
                      </a:cxnLst>
                      <a:rect l="T39" t="T40" r="T41" b="T42"/>
                      <a:pathLst>
                        <a:path w="42" h="52">
                          <a:moveTo>
                            <a:pt x="0" y="43"/>
                          </a:moveTo>
                          <a:lnTo>
                            <a:pt x="6" y="51"/>
                          </a:lnTo>
                          <a:lnTo>
                            <a:pt x="11" y="51"/>
                          </a:lnTo>
                          <a:lnTo>
                            <a:pt x="28" y="51"/>
                          </a:lnTo>
                          <a:lnTo>
                            <a:pt x="34" y="51"/>
                          </a:lnTo>
                          <a:lnTo>
                            <a:pt x="41" y="36"/>
                          </a:lnTo>
                          <a:lnTo>
                            <a:pt x="34" y="21"/>
                          </a:lnTo>
                          <a:lnTo>
                            <a:pt x="28" y="7"/>
                          </a:lnTo>
                          <a:lnTo>
                            <a:pt x="23" y="7"/>
                          </a:lnTo>
                          <a:lnTo>
                            <a:pt x="17" y="0"/>
                          </a:lnTo>
                          <a:lnTo>
                            <a:pt x="6" y="0"/>
                          </a:lnTo>
                          <a:lnTo>
                            <a:pt x="6" y="14"/>
                          </a:lnTo>
                          <a:lnTo>
                            <a:pt x="0" y="43"/>
                          </a:lnTo>
                        </a:path>
                      </a:pathLst>
                    </a:custGeom>
                    <a:solidFill>
                      <a:srgbClr val="0000FF"/>
                    </a:solidFill>
                    <a:ln w="12600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33844" name="Freeform 2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150" y="1642"/>
                      <a:ext cx="37" cy="58"/>
                    </a:xfrm>
                    <a:custGeom>
                      <a:avLst/>
                      <a:gdLst>
                        <a:gd name="T0" fmla="*/ 3 w 43"/>
                        <a:gd name="T1" fmla="*/ 0 h 59"/>
                        <a:gd name="T2" fmla="*/ 12 w 43"/>
                        <a:gd name="T3" fmla="*/ 0 h 59"/>
                        <a:gd name="T4" fmla="*/ 14 w 43"/>
                        <a:gd name="T5" fmla="*/ 14 h 59"/>
                        <a:gd name="T6" fmla="*/ 17 w 43"/>
                        <a:gd name="T7" fmla="*/ 21 h 59"/>
                        <a:gd name="T8" fmla="*/ 14 w 43"/>
                        <a:gd name="T9" fmla="*/ 29 h 59"/>
                        <a:gd name="T10" fmla="*/ 17 w 43"/>
                        <a:gd name="T11" fmla="*/ 37 h 59"/>
                        <a:gd name="T12" fmla="*/ 14 w 43"/>
                        <a:gd name="T13" fmla="*/ 44 h 59"/>
                        <a:gd name="T14" fmla="*/ 12 w 43"/>
                        <a:gd name="T15" fmla="*/ 52 h 59"/>
                        <a:gd name="T16" fmla="*/ 7 w 43"/>
                        <a:gd name="T17" fmla="*/ 52 h 59"/>
                        <a:gd name="T18" fmla="*/ 4 w 43"/>
                        <a:gd name="T19" fmla="*/ 52 h 59"/>
                        <a:gd name="T20" fmla="*/ 3 w 43"/>
                        <a:gd name="T21" fmla="*/ 44 h 59"/>
                        <a:gd name="T22" fmla="*/ 0 w 43"/>
                        <a:gd name="T23" fmla="*/ 30 h 59"/>
                        <a:gd name="T24" fmla="*/ 0 w 43"/>
                        <a:gd name="T25" fmla="*/ 29 h 59"/>
                        <a:gd name="T26" fmla="*/ 0 w 43"/>
                        <a:gd name="T27" fmla="*/ 14 h 59"/>
                        <a:gd name="T28" fmla="*/ 3 w 43"/>
                        <a:gd name="T29" fmla="*/ 0 h 5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43"/>
                        <a:gd name="T46" fmla="*/ 0 h 59"/>
                        <a:gd name="T47" fmla="*/ 43 w 43"/>
                        <a:gd name="T48" fmla="*/ 59 h 59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43" h="59">
                          <a:moveTo>
                            <a:pt x="5" y="0"/>
                          </a:moveTo>
                          <a:lnTo>
                            <a:pt x="29" y="0"/>
                          </a:lnTo>
                          <a:lnTo>
                            <a:pt x="35" y="14"/>
                          </a:lnTo>
                          <a:lnTo>
                            <a:pt x="42" y="21"/>
                          </a:lnTo>
                          <a:lnTo>
                            <a:pt x="35" y="29"/>
                          </a:lnTo>
                          <a:lnTo>
                            <a:pt x="42" y="43"/>
                          </a:lnTo>
                          <a:lnTo>
                            <a:pt x="35" y="50"/>
                          </a:lnTo>
                          <a:lnTo>
                            <a:pt x="29" y="58"/>
                          </a:lnTo>
                          <a:lnTo>
                            <a:pt x="17" y="58"/>
                          </a:lnTo>
                          <a:lnTo>
                            <a:pt x="11" y="58"/>
                          </a:lnTo>
                          <a:lnTo>
                            <a:pt x="5" y="50"/>
                          </a:lnTo>
                          <a:lnTo>
                            <a:pt x="0" y="36"/>
                          </a:lnTo>
                          <a:lnTo>
                            <a:pt x="0" y="29"/>
                          </a:lnTo>
                          <a:lnTo>
                            <a:pt x="0" y="14"/>
                          </a:lnTo>
                          <a:lnTo>
                            <a:pt x="5" y="0"/>
                          </a:lnTo>
                        </a:path>
                      </a:pathLst>
                    </a:custGeom>
                    <a:solidFill>
                      <a:srgbClr val="0000FF"/>
                    </a:solidFill>
                    <a:ln w="12600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33845" name="Freeform 2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143" y="1292"/>
                      <a:ext cx="65" cy="59"/>
                    </a:xfrm>
                    <a:custGeom>
                      <a:avLst/>
                      <a:gdLst>
                        <a:gd name="T0" fmla="*/ 4 w 74"/>
                        <a:gd name="T1" fmla="*/ 0 h 60"/>
                        <a:gd name="T2" fmla="*/ 8 w 74"/>
                        <a:gd name="T3" fmla="*/ 7 h 60"/>
                        <a:gd name="T4" fmla="*/ 11 w 74"/>
                        <a:gd name="T5" fmla="*/ 7 h 60"/>
                        <a:gd name="T6" fmla="*/ 19 w 74"/>
                        <a:gd name="T7" fmla="*/ 7 h 60"/>
                        <a:gd name="T8" fmla="*/ 25 w 74"/>
                        <a:gd name="T9" fmla="*/ 7 h 60"/>
                        <a:gd name="T10" fmla="*/ 28 w 74"/>
                        <a:gd name="T11" fmla="*/ 14 h 60"/>
                        <a:gd name="T12" fmla="*/ 31 w 74"/>
                        <a:gd name="T13" fmla="*/ 22 h 60"/>
                        <a:gd name="T14" fmla="*/ 33 w 74"/>
                        <a:gd name="T15" fmla="*/ 29 h 60"/>
                        <a:gd name="T16" fmla="*/ 25 w 74"/>
                        <a:gd name="T17" fmla="*/ 30 h 60"/>
                        <a:gd name="T18" fmla="*/ 22 w 74"/>
                        <a:gd name="T19" fmla="*/ 30 h 60"/>
                        <a:gd name="T20" fmla="*/ 25 w 74"/>
                        <a:gd name="T21" fmla="*/ 38 h 60"/>
                        <a:gd name="T22" fmla="*/ 25 w 74"/>
                        <a:gd name="T23" fmla="*/ 45 h 60"/>
                        <a:gd name="T24" fmla="*/ 16 w 74"/>
                        <a:gd name="T25" fmla="*/ 38 h 60"/>
                        <a:gd name="T26" fmla="*/ 11 w 74"/>
                        <a:gd name="T27" fmla="*/ 38 h 60"/>
                        <a:gd name="T28" fmla="*/ 8 w 74"/>
                        <a:gd name="T29" fmla="*/ 38 h 60"/>
                        <a:gd name="T30" fmla="*/ 8 w 74"/>
                        <a:gd name="T31" fmla="*/ 45 h 60"/>
                        <a:gd name="T32" fmla="*/ 4 w 74"/>
                        <a:gd name="T33" fmla="*/ 53 h 60"/>
                        <a:gd name="T34" fmla="*/ 4 w 74"/>
                        <a:gd name="T35" fmla="*/ 38 h 60"/>
                        <a:gd name="T36" fmla="*/ 0 w 74"/>
                        <a:gd name="T37" fmla="*/ 30 h 60"/>
                        <a:gd name="T38" fmla="*/ 0 w 74"/>
                        <a:gd name="T39" fmla="*/ 29 h 60"/>
                        <a:gd name="T40" fmla="*/ 0 w 74"/>
                        <a:gd name="T41" fmla="*/ 22 h 60"/>
                        <a:gd name="T42" fmla="*/ 5 w 74"/>
                        <a:gd name="T43" fmla="*/ 14 h 60"/>
                        <a:gd name="T44" fmla="*/ 4 w 74"/>
                        <a:gd name="T45" fmla="*/ 0 h 60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w 74"/>
                        <a:gd name="T70" fmla="*/ 0 h 60"/>
                        <a:gd name="T71" fmla="*/ 74 w 74"/>
                        <a:gd name="T72" fmla="*/ 60 h 60"/>
                      </a:gdLst>
                      <a:ahLst/>
                      <a:cxnLst>
                        <a:cxn ang="T46">
                          <a:pos x="T0" y="T1"/>
                        </a:cxn>
                        <a:cxn ang="T47">
                          <a:pos x="T2" y="T3"/>
                        </a:cxn>
                        <a:cxn ang="T48">
                          <a:pos x="T4" y="T5"/>
                        </a:cxn>
                        <a:cxn ang="T49">
                          <a:pos x="T6" y="T7"/>
                        </a:cxn>
                        <a:cxn ang="T50">
                          <a:pos x="T8" y="T9"/>
                        </a:cxn>
                        <a:cxn ang="T51">
                          <a:pos x="T10" y="T11"/>
                        </a:cxn>
                        <a:cxn ang="T52">
                          <a:pos x="T12" y="T13"/>
                        </a:cxn>
                        <a:cxn ang="T53">
                          <a:pos x="T14" y="T15"/>
                        </a:cxn>
                        <a:cxn ang="T54">
                          <a:pos x="T16" y="T17"/>
                        </a:cxn>
                        <a:cxn ang="T55">
                          <a:pos x="T18" y="T19"/>
                        </a:cxn>
                        <a:cxn ang="T56">
                          <a:pos x="T20" y="T21"/>
                        </a:cxn>
                        <a:cxn ang="T57">
                          <a:pos x="T22" y="T23"/>
                        </a:cxn>
                        <a:cxn ang="T58">
                          <a:pos x="T24" y="T25"/>
                        </a:cxn>
                        <a:cxn ang="T59">
                          <a:pos x="T26" y="T27"/>
                        </a:cxn>
                        <a:cxn ang="T60">
                          <a:pos x="T28" y="T29"/>
                        </a:cxn>
                        <a:cxn ang="T61">
                          <a:pos x="T30" y="T31"/>
                        </a:cxn>
                        <a:cxn ang="T62">
                          <a:pos x="T32" y="T33"/>
                        </a:cxn>
                        <a:cxn ang="T63">
                          <a:pos x="T34" y="T35"/>
                        </a:cxn>
                        <a:cxn ang="T64">
                          <a:pos x="T36" y="T37"/>
                        </a:cxn>
                        <a:cxn ang="T65">
                          <a:pos x="T38" y="T39"/>
                        </a:cxn>
                        <a:cxn ang="T66">
                          <a:pos x="T40" y="T41"/>
                        </a:cxn>
                        <a:cxn ang="T67">
                          <a:pos x="T42" y="T43"/>
                        </a:cxn>
                        <a:cxn ang="T68">
                          <a:pos x="T44" y="T45"/>
                        </a:cxn>
                      </a:cxnLst>
                      <a:rect l="T69" t="T70" r="T71" b="T72"/>
                      <a:pathLst>
                        <a:path w="74" h="60">
                          <a:moveTo>
                            <a:pt x="6" y="0"/>
                          </a:moveTo>
                          <a:lnTo>
                            <a:pt x="17" y="7"/>
                          </a:lnTo>
                          <a:lnTo>
                            <a:pt x="24" y="7"/>
                          </a:lnTo>
                          <a:lnTo>
                            <a:pt x="42" y="7"/>
                          </a:lnTo>
                          <a:lnTo>
                            <a:pt x="53" y="7"/>
                          </a:lnTo>
                          <a:lnTo>
                            <a:pt x="60" y="14"/>
                          </a:lnTo>
                          <a:lnTo>
                            <a:pt x="66" y="22"/>
                          </a:lnTo>
                          <a:lnTo>
                            <a:pt x="73" y="29"/>
                          </a:lnTo>
                          <a:lnTo>
                            <a:pt x="53" y="36"/>
                          </a:lnTo>
                          <a:lnTo>
                            <a:pt x="48" y="36"/>
                          </a:lnTo>
                          <a:lnTo>
                            <a:pt x="53" y="44"/>
                          </a:lnTo>
                          <a:lnTo>
                            <a:pt x="53" y="51"/>
                          </a:lnTo>
                          <a:lnTo>
                            <a:pt x="35" y="44"/>
                          </a:lnTo>
                          <a:lnTo>
                            <a:pt x="24" y="44"/>
                          </a:lnTo>
                          <a:lnTo>
                            <a:pt x="17" y="44"/>
                          </a:lnTo>
                          <a:lnTo>
                            <a:pt x="17" y="51"/>
                          </a:lnTo>
                          <a:lnTo>
                            <a:pt x="6" y="59"/>
                          </a:lnTo>
                          <a:lnTo>
                            <a:pt x="6" y="44"/>
                          </a:lnTo>
                          <a:lnTo>
                            <a:pt x="0" y="36"/>
                          </a:lnTo>
                          <a:lnTo>
                            <a:pt x="0" y="29"/>
                          </a:lnTo>
                          <a:lnTo>
                            <a:pt x="0" y="22"/>
                          </a:lnTo>
                          <a:lnTo>
                            <a:pt x="11" y="14"/>
                          </a:lnTo>
                          <a:lnTo>
                            <a:pt x="6" y="0"/>
                          </a:lnTo>
                        </a:path>
                      </a:pathLst>
                    </a:custGeom>
                    <a:solidFill>
                      <a:srgbClr val="0000FF"/>
                    </a:solidFill>
                    <a:ln w="12600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</p:grpSp>
              <p:sp>
                <p:nvSpPr>
                  <p:cNvPr id="33834" name="Freeform 22"/>
                  <p:cNvSpPr>
                    <a:spLocks noChangeArrowheads="1"/>
                  </p:cNvSpPr>
                  <p:nvPr/>
                </p:nvSpPr>
                <p:spPr bwMode="auto">
                  <a:xfrm>
                    <a:off x="4196" y="2267"/>
                    <a:ext cx="455" cy="465"/>
                  </a:xfrm>
                  <a:custGeom>
                    <a:avLst/>
                    <a:gdLst>
                      <a:gd name="T0" fmla="*/ 192 w 513"/>
                      <a:gd name="T1" fmla="*/ 36 h 466"/>
                      <a:gd name="T2" fmla="*/ 203 w 513"/>
                      <a:gd name="T3" fmla="*/ 51 h 466"/>
                      <a:gd name="T4" fmla="*/ 212 w 513"/>
                      <a:gd name="T5" fmla="*/ 124 h 466"/>
                      <a:gd name="T6" fmla="*/ 235 w 513"/>
                      <a:gd name="T7" fmla="*/ 195 h 466"/>
                      <a:gd name="T8" fmla="*/ 246 w 513"/>
                      <a:gd name="T9" fmla="*/ 299 h 466"/>
                      <a:gd name="T10" fmla="*/ 238 w 513"/>
                      <a:gd name="T11" fmla="*/ 350 h 466"/>
                      <a:gd name="T12" fmla="*/ 229 w 513"/>
                      <a:gd name="T13" fmla="*/ 378 h 466"/>
                      <a:gd name="T14" fmla="*/ 224 w 513"/>
                      <a:gd name="T15" fmla="*/ 422 h 466"/>
                      <a:gd name="T16" fmla="*/ 215 w 513"/>
                      <a:gd name="T17" fmla="*/ 444 h 466"/>
                      <a:gd name="T18" fmla="*/ 200 w 513"/>
                      <a:gd name="T19" fmla="*/ 459 h 466"/>
                      <a:gd name="T20" fmla="*/ 173 w 513"/>
                      <a:gd name="T21" fmla="*/ 451 h 466"/>
                      <a:gd name="T22" fmla="*/ 159 w 513"/>
                      <a:gd name="T23" fmla="*/ 422 h 466"/>
                      <a:gd name="T24" fmla="*/ 153 w 513"/>
                      <a:gd name="T25" fmla="*/ 393 h 466"/>
                      <a:gd name="T26" fmla="*/ 153 w 513"/>
                      <a:gd name="T27" fmla="*/ 357 h 466"/>
                      <a:gd name="T28" fmla="*/ 139 w 513"/>
                      <a:gd name="T29" fmla="*/ 364 h 466"/>
                      <a:gd name="T30" fmla="*/ 130 w 513"/>
                      <a:gd name="T31" fmla="*/ 350 h 466"/>
                      <a:gd name="T32" fmla="*/ 115 w 513"/>
                      <a:gd name="T33" fmla="*/ 336 h 466"/>
                      <a:gd name="T34" fmla="*/ 101 w 513"/>
                      <a:gd name="T35" fmla="*/ 336 h 466"/>
                      <a:gd name="T36" fmla="*/ 90 w 513"/>
                      <a:gd name="T37" fmla="*/ 350 h 466"/>
                      <a:gd name="T38" fmla="*/ 79 w 513"/>
                      <a:gd name="T39" fmla="*/ 364 h 466"/>
                      <a:gd name="T40" fmla="*/ 60 w 513"/>
                      <a:gd name="T41" fmla="*/ 378 h 466"/>
                      <a:gd name="T42" fmla="*/ 52 w 513"/>
                      <a:gd name="T43" fmla="*/ 385 h 466"/>
                      <a:gd name="T44" fmla="*/ 35 w 513"/>
                      <a:gd name="T45" fmla="*/ 400 h 466"/>
                      <a:gd name="T46" fmla="*/ 27 w 513"/>
                      <a:gd name="T47" fmla="*/ 385 h 466"/>
                      <a:gd name="T48" fmla="*/ 27 w 513"/>
                      <a:gd name="T49" fmla="*/ 336 h 466"/>
                      <a:gd name="T50" fmla="*/ 20 w 513"/>
                      <a:gd name="T51" fmla="*/ 306 h 466"/>
                      <a:gd name="T52" fmla="*/ 11 w 513"/>
                      <a:gd name="T53" fmla="*/ 277 h 466"/>
                      <a:gd name="T54" fmla="*/ 4 w 513"/>
                      <a:gd name="T55" fmla="*/ 195 h 466"/>
                      <a:gd name="T56" fmla="*/ 4 w 513"/>
                      <a:gd name="T57" fmla="*/ 166 h 466"/>
                      <a:gd name="T58" fmla="*/ 20 w 513"/>
                      <a:gd name="T59" fmla="*/ 152 h 466"/>
                      <a:gd name="T60" fmla="*/ 35 w 513"/>
                      <a:gd name="T61" fmla="*/ 144 h 466"/>
                      <a:gd name="T62" fmla="*/ 41 w 513"/>
                      <a:gd name="T63" fmla="*/ 138 h 466"/>
                      <a:gd name="T64" fmla="*/ 46 w 513"/>
                      <a:gd name="T65" fmla="*/ 116 h 466"/>
                      <a:gd name="T66" fmla="*/ 43 w 513"/>
                      <a:gd name="T67" fmla="*/ 102 h 466"/>
                      <a:gd name="T68" fmla="*/ 60 w 513"/>
                      <a:gd name="T69" fmla="*/ 73 h 466"/>
                      <a:gd name="T70" fmla="*/ 75 w 513"/>
                      <a:gd name="T71" fmla="*/ 43 h 466"/>
                      <a:gd name="T72" fmla="*/ 90 w 513"/>
                      <a:gd name="T73" fmla="*/ 58 h 466"/>
                      <a:gd name="T74" fmla="*/ 99 w 513"/>
                      <a:gd name="T75" fmla="*/ 43 h 466"/>
                      <a:gd name="T76" fmla="*/ 107 w 513"/>
                      <a:gd name="T77" fmla="*/ 21 h 466"/>
                      <a:gd name="T78" fmla="*/ 119 w 513"/>
                      <a:gd name="T79" fmla="*/ 7 h 466"/>
                      <a:gd name="T80" fmla="*/ 133 w 513"/>
                      <a:gd name="T81" fmla="*/ 7 h 466"/>
                      <a:gd name="T82" fmla="*/ 139 w 513"/>
                      <a:gd name="T83" fmla="*/ 29 h 466"/>
                      <a:gd name="T84" fmla="*/ 139 w 513"/>
                      <a:gd name="T85" fmla="*/ 51 h 466"/>
                      <a:gd name="T86" fmla="*/ 159 w 513"/>
                      <a:gd name="T87" fmla="*/ 87 h 466"/>
                      <a:gd name="T88" fmla="*/ 170 w 513"/>
                      <a:gd name="T89" fmla="*/ 94 h 466"/>
                      <a:gd name="T90" fmla="*/ 177 w 513"/>
                      <a:gd name="T91" fmla="*/ 36 h 46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w 513"/>
                      <a:gd name="T139" fmla="*/ 0 h 466"/>
                      <a:gd name="T140" fmla="*/ 513 w 513"/>
                      <a:gd name="T141" fmla="*/ 466 h 466"/>
                    </a:gdLst>
                    <a:ahLst/>
                    <a:cxnLst>
                      <a:cxn ang="T92">
                        <a:pos x="T0" y="T1"/>
                      </a:cxn>
                      <a:cxn ang="T93">
                        <a:pos x="T2" y="T3"/>
                      </a:cxn>
                      <a:cxn ang="T94">
                        <a:pos x="T4" y="T5"/>
                      </a:cxn>
                      <a:cxn ang="T95">
                        <a:pos x="T6" y="T7"/>
                      </a:cxn>
                      <a:cxn ang="T96">
                        <a:pos x="T8" y="T9"/>
                      </a:cxn>
                      <a:cxn ang="T97">
                        <a:pos x="T10" y="T11"/>
                      </a:cxn>
                      <a:cxn ang="T98">
                        <a:pos x="T12" y="T13"/>
                      </a:cxn>
                      <a:cxn ang="T99">
                        <a:pos x="T14" y="T15"/>
                      </a:cxn>
                      <a:cxn ang="T100">
                        <a:pos x="T16" y="T17"/>
                      </a:cxn>
                      <a:cxn ang="T101">
                        <a:pos x="T18" y="T19"/>
                      </a:cxn>
                      <a:cxn ang="T102">
                        <a:pos x="T20" y="T21"/>
                      </a:cxn>
                      <a:cxn ang="T103">
                        <a:pos x="T22" y="T23"/>
                      </a:cxn>
                      <a:cxn ang="T104">
                        <a:pos x="T24" y="T25"/>
                      </a:cxn>
                      <a:cxn ang="T105">
                        <a:pos x="T26" y="T27"/>
                      </a:cxn>
                      <a:cxn ang="T106">
                        <a:pos x="T28" y="T29"/>
                      </a:cxn>
                      <a:cxn ang="T107">
                        <a:pos x="T30" y="T31"/>
                      </a:cxn>
                      <a:cxn ang="T108">
                        <a:pos x="T32" y="T33"/>
                      </a:cxn>
                      <a:cxn ang="T109">
                        <a:pos x="T34" y="T35"/>
                      </a:cxn>
                      <a:cxn ang="T110">
                        <a:pos x="T36" y="T37"/>
                      </a:cxn>
                      <a:cxn ang="T111">
                        <a:pos x="T38" y="T39"/>
                      </a:cxn>
                      <a:cxn ang="T112">
                        <a:pos x="T40" y="T41"/>
                      </a:cxn>
                      <a:cxn ang="T113">
                        <a:pos x="T42" y="T43"/>
                      </a:cxn>
                      <a:cxn ang="T114">
                        <a:pos x="T44" y="T45"/>
                      </a:cxn>
                      <a:cxn ang="T115">
                        <a:pos x="T46" y="T47"/>
                      </a:cxn>
                      <a:cxn ang="T116">
                        <a:pos x="T48" y="T49"/>
                      </a:cxn>
                      <a:cxn ang="T117">
                        <a:pos x="T50" y="T51"/>
                      </a:cxn>
                      <a:cxn ang="T118">
                        <a:pos x="T52" y="T53"/>
                      </a:cxn>
                      <a:cxn ang="T119">
                        <a:pos x="T54" y="T55"/>
                      </a:cxn>
                      <a:cxn ang="T120">
                        <a:pos x="T56" y="T57"/>
                      </a:cxn>
                      <a:cxn ang="T121">
                        <a:pos x="T58" y="T59"/>
                      </a:cxn>
                      <a:cxn ang="T122">
                        <a:pos x="T60" y="T61"/>
                      </a:cxn>
                      <a:cxn ang="T123">
                        <a:pos x="T62" y="T63"/>
                      </a:cxn>
                      <a:cxn ang="T124">
                        <a:pos x="T64" y="T65"/>
                      </a:cxn>
                      <a:cxn ang="T125">
                        <a:pos x="T66" y="T67"/>
                      </a:cxn>
                      <a:cxn ang="T126">
                        <a:pos x="T68" y="T69"/>
                      </a:cxn>
                      <a:cxn ang="T127">
                        <a:pos x="T70" y="T71"/>
                      </a:cxn>
                      <a:cxn ang="T128">
                        <a:pos x="T72" y="T73"/>
                      </a:cxn>
                      <a:cxn ang="T129">
                        <a:pos x="T74" y="T75"/>
                      </a:cxn>
                      <a:cxn ang="T130">
                        <a:pos x="T76" y="T77"/>
                      </a:cxn>
                      <a:cxn ang="T131">
                        <a:pos x="T78" y="T79"/>
                      </a:cxn>
                      <a:cxn ang="T132">
                        <a:pos x="T80" y="T81"/>
                      </a:cxn>
                      <a:cxn ang="T133">
                        <a:pos x="T82" y="T83"/>
                      </a:cxn>
                      <a:cxn ang="T134">
                        <a:pos x="T84" y="T85"/>
                      </a:cxn>
                      <a:cxn ang="T135">
                        <a:pos x="T86" y="T87"/>
                      </a:cxn>
                      <a:cxn ang="T136">
                        <a:pos x="T88" y="T89"/>
                      </a:cxn>
                      <a:cxn ang="T137">
                        <a:pos x="T90" y="T91"/>
                      </a:cxn>
                    </a:cxnLst>
                    <a:rect l="T138" t="T139" r="T140" b="T141"/>
                    <a:pathLst>
                      <a:path w="513" h="466">
                        <a:moveTo>
                          <a:pt x="369" y="0"/>
                        </a:moveTo>
                        <a:lnTo>
                          <a:pt x="393" y="0"/>
                        </a:lnTo>
                        <a:lnTo>
                          <a:pt x="393" y="36"/>
                        </a:lnTo>
                        <a:lnTo>
                          <a:pt x="404" y="51"/>
                        </a:lnTo>
                        <a:lnTo>
                          <a:pt x="411" y="51"/>
                        </a:lnTo>
                        <a:lnTo>
                          <a:pt x="417" y="51"/>
                        </a:lnTo>
                        <a:lnTo>
                          <a:pt x="417" y="58"/>
                        </a:lnTo>
                        <a:lnTo>
                          <a:pt x="422" y="102"/>
                        </a:lnTo>
                        <a:lnTo>
                          <a:pt x="435" y="124"/>
                        </a:lnTo>
                        <a:lnTo>
                          <a:pt x="459" y="159"/>
                        </a:lnTo>
                        <a:lnTo>
                          <a:pt x="459" y="166"/>
                        </a:lnTo>
                        <a:lnTo>
                          <a:pt x="482" y="195"/>
                        </a:lnTo>
                        <a:lnTo>
                          <a:pt x="505" y="225"/>
                        </a:lnTo>
                        <a:lnTo>
                          <a:pt x="512" y="269"/>
                        </a:lnTo>
                        <a:lnTo>
                          <a:pt x="505" y="305"/>
                        </a:lnTo>
                        <a:lnTo>
                          <a:pt x="500" y="327"/>
                        </a:lnTo>
                        <a:lnTo>
                          <a:pt x="488" y="334"/>
                        </a:lnTo>
                        <a:lnTo>
                          <a:pt x="488" y="356"/>
                        </a:lnTo>
                        <a:lnTo>
                          <a:pt x="476" y="370"/>
                        </a:lnTo>
                        <a:lnTo>
                          <a:pt x="470" y="377"/>
                        </a:lnTo>
                        <a:lnTo>
                          <a:pt x="470" y="384"/>
                        </a:lnTo>
                        <a:lnTo>
                          <a:pt x="464" y="391"/>
                        </a:lnTo>
                        <a:lnTo>
                          <a:pt x="459" y="413"/>
                        </a:lnTo>
                        <a:lnTo>
                          <a:pt x="459" y="428"/>
                        </a:lnTo>
                        <a:lnTo>
                          <a:pt x="446" y="435"/>
                        </a:lnTo>
                        <a:lnTo>
                          <a:pt x="446" y="443"/>
                        </a:lnTo>
                        <a:lnTo>
                          <a:pt x="441" y="450"/>
                        </a:lnTo>
                        <a:lnTo>
                          <a:pt x="428" y="457"/>
                        </a:lnTo>
                        <a:lnTo>
                          <a:pt x="422" y="457"/>
                        </a:lnTo>
                        <a:lnTo>
                          <a:pt x="411" y="465"/>
                        </a:lnTo>
                        <a:lnTo>
                          <a:pt x="398" y="450"/>
                        </a:lnTo>
                        <a:lnTo>
                          <a:pt x="380" y="450"/>
                        </a:lnTo>
                        <a:lnTo>
                          <a:pt x="356" y="457"/>
                        </a:lnTo>
                        <a:lnTo>
                          <a:pt x="345" y="443"/>
                        </a:lnTo>
                        <a:lnTo>
                          <a:pt x="334" y="428"/>
                        </a:lnTo>
                        <a:lnTo>
                          <a:pt x="327" y="428"/>
                        </a:lnTo>
                        <a:lnTo>
                          <a:pt x="321" y="413"/>
                        </a:lnTo>
                        <a:lnTo>
                          <a:pt x="321" y="406"/>
                        </a:lnTo>
                        <a:lnTo>
                          <a:pt x="315" y="399"/>
                        </a:lnTo>
                        <a:lnTo>
                          <a:pt x="315" y="384"/>
                        </a:lnTo>
                        <a:lnTo>
                          <a:pt x="315" y="370"/>
                        </a:lnTo>
                        <a:lnTo>
                          <a:pt x="315" y="363"/>
                        </a:lnTo>
                        <a:lnTo>
                          <a:pt x="303" y="370"/>
                        </a:lnTo>
                        <a:lnTo>
                          <a:pt x="297" y="370"/>
                        </a:lnTo>
                        <a:lnTo>
                          <a:pt x="286" y="370"/>
                        </a:lnTo>
                        <a:lnTo>
                          <a:pt x="279" y="370"/>
                        </a:lnTo>
                        <a:lnTo>
                          <a:pt x="273" y="370"/>
                        </a:lnTo>
                        <a:lnTo>
                          <a:pt x="268" y="356"/>
                        </a:lnTo>
                        <a:lnTo>
                          <a:pt x="262" y="342"/>
                        </a:lnTo>
                        <a:lnTo>
                          <a:pt x="244" y="342"/>
                        </a:lnTo>
                        <a:lnTo>
                          <a:pt x="238" y="342"/>
                        </a:lnTo>
                        <a:lnTo>
                          <a:pt x="232" y="342"/>
                        </a:lnTo>
                        <a:lnTo>
                          <a:pt x="220" y="342"/>
                        </a:lnTo>
                        <a:lnTo>
                          <a:pt x="208" y="342"/>
                        </a:lnTo>
                        <a:lnTo>
                          <a:pt x="196" y="349"/>
                        </a:lnTo>
                        <a:lnTo>
                          <a:pt x="190" y="342"/>
                        </a:lnTo>
                        <a:lnTo>
                          <a:pt x="184" y="356"/>
                        </a:lnTo>
                        <a:lnTo>
                          <a:pt x="172" y="363"/>
                        </a:lnTo>
                        <a:lnTo>
                          <a:pt x="166" y="363"/>
                        </a:lnTo>
                        <a:lnTo>
                          <a:pt x="161" y="370"/>
                        </a:lnTo>
                        <a:lnTo>
                          <a:pt x="148" y="370"/>
                        </a:lnTo>
                        <a:lnTo>
                          <a:pt x="137" y="377"/>
                        </a:lnTo>
                        <a:lnTo>
                          <a:pt x="124" y="384"/>
                        </a:lnTo>
                        <a:lnTo>
                          <a:pt x="119" y="391"/>
                        </a:lnTo>
                        <a:lnTo>
                          <a:pt x="113" y="384"/>
                        </a:lnTo>
                        <a:lnTo>
                          <a:pt x="107" y="391"/>
                        </a:lnTo>
                        <a:lnTo>
                          <a:pt x="100" y="399"/>
                        </a:lnTo>
                        <a:lnTo>
                          <a:pt x="95" y="406"/>
                        </a:lnTo>
                        <a:lnTo>
                          <a:pt x="71" y="406"/>
                        </a:lnTo>
                        <a:lnTo>
                          <a:pt x="59" y="391"/>
                        </a:lnTo>
                        <a:lnTo>
                          <a:pt x="59" y="384"/>
                        </a:lnTo>
                        <a:lnTo>
                          <a:pt x="54" y="391"/>
                        </a:lnTo>
                        <a:lnTo>
                          <a:pt x="47" y="384"/>
                        </a:lnTo>
                        <a:lnTo>
                          <a:pt x="54" y="363"/>
                        </a:lnTo>
                        <a:lnTo>
                          <a:pt x="54" y="342"/>
                        </a:lnTo>
                        <a:lnTo>
                          <a:pt x="47" y="334"/>
                        </a:lnTo>
                        <a:lnTo>
                          <a:pt x="47" y="320"/>
                        </a:lnTo>
                        <a:lnTo>
                          <a:pt x="41" y="312"/>
                        </a:lnTo>
                        <a:lnTo>
                          <a:pt x="35" y="305"/>
                        </a:lnTo>
                        <a:lnTo>
                          <a:pt x="35" y="298"/>
                        </a:lnTo>
                        <a:lnTo>
                          <a:pt x="23" y="283"/>
                        </a:lnTo>
                        <a:lnTo>
                          <a:pt x="12" y="239"/>
                        </a:lnTo>
                        <a:lnTo>
                          <a:pt x="6" y="210"/>
                        </a:lnTo>
                        <a:lnTo>
                          <a:pt x="6" y="195"/>
                        </a:lnTo>
                        <a:lnTo>
                          <a:pt x="0" y="188"/>
                        </a:lnTo>
                        <a:lnTo>
                          <a:pt x="0" y="174"/>
                        </a:lnTo>
                        <a:lnTo>
                          <a:pt x="6" y="166"/>
                        </a:lnTo>
                        <a:lnTo>
                          <a:pt x="23" y="144"/>
                        </a:lnTo>
                        <a:lnTo>
                          <a:pt x="41" y="144"/>
                        </a:lnTo>
                        <a:lnTo>
                          <a:pt x="41" y="152"/>
                        </a:lnTo>
                        <a:lnTo>
                          <a:pt x="65" y="152"/>
                        </a:lnTo>
                        <a:lnTo>
                          <a:pt x="65" y="144"/>
                        </a:lnTo>
                        <a:lnTo>
                          <a:pt x="71" y="144"/>
                        </a:lnTo>
                        <a:lnTo>
                          <a:pt x="76" y="144"/>
                        </a:lnTo>
                        <a:lnTo>
                          <a:pt x="83" y="144"/>
                        </a:lnTo>
                        <a:lnTo>
                          <a:pt x="83" y="138"/>
                        </a:lnTo>
                        <a:lnTo>
                          <a:pt x="83" y="131"/>
                        </a:lnTo>
                        <a:lnTo>
                          <a:pt x="89" y="124"/>
                        </a:lnTo>
                        <a:lnTo>
                          <a:pt x="95" y="116"/>
                        </a:lnTo>
                        <a:lnTo>
                          <a:pt x="89" y="109"/>
                        </a:lnTo>
                        <a:lnTo>
                          <a:pt x="95" y="109"/>
                        </a:lnTo>
                        <a:lnTo>
                          <a:pt x="89" y="102"/>
                        </a:lnTo>
                        <a:lnTo>
                          <a:pt x="100" y="94"/>
                        </a:lnTo>
                        <a:lnTo>
                          <a:pt x="113" y="94"/>
                        </a:lnTo>
                        <a:lnTo>
                          <a:pt x="124" y="73"/>
                        </a:lnTo>
                        <a:lnTo>
                          <a:pt x="142" y="51"/>
                        </a:lnTo>
                        <a:lnTo>
                          <a:pt x="155" y="51"/>
                        </a:lnTo>
                        <a:lnTo>
                          <a:pt x="155" y="43"/>
                        </a:lnTo>
                        <a:lnTo>
                          <a:pt x="166" y="43"/>
                        </a:lnTo>
                        <a:lnTo>
                          <a:pt x="179" y="58"/>
                        </a:lnTo>
                        <a:lnTo>
                          <a:pt x="184" y="58"/>
                        </a:lnTo>
                        <a:lnTo>
                          <a:pt x="184" y="51"/>
                        </a:lnTo>
                        <a:lnTo>
                          <a:pt x="196" y="43"/>
                        </a:lnTo>
                        <a:lnTo>
                          <a:pt x="203" y="43"/>
                        </a:lnTo>
                        <a:lnTo>
                          <a:pt x="208" y="29"/>
                        </a:lnTo>
                        <a:lnTo>
                          <a:pt x="214" y="21"/>
                        </a:lnTo>
                        <a:lnTo>
                          <a:pt x="220" y="21"/>
                        </a:lnTo>
                        <a:lnTo>
                          <a:pt x="232" y="14"/>
                        </a:lnTo>
                        <a:lnTo>
                          <a:pt x="238" y="14"/>
                        </a:lnTo>
                        <a:lnTo>
                          <a:pt x="244" y="7"/>
                        </a:lnTo>
                        <a:lnTo>
                          <a:pt x="249" y="7"/>
                        </a:lnTo>
                        <a:lnTo>
                          <a:pt x="262" y="7"/>
                        </a:lnTo>
                        <a:lnTo>
                          <a:pt x="273" y="7"/>
                        </a:lnTo>
                        <a:lnTo>
                          <a:pt x="286" y="14"/>
                        </a:lnTo>
                        <a:lnTo>
                          <a:pt x="286" y="21"/>
                        </a:lnTo>
                        <a:lnTo>
                          <a:pt x="286" y="29"/>
                        </a:lnTo>
                        <a:lnTo>
                          <a:pt x="291" y="36"/>
                        </a:lnTo>
                        <a:lnTo>
                          <a:pt x="286" y="36"/>
                        </a:lnTo>
                        <a:lnTo>
                          <a:pt x="286" y="51"/>
                        </a:lnTo>
                        <a:lnTo>
                          <a:pt x="310" y="73"/>
                        </a:lnTo>
                        <a:lnTo>
                          <a:pt x="315" y="87"/>
                        </a:lnTo>
                        <a:lnTo>
                          <a:pt x="327" y="87"/>
                        </a:lnTo>
                        <a:lnTo>
                          <a:pt x="334" y="94"/>
                        </a:lnTo>
                        <a:lnTo>
                          <a:pt x="339" y="94"/>
                        </a:lnTo>
                        <a:lnTo>
                          <a:pt x="351" y="94"/>
                        </a:lnTo>
                        <a:lnTo>
                          <a:pt x="356" y="73"/>
                        </a:lnTo>
                        <a:lnTo>
                          <a:pt x="363" y="58"/>
                        </a:lnTo>
                        <a:lnTo>
                          <a:pt x="363" y="36"/>
                        </a:lnTo>
                        <a:lnTo>
                          <a:pt x="369" y="21"/>
                        </a:lnTo>
                        <a:lnTo>
                          <a:pt x="369" y="0"/>
                        </a:lnTo>
                      </a:path>
                    </a:pathLst>
                  </a:custGeom>
                  <a:solidFill>
                    <a:srgbClr val="0000FF"/>
                  </a:solidFill>
                  <a:ln w="126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  <p:sp>
                <p:nvSpPr>
                  <p:cNvPr id="33835" name="Freeform 23"/>
                  <p:cNvSpPr>
                    <a:spLocks noChangeArrowheads="1"/>
                  </p:cNvSpPr>
                  <p:nvPr/>
                </p:nvSpPr>
                <p:spPr bwMode="auto">
                  <a:xfrm>
                    <a:off x="4091" y="2166"/>
                    <a:ext cx="249" cy="64"/>
                  </a:xfrm>
                  <a:custGeom>
                    <a:avLst/>
                    <a:gdLst>
                      <a:gd name="T0" fmla="*/ 11 w 282"/>
                      <a:gd name="T1" fmla="*/ 13 h 65"/>
                      <a:gd name="T2" fmla="*/ 25 w 282"/>
                      <a:gd name="T3" fmla="*/ 13 h 65"/>
                      <a:gd name="T4" fmla="*/ 36 w 282"/>
                      <a:gd name="T5" fmla="*/ 13 h 65"/>
                      <a:gd name="T6" fmla="*/ 44 w 282"/>
                      <a:gd name="T7" fmla="*/ 32 h 65"/>
                      <a:gd name="T8" fmla="*/ 53 w 282"/>
                      <a:gd name="T9" fmla="*/ 32 h 65"/>
                      <a:gd name="T10" fmla="*/ 64 w 282"/>
                      <a:gd name="T11" fmla="*/ 36 h 65"/>
                      <a:gd name="T12" fmla="*/ 73 w 282"/>
                      <a:gd name="T13" fmla="*/ 43 h 65"/>
                      <a:gd name="T14" fmla="*/ 76 w 282"/>
                      <a:gd name="T15" fmla="*/ 32 h 65"/>
                      <a:gd name="T16" fmla="*/ 91 w 282"/>
                      <a:gd name="T17" fmla="*/ 32 h 65"/>
                      <a:gd name="T18" fmla="*/ 102 w 282"/>
                      <a:gd name="T19" fmla="*/ 36 h 65"/>
                      <a:gd name="T20" fmla="*/ 110 w 282"/>
                      <a:gd name="T21" fmla="*/ 36 h 65"/>
                      <a:gd name="T22" fmla="*/ 116 w 282"/>
                      <a:gd name="T23" fmla="*/ 32 h 65"/>
                      <a:gd name="T24" fmla="*/ 127 w 282"/>
                      <a:gd name="T25" fmla="*/ 32 h 65"/>
                      <a:gd name="T26" fmla="*/ 132 w 282"/>
                      <a:gd name="T27" fmla="*/ 27 h 65"/>
                      <a:gd name="T28" fmla="*/ 132 w 282"/>
                      <a:gd name="T29" fmla="*/ 43 h 65"/>
                      <a:gd name="T30" fmla="*/ 127 w 282"/>
                      <a:gd name="T31" fmla="*/ 43 h 65"/>
                      <a:gd name="T32" fmla="*/ 122 w 282"/>
                      <a:gd name="T33" fmla="*/ 50 h 65"/>
                      <a:gd name="T34" fmla="*/ 116 w 282"/>
                      <a:gd name="T35" fmla="*/ 50 h 65"/>
                      <a:gd name="T36" fmla="*/ 110 w 282"/>
                      <a:gd name="T37" fmla="*/ 50 h 65"/>
                      <a:gd name="T38" fmla="*/ 103 w 282"/>
                      <a:gd name="T39" fmla="*/ 58 h 65"/>
                      <a:gd name="T40" fmla="*/ 96 w 282"/>
                      <a:gd name="T41" fmla="*/ 58 h 65"/>
                      <a:gd name="T42" fmla="*/ 93 w 282"/>
                      <a:gd name="T43" fmla="*/ 43 h 65"/>
                      <a:gd name="T44" fmla="*/ 87 w 282"/>
                      <a:gd name="T45" fmla="*/ 58 h 65"/>
                      <a:gd name="T46" fmla="*/ 79 w 282"/>
                      <a:gd name="T47" fmla="*/ 43 h 65"/>
                      <a:gd name="T48" fmla="*/ 73 w 282"/>
                      <a:gd name="T49" fmla="*/ 50 h 65"/>
                      <a:gd name="T50" fmla="*/ 68 w 282"/>
                      <a:gd name="T51" fmla="*/ 50 h 65"/>
                      <a:gd name="T52" fmla="*/ 59 w 282"/>
                      <a:gd name="T53" fmla="*/ 43 h 65"/>
                      <a:gd name="T54" fmla="*/ 50 w 282"/>
                      <a:gd name="T55" fmla="*/ 58 h 65"/>
                      <a:gd name="T56" fmla="*/ 42 w 282"/>
                      <a:gd name="T57" fmla="*/ 50 h 65"/>
                      <a:gd name="T58" fmla="*/ 34 w 282"/>
                      <a:gd name="T59" fmla="*/ 43 h 65"/>
                      <a:gd name="T60" fmla="*/ 19 w 282"/>
                      <a:gd name="T61" fmla="*/ 36 h 65"/>
                      <a:gd name="T62" fmla="*/ 8 w 282"/>
                      <a:gd name="T63" fmla="*/ 32 h 65"/>
                      <a:gd name="T64" fmla="*/ 4 w 282"/>
                      <a:gd name="T65" fmla="*/ 27 h 65"/>
                      <a:gd name="T66" fmla="*/ 0 w 282"/>
                      <a:gd name="T67" fmla="*/ 20 h 65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w 282"/>
                      <a:gd name="T103" fmla="*/ 0 h 65"/>
                      <a:gd name="T104" fmla="*/ 282 w 282"/>
                      <a:gd name="T105" fmla="*/ 65 h 65"/>
                    </a:gdLst>
                    <a:ahLst/>
                    <a:cxnLst>
                      <a:cxn ang="T68">
                        <a:pos x="T0" y="T1"/>
                      </a:cxn>
                      <a:cxn ang="T69">
                        <a:pos x="T2" y="T3"/>
                      </a:cxn>
                      <a:cxn ang="T70">
                        <a:pos x="T4" y="T5"/>
                      </a:cxn>
                      <a:cxn ang="T71">
                        <a:pos x="T6" y="T7"/>
                      </a:cxn>
                      <a:cxn ang="T72">
                        <a:pos x="T8" y="T9"/>
                      </a:cxn>
                      <a:cxn ang="T73">
                        <a:pos x="T10" y="T11"/>
                      </a:cxn>
                      <a:cxn ang="T74">
                        <a:pos x="T12" y="T13"/>
                      </a:cxn>
                      <a:cxn ang="T75">
                        <a:pos x="T14" y="T15"/>
                      </a:cxn>
                      <a:cxn ang="T76">
                        <a:pos x="T16" y="T17"/>
                      </a:cxn>
                      <a:cxn ang="T77">
                        <a:pos x="T18" y="T19"/>
                      </a:cxn>
                      <a:cxn ang="T78">
                        <a:pos x="T20" y="T21"/>
                      </a:cxn>
                      <a:cxn ang="T79">
                        <a:pos x="T22" y="T23"/>
                      </a:cxn>
                      <a:cxn ang="T80">
                        <a:pos x="T24" y="T25"/>
                      </a:cxn>
                      <a:cxn ang="T81">
                        <a:pos x="T26" y="T27"/>
                      </a:cxn>
                      <a:cxn ang="T82">
                        <a:pos x="T28" y="T29"/>
                      </a:cxn>
                      <a:cxn ang="T83">
                        <a:pos x="T30" y="T31"/>
                      </a:cxn>
                      <a:cxn ang="T84">
                        <a:pos x="T32" y="T33"/>
                      </a:cxn>
                      <a:cxn ang="T85">
                        <a:pos x="T34" y="T35"/>
                      </a:cxn>
                      <a:cxn ang="T86">
                        <a:pos x="T36" y="T37"/>
                      </a:cxn>
                      <a:cxn ang="T87">
                        <a:pos x="T38" y="T39"/>
                      </a:cxn>
                      <a:cxn ang="T88">
                        <a:pos x="T40" y="T41"/>
                      </a:cxn>
                      <a:cxn ang="T89">
                        <a:pos x="T42" y="T43"/>
                      </a:cxn>
                      <a:cxn ang="T90">
                        <a:pos x="T44" y="T45"/>
                      </a:cxn>
                      <a:cxn ang="T91">
                        <a:pos x="T46" y="T47"/>
                      </a:cxn>
                      <a:cxn ang="T92">
                        <a:pos x="T48" y="T49"/>
                      </a:cxn>
                      <a:cxn ang="T93">
                        <a:pos x="T50" y="T51"/>
                      </a:cxn>
                      <a:cxn ang="T94">
                        <a:pos x="T52" y="T53"/>
                      </a:cxn>
                      <a:cxn ang="T95">
                        <a:pos x="T54" y="T55"/>
                      </a:cxn>
                      <a:cxn ang="T96">
                        <a:pos x="T56" y="T57"/>
                      </a:cxn>
                      <a:cxn ang="T97">
                        <a:pos x="T58" y="T59"/>
                      </a:cxn>
                      <a:cxn ang="T98">
                        <a:pos x="T60" y="T61"/>
                      </a:cxn>
                      <a:cxn ang="T99">
                        <a:pos x="T62" y="T63"/>
                      </a:cxn>
                      <a:cxn ang="T100">
                        <a:pos x="T64" y="T65"/>
                      </a:cxn>
                      <a:cxn ang="T101">
                        <a:pos x="T66" y="T67"/>
                      </a:cxn>
                    </a:cxnLst>
                    <a:rect l="T102" t="T103" r="T104" b="T105"/>
                    <a:pathLst>
                      <a:path w="282" h="65">
                        <a:moveTo>
                          <a:pt x="0" y="0"/>
                        </a:moveTo>
                        <a:lnTo>
                          <a:pt x="24" y="13"/>
                        </a:lnTo>
                        <a:lnTo>
                          <a:pt x="41" y="13"/>
                        </a:lnTo>
                        <a:lnTo>
                          <a:pt x="53" y="13"/>
                        </a:lnTo>
                        <a:lnTo>
                          <a:pt x="65" y="13"/>
                        </a:lnTo>
                        <a:lnTo>
                          <a:pt x="77" y="13"/>
                        </a:lnTo>
                        <a:lnTo>
                          <a:pt x="88" y="20"/>
                        </a:lnTo>
                        <a:lnTo>
                          <a:pt x="94" y="35"/>
                        </a:lnTo>
                        <a:lnTo>
                          <a:pt x="101" y="35"/>
                        </a:lnTo>
                        <a:lnTo>
                          <a:pt x="112" y="35"/>
                        </a:lnTo>
                        <a:lnTo>
                          <a:pt x="125" y="35"/>
                        </a:lnTo>
                        <a:lnTo>
                          <a:pt x="136" y="42"/>
                        </a:lnTo>
                        <a:lnTo>
                          <a:pt x="149" y="49"/>
                        </a:lnTo>
                        <a:lnTo>
                          <a:pt x="154" y="49"/>
                        </a:lnTo>
                        <a:lnTo>
                          <a:pt x="154" y="35"/>
                        </a:lnTo>
                        <a:lnTo>
                          <a:pt x="160" y="35"/>
                        </a:lnTo>
                        <a:lnTo>
                          <a:pt x="178" y="35"/>
                        </a:lnTo>
                        <a:lnTo>
                          <a:pt x="191" y="35"/>
                        </a:lnTo>
                        <a:lnTo>
                          <a:pt x="208" y="35"/>
                        </a:lnTo>
                        <a:lnTo>
                          <a:pt x="215" y="42"/>
                        </a:lnTo>
                        <a:lnTo>
                          <a:pt x="220" y="42"/>
                        </a:lnTo>
                        <a:lnTo>
                          <a:pt x="232" y="42"/>
                        </a:lnTo>
                        <a:lnTo>
                          <a:pt x="239" y="42"/>
                        </a:lnTo>
                        <a:lnTo>
                          <a:pt x="244" y="35"/>
                        </a:lnTo>
                        <a:lnTo>
                          <a:pt x="256" y="35"/>
                        </a:lnTo>
                        <a:lnTo>
                          <a:pt x="268" y="35"/>
                        </a:lnTo>
                        <a:lnTo>
                          <a:pt x="274" y="27"/>
                        </a:lnTo>
                        <a:lnTo>
                          <a:pt x="281" y="27"/>
                        </a:lnTo>
                        <a:lnTo>
                          <a:pt x="281" y="42"/>
                        </a:lnTo>
                        <a:lnTo>
                          <a:pt x="281" y="49"/>
                        </a:lnTo>
                        <a:lnTo>
                          <a:pt x="274" y="49"/>
                        </a:lnTo>
                        <a:lnTo>
                          <a:pt x="268" y="49"/>
                        </a:lnTo>
                        <a:lnTo>
                          <a:pt x="262" y="49"/>
                        </a:lnTo>
                        <a:lnTo>
                          <a:pt x="256" y="56"/>
                        </a:lnTo>
                        <a:lnTo>
                          <a:pt x="250" y="64"/>
                        </a:lnTo>
                        <a:lnTo>
                          <a:pt x="244" y="56"/>
                        </a:lnTo>
                        <a:lnTo>
                          <a:pt x="239" y="56"/>
                        </a:lnTo>
                        <a:lnTo>
                          <a:pt x="232" y="56"/>
                        </a:lnTo>
                        <a:lnTo>
                          <a:pt x="226" y="64"/>
                        </a:lnTo>
                        <a:lnTo>
                          <a:pt x="220" y="64"/>
                        </a:lnTo>
                        <a:lnTo>
                          <a:pt x="215" y="64"/>
                        </a:lnTo>
                        <a:lnTo>
                          <a:pt x="202" y="64"/>
                        </a:lnTo>
                        <a:lnTo>
                          <a:pt x="202" y="56"/>
                        </a:lnTo>
                        <a:lnTo>
                          <a:pt x="196" y="49"/>
                        </a:lnTo>
                        <a:lnTo>
                          <a:pt x="184" y="56"/>
                        </a:lnTo>
                        <a:lnTo>
                          <a:pt x="184" y="64"/>
                        </a:lnTo>
                        <a:lnTo>
                          <a:pt x="178" y="64"/>
                        </a:lnTo>
                        <a:lnTo>
                          <a:pt x="167" y="49"/>
                        </a:lnTo>
                        <a:lnTo>
                          <a:pt x="160" y="56"/>
                        </a:lnTo>
                        <a:lnTo>
                          <a:pt x="154" y="56"/>
                        </a:lnTo>
                        <a:lnTo>
                          <a:pt x="149" y="64"/>
                        </a:lnTo>
                        <a:lnTo>
                          <a:pt x="143" y="56"/>
                        </a:lnTo>
                        <a:lnTo>
                          <a:pt x="131" y="56"/>
                        </a:lnTo>
                        <a:lnTo>
                          <a:pt x="125" y="49"/>
                        </a:lnTo>
                        <a:lnTo>
                          <a:pt x="112" y="56"/>
                        </a:lnTo>
                        <a:lnTo>
                          <a:pt x="107" y="64"/>
                        </a:lnTo>
                        <a:lnTo>
                          <a:pt x="101" y="56"/>
                        </a:lnTo>
                        <a:lnTo>
                          <a:pt x="88" y="56"/>
                        </a:lnTo>
                        <a:lnTo>
                          <a:pt x="77" y="49"/>
                        </a:lnTo>
                        <a:lnTo>
                          <a:pt x="70" y="49"/>
                        </a:lnTo>
                        <a:lnTo>
                          <a:pt x="53" y="42"/>
                        </a:lnTo>
                        <a:lnTo>
                          <a:pt x="41" y="42"/>
                        </a:lnTo>
                        <a:lnTo>
                          <a:pt x="29" y="42"/>
                        </a:lnTo>
                        <a:lnTo>
                          <a:pt x="17" y="35"/>
                        </a:lnTo>
                        <a:lnTo>
                          <a:pt x="11" y="27"/>
                        </a:lnTo>
                        <a:lnTo>
                          <a:pt x="5" y="27"/>
                        </a:lnTo>
                        <a:lnTo>
                          <a:pt x="0" y="27"/>
                        </a:lnTo>
                        <a:lnTo>
                          <a:pt x="0" y="20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0000FF"/>
                  </a:solidFill>
                  <a:ln w="126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  <p:sp>
                <p:nvSpPr>
                  <p:cNvPr id="33836" name="Freeform 24"/>
                  <p:cNvSpPr>
                    <a:spLocks noChangeArrowheads="1"/>
                  </p:cNvSpPr>
                  <p:nvPr/>
                </p:nvSpPr>
                <p:spPr bwMode="auto">
                  <a:xfrm>
                    <a:off x="4229" y="2042"/>
                    <a:ext cx="112" cy="124"/>
                  </a:xfrm>
                  <a:custGeom>
                    <a:avLst/>
                    <a:gdLst>
                      <a:gd name="T0" fmla="*/ 28 w 127"/>
                      <a:gd name="T1" fmla="*/ 0 h 125"/>
                      <a:gd name="T2" fmla="*/ 49 w 127"/>
                      <a:gd name="T3" fmla="*/ 0 h 125"/>
                      <a:gd name="T4" fmla="*/ 54 w 127"/>
                      <a:gd name="T5" fmla="*/ 14 h 125"/>
                      <a:gd name="T6" fmla="*/ 49 w 127"/>
                      <a:gd name="T7" fmla="*/ 29 h 125"/>
                      <a:gd name="T8" fmla="*/ 42 w 127"/>
                      <a:gd name="T9" fmla="*/ 43 h 125"/>
                      <a:gd name="T10" fmla="*/ 37 w 127"/>
                      <a:gd name="T11" fmla="*/ 43 h 125"/>
                      <a:gd name="T12" fmla="*/ 30 w 127"/>
                      <a:gd name="T13" fmla="*/ 36 h 125"/>
                      <a:gd name="T14" fmla="*/ 26 w 127"/>
                      <a:gd name="T15" fmla="*/ 29 h 125"/>
                      <a:gd name="T16" fmla="*/ 17 w 127"/>
                      <a:gd name="T17" fmla="*/ 36 h 125"/>
                      <a:gd name="T18" fmla="*/ 19 w 127"/>
                      <a:gd name="T19" fmla="*/ 51 h 125"/>
                      <a:gd name="T20" fmla="*/ 22 w 127"/>
                      <a:gd name="T21" fmla="*/ 51 h 125"/>
                      <a:gd name="T22" fmla="*/ 28 w 127"/>
                      <a:gd name="T23" fmla="*/ 51 h 125"/>
                      <a:gd name="T24" fmla="*/ 30 w 127"/>
                      <a:gd name="T25" fmla="*/ 58 h 125"/>
                      <a:gd name="T26" fmla="*/ 28 w 127"/>
                      <a:gd name="T27" fmla="*/ 62 h 125"/>
                      <a:gd name="T28" fmla="*/ 28 w 127"/>
                      <a:gd name="T29" fmla="*/ 74 h 125"/>
                      <a:gd name="T30" fmla="*/ 34 w 127"/>
                      <a:gd name="T31" fmla="*/ 81 h 125"/>
                      <a:gd name="T32" fmla="*/ 30 w 127"/>
                      <a:gd name="T33" fmla="*/ 96 h 125"/>
                      <a:gd name="T34" fmla="*/ 30 w 127"/>
                      <a:gd name="T35" fmla="*/ 110 h 125"/>
                      <a:gd name="T36" fmla="*/ 26 w 127"/>
                      <a:gd name="T37" fmla="*/ 110 h 125"/>
                      <a:gd name="T38" fmla="*/ 22 w 127"/>
                      <a:gd name="T39" fmla="*/ 103 h 125"/>
                      <a:gd name="T40" fmla="*/ 19 w 127"/>
                      <a:gd name="T41" fmla="*/ 88 h 125"/>
                      <a:gd name="T42" fmla="*/ 19 w 127"/>
                      <a:gd name="T43" fmla="*/ 74 h 125"/>
                      <a:gd name="T44" fmla="*/ 14 w 127"/>
                      <a:gd name="T45" fmla="*/ 74 h 125"/>
                      <a:gd name="T46" fmla="*/ 9 w 127"/>
                      <a:gd name="T47" fmla="*/ 74 h 125"/>
                      <a:gd name="T48" fmla="*/ 14 w 127"/>
                      <a:gd name="T49" fmla="*/ 81 h 125"/>
                      <a:gd name="T50" fmla="*/ 17 w 127"/>
                      <a:gd name="T51" fmla="*/ 96 h 125"/>
                      <a:gd name="T52" fmla="*/ 11 w 127"/>
                      <a:gd name="T53" fmla="*/ 118 h 125"/>
                      <a:gd name="T54" fmla="*/ 11 w 127"/>
                      <a:gd name="T55" fmla="*/ 103 h 125"/>
                      <a:gd name="T56" fmla="*/ 9 w 127"/>
                      <a:gd name="T57" fmla="*/ 96 h 125"/>
                      <a:gd name="T58" fmla="*/ 4 w 127"/>
                      <a:gd name="T59" fmla="*/ 81 h 125"/>
                      <a:gd name="T60" fmla="*/ 0 w 127"/>
                      <a:gd name="T61" fmla="*/ 66 h 125"/>
                      <a:gd name="T62" fmla="*/ 6 w 127"/>
                      <a:gd name="T63" fmla="*/ 58 h 125"/>
                      <a:gd name="T64" fmla="*/ 9 w 127"/>
                      <a:gd name="T65" fmla="*/ 43 h 125"/>
                      <a:gd name="T66" fmla="*/ 11 w 127"/>
                      <a:gd name="T67" fmla="*/ 21 h 125"/>
                      <a:gd name="T68" fmla="*/ 14 w 127"/>
                      <a:gd name="T69" fmla="*/ 0 h 125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w 127"/>
                      <a:gd name="T106" fmla="*/ 0 h 125"/>
                      <a:gd name="T107" fmla="*/ 127 w 127"/>
                      <a:gd name="T108" fmla="*/ 125 h 125"/>
                    </a:gdLst>
                    <a:ahLst/>
                    <a:cxnLst>
                      <a:cxn ang="T70">
                        <a:pos x="T0" y="T1"/>
                      </a:cxn>
                      <a:cxn ang="T71">
                        <a:pos x="T2" y="T3"/>
                      </a:cxn>
                      <a:cxn ang="T72">
                        <a:pos x="T4" y="T5"/>
                      </a:cxn>
                      <a:cxn ang="T73">
                        <a:pos x="T6" y="T7"/>
                      </a:cxn>
                      <a:cxn ang="T74">
                        <a:pos x="T8" y="T9"/>
                      </a:cxn>
                      <a:cxn ang="T75">
                        <a:pos x="T10" y="T11"/>
                      </a:cxn>
                      <a:cxn ang="T76">
                        <a:pos x="T12" y="T13"/>
                      </a:cxn>
                      <a:cxn ang="T77">
                        <a:pos x="T14" y="T15"/>
                      </a:cxn>
                      <a:cxn ang="T78">
                        <a:pos x="T16" y="T17"/>
                      </a:cxn>
                      <a:cxn ang="T79">
                        <a:pos x="T18" y="T19"/>
                      </a:cxn>
                      <a:cxn ang="T80">
                        <a:pos x="T20" y="T21"/>
                      </a:cxn>
                      <a:cxn ang="T81">
                        <a:pos x="T22" y="T23"/>
                      </a:cxn>
                      <a:cxn ang="T82">
                        <a:pos x="T24" y="T25"/>
                      </a:cxn>
                      <a:cxn ang="T83">
                        <a:pos x="T26" y="T27"/>
                      </a:cxn>
                      <a:cxn ang="T84">
                        <a:pos x="T28" y="T29"/>
                      </a:cxn>
                      <a:cxn ang="T85">
                        <a:pos x="T30" y="T31"/>
                      </a:cxn>
                      <a:cxn ang="T86">
                        <a:pos x="T32" y="T33"/>
                      </a:cxn>
                      <a:cxn ang="T87">
                        <a:pos x="T34" y="T35"/>
                      </a:cxn>
                      <a:cxn ang="T88">
                        <a:pos x="T36" y="T37"/>
                      </a:cxn>
                      <a:cxn ang="T89">
                        <a:pos x="T38" y="T39"/>
                      </a:cxn>
                      <a:cxn ang="T90">
                        <a:pos x="T40" y="T41"/>
                      </a:cxn>
                      <a:cxn ang="T91">
                        <a:pos x="T42" y="T43"/>
                      </a:cxn>
                      <a:cxn ang="T92">
                        <a:pos x="T44" y="T45"/>
                      </a:cxn>
                      <a:cxn ang="T93">
                        <a:pos x="T46" y="T47"/>
                      </a:cxn>
                      <a:cxn ang="T94">
                        <a:pos x="T48" y="T49"/>
                      </a:cxn>
                      <a:cxn ang="T95">
                        <a:pos x="T50" y="T51"/>
                      </a:cxn>
                      <a:cxn ang="T96">
                        <a:pos x="T52" y="T53"/>
                      </a:cxn>
                      <a:cxn ang="T97">
                        <a:pos x="T54" y="T55"/>
                      </a:cxn>
                      <a:cxn ang="T98">
                        <a:pos x="T56" y="T57"/>
                      </a:cxn>
                      <a:cxn ang="T99">
                        <a:pos x="T58" y="T59"/>
                      </a:cxn>
                      <a:cxn ang="T100">
                        <a:pos x="T60" y="T61"/>
                      </a:cxn>
                      <a:cxn ang="T101">
                        <a:pos x="T62" y="T63"/>
                      </a:cxn>
                      <a:cxn ang="T102">
                        <a:pos x="T64" y="T65"/>
                      </a:cxn>
                      <a:cxn ang="T103">
                        <a:pos x="T66" y="T67"/>
                      </a:cxn>
                      <a:cxn ang="T104">
                        <a:pos x="T68" y="T69"/>
                      </a:cxn>
                    </a:cxnLst>
                    <a:rect l="T105" t="T106" r="T107" b="T108"/>
                    <a:pathLst>
                      <a:path w="127" h="125">
                        <a:moveTo>
                          <a:pt x="30" y="0"/>
                        </a:moveTo>
                        <a:lnTo>
                          <a:pt x="60" y="0"/>
                        </a:lnTo>
                        <a:lnTo>
                          <a:pt x="89" y="0"/>
                        </a:lnTo>
                        <a:lnTo>
                          <a:pt x="107" y="0"/>
                        </a:lnTo>
                        <a:lnTo>
                          <a:pt x="126" y="14"/>
                        </a:lnTo>
                        <a:lnTo>
                          <a:pt x="113" y="14"/>
                        </a:lnTo>
                        <a:lnTo>
                          <a:pt x="107" y="21"/>
                        </a:lnTo>
                        <a:lnTo>
                          <a:pt x="102" y="29"/>
                        </a:lnTo>
                        <a:lnTo>
                          <a:pt x="102" y="36"/>
                        </a:lnTo>
                        <a:lnTo>
                          <a:pt x="89" y="43"/>
                        </a:lnTo>
                        <a:lnTo>
                          <a:pt x="84" y="43"/>
                        </a:lnTo>
                        <a:lnTo>
                          <a:pt x="78" y="43"/>
                        </a:lnTo>
                        <a:lnTo>
                          <a:pt x="71" y="43"/>
                        </a:lnTo>
                        <a:lnTo>
                          <a:pt x="65" y="36"/>
                        </a:lnTo>
                        <a:lnTo>
                          <a:pt x="60" y="29"/>
                        </a:lnTo>
                        <a:lnTo>
                          <a:pt x="54" y="29"/>
                        </a:lnTo>
                        <a:lnTo>
                          <a:pt x="41" y="29"/>
                        </a:lnTo>
                        <a:lnTo>
                          <a:pt x="36" y="36"/>
                        </a:lnTo>
                        <a:lnTo>
                          <a:pt x="41" y="43"/>
                        </a:lnTo>
                        <a:lnTo>
                          <a:pt x="41" y="51"/>
                        </a:lnTo>
                        <a:lnTo>
                          <a:pt x="41" y="58"/>
                        </a:lnTo>
                        <a:lnTo>
                          <a:pt x="47" y="51"/>
                        </a:lnTo>
                        <a:lnTo>
                          <a:pt x="54" y="51"/>
                        </a:lnTo>
                        <a:lnTo>
                          <a:pt x="60" y="51"/>
                        </a:lnTo>
                        <a:lnTo>
                          <a:pt x="65" y="51"/>
                        </a:lnTo>
                        <a:lnTo>
                          <a:pt x="65" y="58"/>
                        </a:lnTo>
                        <a:lnTo>
                          <a:pt x="65" y="65"/>
                        </a:lnTo>
                        <a:lnTo>
                          <a:pt x="60" y="65"/>
                        </a:lnTo>
                        <a:lnTo>
                          <a:pt x="60" y="72"/>
                        </a:lnTo>
                        <a:lnTo>
                          <a:pt x="60" y="80"/>
                        </a:lnTo>
                        <a:lnTo>
                          <a:pt x="65" y="80"/>
                        </a:lnTo>
                        <a:lnTo>
                          <a:pt x="71" y="87"/>
                        </a:lnTo>
                        <a:lnTo>
                          <a:pt x="71" y="94"/>
                        </a:lnTo>
                        <a:lnTo>
                          <a:pt x="65" y="102"/>
                        </a:lnTo>
                        <a:lnTo>
                          <a:pt x="65" y="109"/>
                        </a:lnTo>
                        <a:lnTo>
                          <a:pt x="65" y="116"/>
                        </a:lnTo>
                        <a:lnTo>
                          <a:pt x="60" y="116"/>
                        </a:lnTo>
                        <a:lnTo>
                          <a:pt x="54" y="116"/>
                        </a:lnTo>
                        <a:lnTo>
                          <a:pt x="47" y="116"/>
                        </a:lnTo>
                        <a:lnTo>
                          <a:pt x="47" y="109"/>
                        </a:lnTo>
                        <a:lnTo>
                          <a:pt x="47" y="102"/>
                        </a:lnTo>
                        <a:lnTo>
                          <a:pt x="41" y="94"/>
                        </a:lnTo>
                        <a:lnTo>
                          <a:pt x="41" y="87"/>
                        </a:lnTo>
                        <a:lnTo>
                          <a:pt x="41" y="80"/>
                        </a:lnTo>
                        <a:lnTo>
                          <a:pt x="36" y="72"/>
                        </a:lnTo>
                        <a:lnTo>
                          <a:pt x="30" y="80"/>
                        </a:lnTo>
                        <a:lnTo>
                          <a:pt x="23" y="72"/>
                        </a:lnTo>
                        <a:lnTo>
                          <a:pt x="18" y="80"/>
                        </a:lnTo>
                        <a:lnTo>
                          <a:pt x="23" y="87"/>
                        </a:lnTo>
                        <a:lnTo>
                          <a:pt x="30" y="87"/>
                        </a:lnTo>
                        <a:lnTo>
                          <a:pt x="30" y="94"/>
                        </a:lnTo>
                        <a:lnTo>
                          <a:pt x="36" y="102"/>
                        </a:lnTo>
                        <a:lnTo>
                          <a:pt x="30" y="116"/>
                        </a:lnTo>
                        <a:lnTo>
                          <a:pt x="23" y="124"/>
                        </a:lnTo>
                        <a:lnTo>
                          <a:pt x="23" y="116"/>
                        </a:lnTo>
                        <a:lnTo>
                          <a:pt x="23" y="109"/>
                        </a:lnTo>
                        <a:lnTo>
                          <a:pt x="23" y="102"/>
                        </a:lnTo>
                        <a:lnTo>
                          <a:pt x="18" y="102"/>
                        </a:lnTo>
                        <a:lnTo>
                          <a:pt x="6" y="94"/>
                        </a:lnTo>
                        <a:lnTo>
                          <a:pt x="6" y="87"/>
                        </a:lnTo>
                        <a:lnTo>
                          <a:pt x="0" y="87"/>
                        </a:lnTo>
                        <a:lnTo>
                          <a:pt x="0" y="72"/>
                        </a:lnTo>
                        <a:lnTo>
                          <a:pt x="6" y="65"/>
                        </a:lnTo>
                        <a:lnTo>
                          <a:pt x="12" y="58"/>
                        </a:lnTo>
                        <a:lnTo>
                          <a:pt x="18" y="51"/>
                        </a:lnTo>
                        <a:lnTo>
                          <a:pt x="18" y="43"/>
                        </a:lnTo>
                        <a:lnTo>
                          <a:pt x="18" y="29"/>
                        </a:lnTo>
                        <a:lnTo>
                          <a:pt x="23" y="21"/>
                        </a:lnTo>
                        <a:lnTo>
                          <a:pt x="18" y="14"/>
                        </a:lnTo>
                        <a:lnTo>
                          <a:pt x="30" y="0"/>
                        </a:lnTo>
                      </a:path>
                    </a:pathLst>
                  </a:custGeom>
                  <a:solidFill>
                    <a:srgbClr val="0000FF"/>
                  </a:solidFill>
                  <a:ln w="126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  <p:sp>
                <p:nvSpPr>
                  <p:cNvPr id="33837" name="Freeform 25"/>
                  <p:cNvSpPr>
                    <a:spLocks noChangeArrowheads="1"/>
                  </p:cNvSpPr>
                  <p:nvPr/>
                </p:nvSpPr>
                <p:spPr bwMode="auto">
                  <a:xfrm>
                    <a:off x="4107" y="1990"/>
                    <a:ext cx="126" cy="169"/>
                  </a:xfrm>
                  <a:custGeom>
                    <a:avLst/>
                    <a:gdLst>
                      <a:gd name="T0" fmla="*/ 0 w 143"/>
                      <a:gd name="T1" fmla="*/ 51 h 170"/>
                      <a:gd name="T2" fmla="*/ 13 w 143"/>
                      <a:gd name="T3" fmla="*/ 29 h 170"/>
                      <a:gd name="T4" fmla="*/ 22 w 143"/>
                      <a:gd name="T5" fmla="*/ 14 h 170"/>
                      <a:gd name="T6" fmla="*/ 25 w 143"/>
                      <a:gd name="T7" fmla="*/ 7 h 170"/>
                      <a:gd name="T8" fmla="*/ 36 w 143"/>
                      <a:gd name="T9" fmla="*/ 0 h 170"/>
                      <a:gd name="T10" fmla="*/ 42 w 143"/>
                      <a:gd name="T11" fmla="*/ 22 h 170"/>
                      <a:gd name="T12" fmla="*/ 48 w 143"/>
                      <a:gd name="T13" fmla="*/ 7 h 170"/>
                      <a:gd name="T14" fmla="*/ 49 w 143"/>
                      <a:gd name="T15" fmla="*/ 7 h 170"/>
                      <a:gd name="T16" fmla="*/ 54 w 143"/>
                      <a:gd name="T17" fmla="*/ 0 h 170"/>
                      <a:gd name="T18" fmla="*/ 56 w 143"/>
                      <a:gd name="T19" fmla="*/ 0 h 170"/>
                      <a:gd name="T20" fmla="*/ 58 w 143"/>
                      <a:gd name="T21" fmla="*/ 7 h 170"/>
                      <a:gd name="T22" fmla="*/ 58 w 143"/>
                      <a:gd name="T23" fmla="*/ 14 h 170"/>
                      <a:gd name="T24" fmla="*/ 56 w 143"/>
                      <a:gd name="T25" fmla="*/ 22 h 170"/>
                      <a:gd name="T26" fmla="*/ 56 w 143"/>
                      <a:gd name="T27" fmla="*/ 29 h 170"/>
                      <a:gd name="T28" fmla="*/ 61 w 143"/>
                      <a:gd name="T29" fmla="*/ 51 h 170"/>
                      <a:gd name="T30" fmla="*/ 63 w 143"/>
                      <a:gd name="T31" fmla="*/ 66 h 170"/>
                      <a:gd name="T32" fmla="*/ 66 w 143"/>
                      <a:gd name="T33" fmla="*/ 66 h 170"/>
                      <a:gd name="T34" fmla="*/ 66 w 143"/>
                      <a:gd name="T35" fmla="*/ 73 h 170"/>
                      <a:gd name="T36" fmla="*/ 63 w 143"/>
                      <a:gd name="T37" fmla="*/ 80 h 170"/>
                      <a:gd name="T38" fmla="*/ 61 w 143"/>
                      <a:gd name="T39" fmla="*/ 80 h 170"/>
                      <a:gd name="T40" fmla="*/ 56 w 143"/>
                      <a:gd name="T41" fmla="*/ 80 h 170"/>
                      <a:gd name="T42" fmla="*/ 58 w 143"/>
                      <a:gd name="T43" fmla="*/ 89 h 170"/>
                      <a:gd name="T44" fmla="*/ 54 w 143"/>
                      <a:gd name="T45" fmla="*/ 104 h 170"/>
                      <a:gd name="T46" fmla="*/ 54 w 143"/>
                      <a:gd name="T47" fmla="*/ 126 h 170"/>
                      <a:gd name="T48" fmla="*/ 54 w 143"/>
                      <a:gd name="T49" fmla="*/ 140 h 170"/>
                      <a:gd name="T50" fmla="*/ 49 w 143"/>
                      <a:gd name="T51" fmla="*/ 148 h 170"/>
                      <a:gd name="T52" fmla="*/ 48 w 143"/>
                      <a:gd name="T53" fmla="*/ 163 h 170"/>
                      <a:gd name="T54" fmla="*/ 43 w 143"/>
                      <a:gd name="T55" fmla="*/ 163 h 170"/>
                      <a:gd name="T56" fmla="*/ 38 w 143"/>
                      <a:gd name="T57" fmla="*/ 155 h 170"/>
                      <a:gd name="T58" fmla="*/ 36 w 143"/>
                      <a:gd name="T59" fmla="*/ 148 h 170"/>
                      <a:gd name="T60" fmla="*/ 33 w 143"/>
                      <a:gd name="T61" fmla="*/ 140 h 170"/>
                      <a:gd name="T62" fmla="*/ 22 w 143"/>
                      <a:gd name="T63" fmla="*/ 140 h 170"/>
                      <a:gd name="T64" fmla="*/ 13 w 143"/>
                      <a:gd name="T65" fmla="*/ 133 h 170"/>
                      <a:gd name="T66" fmla="*/ 8 w 143"/>
                      <a:gd name="T67" fmla="*/ 118 h 170"/>
                      <a:gd name="T68" fmla="*/ 5 w 143"/>
                      <a:gd name="T69" fmla="*/ 111 h 170"/>
                      <a:gd name="T70" fmla="*/ 4 w 143"/>
                      <a:gd name="T71" fmla="*/ 96 h 170"/>
                      <a:gd name="T72" fmla="*/ 4 w 143"/>
                      <a:gd name="T73" fmla="*/ 85 h 170"/>
                      <a:gd name="T74" fmla="*/ 0 w 143"/>
                      <a:gd name="T75" fmla="*/ 51 h 170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w 143"/>
                      <a:gd name="T115" fmla="*/ 0 h 170"/>
                      <a:gd name="T116" fmla="*/ 143 w 143"/>
                      <a:gd name="T117" fmla="*/ 170 h 170"/>
                    </a:gdLst>
                    <a:ahLst/>
                    <a:cxnLst>
                      <a:cxn ang="T76">
                        <a:pos x="T0" y="T1"/>
                      </a:cxn>
                      <a:cxn ang="T77">
                        <a:pos x="T2" y="T3"/>
                      </a:cxn>
                      <a:cxn ang="T78">
                        <a:pos x="T4" y="T5"/>
                      </a:cxn>
                      <a:cxn ang="T79">
                        <a:pos x="T6" y="T7"/>
                      </a:cxn>
                      <a:cxn ang="T80">
                        <a:pos x="T8" y="T9"/>
                      </a:cxn>
                      <a:cxn ang="T81">
                        <a:pos x="T10" y="T11"/>
                      </a:cxn>
                      <a:cxn ang="T82">
                        <a:pos x="T12" y="T13"/>
                      </a:cxn>
                      <a:cxn ang="T83">
                        <a:pos x="T14" y="T15"/>
                      </a:cxn>
                      <a:cxn ang="T84">
                        <a:pos x="T16" y="T17"/>
                      </a:cxn>
                      <a:cxn ang="T85">
                        <a:pos x="T18" y="T19"/>
                      </a:cxn>
                      <a:cxn ang="T86">
                        <a:pos x="T20" y="T21"/>
                      </a:cxn>
                      <a:cxn ang="T87">
                        <a:pos x="T22" y="T23"/>
                      </a:cxn>
                      <a:cxn ang="T88">
                        <a:pos x="T24" y="T25"/>
                      </a:cxn>
                      <a:cxn ang="T89">
                        <a:pos x="T26" y="T27"/>
                      </a:cxn>
                      <a:cxn ang="T90">
                        <a:pos x="T28" y="T29"/>
                      </a:cxn>
                      <a:cxn ang="T91">
                        <a:pos x="T30" y="T31"/>
                      </a:cxn>
                      <a:cxn ang="T92">
                        <a:pos x="T32" y="T33"/>
                      </a:cxn>
                      <a:cxn ang="T93">
                        <a:pos x="T34" y="T35"/>
                      </a:cxn>
                      <a:cxn ang="T94">
                        <a:pos x="T36" y="T37"/>
                      </a:cxn>
                      <a:cxn ang="T95">
                        <a:pos x="T38" y="T39"/>
                      </a:cxn>
                      <a:cxn ang="T96">
                        <a:pos x="T40" y="T41"/>
                      </a:cxn>
                      <a:cxn ang="T97">
                        <a:pos x="T42" y="T43"/>
                      </a:cxn>
                      <a:cxn ang="T98">
                        <a:pos x="T44" y="T45"/>
                      </a:cxn>
                      <a:cxn ang="T99">
                        <a:pos x="T46" y="T47"/>
                      </a:cxn>
                      <a:cxn ang="T100">
                        <a:pos x="T48" y="T49"/>
                      </a:cxn>
                      <a:cxn ang="T101">
                        <a:pos x="T50" y="T51"/>
                      </a:cxn>
                      <a:cxn ang="T102">
                        <a:pos x="T52" y="T53"/>
                      </a:cxn>
                      <a:cxn ang="T103">
                        <a:pos x="T54" y="T55"/>
                      </a:cxn>
                      <a:cxn ang="T104">
                        <a:pos x="T56" y="T57"/>
                      </a:cxn>
                      <a:cxn ang="T105">
                        <a:pos x="T58" y="T59"/>
                      </a:cxn>
                      <a:cxn ang="T106">
                        <a:pos x="T60" y="T61"/>
                      </a:cxn>
                      <a:cxn ang="T107">
                        <a:pos x="T62" y="T63"/>
                      </a:cxn>
                      <a:cxn ang="T108">
                        <a:pos x="T64" y="T65"/>
                      </a:cxn>
                      <a:cxn ang="T109">
                        <a:pos x="T66" y="T67"/>
                      </a:cxn>
                      <a:cxn ang="T110">
                        <a:pos x="T68" y="T69"/>
                      </a:cxn>
                      <a:cxn ang="T111">
                        <a:pos x="T70" y="T71"/>
                      </a:cxn>
                      <a:cxn ang="T112">
                        <a:pos x="T72" y="T73"/>
                      </a:cxn>
                      <a:cxn ang="T113">
                        <a:pos x="T74" y="T75"/>
                      </a:cxn>
                    </a:cxnLst>
                    <a:rect l="T114" t="T115" r="T116" b="T117"/>
                    <a:pathLst>
                      <a:path w="143" h="170">
                        <a:moveTo>
                          <a:pt x="0" y="51"/>
                        </a:moveTo>
                        <a:lnTo>
                          <a:pt x="28" y="29"/>
                        </a:lnTo>
                        <a:lnTo>
                          <a:pt x="47" y="14"/>
                        </a:lnTo>
                        <a:lnTo>
                          <a:pt x="52" y="7"/>
                        </a:lnTo>
                        <a:lnTo>
                          <a:pt x="76" y="0"/>
                        </a:lnTo>
                        <a:lnTo>
                          <a:pt x="89" y="22"/>
                        </a:lnTo>
                        <a:lnTo>
                          <a:pt x="100" y="7"/>
                        </a:lnTo>
                        <a:lnTo>
                          <a:pt x="106" y="7"/>
                        </a:lnTo>
                        <a:lnTo>
                          <a:pt x="113" y="0"/>
                        </a:lnTo>
                        <a:lnTo>
                          <a:pt x="118" y="0"/>
                        </a:lnTo>
                        <a:lnTo>
                          <a:pt x="124" y="7"/>
                        </a:lnTo>
                        <a:lnTo>
                          <a:pt x="124" y="14"/>
                        </a:lnTo>
                        <a:lnTo>
                          <a:pt x="118" y="22"/>
                        </a:lnTo>
                        <a:lnTo>
                          <a:pt x="118" y="29"/>
                        </a:lnTo>
                        <a:lnTo>
                          <a:pt x="130" y="51"/>
                        </a:lnTo>
                        <a:lnTo>
                          <a:pt x="135" y="66"/>
                        </a:lnTo>
                        <a:lnTo>
                          <a:pt x="142" y="66"/>
                        </a:lnTo>
                        <a:lnTo>
                          <a:pt x="142" y="73"/>
                        </a:lnTo>
                        <a:lnTo>
                          <a:pt x="135" y="80"/>
                        </a:lnTo>
                        <a:lnTo>
                          <a:pt x="130" y="80"/>
                        </a:lnTo>
                        <a:lnTo>
                          <a:pt x="118" y="80"/>
                        </a:lnTo>
                        <a:lnTo>
                          <a:pt x="124" y="95"/>
                        </a:lnTo>
                        <a:lnTo>
                          <a:pt x="113" y="110"/>
                        </a:lnTo>
                        <a:lnTo>
                          <a:pt x="113" y="132"/>
                        </a:lnTo>
                        <a:lnTo>
                          <a:pt x="113" y="146"/>
                        </a:lnTo>
                        <a:lnTo>
                          <a:pt x="106" y="154"/>
                        </a:lnTo>
                        <a:lnTo>
                          <a:pt x="100" y="169"/>
                        </a:lnTo>
                        <a:lnTo>
                          <a:pt x="94" y="169"/>
                        </a:lnTo>
                        <a:lnTo>
                          <a:pt x="82" y="161"/>
                        </a:lnTo>
                        <a:lnTo>
                          <a:pt x="76" y="154"/>
                        </a:lnTo>
                        <a:lnTo>
                          <a:pt x="70" y="146"/>
                        </a:lnTo>
                        <a:lnTo>
                          <a:pt x="47" y="146"/>
                        </a:lnTo>
                        <a:lnTo>
                          <a:pt x="28" y="139"/>
                        </a:lnTo>
                        <a:lnTo>
                          <a:pt x="17" y="124"/>
                        </a:lnTo>
                        <a:lnTo>
                          <a:pt x="11" y="117"/>
                        </a:lnTo>
                        <a:lnTo>
                          <a:pt x="6" y="102"/>
                        </a:lnTo>
                        <a:lnTo>
                          <a:pt x="6" y="88"/>
                        </a:lnTo>
                        <a:lnTo>
                          <a:pt x="0" y="51"/>
                        </a:lnTo>
                      </a:path>
                    </a:pathLst>
                  </a:custGeom>
                  <a:solidFill>
                    <a:srgbClr val="0000FF"/>
                  </a:solidFill>
                  <a:ln w="126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  <p:sp>
                <p:nvSpPr>
                  <p:cNvPr id="33838" name="Freeform 26"/>
                  <p:cNvSpPr>
                    <a:spLocks noChangeArrowheads="1"/>
                  </p:cNvSpPr>
                  <p:nvPr/>
                </p:nvSpPr>
                <p:spPr bwMode="auto">
                  <a:xfrm>
                    <a:off x="4376" y="2085"/>
                    <a:ext cx="238" cy="153"/>
                  </a:xfrm>
                  <a:custGeom>
                    <a:avLst/>
                    <a:gdLst>
                      <a:gd name="T0" fmla="*/ 0 w 269"/>
                      <a:gd name="T1" fmla="*/ 0 h 154"/>
                      <a:gd name="T2" fmla="*/ 12 w 269"/>
                      <a:gd name="T3" fmla="*/ 0 h 154"/>
                      <a:gd name="T4" fmla="*/ 19 w 269"/>
                      <a:gd name="T5" fmla="*/ 0 h 154"/>
                      <a:gd name="T6" fmla="*/ 26 w 269"/>
                      <a:gd name="T7" fmla="*/ 22 h 154"/>
                      <a:gd name="T8" fmla="*/ 26 w 269"/>
                      <a:gd name="T9" fmla="*/ 36 h 154"/>
                      <a:gd name="T10" fmla="*/ 28 w 269"/>
                      <a:gd name="T11" fmla="*/ 29 h 154"/>
                      <a:gd name="T12" fmla="*/ 34 w 269"/>
                      <a:gd name="T13" fmla="*/ 29 h 154"/>
                      <a:gd name="T14" fmla="*/ 37 w 269"/>
                      <a:gd name="T15" fmla="*/ 36 h 154"/>
                      <a:gd name="T16" fmla="*/ 40 w 269"/>
                      <a:gd name="T17" fmla="*/ 36 h 154"/>
                      <a:gd name="T18" fmla="*/ 42 w 269"/>
                      <a:gd name="T19" fmla="*/ 22 h 154"/>
                      <a:gd name="T20" fmla="*/ 45 w 269"/>
                      <a:gd name="T21" fmla="*/ 22 h 154"/>
                      <a:gd name="T22" fmla="*/ 49 w 269"/>
                      <a:gd name="T23" fmla="*/ 22 h 154"/>
                      <a:gd name="T24" fmla="*/ 51 w 269"/>
                      <a:gd name="T25" fmla="*/ 22 h 154"/>
                      <a:gd name="T26" fmla="*/ 64 w 269"/>
                      <a:gd name="T27" fmla="*/ 29 h 154"/>
                      <a:gd name="T28" fmla="*/ 68 w 269"/>
                      <a:gd name="T29" fmla="*/ 29 h 154"/>
                      <a:gd name="T30" fmla="*/ 73 w 269"/>
                      <a:gd name="T31" fmla="*/ 44 h 154"/>
                      <a:gd name="T32" fmla="*/ 77 w 269"/>
                      <a:gd name="T33" fmla="*/ 44 h 154"/>
                      <a:gd name="T34" fmla="*/ 82 w 269"/>
                      <a:gd name="T35" fmla="*/ 51 h 154"/>
                      <a:gd name="T36" fmla="*/ 85 w 269"/>
                      <a:gd name="T37" fmla="*/ 51 h 154"/>
                      <a:gd name="T38" fmla="*/ 97 w 269"/>
                      <a:gd name="T39" fmla="*/ 58 h 154"/>
                      <a:gd name="T40" fmla="*/ 99 w 269"/>
                      <a:gd name="T41" fmla="*/ 73 h 154"/>
                      <a:gd name="T42" fmla="*/ 103 w 269"/>
                      <a:gd name="T43" fmla="*/ 77 h 154"/>
                      <a:gd name="T44" fmla="*/ 103 w 269"/>
                      <a:gd name="T45" fmla="*/ 82 h 154"/>
                      <a:gd name="T46" fmla="*/ 105 w 269"/>
                      <a:gd name="T47" fmla="*/ 88 h 154"/>
                      <a:gd name="T48" fmla="*/ 109 w 269"/>
                      <a:gd name="T49" fmla="*/ 88 h 154"/>
                      <a:gd name="T50" fmla="*/ 114 w 269"/>
                      <a:gd name="T51" fmla="*/ 88 h 154"/>
                      <a:gd name="T52" fmla="*/ 119 w 269"/>
                      <a:gd name="T53" fmla="*/ 102 h 154"/>
                      <a:gd name="T54" fmla="*/ 119 w 269"/>
                      <a:gd name="T55" fmla="*/ 110 h 154"/>
                      <a:gd name="T56" fmla="*/ 123 w 269"/>
                      <a:gd name="T57" fmla="*/ 117 h 154"/>
                      <a:gd name="T58" fmla="*/ 123 w 269"/>
                      <a:gd name="T59" fmla="*/ 124 h 154"/>
                      <a:gd name="T60" fmla="*/ 129 w 269"/>
                      <a:gd name="T61" fmla="*/ 139 h 154"/>
                      <a:gd name="T62" fmla="*/ 125 w 269"/>
                      <a:gd name="T63" fmla="*/ 147 h 154"/>
                      <a:gd name="T64" fmla="*/ 123 w 269"/>
                      <a:gd name="T65" fmla="*/ 147 h 154"/>
                      <a:gd name="T66" fmla="*/ 117 w 269"/>
                      <a:gd name="T67" fmla="*/ 147 h 154"/>
                      <a:gd name="T68" fmla="*/ 114 w 269"/>
                      <a:gd name="T69" fmla="*/ 147 h 154"/>
                      <a:gd name="T70" fmla="*/ 111 w 269"/>
                      <a:gd name="T71" fmla="*/ 147 h 154"/>
                      <a:gd name="T72" fmla="*/ 103 w 269"/>
                      <a:gd name="T73" fmla="*/ 117 h 154"/>
                      <a:gd name="T74" fmla="*/ 93 w 269"/>
                      <a:gd name="T75" fmla="*/ 117 h 154"/>
                      <a:gd name="T76" fmla="*/ 88 w 269"/>
                      <a:gd name="T77" fmla="*/ 117 h 154"/>
                      <a:gd name="T78" fmla="*/ 85 w 269"/>
                      <a:gd name="T79" fmla="*/ 117 h 154"/>
                      <a:gd name="T80" fmla="*/ 85 w 269"/>
                      <a:gd name="T81" fmla="*/ 124 h 154"/>
                      <a:gd name="T82" fmla="*/ 82 w 269"/>
                      <a:gd name="T83" fmla="*/ 124 h 154"/>
                      <a:gd name="T84" fmla="*/ 80 w 269"/>
                      <a:gd name="T85" fmla="*/ 132 h 154"/>
                      <a:gd name="T86" fmla="*/ 77 w 269"/>
                      <a:gd name="T87" fmla="*/ 147 h 154"/>
                      <a:gd name="T88" fmla="*/ 72 w 269"/>
                      <a:gd name="T89" fmla="*/ 139 h 154"/>
                      <a:gd name="T90" fmla="*/ 68 w 269"/>
                      <a:gd name="T91" fmla="*/ 132 h 154"/>
                      <a:gd name="T92" fmla="*/ 65 w 269"/>
                      <a:gd name="T93" fmla="*/ 132 h 154"/>
                      <a:gd name="T94" fmla="*/ 60 w 269"/>
                      <a:gd name="T95" fmla="*/ 132 h 154"/>
                      <a:gd name="T96" fmla="*/ 57 w 269"/>
                      <a:gd name="T97" fmla="*/ 117 h 154"/>
                      <a:gd name="T98" fmla="*/ 51 w 269"/>
                      <a:gd name="T99" fmla="*/ 102 h 154"/>
                      <a:gd name="T100" fmla="*/ 45 w 269"/>
                      <a:gd name="T101" fmla="*/ 82 h 154"/>
                      <a:gd name="T102" fmla="*/ 40 w 269"/>
                      <a:gd name="T103" fmla="*/ 73 h 154"/>
                      <a:gd name="T104" fmla="*/ 37 w 269"/>
                      <a:gd name="T105" fmla="*/ 66 h 154"/>
                      <a:gd name="T106" fmla="*/ 28 w 269"/>
                      <a:gd name="T107" fmla="*/ 66 h 154"/>
                      <a:gd name="T108" fmla="*/ 22 w 269"/>
                      <a:gd name="T109" fmla="*/ 66 h 154"/>
                      <a:gd name="T110" fmla="*/ 19 w 269"/>
                      <a:gd name="T111" fmla="*/ 58 h 154"/>
                      <a:gd name="T112" fmla="*/ 12 w 269"/>
                      <a:gd name="T113" fmla="*/ 58 h 154"/>
                      <a:gd name="T114" fmla="*/ 9 w 269"/>
                      <a:gd name="T115" fmla="*/ 51 h 154"/>
                      <a:gd name="T116" fmla="*/ 9 w 269"/>
                      <a:gd name="T117" fmla="*/ 29 h 154"/>
                      <a:gd name="T118" fmla="*/ 9 w 269"/>
                      <a:gd name="T119" fmla="*/ 14 h 154"/>
                      <a:gd name="T120" fmla="*/ 0 w 269"/>
                      <a:gd name="T121" fmla="*/ 0 h 154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60000 65536"/>
                      <a:gd name="T181" fmla="*/ 0 60000 65536"/>
                      <a:gd name="T182" fmla="*/ 0 60000 65536"/>
                      <a:gd name="T183" fmla="*/ 0 w 269"/>
                      <a:gd name="T184" fmla="*/ 0 h 154"/>
                      <a:gd name="T185" fmla="*/ 269 w 269"/>
                      <a:gd name="T186" fmla="*/ 154 h 154"/>
                    </a:gdLst>
                    <a:ahLst/>
                    <a:cxnLst>
                      <a:cxn ang="T122">
                        <a:pos x="T0" y="T1"/>
                      </a:cxn>
                      <a:cxn ang="T123">
                        <a:pos x="T2" y="T3"/>
                      </a:cxn>
                      <a:cxn ang="T124">
                        <a:pos x="T4" y="T5"/>
                      </a:cxn>
                      <a:cxn ang="T125">
                        <a:pos x="T6" y="T7"/>
                      </a:cxn>
                      <a:cxn ang="T126">
                        <a:pos x="T8" y="T9"/>
                      </a:cxn>
                      <a:cxn ang="T127">
                        <a:pos x="T10" y="T11"/>
                      </a:cxn>
                      <a:cxn ang="T128">
                        <a:pos x="T12" y="T13"/>
                      </a:cxn>
                      <a:cxn ang="T129">
                        <a:pos x="T14" y="T15"/>
                      </a:cxn>
                      <a:cxn ang="T130">
                        <a:pos x="T16" y="T17"/>
                      </a:cxn>
                      <a:cxn ang="T131">
                        <a:pos x="T18" y="T19"/>
                      </a:cxn>
                      <a:cxn ang="T132">
                        <a:pos x="T20" y="T21"/>
                      </a:cxn>
                      <a:cxn ang="T133">
                        <a:pos x="T22" y="T23"/>
                      </a:cxn>
                      <a:cxn ang="T134">
                        <a:pos x="T24" y="T25"/>
                      </a:cxn>
                      <a:cxn ang="T135">
                        <a:pos x="T26" y="T27"/>
                      </a:cxn>
                      <a:cxn ang="T136">
                        <a:pos x="T28" y="T29"/>
                      </a:cxn>
                      <a:cxn ang="T137">
                        <a:pos x="T30" y="T31"/>
                      </a:cxn>
                      <a:cxn ang="T138">
                        <a:pos x="T32" y="T33"/>
                      </a:cxn>
                      <a:cxn ang="T139">
                        <a:pos x="T34" y="T35"/>
                      </a:cxn>
                      <a:cxn ang="T140">
                        <a:pos x="T36" y="T37"/>
                      </a:cxn>
                      <a:cxn ang="T141">
                        <a:pos x="T38" y="T39"/>
                      </a:cxn>
                      <a:cxn ang="T142">
                        <a:pos x="T40" y="T41"/>
                      </a:cxn>
                      <a:cxn ang="T143">
                        <a:pos x="T42" y="T43"/>
                      </a:cxn>
                      <a:cxn ang="T144">
                        <a:pos x="T44" y="T45"/>
                      </a:cxn>
                      <a:cxn ang="T145">
                        <a:pos x="T46" y="T47"/>
                      </a:cxn>
                      <a:cxn ang="T146">
                        <a:pos x="T48" y="T49"/>
                      </a:cxn>
                      <a:cxn ang="T147">
                        <a:pos x="T50" y="T51"/>
                      </a:cxn>
                      <a:cxn ang="T148">
                        <a:pos x="T52" y="T53"/>
                      </a:cxn>
                      <a:cxn ang="T149">
                        <a:pos x="T54" y="T55"/>
                      </a:cxn>
                      <a:cxn ang="T150">
                        <a:pos x="T56" y="T57"/>
                      </a:cxn>
                      <a:cxn ang="T151">
                        <a:pos x="T58" y="T59"/>
                      </a:cxn>
                      <a:cxn ang="T152">
                        <a:pos x="T60" y="T61"/>
                      </a:cxn>
                      <a:cxn ang="T153">
                        <a:pos x="T62" y="T63"/>
                      </a:cxn>
                      <a:cxn ang="T154">
                        <a:pos x="T64" y="T65"/>
                      </a:cxn>
                      <a:cxn ang="T155">
                        <a:pos x="T66" y="T67"/>
                      </a:cxn>
                      <a:cxn ang="T156">
                        <a:pos x="T68" y="T69"/>
                      </a:cxn>
                      <a:cxn ang="T157">
                        <a:pos x="T70" y="T71"/>
                      </a:cxn>
                      <a:cxn ang="T158">
                        <a:pos x="T72" y="T73"/>
                      </a:cxn>
                      <a:cxn ang="T159">
                        <a:pos x="T74" y="T75"/>
                      </a:cxn>
                      <a:cxn ang="T160">
                        <a:pos x="T76" y="T77"/>
                      </a:cxn>
                      <a:cxn ang="T161">
                        <a:pos x="T78" y="T79"/>
                      </a:cxn>
                      <a:cxn ang="T162">
                        <a:pos x="T80" y="T81"/>
                      </a:cxn>
                      <a:cxn ang="T163">
                        <a:pos x="T82" y="T83"/>
                      </a:cxn>
                      <a:cxn ang="T164">
                        <a:pos x="T84" y="T85"/>
                      </a:cxn>
                      <a:cxn ang="T165">
                        <a:pos x="T86" y="T87"/>
                      </a:cxn>
                      <a:cxn ang="T166">
                        <a:pos x="T88" y="T89"/>
                      </a:cxn>
                      <a:cxn ang="T167">
                        <a:pos x="T90" y="T91"/>
                      </a:cxn>
                      <a:cxn ang="T168">
                        <a:pos x="T92" y="T93"/>
                      </a:cxn>
                      <a:cxn ang="T169">
                        <a:pos x="T94" y="T95"/>
                      </a:cxn>
                      <a:cxn ang="T170">
                        <a:pos x="T96" y="T97"/>
                      </a:cxn>
                      <a:cxn ang="T171">
                        <a:pos x="T98" y="T99"/>
                      </a:cxn>
                      <a:cxn ang="T172">
                        <a:pos x="T100" y="T101"/>
                      </a:cxn>
                      <a:cxn ang="T173">
                        <a:pos x="T102" y="T103"/>
                      </a:cxn>
                      <a:cxn ang="T174">
                        <a:pos x="T104" y="T105"/>
                      </a:cxn>
                      <a:cxn ang="T175">
                        <a:pos x="T106" y="T107"/>
                      </a:cxn>
                      <a:cxn ang="T176">
                        <a:pos x="T108" y="T109"/>
                      </a:cxn>
                      <a:cxn ang="T177">
                        <a:pos x="T110" y="T111"/>
                      </a:cxn>
                      <a:cxn ang="T178">
                        <a:pos x="T112" y="T113"/>
                      </a:cxn>
                      <a:cxn ang="T179">
                        <a:pos x="T114" y="T115"/>
                      </a:cxn>
                      <a:cxn ang="T180">
                        <a:pos x="T116" y="T117"/>
                      </a:cxn>
                      <a:cxn ang="T181">
                        <a:pos x="T118" y="T119"/>
                      </a:cxn>
                      <a:cxn ang="T182">
                        <a:pos x="T120" y="T121"/>
                      </a:cxn>
                    </a:cxnLst>
                    <a:rect l="T183" t="T184" r="T185" b="T186"/>
                    <a:pathLst>
                      <a:path w="269" h="154">
                        <a:moveTo>
                          <a:pt x="0" y="0"/>
                        </a:moveTo>
                        <a:lnTo>
                          <a:pt x="24" y="0"/>
                        </a:lnTo>
                        <a:lnTo>
                          <a:pt x="41" y="0"/>
                        </a:lnTo>
                        <a:lnTo>
                          <a:pt x="53" y="22"/>
                        </a:lnTo>
                        <a:lnTo>
                          <a:pt x="53" y="36"/>
                        </a:lnTo>
                        <a:lnTo>
                          <a:pt x="59" y="29"/>
                        </a:lnTo>
                        <a:lnTo>
                          <a:pt x="70" y="29"/>
                        </a:lnTo>
                        <a:lnTo>
                          <a:pt x="77" y="36"/>
                        </a:lnTo>
                        <a:lnTo>
                          <a:pt x="83" y="36"/>
                        </a:lnTo>
                        <a:lnTo>
                          <a:pt x="88" y="22"/>
                        </a:lnTo>
                        <a:lnTo>
                          <a:pt x="94" y="22"/>
                        </a:lnTo>
                        <a:lnTo>
                          <a:pt x="101" y="22"/>
                        </a:lnTo>
                        <a:lnTo>
                          <a:pt x="107" y="22"/>
                        </a:lnTo>
                        <a:lnTo>
                          <a:pt x="131" y="29"/>
                        </a:lnTo>
                        <a:lnTo>
                          <a:pt x="142" y="29"/>
                        </a:lnTo>
                        <a:lnTo>
                          <a:pt x="154" y="44"/>
                        </a:lnTo>
                        <a:lnTo>
                          <a:pt x="160" y="44"/>
                        </a:lnTo>
                        <a:lnTo>
                          <a:pt x="173" y="51"/>
                        </a:lnTo>
                        <a:lnTo>
                          <a:pt x="178" y="51"/>
                        </a:lnTo>
                        <a:lnTo>
                          <a:pt x="202" y="58"/>
                        </a:lnTo>
                        <a:lnTo>
                          <a:pt x="208" y="73"/>
                        </a:lnTo>
                        <a:lnTo>
                          <a:pt x="214" y="80"/>
                        </a:lnTo>
                        <a:lnTo>
                          <a:pt x="214" y="88"/>
                        </a:lnTo>
                        <a:lnTo>
                          <a:pt x="219" y="94"/>
                        </a:lnTo>
                        <a:lnTo>
                          <a:pt x="226" y="94"/>
                        </a:lnTo>
                        <a:lnTo>
                          <a:pt x="238" y="94"/>
                        </a:lnTo>
                        <a:lnTo>
                          <a:pt x="250" y="108"/>
                        </a:lnTo>
                        <a:lnTo>
                          <a:pt x="250" y="116"/>
                        </a:lnTo>
                        <a:lnTo>
                          <a:pt x="256" y="123"/>
                        </a:lnTo>
                        <a:lnTo>
                          <a:pt x="256" y="130"/>
                        </a:lnTo>
                        <a:lnTo>
                          <a:pt x="268" y="145"/>
                        </a:lnTo>
                        <a:lnTo>
                          <a:pt x="261" y="153"/>
                        </a:lnTo>
                        <a:lnTo>
                          <a:pt x="256" y="153"/>
                        </a:lnTo>
                        <a:lnTo>
                          <a:pt x="243" y="153"/>
                        </a:lnTo>
                        <a:lnTo>
                          <a:pt x="238" y="153"/>
                        </a:lnTo>
                        <a:lnTo>
                          <a:pt x="232" y="153"/>
                        </a:lnTo>
                        <a:lnTo>
                          <a:pt x="214" y="123"/>
                        </a:lnTo>
                        <a:lnTo>
                          <a:pt x="195" y="123"/>
                        </a:lnTo>
                        <a:lnTo>
                          <a:pt x="184" y="123"/>
                        </a:lnTo>
                        <a:lnTo>
                          <a:pt x="178" y="123"/>
                        </a:lnTo>
                        <a:lnTo>
                          <a:pt x="178" y="130"/>
                        </a:lnTo>
                        <a:lnTo>
                          <a:pt x="173" y="130"/>
                        </a:lnTo>
                        <a:lnTo>
                          <a:pt x="166" y="138"/>
                        </a:lnTo>
                        <a:lnTo>
                          <a:pt x="160" y="153"/>
                        </a:lnTo>
                        <a:lnTo>
                          <a:pt x="149" y="145"/>
                        </a:lnTo>
                        <a:lnTo>
                          <a:pt x="142" y="138"/>
                        </a:lnTo>
                        <a:lnTo>
                          <a:pt x="136" y="138"/>
                        </a:lnTo>
                        <a:lnTo>
                          <a:pt x="125" y="138"/>
                        </a:lnTo>
                        <a:lnTo>
                          <a:pt x="118" y="123"/>
                        </a:lnTo>
                        <a:lnTo>
                          <a:pt x="107" y="108"/>
                        </a:lnTo>
                        <a:lnTo>
                          <a:pt x="94" y="88"/>
                        </a:lnTo>
                        <a:lnTo>
                          <a:pt x="83" y="73"/>
                        </a:lnTo>
                        <a:lnTo>
                          <a:pt x="77" y="66"/>
                        </a:lnTo>
                        <a:lnTo>
                          <a:pt x="59" y="66"/>
                        </a:lnTo>
                        <a:lnTo>
                          <a:pt x="46" y="66"/>
                        </a:lnTo>
                        <a:lnTo>
                          <a:pt x="41" y="58"/>
                        </a:lnTo>
                        <a:lnTo>
                          <a:pt x="24" y="58"/>
                        </a:lnTo>
                        <a:lnTo>
                          <a:pt x="17" y="51"/>
                        </a:lnTo>
                        <a:lnTo>
                          <a:pt x="17" y="29"/>
                        </a:lnTo>
                        <a:lnTo>
                          <a:pt x="17" y="14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0000FF"/>
                  </a:solidFill>
                  <a:ln w="126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  <p:sp>
                <p:nvSpPr>
                  <p:cNvPr id="33839" name="Freeform 27"/>
                  <p:cNvSpPr>
                    <a:spLocks noChangeArrowheads="1"/>
                  </p:cNvSpPr>
                  <p:nvPr/>
                </p:nvSpPr>
                <p:spPr bwMode="auto">
                  <a:xfrm>
                    <a:off x="3933" y="1969"/>
                    <a:ext cx="143" cy="210"/>
                  </a:xfrm>
                  <a:custGeom>
                    <a:avLst/>
                    <a:gdLst>
                      <a:gd name="T0" fmla="*/ 0 w 162"/>
                      <a:gd name="T1" fmla="*/ 7 h 211"/>
                      <a:gd name="T2" fmla="*/ 5 w 162"/>
                      <a:gd name="T3" fmla="*/ 0 h 211"/>
                      <a:gd name="T4" fmla="*/ 17 w 162"/>
                      <a:gd name="T5" fmla="*/ 14 h 211"/>
                      <a:gd name="T6" fmla="*/ 17 w 162"/>
                      <a:gd name="T7" fmla="*/ 21 h 211"/>
                      <a:gd name="T8" fmla="*/ 17 w 162"/>
                      <a:gd name="T9" fmla="*/ 29 h 211"/>
                      <a:gd name="T10" fmla="*/ 19 w 162"/>
                      <a:gd name="T11" fmla="*/ 29 h 211"/>
                      <a:gd name="T12" fmla="*/ 23 w 162"/>
                      <a:gd name="T13" fmla="*/ 36 h 211"/>
                      <a:gd name="T14" fmla="*/ 23 w 162"/>
                      <a:gd name="T15" fmla="*/ 43 h 211"/>
                      <a:gd name="T16" fmla="*/ 30 w 162"/>
                      <a:gd name="T17" fmla="*/ 65 h 211"/>
                      <a:gd name="T18" fmla="*/ 34 w 162"/>
                      <a:gd name="T19" fmla="*/ 65 h 211"/>
                      <a:gd name="T20" fmla="*/ 36 w 162"/>
                      <a:gd name="T21" fmla="*/ 72 h 211"/>
                      <a:gd name="T22" fmla="*/ 45 w 162"/>
                      <a:gd name="T23" fmla="*/ 80 h 211"/>
                      <a:gd name="T24" fmla="*/ 56 w 162"/>
                      <a:gd name="T25" fmla="*/ 87 h 211"/>
                      <a:gd name="T26" fmla="*/ 56 w 162"/>
                      <a:gd name="T27" fmla="*/ 105 h 211"/>
                      <a:gd name="T28" fmla="*/ 59 w 162"/>
                      <a:gd name="T29" fmla="*/ 110 h 211"/>
                      <a:gd name="T30" fmla="*/ 59 w 162"/>
                      <a:gd name="T31" fmla="*/ 117 h 211"/>
                      <a:gd name="T32" fmla="*/ 68 w 162"/>
                      <a:gd name="T33" fmla="*/ 132 h 211"/>
                      <a:gd name="T34" fmla="*/ 73 w 162"/>
                      <a:gd name="T35" fmla="*/ 139 h 211"/>
                      <a:gd name="T36" fmla="*/ 73 w 162"/>
                      <a:gd name="T37" fmla="*/ 183 h 211"/>
                      <a:gd name="T38" fmla="*/ 76 w 162"/>
                      <a:gd name="T39" fmla="*/ 197 h 211"/>
                      <a:gd name="T40" fmla="*/ 73 w 162"/>
                      <a:gd name="T41" fmla="*/ 204 h 211"/>
                      <a:gd name="T42" fmla="*/ 71 w 162"/>
                      <a:gd name="T43" fmla="*/ 204 h 211"/>
                      <a:gd name="T44" fmla="*/ 71 w 162"/>
                      <a:gd name="T45" fmla="*/ 190 h 211"/>
                      <a:gd name="T46" fmla="*/ 62 w 162"/>
                      <a:gd name="T47" fmla="*/ 204 h 211"/>
                      <a:gd name="T48" fmla="*/ 56 w 162"/>
                      <a:gd name="T49" fmla="*/ 183 h 211"/>
                      <a:gd name="T50" fmla="*/ 55 w 162"/>
                      <a:gd name="T51" fmla="*/ 168 h 211"/>
                      <a:gd name="T52" fmla="*/ 45 w 162"/>
                      <a:gd name="T53" fmla="*/ 146 h 211"/>
                      <a:gd name="T54" fmla="*/ 43 w 162"/>
                      <a:gd name="T55" fmla="*/ 146 h 211"/>
                      <a:gd name="T56" fmla="*/ 36 w 162"/>
                      <a:gd name="T57" fmla="*/ 132 h 211"/>
                      <a:gd name="T58" fmla="*/ 34 w 162"/>
                      <a:gd name="T59" fmla="*/ 125 h 211"/>
                      <a:gd name="T60" fmla="*/ 34 w 162"/>
                      <a:gd name="T61" fmla="*/ 117 h 211"/>
                      <a:gd name="T62" fmla="*/ 28 w 162"/>
                      <a:gd name="T63" fmla="*/ 94 h 211"/>
                      <a:gd name="T64" fmla="*/ 25 w 162"/>
                      <a:gd name="T65" fmla="*/ 72 h 211"/>
                      <a:gd name="T66" fmla="*/ 17 w 162"/>
                      <a:gd name="T67" fmla="*/ 58 h 211"/>
                      <a:gd name="T68" fmla="*/ 5 w 162"/>
                      <a:gd name="T69" fmla="*/ 29 h 211"/>
                      <a:gd name="T70" fmla="*/ 0 w 162"/>
                      <a:gd name="T71" fmla="*/ 7 h 211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w 162"/>
                      <a:gd name="T109" fmla="*/ 0 h 211"/>
                      <a:gd name="T110" fmla="*/ 162 w 162"/>
                      <a:gd name="T111" fmla="*/ 211 h 211"/>
                    </a:gdLst>
                    <a:ahLst/>
                    <a:cxnLst>
                      <a:cxn ang="T72">
                        <a:pos x="T0" y="T1"/>
                      </a:cxn>
                      <a:cxn ang="T73">
                        <a:pos x="T2" y="T3"/>
                      </a:cxn>
                      <a:cxn ang="T74">
                        <a:pos x="T4" y="T5"/>
                      </a:cxn>
                      <a:cxn ang="T75">
                        <a:pos x="T6" y="T7"/>
                      </a:cxn>
                      <a:cxn ang="T76">
                        <a:pos x="T8" y="T9"/>
                      </a:cxn>
                      <a:cxn ang="T77">
                        <a:pos x="T10" y="T11"/>
                      </a:cxn>
                      <a:cxn ang="T78">
                        <a:pos x="T12" y="T13"/>
                      </a:cxn>
                      <a:cxn ang="T79">
                        <a:pos x="T14" y="T15"/>
                      </a:cxn>
                      <a:cxn ang="T80">
                        <a:pos x="T16" y="T17"/>
                      </a:cxn>
                      <a:cxn ang="T81">
                        <a:pos x="T18" y="T19"/>
                      </a:cxn>
                      <a:cxn ang="T82">
                        <a:pos x="T20" y="T21"/>
                      </a:cxn>
                      <a:cxn ang="T83">
                        <a:pos x="T22" y="T23"/>
                      </a:cxn>
                      <a:cxn ang="T84">
                        <a:pos x="T24" y="T25"/>
                      </a:cxn>
                      <a:cxn ang="T85">
                        <a:pos x="T26" y="T27"/>
                      </a:cxn>
                      <a:cxn ang="T86">
                        <a:pos x="T28" y="T29"/>
                      </a:cxn>
                      <a:cxn ang="T87">
                        <a:pos x="T30" y="T31"/>
                      </a:cxn>
                      <a:cxn ang="T88">
                        <a:pos x="T32" y="T33"/>
                      </a:cxn>
                      <a:cxn ang="T89">
                        <a:pos x="T34" y="T35"/>
                      </a:cxn>
                      <a:cxn ang="T90">
                        <a:pos x="T36" y="T37"/>
                      </a:cxn>
                      <a:cxn ang="T91">
                        <a:pos x="T38" y="T39"/>
                      </a:cxn>
                      <a:cxn ang="T92">
                        <a:pos x="T40" y="T41"/>
                      </a:cxn>
                      <a:cxn ang="T93">
                        <a:pos x="T42" y="T43"/>
                      </a:cxn>
                      <a:cxn ang="T94">
                        <a:pos x="T44" y="T45"/>
                      </a:cxn>
                      <a:cxn ang="T95">
                        <a:pos x="T46" y="T47"/>
                      </a:cxn>
                      <a:cxn ang="T96">
                        <a:pos x="T48" y="T49"/>
                      </a:cxn>
                      <a:cxn ang="T97">
                        <a:pos x="T50" y="T51"/>
                      </a:cxn>
                      <a:cxn ang="T98">
                        <a:pos x="T52" y="T53"/>
                      </a:cxn>
                      <a:cxn ang="T99">
                        <a:pos x="T54" y="T55"/>
                      </a:cxn>
                      <a:cxn ang="T100">
                        <a:pos x="T56" y="T57"/>
                      </a:cxn>
                      <a:cxn ang="T101">
                        <a:pos x="T58" y="T59"/>
                      </a:cxn>
                      <a:cxn ang="T102">
                        <a:pos x="T60" y="T61"/>
                      </a:cxn>
                      <a:cxn ang="T103">
                        <a:pos x="T62" y="T63"/>
                      </a:cxn>
                      <a:cxn ang="T104">
                        <a:pos x="T64" y="T65"/>
                      </a:cxn>
                      <a:cxn ang="T105">
                        <a:pos x="T66" y="T67"/>
                      </a:cxn>
                      <a:cxn ang="T106">
                        <a:pos x="T68" y="T69"/>
                      </a:cxn>
                      <a:cxn ang="T107">
                        <a:pos x="T70" y="T71"/>
                      </a:cxn>
                    </a:cxnLst>
                    <a:rect l="T108" t="T109" r="T110" b="T111"/>
                    <a:pathLst>
                      <a:path w="162" h="211">
                        <a:moveTo>
                          <a:pt x="0" y="7"/>
                        </a:moveTo>
                        <a:lnTo>
                          <a:pt x="11" y="0"/>
                        </a:lnTo>
                        <a:lnTo>
                          <a:pt x="35" y="14"/>
                        </a:lnTo>
                        <a:lnTo>
                          <a:pt x="35" y="21"/>
                        </a:lnTo>
                        <a:lnTo>
                          <a:pt x="35" y="29"/>
                        </a:lnTo>
                        <a:lnTo>
                          <a:pt x="41" y="29"/>
                        </a:lnTo>
                        <a:lnTo>
                          <a:pt x="48" y="36"/>
                        </a:lnTo>
                        <a:lnTo>
                          <a:pt x="48" y="43"/>
                        </a:lnTo>
                        <a:lnTo>
                          <a:pt x="65" y="65"/>
                        </a:lnTo>
                        <a:lnTo>
                          <a:pt x="72" y="65"/>
                        </a:lnTo>
                        <a:lnTo>
                          <a:pt x="77" y="72"/>
                        </a:lnTo>
                        <a:lnTo>
                          <a:pt x="96" y="80"/>
                        </a:lnTo>
                        <a:lnTo>
                          <a:pt x="119" y="87"/>
                        </a:lnTo>
                        <a:lnTo>
                          <a:pt x="119" y="109"/>
                        </a:lnTo>
                        <a:lnTo>
                          <a:pt x="125" y="116"/>
                        </a:lnTo>
                        <a:lnTo>
                          <a:pt x="125" y="123"/>
                        </a:lnTo>
                        <a:lnTo>
                          <a:pt x="143" y="138"/>
                        </a:lnTo>
                        <a:lnTo>
                          <a:pt x="155" y="145"/>
                        </a:lnTo>
                        <a:lnTo>
                          <a:pt x="155" y="189"/>
                        </a:lnTo>
                        <a:lnTo>
                          <a:pt x="161" y="203"/>
                        </a:lnTo>
                        <a:lnTo>
                          <a:pt x="155" y="210"/>
                        </a:lnTo>
                        <a:lnTo>
                          <a:pt x="149" y="210"/>
                        </a:lnTo>
                        <a:lnTo>
                          <a:pt x="149" y="196"/>
                        </a:lnTo>
                        <a:lnTo>
                          <a:pt x="131" y="210"/>
                        </a:lnTo>
                        <a:lnTo>
                          <a:pt x="119" y="189"/>
                        </a:lnTo>
                        <a:lnTo>
                          <a:pt x="114" y="174"/>
                        </a:lnTo>
                        <a:lnTo>
                          <a:pt x="96" y="152"/>
                        </a:lnTo>
                        <a:lnTo>
                          <a:pt x="90" y="152"/>
                        </a:lnTo>
                        <a:lnTo>
                          <a:pt x="77" y="138"/>
                        </a:lnTo>
                        <a:lnTo>
                          <a:pt x="72" y="131"/>
                        </a:lnTo>
                        <a:lnTo>
                          <a:pt x="72" y="123"/>
                        </a:lnTo>
                        <a:lnTo>
                          <a:pt x="59" y="94"/>
                        </a:lnTo>
                        <a:lnTo>
                          <a:pt x="53" y="72"/>
                        </a:lnTo>
                        <a:lnTo>
                          <a:pt x="35" y="58"/>
                        </a:lnTo>
                        <a:lnTo>
                          <a:pt x="11" y="29"/>
                        </a:lnTo>
                        <a:lnTo>
                          <a:pt x="0" y="7"/>
                        </a:lnTo>
                      </a:path>
                    </a:pathLst>
                  </a:custGeom>
                  <a:solidFill>
                    <a:srgbClr val="0000FF"/>
                  </a:solidFill>
                  <a:ln w="126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  <p:sp>
                <p:nvSpPr>
                  <p:cNvPr id="33840" name="Freeform 28"/>
                  <p:cNvSpPr>
                    <a:spLocks noChangeArrowheads="1"/>
                  </p:cNvSpPr>
                  <p:nvPr/>
                </p:nvSpPr>
                <p:spPr bwMode="auto">
                  <a:xfrm>
                    <a:off x="4191" y="1750"/>
                    <a:ext cx="138" cy="226"/>
                  </a:xfrm>
                  <a:custGeom>
                    <a:avLst/>
                    <a:gdLst>
                      <a:gd name="T0" fmla="*/ 4 w 156"/>
                      <a:gd name="T1" fmla="*/ 0 h 227"/>
                      <a:gd name="T2" fmla="*/ 11 w 156"/>
                      <a:gd name="T3" fmla="*/ 0 h 227"/>
                      <a:gd name="T4" fmla="*/ 17 w 156"/>
                      <a:gd name="T5" fmla="*/ 21 h 227"/>
                      <a:gd name="T6" fmla="*/ 17 w 156"/>
                      <a:gd name="T7" fmla="*/ 43 h 227"/>
                      <a:gd name="T8" fmla="*/ 19 w 156"/>
                      <a:gd name="T9" fmla="*/ 51 h 227"/>
                      <a:gd name="T10" fmla="*/ 23 w 156"/>
                      <a:gd name="T11" fmla="*/ 65 h 227"/>
                      <a:gd name="T12" fmla="*/ 29 w 156"/>
                      <a:gd name="T13" fmla="*/ 73 h 227"/>
                      <a:gd name="T14" fmla="*/ 35 w 156"/>
                      <a:gd name="T15" fmla="*/ 73 h 227"/>
                      <a:gd name="T16" fmla="*/ 43 w 156"/>
                      <a:gd name="T17" fmla="*/ 87 h 227"/>
                      <a:gd name="T18" fmla="*/ 50 w 156"/>
                      <a:gd name="T19" fmla="*/ 102 h 227"/>
                      <a:gd name="T20" fmla="*/ 58 w 156"/>
                      <a:gd name="T21" fmla="*/ 113 h 227"/>
                      <a:gd name="T22" fmla="*/ 58 w 156"/>
                      <a:gd name="T23" fmla="*/ 133 h 227"/>
                      <a:gd name="T24" fmla="*/ 60 w 156"/>
                      <a:gd name="T25" fmla="*/ 147 h 227"/>
                      <a:gd name="T26" fmla="*/ 60 w 156"/>
                      <a:gd name="T27" fmla="*/ 155 h 227"/>
                      <a:gd name="T28" fmla="*/ 63 w 156"/>
                      <a:gd name="T29" fmla="*/ 162 h 227"/>
                      <a:gd name="T30" fmla="*/ 69 w 156"/>
                      <a:gd name="T31" fmla="*/ 177 h 227"/>
                      <a:gd name="T32" fmla="*/ 69 w 156"/>
                      <a:gd name="T33" fmla="*/ 184 h 227"/>
                      <a:gd name="T34" fmla="*/ 74 w 156"/>
                      <a:gd name="T35" fmla="*/ 191 h 227"/>
                      <a:gd name="T36" fmla="*/ 74 w 156"/>
                      <a:gd name="T37" fmla="*/ 205 h 227"/>
                      <a:gd name="T38" fmla="*/ 69 w 156"/>
                      <a:gd name="T39" fmla="*/ 205 h 227"/>
                      <a:gd name="T40" fmla="*/ 65 w 156"/>
                      <a:gd name="T41" fmla="*/ 198 h 227"/>
                      <a:gd name="T42" fmla="*/ 60 w 156"/>
                      <a:gd name="T43" fmla="*/ 198 h 227"/>
                      <a:gd name="T44" fmla="*/ 60 w 156"/>
                      <a:gd name="T45" fmla="*/ 220 h 227"/>
                      <a:gd name="T46" fmla="*/ 58 w 156"/>
                      <a:gd name="T47" fmla="*/ 220 h 227"/>
                      <a:gd name="T48" fmla="*/ 54 w 156"/>
                      <a:gd name="T49" fmla="*/ 212 h 227"/>
                      <a:gd name="T50" fmla="*/ 51 w 156"/>
                      <a:gd name="T51" fmla="*/ 205 h 227"/>
                      <a:gd name="T52" fmla="*/ 51 w 156"/>
                      <a:gd name="T53" fmla="*/ 191 h 227"/>
                      <a:gd name="T54" fmla="*/ 43 w 156"/>
                      <a:gd name="T55" fmla="*/ 191 h 227"/>
                      <a:gd name="T56" fmla="*/ 43 w 156"/>
                      <a:gd name="T57" fmla="*/ 205 h 227"/>
                      <a:gd name="T58" fmla="*/ 40 w 156"/>
                      <a:gd name="T59" fmla="*/ 191 h 227"/>
                      <a:gd name="T60" fmla="*/ 40 w 156"/>
                      <a:gd name="T61" fmla="*/ 177 h 227"/>
                      <a:gd name="T62" fmla="*/ 45 w 156"/>
                      <a:gd name="T63" fmla="*/ 177 h 227"/>
                      <a:gd name="T64" fmla="*/ 51 w 156"/>
                      <a:gd name="T65" fmla="*/ 177 h 227"/>
                      <a:gd name="T66" fmla="*/ 51 w 156"/>
                      <a:gd name="T67" fmla="*/ 155 h 227"/>
                      <a:gd name="T68" fmla="*/ 50 w 156"/>
                      <a:gd name="T69" fmla="*/ 147 h 227"/>
                      <a:gd name="T70" fmla="*/ 45 w 156"/>
                      <a:gd name="T71" fmla="*/ 125 h 227"/>
                      <a:gd name="T72" fmla="*/ 43 w 156"/>
                      <a:gd name="T73" fmla="*/ 109 h 227"/>
                      <a:gd name="T74" fmla="*/ 35 w 156"/>
                      <a:gd name="T75" fmla="*/ 102 h 227"/>
                      <a:gd name="T76" fmla="*/ 31 w 156"/>
                      <a:gd name="T77" fmla="*/ 95 h 227"/>
                      <a:gd name="T78" fmla="*/ 23 w 156"/>
                      <a:gd name="T79" fmla="*/ 87 h 227"/>
                      <a:gd name="T80" fmla="*/ 29 w 156"/>
                      <a:gd name="T81" fmla="*/ 109 h 227"/>
                      <a:gd name="T82" fmla="*/ 19 w 156"/>
                      <a:gd name="T83" fmla="*/ 113 h 227"/>
                      <a:gd name="T84" fmla="*/ 17 w 156"/>
                      <a:gd name="T85" fmla="*/ 95 h 227"/>
                      <a:gd name="T86" fmla="*/ 11 w 156"/>
                      <a:gd name="T87" fmla="*/ 87 h 227"/>
                      <a:gd name="T88" fmla="*/ 11 w 156"/>
                      <a:gd name="T89" fmla="*/ 73 h 227"/>
                      <a:gd name="T90" fmla="*/ 9 w 156"/>
                      <a:gd name="T91" fmla="*/ 58 h 227"/>
                      <a:gd name="T92" fmla="*/ 4 w 156"/>
                      <a:gd name="T93" fmla="*/ 51 h 227"/>
                      <a:gd name="T94" fmla="*/ 0 w 156"/>
                      <a:gd name="T95" fmla="*/ 43 h 227"/>
                      <a:gd name="T96" fmla="*/ 0 w 156"/>
                      <a:gd name="T97" fmla="*/ 36 h 227"/>
                      <a:gd name="T98" fmla="*/ 6 w 156"/>
                      <a:gd name="T99" fmla="*/ 36 h 227"/>
                      <a:gd name="T100" fmla="*/ 6 w 156"/>
                      <a:gd name="T101" fmla="*/ 29 h 227"/>
                      <a:gd name="T102" fmla="*/ 6 w 156"/>
                      <a:gd name="T103" fmla="*/ 14 h 227"/>
                      <a:gd name="T104" fmla="*/ 4 w 156"/>
                      <a:gd name="T105" fmla="*/ 0 h 227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w 156"/>
                      <a:gd name="T160" fmla="*/ 0 h 227"/>
                      <a:gd name="T161" fmla="*/ 156 w 156"/>
                      <a:gd name="T162" fmla="*/ 227 h 227"/>
                    </a:gdLst>
                    <a:ahLst/>
                    <a:cxnLst>
                      <a:cxn ang="T106">
                        <a:pos x="T0" y="T1"/>
                      </a:cxn>
                      <a:cxn ang="T107">
                        <a:pos x="T2" y="T3"/>
                      </a:cxn>
                      <a:cxn ang="T108">
                        <a:pos x="T4" y="T5"/>
                      </a:cxn>
                      <a:cxn ang="T109">
                        <a:pos x="T6" y="T7"/>
                      </a:cxn>
                      <a:cxn ang="T110">
                        <a:pos x="T8" y="T9"/>
                      </a:cxn>
                      <a:cxn ang="T111">
                        <a:pos x="T10" y="T11"/>
                      </a:cxn>
                      <a:cxn ang="T112">
                        <a:pos x="T12" y="T13"/>
                      </a:cxn>
                      <a:cxn ang="T113">
                        <a:pos x="T14" y="T15"/>
                      </a:cxn>
                      <a:cxn ang="T114">
                        <a:pos x="T16" y="T17"/>
                      </a:cxn>
                      <a:cxn ang="T115">
                        <a:pos x="T18" y="T19"/>
                      </a:cxn>
                      <a:cxn ang="T116">
                        <a:pos x="T20" y="T21"/>
                      </a:cxn>
                      <a:cxn ang="T117">
                        <a:pos x="T22" y="T23"/>
                      </a:cxn>
                      <a:cxn ang="T118">
                        <a:pos x="T24" y="T25"/>
                      </a:cxn>
                      <a:cxn ang="T119">
                        <a:pos x="T26" y="T27"/>
                      </a:cxn>
                      <a:cxn ang="T120">
                        <a:pos x="T28" y="T29"/>
                      </a:cxn>
                      <a:cxn ang="T121">
                        <a:pos x="T30" y="T31"/>
                      </a:cxn>
                      <a:cxn ang="T122">
                        <a:pos x="T32" y="T33"/>
                      </a:cxn>
                      <a:cxn ang="T123">
                        <a:pos x="T34" y="T35"/>
                      </a:cxn>
                      <a:cxn ang="T124">
                        <a:pos x="T36" y="T37"/>
                      </a:cxn>
                      <a:cxn ang="T125">
                        <a:pos x="T38" y="T39"/>
                      </a:cxn>
                      <a:cxn ang="T126">
                        <a:pos x="T40" y="T41"/>
                      </a:cxn>
                      <a:cxn ang="T127">
                        <a:pos x="T42" y="T43"/>
                      </a:cxn>
                      <a:cxn ang="T128">
                        <a:pos x="T44" y="T45"/>
                      </a:cxn>
                      <a:cxn ang="T129">
                        <a:pos x="T46" y="T47"/>
                      </a:cxn>
                      <a:cxn ang="T130">
                        <a:pos x="T48" y="T49"/>
                      </a:cxn>
                      <a:cxn ang="T131">
                        <a:pos x="T50" y="T51"/>
                      </a:cxn>
                      <a:cxn ang="T132">
                        <a:pos x="T52" y="T53"/>
                      </a:cxn>
                      <a:cxn ang="T133">
                        <a:pos x="T54" y="T55"/>
                      </a:cxn>
                      <a:cxn ang="T134">
                        <a:pos x="T56" y="T57"/>
                      </a:cxn>
                      <a:cxn ang="T135">
                        <a:pos x="T58" y="T59"/>
                      </a:cxn>
                      <a:cxn ang="T136">
                        <a:pos x="T60" y="T61"/>
                      </a:cxn>
                      <a:cxn ang="T137">
                        <a:pos x="T62" y="T63"/>
                      </a:cxn>
                      <a:cxn ang="T138">
                        <a:pos x="T64" y="T65"/>
                      </a:cxn>
                      <a:cxn ang="T139">
                        <a:pos x="T66" y="T67"/>
                      </a:cxn>
                      <a:cxn ang="T140">
                        <a:pos x="T68" y="T69"/>
                      </a:cxn>
                      <a:cxn ang="T141">
                        <a:pos x="T70" y="T71"/>
                      </a:cxn>
                      <a:cxn ang="T142">
                        <a:pos x="T72" y="T73"/>
                      </a:cxn>
                      <a:cxn ang="T143">
                        <a:pos x="T74" y="T75"/>
                      </a:cxn>
                      <a:cxn ang="T144">
                        <a:pos x="T76" y="T77"/>
                      </a:cxn>
                      <a:cxn ang="T145">
                        <a:pos x="T78" y="T79"/>
                      </a:cxn>
                      <a:cxn ang="T146">
                        <a:pos x="T80" y="T81"/>
                      </a:cxn>
                      <a:cxn ang="T147">
                        <a:pos x="T82" y="T83"/>
                      </a:cxn>
                      <a:cxn ang="T148">
                        <a:pos x="T84" y="T85"/>
                      </a:cxn>
                      <a:cxn ang="T149">
                        <a:pos x="T86" y="T87"/>
                      </a:cxn>
                      <a:cxn ang="T150">
                        <a:pos x="T88" y="T89"/>
                      </a:cxn>
                      <a:cxn ang="T151">
                        <a:pos x="T90" y="T91"/>
                      </a:cxn>
                      <a:cxn ang="T152">
                        <a:pos x="T92" y="T93"/>
                      </a:cxn>
                      <a:cxn ang="T153">
                        <a:pos x="T94" y="T95"/>
                      </a:cxn>
                      <a:cxn ang="T154">
                        <a:pos x="T96" y="T97"/>
                      </a:cxn>
                      <a:cxn ang="T155">
                        <a:pos x="T98" y="T99"/>
                      </a:cxn>
                      <a:cxn ang="T156">
                        <a:pos x="T100" y="T101"/>
                      </a:cxn>
                      <a:cxn ang="T157">
                        <a:pos x="T102" y="T103"/>
                      </a:cxn>
                      <a:cxn ang="T158">
                        <a:pos x="T104" y="T105"/>
                      </a:cxn>
                    </a:cxnLst>
                    <a:rect l="T159" t="T160" r="T161" b="T162"/>
                    <a:pathLst>
                      <a:path w="156" h="227">
                        <a:moveTo>
                          <a:pt x="6" y="0"/>
                        </a:moveTo>
                        <a:lnTo>
                          <a:pt x="23" y="0"/>
                        </a:lnTo>
                        <a:lnTo>
                          <a:pt x="36" y="21"/>
                        </a:lnTo>
                        <a:lnTo>
                          <a:pt x="36" y="43"/>
                        </a:lnTo>
                        <a:lnTo>
                          <a:pt x="41" y="51"/>
                        </a:lnTo>
                        <a:lnTo>
                          <a:pt x="47" y="65"/>
                        </a:lnTo>
                        <a:lnTo>
                          <a:pt x="60" y="73"/>
                        </a:lnTo>
                        <a:lnTo>
                          <a:pt x="71" y="73"/>
                        </a:lnTo>
                        <a:lnTo>
                          <a:pt x="89" y="87"/>
                        </a:lnTo>
                        <a:lnTo>
                          <a:pt x="102" y="102"/>
                        </a:lnTo>
                        <a:lnTo>
                          <a:pt x="119" y="117"/>
                        </a:lnTo>
                        <a:lnTo>
                          <a:pt x="119" y="139"/>
                        </a:lnTo>
                        <a:lnTo>
                          <a:pt x="126" y="153"/>
                        </a:lnTo>
                        <a:lnTo>
                          <a:pt x="126" y="161"/>
                        </a:lnTo>
                        <a:lnTo>
                          <a:pt x="131" y="168"/>
                        </a:lnTo>
                        <a:lnTo>
                          <a:pt x="143" y="183"/>
                        </a:lnTo>
                        <a:lnTo>
                          <a:pt x="143" y="190"/>
                        </a:lnTo>
                        <a:lnTo>
                          <a:pt x="155" y="197"/>
                        </a:lnTo>
                        <a:lnTo>
                          <a:pt x="155" y="211"/>
                        </a:lnTo>
                        <a:lnTo>
                          <a:pt x="143" y="211"/>
                        </a:lnTo>
                        <a:lnTo>
                          <a:pt x="137" y="204"/>
                        </a:lnTo>
                        <a:lnTo>
                          <a:pt x="126" y="204"/>
                        </a:lnTo>
                        <a:lnTo>
                          <a:pt x="126" y="226"/>
                        </a:lnTo>
                        <a:lnTo>
                          <a:pt x="119" y="226"/>
                        </a:lnTo>
                        <a:lnTo>
                          <a:pt x="113" y="218"/>
                        </a:lnTo>
                        <a:lnTo>
                          <a:pt x="107" y="211"/>
                        </a:lnTo>
                        <a:lnTo>
                          <a:pt x="107" y="197"/>
                        </a:lnTo>
                        <a:lnTo>
                          <a:pt x="89" y="197"/>
                        </a:lnTo>
                        <a:lnTo>
                          <a:pt x="89" y="211"/>
                        </a:lnTo>
                        <a:lnTo>
                          <a:pt x="83" y="197"/>
                        </a:lnTo>
                        <a:lnTo>
                          <a:pt x="83" y="183"/>
                        </a:lnTo>
                        <a:lnTo>
                          <a:pt x="95" y="183"/>
                        </a:lnTo>
                        <a:lnTo>
                          <a:pt x="107" y="183"/>
                        </a:lnTo>
                        <a:lnTo>
                          <a:pt x="107" y="161"/>
                        </a:lnTo>
                        <a:lnTo>
                          <a:pt x="102" y="153"/>
                        </a:lnTo>
                        <a:lnTo>
                          <a:pt x="95" y="131"/>
                        </a:lnTo>
                        <a:lnTo>
                          <a:pt x="89" y="109"/>
                        </a:lnTo>
                        <a:lnTo>
                          <a:pt x="71" y="102"/>
                        </a:lnTo>
                        <a:lnTo>
                          <a:pt x="65" y="95"/>
                        </a:lnTo>
                        <a:lnTo>
                          <a:pt x="47" y="87"/>
                        </a:lnTo>
                        <a:lnTo>
                          <a:pt x="60" y="109"/>
                        </a:lnTo>
                        <a:lnTo>
                          <a:pt x="41" y="117"/>
                        </a:lnTo>
                        <a:lnTo>
                          <a:pt x="36" y="95"/>
                        </a:lnTo>
                        <a:lnTo>
                          <a:pt x="23" y="87"/>
                        </a:lnTo>
                        <a:lnTo>
                          <a:pt x="23" y="73"/>
                        </a:lnTo>
                        <a:lnTo>
                          <a:pt x="18" y="58"/>
                        </a:lnTo>
                        <a:lnTo>
                          <a:pt x="6" y="51"/>
                        </a:lnTo>
                        <a:lnTo>
                          <a:pt x="0" y="43"/>
                        </a:lnTo>
                        <a:lnTo>
                          <a:pt x="0" y="36"/>
                        </a:lnTo>
                        <a:lnTo>
                          <a:pt x="12" y="36"/>
                        </a:lnTo>
                        <a:lnTo>
                          <a:pt x="12" y="29"/>
                        </a:lnTo>
                        <a:lnTo>
                          <a:pt x="12" y="14"/>
                        </a:lnTo>
                        <a:lnTo>
                          <a:pt x="6" y="0"/>
                        </a:lnTo>
                      </a:path>
                    </a:pathLst>
                  </a:custGeom>
                  <a:solidFill>
                    <a:srgbClr val="0000FF"/>
                  </a:solidFill>
                  <a:ln w="126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  <p:sp>
                <p:nvSpPr>
                  <p:cNvPr id="33841" name="Freeform 29"/>
                  <p:cNvSpPr>
                    <a:spLocks noChangeArrowheads="1"/>
                  </p:cNvSpPr>
                  <p:nvPr/>
                </p:nvSpPr>
                <p:spPr bwMode="auto">
                  <a:xfrm>
                    <a:off x="4154" y="1358"/>
                    <a:ext cx="107" cy="196"/>
                  </a:xfrm>
                  <a:custGeom>
                    <a:avLst/>
                    <a:gdLst>
                      <a:gd name="T0" fmla="*/ 14 w 122"/>
                      <a:gd name="T1" fmla="*/ 0 h 197"/>
                      <a:gd name="T2" fmla="*/ 22 w 122"/>
                      <a:gd name="T3" fmla="*/ 14 h 197"/>
                      <a:gd name="T4" fmla="*/ 30 w 122"/>
                      <a:gd name="T5" fmla="*/ 29 h 197"/>
                      <a:gd name="T6" fmla="*/ 32 w 122"/>
                      <a:gd name="T7" fmla="*/ 43 h 197"/>
                      <a:gd name="T8" fmla="*/ 35 w 122"/>
                      <a:gd name="T9" fmla="*/ 43 h 197"/>
                      <a:gd name="T10" fmla="*/ 35 w 122"/>
                      <a:gd name="T11" fmla="*/ 58 h 197"/>
                      <a:gd name="T12" fmla="*/ 41 w 122"/>
                      <a:gd name="T13" fmla="*/ 65 h 197"/>
                      <a:gd name="T14" fmla="*/ 44 w 122"/>
                      <a:gd name="T15" fmla="*/ 73 h 197"/>
                      <a:gd name="T16" fmla="*/ 49 w 122"/>
                      <a:gd name="T17" fmla="*/ 94 h 197"/>
                      <a:gd name="T18" fmla="*/ 55 w 122"/>
                      <a:gd name="T19" fmla="*/ 118 h 197"/>
                      <a:gd name="T20" fmla="*/ 47 w 122"/>
                      <a:gd name="T21" fmla="*/ 118 h 197"/>
                      <a:gd name="T22" fmla="*/ 39 w 122"/>
                      <a:gd name="T23" fmla="*/ 110 h 197"/>
                      <a:gd name="T24" fmla="*/ 44 w 122"/>
                      <a:gd name="T25" fmla="*/ 131 h 197"/>
                      <a:gd name="T26" fmla="*/ 44 w 122"/>
                      <a:gd name="T27" fmla="*/ 138 h 197"/>
                      <a:gd name="T28" fmla="*/ 44 w 122"/>
                      <a:gd name="T29" fmla="*/ 153 h 197"/>
                      <a:gd name="T30" fmla="*/ 41 w 122"/>
                      <a:gd name="T31" fmla="*/ 146 h 197"/>
                      <a:gd name="T32" fmla="*/ 39 w 122"/>
                      <a:gd name="T33" fmla="*/ 138 h 197"/>
                      <a:gd name="T34" fmla="*/ 30 w 122"/>
                      <a:gd name="T35" fmla="*/ 125 h 197"/>
                      <a:gd name="T36" fmla="*/ 28 w 122"/>
                      <a:gd name="T37" fmla="*/ 125 h 197"/>
                      <a:gd name="T38" fmla="*/ 22 w 122"/>
                      <a:gd name="T39" fmla="*/ 125 h 197"/>
                      <a:gd name="T40" fmla="*/ 19 w 122"/>
                      <a:gd name="T41" fmla="*/ 131 h 197"/>
                      <a:gd name="T42" fmla="*/ 22 w 122"/>
                      <a:gd name="T43" fmla="*/ 138 h 197"/>
                      <a:gd name="T44" fmla="*/ 28 w 122"/>
                      <a:gd name="T45" fmla="*/ 146 h 197"/>
                      <a:gd name="T46" fmla="*/ 32 w 122"/>
                      <a:gd name="T47" fmla="*/ 153 h 197"/>
                      <a:gd name="T48" fmla="*/ 32 w 122"/>
                      <a:gd name="T49" fmla="*/ 168 h 197"/>
                      <a:gd name="T50" fmla="*/ 32 w 122"/>
                      <a:gd name="T51" fmla="*/ 182 h 197"/>
                      <a:gd name="T52" fmla="*/ 32 w 122"/>
                      <a:gd name="T53" fmla="*/ 190 h 197"/>
                      <a:gd name="T54" fmla="*/ 30 w 122"/>
                      <a:gd name="T55" fmla="*/ 190 h 197"/>
                      <a:gd name="T56" fmla="*/ 28 w 122"/>
                      <a:gd name="T57" fmla="*/ 182 h 197"/>
                      <a:gd name="T58" fmla="*/ 25 w 122"/>
                      <a:gd name="T59" fmla="*/ 175 h 197"/>
                      <a:gd name="T60" fmla="*/ 22 w 122"/>
                      <a:gd name="T61" fmla="*/ 190 h 197"/>
                      <a:gd name="T62" fmla="*/ 19 w 122"/>
                      <a:gd name="T63" fmla="*/ 190 h 197"/>
                      <a:gd name="T64" fmla="*/ 17 w 122"/>
                      <a:gd name="T65" fmla="*/ 182 h 197"/>
                      <a:gd name="T66" fmla="*/ 17 w 122"/>
                      <a:gd name="T67" fmla="*/ 168 h 197"/>
                      <a:gd name="T68" fmla="*/ 17 w 122"/>
                      <a:gd name="T69" fmla="*/ 153 h 197"/>
                      <a:gd name="T70" fmla="*/ 11 w 122"/>
                      <a:gd name="T71" fmla="*/ 153 h 197"/>
                      <a:gd name="T72" fmla="*/ 8 w 122"/>
                      <a:gd name="T73" fmla="*/ 160 h 197"/>
                      <a:gd name="T74" fmla="*/ 4 w 122"/>
                      <a:gd name="T75" fmla="*/ 160 h 197"/>
                      <a:gd name="T76" fmla="*/ 0 w 122"/>
                      <a:gd name="T77" fmla="*/ 153 h 197"/>
                      <a:gd name="T78" fmla="*/ 4 w 122"/>
                      <a:gd name="T79" fmla="*/ 131 h 197"/>
                      <a:gd name="T80" fmla="*/ 6 w 122"/>
                      <a:gd name="T81" fmla="*/ 125 h 197"/>
                      <a:gd name="T82" fmla="*/ 6 w 122"/>
                      <a:gd name="T83" fmla="*/ 98 h 197"/>
                      <a:gd name="T84" fmla="*/ 6 w 122"/>
                      <a:gd name="T85" fmla="*/ 94 h 197"/>
                      <a:gd name="T86" fmla="*/ 11 w 122"/>
                      <a:gd name="T87" fmla="*/ 87 h 197"/>
                      <a:gd name="T88" fmla="*/ 14 w 122"/>
                      <a:gd name="T89" fmla="*/ 94 h 197"/>
                      <a:gd name="T90" fmla="*/ 19 w 122"/>
                      <a:gd name="T91" fmla="*/ 98 h 197"/>
                      <a:gd name="T92" fmla="*/ 19 w 122"/>
                      <a:gd name="T93" fmla="*/ 87 h 197"/>
                      <a:gd name="T94" fmla="*/ 17 w 122"/>
                      <a:gd name="T95" fmla="*/ 80 h 197"/>
                      <a:gd name="T96" fmla="*/ 17 w 122"/>
                      <a:gd name="T97" fmla="*/ 73 h 197"/>
                      <a:gd name="T98" fmla="*/ 19 w 122"/>
                      <a:gd name="T99" fmla="*/ 73 h 197"/>
                      <a:gd name="T100" fmla="*/ 22 w 122"/>
                      <a:gd name="T101" fmla="*/ 73 h 197"/>
                      <a:gd name="T102" fmla="*/ 25 w 122"/>
                      <a:gd name="T103" fmla="*/ 73 h 197"/>
                      <a:gd name="T104" fmla="*/ 25 w 122"/>
                      <a:gd name="T105" fmla="*/ 65 h 197"/>
                      <a:gd name="T106" fmla="*/ 22 w 122"/>
                      <a:gd name="T107" fmla="*/ 51 h 197"/>
                      <a:gd name="T108" fmla="*/ 17 w 122"/>
                      <a:gd name="T109" fmla="*/ 36 h 197"/>
                      <a:gd name="T110" fmla="*/ 11 w 122"/>
                      <a:gd name="T111" fmla="*/ 29 h 197"/>
                      <a:gd name="T112" fmla="*/ 11 w 122"/>
                      <a:gd name="T113" fmla="*/ 21 h 197"/>
                      <a:gd name="T114" fmla="*/ 14 w 122"/>
                      <a:gd name="T115" fmla="*/ 0 h 197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w 122"/>
                      <a:gd name="T175" fmla="*/ 0 h 197"/>
                      <a:gd name="T176" fmla="*/ 122 w 122"/>
                      <a:gd name="T177" fmla="*/ 197 h 197"/>
                    </a:gdLst>
                    <a:ahLst/>
                    <a:cxnLst>
                      <a:cxn ang="T116">
                        <a:pos x="T0" y="T1"/>
                      </a:cxn>
                      <a:cxn ang="T117">
                        <a:pos x="T2" y="T3"/>
                      </a:cxn>
                      <a:cxn ang="T118">
                        <a:pos x="T4" y="T5"/>
                      </a:cxn>
                      <a:cxn ang="T119">
                        <a:pos x="T6" y="T7"/>
                      </a:cxn>
                      <a:cxn ang="T120">
                        <a:pos x="T8" y="T9"/>
                      </a:cxn>
                      <a:cxn ang="T121">
                        <a:pos x="T10" y="T11"/>
                      </a:cxn>
                      <a:cxn ang="T122">
                        <a:pos x="T12" y="T13"/>
                      </a:cxn>
                      <a:cxn ang="T123">
                        <a:pos x="T14" y="T15"/>
                      </a:cxn>
                      <a:cxn ang="T124">
                        <a:pos x="T16" y="T17"/>
                      </a:cxn>
                      <a:cxn ang="T125">
                        <a:pos x="T18" y="T19"/>
                      </a:cxn>
                      <a:cxn ang="T126">
                        <a:pos x="T20" y="T21"/>
                      </a:cxn>
                      <a:cxn ang="T127">
                        <a:pos x="T22" y="T23"/>
                      </a:cxn>
                      <a:cxn ang="T128">
                        <a:pos x="T24" y="T25"/>
                      </a:cxn>
                      <a:cxn ang="T129">
                        <a:pos x="T26" y="T27"/>
                      </a:cxn>
                      <a:cxn ang="T130">
                        <a:pos x="T28" y="T29"/>
                      </a:cxn>
                      <a:cxn ang="T131">
                        <a:pos x="T30" y="T31"/>
                      </a:cxn>
                      <a:cxn ang="T132">
                        <a:pos x="T32" y="T33"/>
                      </a:cxn>
                      <a:cxn ang="T133">
                        <a:pos x="T34" y="T35"/>
                      </a:cxn>
                      <a:cxn ang="T134">
                        <a:pos x="T36" y="T37"/>
                      </a:cxn>
                      <a:cxn ang="T135">
                        <a:pos x="T38" y="T39"/>
                      </a:cxn>
                      <a:cxn ang="T136">
                        <a:pos x="T40" y="T41"/>
                      </a:cxn>
                      <a:cxn ang="T137">
                        <a:pos x="T42" y="T43"/>
                      </a:cxn>
                      <a:cxn ang="T138">
                        <a:pos x="T44" y="T45"/>
                      </a:cxn>
                      <a:cxn ang="T139">
                        <a:pos x="T46" y="T47"/>
                      </a:cxn>
                      <a:cxn ang="T140">
                        <a:pos x="T48" y="T49"/>
                      </a:cxn>
                      <a:cxn ang="T141">
                        <a:pos x="T50" y="T51"/>
                      </a:cxn>
                      <a:cxn ang="T142">
                        <a:pos x="T52" y="T53"/>
                      </a:cxn>
                      <a:cxn ang="T143">
                        <a:pos x="T54" y="T55"/>
                      </a:cxn>
                      <a:cxn ang="T144">
                        <a:pos x="T56" y="T57"/>
                      </a:cxn>
                      <a:cxn ang="T145">
                        <a:pos x="T58" y="T59"/>
                      </a:cxn>
                      <a:cxn ang="T146">
                        <a:pos x="T60" y="T61"/>
                      </a:cxn>
                      <a:cxn ang="T147">
                        <a:pos x="T62" y="T63"/>
                      </a:cxn>
                      <a:cxn ang="T148">
                        <a:pos x="T64" y="T65"/>
                      </a:cxn>
                      <a:cxn ang="T149">
                        <a:pos x="T66" y="T67"/>
                      </a:cxn>
                      <a:cxn ang="T150">
                        <a:pos x="T68" y="T69"/>
                      </a:cxn>
                      <a:cxn ang="T151">
                        <a:pos x="T70" y="T71"/>
                      </a:cxn>
                      <a:cxn ang="T152">
                        <a:pos x="T72" y="T73"/>
                      </a:cxn>
                      <a:cxn ang="T153">
                        <a:pos x="T74" y="T75"/>
                      </a:cxn>
                      <a:cxn ang="T154">
                        <a:pos x="T76" y="T77"/>
                      </a:cxn>
                      <a:cxn ang="T155">
                        <a:pos x="T78" y="T79"/>
                      </a:cxn>
                      <a:cxn ang="T156">
                        <a:pos x="T80" y="T81"/>
                      </a:cxn>
                      <a:cxn ang="T157">
                        <a:pos x="T82" y="T83"/>
                      </a:cxn>
                      <a:cxn ang="T158">
                        <a:pos x="T84" y="T85"/>
                      </a:cxn>
                      <a:cxn ang="T159">
                        <a:pos x="T86" y="T87"/>
                      </a:cxn>
                      <a:cxn ang="T160">
                        <a:pos x="T88" y="T89"/>
                      </a:cxn>
                      <a:cxn ang="T161">
                        <a:pos x="T90" y="T91"/>
                      </a:cxn>
                      <a:cxn ang="T162">
                        <a:pos x="T92" y="T93"/>
                      </a:cxn>
                      <a:cxn ang="T163">
                        <a:pos x="T94" y="T95"/>
                      </a:cxn>
                      <a:cxn ang="T164">
                        <a:pos x="T96" y="T97"/>
                      </a:cxn>
                      <a:cxn ang="T165">
                        <a:pos x="T98" y="T99"/>
                      </a:cxn>
                      <a:cxn ang="T166">
                        <a:pos x="T100" y="T101"/>
                      </a:cxn>
                      <a:cxn ang="T167">
                        <a:pos x="T102" y="T103"/>
                      </a:cxn>
                      <a:cxn ang="T168">
                        <a:pos x="T104" y="T105"/>
                      </a:cxn>
                      <a:cxn ang="T169">
                        <a:pos x="T106" y="T107"/>
                      </a:cxn>
                      <a:cxn ang="T170">
                        <a:pos x="T108" y="T109"/>
                      </a:cxn>
                      <a:cxn ang="T171">
                        <a:pos x="T110" y="T111"/>
                      </a:cxn>
                      <a:cxn ang="T172">
                        <a:pos x="T112" y="T113"/>
                      </a:cxn>
                      <a:cxn ang="T173">
                        <a:pos x="T114" y="T115"/>
                      </a:cxn>
                    </a:cxnLst>
                    <a:rect l="T174" t="T175" r="T176" b="T177"/>
                    <a:pathLst>
                      <a:path w="122" h="197">
                        <a:moveTo>
                          <a:pt x="30" y="0"/>
                        </a:moveTo>
                        <a:lnTo>
                          <a:pt x="48" y="14"/>
                        </a:lnTo>
                        <a:lnTo>
                          <a:pt x="66" y="29"/>
                        </a:lnTo>
                        <a:lnTo>
                          <a:pt x="72" y="43"/>
                        </a:lnTo>
                        <a:lnTo>
                          <a:pt x="78" y="43"/>
                        </a:lnTo>
                        <a:lnTo>
                          <a:pt x="78" y="58"/>
                        </a:lnTo>
                        <a:lnTo>
                          <a:pt x="90" y="65"/>
                        </a:lnTo>
                        <a:lnTo>
                          <a:pt x="96" y="73"/>
                        </a:lnTo>
                        <a:lnTo>
                          <a:pt x="108" y="94"/>
                        </a:lnTo>
                        <a:lnTo>
                          <a:pt x="121" y="124"/>
                        </a:lnTo>
                        <a:lnTo>
                          <a:pt x="103" y="124"/>
                        </a:lnTo>
                        <a:lnTo>
                          <a:pt x="84" y="116"/>
                        </a:lnTo>
                        <a:lnTo>
                          <a:pt x="96" y="137"/>
                        </a:lnTo>
                        <a:lnTo>
                          <a:pt x="96" y="144"/>
                        </a:lnTo>
                        <a:lnTo>
                          <a:pt x="96" y="159"/>
                        </a:lnTo>
                        <a:lnTo>
                          <a:pt x="90" y="152"/>
                        </a:lnTo>
                        <a:lnTo>
                          <a:pt x="84" y="144"/>
                        </a:lnTo>
                        <a:lnTo>
                          <a:pt x="66" y="131"/>
                        </a:lnTo>
                        <a:lnTo>
                          <a:pt x="61" y="131"/>
                        </a:lnTo>
                        <a:lnTo>
                          <a:pt x="48" y="131"/>
                        </a:lnTo>
                        <a:lnTo>
                          <a:pt x="42" y="137"/>
                        </a:lnTo>
                        <a:lnTo>
                          <a:pt x="48" y="144"/>
                        </a:lnTo>
                        <a:lnTo>
                          <a:pt x="61" y="152"/>
                        </a:lnTo>
                        <a:lnTo>
                          <a:pt x="72" y="159"/>
                        </a:lnTo>
                        <a:lnTo>
                          <a:pt x="72" y="174"/>
                        </a:lnTo>
                        <a:lnTo>
                          <a:pt x="72" y="188"/>
                        </a:lnTo>
                        <a:lnTo>
                          <a:pt x="72" y="196"/>
                        </a:lnTo>
                        <a:lnTo>
                          <a:pt x="66" y="196"/>
                        </a:lnTo>
                        <a:lnTo>
                          <a:pt x="61" y="188"/>
                        </a:lnTo>
                        <a:lnTo>
                          <a:pt x="54" y="181"/>
                        </a:lnTo>
                        <a:lnTo>
                          <a:pt x="48" y="196"/>
                        </a:lnTo>
                        <a:lnTo>
                          <a:pt x="42" y="196"/>
                        </a:lnTo>
                        <a:lnTo>
                          <a:pt x="36" y="188"/>
                        </a:lnTo>
                        <a:lnTo>
                          <a:pt x="36" y="174"/>
                        </a:lnTo>
                        <a:lnTo>
                          <a:pt x="36" y="159"/>
                        </a:lnTo>
                        <a:lnTo>
                          <a:pt x="24" y="159"/>
                        </a:lnTo>
                        <a:lnTo>
                          <a:pt x="17" y="166"/>
                        </a:lnTo>
                        <a:lnTo>
                          <a:pt x="6" y="166"/>
                        </a:lnTo>
                        <a:lnTo>
                          <a:pt x="0" y="159"/>
                        </a:lnTo>
                        <a:lnTo>
                          <a:pt x="6" y="137"/>
                        </a:lnTo>
                        <a:lnTo>
                          <a:pt x="12" y="131"/>
                        </a:lnTo>
                        <a:lnTo>
                          <a:pt x="12" y="102"/>
                        </a:lnTo>
                        <a:lnTo>
                          <a:pt x="12" y="94"/>
                        </a:lnTo>
                        <a:lnTo>
                          <a:pt x="24" y="87"/>
                        </a:lnTo>
                        <a:lnTo>
                          <a:pt x="30" y="94"/>
                        </a:lnTo>
                        <a:lnTo>
                          <a:pt x="42" y="102"/>
                        </a:lnTo>
                        <a:lnTo>
                          <a:pt x="42" y="87"/>
                        </a:lnTo>
                        <a:lnTo>
                          <a:pt x="36" y="80"/>
                        </a:lnTo>
                        <a:lnTo>
                          <a:pt x="36" y="73"/>
                        </a:lnTo>
                        <a:lnTo>
                          <a:pt x="42" y="73"/>
                        </a:lnTo>
                        <a:lnTo>
                          <a:pt x="48" y="73"/>
                        </a:lnTo>
                        <a:lnTo>
                          <a:pt x="54" y="73"/>
                        </a:lnTo>
                        <a:lnTo>
                          <a:pt x="54" y="65"/>
                        </a:lnTo>
                        <a:lnTo>
                          <a:pt x="48" y="51"/>
                        </a:lnTo>
                        <a:lnTo>
                          <a:pt x="36" y="36"/>
                        </a:lnTo>
                        <a:lnTo>
                          <a:pt x="24" y="29"/>
                        </a:lnTo>
                        <a:lnTo>
                          <a:pt x="24" y="21"/>
                        </a:lnTo>
                        <a:lnTo>
                          <a:pt x="30" y="0"/>
                        </a:lnTo>
                      </a:path>
                    </a:pathLst>
                  </a:custGeom>
                  <a:solidFill>
                    <a:srgbClr val="0000FF"/>
                  </a:solidFill>
                  <a:ln w="126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  <p:sp>
                <p:nvSpPr>
                  <p:cNvPr id="33842" name="Freeform 30"/>
                  <p:cNvSpPr>
                    <a:spLocks noChangeArrowheads="1"/>
                  </p:cNvSpPr>
                  <p:nvPr/>
                </p:nvSpPr>
                <p:spPr bwMode="auto">
                  <a:xfrm>
                    <a:off x="4039" y="1125"/>
                    <a:ext cx="111" cy="160"/>
                  </a:xfrm>
                  <a:custGeom>
                    <a:avLst/>
                    <a:gdLst>
                      <a:gd name="T0" fmla="*/ 0 w 126"/>
                      <a:gd name="T1" fmla="*/ 0 h 161"/>
                      <a:gd name="T2" fmla="*/ 6 w 126"/>
                      <a:gd name="T3" fmla="*/ 0 h 161"/>
                      <a:gd name="T4" fmla="*/ 9 w 126"/>
                      <a:gd name="T5" fmla="*/ 14 h 161"/>
                      <a:gd name="T6" fmla="*/ 17 w 126"/>
                      <a:gd name="T7" fmla="*/ 29 h 161"/>
                      <a:gd name="T8" fmla="*/ 19 w 126"/>
                      <a:gd name="T9" fmla="*/ 43 h 161"/>
                      <a:gd name="T10" fmla="*/ 25 w 126"/>
                      <a:gd name="T11" fmla="*/ 51 h 161"/>
                      <a:gd name="T12" fmla="*/ 28 w 126"/>
                      <a:gd name="T13" fmla="*/ 51 h 161"/>
                      <a:gd name="T14" fmla="*/ 33 w 126"/>
                      <a:gd name="T15" fmla="*/ 58 h 161"/>
                      <a:gd name="T16" fmla="*/ 36 w 126"/>
                      <a:gd name="T17" fmla="*/ 58 h 161"/>
                      <a:gd name="T18" fmla="*/ 42 w 126"/>
                      <a:gd name="T19" fmla="*/ 73 h 161"/>
                      <a:gd name="T20" fmla="*/ 48 w 126"/>
                      <a:gd name="T21" fmla="*/ 80 h 161"/>
                      <a:gd name="T22" fmla="*/ 49 w 126"/>
                      <a:gd name="T23" fmla="*/ 81 h 161"/>
                      <a:gd name="T24" fmla="*/ 49 w 126"/>
                      <a:gd name="T25" fmla="*/ 89 h 161"/>
                      <a:gd name="T26" fmla="*/ 48 w 126"/>
                      <a:gd name="T27" fmla="*/ 89 h 161"/>
                      <a:gd name="T28" fmla="*/ 44 w 126"/>
                      <a:gd name="T29" fmla="*/ 89 h 161"/>
                      <a:gd name="T30" fmla="*/ 44 w 126"/>
                      <a:gd name="T31" fmla="*/ 96 h 161"/>
                      <a:gd name="T32" fmla="*/ 49 w 126"/>
                      <a:gd name="T33" fmla="*/ 103 h 161"/>
                      <a:gd name="T34" fmla="*/ 53 w 126"/>
                      <a:gd name="T35" fmla="*/ 118 h 161"/>
                      <a:gd name="T36" fmla="*/ 58 w 126"/>
                      <a:gd name="T37" fmla="*/ 125 h 161"/>
                      <a:gd name="T38" fmla="*/ 56 w 126"/>
                      <a:gd name="T39" fmla="*/ 139 h 161"/>
                      <a:gd name="T40" fmla="*/ 53 w 126"/>
                      <a:gd name="T41" fmla="*/ 146 h 161"/>
                      <a:gd name="T42" fmla="*/ 53 w 126"/>
                      <a:gd name="T43" fmla="*/ 154 h 161"/>
                      <a:gd name="T44" fmla="*/ 48 w 126"/>
                      <a:gd name="T45" fmla="*/ 154 h 161"/>
                      <a:gd name="T46" fmla="*/ 44 w 126"/>
                      <a:gd name="T47" fmla="*/ 146 h 161"/>
                      <a:gd name="T48" fmla="*/ 38 w 126"/>
                      <a:gd name="T49" fmla="*/ 132 h 161"/>
                      <a:gd name="T50" fmla="*/ 36 w 126"/>
                      <a:gd name="T51" fmla="*/ 118 h 161"/>
                      <a:gd name="T52" fmla="*/ 30 w 126"/>
                      <a:gd name="T53" fmla="*/ 96 h 161"/>
                      <a:gd name="T54" fmla="*/ 22 w 126"/>
                      <a:gd name="T55" fmla="*/ 81 h 161"/>
                      <a:gd name="T56" fmla="*/ 17 w 126"/>
                      <a:gd name="T57" fmla="*/ 58 h 161"/>
                      <a:gd name="T58" fmla="*/ 11 w 126"/>
                      <a:gd name="T59" fmla="*/ 51 h 161"/>
                      <a:gd name="T60" fmla="*/ 9 w 126"/>
                      <a:gd name="T61" fmla="*/ 51 h 161"/>
                      <a:gd name="T62" fmla="*/ 9 w 126"/>
                      <a:gd name="T63" fmla="*/ 36 h 161"/>
                      <a:gd name="T64" fmla="*/ 0 w 126"/>
                      <a:gd name="T65" fmla="*/ 21 h 161"/>
                      <a:gd name="T66" fmla="*/ 0 w 126"/>
                      <a:gd name="T67" fmla="*/ 14 h 161"/>
                      <a:gd name="T68" fmla="*/ 0 w 126"/>
                      <a:gd name="T69" fmla="*/ 0 h 161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w 126"/>
                      <a:gd name="T106" fmla="*/ 0 h 161"/>
                      <a:gd name="T107" fmla="*/ 126 w 126"/>
                      <a:gd name="T108" fmla="*/ 161 h 161"/>
                    </a:gdLst>
                    <a:ahLst/>
                    <a:cxnLst>
                      <a:cxn ang="T70">
                        <a:pos x="T0" y="T1"/>
                      </a:cxn>
                      <a:cxn ang="T71">
                        <a:pos x="T2" y="T3"/>
                      </a:cxn>
                      <a:cxn ang="T72">
                        <a:pos x="T4" y="T5"/>
                      </a:cxn>
                      <a:cxn ang="T73">
                        <a:pos x="T6" y="T7"/>
                      </a:cxn>
                      <a:cxn ang="T74">
                        <a:pos x="T8" y="T9"/>
                      </a:cxn>
                      <a:cxn ang="T75">
                        <a:pos x="T10" y="T11"/>
                      </a:cxn>
                      <a:cxn ang="T76">
                        <a:pos x="T12" y="T13"/>
                      </a:cxn>
                      <a:cxn ang="T77">
                        <a:pos x="T14" y="T15"/>
                      </a:cxn>
                      <a:cxn ang="T78">
                        <a:pos x="T16" y="T17"/>
                      </a:cxn>
                      <a:cxn ang="T79">
                        <a:pos x="T18" y="T19"/>
                      </a:cxn>
                      <a:cxn ang="T80">
                        <a:pos x="T20" y="T21"/>
                      </a:cxn>
                      <a:cxn ang="T81">
                        <a:pos x="T22" y="T23"/>
                      </a:cxn>
                      <a:cxn ang="T82">
                        <a:pos x="T24" y="T25"/>
                      </a:cxn>
                      <a:cxn ang="T83">
                        <a:pos x="T26" y="T27"/>
                      </a:cxn>
                      <a:cxn ang="T84">
                        <a:pos x="T28" y="T29"/>
                      </a:cxn>
                      <a:cxn ang="T85">
                        <a:pos x="T30" y="T31"/>
                      </a:cxn>
                      <a:cxn ang="T86">
                        <a:pos x="T32" y="T33"/>
                      </a:cxn>
                      <a:cxn ang="T87">
                        <a:pos x="T34" y="T35"/>
                      </a:cxn>
                      <a:cxn ang="T88">
                        <a:pos x="T36" y="T37"/>
                      </a:cxn>
                      <a:cxn ang="T89">
                        <a:pos x="T38" y="T39"/>
                      </a:cxn>
                      <a:cxn ang="T90">
                        <a:pos x="T40" y="T41"/>
                      </a:cxn>
                      <a:cxn ang="T91">
                        <a:pos x="T42" y="T43"/>
                      </a:cxn>
                      <a:cxn ang="T92">
                        <a:pos x="T44" y="T45"/>
                      </a:cxn>
                      <a:cxn ang="T93">
                        <a:pos x="T46" y="T47"/>
                      </a:cxn>
                      <a:cxn ang="T94">
                        <a:pos x="T48" y="T49"/>
                      </a:cxn>
                      <a:cxn ang="T95">
                        <a:pos x="T50" y="T51"/>
                      </a:cxn>
                      <a:cxn ang="T96">
                        <a:pos x="T52" y="T53"/>
                      </a:cxn>
                      <a:cxn ang="T97">
                        <a:pos x="T54" y="T55"/>
                      </a:cxn>
                      <a:cxn ang="T98">
                        <a:pos x="T56" y="T57"/>
                      </a:cxn>
                      <a:cxn ang="T99">
                        <a:pos x="T58" y="T59"/>
                      </a:cxn>
                      <a:cxn ang="T100">
                        <a:pos x="T60" y="T61"/>
                      </a:cxn>
                      <a:cxn ang="T101">
                        <a:pos x="T62" y="T63"/>
                      </a:cxn>
                      <a:cxn ang="T102">
                        <a:pos x="T64" y="T65"/>
                      </a:cxn>
                      <a:cxn ang="T103">
                        <a:pos x="T66" y="T67"/>
                      </a:cxn>
                      <a:cxn ang="T104">
                        <a:pos x="T68" y="T69"/>
                      </a:cxn>
                    </a:cxnLst>
                    <a:rect l="T105" t="T106" r="T107" b="T108"/>
                    <a:pathLst>
                      <a:path w="126" h="161">
                        <a:moveTo>
                          <a:pt x="0" y="0"/>
                        </a:moveTo>
                        <a:lnTo>
                          <a:pt x="12" y="0"/>
                        </a:lnTo>
                        <a:lnTo>
                          <a:pt x="18" y="14"/>
                        </a:lnTo>
                        <a:lnTo>
                          <a:pt x="36" y="29"/>
                        </a:lnTo>
                        <a:lnTo>
                          <a:pt x="41" y="43"/>
                        </a:lnTo>
                        <a:lnTo>
                          <a:pt x="53" y="51"/>
                        </a:lnTo>
                        <a:lnTo>
                          <a:pt x="60" y="51"/>
                        </a:lnTo>
                        <a:lnTo>
                          <a:pt x="71" y="58"/>
                        </a:lnTo>
                        <a:lnTo>
                          <a:pt x="77" y="58"/>
                        </a:lnTo>
                        <a:lnTo>
                          <a:pt x="88" y="73"/>
                        </a:lnTo>
                        <a:lnTo>
                          <a:pt x="101" y="80"/>
                        </a:lnTo>
                        <a:lnTo>
                          <a:pt x="106" y="87"/>
                        </a:lnTo>
                        <a:lnTo>
                          <a:pt x="106" y="95"/>
                        </a:lnTo>
                        <a:lnTo>
                          <a:pt x="101" y="95"/>
                        </a:lnTo>
                        <a:lnTo>
                          <a:pt x="95" y="95"/>
                        </a:lnTo>
                        <a:lnTo>
                          <a:pt x="95" y="102"/>
                        </a:lnTo>
                        <a:lnTo>
                          <a:pt x="106" y="109"/>
                        </a:lnTo>
                        <a:lnTo>
                          <a:pt x="112" y="124"/>
                        </a:lnTo>
                        <a:lnTo>
                          <a:pt x="125" y="131"/>
                        </a:lnTo>
                        <a:lnTo>
                          <a:pt x="118" y="145"/>
                        </a:lnTo>
                        <a:lnTo>
                          <a:pt x="112" y="152"/>
                        </a:lnTo>
                        <a:lnTo>
                          <a:pt x="112" y="160"/>
                        </a:lnTo>
                        <a:lnTo>
                          <a:pt x="101" y="160"/>
                        </a:lnTo>
                        <a:lnTo>
                          <a:pt x="95" y="152"/>
                        </a:lnTo>
                        <a:lnTo>
                          <a:pt x="83" y="138"/>
                        </a:lnTo>
                        <a:lnTo>
                          <a:pt x="77" y="124"/>
                        </a:lnTo>
                        <a:lnTo>
                          <a:pt x="65" y="102"/>
                        </a:lnTo>
                        <a:lnTo>
                          <a:pt x="47" y="87"/>
                        </a:lnTo>
                        <a:lnTo>
                          <a:pt x="36" y="58"/>
                        </a:lnTo>
                        <a:lnTo>
                          <a:pt x="23" y="51"/>
                        </a:lnTo>
                        <a:lnTo>
                          <a:pt x="18" y="51"/>
                        </a:lnTo>
                        <a:lnTo>
                          <a:pt x="18" y="36"/>
                        </a:lnTo>
                        <a:lnTo>
                          <a:pt x="0" y="21"/>
                        </a:lnTo>
                        <a:lnTo>
                          <a:pt x="0" y="14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0000FF"/>
                  </a:solidFill>
                  <a:ln w="126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</p:grpSp>
            <p:grpSp>
              <p:nvGrpSpPr>
                <p:cNvPr id="9" name="Group 31"/>
                <p:cNvGrpSpPr>
                  <a:grpSpLocks/>
                </p:cNvGrpSpPr>
                <p:nvPr/>
              </p:nvGrpSpPr>
              <p:grpSpPr bwMode="auto">
                <a:xfrm>
                  <a:off x="2559" y="799"/>
                  <a:ext cx="1655" cy="2631"/>
                  <a:chOff x="2559" y="799"/>
                  <a:chExt cx="1655" cy="2631"/>
                </a:xfrm>
              </p:grpSpPr>
              <p:sp>
                <p:nvSpPr>
                  <p:cNvPr id="33825" name="Freeform 32"/>
                  <p:cNvSpPr>
                    <a:spLocks noChangeArrowheads="1"/>
                  </p:cNvSpPr>
                  <p:nvPr/>
                </p:nvSpPr>
                <p:spPr bwMode="auto">
                  <a:xfrm>
                    <a:off x="2559" y="1453"/>
                    <a:ext cx="817" cy="1206"/>
                  </a:xfrm>
                  <a:custGeom>
                    <a:avLst/>
                    <a:gdLst>
                      <a:gd name="T0" fmla="*/ 343 w 921"/>
                      <a:gd name="T1" fmla="*/ 196 h 1207"/>
                      <a:gd name="T2" fmla="*/ 385 w 921"/>
                      <a:gd name="T3" fmla="*/ 392 h 1207"/>
                      <a:gd name="T4" fmla="*/ 402 w 921"/>
                      <a:gd name="T5" fmla="*/ 443 h 1207"/>
                      <a:gd name="T6" fmla="*/ 440 w 921"/>
                      <a:gd name="T7" fmla="*/ 428 h 1207"/>
                      <a:gd name="T8" fmla="*/ 449 w 921"/>
                      <a:gd name="T9" fmla="*/ 479 h 1207"/>
                      <a:gd name="T10" fmla="*/ 405 w 921"/>
                      <a:gd name="T11" fmla="*/ 611 h 1207"/>
                      <a:gd name="T12" fmla="*/ 367 w 921"/>
                      <a:gd name="T13" fmla="*/ 763 h 1207"/>
                      <a:gd name="T14" fmla="*/ 373 w 921"/>
                      <a:gd name="T15" fmla="*/ 822 h 1207"/>
                      <a:gd name="T16" fmla="*/ 373 w 921"/>
                      <a:gd name="T17" fmla="*/ 880 h 1207"/>
                      <a:gd name="T18" fmla="*/ 356 w 921"/>
                      <a:gd name="T19" fmla="*/ 895 h 1207"/>
                      <a:gd name="T20" fmla="*/ 332 w 921"/>
                      <a:gd name="T21" fmla="*/ 974 h 1207"/>
                      <a:gd name="T22" fmla="*/ 324 w 921"/>
                      <a:gd name="T23" fmla="*/ 1040 h 1207"/>
                      <a:gd name="T24" fmla="*/ 300 w 921"/>
                      <a:gd name="T25" fmla="*/ 1128 h 1207"/>
                      <a:gd name="T26" fmla="*/ 289 w 921"/>
                      <a:gd name="T27" fmla="*/ 1150 h 1207"/>
                      <a:gd name="T28" fmla="*/ 263 w 921"/>
                      <a:gd name="T29" fmla="*/ 1192 h 1207"/>
                      <a:gd name="T30" fmla="*/ 227 w 921"/>
                      <a:gd name="T31" fmla="*/ 1178 h 1207"/>
                      <a:gd name="T32" fmla="*/ 226 w 921"/>
                      <a:gd name="T33" fmla="*/ 1135 h 1207"/>
                      <a:gd name="T34" fmla="*/ 211 w 921"/>
                      <a:gd name="T35" fmla="*/ 1076 h 1207"/>
                      <a:gd name="T36" fmla="*/ 208 w 921"/>
                      <a:gd name="T37" fmla="*/ 1025 h 1207"/>
                      <a:gd name="T38" fmla="*/ 202 w 921"/>
                      <a:gd name="T39" fmla="*/ 989 h 1207"/>
                      <a:gd name="T40" fmla="*/ 188 w 921"/>
                      <a:gd name="T41" fmla="*/ 952 h 1207"/>
                      <a:gd name="T42" fmla="*/ 178 w 921"/>
                      <a:gd name="T43" fmla="*/ 910 h 1207"/>
                      <a:gd name="T44" fmla="*/ 194 w 921"/>
                      <a:gd name="T45" fmla="*/ 822 h 1207"/>
                      <a:gd name="T46" fmla="*/ 188 w 921"/>
                      <a:gd name="T47" fmla="*/ 706 h 1207"/>
                      <a:gd name="T48" fmla="*/ 168 w 921"/>
                      <a:gd name="T49" fmla="*/ 648 h 1207"/>
                      <a:gd name="T50" fmla="*/ 164 w 921"/>
                      <a:gd name="T51" fmla="*/ 566 h 1207"/>
                      <a:gd name="T52" fmla="*/ 136 w 921"/>
                      <a:gd name="T53" fmla="*/ 529 h 1207"/>
                      <a:gd name="T54" fmla="*/ 98 w 921"/>
                      <a:gd name="T55" fmla="*/ 537 h 1207"/>
                      <a:gd name="T56" fmla="*/ 20 w 921"/>
                      <a:gd name="T57" fmla="*/ 465 h 1207"/>
                      <a:gd name="T58" fmla="*/ 4 w 921"/>
                      <a:gd name="T59" fmla="*/ 348 h 1207"/>
                      <a:gd name="T60" fmla="*/ 18 w 921"/>
                      <a:gd name="T61" fmla="*/ 261 h 1207"/>
                      <a:gd name="T62" fmla="*/ 43 w 921"/>
                      <a:gd name="T63" fmla="*/ 174 h 1207"/>
                      <a:gd name="T64" fmla="*/ 80 w 921"/>
                      <a:gd name="T65" fmla="*/ 101 h 1207"/>
                      <a:gd name="T66" fmla="*/ 109 w 921"/>
                      <a:gd name="T67" fmla="*/ 29 h 1207"/>
                      <a:gd name="T68" fmla="*/ 136 w 921"/>
                      <a:gd name="T69" fmla="*/ 49 h 1207"/>
                      <a:gd name="T70" fmla="*/ 164 w 921"/>
                      <a:gd name="T71" fmla="*/ 14 h 1207"/>
                      <a:gd name="T72" fmla="*/ 185 w 921"/>
                      <a:gd name="T73" fmla="*/ 0 h 1207"/>
                      <a:gd name="T74" fmla="*/ 200 w 921"/>
                      <a:gd name="T75" fmla="*/ 42 h 1207"/>
                      <a:gd name="T76" fmla="*/ 232 w 921"/>
                      <a:gd name="T77" fmla="*/ 101 h 1207"/>
                      <a:gd name="T78" fmla="*/ 251 w 921"/>
                      <a:gd name="T79" fmla="*/ 71 h 1207"/>
                      <a:gd name="T80" fmla="*/ 282 w 921"/>
                      <a:gd name="T81" fmla="*/ 93 h 1207"/>
                      <a:gd name="T82" fmla="*/ 321 w 921"/>
                      <a:gd name="T83" fmla="*/ 86 h 1207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w 921"/>
                      <a:gd name="T127" fmla="*/ 0 h 1207"/>
                      <a:gd name="T128" fmla="*/ 921 w 921"/>
                      <a:gd name="T129" fmla="*/ 1207 h 1207"/>
                    </a:gdLst>
                    <a:ahLst/>
                    <a:cxnLst>
                      <a:cxn ang="T84">
                        <a:pos x="T0" y="T1"/>
                      </a:cxn>
                      <a:cxn ang="T85">
                        <a:pos x="T2" y="T3"/>
                      </a:cxn>
                      <a:cxn ang="T86">
                        <a:pos x="T4" y="T5"/>
                      </a:cxn>
                      <a:cxn ang="T87">
                        <a:pos x="T6" y="T7"/>
                      </a:cxn>
                      <a:cxn ang="T88">
                        <a:pos x="T8" y="T9"/>
                      </a:cxn>
                      <a:cxn ang="T89">
                        <a:pos x="T10" y="T11"/>
                      </a:cxn>
                      <a:cxn ang="T90">
                        <a:pos x="T12" y="T13"/>
                      </a:cxn>
                      <a:cxn ang="T91">
                        <a:pos x="T14" y="T15"/>
                      </a:cxn>
                      <a:cxn ang="T92">
                        <a:pos x="T16" y="T17"/>
                      </a:cxn>
                      <a:cxn ang="T93">
                        <a:pos x="T18" y="T19"/>
                      </a:cxn>
                      <a:cxn ang="T94">
                        <a:pos x="T20" y="T21"/>
                      </a:cxn>
                      <a:cxn ang="T95">
                        <a:pos x="T22" y="T23"/>
                      </a:cxn>
                      <a:cxn ang="T96">
                        <a:pos x="T24" y="T25"/>
                      </a:cxn>
                      <a:cxn ang="T97">
                        <a:pos x="T26" y="T27"/>
                      </a:cxn>
                      <a:cxn ang="T98">
                        <a:pos x="T28" y="T29"/>
                      </a:cxn>
                      <a:cxn ang="T99">
                        <a:pos x="T30" y="T31"/>
                      </a:cxn>
                      <a:cxn ang="T100">
                        <a:pos x="T32" y="T33"/>
                      </a:cxn>
                      <a:cxn ang="T101">
                        <a:pos x="T34" y="T35"/>
                      </a:cxn>
                      <a:cxn ang="T102">
                        <a:pos x="T36" y="T37"/>
                      </a:cxn>
                      <a:cxn ang="T103">
                        <a:pos x="T38" y="T39"/>
                      </a:cxn>
                      <a:cxn ang="T104">
                        <a:pos x="T40" y="T41"/>
                      </a:cxn>
                      <a:cxn ang="T105">
                        <a:pos x="T42" y="T43"/>
                      </a:cxn>
                      <a:cxn ang="T106">
                        <a:pos x="T44" y="T45"/>
                      </a:cxn>
                      <a:cxn ang="T107">
                        <a:pos x="T46" y="T47"/>
                      </a:cxn>
                      <a:cxn ang="T108">
                        <a:pos x="T48" y="T49"/>
                      </a:cxn>
                      <a:cxn ang="T109">
                        <a:pos x="T50" y="T51"/>
                      </a:cxn>
                      <a:cxn ang="T110">
                        <a:pos x="T52" y="T53"/>
                      </a:cxn>
                      <a:cxn ang="T111">
                        <a:pos x="T54" y="T55"/>
                      </a:cxn>
                      <a:cxn ang="T112">
                        <a:pos x="T56" y="T57"/>
                      </a:cxn>
                      <a:cxn ang="T113">
                        <a:pos x="T58" y="T59"/>
                      </a:cxn>
                      <a:cxn ang="T114">
                        <a:pos x="T60" y="T61"/>
                      </a:cxn>
                      <a:cxn ang="T115">
                        <a:pos x="T62" y="T63"/>
                      </a:cxn>
                      <a:cxn ang="T116">
                        <a:pos x="T64" y="T65"/>
                      </a:cxn>
                      <a:cxn ang="T117">
                        <a:pos x="T66" y="T67"/>
                      </a:cxn>
                      <a:cxn ang="T118">
                        <a:pos x="T68" y="T69"/>
                      </a:cxn>
                      <a:cxn ang="T119">
                        <a:pos x="T70" y="T71"/>
                      </a:cxn>
                      <a:cxn ang="T120">
                        <a:pos x="T72" y="T73"/>
                      </a:cxn>
                      <a:cxn ang="T121">
                        <a:pos x="T74" y="T75"/>
                      </a:cxn>
                      <a:cxn ang="T122">
                        <a:pos x="T76" y="T77"/>
                      </a:cxn>
                      <a:cxn ang="T123">
                        <a:pos x="T78" y="T79"/>
                      </a:cxn>
                      <a:cxn ang="T124">
                        <a:pos x="T80" y="T81"/>
                      </a:cxn>
                      <a:cxn ang="T125">
                        <a:pos x="T82" y="T83"/>
                      </a:cxn>
                    </a:cxnLst>
                    <a:rect l="T126" t="T127" r="T128" b="T129"/>
                    <a:pathLst>
                      <a:path w="921" h="1207">
                        <a:moveTo>
                          <a:pt x="688" y="144"/>
                        </a:moveTo>
                        <a:lnTo>
                          <a:pt x="706" y="196"/>
                        </a:lnTo>
                        <a:lnTo>
                          <a:pt x="730" y="268"/>
                        </a:lnTo>
                        <a:lnTo>
                          <a:pt x="789" y="392"/>
                        </a:lnTo>
                        <a:lnTo>
                          <a:pt x="813" y="406"/>
                        </a:lnTo>
                        <a:lnTo>
                          <a:pt x="825" y="443"/>
                        </a:lnTo>
                        <a:lnTo>
                          <a:pt x="872" y="443"/>
                        </a:lnTo>
                        <a:lnTo>
                          <a:pt x="902" y="428"/>
                        </a:lnTo>
                        <a:lnTo>
                          <a:pt x="920" y="428"/>
                        </a:lnTo>
                        <a:lnTo>
                          <a:pt x="920" y="479"/>
                        </a:lnTo>
                        <a:lnTo>
                          <a:pt x="913" y="507"/>
                        </a:lnTo>
                        <a:lnTo>
                          <a:pt x="830" y="617"/>
                        </a:lnTo>
                        <a:lnTo>
                          <a:pt x="754" y="726"/>
                        </a:lnTo>
                        <a:lnTo>
                          <a:pt x="754" y="769"/>
                        </a:lnTo>
                        <a:lnTo>
                          <a:pt x="777" y="799"/>
                        </a:lnTo>
                        <a:lnTo>
                          <a:pt x="765" y="828"/>
                        </a:lnTo>
                        <a:lnTo>
                          <a:pt x="771" y="857"/>
                        </a:lnTo>
                        <a:lnTo>
                          <a:pt x="765" y="886"/>
                        </a:lnTo>
                        <a:lnTo>
                          <a:pt x="747" y="901"/>
                        </a:lnTo>
                        <a:lnTo>
                          <a:pt x="730" y="901"/>
                        </a:lnTo>
                        <a:lnTo>
                          <a:pt x="706" y="938"/>
                        </a:lnTo>
                        <a:lnTo>
                          <a:pt x="682" y="980"/>
                        </a:lnTo>
                        <a:lnTo>
                          <a:pt x="688" y="1024"/>
                        </a:lnTo>
                        <a:lnTo>
                          <a:pt x="664" y="1046"/>
                        </a:lnTo>
                        <a:lnTo>
                          <a:pt x="647" y="1090"/>
                        </a:lnTo>
                        <a:lnTo>
                          <a:pt x="617" y="1134"/>
                        </a:lnTo>
                        <a:lnTo>
                          <a:pt x="605" y="1148"/>
                        </a:lnTo>
                        <a:lnTo>
                          <a:pt x="593" y="1156"/>
                        </a:lnTo>
                        <a:lnTo>
                          <a:pt x="570" y="1184"/>
                        </a:lnTo>
                        <a:lnTo>
                          <a:pt x="540" y="1198"/>
                        </a:lnTo>
                        <a:lnTo>
                          <a:pt x="492" y="1206"/>
                        </a:lnTo>
                        <a:lnTo>
                          <a:pt x="468" y="1184"/>
                        </a:lnTo>
                        <a:lnTo>
                          <a:pt x="468" y="1170"/>
                        </a:lnTo>
                        <a:lnTo>
                          <a:pt x="463" y="1141"/>
                        </a:lnTo>
                        <a:lnTo>
                          <a:pt x="444" y="1126"/>
                        </a:lnTo>
                        <a:lnTo>
                          <a:pt x="433" y="1082"/>
                        </a:lnTo>
                        <a:lnTo>
                          <a:pt x="427" y="1061"/>
                        </a:lnTo>
                        <a:lnTo>
                          <a:pt x="427" y="1031"/>
                        </a:lnTo>
                        <a:lnTo>
                          <a:pt x="416" y="1009"/>
                        </a:lnTo>
                        <a:lnTo>
                          <a:pt x="416" y="995"/>
                        </a:lnTo>
                        <a:lnTo>
                          <a:pt x="403" y="980"/>
                        </a:lnTo>
                        <a:lnTo>
                          <a:pt x="385" y="958"/>
                        </a:lnTo>
                        <a:lnTo>
                          <a:pt x="379" y="930"/>
                        </a:lnTo>
                        <a:lnTo>
                          <a:pt x="368" y="916"/>
                        </a:lnTo>
                        <a:lnTo>
                          <a:pt x="374" y="879"/>
                        </a:lnTo>
                        <a:lnTo>
                          <a:pt x="398" y="828"/>
                        </a:lnTo>
                        <a:lnTo>
                          <a:pt x="398" y="777"/>
                        </a:lnTo>
                        <a:lnTo>
                          <a:pt x="385" y="712"/>
                        </a:lnTo>
                        <a:lnTo>
                          <a:pt x="356" y="690"/>
                        </a:lnTo>
                        <a:lnTo>
                          <a:pt x="344" y="654"/>
                        </a:lnTo>
                        <a:lnTo>
                          <a:pt x="350" y="603"/>
                        </a:lnTo>
                        <a:lnTo>
                          <a:pt x="338" y="566"/>
                        </a:lnTo>
                        <a:lnTo>
                          <a:pt x="309" y="559"/>
                        </a:lnTo>
                        <a:lnTo>
                          <a:pt x="279" y="529"/>
                        </a:lnTo>
                        <a:lnTo>
                          <a:pt x="237" y="515"/>
                        </a:lnTo>
                        <a:lnTo>
                          <a:pt x="202" y="537"/>
                        </a:lnTo>
                        <a:lnTo>
                          <a:pt x="95" y="529"/>
                        </a:lnTo>
                        <a:lnTo>
                          <a:pt x="41" y="465"/>
                        </a:lnTo>
                        <a:lnTo>
                          <a:pt x="0" y="377"/>
                        </a:lnTo>
                        <a:lnTo>
                          <a:pt x="6" y="348"/>
                        </a:lnTo>
                        <a:lnTo>
                          <a:pt x="23" y="326"/>
                        </a:lnTo>
                        <a:lnTo>
                          <a:pt x="36" y="261"/>
                        </a:lnTo>
                        <a:lnTo>
                          <a:pt x="47" y="218"/>
                        </a:lnTo>
                        <a:lnTo>
                          <a:pt x="89" y="174"/>
                        </a:lnTo>
                        <a:lnTo>
                          <a:pt x="124" y="152"/>
                        </a:lnTo>
                        <a:lnTo>
                          <a:pt x="165" y="101"/>
                        </a:lnTo>
                        <a:lnTo>
                          <a:pt x="172" y="79"/>
                        </a:lnTo>
                        <a:lnTo>
                          <a:pt x="226" y="29"/>
                        </a:lnTo>
                        <a:lnTo>
                          <a:pt x="255" y="49"/>
                        </a:lnTo>
                        <a:lnTo>
                          <a:pt x="279" y="49"/>
                        </a:lnTo>
                        <a:lnTo>
                          <a:pt x="309" y="21"/>
                        </a:lnTo>
                        <a:lnTo>
                          <a:pt x="338" y="14"/>
                        </a:lnTo>
                        <a:lnTo>
                          <a:pt x="356" y="29"/>
                        </a:lnTo>
                        <a:lnTo>
                          <a:pt x="379" y="0"/>
                        </a:lnTo>
                        <a:lnTo>
                          <a:pt x="403" y="0"/>
                        </a:lnTo>
                        <a:lnTo>
                          <a:pt x="409" y="42"/>
                        </a:lnTo>
                        <a:lnTo>
                          <a:pt x="427" y="71"/>
                        </a:lnTo>
                        <a:lnTo>
                          <a:pt x="475" y="101"/>
                        </a:lnTo>
                        <a:lnTo>
                          <a:pt x="510" y="108"/>
                        </a:lnTo>
                        <a:lnTo>
                          <a:pt x="516" y="71"/>
                        </a:lnTo>
                        <a:lnTo>
                          <a:pt x="546" y="71"/>
                        </a:lnTo>
                        <a:lnTo>
                          <a:pt x="581" y="93"/>
                        </a:lnTo>
                        <a:lnTo>
                          <a:pt x="623" y="101"/>
                        </a:lnTo>
                        <a:lnTo>
                          <a:pt x="658" y="86"/>
                        </a:lnTo>
                        <a:lnTo>
                          <a:pt x="688" y="144"/>
                        </a:lnTo>
                      </a:path>
                    </a:pathLst>
                  </a:custGeom>
                  <a:solidFill>
                    <a:srgbClr val="0000FF"/>
                  </a:solidFill>
                  <a:ln w="126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  <p:grpSp>
                <p:nvGrpSpPr>
                  <p:cNvPr id="10" name="Group 33"/>
                  <p:cNvGrpSpPr>
                    <a:grpSpLocks/>
                  </p:cNvGrpSpPr>
                  <p:nvPr/>
                </p:nvGrpSpPr>
                <p:grpSpPr bwMode="auto">
                  <a:xfrm>
                    <a:off x="2610" y="799"/>
                    <a:ext cx="365" cy="414"/>
                    <a:chOff x="2610" y="799"/>
                    <a:chExt cx="365" cy="414"/>
                  </a:xfrm>
                </p:grpSpPr>
                <p:grpSp>
                  <p:nvGrpSpPr>
                    <p:cNvPr id="11" name="Group 3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759" y="1060"/>
                      <a:ext cx="111" cy="153"/>
                      <a:chOff x="2759" y="1060"/>
                      <a:chExt cx="111" cy="153"/>
                    </a:xfrm>
                  </p:grpSpPr>
                  <p:sp>
                    <p:nvSpPr>
                      <p:cNvPr id="33831" name="Freeform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59" y="1118"/>
                        <a:ext cx="47" cy="88"/>
                      </a:xfrm>
                      <a:custGeom>
                        <a:avLst/>
                        <a:gdLst>
                          <a:gd name="T0" fmla="*/ 5 w 54"/>
                          <a:gd name="T1" fmla="*/ 22 h 89"/>
                          <a:gd name="T2" fmla="*/ 8 w 54"/>
                          <a:gd name="T3" fmla="*/ 14 h 89"/>
                          <a:gd name="T4" fmla="*/ 10 w 54"/>
                          <a:gd name="T5" fmla="*/ 14 h 89"/>
                          <a:gd name="T6" fmla="*/ 18 w 54"/>
                          <a:gd name="T7" fmla="*/ 0 h 89"/>
                          <a:gd name="T8" fmla="*/ 20 w 54"/>
                          <a:gd name="T9" fmla="*/ 7 h 89"/>
                          <a:gd name="T10" fmla="*/ 23 w 54"/>
                          <a:gd name="T11" fmla="*/ 7 h 89"/>
                          <a:gd name="T12" fmla="*/ 23 w 54"/>
                          <a:gd name="T13" fmla="*/ 14 h 89"/>
                          <a:gd name="T14" fmla="*/ 23 w 54"/>
                          <a:gd name="T15" fmla="*/ 22 h 89"/>
                          <a:gd name="T16" fmla="*/ 20 w 54"/>
                          <a:gd name="T17" fmla="*/ 29 h 89"/>
                          <a:gd name="T18" fmla="*/ 20 w 54"/>
                          <a:gd name="T19" fmla="*/ 36 h 89"/>
                          <a:gd name="T20" fmla="*/ 18 w 54"/>
                          <a:gd name="T21" fmla="*/ 36 h 89"/>
                          <a:gd name="T22" fmla="*/ 18 w 54"/>
                          <a:gd name="T23" fmla="*/ 44 h 89"/>
                          <a:gd name="T24" fmla="*/ 20 w 54"/>
                          <a:gd name="T25" fmla="*/ 45 h 89"/>
                          <a:gd name="T26" fmla="*/ 18 w 54"/>
                          <a:gd name="T27" fmla="*/ 52 h 89"/>
                          <a:gd name="T28" fmla="*/ 15 w 54"/>
                          <a:gd name="T29" fmla="*/ 60 h 89"/>
                          <a:gd name="T30" fmla="*/ 13 w 54"/>
                          <a:gd name="T31" fmla="*/ 60 h 89"/>
                          <a:gd name="T32" fmla="*/ 13 w 54"/>
                          <a:gd name="T33" fmla="*/ 67 h 89"/>
                          <a:gd name="T34" fmla="*/ 10 w 54"/>
                          <a:gd name="T35" fmla="*/ 67 h 89"/>
                          <a:gd name="T36" fmla="*/ 8 w 54"/>
                          <a:gd name="T37" fmla="*/ 67 h 89"/>
                          <a:gd name="T38" fmla="*/ 5 w 54"/>
                          <a:gd name="T39" fmla="*/ 74 h 89"/>
                          <a:gd name="T40" fmla="*/ 3 w 54"/>
                          <a:gd name="T41" fmla="*/ 82 h 89"/>
                          <a:gd name="T42" fmla="*/ 0 w 54"/>
                          <a:gd name="T43" fmla="*/ 82 h 89"/>
                          <a:gd name="T44" fmla="*/ 0 w 54"/>
                          <a:gd name="T45" fmla="*/ 74 h 89"/>
                          <a:gd name="T46" fmla="*/ 0 w 54"/>
                          <a:gd name="T47" fmla="*/ 67 h 89"/>
                          <a:gd name="T48" fmla="*/ 0 w 54"/>
                          <a:gd name="T49" fmla="*/ 60 h 89"/>
                          <a:gd name="T50" fmla="*/ 0 w 54"/>
                          <a:gd name="T51" fmla="*/ 52 h 89"/>
                          <a:gd name="T52" fmla="*/ 3 w 54"/>
                          <a:gd name="T53" fmla="*/ 45 h 89"/>
                          <a:gd name="T54" fmla="*/ 5 w 54"/>
                          <a:gd name="T55" fmla="*/ 44 h 89"/>
                          <a:gd name="T56" fmla="*/ 8 w 54"/>
                          <a:gd name="T57" fmla="*/ 45 h 89"/>
                          <a:gd name="T58" fmla="*/ 10 w 54"/>
                          <a:gd name="T59" fmla="*/ 44 h 89"/>
                          <a:gd name="T60" fmla="*/ 8 w 54"/>
                          <a:gd name="T61" fmla="*/ 44 h 89"/>
                          <a:gd name="T62" fmla="*/ 5 w 54"/>
                          <a:gd name="T63" fmla="*/ 22 h 89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w 54"/>
                          <a:gd name="T97" fmla="*/ 0 h 89"/>
                          <a:gd name="T98" fmla="*/ 54 w 54"/>
                          <a:gd name="T99" fmla="*/ 89 h 89"/>
                        </a:gdLst>
                        <a:ahLst/>
                        <a:cxnLst>
                          <a:cxn ang="T64">
                            <a:pos x="T0" y="T1"/>
                          </a:cxn>
                          <a:cxn ang="T65">
                            <a:pos x="T2" y="T3"/>
                          </a:cxn>
                          <a:cxn ang="T66">
                            <a:pos x="T4" y="T5"/>
                          </a:cxn>
                          <a:cxn ang="T67">
                            <a:pos x="T6" y="T7"/>
                          </a:cxn>
                          <a:cxn ang="T68">
                            <a:pos x="T8" y="T9"/>
                          </a:cxn>
                          <a:cxn ang="T69">
                            <a:pos x="T10" y="T11"/>
                          </a:cxn>
                          <a:cxn ang="T70">
                            <a:pos x="T12" y="T13"/>
                          </a:cxn>
                          <a:cxn ang="T71">
                            <a:pos x="T14" y="T15"/>
                          </a:cxn>
                          <a:cxn ang="T72">
                            <a:pos x="T16" y="T17"/>
                          </a:cxn>
                          <a:cxn ang="T73">
                            <a:pos x="T18" y="T19"/>
                          </a:cxn>
                          <a:cxn ang="T74">
                            <a:pos x="T20" y="T21"/>
                          </a:cxn>
                          <a:cxn ang="T75">
                            <a:pos x="T22" y="T23"/>
                          </a:cxn>
                          <a:cxn ang="T76">
                            <a:pos x="T24" y="T25"/>
                          </a:cxn>
                          <a:cxn ang="T77">
                            <a:pos x="T26" y="T27"/>
                          </a:cxn>
                          <a:cxn ang="T78">
                            <a:pos x="T28" y="T29"/>
                          </a:cxn>
                          <a:cxn ang="T79">
                            <a:pos x="T30" y="T31"/>
                          </a:cxn>
                          <a:cxn ang="T80">
                            <a:pos x="T32" y="T33"/>
                          </a:cxn>
                          <a:cxn ang="T81">
                            <a:pos x="T34" y="T35"/>
                          </a:cxn>
                          <a:cxn ang="T82">
                            <a:pos x="T36" y="T37"/>
                          </a:cxn>
                          <a:cxn ang="T83">
                            <a:pos x="T38" y="T39"/>
                          </a:cxn>
                          <a:cxn ang="T84">
                            <a:pos x="T40" y="T41"/>
                          </a:cxn>
                          <a:cxn ang="T85">
                            <a:pos x="T42" y="T43"/>
                          </a:cxn>
                          <a:cxn ang="T86">
                            <a:pos x="T44" y="T45"/>
                          </a:cxn>
                          <a:cxn ang="T87">
                            <a:pos x="T46" y="T47"/>
                          </a:cxn>
                          <a:cxn ang="T88">
                            <a:pos x="T48" y="T49"/>
                          </a:cxn>
                          <a:cxn ang="T89">
                            <a:pos x="T50" y="T51"/>
                          </a:cxn>
                          <a:cxn ang="T90">
                            <a:pos x="T52" y="T53"/>
                          </a:cxn>
                          <a:cxn ang="T91">
                            <a:pos x="T54" y="T55"/>
                          </a:cxn>
                          <a:cxn ang="T92">
                            <a:pos x="T56" y="T57"/>
                          </a:cxn>
                          <a:cxn ang="T93">
                            <a:pos x="T58" y="T59"/>
                          </a:cxn>
                          <a:cxn ang="T94">
                            <a:pos x="T60" y="T61"/>
                          </a:cxn>
                          <a:cxn ang="T95">
                            <a:pos x="T62" y="T63"/>
                          </a:cxn>
                        </a:cxnLst>
                        <a:rect l="T96" t="T97" r="T98" b="T99"/>
                        <a:pathLst>
                          <a:path w="54" h="89">
                            <a:moveTo>
                              <a:pt x="11" y="22"/>
                            </a:moveTo>
                            <a:lnTo>
                              <a:pt x="17" y="14"/>
                            </a:lnTo>
                            <a:lnTo>
                              <a:pt x="23" y="14"/>
                            </a:lnTo>
                            <a:lnTo>
                              <a:pt x="41" y="0"/>
                            </a:lnTo>
                            <a:lnTo>
                              <a:pt x="46" y="7"/>
                            </a:lnTo>
                            <a:lnTo>
                              <a:pt x="53" y="7"/>
                            </a:lnTo>
                            <a:lnTo>
                              <a:pt x="53" y="14"/>
                            </a:lnTo>
                            <a:lnTo>
                              <a:pt x="53" y="22"/>
                            </a:lnTo>
                            <a:lnTo>
                              <a:pt x="46" y="29"/>
                            </a:lnTo>
                            <a:lnTo>
                              <a:pt x="46" y="36"/>
                            </a:lnTo>
                            <a:lnTo>
                              <a:pt x="41" y="36"/>
                            </a:lnTo>
                            <a:lnTo>
                              <a:pt x="41" y="44"/>
                            </a:lnTo>
                            <a:lnTo>
                              <a:pt x="46" y="51"/>
                            </a:lnTo>
                            <a:lnTo>
                              <a:pt x="41" y="58"/>
                            </a:lnTo>
                            <a:lnTo>
                              <a:pt x="35" y="66"/>
                            </a:lnTo>
                            <a:lnTo>
                              <a:pt x="29" y="66"/>
                            </a:lnTo>
                            <a:lnTo>
                              <a:pt x="29" y="73"/>
                            </a:lnTo>
                            <a:lnTo>
                              <a:pt x="23" y="73"/>
                            </a:lnTo>
                            <a:lnTo>
                              <a:pt x="17" y="73"/>
                            </a:lnTo>
                            <a:lnTo>
                              <a:pt x="11" y="80"/>
                            </a:lnTo>
                            <a:lnTo>
                              <a:pt x="5" y="88"/>
                            </a:lnTo>
                            <a:lnTo>
                              <a:pt x="0" y="88"/>
                            </a:lnTo>
                            <a:lnTo>
                              <a:pt x="0" y="80"/>
                            </a:lnTo>
                            <a:lnTo>
                              <a:pt x="0" y="73"/>
                            </a:lnTo>
                            <a:lnTo>
                              <a:pt x="0" y="66"/>
                            </a:lnTo>
                            <a:lnTo>
                              <a:pt x="0" y="58"/>
                            </a:lnTo>
                            <a:lnTo>
                              <a:pt x="5" y="51"/>
                            </a:lnTo>
                            <a:lnTo>
                              <a:pt x="11" y="44"/>
                            </a:lnTo>
                            <a:lnTo>
                              <a:pt x="17" y="51"/>
                            </a:lnTo>
                            <a:lnTo>
                              <a:pt x="23" y="44"/>
                            </a:lnTo>
                            <a:lnTo>
                              <a:pt x="17" y="44"/>
                            </a:lnTo>
                            <a:lnTo>
                              <a:pt x="11" y="22"/>
                            </a:lnTo>
                          </a:path>
                        </a:pathLst>
                      </a:custGeom>
                      <a:solidFill>
                        <a:srgbClr val="0000FF"/>
                      </a:solidFill>
                      <a:ln w="12600" cap="rnd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it-IT"/>
                      </a:p>
                    </p:txBody>
                  </p:sp>
                  <p:sp>
                    <p:nvSpPr>
                      <p:cNvPr id="33832" name="Freeform 3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6" y="1060"/>
                        <a:ext cx="64" cy="153"/>
                      </a:xfrm>
                      <a:custGeom>
                        <a:avLst/>
                        <a:gdLst>
                          <a:gd name="T0" fmla="*/ 11 w 73"/>
                          <a:gd name="T1" fmla="*/ 14 h 154"/>
                          <a:gd name="T2" fmla="*/ 22 w 73"/>
                          <a:gd name="T3" fmla="*/ 7 h 154"/>
                          <a:gd name="T4" fmla="*/ 25 w 73"/>
                          <a:gd name="T5" fmla="*/ 0 h 154"/>
                          <a:gd name="T6" fmla="*/ 32 w 73"/>
                          <a:gd name="T7" fmla="*/ 0 h 154"/>
                          <a:gd name="T8" fmla="*/ 30 w 73"/>
                          <a:gd name="T9" fmla="*/ 14 h 154"/>
                          <a:gd name="T10" fmla="*/ 22 w 73"/>
                          <a:gd name="T11" fmla="*/ 21 h 154"/>
                          <a:gd name="T12" fmla="*/ 25 w 73"/>
                          <a:gd name="T13" fmla="*/ 29 h 154"/>
                          <a:gd name="T14" fmla="*/ 30 w 73"/>
                          <a:gd name="T15" fmla="*/ 21 h 154"/>
                          <a:gd name="T16" fmla="*/ 32 w 73"/>
                          <a:gd name="T17" fmla="*/ 36 h 154"/>
                          <a:gd name="T18" fmla="*/ 27 w 73"/>
                          <a:gd name="T19" fmla="*/ 43 h 154"/>
                          <a:gd name="T20" fmla="*/ 25 w 73"/>
                          <a:gd name="T21" fmla="*/ 51 h 154"/>
                          <a:gd name="T22" fmla="*/ 25 w 73"/>
                          <a:gd name="T23" fmla="*/ 65 h 154"/>
                          <a:gd name="T24" fmla="*/ 30 w 73"/>
                          <a:gd name="T25" fmla="*/ 72 h 154"/>
                          <a:gd name="T26" fmla="*/ 30 w 73"/>
                          <a:gd name="T27" fmla="*/ 81 h 154"/>
                          <a:gd name="T28" fmla="*/ 32 w 73"/>
                          <a:gd name="T29" fmla="*/ 103 h 154"/>
                          <a:gd name="T30" fmla="*/ 27 w 73"/>
                          <a:gd name="T31" fmla="*/ 117 h 154"/>
                          <a:gd name="T32" fmla="*/ 27 w 73"/>
                          <a:gd name="T33" fmla="*/ 132 h 154"/>
                          <a:gd name="T34" fmla="*/ 25 w 73"/>
                          <a:gd name="T35" fmla="*/ 139 h 154"/>
                          <a:gd name="T36" fmla="*/ 19 w 73"/>
                          <a:gd name="T37" fmla="*/ 139 h 154"/>
                          <a:gd name="T38" fmla="*/ 11 w 73"/>
                          <a:gd name="T39" fmla="*/ 139 h 154"/>
                          <a:gd name="T40" fmla="*/ 6 w 73"/>
                          <a:gd name="T41" fmla="*/ 147 h 154"/>
                          <a:gd name="T42" fmla="*/ 4 w 73"/>
                          <a:gd name="T43" fmla="*/ 139 h 154"/>
                          <a:gd name="T44" fmla="*/ 0 w 73"/>
                          <a:gd name="T45" fmla="*/ 132 h 154"/>
                          <a:gd name="T46" fmla="*/ 4 w 73"/>
                          <a:gd name="T47" fmla="*/ 117 h 154"/>
                          <a:gd name="T48" fmla="*/ 8 w 73"/>
                          <a:gd name="T49" fmla="*/ 117 h 154"/>
                          <a:gd name="T50" fmla="*/ 6 w 73"/>
                          <a:gd name="T51" fmla="*/ 103 h 154"/>
                          <a:gd name="T52" fmla="*/ 8 w 73"/>
                          <a:gd name="T53" fmla="*/ 96 h 154"/>
                          <a:gd name="T54" fmla="*/ 14 w 73"/>
                          <a:gd name="T55" fmla="*/ 96 h 154"/>
                          <a:gd name="T56" fmla="*/ 16 w 73"/>
                          <a:gd name="T57" fmla="*/ 72 h 154"/>
                          <a:gd name="T58" fmla="*/ 14 w 73"/>
                          <a:gd name="T59" fmla="*/ 58 h 154"/>
                          <a:gd name="T60" fmla="*/ 6 w 73"/>
                          <a:gd name="T61" fmla="*/ 51 h 154"/>
                          <a:gd name="T62" fmla="*/ 11 w 73"/>
                          <a:gd name="T63" fmla="*/ 21 h 154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w 73"/>
                          <a:gd name="T97" fmla="*/ 0 h 154"/>
                          <a:gd name="T98" fmla="*/ 73 w 73"/>
                          <a:gd name="T99" fmla="*/ 154 h 154"/>
                        </a:gdLst>
                        <a:ahLst/>
                        <a:cxnLst>
                          <a:cxn ang="T64">
                            <a:pos x="T0" y="T1"/>
                          </a:cxn>
                          <a:cxn ang="T65">
                            <a:pos x="T2" y="T3"/>
                          </a:cxn>
                          <a:cxn ang="T66">
                            <a:pos x="T4" y="T5"/>
                          </a:cxn>
                          <a:cxn ang="T67">
                            <a:pos x="T6" y="T7"/>
                          </a:cxn>
                          <a:cxn ang="T68">
                            <a:pos x="T8" y="T9"/>
                          </a:cxn>
                          <a:cxn ang="T69">
                            <a:pos x="T10" y="T11"/>
                          </a:cxn>
                          <a:cxn ang="T70">
                            <a:pos x="T12" y="T13"/>
                          </a:cxn>
                          <a:cxn ang="T71">
                            <a:pos x="T14" y="T15"/>
                          </a:cxn>
                          <a:cxn ang="T72">
                            <a:pos x="T16" y="T17"/>
                          </a:cxn>
                          <a:cxn ang="T73">
                            <a:pos x="T18" y="T19"/>
                          </a:cxn>
                          <a:cxn ang="T74">
                            <a:pos x="T20" y="T21"/>
                          </a:cxn>
                          <a:cxn ang="T75">
                            <a:pos x="T22" y="T23"/>
                          </a:cxn>
                          <a:cxn ang="T76">
                            <a:pos x="T24" y="T25"/>
                          </a:cxn>
                          <a:cxn ang="T77">
                            <a:pos x="T26" y="T27"/>
                          </a:cxn>
                          <a:cxn ang="T78">
                            <a:pos x="T28" y="T29"/>
                          </a:cxn>
                          <a:cxn ang="T79">
                            <a:pos x="T30" y="T31"/>
                          </a:cxn>
                          <a:cxn ang="T80">
                            <a:pos x="T32" y="T33"/>
                          </a:cxn>
                          <a:cxn ang="T81">
                            <a:pos x="T34" y="T35"/>
                          </a:cxn>
                          <a:cxn ang="T82">
                            <a:pos x="T36" y="T37"/>
                          </a:cxn>
                          <a:cxn ang="T83">
                            <a:pos x="T38" y="T39"/>
                          </a:cxn>
                          <a:cxn ang="T84">
                            <a:pos x="T40" y="T41"/>
                          </a:cxn>
                          <a:cxn ang="T85">
                            <a:pos x="T42" y="T43"/>
                          </a:cxn>
                          <a:cxn ang="T86">
                            <a:pos x="T44" y="T45"/>
                          </a:cxn>
                          <a:cxn ang="T87">
                            <a:pos x="T46" y="T47"/>
                          </a:cxn>
                          <a:cxn ang="T88">
                            <a:pos x="T48" y="T49"/>
                          </a:cxn>
                          <a:cxn ang="T89">
                            <a:pos x="T50" y="T51"/>
                          </a:cxn>
                          <a:cxn ang="T90">
                            <a:pos x="T52" y="T53"/>
                          </a:cxn>
                          <a:cxn ang="T91">
                            <a:pos x="T54" y="T55"/>
                          </a:cxn>
                          <a:cxn ang="T92">
                            <a:pos x="T56" y="T57"/>
                          </a:cxn>
                          <a:cxn ang="T93">
                            <a:pos x="T58" y="T59"/>
                          </a:cxn>
                          <a:cxn ang="T94">
                            <a:pos x="T60" y="T61"/>
                          </a:cxn>
                          <a:cxn ang="T95">
                            <a:pos x="T62" y="T63"/>
                          </a:cxn>
                        </a:cxnLst>
                        <a:rect l="T96" t="T97" r="T98" b="T99"/>
                        <a:pathLst>
                          <a:path w="73" h="154">
                            <a:moveTo>
                              <a:pt x="24" y="21"/>
                            </a:moveTo>
                            <a:lnTo>
                              <a:pt x="24" y="14"/>
                            </a:lnTo>
                            <a:lnTo>
                              <a:pt x="41" y="14"/>
                            </a:lnTo>
                            <a:lnTo>
                              <a:pt x="48" y="7"/>
                            </a:lnTo>
                            <a:lnTo>
                              <a:pt x="54" y="7"/>
                            </a:lnTo>
                            <a:lnTo>
                              <a:pt x="54" y="0"/>
                            </a:lnTo>
                            <a:lnTo>
                              <a:pt x="59" y="0"/>
                            </a:lnTo>
                            <a:lnTo>
                              <a:pt x="72" y="0"/>
                            </a:lnTo>
                            <a:lnTo>
                              <a:pt x="65" y="7"/>
                            </a:lnTo>
                            <a:lnTo>
                              <a:pt x="65" y="14"/>
                            </a:lnTo>
                            <a:lnTo>
                              <a:pt x="59" y="14"/>
                            </a:lnTo>
                            <a:lnTo>
                              <a:pt x="48" y="21"/>
                            </a:lnTo>
                            <a:lnTo>
                              <a:pt x="48" y="29"/>
                            </a:lnTo>
                            <a:lnTo>
                              <a:pt x="54" y="29"/>
                            </a:lnTo>
                            <a:lnTo>
                              <a:pt x="59" y="29"/>
                            </a:lnTo>
                            <a:lnTo>
                              <a:pt x="65" y="21"/>
                            </a:lnTo>
                            <a:lnTo>
                              <a:pt x="72" y="29"/>
                            </a:lnTo>
                            <a:lnTo>
                              <a:pt x="72" y="36"/>
                            </a:lnTo>
                            <a:lnTo>
                              <a:pt x="65" y="43"/>
                            </a:lnTo>
                            <a:lnTo>
                              <a:pt x="59" y="43"/>
                            </a:lnTo>
                            <a:lnTo>
                              <a:pt x="54" y="43"/>
                            </a:lnTo>
                            <a:lnTo>
                              <a:pt x="54" y="51"/>
                            </a:lnTo>
                            <a:lnTo>
                              <a:pt x="54" y="58"/>
                            </a:lnTo>
                            <a:lnTo>
                              <a:pt x="54" y="65"/>
                            </a:lnTo>
                            <a:lnTo>
                              <a:pt x="59" y="72"/>
                            </a:lnTo>
                            <a:lnTo>
                              <a:pt x="65" y="72"/>
                            </a:lnTo>
                            <a:lnTo>
                              <a:pt x="65" y="80"/>
                            </a:lnTo>
                            <a:lnTo>
                              <a:pt x="65" y="87"/>
                            </a:lnTo>
                            <a:lnTo>
                              <a:pt x="72" y="102"/>
                            </a:lnTo>
                            <a:lnTo>
                              <a:pt x="72" y="109"/>
                            </a:lnTo>
                            <a:lnTo>
                              <a:pt x="65" y="116"/>
                            </a:lnTo>
                            <a:lnTo>
                              <a:pt x="59" y="123"/>
                            </a:lnTo>
                            <a:lnTo>
                              <a:pt x="59" y="131"/>
                            </a:lnTo>
                            <a:lnTo>
                              <a:pt x="59" y="138"/>
                            </a:lnTo>
                            <a:lnTo>
                              <a:pt x="65" y="145"/>
                            </a:lnTo>
                            <a:lnTo>
                              <a:pt x="54" y="145"/>
                            </a:lnTo>
                            <a:lnTo>
                              <a:pt x="48" y="145"/>
                            </a:lnTo>
                            <a:lnTo>
                              <a:pt x="41" y="145"/>
                            </a:lnTo>
                            <a:lnTo>
                              <a:pt x="30" y="145"/>
                            </a:lnTo>
                            <a:lnTo>
                              <a:pt x="24" y="145"/>
                            </a:lnTo>
                            <a:lnTo>
                              <a:pt x="17" y="153"/>
                            </a:lnTo>
                            <a:lnTo>
                              <a:pt x="12" y="153"/>
                            </a:lnTo>
                            <a:lnTo>
                              <a:pt x="6" y="153"/>
                            </a:lnTo>
                            <a:lnTo>
                              <a:pt x="6" y="145"/>
                            </a:lnTo>
                            <a:lnTo>
                              <a:pt x="0" y="145"/>
                            </a:lnTo>
                            <a:lnTo>
                              <a:pt x="0" y="138"/>
                            </a:lnTo>
                            <a:lnTo>
                              <a:pt x="0" y="123"/>
                            </a:lnTo>
                            <a:lnTo>
                              <a:pt x="6" y="123"/>
                            </a:lnTo>
                            <a:lnTo>
                              <a:pt x="12" y="123"/>
                            </a:lnTo>
                            <a:lnTo>
                              <a:pt x="17" y="123"/>
                            </a:lnTo>
                            <a:lnTo>
                              <a:pt x="12" y="116"/>
                            </a:lnTo>
                            <a:lnTo>
                              <a:pt x="12" y="109"/>
                            </a:lnTo>
                            <a:lnTo>
                              <a:pt x="17" y="109"/>
                            </a:lnTo>
                            <a:lnTo>
                              <a:pt x="17" y="102"/>
                            </a:lnTo>
                            <a:lnTo>
                              <a:pt x="24" y="102"/>
                            </a:lnTo>
                            <a:lnTo>
                              <a:pt x="30" y="102"/>
                            </a:lnTo>
                            <a:lnTo>
                              <a:pt x="30" y="87"/>
                            </a:lnTo>
                            <a:lnTo>
                              <a:pt x="35" y="72"/>
                            </a:lnTo>
                            <a:lnTo>
                              <a:pt x="24" y="65"/>
                            </a:lnTo>
                            <a:lnTo>
                              <a:pt x="30" y="58"/>
                            </a:lnTo>
                            <a:lnTo>
                              <a:pt x="24" y="51"/>
                            </a:lnTo>
                            <a:lnTo>
                              <a:pt x="12" y="51"/>
                            </a:lnTo>
                            <a:lnTo>
                              <a:pt x="24" y="43"/>
                            </a:lnTo>
                            <a:lnTo>
                              <a:pt x="24" y="21"/>
                            </a:lnTo>
                          </a:path>
                        </a:pathLst>
                      </a:custGeom>
                      <a:solidFill>
                        <a:srgbClr val="0000FF"/>
                      </a:solidFill>
                      <a:ln w="12600" cap="rnd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it-IT"/>
                      </a:p>
                    </p:txBody>
                  </p:sp>
                </p:grpSp>
                <p:sp>
                  <p:nvSpPr>
                    <p:cNvPr id="33830" name="Freeform 3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610" y="799"/>
                      <a:ext cx="365" cy="261"/>
                    </a:xfrm>
                    <a:custGeom>
                      <a:avLst/>
                      <a:gdLst>
                        <a:gd name="T0" fmla="*/ 11 w 412"/>
                        <a:gd name="T1" fmla="*/ 247 h 262"/>
                        <a:gd name="T2" fmla="*/ 19 w 412"/>
                        <a:gd name="T3" fmla="*/ 233 h 262"/>
                        <a:gd name="T4" fmla="*/ 23 w 412"/>
                        <a:gd name="T5" fmla="*/ 226 h 262"/>
                        <a:gd name="T6" fmla="*/ 31 w 412"/>
                        <a:gd name="T7" fmla="*/ 219 h 262"/>
                        <a:gd name="T8" fmla="*/ 40 w 412"/>
                        <a:gd name="T9" fmla="*/ 212 h 262"/>
                        <a:gd name="T10" fmla="*/ 45 w 412"/>
                        <a:gd name="T11" fmla="*/ 204 h 262"/>
                        <a:gd name="T12" fmla="*/ 51 w 412"/>
                        <a:gd name="T13" fmla="*/ 197 h 262"/>
                        <a:gd name="T14" fmla="*/ 55 w 412"/>
                        <a:gd name="T15" fmla="*/ 190 h 262"/>
                        <a:gd name="T16" fmla="*/ 61 w 412"/>
                        <a:gd name="T17" fmla="*/ 183 h 262"/>
                        <a:gd name="T18" fmla="*/ 70 w 412"/>
                        <a:gd name="T19" fmla="*/ 183 h 262"/>
                        <a:gd name="T20" fmla="*/ 81 w 412"/>
                        <a:gd name="T21" fmla="*/ 183 h 262"/>
                        <a:gd name="T22" fmla="*/ 89 w 412"/>
                        <a:gd name="T23" fmla="*/ 175 h 262"/>
                        <a:gd name="T24" fmla="*/ 94 w 412"/>
                        <a:gd name="T25" fmla="*/ 153 h 262"/>
                        <a:gd name="T26" fmla="*/ 100 w 412"/>
                        <a:gd name="T27" fmla="*/ 139 h 262"/>
                        <a:gd name="T28" fmla="*/ 106 w 412"/>
                        <a:gd name="T29" fmla="*/ 131 h 262"/>
                        <a:gd name="T30" fmla="*/ 109 w 412"/>
                        <a:gd name="T31" fmla="*/ 123 h 262"/>
                        <a:gd name="T32" fmla="*/ 118 w 412"/>
                        <a:gd name="T33" fmla="*/ 108 h 262"/>
                        <a:gd name="T34" fmla="*/ 118 w 412"/>
                        <a:gd name="T35" fmla="*/ 130 h 262"/>
                        <a:gd name="T36" fmla="*/ 128 w 412"/>
                        <a:gd name="T37" fmla="*/ 131 h 262"/>
                        <a:gd name="T38" fmla="*/ 132 w 412"/>
                        <a:gd name="T39" fmla="*/ 123 h 262"/>
                        <a:gd name="T40" fmla="*/ 135 w 412"/>
                        <a:gd name="T41" fmla="*/ 108 h 262"/>
                        <a:gd name="T42" fmla="*/ 137 w 412"/>
                        <a:gd name="T43" fmla="*/ 93 h 262"/>
                        <a:gd name="T44" fmla="*/ 150 w 412"/>
                        <a:gd name="T45" fmla="*/ 93 h 262"/>
                        <a:gd name="T46" fmla="*/ 162 w 412"/>
                        <a:gd name="T47" fmla="*/ 71 h 262"/>
                        <a:gd name="T48" fmla="*/ 170 w 412"/>
                        <a:gd name="T49" fmla="*/ 64 h 262"/>
                        <a:gd name="T50" fmla="*/ 181 w 412"/>
                        <a:gd name="T51" fmla="*/ 28 h 262"/>
                        <a:gd name="T52" fmla="*/ 192 w 412"/>
                        <a:gd name="T53" fmla="*/ 13 h 262"/>
                        <a:gd name="T54" fmla="*/ 190 w 412"/>
                        <a:gd name="T55" fmla="*/ 0 h 262"/>
                        <a:gd name="T56" fmla="*/ 174 w 412"/>
                        <a:gd name="T57" fmla="*/ 6 h 262"/>
                        <a:gd name="T58" fmla="*/ 162 w 412"/>
                        <a:gd name="T59" fmla="*/ 20 h 262"/>
                        <a:gd name="T60" fmla="*/ 146 w 412"/>
                        <a:gd name="T61" fmla="*/ 20 h 262"/>
                        <a:gd name="T62" fmla="*/ 132 w 412"/>
                        <a:gd name="T63" fmla="*/ 42 h 262"/>
                        <a:gd name="T64" fmla="*/ 118 w 412"/>
                        <a:gd name="T65" fmla="*/ 50 h 262"/>
                        <a:gd name="T66" fmla="*/ 104 w 412"/>
                        <a:gd name="T67" fmla="*/ 64 h 262"/>
                        <a:gd name="T68" fmla="*/ 94 w 412"/>
                        <a:gd name="T69" fmla="*/ 79 h 262"/>
                        <a:gd name="T70" fmla="*/ 87 w 412"/>
                        <a:gd name="T71" fmla="*/ 93 h 262"/>
                        <a:gd name="T72" fmla="*/ 72 w 412"/>
                        <a:gd name="T73" fmla="*/ 115 h 262"/>
                        <a:gd name="T74" fmla="*/ 55 w 412"/>
                        <a:gd name="T75" fmla="*/ 139 h 262"/>
                        <a:gd name="T76" fmla="*/ 40 w 412"/>
                        <a:gd name="T77" fmla="*/ 161 h 262"/>
                        <a:gd name="T78" fmla="*/ 29 w 412"/>
                        <a:gd name="T79" fmla="*/ 190 h 262"/>
                        <a:gd name="T80" fmla="*/ 17 w 412"/>
                        <a:gd name="T81" fmla="*/ 204 h 262"/>
                        <a:gd name="T82" fmla="*/ 0 w 412"/>
                        <a:gd name="T83" fmla="*/ 255 h 262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w 412"/>
                        <a:gd name="T127" fmla="*/ 0 h 262"/>
                        <a:gd name="T128" fmla="*/ 412 w 412"/>
                        <a:gd name="T129" fmla="*/ 262 h 262"/>
                      </a:gdLst>
                      <a:ahLst/>
                      <a:cxnLst>
                        <a:cxn ang="T84">
                          <a:pos x="T0" y="T1"/>
                        </a:cxn>
                        <a:cxn ang="T85">
                          <a:pos x="T2" y="T3"/>
                        </a:cxn>
                        <a:cxn ang="T86">
                          <a:pos x="T4" y="T5"/>
                        </a:cxn>
                        <a:cxn ang="T87">
                          <a:pos x="T6" y="T7"/>
                        </a:cxn>
                        <a:cxn ang="T88">
                          <a:pos x="T8" y="T9"/>
                        </a:cxn>
                        <a:cxn ang="T89">
                          <a:pos x="T10" y="T11"/>
                        </a:cxn>
                        <a:cxn ang="T90">
                          <a:pos x="T12" y="T13"/>
                        </a:cxn>
                        <a:cxn ang="T91">
                          <a:pos x="T14" y="T15"/>
                        </a:cxn>
                        <a:cxn ang="T92">
                          <a:pos x="T16" y="T17"/>
                        </a:cxn>
                        <a:cxn ang="T93">
                          <a:pos x="T18" y="T19"/>
                        </a:cxn>
                        <a:cxn ang="T94">
                          <a:pos x="T20" y="T21"/>
                        </a:cxn>
                        <a:cxn ang="T95">
                          <a:pos x="T22" y="T23"/>
                        </a:cxn>
                        <a:cxn ang="T96">
                          <a:pos x="T24" y="T25"/>
                        </a:cxn>
                        <a:cxn ang="T97">
                          <a:pos x="T26" y="T27"/>
                        </a:cxn>
                        <a:cxn ang="T98">
                          <a:pos x="T28" y="T29"/>
                        </a:cxn>
                        <a:cxn ang="T99">
                          <a:pos x="T30" y="T31"/>
                        </a:cxn>
                        <a:cxn ang="T100">
                          <a:pos x="T32" y="T33"/>
                        </a:cxn>
                        <a:cxn ang="T101">
                          <a:pos x="T34" y="T35"/>
                        </a:cxn>
                        <a:cxn ang="T102">
                          <a:pos x="T36" y="T37"/>
                        </a:cxn>
                        <a:cxn ang="T103">
                          <a:pos x="T38" y="T39"/>
                        </a:cxn>
                        <a:cxn ang="T104">
                          <a:pos x="T40" y="T41"/>
                        </a:cxn>
                        <a:cxn ang="T105">
                          <a:pos x="T42" y="T43"/>
                        </a:cxn>
                        <a:cxn ang="T106">
                          <a:pos x="T44" y="T45"/>
                        </a:cxn>
                        <a:cxn ang="T107">
                          <a:pos x="T46" y="T47"/>
                        </a:cxn>
                        <a:cxn ang="T108">
                          <a:pos x="T48" y="T49"/>
                        </a:cxn>
                        <a:cxn ang="T109">
                          <a:pos x="T50" y="T51"/>
                        </a:cxn>
                        <a:cxn ang="T110">
                          <a:pos x="T52" y="T53"/>
                        </a:cxn>
                        <a:cxn ang="T111">
                          <a:pos x="T54" y="T55"/>
                        </a:cxn>
                        <a:cxn ang="T112">
                          <a:pos x="T56" y="T57"/>
                        </a:cxn>
                        <a:cxn ang="T113">
                          <a:pos x="T58" y="T59"/>
                        </a:cxn>
                        <a:cxn ang="T114">
                          <a:pos x="T60" y="T61"/>
                        </a:cxn>
                        <a:cxn ang="T115">
                          <a:pos x="T62" y="T63"/>
                        </a:cxn>
                        <a:cxn ang="T116">
                          <a:pos x="T64" y="T65"/>
                        </a:cxn>
                        <a:cxn ang="T117">
                          <a:pos x="T66" y="T67"/>
                        </a:cxn>
                        <a:cxn ang="T118">
                          <a:pos x="T68" y="T69"/>
                        </a:cxn>
                        <a:cxn ang="T119">
                          <a:pos x="T70" y="T71"/>
                        </a:cxn>
                        <a:cxn ang="T120">
                          <a:pos x="T72" y="T73"/>
                        </a:cxn>
                        <a:cxn ang="T121">
                          <a:pos x="T74" y="T75"/>
                        </a:cxn>
                        <a:cxn ang="T122">
                          <a:pos x="T76" y="T77"/>
                        </a:cxn>
                        <a:cxn ang="T123">
                          <a:pos x="T78" y="T79"/>
                        </a:cxn>
                        <a:cxn ang="T124">
                          <a:pos x="T80" y="T81"/>
                        </a:cxn>
                        <a:cxn ang="T125">
                          <a:pos x="T82" y="T83"/>
                        </a:cxn>
                      </a:cxnLst>
                      <a:rect l="T126" t="T127" r="T128" b="T129"/>
                      <a:pathLst>
                        <a:path w="412" h="262">
                          <a:moveTo>
                            <a:pt x="0" y="261"/>
                          </a:moveTo>
                          <a:lnTo>
                            <a:pt x="23" y="253"/>
                          </a:lnTo>
                          <a:lnTo>
                            <a:pt x="36" y="246"/>
                          </a:lnTo>
                          <a:lnTo>
                            <a:pt x="41" y="239"/>
                          </a:lnTo>
                          <a:lnTo>
                            <a:pt x="41" y="232"/>
                          </a:lnTo>
                          <a:lnTo>
                            <a:pt x="47" y="232"/>
                          </a:lnTo>
                          <a:lnTo>
                            <a:pt x="54" y="225"/>
                          </a:lnTo>
                          <a:lnTo>
                            <a:pt x="65" y="225"/>
                          </a:lnTo>
                          <a:lnTo>
                            <a:pt x="78" y="225"/>
                          </a:lnTo>
                          <a:lnTo>
                            <a:pt x="84" y="218"/>
                          </a:lnTo>
                          <a:lnTo>
                            <a:pt x="89" y="210"/>
                          </a:lnTo>
                          <a:lnTo>
                            <a:pt x="95" y="210"/>
                          </a:lnTo>
                          <a:lnTo>
                            <a:pt x="102" y="203"/>
                          </a:lnTo>
                          <a:lnTo>
                            <a:pt x="107" y="203"/>
                          </a:lnTo>
                          <a:lnTo>
                            <a:pt x="113" y="203"/>
                          </a:lnTo>
                          <a:lnTo>
                            <a:pt x="113" y="196"/>
                          </a:lnTo>
                          <a:lnTo>
                            <a:pt x="119" y="196"/>
                          </a:lnTo>
                          <a:lnTo>
                            <a:pt x="126" y="189"/>
                          </a:lnTo>
                          <a:lnTo>
                            <a:pt x="137" y="181"/>
                          </a:lnTo>
                          <a:lnTo>
                            <a:pt x="143" y="189"/>
                          </a:lnTo>
                          <a:lnTo>
                            <a:pt x="155" y="189"/>
                          </a:lnTo>
                          <a:lnTo>
                            <a:pt x="167" y="189"/>
                          </a:lnTo>
                          <a:lnTo>
                            <a:pt x="179" y="181"/>
                          </a:lnTo>
                          <a:lnTo>
                            <a:pt x="185" y="181"/>
                          </a:lnTo>
                          <a:lnTo>
                            <a:pt x="191" y="167"/>
                          </a:lnTo>
                          <a:lnTo>
                            <a:pt x="196" y="159"/>
                          </a:lnTo>
                          <a:lnTo>
                            <a:pt x="209" y="152"/>
                          </a:lnTo>
                          <a:lnTo>
                            <a:pt x="209" y="145"/>
                          </a:lnTo>
                          <a:lnTo>
                            <a:pt x="209" y="137"/>
                          </a:lnTo>
                          <a:lnTo>
                            <a:pt x="220" y="137"/>
                          </a:lnTo>
                          <a:lnTo>
                            <a:pt x="226" y="130"/>
                          </a:lnTo>
                          <a:lnTo>
                            <a:pt x="226" y="123"/>
                          </a:lnTo>
                          <a:lnTo>
                            <a:pt x="233" y="123"/>
                          </a:lnTo>
                          <a:lnTo>
                            <a:pt x="244" y="108"/>
                          </a:lnTo>
                          <a:lnTo>
                            <a:pt x="244" y="123"/>
                          </a:lnTo>
                          <a:lnTo>
                            <a:pt x="244" y="130"/>
                          </a:lnTo>
                          <a:lnTo>
                            <a:pt x="255" y="137"/>
                          </a:lnTo>
                          <a:lnTo>
                            <a:pt x="262" y="137"/>
                          </a:lnTo>
                          <a:lnTo>
                            <a:pt x="268" y="130"/>
                          </a:lnTo>
                          <a:lnTo>
                            <a:pt x="274" y="123"/>
                          </a:lnTo>
                          <a:lnTo>
                            <a:pt x="274" y="115"/>
                          </a:lnTo>
                          <a:lnTo>
                            <a:pt x="279" y="108"/>
                          </a:lnTo>
                          <a:lnTo>
                            <a:pt x="279" y="93"/>
                          </a:lnTo>
                          <a:lnTo>
                            <a:pt x="286" y="93"/>
                          </a:lnTo>
                          <a:lnTo>
                            <a:pt x="292" y="93"/>
                          </a:lnTo>
                          <a:lnTo>
                            <a:pt x="310" y="93"/>
                          </a:lnTo>
                          <a:lnTo>
                            <a:pt x="321" y="86"/>
                          </a:lnTo>
                          <a:lnTo>
                            <a:pt x="334" y="71"/>
                          </a:lnTo>
                          <a:lnTo>
                            <a:pt x="345" y="71"/>
                          </a:lnTo>
                          <a:lnTo>
                            <a:pt x="351" y="64"/>
                          </a:lnTo>
                          <a:lnTo>
                            <a:pt x="363" y="50"/>
                          </a:lnTo>
                          <a:lnTo>
                            <a:pt x="375" y="28"/>
                          </a:lnTo>
                          <a:lnTo>
                            <a:pt x="387" y="20"/>
                          </a:lnTo>
                          <a:lnTo>
                            <a:pt x="399" y="13"/>
                          </a:lnTo>
                          <a:lnTo>
                            <a:pt x="411" y="6"/>
                          </a:lnTo>
                          <a:lnTo>
                            <a:pt x="393" y="0"/>
                          </a:lnTo>
                          <a:lnTo>
                            <a:pt x="375" y="0"/>
                          </a:lnTo>
                          <a:lnTo>
                            <a:pt x="358" y="6"/>
                          </a:lnTo>
                          <a:lnTo>
                            <a:pt x="345" y="13"/>
                          </a:lnTo>
                          <a:lnTo>
                            <a:pt x="334" y="20"/>
                          </a:lnTo>
                          <a:lnTo>
                            <a:pt x="316" y="20"/>
                          </a:lnTo>
                          <a:lnTo>
                            <a:pt x="303" y="20"/>
                          </a:lnTo>
                          <a:lnTo>
                            <a:pt x="286" y="35"/>
                          </a:lnTo>
                          <a:lnTo>
                            <a:pt x="274" y="42"/>
                          </a:lnTo>
                          <a:lnTo>
                            <a:pt x="262" y="42"/>
                          </a:lnTo>
                          <a:lnTo>
                            <a:pt x="244" y="50"/>
                          </a:lnTo>
                          <a:lnTo>
                            <a:pt x="233" y="57"/>
                          </a:lnTo>
                          <a:lnTo>
                            <a:pt x="214" y="64"/>
                          </a:lnTo>
                          <a:lnTo>
                            <a:pt x="209" y="71"/>
                          </a:lnTo>
                          <a:lnTo>
                            <a:pt x="196" y="79"/>
                          </a:lnTo>
                          <a:lnTo>
                            <a:pt x="191" y="86"/>
                          </a:lnTo>
                          <a:lnTo>
                            <a:pt x="179" y="93"/>
                          </a:lnTo>
                          <a:lnTo>
                            <a:pt x="167" y="108"/>
                          </a:lnTo>
                          <a:lnTo>
                            <a:pt x="148" y="115"/>
                          </a:lnTo>
                          <a:lnTo>
                            <a:pt x="126" y="130"/>
                          </a:lnTo>
                          <a:lnTo>
                            <a:pt x="113" y="145"/>
                          </a:lnTo>
                          <a:lnTo>
                            <a:pt x="102" y="159"/>
                          </a:lnTo>
                          <a:lnTo>
                            <a:pt x="84" y="167"/>
                          </a:lnTo>
                          <a:lnTo>
                            <a:pt x="71" y="181"/>
                          </a:lnTo>
                          <a:lnTo>
                            <a:pt x="60" y="196"/>
                          </a:lnTo>
                          <a:lnTo>
                            <a:pt x="47" y="203"/>
                          </a:lnTo>
                          <a:lnTo>
                            <a:pt x="36" y="210"/>
                          </a:lnTo>
                          <a:lnTo>
                            <a:pt x="23" y="218"/>
                          </a:lnTo>
                          <a:lnTo>
                            <a:pt x="0" y="261"/>
                          </a:lnTo>
                        </a:path>
                      </a:pathLst>
                    </a:custGeom>
                    <a:solidFill>
                      <a:srgbClr val="0000FF"/>
                    </a:solidFill>
                    <a:ln w="12600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</p:grpSp>
              <p:sp>
                <p:nvSpPr>
                  <p:cNvPr id="33827" name="Freeform 38"/>
                  <p:cNvSpPr>
                    <a:spLocks noChangeArrowheads="1"/>
                  </p:cNvSpPr>
                  <p:nvPr/>
                </p:nvSpPr>
                <p:spPr bwMode="auto">
                  <a:xfrm>
                    <a:off x="2780" y="3183"/>
                    <a:ext cx="539" cy="247"/>
                  </a:xfrm>
                  <a:custGeom>
                    <a:avLst/>
                    <a:gdLst>
                      <a:gd name="T0" fmla="*/ 28 w 608"/>
                      <a:gd name="T1" fmla="*/ 80 h 248"/>
                      <a:gd name="T2" fmla="*/ 41 w 608"/>
                      <a:gd name="T3" fmla="*/ 73 h 248"/>
                      <a:gd name="T4" fmla="*/ 74 w 608"/>
                      <a:gd name="T5" fmla="*/ 65 h 248"/>
                      <a:gd name="T6" fmla="*/ 83 w 608"/>
                      <a:gd name="T7" fmla="*/ 58 h 248"/>
                      <a:gd name="T8" fmla="*/ 92 w 608"/>
                      <a:gd name="T9" fmla="*/ 51 h 248"/>
                      <a:gd name="T10" fmla="*/ 104 w 608"/>
                      <a:gd name="T11" fmla="*/ 51 h 248"/>
                      <a:gd name="T12" fmla="*/ 113 w 608"/>
                      <a:gd name="T13" fmla="*/ 65 h 248"/>
                      <a:gd name="T14" fmla="*/ 114 w 608"/>
                      <a:gd name="T15" fmla="*/ 73 h 248"/>
                      <a:gd name="T16" fmla="*/ 129 w 608"/>
                      <a:gd name="T17" fmla="*/ 65 h 248"/>
                      <a:gd name="T18" fmla="*/ 142 w 608"/>
                      <a:gd name="T19" fmla="*/ 58 h 248"/>
                      <a:gd name="T20" fmla="*/ 152 w 608"/>
                      <a:gd name="T21" fmla="*/ 58 h 248"/>
                      <a:gd name="T22" fmla="*/ 158 w 608"/>
                      <a:gd name="T23" fmla="*/ 43 h 248"/>
                      <a:gd name="T24" fmla="*/ 169 w 608"/>
                      <a:gd name="T25" fmla="*/ 58 h 248"/>
                      <a:gd name="T26" fmla="*/ 191 w 608"/>
                      <a:gd name="T27" fmla="*/ 58 h 248"/>
                      <a:gd name="T28" fmla="*/ 197 w 608"/>
                      <a:gd name="T29" fmla="*/ 51 h 248"/>
                      <a:gd name="T30" fmla="*/ 205 w 608"/>
                      <a:gd name="T31" fmla="*/ 36 h 248"/>
                      <a:gd name="T32" fmla="*/ 216 w 608"/>
                      <a:gd name="T33" fmla="*/ 36 h 248"/>
                      <a:gd name="T34" fmla="*/ 225 w 608"/>
                      <a:gd name="T35" fmla="*/ 29 h 248"/>
                      <a:gd name="T36" fmla="*/ 237 w 608"/>
                      <a:gd name="T37" fmla="*/ 14 h 248"/>
                      <a:gd name="T38" fmla="*/ 239 w 608"/>
                      <a:gd name="T39" fmla="*/ 7 h 248"/>
                      <a:gd name="T40" fmla="*/ 243 w 608"/>
                      <a:gd name="T41" fmla="*/ 14 h 248"/>
                      <a:gd name="T42" fmla="*/ 248 w 608"/>
                      <a:gd name="T43" fmla="*/ 29 h 248"/>
                      <a:gd name="T44" fmla="*/ 254 w 608"/>
                      <a:gd name="T45" fmla="*/ 36 h 248"/>
                      <a:gd name="T46" fmla="*/ 258 w 608"/>
                      <a:gd name="T47" fmla="*/ 43 h 248"/>
                      <a:gd name="T48" fmla="*/ 277 w 608"/>
                      <a:gd name="T49" fmla="*/ 51 h 248"/>
                      <a:gd name="T50" fmla="*/ 280 w 608"/>
                      <a:gd name="T51" fmla="*/ 58 h 248"/>
                      <a:gd name="T52" fmla="*/ 294 w 608"/>
                      <a:gd name="T53" fmla="*/ 65 h 248"/>
                      <a:gd name="T54" fmla="*/ 294 w 608"/>
                      <a:gd name="T55" fmla="*/ 87 h 248"/>
                      <a:gd name="T56" fmla="*/ 274 w 608"/>
                      <a:gd name="T57" fmla="*/ 124 h 248"/>
                      <a:gd name="T58" fmla="*/ 246 w 608"/>
                      <a:gd name="T59" fmla="*/ 167 h 248"/>
                      <a:gd name="T60" fmla="*/ 211 w 608"/>
                      <a:gd name="T61" fmla="*/ 211 h 248"/>
                      <a:gd name="T62" fmla="*/ 191 w 608"/>
                      <a:gd name="T63" fmla="*/ 226 h 248"/>
                      <a:gd name="T64" fmla="*/ 176 w 608"/>
                      <a:gd name="T65" fmla="*/ 226 h 248"/>
                      <a:gd name="T66" fmla="*/ 162 w 608"/>
                      <a:gd name="T67" fmla="*/ 233 h 248"/>
                      <a:gd name="T68" fmla="*/ 142 w 608"/>
                      <a:gd name="T69" fmla="*/ 233 h 248"/>
                      <a:gd name="T70" fmla="*/ 124 w 608"/>
                      <a:gd name="T71" fmla="*/ 241 h 248"/>
                      <a:gd name="T72" fmla="*/ 106 w 608"/>
                      <a:gd name="T73" fmla="*/ 233 h 248"/>
                      <a:gd name="T74" fmla="*/ 90 w 608"/>
                      <a:gd name="T75" fmla="*/ 233 h 248"/>
                      <a:gd name="T76" fmla="*/ 74 w 608"/>
                      <a:gd name="T77" fmla="*/ 226 h 248"/>
                      <a:gd name="T78" fmla="*/ 60 w 608"/>
                      <a:gd name="T79" fmla="*/ 219 h 248"/>
                      <a:gd name="T80" fmla="*/ 43 w 608"/>
                      <a:gd name="T81" fmla="*/ 189 h 248"/>
                      <a:gd name="T82" fmla="*/ 26 w 608"/>
                      <a:gd name="T83" fmla="*/ 167 h 248"/>
                      <a:gd name="T84" fmla="*/ 11 w 608"/>
                      <a:gd name="T85" fmla="*/ 138 h 248"/>
                      <a:gd name="T86" fmla="*/ 0 w 608"/>
                      <a:gd name="T87" fmla="*/ 109 h 248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w 608"/>
                      <a:gd name="T133" fmla="*/ 0 h 248"/>
                      <a:gd name="T134" fmla="*/ 608 w 608"/>
                      <a:gd name="T135" fmla="*/ 248 h 248"/>
                    </a:gdLst>
                    <a:ahLst/>
                    <a:cxnLst>
                      <a:cxn ang="T88">
                        <a:pos x="T0" y="T1"/>
                      </a:cxn>
                      <a:cxn ang="T89">
                        <a:pos x="T2" y="T3"/>
                      </a:cxn>
                      <a:cxn ang="T90">
                        <a:pos x="T4" y="T5"/>
                      </a:cxn>
                      <a:cxn ang="T91">
                        <a:pos x="T6" y="T7"/>
                      </a:cxn>
                      <a:cxn ang="T92">
                        <a:pos x="T8" y="T9"/>
                      </a:cxn>
                      <a:cxn ang="T93">
                        <a:pos x="T10" y="T11"/>
                      </a:cxn>
                      <a:cxn ang="T94">
                        <a:pos x="T12" y="T13"/>
                      </a:cxn>
                      <a:cxn ang="T95">
                        <a:pos x="T14" y="T15"/>
                      </a:cxn>
                      <a:cxn ang="T96">
                        <a:pos x="T16" y="T17"/>
                      </a:cxn>
                      <a:cxn ang="T97">
                        <a:pos x="T18" y="T19"/>
                      </a:cxn>
                      <a:cxn ang="T98">
                        <a:pos x="T20" y="T21"/>
                      </a:cxn>
                      <a:cxn ang="T99">
                        <a:pos x="T22" y="T23"/>
                      </a:cxn>
                      <a:cxn ang="T100">
                        <a:pos x="T24" y="T25"/>
                      </a:cxn>
                      <a:cxn ang="T101">
                        <a:pos x="T26" y="T27"/>
                      </a:cxn>
                      <a:cxn ang="T102">
                        <a:pos x="T28" y="T29"/>
                      </a:cxn>
                      <a:cxn ang="T103">
                        <a:pos x="T30" y="T31"/>
                      </a:cxn>
                      <a:cxn ang="T104">
                        <a:pos x="T32" y="T33"/>
                      </a:cxn>
                      <a:cxn ang="T105">
                        <a:pos x="T34" y="T35"/>
                      </a:cxn>
                      <a:cxn ang="T106">
                        <a:pos x="T36" y="T37"/>
                      </a:cxn>
                      <a:cxn ang="T107">
                        <a:pos x="T38" y="T39"/>
                      </a:cxn>
                      <a:cxn ang="T108">
                        <a:pos x="T40" y="T41"/>
                      </a:cxn>
                      <a:cxn ang="T109">
                        <a:pos x="T42" y="T43"/>
                      </a:cxn>
                      <a:cxn ang="T110">
                        <a:pos x="T44" y="T45"/>
                      </a:cxn>
                      <a:cxn ang="T111">
                        <a:pos x="T46" y="T47"/>
                      </a:cxn>
                      <a:cxn ang="T112">
                        <a:pos x="T48" y="T49"/>
                      </a:cxn>
                      <a:cxn ang="T113">
                        <a:pos x="T50" y="T51"/>
                      </a:cxn>
                      <a:cxn ang="T114">
                        <a:pos x="T52" y="T53"/>
                      </a:cxn>
                      <a:cxn ang="T115">
                        <a:pos x="T54" y="T55"/>
                      </a:cxn>
                      <a:cxn ang="T116">
                        <a:pos x="T56" y="T57"/>
                      </a:cxn>
                      <a:cxn ang="T117">
                        <a:pos x="T58" y="T59"/>
                      </a:cxn>
                      <a:cxn ang="T118">
                        <a:pos x="T60" y="T61"/>
                      </a:cxn>
                      <a:cxn ang="T119">
                        <a:pos x="T62" y="T63"/>
                      </a:cxn>
                      <a:cxn ang="T120">
                        <a:pos x="T64" y="T65"/>
                      </a:cxn>
                      <a:cxn ang="T121">
                        <a:pos x="T66" y="T67"/>
                      </a:cxn>
                      <a:cxn ang="T122">
                        <a:pos x="T68" y="T69"/>
                      </a:cxn>
                      <a:cxn ang="T123">
                        <a:pos x="T70" y="T71"/>
                      </a:cxn>
                      <a:cxn ang="T124">
                        <a:pos x="T72" y="T73"/>
                      </a:cxn>
                      <a:cxn ang="T125">
                        <a:pos x="T74" y="T75"/>
                      </a:cxn>
                      <a:cxn ang="T126">
                        <a:pos x="T76" y="T77"/>
                      </a:cxn>
                      <a:cxn ang="T127">
                        <a:pos x="T78" y="T79"/>
                      </a:cxn>
                      <a:cxn ang="T128">
                        <a:pos x="T80" y="T81"/>
                      </a:cxn>
                      <a:cxn ang="T129">
                        <a:pos x="T82" y="T83"/>
                      </a:cxn>
                      <a:cxn ang="T130">
                        <a:pos x="T84" y="T85"/>
                      </a:cxn>
                      <a:cxn ang="T131">
                        <a:pos x="T86" y="T87"/>
                      </a:cxn>
                    </a:cxnLst>
                    <a:rect l="T132" t="T133" r="T134" b="T135"/>
                    <a:pathLst>
                      <a:path w="608" h="248">
                        <a:moveTo>
                          <a:pt x="0" y="109"/>
                        </a:moveTo>
                        <a:lnTo>
                          <a:pt x="59" y="80"/>
                        </a:lnTo>
                        <a:lnTo>
                          <a:pt x="70" y="73"/>
                        </a:lnTo>
                        <a:lnTo>
                          <a:pt x="83" y="73"/>
                        </a:lnTo>
                        <a:lnTo>
                          <a:pt x="148" y="73"/>
                        </a:lnTo>
                        <a:lnTo>
                          <a:pt x="153" y="65"/>
                        </a:lnTo>
                        <a:lnTo>
                          <a:pt x="160" y="65"/>
                        </a:lnTo>
                        <a:lnTo>
                          <a:pt x="171" y="58"/>
                        </a:lnTo>
                        <a:lnTo>
                          <a:pt x="184" y="51"/>
                        </a:lnTo>
                        <a:lnTo>
                          <a:pt x="190" y="51"/>
                        </a:lnTo>
                        <a:lnTo>
                          <a:pt x="195" y="51"/>
                        </a:lnTo>
                        <a:lnTo>
                          <a:pt x="214" y="51"/>
                        </a:lnTo>
                        <a:lnTo>
                          <a:pt x="225" y="58"/>
                        </a:lnTo>
                        <a:lnTo>
                          <a:pt x="232" y="65"/>
                        </a:lnTo>
                        <a:lnTo>
                          <a:pt x="237" y="65"/>
                        </a:lnTo>
                        <a:lnTo>
                          <a:pt x="237" y="73"/>
                        </a:lnTo>
                        <a:lnTo>
                          <a:pt x="256" y="73"/>
                        </a:lnTo>
                        <a:lnTo>
                          <a:pt x="267" y="65"/>
                        </a:lnTo>
                        <a:lnTo>
                          <a:pt x="278" y="65"/>
                        </a:lnTo>
                        <a:lnTo>
                          <a:pt x="291" y="58"/>
                        </a:lnTo>
                        <a:lnTo>
                          <a:pt x="302" y="58"/>
                        </a:lnTo>
                        <a:lnTo>
                          <a:pt x="315" y="58"/>
                        </a:lnTo>
                        <a:lnTo>
                          <a:pt x="321" y="51"/>
                        </a:lnTo>
                        <a:lnTo>
                          <a:pt x="326" y="43"/>
                        </a:lnTo>
                        <a:lnTo>
                          <a:pt x="333" y="51"/>
                        </a:lnTo>
                        <a:lnTo>
                          <a:pt x="350" y="58"/>
                        </a:lnTo>
                        <a:lnTo>
                          <a:pt x="374" y="58"/>
                        </a:lnTo>
                        <a:lnTo>
                          <a:pt x="392" y="58"/>
                        </a:lnTo>
                        <a:lnTo>
                          <a:pt x="398" y="51"/>
                        </a:lnTo>
                        <a:lnTo>
                          <a:pt x="405" y="51"/>
                        </a:lnTo>
                        <a:lnTo>
                          <a:pt x="405" y="43"/>
                        </a:lnTo>
                        <a:lnTo>
                          <a:pt x="422" y="36"/>
                        </a:lnTo>
                        <a:lnTo>
                          <a:pt x="434" y="36"/>
                        </a:lnTo>
                        <a:lnTo>
                          <a:pt x="446" y="36"/>
                        </a:lnTo>
                        <a:lnTo>
                          <a:pt x="458" y="29"/>
                        </a:lnTo>
                        <a:lnTo>
                          <a:pt x="464" y="29"/>
                        </a:lnTo>
                        <a:lnTo>
                          <a:pt x="482" y="14"/>
                        </a:lnTo>
                        <a:lnTo>
                          <a:pt x="488" y="14"/>
                        </a:lnTo>
                        <a:lnTo>
                          <a:pt x="488" y="7"/>
                        </a:lnTo>
                        <a:lnTo>
                          <a:pt x="493" y="7"/>
                        </a:lnTo>
                        <a:lnTo>
                          <a:pt x="499" y="0"/>
                        </a:lnTo>
                        <a:lnTo>
                          <a:pt x="499" y="14"/>
                        </a:lnTo>
                        <a:lnTo>
                          <a:pt x="506" y="21"/>
                        </a:lnTo>
                        <a:lnTo>
                          <a:pt x="512" y="29"/>
                        </a:lnTo>
                        <a:lnTo>
                          <a:pt x="517" y="36"/>
                        </a:lnTo>
                        <a:lnTo>
                          <a:pt x="523" y="36"/>
                        </a:lnTo>
                        <a:lnTo>
                          <a:pt x="530" y="36"/>
                        </a:lnTo>
                        <a:lnTo>
                          <a:pt x="530" y="43"/>
                        </a:lnTo>
                        <a:lnTo>
                          <a:pt x="559" y="43"/>
                        </a:lnTo>
                        <a:lnTo>
                          <a:pt x="571" y="51"/>
                        </a:lnTo>
                        <a:lnTo>
                          <a:pt x="577" y="51"/>
                        </a:lnTo>
                        <a:lnTo>
                          <a:pt x="577" y="58"/>
                        </a:lnTo>
                        <a:lnTo>
                          <a:pt x="589" y="58"/>
                        </a:lnTo>
                        <a:lnTo>
                          <a:pt x="607" y="65"/>
                        </a:lnTo>
                        <a:lnTo>
                          <a:pt x="600" y="73"/>
                        </a:lnTo>
                        <a:lnTo>
                          <a:pt x="607" y="87"/>
                        </a:lnTo>
                        <a:lnTo>
                          <a:pt x="583" y="102"/>
                        </a:lnTo>
                        <a:lnTo>
                          <a:pt x="565" y="124"/>
                        </a:lnTo>
                        <a:lnTo>
                          <a:pt x="547" y="144"/>
                        </a:lnTo>
                        <a:lnTo>
                          <a:pt x="506" y="173"/>
                        </a:lnTo>
                        <a:lnTo>
                          <a:pt x="470" y="195"/>
                        </a:lnTo>
                        <a:lnTo>
                          <a:pt x="434" y="217"/>
                        </a:lnTo>
                        <a:lnTo>
                          <a:pt x="416" y="225"/>
                        </a:lnTo>
                        <a:lnTo>
                          <a:pt x="392" y="232"/>
                        </a:lnTo>
                        <a:lnTo>
                          <a:pt x="374" y="232"/>
                        </a:lnTo>
                        <a:lnTo>
                          <a:pt x="363" y="232"/>
                        </a:lnTo>
                        <a:lnTo>
                          <a:pt x="339" y="239"/>
                        </a:lnTo>
                        <a:lnTo>
                          <a:pt x="333" y="239"/>
                        </a:lnTo>
                        <a:lnTo>
                          <a:pt x="315" y="239"/>
                        </a:lnTo>
                        <a:lnTo>
                          <a:pt x="291" y="239"/>
                        </a:lnTo>
                        <a:lnTo>
                          <a:pt x="267" y="239"/>
                        </a:lnTo>
                        <a:lnTo>
                          <a:pt x="256" y="247"/>
                        </a:lnTo>
                        <a:lnTo>
                          <a:pt x="237" y="239"/>
                        </a:lnTo>
                        <a:lnTo>
                          <a:pt x="219" y="239"/>
                        </a:lnTo>
                        <a:lnTo>
                          <a:pt x="201" y="239"/>
                        </a:lnTo>
                        <a:lnTo>
                          <a:pt x="184" y="239"/>
                        </a:lnTo>
                        <a:lnTo>
                          <a:pt x="166" y="232"/>
                        </a:lnTo>
                        <a:lnTo>
                          <a:pt x="153" y="232"/>
                        </a:lnTo>
                        <a:lnTo>
                          <a:pt x="142" y="232"/>
                        </a:lnTo>
                        <a:lnTo>
                          <a:pt x="124" y="225"/>
                        </a:lnTo>
                        <a:lnTo>
                          <a:pt x="107" y="210"/>
                        </a:lnTo>
                        <a:lnTo>
                          <a:pt x="88" y="195"/>
                        </a:lnTo>
                        <a:lnTo>
                          <a:pt x="70" y="188"/>
                        </a:lnTo>
                        <a:lnTo>
                          <a:pt x="53" y="173"/>
                        </a:lnTo>
                        <a:lnTo>
                          <a:pt x="35" y="159"/>
                        </a:lnTo>
                        <a:lnTo>
                          <a:pt x="22" y="144"/>
                        </a:lnTo>
                        <a:lnTo>
                          <a:pt x="11" y="131"/>
                        </a:lnTo>
                        <a:lnTo>
                          <a:pt x="0" y="109"/>
                        </a:lnTo>
                      </a:path>
                    </a:pathLst>
                  </a:custGeom>
                  <a:solidFill>
                    <a:srgbClr val="0000FF"/>
                  </a:solidFill>
                  <a:ln w="126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  <p:sp>
                <p:nvSpPr>
                  <p:cNvPr id="33828" name="Freeform 39"/>
                  <p:cNvSpPr>
                    <a:spLocks noChangeArrowheads="1"/>
                  </p:cNvSpPr>
                  <p:nvPr/>
                </p:nvSpPr>
                <p:spPr bwMode="auto">
                  <a:xfrm>
                    <a:off x="3258" y="2274"/>
                    <a:ext cx="109" cy="255"/>
                  </a:xfrm>
                  <a:custGeom>
                    <a:avLst/>
                    <a:gdLst>
                      <a:gd name="T0" fmla="*/ 10 w 124"/>
                      <a:gd name="T1" fmla="*/ 80 h 256"/>
                      <a:gd name="T2" fmla="*/ 10 w 124"/>
                      <a:gd name="T3" fmla="*/ 128 h 256"/>
                      <a:gd name="T4" fmla="*/ 5 w 124"/>
                      <a:gd name="T5" fmla="*/ 161 h 256"/>
                      <a:gd name="T6" fmla="*/ 0 w 124"/>
                      <a:gd name="T7" fmla="*/ 190 h 256"/>
                      <a:gd name="T8" fmla="*/ 0 w 124"/>
                      <a:gd name="T9" fmla="*/ 212 h 256"/>
                      <a:gd name="T10" fmla="*/ 4 w 124"/>
                      <a:gd name="T11" fmla="*/ 227 h 256"/>
                      <a:gd name="T12" fmla="*/ 8 w 124"/>
                      <a:gd name="T13" fmla="*/ 249 h 256"/>
                      <a:gd name="T14" fmla="*/ 10 w 124"/>
                      <a:gd name="T15" fmla="*/ 249 h 256"/>
                      <a:gd name="T16" fmla="*/ 13 w 124"/>
                      <a:gd name="T17" fmla="*/ 249 h 256"/>
                      <a:gd name="T18" fmla="*/ 19 w 124"/>
                      <a:gd name="T19" fmla="*/ 249 h 256"/>
                      <a:gd name="T20" fmla="*/ 21 w 124"/>
                      <a:gd name="T21" fmla="*/ 234 h 256"/>
                      <a:gd name="T22" fmla="*/ 21 w 124"/>
                      <a:gd name="T23" fmla="*/ 205 h 256"/>
                      <a:gd name="T24" fmla="*/ 29 w 124"/>
                      <a:gd name="T25" fmla="*/ 183 h 256"/>
                      <a:gd name="T26" fmla="*/ 29 w 124"/>
                      <a:gd name="T27" fmla="*/ 146 h 256"/>
                      <a:gd name="T28" fmla="*/ 32 w 124"/>
                      <a:gd name="T29" fmla="*/ 131 h 256"/>
                      <a:gd name="T30" fmla="*/ 35 w 124"/>
                      <a:gd name="T31" fmla="*/ 128 h 256"/>
                      <a:gd name="T32" fmla="*/ 37 w 124"/>
                      <a:gd name="T33" fmla="*/ 109 h 256"/>
                      <a:gd name="T34" fmla="*/ 42 w 124"/>
                      <a:gd name="T35" fmla="*/ 95 h 256"/>
                      <a:gd name="T36" fmla="*/ 46 w 124"/>
                      <a:gd name="T37" fmla="*/ 80 h 256"/>
                      <a:gd name="T38" fmla="*/ 48 w 124"/>
                      <a:gd name="T39" fmla="*/ 73 h 256"/>
                      <a:gd name="T40" fmla="*/ 48 w 124"/>
                      <a:gd name="T41" fmla="*/ 65 h 256"/>
                      <a:gd name="T42" fmla="*/ 54 w 124"/>
                      <a:gd name="T43" fmla="*/ 51 h 256"/>
                      <a:gd name="T44" fmla="*/ 54 w 124"/>
                      <a:gd name="T45" fmla="*/ 29 h 256"/>
                      <a:gd name="T46" fmla="*/ 57 w 124"/>
                      <a:gd name="T47" fmla="*/ 14 h 256"/>
                      <a:gd name="T48" fmla="*/ 51 w 124"/>
                      <a:gd name="T49" fmla="*/ 14 h 256"/>
                      <a:gd name="T50" fmla="*/ 46 w 124"/>
                      <a:gd name="T51" fmla="*/ 0 h 256"/>
                      <a:gd name="T52" fmla="*/ 42 w 124"/>
                      <a:gd name="T53" fmla="*/ 14 h 256"/>
                      <a:gd name="T54" fmla="*/ 37 w 124"/>
                      <a:gd name="T55" fmla="*/ 36 h 256"/>
                      <a:gd name="T56" fmla="*/ 32 w 124"/>
                      <a:gd name="T57" fmla="*/ 51 h 256"/>
                      <a:gd name="T58" fmla="*/ 29 w 124"/>
                      <a:gd name="T59" fmla="*/ 65 h 256"/>
                      <a:gd name="T60" fmla="*/ 27 w 124"/>
                      <a:gd name="T61" fmla="*/ 65 h 256"/>
                      <a:gd name="T62" fmla="*/ 21 w 124"/>
                      <a:gd name="T63" fmla="*/ 73 h 256"/>
                      <a:gd name="T64" fmla="*/ 21 w 124"/>
                      <a:gd name="T65" fmla="*/ 80 h 256"/>
                      <a:gd name="T66" fmla="*/ 10 w 124"/>
                      <a:gd name="T67" fmla="*/ 80 h 25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w 124"/>
                      <a:gd name="T103" fmla="*/ 0 h 256"/>
                      <a:gd name="T104" fmla="*/ 124 w 124"/>
                      <a:gd name="T105" fmla="*/ 256 h 256"/>
                    </a:gdLst>
                    <a:ahLst/>
                    <a:cxnLst>
                      <a:cxn ang="T68">
                        <a:pos x="T0" y="T1"/>
                      </a:cxn>
                      <a:cxn ang="T69">
                        <a:pos x="T2" y="T3"/>
                      </a:cxn>
                      <a:cxn ang="T70">
                        <a:pos x="T4" y="T5"/>
                      </a:cxn>
                      <a:cxn ang="T71">
                        <a:pos x="T6" y="T7"/>
                      </a:cxn>
                      <a:cxn ang="T72">
                        <a:pos x="T8" y="T9"/>
                      </a:cxn>
                      <a:cxn ang="T73">
                        <a:pos x="T10" y="T11"/>
                      </a:cxn>
                      <a:cxn ang="T74">
                        <a:pos x="T12" y="T13"/>
                      </a:cxn>
                      <a:cxn ang="T75">
                        <a:pos x="T14" y="T15"/>
                      </a:cxn>
                      <a:cxn ang="T76">
                        <a:pos x="T16" y="T17"/>
                      </a:cxn>
                      <a:cxn ang="T77">
                        <a:pos x="T18" y="T19"/>
                      </a:cxn>
                      <a:cxn ang="T78">
                        <a:pos x="T20" y="T21"/>
                      </a:cxn>
                      <a:cxn ang="T79">
                        <a:pos x="T22" y="T23"/>
                      </a:cxn>
                      <a:cxn ang="T80">
                        <a:pos x="T24" y="T25"/>
                      </a:cxn>
                      <a:cxn ang="T81">
                        <a:pos x="T26" y="T27"/>
                      </a:cxn>
                      <a:cxn ang="T82">
                        <a:pos x="T28" y="T29"/>
                      </a:cxn>
                      <a:cxn ang="T83">
                        <a:pos x="T30" y="T31"/>
                      </a:cxn>
                      <a:cxn ang="T84">
                        <a:pos x="T32" y="T33"/>
                      </a:cxn>
                      <a:cxn ang="T85">
                        <a:pos x="T34" y="T35"/>
                      </a:cxn>
                      <a:cxn ang="T86">
                        <a:pos x="T36" y="T37"/>
                      </a:cxn>
                      <a:cxn ang="T87">
                        <a:pos x="T38" y="T39"/>
                      </a:cxn>
                      <a:cxn ang="T88">
                        <a:pos x="T40" y="T41"/>
                      </a:cxn>
                      <a:cxn ang="T89">
                        <a:pos x="T42" y="T43"/>
                      </a:cxn>
                      <a:cxn ang="T90">
                        <a:pos x="T44" y="T45"/>
                      </a:cxn>
                      <a:cxn ang="T91">
                        <a:pos x="T46" y="T47"/>
                      </a:cxn>
                      <a:cxn ang="T92">
                        <a:pos x="T48" y="T49"/>
                      </a:cxn>
                      <a:cxn ang="T93">
                        <a:pos x="T50" y="T51"/>
                      </a:cxn>
                      <a:cxn ang="T94">
                        <a:pos x="T52" y="T53"/>
                      </a:cxn>
                      <a:cxn ang="T95">
                        <a:pos x="T54" y="T55"/>
                      </a:cxn>
                      <a:cxn ang="T96">
                        <a:pos x="T56" y="T57"/>
                      </a:cxn>
                      <a:cxn ang="T97">
                        <a:pos x="T58" y="T59"/>
                      </a:cxn>
                      <a:cxn ang="T98">
                        <a:pos x="T60" y="T61"/>
                      </a:cxn>
                      <a:cxn ang="T99">
                        <a:pos x="T62" y="T63"/>
                      </a:cxn>
                      <a:cxn ang="T100">
                        <a:pos x="T64" y="T65"/>
                      </a:cxn>
                      <a:cxn ang="T101">
                        <a:pos x="T66" y="T67"/>
                      </a:cxn>
                    </a:cxnLst>
                    <a:rect l="T102" t="T103" r="T104" b="T105"/>
                    <a:pathLst>
                      <a:path w="124" h="256">
                        <a:moveTo>
                          <a:pt x="22" y="80"/>
                        </a:moveTo>
                        <a:lnTo>
                          <a:pt x="22" y="131"/>
                        </a:lnTo>
                        <a:lnTo>
                          <a:pt x="11" y="167"/>
                        </a:lnTo>
                        <a:lnTo>
                          <a:pt x="0" y="196"/>
                        </a:lnTo>
                        <a:lnTo>
                          <a:pt x="0" y="218"/>
                        </a:lnTo>
                        <a:lnTo>
                          <a:pt x="4" y="233"/>
                        </a:lnTo>
                        <a:lnTo>
                          <a:pt x="17" y="255"/>
                        </a:lnTo>
                        <a:lnTo>
                          <a:pt x="22" y="255"/>
                        </a:lnTo>
                        <a:lnTo>
                          <a:pt x="28" y="255"/>
                        </a:lnTo>
                        <a:lnTo>
                          <a:pt x="41" y="255"/>
                        </a:lnTo>
                        <a:lnTo>
                          <a:pt x="45" y="240"/>
                        </a:lnTo>
                        <a:lnTo>
                          <a:pt x="45" y="211"/>
                        </a:lnTo>
                        <a:lnTo>
                          <a:pt x="63" y="189"/>
                        </a:lnTo>
                        <a:lnTo>
                          <a:pt x="63" y="152"/>
                        </a:lnTo>
                        <a:lnTo>
                          <a:pt x="69" y="137"/>
                        </a:lnTo>
                        <a:lnTo>
                          <a:pt x="75" y="131"/>
                        </a:lnTo>
                        <a:lnTo>
                          <a:pt x="82" y="109"/>
                        </a:lnTo>
                        <a:lnTo>
                          <a:pt x="93" y="95"/>
                        </a:lnTo>
                        <a:lnTo>
                          <a:pt x="99" y="80"/>
                        </a:lnTo>
                        <a:lnTo>
                          <a:pt x="105" y="73"/>
                        </a:lnTo>
                        <a:lnTo>
                          <a:pt x="105" y="65"/>
                        </a:lnTo>
                        <a:lnTo>
                          <a:pt x="116" y="51"/>
                        </a:lnTo>
                        <a:lnTo>
                          <a:pt x="116" y="29"/>
                        </a:lnTo>
                        <a:lnTo>
                          <a:pt x="123" y="14"/>
                        </a:lnTo>
                        <a:lnTo>
                          <a:pt x="110" y="14"/>
                        </a:lnTo>
                        <a:lnTo>
                          <a:pt x="99" y="0"/>
                        </a:lnTo>
                        <a:lnTo>
                          <a:pt x="93" y="14"/>
                        </a:lnTo>
                        <a:lnTo>
                          <a:pt x="82" y="36"/>
                        </a:lnTo>
                        <a:lnTo>
                          <a:pt x="69" y="51"/>
                        </a:lnTo>
                        <a:lnTo>
                          <a:pt x="63" y="65"/>
                        </a:lnTo>
                        <a:lnTo>
                          <a:pt x="58" y="65"/>
                        </a:lnTo>
                        <a:lnTo>
                          <a:pt x="45" y="73"/>
                        </a:lnTo>
                        <a:lnTo>
                          <a:pt x="45" y="80"/>
                        </a:lnTo>
                        <a:lnTo>
                          <a:pt x="22" y="80"/>
                        </a:lnTo>
                      </a:path>
                    </a:pathLst>
                  </a:custGeom>
                  <a:solidFill>
                    <a:srgbClr val="0000FF"/>
                  </a:solidFill>
                  <a:ln w="126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</p:grpSp>
          </p:grpSp>
          <p:grpSp>
            <p:nvGrpSpPr>
              <p:cNvPr id="12" name="Group 41"/>
              <p:cNvGrpSpPr>
                <a:grpSpLocks/>
              </p:cNvGrpSpPr>
              <p:nvPr/>
            </p:nvGrpSpPr>
            <p:grpSpPr bwMode="auto">
              <a:xfrm>
                <a:off x="703" y="799"/>
                <a:ext cx="1601" cy="2646"/>
                <a:chOff x="703" y="799"/>
                <a:chExt cx="1601" cy="2646"/>
              </a:xfrm>
            </p:grpSpPr>
            <p:sp>
              <p:nvSpPr>
                <p:cNvPr id="33815" name="Freeform 42"/>
                <p:cNvSpPr>
                  <a:spLocks noChangeArrowheads="1"/>
                </p:cNvSpPr>
                <p:nvPr/>
              </p:nvSpPr>
              <p:spPr bwMode="auto">
                <a:xfrm>
                  <a:off x="703" y="3256"/>
                  <a:ext cx="402" cy="182"/>
                </a:xfrm>
                <a:custGeom>
                  <a:avLst/>
                  <a:gdLst>
                    <a:gd name="T0" fmla="*/ 43 w 453"/>
                    <a:gd name="T1" fmla="*/ 65 h 183"/>
                    <a:gd name="T2" fmla="*/ 54 w 453"/>
                    <a:gd name="T3" fmla="*/ 72 h 183"/>
                    <a:gd name="T4" fmla="*/ 69 w 453"/>
                    <a:gd name="T5" fmla="*/ 58 h 183"/>
                    <a:gd name="T6" fmla="*/ 81 w 453"/>
                    <a:gd name="T7" fmla="*/ 58 h 183"/>
                    <a:gd name="T8" fmla="*/ 90 w 453"/>
                    <a:gd name="T9" fmla="*/ 58 h 183"/>
                    <a:gd name="T10" fmla="*/ 107 w 453"/>
                    <a:gd name="T11" fmla="*/ 36 h 183"/>
                    <a:gd name="T12" fmla="*/ 122 w 453"/>
                    <a:gd name="T13" fmla="*/ 29 h 183"/>
                    <a:gd name="T14" fmla="*/ 139 w 453"/>
                    <a:gd name="T15" fmla="*/ 36 h 183"/>
                    <a:gd name="T16" fmla="*/ 158 w 453"/>
                    <a:gd name="T17" fmla="*/ 36 h 183"/>
                    <a:gd name="T18" fmla="*/ 173 w 453"/>
                    <a:gd name="T19" fmla="*/ 43 h 183"/>
                    <a:gd name="T20" fmla="*/ 191 w 453"/>
                    <a:gd name="T21" fmla="*/ 21 h 183"/>
                    <a:gd name="T22" fmla="*/ 207 w 453"/>
                    <a:gd name="T23" fmla="*/ 7 h 183"/>
                    <a:gd name="T24" fmla="*/ 214 w 453"/>
                    <a:gd name="T25" fmla="*/ 14 h 183"/>
                    <a:gd name="T26" fmla="*/ 207 w 453"/>
                    <a:gd name="T27" fmla="*/ 36 h 183"/>
                    <a:gd name="T28" fmla="*/ 198 w 453"/>
                    <a:gd name="T29" fmla="*/ 58 h 183"/>
                    <a:gd name="T30" fmla="*/ 185 w 453"/>
                    <a:gd name="T31" fmla="*/ 72 h 183"/>
                    <a:gd name="T32" fmla="*/ 177 w 453"/>
                    <a:gd name="T33" fmla="*/ 86 h 183"/>
                    <a:gd name="T34" fmla="*/ 168 w 453"/>
                    <a:gd name="T35" fmla="*/ 91 h 183"/>
                    <a:gd name="T36" fmla="*/ 154 w 453"/>
                    <a:gd name="T37" fmla="*/ 102 h 183"/>
                    <a:gd name="T38" fmla="*/ 139 w 453"/>
                    <a:gd name="T39" fmla="*/ 117 h 183"/>
                    <a:gd name="T40" fmla="*/ 124 w 453"/>
                    <a:gd name="T41" fmla="*/ 132 h 183"/>
                    <a:gd name="T42" fmla="*/ 109 w 453"/>
                    <a:gd name="T43" fmla="*/ 146 h 183"/>
                    <a:gd name="T44" fmla="*/ 98 w 453"/>
                    <a:gd name="T45" fmla="*/ 154 h 183"/>
                    <a:gd name="T46" fmla="*/ 81 w 453"/>
                    <a:gd name="T47" fmla="*/ 161 h 183"/>
                    <a:gd name="T48" fmla="*/ 66 w 453"/>
                    <a:gd name="T49" fmla="*/ 168 h 183"/>
                    <a:gd name="T50" fmla="*/ 49 w 453"/>
                    <a:gd name="T51" fmla="*/ 176 h 183"/>
                    <a:gd name="T52" fmla="*/ 34 w 453"/>
                    <a:gd name="T53" fmla="*/ 176 h 183"/>
                    <a:gd name="T54" fmla="*/ 20 w 453"/>
                    <a:gd name="T55" fmla="*/ 154 h 183"/>
                    <a:gd name="T56" fmla="*/ 5 w 453"/>
                    <a:gd name="T57" fmla="*/ 132 h 183"/>
                    <a:gd name="T58" fmla="*/ 18 w 453"/>
                    <a:gd name="T59" fmla="*/ 117 h 183"/>
                    <a:gd name="T60" fmla="*/ 22 w 453"/>
                    <a:gd name="T61" fmla="*/ 110 h 183"/>
                    <a:gd name="T62" fmla="*/ 34 w 453"/>
                    <a:gd name="T63" fmla="*/ 117 h 183"/>
                    <a:gd name="T64" fmla="*/ 41 w 453"/>
                    <a:gd name="T65" fmla="*/ 124 h 183"/>
                    <a:gd name="T66" fmla="*/ 49 w 453"/>
                    <a:gd name="T67" fmla="*/ 124 h 183"/>
                    <a:gd name="T68" fmla="*/ 52 w 453"/>
                    <a:gd name="T69" fmla="*/ 95 h 183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453"/>
                    <a:gd name="T106" fmla="*/ 0 h 183"/>
                    <a:gd name="T107" fmla="*/ 453 w 453"/>
                    <a:gd name="T108" fmla="*/ 183 h 183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453" h="183">
                      <a:moveTo>
                        <a:pt x="94" y="86"/>
                      </a:moveTo>
                      <a:lnTo>
                        <a:pt x="89" y="65"/>
                      </a:lnTo>
                      <a:lnTo>
                        <a:pt x="100" y="65"/>
                      </a:lnTo>
                      <a:lnTo>
                        <a:pt x="112" y="72"/>
                      </a:lnTo>
                      <a:lnTo>
                        <a:pt x="130" y="79"/>
                      </a:lnTo>
                      <a:lnTo>
                        <a:pt x="142" y="58"/>
                      </a:lnTo>
                      <a:lnTo>
                        <a:pt x="142" y="51"/>
                      </a:lnTo>
                      <a:lnTo>
                        <a:pt x="166" y="58"/>
                      </a:lnTo>
                      <a:lnTo>
                        <a:pt x="172" y="58"/>
                      </a:lnTo>
                      <a:lnTo>
                        <a:pt x="183" y="58"/>
                      </a:lnTo>
                      <a:lnTo>
                        <a:pt x="196" y="43"/>
                      </a:lnTo>
                      <a:lnTo>
                        <a:pt x="219" y="36"/>
                      </a:lnTo>
                      <a:lnTo>
                        <a:pt x="237" y="36"/>
                      </a:lnTo>
                      <a:lnTo>
                        <a:pt x="249" y="29"/>
                      </a:lnTo>
                      <a:lnTo>
                        <a:pt x="266" y="36"/>
                      </a:lnTo>
                      <a:lnTo>
                        <a:pt x="284" y="36"/>
                      </a:lnTo>
                      <a:lnTo>
                        <a:pt x="303" y="29"/>
                      </a:lnTo>
                      <a:lnTo>
                        <a:pt x="326" y="36"/>
                      </a:lnTo>
                      <a:lnTo>
                        <a:pt x="338" y="29"/>
                      </a:lnTo>
                      <a:lnTo>
                        <a:pt x="356" y="43"/>
                      </a:lnTo>
                      <a:lnTo>
                        <a:pt x="380" y="43"/>
                      </a:lnTo>
                      <a:lnTo>
                        <a:pt x="391" y="21"/>
                      </a:lnTo>
                      <a:lnTo>
                        <a:pt x="404" y="21"/>
                      </a:lnTo>
                      <a:lnTo>
                        <a:pt x="421" y="7"/>
                      </a:lnTo>
                      <a:lnTo>
                        <a:pt x="452" y="0"/>
                      </a:lnTo>
                      <a:lnTo>
                        <a:pt x="439" y="14"/>
                      </a:lnTo>
                      <a:lnTo>
                        <a:pt x="433" y="21"/>
                      </a:lnTo>
                      <a:lnTo>
                        <a:pt x="421" y="36"/>
                      </a:lnTo>
                      <a:lnTo>
                        <a:pt x="410" y="43"/>
                      </a:lnTo>
                      <a:lnTo>
                        <a:pt x="404" y="58"/>
                      </a:lnTo>
                      <a:lnTo>
                        <a:pt x="391" y="65"/>
                      </a:lnTo>
                      <a:lnTo>
                        <a:pt x="380" y="72"/>
                      </a:lnTo>
                      <a:lnTo>
                        <a:pt x="367" y="79"/>
                      </a:lnTo>
                      <a:lnTo>
                        <a:pt x="362" y="86"/>
                      </a:lnTo>
                      <a:lnTo>
                        <a:pt x="350" y="86"/>
                      </a:lnTo>
                      <a:lnTo>
                        <a:pt x="344" y="94"/>
                      </a:lnTo>
                      <a:lnTo>
                        <a:pt x="332" y="101"/>
                      </a:lnTo>
                      <a:lnTo>
                        <a:pt x="314" y="108"/>
                      </a:lnTo>
                      <a:lnTo>
                        <a:pt x="303" y="116"/>
                      </a:lnTo>
                      <a:lnTo>
                        <a:pt x="284" y="123"/>
                      </a:lnTo>
                      <a:lnTo>
                        <a:pt x="273" y="130"/>
                      </a:lnTo>
                      <a:lnTo>
                        <a:pt x="255" y="138"/>
                      </a:lnTo>
                      <a:lnTo>
                        <a:pt x="242" y="145"/>
                      </a:lnTo>
                      <a:lnTo>
                        <a:pt x="225" y="152"/>
                      </a:lnTo>
                      <a:lnTo>
                        <a:pt x="214" y="152"/>
                      </a:lnTo>
                      <a:lnTo>
                        <a:pt x="201" y="160"/>
                      </a:lnTo>
                      <a:lnTo>
                        <a:pt x="183" y="167"/>
                      </a:lnTo>
                      <a:lnTo>
                        <a:pt x="166" y="167"/>
                      </a:lnTo>
                      <a:lnTo>
                        <a:pt x="153" y="167"/>
                      </a:lnTo>
                      <a:lnTo>
                        <a:pt x="135" y="174"/>
                      </a:lnTo>
                      <a:lnTo>
                        <a:pt x="118" y="182"/>
                      </a:lnTo>
                      <a:lnTo>
                        <a:pt x="100" y="182"/>
                      </a:lnTo>
                      <a:lnTo>
                        <a:pt x="83" y="174"/>
                      </a:lnTo>
                      <a:lnTo>
                        <a:pt x="70" y="182"/>
                      </a:lnTo>
                      <a:lnTo>
                        <a:pt x="52" y="167"/>
                      </a:lnTo>
                      <a:lnTo>
                        <a:pt x="41" y="160"/>
                      </a:lnTo>
                      <a:lnTo>
                        <a:pt x="23" y="152"/>
                      </a:lnTo>
                      <a:lnTo>
                        <a:pt x="11" y="138"/>
                      </a:lnTo>
                      <a:lnTo>
                        <a:pt x="0" y="123"/>
                      </a:lnTo>
                      <a:lnTo>
                        <a:pt x="35" y="123"/>
                      </a:lnTo>
                      <a:lnTo>
                        <a:pt x="41" y="123"/>
                      </a:lnTo>
                      <a:lnTo>
                        <a:pt x="46" y="116"/>
                      </a:lnTo>
                      <a:lnTo>
                        <a:pt x="59" y="116"/>
                      </a:lnTo>
                      <a:lnTo>
                        <a:pt x="70" y="123"/>
                      </a:lnTo>
                      <a:lnTo>
                        <a:pt x="76" y="130"/>
                      </a:lnTo>
                      <a:lnTo>
                        <a:pt x="83" y="130"/>
                      </a:lnTo>
                      <a:lnTo>
                        <a:pt x="89" y="138"/>
                      </a:lnTo>
                      <a:lnTo>
                        <a:pt x="100" y="130"/>
                      </a:lnTo>
                      <a:lnTo>
                        <a:pt x="100" y="116"/>
                      </a:lnTo>
                      <a:lnTo>
                        <a:pt x="107" y="101"/>
                      </a:lnTo>
                      <a:lnTo>
                        <a:pt x="94" y="86"/>
                      </a:lnTo>
                    </a:path>
                  </a:pathLst>
                </a:custGeom>
                <a:solidFill>
                  <a:srgbClr val="0000FF"/>
                </a:solidFill>
                <a:ln w="1260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33816" name="Freeform 43"/>
                <p:cNvSpPr>
                  <a:spLocks noChangeArrowheads="1"/>
                </p:cNvSpPr>
                <p:nvPr/>
              </p:nvSpPr>
              <p:spPr bwMode="auto">
                <a:xfrm>
                  <a:off x="1813" y="3139"/>
                  <a:ext cx="407" cy="306"/>
                </a:xfrm>
                <a:custGeom>
                  <a:avLst/>
                  <a:gdLst>
                    <a:gd name="T0" fmla="*/ 109 w 459"/>
                    <a:gd name="T1" fmla="*/ 36 h 307"/>
                    <a:gd name="T2" fmla="*/ 101 w 459"/>
                    <a:gd name="T3" fmla="*/ 58 h 307"/>
                    <a:gd name="T4" fmla="*/ 95 w 459"/>
                    <a:gd name="T5" fmla="*/ 65 h 307"/>
                    <a:gd name="T6" fmla="*/ 101 w 459"/>
                    <a:gd name="T7" fmla="*/ 87 h 307"/>
                    <a:gd name="T8" fmla="*/ 113 w 459"/>
                    <a:gd name="T9" fmla="*/ 138 h 307"/>
                    <a:gd name="T10" fmla="*/ 109 w 459"/>
                    <a:gd name="T11" fmla="*/ 169 h 307"/>
                    <a:gd name="T12" fmla="*/ 92 w 459"/>
                    <a:gd name="T13" fmla="*/ 212 h 307"/>
                    <a:gd name="T14" fmla="*/ 79 w 459"/>
                    <a:gd name="T15" fmla="*/ 212 h 307"/>
                    <a:gd name="T16" fmla="*/ 66 w 459"/>
                    <a:gd name="T17" fmla="*/ 212 h 307"/>
                    <a:gd name="T18" fmla="*/ 70 w 459"/>
                    <a:gd name="T19" fmla="*/ 226 h 307"/>
                    <a:gd name="T20" fmla="*/ 79 w 459"/>
                    <a:gd name="T21" fmla="*/ 234 h 307"/>
                    <a:gd name="T22" fmla="*/ 107 w 459"/>
                    <a:gd name="T23" fmla="*/ 241 h 307"/>
                    <a:gd name="T24" fmla="*/ 142 w 459"/>
                    <a:gd name="T25" fmla="*/ 241 h 307"/>
                    <a:gd name="T26" fmla="*/ 165 w 459"/>
                    <a:gd name="T27" fmla="*/ 226 h 307"/>
                    <a:gd name="T28" fmla="*/ 176 w 459"/>
                    <a:gd name="T29" fmla="*/ 204 h 307"/>
                    <a:gd name="T30" fmla="*/ 185 w 459"/>
                    <a:gd name="T31" fmla="*/ 190 h 307"/>
                    <a:gd name="T32" fmla="*/ 202 w 459"/>
                    <a:gd name="T33" fmla="*/ 176 h 307"/>
                    <a:gd name="T34" fmla="*/ 223 w 459"/>
                    <a:gd name="T35" fmla="*/ 169 h 307"/>
                    <a:gd name="T36" fmla="*/ 214 w 459"/>
                    <a:gd name="T37" fmla="*/ 204 h 307"/>
                    <a:gd name="T38" fmla="*/ 202 w 459"/>
                    <a:gd name="T39" fmla="*/ 226 h 307"/>
                    <a:gd name="T40" fmla="*/ 188 w 459"/>
                    <a:gd name="T41" fmla="*/ 248 h 307"/>
                    <a:gd name="T42" fmla="*/ 170 w 459"/>
                    <a:gd name="T43" fmla="*/ 278 h 307"/>
                    <a:gd name="T44" fmla="*/ 153 w 459"/>
                    <a:gd name="T45" fmla="*/ 292 h 307"/>
                    <a:gd name="T46" fmla="*/ 123 w 459"/>
                    <a:gd name="T47" fmla="*/ 300 h 307"/>
                    <a:gd name="T48" fmla="*/ 95 w 459"/>
                    <a:gd name="T49" fmla="*/ 300 h 307"/>
                    <a:gd name="T50" fmla="*/ 72 w 459"/>
                    <a:gd name="T51" fmla="*/ 292 h 307"/>
                    <a:gd name="T52" fmla="*/ 59 w 459"/>
                    <a:gd name="T53" fmla="*/ 270 h 307"/>
                    <a:gd name="T54" fmla="*/ 41 w 459"/>
                    <a:gd name="T55" fmla="*/ 256 h 307"/>
                    <a:gd name="T56" fmla="*/ 31 w 459"/>
                    <a:gd name="T57" fmla="*/ 241 h 307"/>
                    <a:gd name="T58" fmla="*/ 20 w 459"/>
                    <a:gd name="T59" fmla="*/ 226 h 307"/>
                    <a:gd name="T60" fmla="*/ 11 w 459"/>
                    <a:gd name="T61" fmla="*/ 204 h 307"/>
                    <a:gd name="T62" fmla="*/ 4 w 459"/>
                    <a:gd name="T63" fmla="*/ 190 h 307"/>
                    <a:gd name="T64" fmla="*/ 6 w 459"/>
                    <a:gd name="T65" fmla="*/ 169 h 307"/>
                    <a:gd name="T66" fmla="*/ 15 w 459"/>
                    <a:gd name="T67" fmla="*/ 162 h 307"/>
                    <a:gd name="T68" fmla="*/ 23 w 459"/>
                    <a:gd name="T69" fmla="*/ 154 h 307"/>
                    <a:gd name="T70" fmla="*/ 35 w 459"/>
                    <a:gd name="T71" fmla="*/ 154 h 307"/>
                    <a:gd name="T72" fmla="*/ 46 w 459"/>
                    <a:gd name="T73" fmla="*/ 154 h 307"/>
                    <a:gd name="T74" fmla="*/ 55 w 459"/>
                    <a:gd name="T75" fmla="*/ 154 h 307"/>
                    <a:gd name="T76" fmla="*/ 60 w 459"/>
                    <a:gd name="T77" fmla="*/ 162 h 307"/>
                    <a:gd name="T78" fmla="*/ 72 w 459"/>
                    <a:gd name="T79" fmla="*/ 154 h 307"/>
                    <a:gd name="T80" fmla="*/ 87 w 459"/>
                    <a:gd name="T81" fmla="*/ 154 h 307"/>
                    <a:gd name="T82" fmla="*/ 84 w 459"/>
                    <a:gd name="T83" fmla="*/ 146 h 307"/>
                    <a:gd name="T84" fmla="*/ 84 w 459"/>
                    <a:gd name="T85" fmla="*/ 131 h 307"/>
                    <a:gd name="T86" fmla="*/ 84 w 459"/>
                    <a:gd name="T87" fmla="*/ 117 h 307"/>
                    <a:gd name="T88" fmla="*/ 92 w 459"/>
                    <a:gd name="T89" fmla="*/ 87 h 307"/>
                    <a:gd name="T90" fmla="*/ 87 w 459"/>
                    <a:gd name="T91" fmla="*/ 80 h 307"/>
                    <a:gd name="T92" fmla="*/ 87 w 459"/>
                    <a:gd name="T93" fmla="*/ 58 h 307"/>
                    <a:gd name="T94" fmla="*/ 92 w 459"/>
                    <a:gd name="T95" fmla="*/ 36 h 307"/>
                    <a:gd name="T96" fmla="*/ 98 w 459"/>
                    <a:gd name="T97" fmla="*/ 21 h 307"/>
                    <a:gd name="T98" fmla="*/ 104 w 459"/>
                    <a:gd name="T99" fmla="*/ 7 h 307"/>
                    <a:gd name="T100" fmla="*/ 113 w 459"/>
                    <a:gd name="T101" fmla="*/ 0 h 307"/>
                    <a:gd name="T102" fmla="*/ 119 w 459"/>
                    <a:gd name="T103" fmla="*/ 0 h 307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w 459"/>
                    <a:gd name="T157" fmla="*/ 0 h 307"/>
                    <a:gd name="T158" fmla="*/ 459 w 459"/>
                    <a:gd name="T159" fmla="*/ 307 h 307"/>
                  </a:gdLst>
                  <a:ahLst/>
                  <a:cxnLst>
                    <a:cxn ang="T104">
                      <a:pos x="T0" y="T1"/>
                    </a:cxn>
                    <a:cxn ang="T105">
                      <a:pos x="T2" y="T3"/>
                    </a:cxn>
                    <a:cxn ang="T106">
                      <a:pos x="T4" y="T5"/>
                    </a:cxn>
                    <a:cxn ang="T107">
                      <a:pos x="T6" y="T7"/>
                    </a:cxn>
                    <a:cxn ang="T108">
                      <a:pos x="T8" y="T9"/>
                    </a:cxn>
                    <a:cxn ang="T109">
                      <a:pos x="T10" y="T11"/>
                    </a:cxn>
                    <a:cxn ang="T110">
                      <a:pos x="T12" y="T13"/>
                    </a:cxn>
                    <a:cxn ang="T111">
                      <a:pos x="T14" y="T15"/>
                    </a:cxn>
                    <a:cxn ang="T112">
                      <a:pos x="T16" y="T17"/>
                    </a:cxn>
                    <a:cxn ang="T113">
                      <a:pos x="T18" y="T19"/>
                    </a:cxn>
                    <a:cxn ang="T114">
                      <a:pos x="T20" y="T21"/>
                    </a:cxn>
                    <a:cxn ang="T115">
                      <a:pos x="T22" y="T23"/>
                    </a:cxn>
                    <a:cxn ang="T116">
                      <a:pos x="T24" y="T25"/>
                    </a:cxn>
                    <a:cxn ang="T117">
                      <a:pos x="T26" y="T27"/>
                    </a:cxn>
                    <a:cxn ang="T118">
                      <a:pos x="T28" y="T29"/>
                    </a:cxn>
                    <a:cxn ang="T119">
                      <a:pos x="T30" y="T31"/>
                    </a:cxn>
                    <a:cxn ang="T120">
                      <a:pos x="T32" y="T33"/>
                    </a:cxn>
                    <a:cxn ang="T121">
                      <a:pos x="T34" y="T35"/>
                    </a:cxn>
                    <a:cxn ang="T122">
                      <a:pos x="T36" y="T37"/>
                    </a:cxn>
                    <a:cxn ang="T123">
                      <a:pos x="T38" y="T39"/>
                    </a:cxn>
                    <a:cxn ang="T124">
                      <a:pos x="T40" y="T41"/>
                    </a:cxn>
                    <a:cxn ang="T125">
                      <a:pos x="T42" y="T43"/>
                    </a:cxn>
                    <a:cxn ang="T126">
                      <a:pos x="T44" y="T45"/>
                    </a:cxn>
                    <a:cxn ang="T127">
                      <a:pos x="T46" y="T47"/>
                    </a:cxn>
                    <a:cxn ang="T128">
                      <a:pos x="T48" y="T49"/>
                    </a:cxn>
                    <a:cxn ang="T129">
                      <a:pos x="T50" y="T51"/>
                    </a:cxn>
                    <a:cxn ang="T130">
                      <a:pos x="T52" y="T53"/>
                    </a:cxn>
                    <a:cxn ang="T131">
                      <a:pos x="T54" y="T55"/>
                    </a:cxn>
                    <a:cxn ang="T132">
                      <a:pos x="T56" y="T57"/>
                    </a:cxn>
                    <a:cxn ang="T133">
                      <a:pos x="T58" y="T59"/>
                    </a:cxn>
                    <a:cxn ang="T134">
                      <a:pos x="T60" y="T61"/>
                    </a:cxn>
                    <a:cxn ang="T135">
                      <a:pos x="T62" y="T63"/>
                    </a:cxn>
                    <a:cxn ang="T136">
                      <a:pos x="T64" y="T65"/>
                    </a:cxn>
                    <a:cxn ang="T137">
                      <a:pos x="T66" y="T67"/>
                    </a:cxn>
                    <a:cxn ang="T138">
                      <a:pos x="T68" y="T69"/>
                    </a:cxn>
                    <a:cxn ang="T139">
                      <a:pos x="T70" y="T71"/>
                    </a:cxn>
                    <a:cxn ang="T140">
                      <a:pos x="T72" y="T73"/>
                    </a:cxn>
                    <a:cxn ang="T141">
                      <a:pos x="T74" y="T75"/>
                    </a:cxn>
                    <a:cxn ang="T142">
                      <a:pos x="T76" y="T77"/>
                    </a:cxn>
                    <a:cxn ang="T143">
                      <a:pos x="T78" y="T79"/>
                    </a:cxn>
                    <a:cxn ang="T144">
                      <a:pos x="T80" y="T81"/>
                    </a:cxn>
                    <a:cxn ang="T145">
                      <a:pos x="T82" y="T83"/>
                    </a:cxn>
                    <a:cxn ang="T146">
                      <a:pos x="T84" y="T85"/>
                    </a:cxn>
                    <a:cxn ang="T147">
                      <a:pos x="T86" y="T87"/>
                    </a:cxn>
                    <a:cxn ang="T148">
                      <a:pos x="T88" y="T89"/>
                    </a:cxn>
                    <a:cxn ang="T149">
                      <a:pos x="T90" y="T91"/>
                    </a:cxn>
                    <a:cxn ang="T150">
                      <a:pos x="T92" y="T93"/>
                    </a:cxn>
                    <a:cxn ang="T151">
                      <a:pos x="T94" y="T95"/>
                    </a:cxn>
                    <a:cxn ang="T152">
                      <a:pos x="T96" y="T97"/>
                    </a:cxn>
                    <a:cxn ang="T153">
                      <a:pos x="T98" y="T99"/>
                    </a:cxn>
                    <a:cxn ang="T154">
                      <a:pos x="T100" y="T101"/>
                    </a:cxn>
                    <a:cxn ang="T155">
                      <a:pos x="T102" y="T103"/>
                    </a:cxn>
                  </a:cxnLst>
                  <a:rect l="T156" t="T157" r="T158" b="T159"/>
                  <a:pathLst>
                    <a:path w="459" h="307">
                      <a:moveTo>
                        <a:pt x="250" y="21"/>
                      </a:moveTo>
                      <a:lnTo>
                        <a:pt x="226" y="36"/>
                      </a:lnTo>
                      <a:lnTo>
                        <a:pt x="220" y="51"/>
                      </a:lnTo>
                      <a:lnTo>
                        <a:pt x="208" y="58"/>
                      </a:lnTo>
                      <a:lnTo>
                        <a:pt x="202" y="58"/>
                      </a:lnTo>
                      <a:lnTo>
                        <a:pt x="196" y="65"/>
                      </a:lnTo>
                      <a:lnTo>
                        <a:pt x="208" y="80"/>
                      </a:lnTo>
                      <a:lnTo>
                        <a:pt x="208" y="87"/>
                      </a:lnTo>
                      <a:lnTo>
                        <a:pt x="208" y="102"/>
                      </a:lnTo>
                      <a:lnTo>
                        <a:pt x="232" y="138"/>
                      </a:lnTo>
                      <a:lnTo>
                        <a:pt x="232" y="160"/>
                      </a:lnTo>
                      <a:lnTo>
                        <a:pt x="226" y="175"/>
                      </a:lnTo>
                      <a:lnTo>
                        <a:pt x="202" y="203"/>
                      </a:lnTo>
                      <a:lnTo>
                        <a:pt x="189" y="218"/>
                      </a:lnTo>
                      <a:lnTo>
                        <a:pt x="178" y="225"/>
                      </a:lnTo>
                      <a:lnTo>
                        <a:pt x="161" y="218"/>
                      </a:lnTo>
                      <a:lnTo>
                        <a:pt x="154" y="210"/>
                      </a:lnTo>
                      <a:lnTo>
                        <a:pt x="137" y="218"/>
                      </a:lnTo>
                      <a:lnTo>
                        <a:pt x="143" y="225"/>
                      </a:lnTo>
                      <a:lnTo>
                        <a:pt x="143" y="232"/>
                      </a:lnTo>
                      <a:lnTo>
                        <a:pt x="154" y="247"/>
                      </a:lnTo>
                      <a:lnTo>
                        <a:pt x="161" y="240"/>
                      </a:lnTo>
                      <a:lnTo>
                        <a:pt x="178" y="247"/>
                      </a:lnTo>
                      <a:lnTo>
                        <a:pt x="220" y="247"/>
                      </a:lnTo>
                      <a:lnTo>
                        <a:pt x="226" y="254"/>
                      </a:lnTo>
                      <a:lnTo>
                        <a:pt x="291" y="247"/>
                      </a:lnTo>
                      <a:lnTo>
                        <a:pt x="320" y="240"/>
                      </a:lnTo>
                      <a:lnTo>
                        <a:pt x="339" y="232"/>
                      </a:lnTo>
                      <a:lnTo>
                        <a:pt x="357" y="218"/>
                      </a:lnTo>
                      <a:lnTo>
                        <a:pt x="362" y="210"/>
                      </a:lnTo>
                      <a:lnTo>
                        <a:pt x="368" y="203"/>
                      </a:lnTo>
                      <a:lnTo>
                        <a:pt x="381" y="196"/>
                      </a:lnTo>
                      <a:lnTo>
                        <a:pt x="392" y="188"/>
                      </a:lnTo>
                      <a:lnTo>
                        <a:pt x="416" y="182"/>
                      </a:lnTo>
                      <a:lnTo>
                        <a:pt x="458" y="153"/>
                      </a:lnTo>
                      <a:lnTo>
                        <a:pt x="458" y="175"/>
                      </a:lnTo>
                      <a:lnTo>
                        <a:pt x="446" y="196"/>
                      </a:lnTo>
                      <a:lnTo>
                        <a:pt x="440" y="210"/>
                      </a:lnTo>
                      <a:lnTo>
                        <a:pt x="427" y="218"/>
                      </a:lnTo>
                      <a:lnTo>
                        <a:pt x="416" y="232"/>
                      </a:lnTo>
                      <a:lnTo>
                        <a:pt x="398" y="247"/>
                      </a:lnTo>
                      <a:lnTo>
                        <a:pt x="386" y="254"/>
                      </a:lnTo>
                      <a:lnTo>
                        <a:pt x="374" y="269"/>
                      </a:lnTo>
                      <a:lnTo>
                        <a:pt x="351" y="284"/>
                      </a:lnTo>
                      <a:lnTo>
                        <a:pt x="333" y="291"/>
                      </a:lnTo>
                      <a:lnTo>
                        <a:pt x="315" y="298"/>
                      </a:lnTo>
                      <a:lnTo>
                        <a:pt x="285" y="306"/>
                      </a:lnTo>
                      <a:lnTo>
                        <a:pt x="255" y="306"/>
                      </a:lnTo>
                      <a:lnTo>
                        <a:pt x="232" y="306"/>
                      </a:lnTo>
                      <a:lnTo>
                        <a:pt x="196" y="306"/>
                      </a:lnTo>
                      <a:lnTo>
                        <a:pt x="178" y="306"/>
                      </a:lnTo>
                      <a:lnTo>
                        <a:pt x="148" y="298"/>
                      </a:lnTo>
                      <a:lnTo>
                        <a:pt x="137" y="291"/>
                      </a:lnTo>
                      <a:lnTo>
                        <a:pt x="119" y="276"/>
                      </a:lnTo>
                      <a:lnTo>
                        <a:pt x="101" y="269"/>
                      </a:lnTo>
                      <a:lnTo>
                        <a:pt x="83" y="262"/>
                      </a:lnTo>
                      <a:lnTo>
                        <a:pt x="71" y="254"/>
                      </a:lnTo>
                      <a:lnTo>
                        <a:pt x="65" y="247"/>
                      </a:lnTo>
                      <a:lnTo>
                        <a:pt x="47" y="240"/>
                      </a:lnTo>
                      <a:lnTo>
                        <a:pt x="41" y="232"/>
                      </a:lnTo>
                      <a:lnTo>
                        <a:pt x="30" y="225"/>
                      </a:lnTo>
                      <a:lnTo>
                        <a:pt x="23" y="210"/>
                      </a:lnTo>
                      <a:lnTo>
                        <a:pt x="12" y="203"/>
                      </a:lnTo>
                      <a:lnTo>
                        <a:pt x="6" y="196"/>
                      </a:lnTo>
                      <a:lnTo>
                        <a:pt x="0" y="188"/>
                      </a:lnTo>
                      <a:lnTo>
                        <a:pt x="12" y="175"/>
                      </a:lnTo>
                      <a:lnTo>
                        <a:pt x="23" y="168"/>
                      </a:lnTo>
                      <a:lnTo>
                        <a:pt x="30" y="168"/>
                      </a:lnTo>
                      <a:lnTo>
                        <a:pt x="36" y="168"/>
                      </a:lnTo>
                      <a:lnTo>
                        <a:pt x="47" y="160"/>
                      </a:lnTo>
                      <a:lnTo>
                        <a:pt x="60" y="168"/>
                      </a:lnTo>
                      <a:lnTo>
                        <a:pt x="71" y="160"/>
                      </a:lnTo>
                      <a:lnTo>
                        <a:pt x="83" y="160"/>
                      </a:lnTo>
                      <a:lnTo>
                        <a:pt x="95" y="160"/>
                      </a:lnTo>
                      <a:lnTo>
                        <a:pt x="106" y="160"/>
                      </a:lnTo>
                      <a:lnTo>
                        <a:pt x="113" y="160"/>
                      </a:lnTo>
                      <a:lnTo>
                        <a:pt x="119" y="168"/>
                      </a:lnTo>
                      <a:lnTo>
                        <a:pt x="125" y="168"/>
                      </a:lnTo>
                      <a:lnTo>
                        <a:pt x="130" y="160"/>
                      </a:lnTo>
                      <a:lnTo>
                        <a:pt x="148" y="160"/>
                      </a:lnTo>
                      <a:lnTo>
                        <a:pt x="167" y="160"/>
                      </a:lnTo>
                      <a:lnTo>
                        <a:pt x="178" y="160"/>
                      </a:lnTo>
                      <a:lnTo>
                        <a:pt x="178" y="153"/>
                      </a:lnTo>
                      <a:lnTo>
                        <a:pt x="172" y="146"/>
                      </a:lnTo>
                      <a:lnTo>
                        <a:pt x="172" y="138"/>
                      </a:lnTo>
                      <a:lnTo>
                        <a:pt x="172" y="131"/>
                      </a:lnTo>
                      <a:lnTo>
                        <a:pt x="167" y="124"/>
                      </a:lnTo>
                      <a:lnTo>
                        <a:pt x="172" y="117"/>
                      </a:lnTo>
                      <a:lnTo>
                        <a:pt x="178" y="102"/>
                      </a:lnTo>
                      <a:lnTo>
                        <a:pt x="189" y="87"/>
                      </a:lnTo>
                      <a:lnTo>
                        <a:pt x="178" y="87"/>
                      </a:lnTo>
                      <a:lnTo>
                        <a:pt x="178" y="80"/>
                      </a:lnTo>
                      <a:lnTo>
                        <a:pt x="172" y="73"/>
                      </a:lnTo>
                      <a:lnTo>
                        <a:pt x="178" y="58"/>
                      </a:lnTo>
                      <a:lnTo>
                        <a:pt x="184" y="51"/>
                      </a:lnTo>
                      <a:lnTo>
                        <a:pt x="189" y="36"/>
                      </a:lnTo>
                      <a:lnTo>
                        <a:pt x="196" y="29"/>
                      </a:lnTo>
                      <a:lnTo>
                        <a:pt x="202" y="21"/>
                      </a:lnTo>
                      <a:lnTo>
                        <a:pt x="208" y="14"/>
                      </a:lnTo>
                      <a:lnTo>
                        <a:pt x="213" y="7"/>
                      </a:lnTo>
                      <a:lnTo>
                        <a:pt x="220" y="7"/>
                      </a:lnTo>
                      <a:lnTo>
                        <a:pt x="232" y="0"/>
                      </a:lnTo>
                      <a:lnTo>
                        <a:pt x="237" y="0"/>
                      </a:lnTo>
                      <a:lnTo>
                        <a:pt x="244" y="0"/>
                      </a:lnTo>
                      <a:lnTo>
                        <a:pt x="250" y="21"/>
                      </a:lnTo>
                    </a:path>
                  </a:pathLst>
                </a:custGeom>
                <a:solidFill>
                  <a:srgbClr val="0000FF"/>
                </a:solidFill>
                <a:ln w="1260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33817" name="Freeform 45"/>
                <p:cNvSpPr>
                  <a:spLocks noChangeArrowheads="1"/>
                </p:cNvSpPr>
                <p:nvPr/>
              </p:nvSpPr>
              <p:spPr bwMode="auto">
                <a:xfrm>
                  <a:off x="1640" y="799"/>
                  <a:ext cx="293" cy="268"/>
                </a:xfrm>
                <a:custGeom>
                  <a:avLst/>
                  <a:gdLst>
                    <a:gd name="T0" fmla="*/ 0 w 331"/>
                    <a:gd name="T1" fmla="*/ 49 h 269"/>
                    <a:gd name="T2" fmla="*/ 4 w 331"/>
                    <a:gd name="T3" fmla="*/ 28 h 269"/>
                    <a:gd name="T4" fmla="*/ 4 w 331"/>
                    <a:gd name="T5" fmla="*/ 13 h 269"/>
                    <a:gd name="T6" fmla="*/ 9 w 331"/>
                    <a:gd name="T7" fmla="*/ 0 h 269"/>
                    <a:gd name="T8" fmla="*/ 40 w 331"/>
                    <a:gd name="T9" fmla="*/ 6 h 269"/>
                    <a:gd name="T10" fmla="*/ 88 w 331"/>
                    <a:gd name="T11" fmla="*/ 35 h 269"/>
                    <a:gd name="T12" fmla="*/ 106 w 331"/>
                    <a:gd name="T13" fmla="*/ 57 h 269"/>
                    <a:gd name="T14" fmla="*/ 133 w 331"/>
                    <a:gd name="T15" fmla="*/ 71 h 269"/>
                    <a:gd name="T16" fmla="*/ 147 w 331"/>
                    <a:gd name="T17" fmla="*/ 108 h 269"/>
                    <a:gd name="T18" fmla="*/ 158 w 331"/>
                    <a:gd name="T19" fmla="*/ 130 h 269"/>
                    <a:gd name="T20" fmla="*/ 155 w 331"/>
                    <a:gd name="T21" fmla="*/ 134 h 269"/>
                    <a:gd name="T22" fmla="*/ 155 w 331"/>
                    <a:gd name="T23" fmla="*/ 153 h 269"/>
                    <a:gd name="T24" fmla="*/ 150 w 331"/>
                    <a:gd name="T25" fmla="*/ 153 h 269"/>
                    <a:gd name="T26" fmla="*/ 144 w 331"/>
                    <a:gd name="T27" fmla="*/ 168 h 269"/>
                    <a:gd name="T28" fmla="*/ 150 w 331"/>
                    <a:gd name="T29" fmla="*/ 182 h 269"/>
                    <a:gd name="T30" fmla="*/ 150 w 331"/>
                    <a:gd name="T31" fmla="*/ 197 h 269"/>
                    <a:gd name="T32" fmla="*/ 144 w 331"/>
                    <a:gd name="T33" fmla="*/ 212 h 269"/>
                    <a:gd name="T34" fmla="*/ 144 w 331"/>
                    <a:gd name="T35" fmla="*/ 226 h 269"/>
                    <a:gd name="T36" fmla="*/ 153 w 331"/>
                    <a:gd name="T37" fmla="*/ 240 h 269"/>
                    <a:gd name="T38" fmla="*/ 153 w 331"/>
                    <a:gd name="T39" fmla="*/ 254 h 269"/>
                    <a:gd name="T40" fmla="*/ 153 w 331"/>
                    <a:gd name="T41" fmla="*/ 262 h 269"/>
                    <a:gd name="T42" fmla="*/ 144 w 331"/>
                    <a:gd name="T43" fmla="*/ 262 h 269"/>
                    <a:gd name="T44" fmla="*/ 135 w 331"/>
                    <a:gd name="T45" fmla="*/ 254 h 269"/>
                    <a:gd name="T46" fmla="*/ 130 w 331"/>
                    <a:gd name="T47" fmla="*/ 240 h 269"/>
                    <a:gd name="T48" fmla="*/ 127 w 331"/>
                    <a:gd name="T49" fmla="*/ 240 h 269"/>
                    <a:gd name="T50" fmla="*/ 121 w 331"/>
                    <a:gd name="T51" fmla="*/ 232 h 269"/>
                    <a:gd name="T52" fmla="*/ 120 w 331"/>
                    <a:gd name="T53" fmla="*/ 212 h 269"/>
                    <a:gd name="T54" fmla="*/ 116 w 331"/>
                    <a:gd name="T55" fmla="*/ 204 h 269"/>
                    <a:gd name="T56" fmla="*/ 104 w 331"/>
                    <a:gd name="T57" fmla="*/ 190 h 269"/>
                    <a:gd name="T58" fmla="*/ 99 w 331"/>
                    <a:gd name="T59" fmla="*/ 182 h 269"/>
                    <a:gd name="T60" fmla="*/ 85 w 331"/>
                    <a:gd name="T61" fmla="*/ 160 h 269"/>
                    <a:gd name="T62" fmla="*/ 81 w 331"/>
                    <a:gd name="T63" fmla="*/ 146 h 269"/>
                    <a:gd name="T64" fmla="*/ 81 w 331"/>
                    <a:gd name="T65" fmla="*/ 138 h 269"/>
                    <a:gd name="T66" fmla="*/ 88 w 331"/>
                    <a:gd name="T67" fmla="*/ 130 h 269"/>
                    <a:gd name="T68" fmla="*/ 81 w 331"/>
                    <a:gd name="T69" fmla="*/ 123 h 269"/>
                    <a:gd name="T70" fmla="*/ 79 w 331"/>
                    <a:gd name="T71" fmla="*/ 130 h 269"/>
                    <a:gd name="T72" fmla="*/ 71 w 331"/>
                    <a:gd name="T73" fmla="*/ 108 h 269"/>
                    <a:gd name="T74" fmla="*/ 71 w 331"/>
                    <a:gd name="T75" fmla="*/ 115 h 269"/>
                    <a:gd name="T76" fmla="*/ 62 w 331"/>
                    <a:gd name="T77" fmla="*/ 115 h 269"/>
                    <a:gd name="T78" fmla="*/ 62 w 331"/>
                    <a:gd name="T79" fmla="*/ 108 h 269"/>
                    <a:gd name="T80" fmla="*/ 62 w 331"/>
                    <a:gd name="T81" fmla="*/ 93 h 269"/>
                    <a:gd name="T82" fmla="*/ 58 w 331"/>
                    <a:gd name="T83" fmla="*/ 86 h 269"/>
                    <a:gd name="T84" fmla="*/ 53 w 331"/>
                    <a:gd name="T85" fmla="*/ 93 h 269"/>
                    <a:gd name="T86" fmla="*/ 49 w 331"/>
                    <a:gd name="T87" fmla="*/ 71 h 269"/>
                    <a:gd name="T88" fmla="*/ 45 w 331"/>
                    <a:gd name="T89" fmla="*/ 71 h 269"/>
                    <a:gd name="T90" fmla="*/ 36 w 331"/>
                    <a:gd name="T91" fmla="*/ 57 h 269"/>
                    <a:gd name="T92" fmla="*/ 25 w 331"/>
                    <a:gd name="T93" fmla="*/ 64 h 269"/>
                    <a:gd name="T94" fmla="*/ 11 w 331"/>
                    <a:gd name="T95" fmla="*/ 57 h 269"/>
                    <a:gd name="T96" fmla="*/ 0 w 331"/>
                    <a:gd name="T97" fmla="*/ 49 h 269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331"/>
                    <a:gd name="T148" fmla="*/ 0 h 269"/>
                    <a:gd name="T149" fmla="*/ 331 w 331"/>
                    <a:gd name="T150" fmla="*/ 269 h 269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331" h="269">
                      <a:moveTo>
                        <a:pt x="0" y="49"/>
                      </a:moveTo>
                      <a:lnTo>
                        <a:pt x="5" y="28"/>
                      </a:lnTo>
                      <a:lnTo>
                        <a:pt x="5" y="13"/>
                      </a:lnTo>
                      <a:lnTo>
                        <a:pt x="17" y="0"/>
                      </a:lnTo>
                      <a:lnTo>
                        <a:pt x="82" y="6"/>
                      </a:lnTo>
                      <a:lnTo>
                        <a:pt x="182" y="35"/>
                      </a:lnTo>
                      <a:lnTo>
                        <a:pt x="223" y="57"/>
                      </a:lnTo>
                      <a:lnTo>
                        <a:pt x="276" y="71"/>
                      </a:lnTo>
                      <a:lnTo>
                        <a:pt x="306" y="108"/>
                      </a:lnTo>
                      <a:lnTo>
                        <a:pt x="330" y="130"/>
                      </a:lnTo>
                      <a:lnTo>
                        <a:pt x="323" y="137"/>
                      </a:lnTo>
                      <a:lnTo>
                        <a:pt x="323" y="159"/>
                      </a:lnTo>
                      <a:lnTo>
                        <a:pt x="312" y="159"/>
                      </a:lnTo>
                      <a:lnTo>
                        <a:pt x="300" y="174"/>
                      </a:lnTo>
                      <a:lnTo>
                        <a:pt x="312" y="188"/>
                      </a:lnTo>
                      <a:lnTo>
                        <a:pt x="312" y="203"/>
                      </a:lnTo>
                      <a:lnTo>
                        <a:pt x="300" y="218"/>
                      </a:lnTo>
                      <a:lnTo>
                        <a:pt x="300" y="232"/>
                      </a:lnTo>
                      <a:lnTo>
                        <a:pt x="318" y="246"/>
                      </a:lnTo>
                      <a:lnTo>
                        <a:pt x="318" y="260"/>
                      </a:lnTo>
                      <a:lnTo>
                        <a:pt x="318" y="268"/>
                      </a:lnTo>
                      <a:lnTo>
                        <a:pt x="300" y="268"/>
                      </a:lnTo>
                      <a:lnTo>
                        <a:pt x="282" y="260"/>
                      </a:lnTo>
                      <a:lnTo>
                        <a:pt x="271" y="246"/>
                      </a:lnTo>
                      <a:lnTo>
                        <a:pt x="265" y="246"/>
                      </a:lnTo>
                      <a:lnTo>
                        <a:pt x="253" y="238"/>
                      </a:lnTo>
                      <a:lnTo>
                        <a:pt x="247" y="218"/>
                      </a:lnTo>
                      <a:lnTo>
                        <a:pt x="241" y="210"/>
                      </a:lnTo>
                      <a:lnTo>
                        <a:pt x="217" y="196"/>
                      </a:lnTo>
                      <a:lnTo>
                        <a:pt x="206" y="188"/>
                      </a:lnTo>
                      <a:lnTo>
                        <a:pt x="176" y="166"/>
                      </a:lnTo>
                      <a:lnTo>
                        <a:pt x="170" y="152"/>
                      </a:lnTo>
                      <a:lnTo>
                        <a:pt x="170" y="144"/>
                      </a:lnTo>
                      <a:lnTo>
                        <a:pt x="182" y="130"/>
                      </a:lnTo>
                      <a:lnTo>
                        <a:pt x="170" y="123"/>
                      </a:lnTo>
                      <a:lnTo>
                        <a:pt x="165" y="130"/>
                      </a:lnTo>
                      <a:lnTo>
                        <a:pt x="147" y="108"/>
                      </a:lnTo>
                      <a:lnTo>
                        <a:pt x="147" y="115"/>
                      </a:lnTo>
                      <a:lnTo>
                        <a:pt x="128" y="115"/>
                      </a:lnTo>
                      <a:lnTo>
                        <a:pt x="128" y="108"/>
                      </a:lnTo>
                      <a:lnTo>
                        <a:pt x="128" y="93"/>
                      </a:lnTo>
                      <a:lnTo>
                        <a:pt x="123" y="86"/>
                      </a:lnTo>
                      <a:lnTo>
                        <a:pt x="111" y="93"/>
                      </a:lnTo>
                      <a:lnTo>
                        <a:pt x="100" y="71"/>
                      </a:lnTo>
                      <a:lnTo>
                        <a:pt x="93" y="71"/>
                      </a:lnTo>
                      <a:lnTo>
                        <a:pt x="76" y="57"/>
                      </a:lnTo>
                      <a:lnTo>
                        <a:pt x="52" y="64"/>
                      </a:lnTo>
                      <a:lnTo>
                        <a:pt x="22" y="57"/>
                      </a:lnTo>
                      <a:lnTo>
                        <a:pt x="0" y="49"/>
                      </a:lnTo>
                    </a:path>
                  </a:pathLst>
                </a:custGeom>
                <a:solidFill>
                  <a:srgbClr val="0000FF"/>
                </a:solidFill>
                <a:ln w="1260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33818" name="Freeform 46"/>
                <p:cNvSpPr>
                  <a:spLocks noChangeArrowheads="1"/>
                </p:cNvSpPr>
                <p:nvPr/>
              </p:nvSpPr>
              <p:spPr bwMode="auto">
                <a:xfrm>
                  <a:off x="1575" y="893"/>
                  <a:ext cx="195" cy="139"/>
                </a:xfrm>
                <a:custGeom>
                  <a:avLst/>
                  <a:gdLst>
                    <a:gd name="T0" fmla="*/ 4 w 221"/>
                    <a:gd name="T1" fmla="*/ 0 h 140"/>
                    <a:gd name="T2" fmla="*/ 0 w 221"/>
                    <a:gd name="T3" fmla="*/ 14 h 140"/>
                    <a:gd name="T4" fmla="*/ 0 w 221"/>
                    <a:gd name="T5" fmla="*/ 21 h 140"/>
                    <a:gd name="T6" fmla="*/ 8 w 221"/>
                    <a:gd name="T7" fmla="*/ 36 h 140"/>
                    <a:gd name="T8" fmla="*/ 11 w 221"/>
                    <a:gd name="T9" fmla="*/ 36 h 140"/>
                    <a:gd name="T10" fmla="*/ 13 w 221"/>
                    <a:gd name="T11" fmla="*/ 43 h 140"/>
                    <a:gd name="T12" fmla="*/ 19 w 221"/>
                    <a:gd name="T13" fmla="*/ 43 h 140"/>
                    <a:gd name="T14" fmla="*/ 22 w 221"/>
                    <a:gd name="T15" fmla="*/ 36 h 140"/>
                    <a:gd name="T16" fmla="*/ 30 w 221"/>
                    <a:gd name="T17" fmla="*/ 36 h 140"/>
                    <a:gd name="T18" fmla="*/ 34 w 221"/>
                    <a:gd name="T19" fmla="*/ 43 h 140"/>
                    <a:gd name="T20" fmla="*/ 36 w 221"/>
                    <a:gd name="T21" fmla="*/ 51 h 140"/>
                    <a:gd name="T22" fmla="*/ 43 w 221"/>
                    <a:gd name="T23" fmla="*/ 43 h 140"/>
                    <a:gd name="T24" fmla="*/ 48 w 221"/>
                    <a:gd name="T25" fmla="*/ 51 h 140"/>
                    <a:gd name="T26" fmla="*/ 54 w 221"/>
                    <a:gd name="T27" fmla="*/ 58 h 140"/>
                    <a:gd name="T28" fmla="*/ 56 w 221"/>
                    <a:gd name="T29" fmla="*/ 65 h 140"/>
                    <a:gd name="T30" fmla="*/ 56 w 221"/>
                    <a:gd name="T31" fmla="*/ 81 h 140"/>
                    <a:gd name="T32" fmla="*/ 54 w 221"/>
                    <a:gd name="T33" fmla="*/ 81 h 140"/>
                    <a:gd name="T34" fmla="*/ 56 w 221"/>
                    <a:gd name="T35" fmla="*/ 89 h 140"/>
                    <a:gd name="T36" fmla="*/ 49 w 221"/>
                    <a:gd name="T37" fmla="*/ 96 h 140"/>
                    <a:gd name="T38" fmla="*/ 49 w 221"/>
                    <a:gd name="T39" fmla="*/ 111 h 140"/>
                    <a:gd name="T40" fmla="*/ 56 w 221"/>
                    <a:gd name="T41" fmla="*/ 111 h 140"/>
                    <a:gd name="T42" fmla="*/ 62 w 221"/>
                    <a:gd name="T43" fmla="*/ 111 h 140"/>
                    <a:gd name="T44" fmla="*/ 62 w 221"/>
                    <a:gd name="T45" fmla="*/ 103 h 140"/>
                    <a:gd name="T46" fmla="*/ 64 w 221"/>
                    <a:gd name="T47" fmla="*/ 111 h 140"/>
                    <a:gd name="T48" fmla="*/ 67 w 221"/>
                    <a:gd name="T49" fmla="*/ 103 h 140"/>
                    <a:gd name="T50" fmla="*/ 75 w 221"/>
                    <a:gd name="T51" fmla="*/ 111 h 140"/>
                    <a:gd name="T52" fmla="*/ 81 w 221"/>
                    <a:gd name="T53" fmla="*/ 125 h 140"/>
                    <a:gd name="T54" fmla="*/ 81 w 221"/>
                    <a:gd name="T55" fmla="*/ 133 h 140"/>
                    <a:gd name="T56" fmla="*/ 86 w 221"/>
                    <a:gd name="T57" fmla="*/ 133 h 140"/>
                    <a:gd name="T58" fmla="*/ 93 w 221"/>
                    <a:gd name="T59" fmla="*/ 133 h 140"/>
                    <a:gd name="T60" fmla="*/ 89 w 221"/>
                    <a:gd name="T61" fmla="*/ 125 h 140"/>
                    <a:gd name="T62" fmla="*/ 89 w 221"/>
                    <a:gd name="T63" fmla="*/ 118 h 140"/>
                    <a:gd name="T64" fmla="*/ 95 w 221"/>
                    <a:gd name="T65" fmla="*/ 125 h 140"/>
                    <a:gd name="T66" fmla="*/ 101 w 221"/>
                    <a:gd name="T67" fmla="*/ 133 h 140"/>
                    <a:gd name="T68" fmla="*/ 101 w 221"/>
                    <a:gd name="T69" fmla="*/ 118 h 140"/>
                    <a:gd name="T70" fmla="*/ 95 w 221"/>
                    <a:gd name="T71" fmla="*/ 111 h 140"/>
                    <a:gd name="T72" fmla="*/ 93 w 221"/>
                    <a:gd name="T73" fmla="*/ 111 h 140"/>
                    <a:gd name="T74" fmla="*/ 86 w 221"/>
                    <a:gd name="T75" fmla="*/ 103 h 140"/>
                    <a:gd name="T76" fmla="*/ 93 w 221"/>
                    <a:gd name="T77" fmla="*/ 103 h 140"/>
                    <a:gd name="T78" fmla="*/ 95 w 221"/>
                    <a:gd name="T79" fmla="*/ 103 h 140"/>
                    <a:gd name="T80" fmla="*/ 103 w 221"/>
                    <a:gd name="T81" fmla="*/ 103 h 140"/>
                    <a:gd name="T82" fmla="*/ 101 w 221"/>
                    <a:gd name="T83" fmla="*/ 96 h 140"/>
                    <a:gd name="T84" fmla="*/ 95 w 221"/>
                    <a:gd name="T85" fmla="*/ 81 h 140"/>
                    <a:gd name="T86" fmla="*/ 89 w 221"/>
                    <a:gd name="T87" fmla="*/ 81 h 140"/>
                    <a:gd name="T88" fmla="*/ 85 w 221"/>
                    <a:gd name="T89" fmla="*/ 70 h 140"/>
                    <a:gd name="T90" fmla="*/ 75 w 221"/>
                    <a:gd name="T91" fmla="*/ 70 h 140"/>
                    <a:gd name="T92" fmla="*/ 70 w 221"/>
                    <a:gd name="T93" fmla="*/ 65 h 140"/>
                    <a:gd name="T94" fmla="*/ 64 w 221"/>
                    <a:gd name="T95" fmla="*/ 51 h 140"/>
                    <a:gd name="T96" fmla="*/ 62 w 221"/>
                    <a:gd name="T97" fmla="*/ 29 h 140"/>
                    <a:gd name="T98" fmla="*/ 56 w 221"/>
                    <a:gd name="T99" fmla="*/ 29 h 140"/>
                    <a:gd name="T100" fmla="*/ 56 w 221"/>
                    <a:gd name="T101" fmla="*/ 21 h 140"/>
                    <a:gd name="T102" fmla="*/ 54 w 221"/>
                    <a:gd name="T103" fmla="*/ 21 h 140"/>
                    <a:gd name="T104" fmla="*/ 48 w 221"/>
                    <a:gd name="T105" fmla="*/ 14 h 140"/>
                    <a:gd name="T106" fmla="*/ 38 w 221"/>
                    <a:gd name="T107" fmla="*/ 7 h 140"/>
                    <a:gd name="T108" fmla="*/ 36 w 221"/>
                    <a:gd name="T109" fmla="*/ 14 h 140"/>
                    <a:gd name="T110" fmla="*/ 28 w 221"/>
                    <a:gd name="T111" fmla="*/ 7 h 140"/>
                    <a:gd name="T112" fmla="*/ 22 w 221"/>
                    <a:gd name="T113" fmla="*/ 7 h 140"/>
                    <a:gd name="T114" fmla="*/ 19 w 221"/>
                    <a:gd name="T115" fmla="*/ 0 h 140"/>
                    <a:gd name="T116" fmla="*/ 17 w 221"/>
                    <a:gd name="T117" fmla="*/ 0 h 140"/>
                    <a:gd name="T118" fmla="*/ 13 w 221"/>
                    <a:gd name="T119" fmla="*/ 0 h 140"/>
                    <a:gd name="T120" fmla="*/ 4 w 221"/>
                    <a:gd name="T121" fmla="*/ 0 h 140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221"/>
                    <a:gd name="T184" fmla="*/ 0 h 140"/>
                    <a:gd name="T185" fmla="*/ 221 w 221"/>
                    <a:gd name="T186" fmla="*/ 140 h 140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221" h="140">
                      <a:moveTo>
                        <a:pt x="6" y="0"/>
                      </a:moveTo>
                      <a:lnTo>
                        <a:pt x="0" y="14"/>
                      </a:lnTo>
                      <a:lnTo>
                        <a:pt x="0" y="21"/>
                      </a:lnTo>
                      <a:lnTo>
                        <a:pt x="17" y="36"/>
                      </a:lnTo>
                      <a:lnTo>
                        <a:pt x="23" y="36"/>
                      </a:lnTo>
                      <a:lnTo>
                        <a:pt x="28" y="43"/>
                      </a:lnTo>
                      <a:lnTo>
                        <a:pt x="41" y="43"/>
                      </a:lnTo>
                      <a:lnTo>
                        <a:pt x="47" y="36"/>
                      </a:lnTo>
                      <a:lnTo>
                        <a:pt x="65" y="36"/>
                      </a:lnTo>
                      <a:lnTo>
                        <a:pt x="71" y="43"/>
                      </a:lnTo>
                      <a:lnTo>
                        <a:pt x="76" y="51"/>
                      </a:lnTo>
                      <a:lnTo>
                        <a:pt x="94" y="43"/>
                      </a:lnTo>
                      <a:lnTo>
                        <a:pt x="100" y="51"/>
                      </a:lnTo>
                      <a:lnTo>
                        <a:pt x="113" y="58"/>
                      </a:lnTo>
                      <a:lnTo>
                        <a:pt x="118" y="65"/>
                      </a:lnTo>
                      <a:lnTo>
                        <a:pt x="118" y="87"/>
                      </a:lnTo>
                      <a:lnTo>
                        <a:pt x="113" y="87"/>
                      </a:lnTo>
                      <a:lnTo>
                        <a:pt x="118" y="95"/>
                      </a:lnTo>
                      <a:lnTo>
                        <a:pt x="106" y="102"/>
                      </a:lnTo>
                      <a:lnTo>
                        <a:pt x="106" y="117"/>
                      </a:lnTo>
                      <a:lnTo>
                        <a:pt x="118" y="117"/>
                      </a:lnTo>
                      <a:lnTo>
                        <a:pt x="130" y="117"/>
                      </a:lnTo>
                      <a:lnTo>
                        <a:pt x="130" y="109"/>
                      </a:lnTo>
                      <a:lnTo>
                        <a:pt x="135" y="117"/>
                      </a:lnTo>
                      <a:lnTo>
                        <a:pt x="142" y="109"/>
                      </a:lnTo>
                      <a:lnTo>
                        <a:pt x="159" y="117"/>
                      </a:lnTo>
                      <a:lnTo>
                        <a:pt x="172" y="131"/>
                      </a:lnTo>
                      <a:lnTo>
                        <a:pt x="172" y="139"/>
                      </a:lnTo>
                      <a:lnTo>
                        <a:pt x="183" y="139"/>
                      </a:lnTo>
                      <a:lnTo>
                        <a:pt x="196" y="139"/>
                      </a:lnTo>
                      <a:lnTo>
                        <a:pt x="189" y="131"/>
                      </a:lnTo>
                      <a:lnTo>
                        <a:pt x="189" y="124"/>
                      </a:lnTo>
                      <a:lnTo>
                        <a:pt x="201" y="131"/>
                      </a:lnTo>
                      <a:lnTo>
                        <a:pt x="213" y="139"/>
                      </a:lnTo>
                      <a:lnTo>
                        <a:pt x="213" y="124"/>
                      </a:lnTo>
                      <a:lnTo>
                        <a:pt x="201" y="117"/>
                      </a:lnTo>
                      <a:lnTo>
                        <a:pt x="196" y="117"/>
                      </a:lnTo>
                      <a:lnTo>
                        <a:pt x="183" y="109"/>
                      </a:lnTo>
                      <a:lnTo>
                        <a:pt x="196" y="109"/>
                      </a:lnTo>
                      <a:lnTo>
                        <a:pt x="201" y="109"/>
                      </a:lnTo>
                      <a:lnTo>
                        <a:pt x="220" y="109"/>
                      </a:lnTo>
                      <a:lnTo>
                        <a:pt x="213" y="102"/>
                      </a:lnTo>
                      <a:lnTo>
                        <a:pt x="201" y="87"/>
                      </a:lnTo>
                      <a:lnTo>
                        <a:pt x="189" y="87"/>
                      </a:lnTo>
                      <a:lnTo>
                        <a:pt x="178" y="73"/>
                      </a:lnTo>
                      <a:lnTo>
                        <a:pt x="159" y="73"/>
                      </a:lnTo>
                      <a:lnTo>
                        <a:pt x="148" y="65"/>
                      </a:lnTo>
                      <a:lnTo>
                        <a:pt x="135" y="51"/>
                      </a:lnTo>
                      <a:lnTo>
                        <a:pt x="130" y="29"/>
                      </a:lnTo>
                      <a:lnTo>
                        <a:pt x="118" y="29"/>
                      </a:lnTo>
                      <a:lnTo>
                        <a:pt x="118" y="21"/>
                      </a:lnTo>
                      <a:lnTo>
                        <a:pt x="113" y="21"/>
                      </a:lnTo>
                      <a:lnTo>
                        <a:pt x="100" y="14"/>
                      </a:lnTo>
                      <a:lnTo>
                        <a:pt x="82" y="7"/>
                      </a:lnTo>
                      <a:lnTo>
                        <a:pt x="76" y="14"/>
                      </a:lnTo>
                      <a:lnTo>
                        <a:pt x="59" y="7"/>
                      </a:lnTo>
                      <a:lnTo>
                        <a:pt x="47" y="7"/>
                      </a:lnTo>
                      <a:lnTo>
                        <a:pt x="41" y="0"/>
                      </a:lnTo>
                      <a:lnTo>
                        <a:pt x="35" y="0"/>
                      </a:lnTo>
                      <a:lnTo>
                        <a:pt x="28" y="0"/>
                      </a:lnTo>
                      <a:lnTo>
                        <a:pt x="6" y="0"/>
                      </a:lnTo>
                    </a:path>
                  </a:pathLst>
                </a:custGeom>
                <a:solidFill>
                  <a:srgbClr val="0000FF"/>
                </a:solidFill>
                <a:ln w="1260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33819" name="Freeform 47"/>
                <p:cNvSpPr>
                  <a:spLocks noChangeArrowheads="1"/>
                </p:cNvSpPr>
                <p:nvPr/>
              </p:nvSpPr>
              <p:spPr bwMode="auto">
                <a:xfrm>
                  <a:off x="1687" y="1679"/>
                  <a:ext cx="136" cy="64"/>
                </a:xfrm>
                <a:custGeom>
                  <a:avLst/>
                  <a:gdLst>
                    <a:gd name="T0" fmla="*/ 0 w 154"/>
                    <a:gd name="T1" fmla="*/ 32 h 65"/>
                    <a:gd name="T2" fmla="*/ 5 w 154"/>
                    <a:gd name="T3" fmla="*/ 14 h 65"/>
                    <a:gd name="T4" fmla="*/ 8 w 154"/>
                    <a:gd name="T5" fmla="*/ 14 h 65"/>
                    <a:gd name="T6" fmla="*/ 14 w 154"/>
                    <a:gd name="T7" fmla="*/ 7 h 65"/>
                    <a:gd name="T8" fmla="*/ 19 w 154"/>
                    <a:gd name="T9" fmla="*/ 7 h 65"/>
                    <a:gd name="T10" fmla="*/ 23 w 154"/>
                    <a:gd name="T11" fmla="*/ 0 h 65"/>
                    <a:gd name="T12" fmla="*/ 30 w 154"/>
                    <a:gd name="T13" fmla="*/ 14 h 65"/>
                    <a:gd name="T14" fmla="*/ 34 w 154"/>
                    <a:gd name="T15" fmla="*/ 21 h 65"/>
                    <a:gd name="T16" fmla="*/ 34 w 154"/>
                    <a:gd name="T17" fmla="*/ 14 h 65"/>
                    <a:gd name="T18" fmla="*/ 39 w 154"/>
                    <a:gd name="T19" fmla="*/ 21 h 65"/>
                    <a:gd name="T20" fmla="*/ 44 w 154"/>
                    <a:gd name="T21" fmla="*/ 21 h 65"/>
                    <a:gd name="T22" fmla="*/ 47 w 154"/>
                    <a:gd name="T23" fmla="*/ 28 h 65"/>
                    <a:gd name="T24" fmla="*/ 50 w 154"/>
                    <a:gd name="T25" fmla="*/ 32 h 65"/>
                    <a:gd name="T26" fmla="*/ 50 w 154"/>
                    <a:gd name="T27" fmla="*/ 36 h 65"/>
                    <a:gd name="T28" fmla="*/ 62 w 154"/>
                    <a:gd name="T29" fmla="*/ 36 h 65"/>
                    <a:gd name="T30" fmla="*/ 62 w 154"/>
                    <a:gd name="T31" fmla="*/ 43 h 65"/>
                    <a:gd name="T32" fmla="*/ 67 w 154"/>
                    <a:gd name="T33" fmla="*/ 43 h 65"/>
                    <a:gd name="T34" fmla="*/ 72 w 154"/>
                    <a:gd name="T35" fmla="*/ 58 h 65"/>
                    <a:gd name="T36" fmla="*/ 70 w 154"/>
                    <a:gd name="T37" fmla="*/ 58 h 65"/>
                    <a:gd name="T38" fmla="*/ 67 w 154"/>
                    <a:gd name="T39" fmla="*/ 50 h 65"/>
                    <a:gd name="T40" fmla="*/ 62 w 154"/>
                    <a:gd name="T41" fmla="*/ 50 h 65"/>
                    <a:gd name="T42" fmla="*/ 62 w 154"/>
                    <a:gd name="T43" fmla="*/ 58 h 65"/>
                    <a:gd name="T44" fmla="*/ 55 w 154"/>
                    <a:gd name="T45" fmla="*/ 58 h 65"/>
                    <a:gd name="T46" fmla="*/ 50 w 154"/>
                    <a:gd name="T47" fmla="*/ 58 h 65"/>
                    <a:gd name="T48" fmla="*/ 47 w 154"/>
                    <a:gd name="T49" fmla="*/ 58 h 65"/>
                    <a:gd name="T50" fmla="*/ 47 w 154"/>
                    <a:gd name="T51" fmla="*/ 50 h 65"/>
                    <a:gd name="T52" fmla="*/ 39 w 154"/>
                    <a:gd name="T53" fmla="*/ 36 h 65"/>
                    <a:gd name="T54" fmla="*/ 39 w 154"/>
                    <a:gd name="T55" fmla="*/ 32 h 65"/>
                    <a:gd name="T56" fmla="*/ 34 w 154"/>
                    <a:gd name="T57" fmla="*/ 32 h 65"/>
                    <a:gd name="T58" fmla="*/ 30 w 154"/>
                    <a:gd name="T59" fmla="*/ 28 h 65"/>
                    <a:gd name="T60" fmla="*/ 27 w 154"/>
                    <a:gd name="T61" fmla="*/ 32 h 65"/>
                    <a:gd name="T62" fmla="*/ 26 w 154"/>
                    <a:gd name="T63" fmla="*/ 28 h 65"/>
                    <a:gd name="T64" fmla="*/ 23 w 154"/>
                    <a:gd name="T65" fmla="*/ 28 h 65"/>
                    <a:gd name="T66" fmla="*/ 23 w 154"/>
                    <a:gd name="T67" fmla="*/ 21 h 65"/>
                    <a:gd name="T68" fmla="*/ 23 w 154"/>
                    <a:gd name="T69" fmla="*/ 14 h 65"/>
                    <a:gd name="T70" fmla="*/ 14 w 154"/>
                    <a:gd name="T71" fmla="*/ 14 h 65"/>
                    <a:gd name="T72" fmla="*/ 11 w 154"/>
                    <a:gd name="T73" fmla="*/ 28 h 65"/>
                    <a:gd name="T74" fmla="*/ 5 w 154"/>
                    <a:gd name="T75" fmla="*/ 28 h 65"/>
                    <a:gd name="T76" fmla="*/ 0 w 154"/>
                    <a:gd name="T77" fmla="*/ 32 h 65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154"/>
                    <a:gd name="T118" fmla="*/ 0 h 65"/>
                    <a:gd name="T119" fmla="*/ 154 w 154"/>
                    <a:gd name="T120" fmla="*/ 65 h 65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154" h="65">
                      <a:moveTo>
                        <a:pt x="0" y="36"/>
                      </a:moveTo>
                      <a:lnTo>
                        <a:pt x="11" y="14"/>
                      </a:lnTo>
                      <a:lnTo>
                        <a:pt x="17" y="14"/>
                      </a:lnTo>
                      <a:lnTo>
                        <a:pt x="29" y="7"/>
                      </a:lnTo>
                      <a:lnTo>
                        <a:pt x="41" y="7"/>
                      </a:lnTo>
                      <a:lnTo>
                        <a:pt x="47" y="0"/>
                      </a:lnTo>
                      <a:lnTo>
                        <a:pt x="64" y="14"/>
                      </a:lnTo>
                      <a:lnTo>
                        <a:pt x="70" y="21"/>
                      </a:lnTo>
                      <a:lnTo>
                        <a:pt x="70" y="14"/>
                      </a:lnTo>
                      <a:lnTo>
                        <a:pt x="82" y="21"/>
                      </a:lnTo>
                      <a:lnTo>
                        <a:pt x="94" y="21"/>
                      </a:lnTo>
                      <a:lnTo>
                        <a:pt x="99" y="28"/>
                      </a:lnTo>
                      <a:lnTo>
                        <a:pt x="105" y="36"/>
                      </a:lnTo>
                      <a:lnTo>
                        <a:pt x="105" y="42"/>
                      </a:lnTo>
                      <a:lnTo>
                        <a:pt x="129" y="42"/>
                      </a:lnTo>
                      <a:lnTo>
                        <a:pt x="129" y="49"/>
                      </a:lnTo>
                      <a:lnTo>
                        <a:pt x="140" y="49"/>
                      </a:lnTo>
                      <a:lnTo>
                        <a:pt x="153" y="64"/>
                      </a:lnTo>
                      <a:lnTo>
                        <a:pt x="146" y="64"/>
                      </a:lnTo>
                      <a:lnTo>
                        <a:pt x="140" y="56"/>
                      </a:lnTo>
                      <a:lnTo>
                        <a:pt x="129" y="56"/>
                      </a:lnTo>
                      <a:lnTo>
                        <a:pt x="129" y="64"/>
                      </a:lnTo>
                      <a:lnTo>
                        <a:pt x="116" y="64"/>
                      </a:lnTo>
                      <a:lnTo>
                        <a:pt x="105" y="64"/>
                      </a:lnTo>
                      <a:lnTo>
                        <a:pt x="99" y="64"/>
                      </a:lnTo>
                      <a:lnTo>
                        <a:pt x="99" y="56"/>
                      </a:lnTo>
                      <a:lnTo>
                        <a:pt x="82" y="42"/>
                      </a:lnTo>
                      <a:lnTo>
                        <a:pt x="82" y="36"/>
                      </a:lnTo>
                      <a:lnTo>
                        <a:pt x="70" y="36"/>
                      </a:lnTo>
                      <a:lnTo>
                        <a:pt x="64" y="28"/>
                      </a:lnTo>
                      <a:lnTo>
                        <a:pt x="58" y="36"/>
                      </a:lnTo>
                      <a:lnTo>
                        <a:pt x="53" y="28"/>
                      </a:lnTo>
                      <a:lnTo>
                        <a:pt x="47" y="28"/>
                      </a:lnTo>
                      <a:lnTo>
                        <a:pt x="47" y="21"/>
                      </a:lnTo>
                      <a:lnTo>
                        <a:pt x="47" y="14"/>
                      </a:lnTo>
                      <a:lnTo>
                        <a:pt x="29" y="14"/>
                      </a:lnTo>
                      <a:lnTo>
                        <a:pt x="23" y="28"/>
                      </a:lnTo>
                      <a:lnTo>
                        <a:pt x="11" y="28"/>
                      </a:lnTo>
                      <a:lnTo>
                        <a:pt x="0" y="36"/>
                      </a:lnTo>
                    </a:path>
                  </a:pathLst>
                </a:custGeom>
                <a:solidFill>
                  <a:srgbClr val="0000FF"/>
                </a:solidFill>
                <a:ln w="1260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33820" name="Freeform 48"/>
                <p:cNvSpPr>
                  <a:spLocks noChangeArrowheads="1"/>
                </p:cNvSpPr>
                <p:nvPr/>
              </p:nvSpPr>
              <p:spPr bwMode="auto">
                <a:xfrm>
                  <a:off x="1807" y="1729"/>
                  <a:ext cx="85" cy="51"/>
                </a:xfrm>
                <a:custGeom>
                  <a:avLst/>
                  <a:gdLst>
                    <a:gd name="T0" fmla="*/ 0 w 97"/>
                    <a:gd name="T1" fmla="*/ 30 h 52"/>
                    <a:gd name="T2" fmla="*/ 4 w 97"/>
                    <a:gd name="T3" fmla="*/ 37 h 52"/>
                    <a:gd name="T4" fmla="*/ 13 w 97"/>
                    <a:gd name="T5" fmla="*/ 30 h 52"/>
                    <a:gd name="T6" fmla="*/ 16 w 97"/>
                    <a:gd name="T7" fmla="*/ 45 h 52"/>
                    <a:gd name="T8" fmla="*/ 22 w 97"/>
                    <a:gd name="T9" fmla="*/ 45 h 52"/>
                    <a:gd name="T10" fmla="*/ 24 w 97"/>
                    <a:gd name="T11" fmla="*/ 30 h 52"/>
                    <a:gd name="T12" fmla="*/ 27 w 97"/>
                    <a:gd name="T13" fmla="*/ 26 h 52"/>
                    <a:gd name="T14" fmla="*/ 32 w 97"/>
                    <a:gd name="T15" fmla="*/ 30 h 52"/>
                    <a:gd name="T16" fmla="*/ 35 w 97"/>
                    <a:gd name="T17" fmla="*/ 30 h 52"/>
                    <a:gd name="T18" fmla="*/ 39 w 97"/>
                    <a:gd name="T19" fmla="*/ 30 h 52"/>
                    <a:gd name="T20" fmla="*/ 44 w 97"/>
                    <a:gd name="T21" fmla="*/ 21 h 52"/>
                    <a:gd name="T22" fmla="*/ 40 w 97"/>
                    <a:gd name="T23" fmla="*/ 21 h 52"/>
                    <a:gd name="T24" fmla="*/ 40 w 97"/>
                    <a:gd name="T25" fmla="*/ 14 h 52"/>
                    <a:gd name="T26" fmla="*/ 40 w 97"/>
                    <a:gd name="T27" fmla="*/ 7 h 52"/>
                    <a:gd name="T28" fmla="*/ 35 w 97"/>
                    <a:gd name="T29" fmla="*/ 0 h 52"/>
                    <a:gd name="T30" fmla="*/ 30 w 97"/>
                    <a:gd name="T31" fmla="*/ 7 h 52"/>
                    <a:gd name="T32" fmla="*/ 24 w 97"/>
                    <a:gd name="T33" fmla="*/ 7 h 52"/>
                    <a:gd name="T34" fmla="*/ 19 w 97"/>
                    <a:gd name="T35" fmla="*/ 0 h 52"/>
                    <a:gd name="T36" fmla="*/ 13 w 97"/>
                    <a:gd name="T37" fmla="*/ 0 h 52"/>
                    <a:gd name="T38" fmla="*/ 13 w 97"/>
                    <a:gd name="T39" fmla="*/ 14 h 52"/>
                    <a:gd name="T40" fmla="*/ 8 w 97"/>
                    <a:gd name="T41" fmla="*/ 14 h 52"/>
                    <a:gd name="T42" fmla="*/ 5 w 97"/>
                    <a:gd name="T43" fmla="*/ 21 h 52"/>
                    <a:gd name="T44" fmla="*/ 4 w 97"/>
                    <a:gd name="T45" fmla="*/ 26 h 52"/>
                    <a:gd name="T46" fmla="*/ 0 w 97"/>
                    <a:gd name="T47" fmla="*/ 30 h 52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w 97"/>
                    <a:gd name="T73" fmla="*/ 0 h 52"/>
                    <a:gd name="T74" fmla="*/ 97 w 97"/>
                    <a:gd name="T75" fmla="*/ 52 h 52"/>
                  </a:gdLst>
                  <a:ahLst/>
                  <a:cxnLst>
                    <a:cxn ang="T48">
                      <a:pos x="T0" y="T1"/>
                    </a:cxn>
                    <a:cxn ang="T49">
                      <a:pos x="T2" y="T3"/>
                    </a:cxn>
                    <a:cxn ang="T50">
                      <a:pos x="T4" y="T5"/>
                    </a:cxn>
                    <a:cxn ang="T51">
                      <a:pos x="T6" y="T7"/>
                    </a:cxn>
                    <a:cxn ang="T52">
                      <a:pos x="T8" y="T9"/>
                    </a:cxn>
                    <a:cxn ang="T53">
                      <a:pos x="T10" y="T11"/>
                    </a:cxn>
                    <a:cxn ang="T54">
                      <a:pos x="T12" y="T13"/>
                    </a:cxn>
                    <a:cxn ang="T55">
                      <a:pos x="T14" y="T15"/>
                    </a:cxn>
                    <a:cxn ang="T56">
                      <a:pos x="T16" y="T17"/>
                    </a:cxn>
                    <a:cxn ang="T57">
                      <a:pos x="T18" y="T19"/>
                    </a:cxn>
                    <a:cxn ang="T58">
                      <a:pos x="T20" y="T21"/>
                    </a:cxn>
                    <a:cxn ang="T59">
                      <a:pos x="T22" y="T23"/>
                    </a:cxn>
                    <a:cxn ang="T60">
                      <a:pos x="T24" y="T25"/>
                    </a:cxn>
                    <a:cxn ang="T61">
                      <a:pos x="T26" y="T27"/>
                    </a:cxn>
                    <a:cxn ang="T62">
                      <a:pos x="T28" y="T29"/>
                    </a:cxn>
                    <a:cxn ang="T63">
                      <a:pos x="T30" y="T31"/>
                    </a:cxn>
                    <a:cxn ang="T64">
                      <a:pos x="T32" y="T33"/>
                    </a:cxn>
                    <a:cxn ang="T65">
                      <a:pos x="T34" y="T35"/>
                    </a:cxn>
                    <a:cxn ang="T66">
                      <a:pos x="T36" y="T37"/>
                    </a:cxn>
                    <a:cxn ang="T67">
                      <a:pos x="T38" y="T39"/>
                    </a:cxn>
                    <a:cxn ang="T68">
                      <a:pos x="T40" y="T41"/>
                    </a:cxn>
                    <a:cxn ang="T69">
                      <a:pos x="T42" y="T43"/>
                    </a:cxn>
                    <a:cxn ang="T70">
                      <a:pos x="T44" y="T45"/>
                    </a:cxn>
                    <a:cxn ang="T71">
                      <a:pos x="T46" y="T47"/>
                    </a:cxn>
                  </a:cxnLst>
                  <a:rect l="T72" t="T73" r="T74" b="T75"/>
                  <a:pathLst>
                    <a:path w="97" h="52">
                      <a:moveTo>
                        <a:pt x="0" y="36"/>
                      </a:moveTo>
                      <a:lnTo>
                        <a:pt x="5" y="43"/>
                      </a:lnTo>
                      <a:lnTo>
                        <a:pt x="29" y="36"/>
                      </a:lnTo>
                      <a:lnTo>
                        <a:pt x="35" y="51"/>
                      </a:lnTo>
                      <a:lnTo>
                        <a:pt x="47" y="51"/>
                      </a:lnTo>
                      <a:lnTo>
                        <a:pt x="53" y="36"/>
                      </a:lnTo>
                      <a:lnTo>
                        <a:pt x="60" y="29"/>
                      </a:lnTo>
                      <a:lnTo>
                        <a:pt x="71" y="36"/>
                      </a:lnTo>
                      <a:lnTo>
                        <a:pt x="78" y="36"/>
                      </a:lnTo>
                      <a:lnTo>
                        <a:pt x="84" y="36"/>
                      </a:lnTo>
                      <a:lnTo>
                        <a:pt x="96" y="21"/>
                      </a:lnTo>
                      <a:lnTo>
                        <a:pt x="89" y="21"/>
                      </a:lnTo>
                      <a:lnTo>
                        <a:pt x="89" y="14"/>
                      </a:lnTo>
                      <a:lnTo>
                        <a:pt x="89" y="7"/>
                      </a:lnTo>
                      <a:lnTo>
                        <a:pt x="78" y="0"/>
                      </a:lnTo>
                      <a:lnTo>
                        <a:pt x="66" y="7"/>
                      </a:lnTo>
                      <a:lnTo>
                        <a:pt x="53" y="7"/>
                      </a:lnTo>
                      <a:lnTo>
                        <a:pt x="42" y="0"/>
                      </a:lnTo>
                      <a:lnTo>
                        <a:pt x="29" y="0"/>
                      </a:lnTo>
                      <a:lnTo>
                        <a:pt x="29" y="14"/>
                      </a:lnTo>
                      <a:lnTo>
                        <a:pt x="17" y="14"/>
                      </a:lnTo>
                      <a:lnTo>
                        <a:pt x="11" y="21"/>
                      </a:lnTo>
                      <a:lnTo>
                        <a:pt x="5" y="29"/>
                      </a:lnTo>
                      <a:lnTo>
                        <a:pt x="0" y="36"/>
                      </a:lnTo>
                    </a:path>
                  </a:pathLst>
                </a:custGeom>
                <a:solidFill>
                  <a:srgbClr val="0000FF"/>
                </a:solidFill>
                <a:ln w="1260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33821" name="Freeform 49"/>
                <p:cNvSpPr>
                  <a:spLocks noChangeArrowheads="1"/>
                </p:cNvSpPr>
                <p:nvPr/>
              </p:nvSpPr>
              <p:spPr bwMode="auto">
                <a:xfrm>
                  <a:off x="1750" y="1882"/>
                  <a:ext cx="554" cy="1141"/>
                </a:xfrm>
                <a:custGeom>
                  <a:avLst/>
                  <a:gdLst>
                    <a:gd name="T0" fmla="*/ 34 w 625"/>
                    <a:gd name="T1" fmla="*/ 21 h 1142"/>
                    <a:gd name="T2" fmla="*/ 58 w 625"/>
                    <a:gd name="T3" fmla="*/ 7 h 1142"/>
                    <a:gd name="T4" fmla="*/ 49 w 625"/>
                    <a:gd name="T5" fmla="*/ 43 h 1142"/>
                    <a:gd name="T6" fmla="*/ 58 w 625"/>
                    <a:gd name="T7" fmla="*/ 43 h 1142"/>
                    <a:gd name="T8" fmla="*/ 66 w 625"/>
                    <a:gd name="T9" fmla="*/ 36 h 1142"/>
                    <a:gd name="T10" fmla="*/ 80 w 625"/>
                    <a:gd name="T11" fmla="*/ 51 h 1142"/>
                    <a:gd name="T12" fmla="*/ 121 w 625"/>
                    <a:gd name="T13" fmla="*/ 71 h 1142"/>
                    <a:gd name="T14" fmla="*/ 141 w 625"/>
                    <a:gd name="T15" fmla="*/ 93 h 1142"/>
                    <a:gd name="T16" fmla="*/ 164 w 625"/>
                    <a:gd name="T17" fmla="*/ 101 h 1142"/>
                    <a:gd name="T18" fmla="*/ 201 w 625"/>
                    <a:gd name="T19" fmla="*/ 159 h 1142"/>
                    <a:gd name="T20" fmla="*/ 219 w 625"/>
                    <a:gd name="T21" fmla="*/ 225 h 1142"/>
                    <a:gd name="T22" fmla="*/ 293 w 625"/>
                    <a:gd name="T23" fmla="*/ 283 h 1142"/>
                    <a:gd name="T24" fmla="*/ 293 w 625"/>
                    <a:gd name="T25" fmla="*/ 384 h 1142"/>
                    <a:gd name="T26" fmla="*/ 276 w 625"/>
                    <a:gd name="T27" fmla="*/ 435 h 1142"/>
                    <a:gd name="T28" fmla="*/ 273 w 625"/>
                    <a:gd name="T29" fmla="*/ 509 h 1142"/>
                    <a:gd name="T30" fmla="*/ 261 w 625"/>
                    <a:gd name="T31" fmla="*/ 537 h 1142"/>
                    <a:gd name="T32" fmla="*/ 245 w 625"/>
                    <a:gd name="T33" fmla="*/ 582 h 1142"/>
                    <a:gd name="T34" fmla="*/ 219 w 625"/>
                    <a:gd name="T35" fmla="*/ 604 h 1142"/>
                    <a:gd name="T36" fmla="*/ 204 w 625"/>
                    <a:gd name="T37" fmla="*/ 662 h 1142"/>
                    <a:gd name="T38" fmla="*/ 201 w 625"/>
                    <a:gd name="T39" fmla="*/ 706 h 1142"/>
                    <a:gd name="T40" fmla="*/ 181 w 625"/>
                    <a:gd name="T41" fmla="*/ 748 h 1142"/>
                    <a:gd name="T42" fmla="*/ 169 w 625"/>
                    <a:gd name="T43" fmla="*/ 785 h 1142"/>
                    <a:gd name="T44" fmla="*/ 161 w 625"/>
                    <a:gd name="T45" fmla="*/ 800 h 1142"/>
                    <a:gd name="T46" fmla="*/ 157 w 625"/>
                    <a:gd name="T47" fmla="*/ 843 h 1142"/>
                    <a:gd name="T48" fmla="*/ 135 w 625"/>
                    <a:gd name="T49" fmla="*/ 865 h 1142"/>
                    <a:gd name="T50" fmla="*/ 121 w 625"/>
                    <a:gd name="T51" fmla="*/ 880 h 1142"/>
                    <a:gd name="T52" fmla="*/ 121 w 625"/>
                    <a:gd name="T53" fmla="*/ 931 h 1142"/>
                    <a:gd name="T54" fmla="*/ 104 w 625"/>
                    <a:gd name="T55" fmla="*/ 960 h 1142"/>
                    <a:gd name="T56" fmla="*/ 113 w 625"/>
                    <a:gd name="T57" fmla="*/ 988 h 1142"/>
                    <a:gd name="T58" fmla="*/ 98 w 625"/>
                    <a:gd name="T59" fmla="*/ 1018 h 1142"/>
                    <a:gd name="T60" fmla="*/ 89 w 625"/>
                    <a:gd name="T61" fmla="*/ 1069 h 1142"/>
                    <a:gd name="T62" fmla="*/ 108 w 625"/>
                    <a:gd name="T63" fmla="*/ 1135 h 1142"/>
                    <a:gd name="T64" fmla="*/ 86 w 625"/>
                    <a:gd name="T65" fmla="*/ 1105 h 1142"/>
                    <a:gd name="T66" fmla="*/ 72 w 625"/>
                    <a:gd name="T67" fmla="*/ 1040 h 1142"/>
                    <a:gd name="T68" fmla="*/ 69 w 625"/>
                    <a:gd name="T69" fmla="*/ 880 h 1142"/>
                    <a:gd name="T70" fmla="*/ 66 w 625"/>
                    <a:gd name="T71" fmla="*/ 814 h 1142"/>
                    <a:gd name="T72" fmla="*/ 69 w 625"/>
                    <a:gd name="T73" fmla="*/ 742 h 1142"/>
                    <a:gd name="T74" fmla="*/ 72 w 625"/>
                    <a:gd name="T75" fmla="*/ 684 h 1142"/>
                    <a:gd name="T76" fmla="*/ 69 w 625"/>
                    <a:gd name="T77" fmla="*/ 589 h 1142"/>
                    <a:gd name="T78" fmla="*/ 72 w 625"/>
                    <a:gd name="T79" fmla="*/ 523 h 1142"/>
                    <a:gd name="T80" fmla="*/ 53 w 625"/>
                    <a:gd name="T81" fmla="*/ 472 h 1142"/>
                    <a:gd name="T82" fmla="*/ 28 w 625"/>
                    <a:gd name="T83" fmla="*/ 428 h 1142"/>
                    <a:gd name="T84" fmla="*/ 17 w 625"/>
                    <a:gd name="T85" fmla="*/ 362 h 1142"/>
                    <a:gd name="T86" fmla="*/ 5 w 625"/>
                    <a:gd name="T87" fmla="*/ 326 h 1142"/>
                    <a:gd name="T88" fmla="*/ 5 w 625"/>
                    <a:gd name="T89" fmla="*/ 269 h 1142"/>
                    <a:gd name="T90" fmla="*/ 4 w 625"/>
                    <a:gd name="T91" fmla="*/ 210 h 1142"/>
                    <a:gd name="T92" fmla="*/ 22 w 625"/>
                    <a:gd name="T93" fmla="*/ 93 h 1142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w 625"/>
                    <a:gd name="T142" fmla="*/ 0 h 1142"/>
                    <a:gd name="T143" fmla="*/ 625 w 625"/>
                    <a:gd name="T144" fmla="*/ 1142 h 1142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T141" t="T142" r="T143" b="T144"/>
                  <a:pathLst>
                    <a:path w="625" h="1142">
                      <a:moveTo>
                        <a:pt x="46" y="51"/>
                      </a:moveTo>
                      <a:lnTo>
                        <a:pt x="59" y="43"/>
                      </a:lnTo>
                      <a:lnTo>
                        <a:pt x="70" y="21"/>
                      </a:lnTo>
                      <a:lnTo>
                        <a:pt x="94" y="7"/>
                      </a:lnTo>
                      <a:lnTo>
                        <a:pt x="106" y="0"/>
                      </a:lnTo>
                      <a:lnTo>
                        <a:pt x="118" y="7"/>
                      </a:lnTo>
                      <a:lnTo>
                        <a:pt x="118" y="14"/>
                      </a:lnTo>
                      <a:lnTo>
                        <a:pt x="100" y="21"/>
                      </a:lnTo>
                      <a:lnTo>
                        <a:pt x="100" y="43"/>
                      </a:lnTo>
                      <a:lnTo>
                        <a:pt x="100" y="58"/>
                      </a:lnTo>
                      <a:lnTo>
                        <a:pt x="111" y="58"/>
                      </a:lnTo>
                      <a:lnTo>
                        <a:pt x="118" y="43"/>
                      </a:lnTo>
                      <a:lnTo>
                        <a:pt x="124" y="21"/>
                      </a:lnTo>
                      <a:lnTo>
                        <a:pt x="130" y="29"/>
                      </a:lnTo>
                      <a:lnTo>
                        <a:pt x="135" y="36"/>
                      </a:lnTo>
                      <a:lnTo>
                        <a:pt x="153" y="36"/>
                      </a:lnTo>
                      <a:lnTo>
                        <a:pt x="166" y="43"/>
                      </a:lnTo>
                      <a:lnTo>
                        <a:pt x="166" y="51"/>
                      </a:lnTo>
                      <a:lnTo>
                        <a:pt x="189" y="51"/>
                      </a:lnTo>
                      <a:lnTo>
                        <a:pt x="231" y="43"/>
                      </a:lnTo>
                      <a:lnTo>
                        <a:pt x="249" y="71"/>
                      </a:lnTo>
                      <a:lnTo>
                        <a:pt x="279" y="86"/>
                      </a:lnTo>
                      <a:lnTo>
                        <a:pt x="279" y="101"/>
                      </a:lnTo>
                      <a:lnTo>
                        <a:pt x="290" y="93"/>
                      </a:lnTo>
                      <a:lnTo>
                        <a:pt x="303" y="93"/>
                      </a:lnTo>
                      <a:lnTo>
                        <a:pt x="320" y="108"/>
                      </a:lnTo>
                      <a:lnTo>
                        <a:pt x="338" y="101"/>
                      </a:lnTo>
                      <a:lnTo>
                        <a:pt x="356" y="108"/>
                      </a:lnTo>
                      <a:lnTo>
                        <a:pt x="386" y="130"/>
                      </a:lnTo>
                      <a:lnTo>
                        <a:pt x="415" y="159"/>
                      </a:lnTo>
                      <a:lnTo>
                        <a:pt x="427" y="196"/>
                      </a:lnTo>
                      <a:lnTo>
                        <a:pt x="415" y="217"/>
                      </a:lnTo>
                      <a:lnTo>
                        <a:pt x="451" y="225"/>
                      </a:lnTo>
                      <a:lnTo>
                        <a:pt x="510" y="239"/>
                      </a:lnTo>
                      <a:lnTo>
                        <a:pt x="569" y="254"/>
                      </a:lnTo>
                      <a:lnTo>
                        <a:pt x="605" y="283"/>
                      </a:lnTo>
                      <a:lnTo>
                        <a:pt x="624" y="311"/>
                      </a:lnTo>
                      <a:lnTo>
                        <a:pt x="624" y="348"/>
                      </a:lnTo>
                      <a:lnTo>
                        <a:pt x="605" y="384"/>
                      </a:lnTo>
                      <a:lnTo>
                        <a:pt x="593" y="399"/>
                      </a:lnTo>
                      <a:lnTo>
                        <a:pt x="581" y="406"/>
                      </a:lnTo>
                      <a:lnTo>
                        <a:pt x="569" y="435"/>
                      </a:lnTo>
                      <a:lnTo>
                        <a:pt x="569" y="457"/>
                      </a:lnTo>
                      <a:lnTo>
                        <a:pt x="569" y="479"/>
                      </a:lnTo>
                      <a:lnTo>
                        <a:pt x="563" y="509"/>
                      </a:lnTo>
                      <a:lnTo>
                        <a:pt x="552" y="509"/>
                      </a:lnTo>
                      <a:lnTo>
                        <a:pt x="552" y="529"/>
                      </a:lnTo>
                      <a:lnTo>
                        <a:pt x="539" y="537"/>
                      </a:lnTo>
                      <a:lnTo>
                        <a:pt x="539" y="551"/>
                      </a:lnTo>
                      <a:lnTo>
                        <a:pt x="522" y="566"/>
                      </a:lnTo>
                      <a:lnTo>
                        <a:pt x="504" y="588"/>
                      </a:lnTo>
                      <a:lnTo>
                        <a:pt x="486" y="602"/>
                      </a:lnTo>
                      <a:lnTo>
                        <a:pt x="474" y="595"/>
                      </a:lnTo>
                      <a:lnTo>
                        <a:pt x="451" y="610"/>
                      </a:lnTo>
                      <a:lnTo>
                        <a:pt x="427" y="639"/>
                      </a:lnTo>
                      <a:lnTo>
                        <a:pt x="421" y="653"/>
                      </a:lnTo>
                      <a:lnTo>
                        <a:pt x="421" y="668"/>
                      </a:lnTo>
                      <a:lnTo>
                        <a:pt x="427" y="683"/>
                      </a:lnTo>
                      <a:lnTo>
                        <a:pt x="415" y="697"/>
                      </a:lnTo>
                      <a:lnTo>
                        <a:pt x="415" y="712"/>
                      </a:lnTo>
                      <a:lnTo>
                        <a:pt x="397" y="726"/>
                      </a:lnTo>
                      <a:lnTo>
                        <a:pt x="386" y="741"/>
                      </a:lnTo>
                      <a:lnTo>
                        <a:pt x="373" y="754"/>
                      </a:lnTo>
                      <a:lnTo>
                        <a:pt x="367" y="769"/>
                      </a:lnTo>
                      <a:lnTo>
                        <a:pt x="356" y="791"/>
                      </a:lnTo>
                      <a:lnTo>
                        <a:pt x="349" y="791"/>
                      </a:lnTo>
                      <a:lnTo>
                        <a:pt x="338" y="791"/>
                      </a:lnTo>
                      <a:lnTo>
                        <a:pt x="320" y="798"/>
                      </a:lnTo>
                      <a:lnTo>
                        <a:pt x="332" y="806"/>
                      </a:lnTo>
                      <a:lnTo>
                        <a:pt x="332" y="828"/>
                      </a:lnTo>
                      <a:lnTo>
                        <a:pt x="332" y="842"/>
                      </a:lnTo>
                      <a:lnTo>
                        <a:pt x="325" y="849"/>
                      </a:lnTo>
                      <a:lnTo>
                        <a:pt x="303" y="849"/>
                      </a:lnTo>
                      <a:lnTo>
                        <a:pt x="290" y="857"/>
                      </a:lnTo>
                      <a:lnTo>
                        <a:pt x="279" y="871"/>
                      </a:lnTo>
                      <a:lnTo>
                        <a:pt x="279" y="886"/>
                      </a:lnTo>
                      <a:lnTo>
                        <a:pt x="260" y="893"/>
                      </a:lnTo>
                      <a:lnTo>
                        <a:pt x="249" y="886"/>
                      </a:lnTo>
                      <a:lnTo>
                        <a:pt x="242" y="901"/>
                      </a:lnTo>
                      <a:lnTo>
                        <a:pt x="249" y="908"/>
                      </a:lnTo>
                      <a:lnTo>
                        <a:pt x="249" y="937"/>
                      </a:lnTo>
                      <a:lnTo>
                        <a:pt x="242" y="959"/>
                      </a:lnTo>
                      <a:lnTo>
                        <a:pt x="218" y="959"/>
                      </a:lnTo>
                      <a:lnTo>
                        <a:pt x="213" y="966"/>
                      </a:lnTo>
                      <a:lnTo>
                        <a:pt x="213" y="987"/>
                      </a:lnTo>
                      <a:lnTo>
                        <a:pt x="225" y="987"/>
                      </a:lnTo>
                      <a:lnTo>
                        <a:pt x="231" y="994"/>
                      </a:lnTo>
                      <a:lnTo>
                        <a:pt x="231" y="1016"/>
                      </a:lnTo>
                      <a:lnTo>
                        <a:pt x="218" y="1016"/>
                      </a:lnTo>
                      <a:lnTo>
                        <a:pt x="201" y="1024"/>
                      </a:lnTo>
                      <a:lnTo>
                        <a:pt x="196" y="1038"/>
                      </a:lnTo>
                      <a:lnTo>
                        <a:pt x="196" y="1060"/>
                      </a:lnTo>
                      <a:lnTo>
                        <a:pt x="183" y="1075"/>
                      </a:lnTo>
                      <a:lnTo>
                        <a:pt x="225" y="1111"/>
                      </a:lnTo>
                      <a:lnTo>
                        <a:pt x="231" y="1133"/>
                      </a:lnTo>
                      <a:lnTo>
                        <a:pt x="225" y="1141"/>
                      </a:lnTo>
                      <a:lnTo>
                        <a:pt x="213" y="1133"/>
                      </a:lnTo>
                      <a:lnTo>
                        <a:pt x="196" y="1119"/>
                      </a:lnTo>
                      <a:lnTo>
                        <a:pt x="177" y="1111"/>
                      </a:lnTo>
                      <a:lnTo>
                        <a:pt x="159" y="1089"/>
                      </a:lnTo>
                      <a:lnTo>
                        <a:pt x="148" y="1067"/>
                      </a:lnTo>
                      <a:lnTo>
                        <a:pt x="148" y="1046"/>
                      </a:lnTo>
                      <a:lnTo>
                        <a:pt x="148" y="1031"/>
                      </a:lnTo>
                      <a:lnTo>
                        <a:pt x="148" y="915"/>
                      </a:lnTo>
                      <a:lnTo>
                        <a:pt x="142" y="886"/>
                      </a:lnTo>
                      <a:lnTo>
                        <a:pt x="130" y="864"/>
                      </a:lnTo>
                      <a:lnTo>
                        <a:pt x="130" y="842"/>
                      </a:lnTo>
                      <a:lnTo>
                        <a:pt x="135" y="820"/>
                      </a:lnTo>
                      <a:lnTo>
                        <a:pt x="148" y="791"/>
                      </a:lnTo>
                      <a:lnTo>
                        <a:pt x="142" y="762"/>
                      </a:lnTo>
                      <a:lnTo>
                        <a:pt x="142" y="748"/>
                      </a:lnTo>
                      <a:lnTo>
                        <a:pt x="142" y="734"/>
                      </a:lnTo>
                      <a:lnTo>
                        <a:pt x="142" y="726"/>
                      </a:lnTo>
                      <a:lnTo>
                        <a:pt x="148" y="690"/>
                      </a:lnTo>
                      <a:lnTo>
                        <a:pt x="142" y="675"/>
                      </a:lnTo>
                      <a:lnTo>
                        <a:pt x="148" y="631"/>
                      </a:lnTo>
                      <a:lnTo>
                        <a:pt x="142" y="595"/>
                      </a:lnTo>
                      <a:lnTo>
                        <a:pt x="148" y="580"/>
                      </a:lnTo>
                      <a:lnTo>
                        <a:pt x="153" y="544"/>
                      </a:lnTo>
                      <a:lnTo>
                        <a:pt x="148" y="523"/>
                      </a:lnTo>
                      <a:lnTo>
                        <a:pt x="135" y="501"/>
                      </a:lnTo>
                      <a:lnTo>
                        <a:pt x="130" y="487"/>
                      </a:lnTo>
                      <a:lnTo>
                        <a:pt x="111" y="472"/>
                      </a:lnTo>
                      <a:lnTo>
                        <a:pt x="94" y="457"/>
                      </a:lnTo>
                      <a:lnTo>
                        <a:pt x="70" y="450"/>
                      </a:lnTo>
                      <a:lnTo>
                        <a:pt x="59" y="428"/>
                      </a:lnTo>
                      <a:lnTo>
                        <a:pt x="41" y="399"/>
                      </a:lnTo>
                      <a:lnTo>
                        <a:pt x="41" y="384"/>
                      </a:lnTo>
                      <a:lnTo>
                        <a:pt x="35" y="362"/>
                      </a:lnTo>
                      <a:lnTo>
                        <a:pt x="35" y="348"/>
                      </a:lnTo>
                      <a:lnTo>
                        <a:pt x="23" y="333"/>
                      </a:lnTo>
                      <a:lnTo>
                        <a:pt x="11" y="326"/>
                      </a:lnTo>
                      <a:lnTo>
                        <a:pt x="5" y="311"/>
                      </a:lnTo>
                      <a:lnTo>
                        <a:pt x="11" y="297"/>
                      </a:lnTo>
                      <a:lnTo>
                        <a:pt x="11" y="269"/>
                      </a:lnTo>
                      <a:lnTo>
                        <a:pt x="5" y="254"/>
                      </a:lnTo>
                      <a:lnTo>
                        <a:pt x="0" y="232"/>
                      </a:lnTo>
                      <a:lnTo>
                        <a:pt x="5" y="210"/>
                      </a:lnTo>
                      <a:lnTo>
                        <a:pt x="28" y="152"/>
                      </a:lnTo>
                      <a:lnTo>
                        <a:pt x="35" y="122"/>
                      </a:lnTo>
                      <a:lnTo>
                        <a:pt x="46" y="93"/>
                      </a:lnTo>
                      <a:lnTo>
                        <a:pt x="46" y="79"/>
                      </a:lnTo>
                      <a:lnTo>
                        <a:pt x="46" y="51"/>
                      </a:lnTo>
                    </a:path>
                  </a:pathLst>
                </a:custGeom>
                <a:solidFill>
                  <a:srgbClr val="0000FF"/>
                </a:solidFill>
                <a:ln w="1260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</p:grpSp>
        </p:grpSp>
      </p:grpSp>
      <p:sp>
        <p:nvSpPr>
          <p:cNvPr id="33799" name="Rectangle 50"/>
          <p:cNvSpPr>
            <a:spLocks noChangeArrowheads="1"/>
          </p:cNvSpPr>
          <p:nvPr/>
        </p:nvSpPr>
        <p:spPr bwMode="auto">
          <a:xfrm>
            <a:off x="490538" y="228600"/>
            <a:ext cx="7888287" cy="576263"/>
          </a:xfrm>
          <a:prstGeom prst="rect">
            <a:avLst/>
          </a:prstGeom>
          <a:solidFill>
            <a:srgbClr val="002060"/>
          </a:solidFill>
          <a:ln w="12600" cap="sq">
            <a:solidFill>
              <a:srgbClr val="FFFF00"/>
            </a:solidFill>
            <a:miter lim="800000"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3200">
                <a:solidFill>
                  <a:srgbClr val="FFFF00"/>
                </a:solidFill>
                <a:latin typeface="Calibri" pitchFamily="34" charset="0"/>
                <a:ea typeface="Microsoft YaHei" pitchFamily="34" charset="-122"/>
              </a:rPr>
              <a:t>Eziologia infettiva della  diarrea del viaggiatore</a:t>
            </a:r>
          </a:p>
        </p:txBody>
      </p:sp>
      <p:grpSp>
        <p:nvGrpSpPr>
          <p:cNvPr id="13" name="Group 51"/>
          <p:cNvGrpSpPr>
            <a:grpSpLocks/>
          </p:cNvGrpSpPr>
          <p:nvPr/>
        </p:nvGrpSpPr>
        <p:grpSpPr bwMode="auto">
          <a:xfrm>
            <a:off x="6508750" y="1341438"/>
            <a:ext cx="2527300" cy="3573462"/>
            <a:chOff x="4009" y="845"/>
            <a:chExt cx="1592" cy="2251"/>
          </a:xfrm>
        </p:grpSpPr>
        <p:sp>
          <p:nvSpPr>
            <p:cNvPr id="33808" name="Rectangle 52"/>
            <p:cNvSpPr>
              <a:spLocks noChangeArrowheads="1"/>
            </p:cNvSpPr>
            <p:nvPr/>
          </p:nvSpPr>
          <p:spPr bwMode="auto">
            <a:xfrm>
              <a:off x="4009" y="845"/>
              <a:ext cx="1444" cy="2251"/>
            </a:xfrm>
            <a:prstGeom prst="rect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60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l" defTabSz="449263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z="1800">
                <a:solidFill>
                  <a:srgbClr val="FFFFFF"/>
                </a:solidFill>
                <a:latin typeface="Calibri" pitchFamily="34" charset="0"/>
                <a:ea typeface="Microsoft YaHei" pitchFamily="34" charset="-122"/>
              </a:endParaRPr>
            </a:p>
          </p:txBody>
        </p:sp>
        <p:sp>
          <p:nvSpPr>
            <p:cNvPr id="33809" name="Rectangle 53"/>
            <p:cNvSpPr>
              <a:spLocks noChangeArrowheads="1"/>
            </p:cNvSpPr>
            <p:nvPr/>
          </p:nvSpPr>
          <p:spPr bwMode="auto">
            <a:xfrm>
              <a:off x="4094" y="919"/>
              <a:ext cx="1507" cy="195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360" tIns="44280" rIns="90360" bIns="44280">
              <a:spAutoFit/>
            </a:bodyPr>
            <a:lstStyle/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it-IT" sz="1800" b="1" i="1">
                  <a:latin typeface="Times New Roman" pitchFamily="18" charset="0"/>
                  <a:ea typeface="Microsoft YaHei" pitchFamily="34" charset="-122"/>
                </a:rPr>
                <a:t>ETEC                 16%</a:t>
              </a:r>
            </a:p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it-IT" sz="1800" b="1" i="1">
                  <a:latin typeface="Times New Roman" pitchFamily="18" charset="0"/>
                  <a:ea typeface="Microsoft YaHei" pitchFamily="34" charset="-122"/>
                </a:rPr>
                <a:t>Shigella                0%</a:t>
              </a:r>
            </a:p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it-IT" sz="1800" b="1" i="1">
                  <a:latin typeface="Times New Roman" pitchFamily="18" charset="0"/>
                  <a:ea typeface="Microsoft YaHei" pitchFamily="34" charset="-122"/>
                </a:rPr>
                <a:t>Salmonella          4% </a:t>
              </a:r>
            </a:p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it-IT" sz="1800" b="1" i="1">
                  <a:latin typeface="Times New Roman" pitchFamily="18" charset="0"/>
                  <a:ea typeface="Microsoft YaHei" pitchFamily="34" charset="-122"/>
                </a:rPr>
                <a:t>Campylob    15-17%</a:t>
              </a:r>
            </a:p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it-IT" sz="1800" b="1" i="1">
                  <a:latin typeface="Times New Roman" pitchFamily="18" charset="0"/>
                  <a:ea typeface="Microsoft YaHei" pitchFamily="34" charset="-122"/>
                </a:rPr>
                <a:t>Vibrios           9-31%</a:t>
              </a:r>
            </a:p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it-IT" sz="1800" b="1" i="1">
                  <a:latin typeface="Times New Roman" pitchFamily="18" charset="0"/>
                  <a:ea typeface="Microsoft YaHei" pitchFamily="34" charset="-122"/>
                </a:rPr>
                <a:t>Cyclospora    2-3%</a:t>
              </a:r>
            </a:p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it-IT" sz="1800" b="1" i="1">
                <a:latin typeface="Times New Roman" pitchFamily="18" charset="0"/>
                <a:ea typeface="Microsoft YaHei" pitchFamily="34" charset="-122"/>
              </a:endParaRPr>
            </a:p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it-IT" sz="1800" b="1" i="1">
                  <a:latin typeface="Times New Roman" pitchFamily="18" charset="0"/>
                  <a:ea typeface="Microsoft YaHei" pitchFamily="34" charset="-122"/>
                </a:rPr>
                <a:t>E.histolytica  0-5%</a:t>
              </a:r>
            </a:p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it-IT" sz="1800" b="1" i="1">
                  <a:latin typeface="Times New Roman" pitchFamily="18" charset="0"/>
                  <a:ea typeface="Microsoft YaHei" pitchFamily="34" charset="-122"/>
                </a:rPr>
                <a:t>Cyclospora    0-6% </a:t>
              </a:r>
            </a:p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it-IT" sz="1800" b="1" i="1">
                <a:latin typeface="Times New Roman" pitchFamily="18" charset="0"/>
                <a:ea typeface="Microsoft YaHei" pitchFamily="34" charset="-122"/>
              </a:endParaRPr>
            </a:p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it-IT" sz="1800" b="1" i="1">
                  <a:latin typeface="Times New Roman" pitchFamily="18" charset="0"/>
                  <a:ea typeface="Microsoft YaHei" pitchFamily="34" charset="-122"/>
                </a:rPr>
                <a:t>Rotaviruses      3%</a:t>
              </a:r>
            </a:p>
          </p:txBody>
        </p:sp>
      </p:grpSp>
      <p:grpSp>
        <p:nvGrpSpPr>
          <p:cNvPr id="14" name="Group 54"/>
          <p:cNvGrpSpPr>
            <a:grpSpLocks/>
          </p:cNvGrpSpPr>
          <p:nvPr/>
        </p:nvGrpSpPr>
        <p:grpSpPr bwMode="auto">
          <a:xfrm>
            <a:off x="250825" y="2420938"/>
            <a:ext cx="2376488" cy="3275012"/>
            <a:chOff x="300" y="1525"/>
            <a:chExt cx="1355" cy="2063"/>
          </a:xfrm>
        </p:grpSpPr>
        <p:sp>
          <p:nvSpPr>
            <p:cNvPr id="33806" name="Rectangle 55"/>
            <p:cNvSpPr>
              <a:spLocks noChangeArrowheads="1"/>
            </p:cNvSpPr>
            <p:nvPr/>
          </p:nvSpPr>
          <p:spPr bwMode="auto">
            <a:xfrm>
              <a:off x="300" y="1525"/>
              <a:ext cx="1350" cy="2063"/>
            </a:xfrm>
            <a:prstGeom prst="rect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60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l" defTabSz="449263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z="1800">
                <a:solidFill>
                  <a:srgbClr val="FFFFFF"/>
                </a:solidFill>
                <a:latin typeface="Calibri" pitchFamily="34" charset="0"/>
                <a:ea typeface="Microsoft YaHei" pitchFamily="34" charset="-122"/>
              </a:endParaRPr>
            </a:p>
          </p:txBody>
        </p:sp>
        <p:sp>
          <p:nvSpPr>
            <p:cNvPr id="33807" name="Rectangle 56"/>
            <p:cNvSpPr>
              <a:spLocks noChangeArrowheads="1"/>
            </p:cNvSpPr>
            <p:nvPr/>
          </p:nvSpPr>
          <p:spPr bwMode="auto">
            <a:xfrm>
              <a:off x="343" y="1525"/>
              <a:ext cx="1311" cy="195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360" tIns="44280" rIns="90360" bIns="44280">
              <a:spAutoFit/>
            </a:bodyPr>
            <a:lstStyle/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it-IT" sz="1800" b="1" i="1">
                  <a:latin typeface="Times New Roman" pitchFamily="18" charset="0"/>
                  <a:ea typeface="Microsoft YaHei" pitchFamily="34" charset="-122"/>
                </a:rPr>
                <a:t>ETEC              42%</a:t>
              </a:r>
            </a:p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it-IT" sz="1800" b="1" i="1">
                  <a:latin typeface="Times New Roman" pitchFamily="18" charset="0"/>
                  <a:ea typeface="Microsoft YaHei" pitchFamily="34" charset="-122"/>
                </a:rPr>
                <a:t>Shigella           8%</a:t>
              </a:r>
            </a:p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it-IT" sz="1800" b="1" i="1">
                  <a:latin typeface="Times New Roman" pitchFamily="18" charset="0"/>
                  <a:ea typeface="Microsoft YaHei" pitchFamily="34" charset="-122"/>
                </a:rPr>
                <a:t>Salmonella      1%</a:t>
              </a:r>
            </a:p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it-IT" sz="1800" b="1" i="1">
                  <a:latin typeface="Times New Roman" pitchFamily="18" charset="0"/>
                  <a:ea typeface="Microsoft YaHei" pitchFamily="34" charset="-122"/>
                </a:rPr>
                <a:t>Campylob.       1%</a:t>
              </a:r>
            </a:p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it-IT" sz="1800" b="1" i="1">
                  <a:latin typeface="Times New Roman" pitchFamily="18" charset="0"/>
                  <a:ea typeface="Microsoft YaHei" pitchFamily="34" charset="-122"/>
                </a:rPr>
                <a:t>Vibrios             ?</a:t>
              </a:r>
            </a:p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it-IT" sz="1800" b="1" i="1">
                  <a:latin typeface="Times New Roman" pitchFamily="18" charset="0"/>
                  <a:ea typeface="Microsoft YaHei" pitchFamily="34" charset="-122"/>
                </a:rPr>
                <a:t>Cyclospora      2-3%</a:t>
              </a:r>
            </a:p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it-IT" sz="1800" b="1" i="1">
                <a:latin typeface="Times New Roman" pitchFamily="18" charset="0"/>
                <a:ea typeface="Microsoft YaHei" pitchFamily="34" charset="-122"/>
              </a:endParaRPr>
            </a:p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it-IT" sz="1800" b="1" i="1">
                  <a:latin typeface="Times New Roman" pitchFamily="18" charset="0"/>
                  <a:ea typeface="Microsoft YaHei" pitchFamily="34" charset="-122"/>
                </a:rPr>
                <a:t>E. histolytica  0-6%</a:t>
              </a:r>
            </a:p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it-IT" sz="1800" b="1" i="1">
                  <a:latin typeface="Times New Roman" pitchFamily="18" charset="0"/>
                  <a:ea typeface="Microsoft YaHei" pitchFamily="34" charset="-122"/>
                </a:rPr>
                <a:t>G. lamblia      0-6%</a:t>
              </a:r>
            </a:p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it-IT" sz="1800" b="1" i="1">
                <a:latin typeface="Times New Roman" pitchFamily="18" charset="0"/>
                <a:ea typeface="Microsoft YaHei" pitchFamily="34" charset="-122"/>
              </a:endParaRPr>
            </a:p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it-IT" sz="1800" b="1" i="1">
                  <a:latin typeface="Times New Roman" pitchFamily="18" charset="0"/>
                  <a:ea typeface="Microsoft YaHei" pitchFamily="34" charset="-122"/>
                </a:rPr>
                <a:t>Rotaviruses    12% </a:t>
              </a:r>
            </a:p>
          </p:txBody>
        </p:sp>
      </p:grpSp>
      <p:grpSp>
        <p:nvGrpSpPr>
          <p:cNvPr id="15" name="Group 57"/>
          <p:cNvGrpSpPr>
            <a:grpSpLocks/>
          </p:cNvGrpSpPr>
          <p:nvPr/>
        </p:nvGrpSpPr>
        <p:grpSpPr bwMode="auto">
          <a:xfrm>
            <a:off x="3635375" y="2997200"/>
            <a:ext cx="2736850" cy="3167063"/>
            <a:chOff x="2245" y="1933"/>
            <a:chExt cx="1677" cy="1995"/>
          </a:xfrm>
        </p:grpSpPr>
        <p:sp>
          <p:nvSpPr>
            <p:cNvPr id="33804" name="Rectangle 58"/>
            <p:cNvSpPr>
              <a:spLocks noChangeArrowheads="1"/>
            </p:cNvSpPr>
            <p:nvPr/>
          </p:nvSpPr>
          <p:spPr bwMode="auto">
            <a:xfrm>
              <a:off x="2245" y="1933"/>
              <a:ext cx="1677" cy="1995"/>
            </a:xfrm>
            <a:prstGeom prst="rect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60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l" defTabSz="449263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z="1800">
                <a:solidFill>
                  <a:srgbClr val="FFFFFF"/>
                </a:solidFill>
                <a:latin typeface="Calibri" pitchFamily="34" charset="0"/>
                <a:ea typeface="Microsoft YaHei" pitchFamily="34" charset="-122"/>
              </a:endParaRPr>
            </a:p>
          </p:txBody>
        </p:sp>
        <p:sp>
          <p:nvSpPr>
            <p:cNvPr id="33805" name="Rectangle 59"/>
            <p:cNvSpPr>
              <a:spLocks noChangeArrowheads="1"/>
            </p:cNvSpPr>
            <p:nvPr/>
          </p:nvSpPr>
          <p:spPr bwMode="auto">
            <a:xfrm>
              <a:off x="2311" y="1933"/>
              <a:ext cx="1469" cy="180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360" tIns="44280" rIns="90360" bIns="44280">
              <a:spAutoFit/>
            </a:bodyPr>
            <a:lstStyle/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it-IT" sz="1800" b="1" i="1">
                  <a:latin typeface="Times New Roman" pitchFamily="18" charset="0"/>
                  <a:ea typeface="Microsoft YaHei" pitchFamily="34" charset="-122"/>
                </a:rPr>
                <a:t>ETEC              36%</a:t>
              </a:r>
            </a:p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it-IT" sz="1800" b="1" i="1">
                  <a:latin typeface="Times New Roman" pitchFamily="18" charset="0"/>
                  <a:ea typeface="Microsoft YaHei" pitchFamily="34" charset="-122"/>
                </a:rPr>
                <a:t>Shigella             0% </a:t>
              </a:r>
            </a:p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it-IT" sz="1800" b="1" i="1">
                  <a:latin typeface="Times New Roman" pitchFamily="18" charset="0"/>
                  <a:ea typeface="Microsoft YaHei" pitchFamily="34" charset="-122"/>
                </a:rPr>
                <a:t>Salmonella        0%1%</a:t>
              </a:r>
            </a:p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it-IT" sz="1800" b="1" i="1">
                  <a:latin typeface="Times New Roman" pitchFamily="18" charset="0"/>
                  <a:ea typeface="Microsoft YaHei" pitchFamily="34" charset="-122"/>
                </a:rPr>
                <a:t>Vibrios              ? </a:t>
              </a:r>
            </a:p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it-IT" sz="1800" b="1" i="1">
                  <a:latin typeface="Times New Roman" pitchFamily="18" charset="0"/>
                  <a:ea typeface="Microsoft YaHei" pitchFamily="34" charset="-122"/>
                </a:rPr>
                <a:t>Yersinia            ?</a:t>
              </a:r>
            </a:p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it-IT" sz="1800" b="1" i="1">
                <a:latin typeface="Times New Roman" pitchFamily="18" charset="0"/>
                <a:ea typeface="Microsoft YaHei" pitchFamily="34" charset="-122"/>
              </a:endParaRPr>
            </a:p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it-IT" sz="1800" b="1" i="1">
                  <a:latin typeface="Times New Roman" pitchFamily="18" charset="0"/>
                  <a:ea typeface="Microsoft YaHei" pitchFamily="34" charset="-122"/>
                </a:rPr>
                <a:t>E. histolytica    ?</a:t>
              </a:r>
            </a:p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it-IT" sz="1800" b="1" i="1">
                  <a:latin typeface="Times New Roman" pitchFamily="18" charset="0"/>
                  <a:ea typeface="Microsoft YaHei" pitchFamily="34" charset="-122"/>
                </a:rPr>
                <a:t>G. lamblia        ?</a:t>
              </a:r>
            </a:p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it-IT" sz="1800" b="1" i="1">
                  <a:latin typeface="Times New Roman" pitchFamily="18" charset="0"/>
                  <a:ea typeface="Microsoft YaHei" pitchFamily="34" charset="-122"/>
                </a:rPr>
                <a:t>  </a:t>
              </a:r>
            </a:p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it-IT" sz="1800" b="1" i="1">
                  <a:latin typeface="Times New Roman" pitchFamily="18" charset="0"/>
                  <a:ea typeface="Microsoft YaHei" pitchFamily="34" charset="-122"/>
                </a:rPr>
                <a:t>Rotaviruses       0%</a:t>
              </a:r>
            </a:p>
          </p:txBody>
        </p:sp>
      </p:grpSp>
      <p:sp>
        <p:nvSpPr>
          <p:cNvPr id="7228" name="Text Box 60"/>
          <p:cNvSpPr txBox="1">
            <a:spLocks noChangeArrowheads="1"/>
          </p:cNvSpPr>
          <p:nvPr/>
        </p:nvSpPr>
        <p:spPr bwMode="auto">
          <a:xfrm>
            <a:off x="3644900" y="6308725"/>
            <a:ext cx="5032375" cy="33655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1600" b="1" i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Microsoft YaHei" pitchFamily="34" charset="-122"/>
              </a:rPr>
              <a:t>(Black modified,90; Gascon et Al, 93, ;Castelli &amp; Carosi,95)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969963"/>
            <a:ext cx="4157663" cy="4546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4819" name="Text Box 2"/>
          <p:cNvSpPr txBox="1">
            <a:spLocks noChangeArrowheads="1"/>
          </p:cNvSpPr>
          <p:nvPr/>
        </p:nvSpPr>
        <p:spPr bwMode="auto">
          <a:xfrm>
            <a:off x="250825" y="260350"/>
            <a:ext cx="4821238" cy="460375"/>
          </a:xfrm>
          <a:prstGeom prst="rect">
            <a:avLst/>
          </a:prstGeom>
          <a:solidFill>
            <a:srgbClr val="000066"/>
          </a:solidFill>
          <a:ln w="9360" cap="sq">
            <a:solidFill>
              <a:srgbClr val="FFFF00"/>
            </a:solidFill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400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</a:rPr>
              <a:t>Dove ha soggiornato la paziente?</a:t>
            </a: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9338" y="3048000"/>
            <a:ext cx="3048000" cy="3333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4821" name="AutoShape 7" descr="data:image/jpeg;base64,/9j/4AAQSkZJRgABAQAAAQABAAD/2wCEAAkGBhQSERUUExQUFRUWGBoXGRYYFxcWHRwVGBggFxoWFBceHSYeFxojGxkYHy8gJScpLCwuFx4yNTAqNiYrLSwBCQoKDgwOGg8PGiokHyQsLjAvMiopLC0sLCwtLCwsMDAsLCwsLCwpLDQsKSwsLywpLCwtLC00LCwsLCwsLCwpMP/AABEIAMQBAQMBIgACEQEDEQH/xAAbAAEAAQUBAAAAAAAAAAAAAAAABAEDBQYHAv/EAEMQAAEDAgMEBgcFBwMEAwAAAAECAxEAIQQSMQUiQVEGE2FxkdIVFjJSU4GTBxQjQqE0c7GzwdHwYnLhkqLi8SQzY//EABsBAAIDAQEBAAAAAAAAAAAAAAAEAgMFAQYH/8QALxEAAgIBAwIEBgAHAQAAAAAAAAECEQMEITESQQUiUXETYYGRofAUQrHB0eHxMv/aAAwDAQACEQMRAD8A3XZGyGDh2SWGSS02Seqb1yDW1S/Q7HwGPpN+Wmxv2Zj9y3/LFTKbMtt2Q/Q7HwGPpN+Wnodj4DH0m/LUylBy2Q/Q7HwGPpN+Wnodj4DH0m/LUylAWyH6HY+Ax9Jvy09DsfAY+k35amUoC2Q/Q7HwGPpN+Wnodj4DH0m/LUylAWyH6HY+Ax9Jvy09DsfAY+k35amUoC2Q/Q7HwGPpN+Wnodj4DH0m/LUpSgNSB32qtB22RPQ7HwGPpN+Wnodj4DH0m/LUylBy2Q/Q7HwGPpN+Wnodj4DH0m/LUylAWyH6HY+Ax9Jvy09DsfAY+k35amUoC2Q/Q7HwGPpN+Wnodj4DH0m/LUylAWyH6HY+Ax9Jvy09DsfAY+k35amUoC2Q/Q7HwGPpN+Wnodj4DH0m/LUylAWyH6HY+Ax9Jvy09DsfAY+k35amUoC2Q/Q7HwGPpN+Wnodj4DH0m/LUylAWyH6HY+Ax9Jvy1VGxmJH4DGvwm/LUuqo1HeKAtnHvubfw0f8AQn+1KvUqocOnbG/ZmP3Lf8sVMqHsb9mY/ct/yxUyrRN8ilKV0BSlKAFKVqHSPaxdzobKsraoWB+YaKJiDCVWjTeBqvJNQVgTNq9LQggMpS5aSqTA7ANSey1Q2umDoVvIQRyBKY7cxJ/hWuNrFiBF8us8OMTNv8AqS20VKABASLqJ0CR/nzkAXIrJeqzSmq2KXOV0jf8ADbSQtsOZgEn3jEHTKZi82rB9IukZSMrK0i8KVEx2JJGX53/rWAx7wcVuZg2BCUK/KIuYvcqknnNWEogR/G9hoPlFW5Nbs4r7nXlSLa1uLOZas6idV3gDgB41nejG01NuBu60rIED8quYTy56fpWIIr03ilI/NblJiAD7X+m+mlK4szWTqbIRncrZ0eq1rXRd55xRUVktARHCeARygcR2c62WtvHPrj1IvuxSlUKtO2w79f4A1YdK0pXlSgBJIAHE2rgHqlYrG7fQlta0b5TAAHFRBI+Qi/carsjaBWE5s0lIkEdk55gEg6aQI+dQ+JG6sn0Sq6MpSqKVAn/n9KpmtIBNpjQ919PnUyB6pVlt+SLETMTFykwofI+N6vVyMlJXFnWmuRSlKkcFKUoAVVGo7xVKqjUd4oA5JSlKpGzp2xv2Zj9y3/LFTKh7G/ZmP3Lf8sVMq0UfIpSldAV5W4BqQLgXMXNgO+rWNxiWkFazAH6ngB2mtc++jEgOOKDaWjnKIC5QDqJAUFG4tYiLc65TS27gZfEbWR1imSpTSk5VZiBCkjeIBNoIBB04xpWl7QZLLqhMwc6Vgz7RlJ5yQRpI1rZtqHD9dL60pVmTGUGVIUmUhzdNrLEi0RPCsI680Gw3lzuJLiUpW2ouJvKbplJglUnhNhSuePXs3xwDjZinMYoiTmWRAgzI+Z4RetgODZZw6g4vM68kKGTUQmUDsTJmTY8rVjNibO6x1DawooMzuqTYA2v+WY3p/jUzpVhy2/MAJWAqSbWsqOR7NNIpWMXGEslX239CuqTZjaUBpWaKiqLEg/5fsr1Vt5ZAkHKbQq1jNje0TztUoq2kdiraRvuwsMlDCAmYiSTEknUmCf8A0BWQqHslRLDZOpSLWt2W7KmV6aKSWw6yBtzGqaYUtGXMIjMCRdQGgI4HnWnKxbuLcAzAKIKQkKKQQN5SUkGJkA3PzsK315lK0lKgFJOoIkEVrGA6MLCXJVlWHUlC4ndQLKTBGoMX92O5fNGcmq4A2DZmHUhpKVqKlAXJM/IHiBpUkibGgqtMpUqAxqdgM5csEpBkAqO6dCUnXxmpmEwobSEp0H+Xq9VleJSJEgkagESOMm+6O0xUX0wXU9iXmlsXqVQGq1MiYjDsqaRvKVmSqwElJbURIE6HUxcgxeBWTYdzCYKTxSbEGJg+NWcXikAEFQzCDlCoVOoEC9yK8JSWlLKknKEhWdIWQUiSSRfS/bETNZ8XDTZOhy2lb3/ePyxlp5Y9Vbom0qgM3FVrQFhSqT/n+d48arQAqqNR3iqVVGo7xQBySlKVSNnTtjfszH7lv+WKmVD2N+zMfum/5YqDjOlLSF5QFLgwSmIHcSRmM2/rU5TjBXJ0KN0ZqlY9jbzC9HEjsVuH/uipy3AASSABckmBHfXVJS3TOGN29tBttKQ431iVk23SLReDxv8A+qweH2El9edhwoSZC0qupMiIA4gp4lXjep+08OjFqQW3kWJSROokSUcSfZHK4rWX8OptakzlIURuqjQyJg250jnm4yuSuJGTa54MvjNl4RLAUXCrKrKlaU3m6y2IGh1vMRbjNlbZK5S/C2ivfUFiEkgWXBJkmIIvIiabOwzbzPUqUEOBSlJJFspAKyoaEDLPZarbSM2HeCEytDgUYBJLYBSO+CJgVFy6knFdvn27ErtbGS2C6A7LmJQ4VCycy1HMoi8qAg6i3OLRWzLbB1APG4BvzrlqOELgjllN5mTa145XgVunR3pN1x6p0BLwGo9lYAuocjzHfFWafPF+R7fvzOJ9iz0xwoAQ6BcqyKPMEEpnnBED/dWt1uvShjPhXAVZYyqmCbpUFCw7o+daNhncyQTrcGOYMGOy1J6/HU+pdyrLH+Yu1YxCp3BdR0Avx5Ver1sVM4ttUXS4kDUEg6kcwBeeXCL0rhh1zSZDFG5HQMAypDaUqMqAvp4WABjSYExUiqVWvRjQpSoG1NttYcfiKgkSlAupV43U8bmhuuQJ9KxGx+kzeIUUpCkLF8qov3QTPd2GsvXFJSVoCJtLE5Ee1lJMA8uJPySFGOJAFesKxuglOXiEcEze/vL4lRvM1ax6FSDkzpiIGoIUlVk6KCsoGto4yYvHFgpJSoG4GuhKgm41EE6Uu0nkc5r/AM8f1b/t6/cuVqCUe/P+C8hYOhB4WvcWI8aiF8rdaQk/hrCiVAKkwJASYgJM3VPugazVrE7LJcKWwAlATKUkIlCozCYiTl0tMm9ZHZkwtKgfw1lCSUxKcqSCOYuRIjSsjVeKXirHs2vqr9BvFpalci4NmNAghCQQZzACZzZrq1MkSZ1q1tXaIbTlCc61WCBJMGbmLxY/5JE+vIbEkwJOp58L152M/Nc9/qaFbbGLwjyQhIBsEAjU7gA3u0dtXWX0rEpM8D2HkRqD2GpTuBbUkJUhKgBABEwIi06WrHNbIU26tSFFQcic6irKEyYuZg5jEaama9Lp/GITlWRdPJm5NG0ri7IhwozoTOUxmkiVkGd1Ss3tSdYPs6msjh21JEKVm5Ei/wAzxqitlrWF515VEZUKRO5rvQfzG1r6RXtGGcSY9sWhRIB0AOfneTI5xAircPiGlU3FOu970/32OZMGVxTZ7qqNR3irQeF5IBEyCRaNflRGJSTuqSo8AFC/dWupJpNPkScWtjlNKjdY57if+v8A4pVXUN0dEZx6fuLcuFlQaaEi6s2QEABMm8XAuByrUwdewkeFpB4jtraW2kowAUsBxsMtrCSFSF5QSVLzTGYzoIE8BWsKUCSQAAeAJIHzJJ/Ws7W3Uerkz9RV7FK8KRmQlKpKRcJkxeJ3dLxQPAmJE8q9N6DuH8Kz03EW3iVyirinZmd5VoJUeAiDFzoONo8fFKIzceAUmimEXlbUCkFakkZiVApzC4hJAUJ4d8zNMJiC0pK0wlaY0MTlAEHmDlBI0pWX2DsEvErWSGxYC11jjp7I/U9xpnFLJlkoplsZyk6PWwtll7DOGBvK3Co2KgCgmBprII7OArEZiw6lTas6miqFKQSCAk5yoC4EA72oieYrYMTs/qGVIczraKk2lMWUJIEpKSqfZk+yTxrEnZhclWGMAXyEytFu/fTyuSRIgxTmSD8kVyvuXtcJG2M4/r8KXMkZkLORUKuARHJSSR8xWgYJaigKUQVKlRIAEyZmBYdwrp6EwABAiwiwtyHAVz3a+D+7OrRwJK0TMEKlQSD2GUwPd0qWuhJwVEcibjSPWzMEX3OrSSI9pQE5R28JMQBW1MYTD4OFKXClnIFrNydYECEi1/1NT9nYPqmkNzORIBOkq4n5mTXnaWzkvt5FSBIMiJBBm0girsOmjija3YRgolcHtNt0kNrCssTE8eI56cKlVj9l7FQxJTKlEQVHlrAHAf2qYh3mMskgAxJgnS95AnupiDlXm5JIPuhKVKJgJBJOsACZjjXMVgrUt1alKUpRIKtQmd1P/iLXtwrYOlW21LWthG6hEZzxUbKyjkmNeJ001iYJoobU8lQBQoITzBUIK+8A27TPCs/U5OuXw1wuSMn/ACr6mU6KZAh3O2FgFBNgpQEnev8AlBE2vqb1nMQszlbKzpG6d28ZVFQ07+WtYXoSyoqctLZTlUZ/NwA5mCe6e2tsweBS0ITN9ZM8SR2DXgKwf4r+HnJxbv8AHHf5+lGppsfxMMbX7ZFY2UdStSSSSUpIAvzkEk/OOVXTslGTIZNyZJkgnjJ/ryvNTaUlk1ebI7lJ+vsPRxwjwjEN4dTi+sAW3lyAZ5BVlO9mAN5TIm4vI41l6UqmeRzJJUKUpVZ0UpSgBSleXHAkEmwFdSsC39zRKlFIJVEyAZgQP0qrOESEhATuzobi5njUdvagUvKAbTmJ3csRrzkkca8Y9SXN1MqUCCCFFISdQcw1PGL9sTNMwwZpTWOnfp/og5xS6rOGdcr3leJ/vSsp1H/5t/r/AGpXr/hS9RL4i9DqOzG0nCs5wkpDTSt6IBDYuZ0jnWvYjYweUo4UHKJuuzZUTIS2IByAH2haIia2DZOESrD4cqlWVpsidJyC+UWJHCRaslTUscZrzIznRDw2yWkJjq0SYzHKLnWTMnUmBwmtS6X7G6gofZSeqnK4hIkAqNlpTwE6x2czW81ZxWGDiClUwY01BBCgR3EA0ZMUZx6Wg55OdIVIBGhvXqru1cAcM8UZSGlElozm3dSjSRF+doqP1nYfA157JjeOTixKcHF0eqzew+kHUpyLBKZkERuzraLib86wXWdh8DTrB3d9q7iySxS6ohFuL2Nt29j23GDlVIMwpJHtJyrCFA3vbQcOArV0PKSFBJgLTlUIF09/DUiRwJoHjly/lJCuNiARa8XBv3CrZWJgkDjef6Ansq/NneWSlHmicpuTXSbp0b2p1rQSpQLiN1Q4kAwlcdoi/OayjrKVCFAKEgwQCJBkGDxBvNaM2j7o6066chklQFyGwCk5rgRmiwnQnhW9g1rYJylGpcoYV1uVpSlMHSla5sbbqnsU4hRQUpzdWU6EA2KT+YlJIn/SrnWdx2F6xtbcxnSUzExIiY41qG1cEMO4gJcjIAUi5VJUVFUAZUgm09gntozScafYLpF3pbhG23M5zS+edgtCUgGAJVmASmNBJPKvezNmw2oKCQt4hIBKSqBcDKqQgGOUyeYArCYzHrdWpTpm5KUzuhPJAJsK2fY+3m1sBkoIWlAQFZJTJGUKJjcExMx31kZ9Uotyxx39ffv8y3TqE8m//TO7JSlMwmCeOUgFKYBAJJsFTaYvImZrJVAS3njI4g5DbKkQDBACrkFME6AfpUll+SQRBTEiZF7iD/wDpXmslyfUzcWxeq2++lCcy1BKRxUQB4mtAf8AtUUHVBLALYsAVFK55q1ETwj51qfSPbRxT5dgpkJGUmQIEWsOXfTOPRTb82yNPD4blnJdSpep2rDYpDiAtCgpKtFAyD3GrtcGwG0nGVpWhRBQoKAkxOlxoZEjuJromz/tQZUlRdQptQ0Cd8KtoDaDPPxoy6OUf/O4ajw7Ji3juvkbrSuf437UwWwWmsrma6V7ycl9FAgg6cOdZHA/abhlz1gcbgcU5gTxAyzHzqp6bKldFD0WdK+hm30rm/Sj7QUvMpRhi62oqlR9ghIGgKTeSf0rNdDOmCHWMj7oDrYJUpZiUZoCsxsTcDnRLTTjDqaCWjyxx/Ea718zO/eg7dKtwEgFKiJIsTIuANI+fKrTmGA3pWTIgFayCqYSSCeZ/wAireOYQh5GVIBkqOUaqXqpQHGAsz2q51IxM5TlEk2HATzJ4Aa16nQwxy06lCFP57u/W/c89nlJZKb2LGIw6Q4M5BCUySQIzqVAkHSwty53qY0kAiLX/iZrw03A1kkkk8ydTXoJM2JBt2ix1intNjljxqMnb7+73F8s1KVrg5NSvMHn+lKkXnUNjfszH7lv+WKmVD2N+zMfuW/5YqZVoo+RSlK6BrnTL2Wv9yv4CtZrfNr7ODzRRodUnkoaT2HQ99aFi/wlqQvdKTBnSSJEK0NoNY2uxS6+vsUzxTm/Km/YVWvDbgUJBBHMV6JrOF2mnTPABExYc/7VldldGi+lSlFbdgEkoG8DNxMGI7LyDNRsFsZWJlCYCfzKNwAe7UmDaugARpYVp6PTqfnkhjHHuyFg9joQ3kOZwEyS6esJMAcbCwqaBVaVrVRdYpSldA8rVAJ5AnwrTdr7XW+A2WgFpXwVmMwUlIte558K2/ErSEKK/ZCSVf7Yv+k1zB/pSEurU03MqJQpw5iAeJRoTMm5MTpakdXJ7K6T5G9Noc2rtYlxV+m5mnejJ3DKVrWMyUDTdEqGaYzb0COWomsnsvG9WIGYBBJg/lIIzFxuBcAqGYEzundNq1fZ3TZ4vIL7n4UkKyoSDlIixAChw0PAcq2jFbQwRwyZdlClWVKlKzkGS5+YbtjMGIjgaWlgw5oNR29xuegz6LIouN36W/pxz8jxtDpPhcy1LeWFSEgNhYIyyCQJsbkGSDAFhNUT07w2GCUo/FQolSindWCeK0lISr5EaaVjsbsLArBdOJRmUc5hxMEC68qfaKiJ1OprRTVObTwWNYmlX52/6bOh0uDUeZOfUuU6St+nfsbR0vUlxDTzakltZVO6EqLwMKUSRmVMgxwrV6mObXcUwlgqltKswECxvx1i5t21Drk2m9vQ3dHgyafH0N93Xtyr2W4BpSlQY5jt/wDrkUpSuFlHpDZMwCYEnsGkn5kD51sfQjYZefzqRmQ3BuopGcGUj2Tm0uOVeOg2JjEpQpa0pWZATEFxN05rG2vK8VuGFwjuGedDac4fWVoRMJQE+0SSbkyDbhziKaxYIzj1Pjueb8V8Rnhc8EUk6TT9fX+//TJYnMXQkCVhJczEbuc7txM2AMAHTnBNTmWo1JUeJP8AQaAdn8dasYPDqBzLiSOZNyb30AsAABa9zM1LrSwxqPFei9FweLyO36iqo1HeKpVUajvFXFZySlKVSNnTtjfszH7lv+WKkl4Zss34DSeNufyqNsb9mY/ct/yxUpSAYkAwZE8CNCO2rRV8nqlKV04K1/pN0bGIhQubJUJA3bwtPNSSZgmCnMONbBSoyipKmWYsssUlODpo4vicO5hnlNqICkGDeU3GvcRBrqv3XDMJQpQZRlslasoOYjUKNySJ41a210VYxO8tJSv302NufBXzFYDaPRDEILSmnTiEswoNOKIukyAkaRoIkHhNJwxPC20rNrU6jT6/olJ9M0qltz7Pjm+a5Mu9ikMvKUklAVlQc7am28yTwcjKJFrxrqazjLoUkKGhrF7Dx/3rDJcdCQSTISSBuKOt54SQbVEwOOwHWL6twJUq6ldY4kGCNCVQRPAdvCmU0t1wzJlhabjTuPNbr959TY6VGwGJDiSpKgtOY5VAggjlI1jSpNWC7VClKV0DQen/AEhUF9Q2opAT+IRacwByd0RPfHOtHrY+n6F/fFFSSElKcpiygEiYPEgyDWuVi6ht5HZ9D8Jjix6WDh3W/v8Av+BSlKXNbq7lxlQCgVJzJBEpkiRxEi4kWmpG1MEGnCEnMggLQrm2q6Se2LHtBqHWVbxZfZbYVlC0KPVuKUEgNkSpCidAIBHzHKrIpNNfYWzSlinHJyuJe3Z/R/h/I8JxrS2kpdQrOjKlC0ZRLcyQ4DqRNiIJ0JrOMfZ8pxkOtPBQUnMhKkFBM6A7xy99xUroz0OYWcy3Uv5SAUtzkBiYWowV8NK30CnsWn6leQ8trvFPgz6NK2t7d8fRNWvx/Q4a6yUmFApI4EEaW/jVWMMtw5UJUo8kpKjHcL1un2l7NOZt8aEdWrvEqT4gqHyraOjuwG8M2Mg3lAFSzEkxMdgHIfrVMdM3kceyNHN4zCOkhlq5Svb0a5v8e5yBaCkkEEEEgg2IIsQe2auM4Za/ZSpVwN1JNzoLDUwbdlbx0x6MdYoPNA9Y64G8kACwUM09uUGTwqJ0DCw+plbZyoJcuD+G8BlB5SRIg8gRUf4esnS+CyPiyemeXHVrlN/f6fvyK9FOijrbqHnmjAVupJggwT1ixwAiADcqI5V0BKTMnw5f376w/SnGqaQ2pJO44HFpBCSWke1c2AkoBm1+GtZXB4tLraXE+ysAj58+2tLFCONdKPIazU5NVL42SvTbsXqUpVwkKqjUd4rzXpGo7xQBySlKVSNnTtjfszH7lv8AliplQ9jfszH7lv8AliplWij5FKUroClKUAK8KdAISSJMkDiQNY7pHjXulcA1Hp0jDtMqUUAPO2SUiDIIKlGOyxOpkC4rm9dF+0bZSltIeSZDUhSY4KI3p7CAK51WTq7+Ie78CUf4W0973+VdvtX5MnsfpG/hpDSrK1SoZhPMA6HurpnRzpCjFNJVKA5cKQCJChrAmY41yCqoUQQQSCNCLEdxqOHUSx87ov1/g2PVeaPll61z7ndaVo/2fbTxLilJWorZSDvKuQskQkKNzaTHCt4rVxzWSPUjw+r00tLleKTTa9CBtnYreKbyOA2ukgwUqiJH9jWuMfZm0CMzriuYASme43IrcqVyWKEnbQYdZnwxcMcmkcz6X9E28MA42s5VKCQgiSN0kkK46HhaRWq12fbeyk4hlbahMglJ4hcbqh2z/Uca4zWbqsahK1wz2HgmrlqMbWRtuPr6Pj+hSpWzdmOPuBtpOZR+QA4lR4CotdC+zUoDLumfrACeMFO6J7wq1V4cayTUWO+I6t6XBLJHd8L/AH8jY9g7HGGYS2LnVSuazqe7gOwCsjVAarWykkqR86nOWSTnJ7stv4dKxC0hQkGCAbi4PeK8YHBpabS2mcqBlEmTA5mr9K7Xc51Oq7Gt9MHVtthQEonNmA323hdLibwQOKSNJ7a9NdKEt4NvEuJO/ZWRMEugR3AHKbns+WeeZStJSoBQOoN615HRbqkuIaQy42szkdKwQbWCgCCBFrSOZqqSknaHcU8UoKGRbp/dd9+z/du+O2N0iGI69WJORtZSgJSlWgBJSXBvRGo/1WiYrP7LxDLKAzmyZCAOsMElY6yJMSqFCRwmsa9sQBLYGHW31alOAtLSsBZAJjNJ/KAN3mIqTisE0tEOoQyXDYLdJgg5hlSFBIObLZJESb1yCklvyGeWKcvImovtttWy93Rn0qBEi4PEf0NK0N3o3iG8SFYR4IbcJKSXSqSE5jmEb8wr3tLmth2d1xlSwpDoSE5CgJbJFzBBOcQmAoeyDpwqUZtumqIZtPCCUoTTT+jXuv8Af9jN16RqO8VGw2JKpzJKCkwbyDPFKhqPD+EyUajvFWChySlKVUNm9YvrPuDPUuoZXkY/EWQlITkEgk89OdRktbTtBaKZSqSUyRmMpMCDKSmIgAgaiayuGwKXsG02vQtM8AdEpVxtwqEehbecr614TwCgNXM6rgSZBUjsSoxFonRQmu56xScf1zvVFnIYLaVGSkJSoDMAAR1i4vJgA1YRiNoJWnrfuyWwWyuVBJ6sCHVSTa5HO4sYNefUJED8fESAROcSQc9yY1HWG/ar3jU1noo2lt5AUqHVZgSEkoEpVkRI9mUJsZ0FFMLj+ojpbxwBLbjLuZTp3oISCZZTINxkINuY4STsDQMQTmIgKMReAZI/LOsdta8Og7eZJ612AZKJSEqnLmBAAhJy+yLXtEVQdBWh7LryTKVEhQBUUpSmVGLncKp4FZPIV3c4+l9/wbKRSoOxtlDDtdWFrXvKVmXEyoyRawE8KnV0gy2+yFpUlQlKgUkcwRBFc06VdEPu5CmipaFEDLElJIUdRqIQeFdPq3hUy6o+6B4kGD+qvGs/xGax4eutzU8L1WTBl8r27rszh60EGCCCLEG1+RFeZro/2m4RlKW3Sn8RRIsAM4AF3Fawm3aZ4U6AbByMl5xCcyzKCRvBAESJ0za24RWfpF/EpNbHr8niscOn+M478JXy/wDH0+RlOhuBLWDbChClSsj/AHGRPbEVm6UrfjHpSR4DNkeXJLI+W2/uKUpUisi7VYUth1CDC1IUlJ7SIFcUUmDBEEWg8xwrutajhvs9QvFOrcUC0VZwgSlUqOaCfd9oWM24Vm+INQgsj4R6LwPWQwdcJ96f79DnIbMTFpieE99dDTs07NwTq0rCnVZLkSnNMAJHGxUZPKs5i9htKQ3hgjKy0oLy2IWMpuo+0DJnWTedIqZjtnoebLbicyDEi40MiCLiq9CnkxvJVXx/ks8Q8TjknGDT6buS9Umq+vPyMX0LZUMKlSySp1SnST/rP9QAfnWdrw00EpCUiAkAAcgBAFe61IrpSR53Nk+JklOqttilKVIrFKVSgDC7T6TIQlQbOZzQGJSDzJtMdlao7iFr9tala+0SbnUgcJgaV6xeGLa1IMnKSJPEcD8xB+dW+rOXNByj80GPmdKwM+bJkk4vt2QrOUm6JKtqOZW0ggdV7BAg6RBrddnbRS8jOnuI4g8jXP6zPRQq6+xMZDmHC0RPzP6mrtJqJfE6Zb2SxzbdM2jHuAIIKlJzbuZIJKSdDoYv8uHGrpz5d2Au0TpPbFXKqjUd4rYGDj3Ur+J/2ClXqVUOWb6626rAshh1LS+rZhaoiOrBIuONv8tVrCLxfWpzvYctSZAIzEEW4RIV+hI5Gvb+AL2Cw6UkTkaNwo6NdgJ4/pWN9VnBclIAuTld0F/cqjNqPhzUaX3S/Ar5/wCWNoybTe0N2VYcQhAM5lkrAIWskBOpgxFp7L5DZDb4b/8AkKQpwmdywAypECw/MFH5/IeHtmuKUSMQtIzKICQNCoqgkkzExoLAaXnInwptIGxSlKkRFKUoAV42cob6yRE3PC0n9AR4VVxeUE8gT4XrEdH5+4pkgh0yYEWdEqyixJubnkTwrH8Wi5whjXeSHdJs5SfZEramzmsUUFxvMEFUEnW8WCTcEpBvw4XqcBRIiw0FVp/TaeOngoRF8uaWV+Z+3yFKUpkqFKUoAV4UyCZvysSLdoBvx8a90qLipKmjqbXB5QgDQRXqlK6lRwUpSugKUpQApSlAEFWxWStSy2lRVrMkTzANhU0pERwiI4RyjlVaVFRS4A1PavRfJvNEZdSFqiL6gx7MRrykmsp0a2f1bZVKVFZ1TcQm2WeMHNcWNZZxsKBSRIIII7DYivGGwyW0BCBCUiAJJ7dTc1THBCM+tIj0q7LtYrGbQUjEtIQc5VuqbzAQNUr5p/NNoIHMCshis2RXVxng5Z0zcJqLsXZxblSzmdWQVqmdDYCwsB/mlWytukSOa2/wVWvNKgNm/K2wnDYPDurmAhoWTmuprlmHbxqCftFZc3N/e3f/AKh+a3xe2skjZLeJwbCHQSnq2lWJTcNgajvNRW+gWEBBCVyCCPxFai9KZ9IsuRT6U/exzS59LDE45evqt8VX5LmNwWDUtZWsBQUSr8QphUmQb8wbfOrx6L4dXBUEcFmCDBmNDoL93IRNe2U0tQUpCSoHNOl5JvGokkweN6kpSAABYCwHYOFP0ZXV6Mx+C2A0051iArNe5WT7Rk2NZKlK6RbvkUpSugUUmQQdDb5GtU2C+9h1owz6VFLYUlpQQpQUkndKSBEhIumxEmtspVU8am03yuCcZuKa9SyhlWdSitRSQAEQkBMakGMxJ7TV6lKsIClKV0BSlKAKVWlKAFKUoAUpSgBSlKAFKUoAUpSgBSlKAFVRqO8VSqo1HeKAOSUpSqRszezumzyWWkhDVm0DRfBAHv1I9envcZ8F+elKLZFwQ9envcZ8F+enr097jPgvz0pXbYdCHr097jPgvz09envcZ8F+elKLYdCHr097jPgvz09envcZ8F+elKLYdCHr097jPgvz09envcZ8F+elKLYdCHr097jPgvz09envcZ8F+elKLYdCHr097jPgvz09envcZ8F+elKLYdCHr097jPgvz09envcZ8F+elKLYdCHr097jPgvz09envcZ8F+elKLYdCHr097jPgvz09envcZ8F+elKLYdCHr097jPgvz09envcZ8F+elKLYdCHr097jPgvz09envcZ8F+elKLYdCHr097jPgvz09envcZ8F+elKLYdCHr097jPgvz09envcZ8F+elKLYdCHr097jPgvz09envcZ8F+elKLYdCHr097jPgvz1VPTp6RuM+C/PSlFsOhHP8A06v3UeCv70pSoWX9KP/Z">
            <a:hlinkClick r:id="rId5"/>
          </p:cNvPr>
          <p:cNvSpPr>
            <a:spLocks noChangeAspect="1" noChangeArrowheads="1"/>
          </p:cNvSpPr>
          <p:nvPr/>
        </p:nvSpPr>
        <p:spPr bwMode="auto">
          <a:xfrm>
            <a:off x="109538" y="188913"/>
            <a:ext cx="523875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1800">
              <a:solidFill>
                <a:srgbClr val="FFFFFF"/>
              </a:solidFill>
              <a:latin typeface="Calibri" pitchFamily="34" charset="0"/>
              <a:ea typeface="Microsoft YaHei" pitchFamily="34" charset="-122"/>
            </a:endParaRPr>
          </a:p>
        </p:txBody>
      </p:sp>
      <p:sp>
        <p:nvSpPr>
          <p:cNvPr id="34822" name="AutoShape 9" descr="data:image/jpeg;base64,/9j/4AAQSkZJRgABAQAAAQABAAD/2wCEAAkGBhQSERUUExQUFRUWGBoXGRYYFxcWHRwVGBggFxoWFBceHSYeFxojGxkYHy8gJScpLCwuFx4yNTAqNiYrLSwBCQoKDgwOGg8PGiokHyQsLjAvMiopLC0sLCwtLCwsMDAsLCwsLCwpLDQsKSwsLywpLCwtLC00LCwsLCwsLCwpMP/AABEIAMQBAQMBIgACEQEDEQH/xAAbAAEAAQUBAAAAAAAAAAAAAAAABAEDBQYHAv/EAEMQAAEDAgMEBgcFBwMEAwAAAAECAxEAIQQSMQUiQVEGE2FxkdIVFjJSU4GTBxQjQqE0c7GzwdHwYnLhkqLi8SQzY//EABsBAAIDAQEBAAAAAAAAAAAAAAAEAgMFAQYH/8QALxEAAgIBAwIEBgAHAQAAAAAAAAECEQMEITESQQUiUXETYYGRofAUQrHB0eHxMv/aAAwDAQACEQMRAD8A3XZGyGDh2SWGSS02Seqb1yDW1S/Q7HwGPpN+Wmxv2Zj9y3/LFTKbMtt2Q/Q7HwGPpN+Wnodj4DH0m/LUylBy2Q/Q7HwGPpN+Wnodj4DH0m/LUylAWyH6HY+Ax9Jvy09DsfAY+k35amUoC2Q/Q7HwGPpN+Wnodj4DH0m/LUylAWyH6HY+Ax9Jvy09DsfAY+k35amUoC2Q/Q7HwGPpN+Wnodj4DH0m/LUpSgNSB32qtB22RPQ7HwGPpN+Wnodj4DH0m/LUylBy2Q/Q7HwGPpN+Wnodj4DH0m/LUylAWyH6HY+Ax9Jvy09DsfAY+k35amUoC2Q/Q7HwGPpN+Wnodj4DH0m/LUylAWyH6HY+Ax9Jvy09DsfAY+k35amUoC2Q/Q7HwGPpN+Wnodj4DH0m/LUylAWyH6HY+Ax9Jvy09DsfAY+k35amUoC2Q/Q7HwGPpN+Wnodj4DH0m/LUylAWyH6HY+Ax9Jvy1VGxmJH4DGvwm/LUuqo1HeKAtnHvubfw0f8AQn+1KvUqocOnbG/ZmP3Lf8sVMqHsb9mY/ct/yxUyrRN8ilKV0BSlKAFKVqHSPaxdzobKsraoWB+YaKJiDCVWjTeBqvJNQVgTNq9LQggMpS5aSqTA7ANSey1Q2umDoVvIQRyBKY7cxJ/hWuNrFiBF8us8OMTNv8AqS20VKABASLqJ0CR/nzkAXIrJeqzSmq2KXOV0jf8ADbSQtsOZgEn3jEHTKZi82rB9IukZSMrK0i8KVEx2JJGX53/rWAx7wcVuZg2BCUK/KIuYvcqknnNWEogR/G9hoPlFW5Nbs4r7nXlSLa1uLOZas6idV3gDgB41nejG01NuBu60rIED8quYTy56fpWIIr03ilI/NblJiAD7X+m+mlK4szWTqbIRncrZ0eq1rXRd55xRUVktARHCeARygcR2c62WtvHPrj1IvuxSlUKtO2w79f4A1YdK0pXlSgBJIAHE2rgHqlYrG7fQlta0b5TAAHFRBI+Qi/carsjaBWE5s0lIkEdk55gEg6aQI+dQ+JG6sn0Sq6MpSqKVAn/n9KpmtIBNpjQ919PnUyB6pVlt+SLETMTFykwofI+N6vVyMlJXFnWmuRSlKkcFKUoAVVGo7xVKqjUd4oA5JSlKpGzp2xv2Zj9y3/LFTKh7G/ZmP3Lf8sVMq0UfIpSldAV5W4BqQLgXMXNgO+rWNxiWkFazAH6ngB2mtc++jEgOOKDaWjnKIC5QDqJAUFG4tYiLc65TS27gZfEbWR1imSpTSk5VZiBCkjeIBNoIBB04xpWl7QZLLqhMwc6Vgz7RlJ5yQRpI1rZtqHD9dL60pVmTGUGVIUmUhzdNrLEi0RPCsI680Gw3lzuJLiUpW2ouJvKbplJglUnhNhSuePXs3xwDjZinMYoiTmWRAgzI+Z4RetgODZZw6g4vM68kKGTUQmUDsTJmTY8rVjNibO6x1DawooMzuqTYA2v+WY3p/jUzpVhy2/MAJWAqSbWsqOR7NNIpWMXGEslX239CuqTZjaUBpWaKiqLEg/5fsr1Vt5ZAkHKbQq1jNje0TztUoq2kdiraRvuwsMlDCAmYiSTEknUmCf8A0BWQqHslRLDZOpSLWt2W7KmV6aKSWw6yBtzGqaYUtGXMIjMCRdQGgI4HnWnKxbuLcAzAKIKQkKKQQN5SUkGJkA3PzsK315lK0lKgFJOoIkEVrGA6MLCXJVlWHUlC4ndQLKTBGoMX92O5fNGcmq4A2DZmHUhpKVqKlAXJM/IHiBpUkibGgqtMpUqAxqdgM5csEpBkAqO6dCUnXxmpmEwobSEp0H+Xq9VleJSJEgkagESOMm+6O0xUX0wXU9iXmlsXqVQGq1MiYjDsqaRvKVmSqwElJbURIE6HUxcgxeBWTYdzCYKTxSbEGJg+NWcXikAEFQzCDlCoVOoEC9yK8JSWlLKknKEhWdIWQUiSSRfS/bETNZ8XDTZOhy2lb3/ePyxlp5Y9Vbom0qgM3FVrQFhSqT/n+d48arQAqqNR3iqVVGo7xQBySlKVSNnTtjfszH7lv+WKmVD2N+zMfum/5YqDjOlLSF5QFLgwSmIHcSRmM2/rU5TjBXJ0KN0ZqlY9jbzC9HEjsVuH/uipy3AASSABckmBHfXVJS3TOGN29tBttKQ431iVk23SLReDxv8A+qweH2El9edhwoSZC0qupMiIA4gp4lXjep+08OjFqQW3kWJSROokSUcSfZHK4rWX8OptakzlIURuqjQyJg250jnm4yuSuJGTa54MvjNl4RLAUXCrKrKlaU3m6y2IGh1vMRbjNlbZK5S/C2ivfUFiEkgWXBJkmIIvIiabOwzbzPUqUEOBSlJJFspAKyoaEDLPZarbSM2HeCEytDgUYBJLYBSO+CJgVFy6knFdvn27ErtbGS2C6A7LmJQ4VCycy1HMoi8qAg6i3OLRWzLbB1APG4BvzrlqOELgjllN5mTa145XgVunR3pN1x6p0BLwGo9lYAuocjzHfFWafPF+R7fvzOJ9iz0xwoAQ6BcqyKPMEEpnnBED/dWt1uvShjPhXAVZYyqmCbpUFCw7o+daNhncyQTrcGOYMGOy1J6/HU+pdyrLH+Yu1YxCp3BdR0Avx5Ver1sVM4ttUXS4kDUEg6kcwBeeXCL0rhh1zSZDFG5HQMAypDaUqMqAvp4WABjSYExUiqVWvRjQpSoG1NttYcfiKgkSlAupV43U8bmhuuQJ9KxGx+kzeIUUpCkLF8qov3QTPd2GsvXFJSVoCJtLE5Ee1lJMA8uJPySFGOJAFesKxuglOXiEcEze/vL4lRvM1ax6FSDkzpiIGoIUlVk6KCsoGto4yYvHFgpJSoG4GuhKgm41EE6Uu0nkc5r/AM8f1b/t6/cuVqCUe/P+C8hYOhB4WvcWI8aiF8rdaQk/hrCiVAKkwJASYgJM3VPugazVrE7LJcKWwAlATKUkIlCozCYiTl0tMm9ZHZkwtKgfw1lCSUxKcqSCOYuRIjSsjVeKXirHs2vqr9BvFpalci4NmNAghCQQZzACZzZrq1MkSZ1q1tXaIbTlCc61WCBJMGbmLxY/5JE+vIbEkwJOp58L152M/Nc9/qaFbbGLwjyQhIBsEAjU7gA3u0dtXWX0rEpM8D2HkRqD2GpTuBbUkJUhKgBABEwIi06WrHNbIU26tSFFQcic6irKEyYuZg5jEaama9Lp/GITlWRdPJm5NG0ri7IhwozoTOUxmkiVkGd1Ss3tSdYPs6msjh21JEKVm5Ei/wAzxqitlrWF515VEZUKRO5rvQfzG1r6RXtGGcSY9sWhRIB0AOfneTI5xAircPiGlU3FOu970/32OZMGVxTZ7qqNR3irQeF5IBEyCRaNflRGJSTuqSo8AFC/dWupJpNPkScWtjlNKjdY57if+v8A4pVXUN0dEZx6fuLcuFlQaaEi6s2QEABMm8XAuByrUwdewkeFpB4jtraW2kowAUsBxsMtrCSFSF5QSVLzTGYzoIE8BWsKUCSQAAeAJIHzJJ/Ws7W3Uerkz9RV7FK8KRmQlKpKRcJkxeJ3dLxQPAmJE8q9N6DuH8Kz03EW3iVyirinZmd5VoJUeAiDFzoONo8fFKIzceAUmimEXlbUCkFakkZiVApzC4hJAUJ4d8zNMJiC0pK0wlaY0MTlAEHmDlBI0pWX2DsEvErWSGxYC11jjp7I/U9xpnFLJlkoplsZyk6PWwtll7DOGBvK3Co2KgCgmBprII7OArEZiw6lTas6miqFKQSCAk5yoC4EA72oieYrYMTs/qGVIczraKk2lMWUJIEpKSqfZk+yTxrEnZhclWGMAXyEytFu/fTyuSRIgxTmSD8kVyvuXtcJG2M4/r8KXMkZkLORUKuARHJSSR8xWgYJaigKUQVKlRIAEyZmBYdwrp6EwABAiwiwtyHAVz3a+D+7OrRwJK0TMEKlQSD2GUwPd0qWuhJwVEcibjSPWzMEX3OrSSI9pQE5R28JMQBW1MYTD4OFKXClnIFrNydYECEi1/1NT9nYPqmkNzORIBOkq4n5mTXnaWzkvt5FSBIMiJBBm0girsOmjija3YRgolcHtNt0kNrCssTE8eI56cKlVj9l7FQxJTKlEQVHlrAHAf2qYh3mMskgAxJgnS95AnupiDlXm5JIPuhKVKJgJBJOsACZjjXMVgrUt1alKUpRIKtQmd1P/iLXtwrYOlW21LWthG6hEZzxUbKyjkmNeJ001iYJoobU8lQBQoITzBUIK+8A27TPCs/U5OuXw1wuSMn/ACr6mU6KZAh3O2FgFBNgpQEnev8AlBE2vqb1nMQszlbKzpG6d28ZVFQ07+WtYXoSyoqctLZTlUZ/NwA5mCe6e2tsweBS0ITN9ZM8SR2DXgKwf4r+HnJxbv8AHHf5+lGppsfxMMbX7ZFY2UdStSSSSUpIAvzkEk/OOVXTslGTIZNyZJkgnjJ/ryvNTaUlk1ebI7lJ+vsPRxwjwjEN4dTi+sAW3lyAZ5BVlO9mAN5TIm4vI41l6UqmeRzJJUKUpVZ0UpSgBSleXHAkEmwFdSsC39zRKlFIJVEyAZgQP0qrOESEhATuzobi5njUdvagUvKAbTmJ3csRrzkkca8Y9SXN1MqUCCCFFISdQcw1PGL9sTNMwwZpTWOnfp/og5xS6rOGdcr3leJ/vSsp1H/5t/r/AGpXr/hS9RL4i9DqOzG0nCs5wkpDTSt6IBDYuZ0jnWvYjYweUo4UHKJuuzZUTIS2IByAH2haIia2DZOESrD4cqlWVpsidJyC+UWJHCRaslTUscZrzIznRDw2yWkJjq0SYzHKLnWTMnUmBwmtS6X7G6gofZSeqnK4hIkAqNlpTwE6x2czW81ZxWGDiClUwY01BBCgR3EA0ZMUZx6Wg55OdIVIBGhvXqru1cAcM8UZSGlElozm3dSjSRF+doqP1nYfA157JjeOTixKcHF0eqzew+kHUpyLBKZkERuzraLib86wXWdh8DTrB3d9q7iySxS6ohFuL2Nt29j23GDlVIMwpJHtJyrCFA3vbQcOArV0PKSFBJgLTlUIF09/DUiRwJoHjly/lJCuNiARa8XBv3CrZWJgkDjef6Ansq/NneWSlHmicpuTXSbp0b2p1rQSpQLiN1Q4kAwlcdoi/OayjrKVCFAKEgwQCJBkGDxBvNaM2j7o6066chklQFyGwCk5rgRmiwnQnhW9g1rYJylGpcoYV1uVpSlMHSla5sbbqnsU4hRQUpzdWU6EA2KT+YlJIn/SrnWdx2F6xtbcxnSUzExIiY41qG1cEMO4gJcjIAUi5VJUVFUAZUgm09gntozScafYLpF3pbhG23M5zS+edgtCUgGAJVmASmNBJPKvezNmw2oKCQt4hIBKSqBcDKqQgGOUyeYArCYzHrdWpTpm5KUzuhPJAJsK2fY+3m1sBkoIWlAQFZJTJGUKJjcExMx31kZ9Uotyxx39ffv8y3TqE8m//TO7JSlMwmCeOUgFKYBAJJsFTaYvImZrJVAS3njI4g5DbKkQDBACrkFME6AfpUll+SQRBTEiZF7iD/wDpXmslyfUzcWxeq2++lCcy1BKRxUQB4mtAf8AtUUHVBLALYsAVFK55q1ETwj51qfSPbRxT5dgpkJGUmQIEWsOXfTOPRTb82yNPD4blnJdSpep2rDYpDiAtCgpKtFAyD3GrtcGwG0nGVpWhRBQoKAkxOlxoZEjuJromz/tQZUlRdQptQ0Cd8KtoDaDPPxoy6OUf/O4ajw7Ji3juvkbrSuf437UwWwWmsrma6V7ycl9FAgg6cOdZHA/abhlz1gcbgcU5gTxAyzHzqp6bKldFD0WdK+hm30rm/Sj7QUvMpRhi62oqlR9ghIGgKTeSf0rNdDOmCHWMj7oDrYJUpZiUZoCsxsTcDnRLTTjDqaCWjyxx/Ea718zO/eg7dKtwEgFKiJIsTIuANI+fKrTmGA3pWTIgFayCqYSSCeZ/wAireOYQh5GVIBkqOUaqXqpQHGAsz2q51IxM5TlEk2HATzJ4Aa16nQwxy06lCFP57u/W/c89nlJZKb2LGIw6Q4M5BCUySQIzqVAkHSwty53qY0kAiLX/iZrw03A1kkkk8ydTXoJM2JBt2ix1intNjljxqMnb7+73F8s1KVrg5NSvMHn+lKkXnUNjfszH7lv+WKmVD2N+zMfuW/5YqZVoo+RSlK6BrnTL2Wv9yv4CtZrfNr7ODzRRodUnkoaT2HQ99aFi/wlqQvdKTBnSSJEK0NoNY2uxS6+vsUzxTm/Km/YVWvDbgUJBBHMV6JrOF2mnTPABExYc/7VldldGi+lSlFbdgEkoG8DNxMGI7LyDNRsFsZWJlCYCfzKNwAe7UmDaugARpYVp6PTqfnkhjHHuyFg9joQ3kOZwEyS6esJMAcbCwqaBVaVrVRdYpSldA8rVAJ5AnwrTdr7XW+A2WgFpXwVmMwUlIte558K2/ErSEKK/ZCSVf7Yv+k1zB/pSEurU03MqJQpw5iAeJRoTMm5MTpakdXJ7K6T5G9Noc2rtYlxV+m5mnejJ3DKVrWMyUDTdEqGaYzb0COWomsnsvG9WIGYBBJg/lIIzFxuBcAqGYEzundNq1fZ3TZ4vIL7n4UkKyoSDlIixAChw0PAcq2jFbQwRwyZdlClWVKlKzkGS5+YbtjMGIjgaWlgw5oNR29xuegz6LIouN36W/pxz8jxtDpPhcy1LeWFSEgNhYIyyCQJsbkGSDAFhNUT07w2GCUo/FQolSindWCeK0lISr5EaaVjsbsLArBdOJRmUc5hxMEC68qfaKiJ1OprRTVObTwWNYmlX52/6bOh0uDUeZOfUuU6St+nfsbR0vUlxDTzakltZVO6EqLwMKUSRmVMgxwrV6mObXcUwlgqltKswECxvx1i5t21Drk2m9vQ3dHgyafH0N93Xtyr2W4BpSlQY5jt/wDrkUpSuFlHpDZMwCYEnsGkn5kD51sfQjYZefzqRmQ3BuopGcGUj2Tm0uOVeOg2JjEpQpa0pWZATEFxN05rG2vK8VuGFwjuGedDac4fWVoRMJQE+0SSbkyDbhziKaxYIzj1Pjueb8V8Rnhc8EUk6TT9fX+//TJYnMXQkCVhJczEbuc7txM2AMAHTnBNTmWo1JUeJP8AQaAdn8dasYPDqBzLiSOZNyb30AsAABa9zM1LrSwxqPFei9FweLyO36iqo1HeKpVUajvFXFZySlKVSNnTtjfszH7lv+WKkl4Zss34DSeNufyqNsb9mY/ct/yxUpSAYkAwZE8CNCO2rRV8nqlKV04K1/pN0bGIhQubJUJA3bwtPNSSZgmCnMONbBSoyipKmWYsssUlODpo4vicO5hnlNqICkGDeU3GvcRBrqv3XDMJQpQZRlslasoOYjUKNySJ41a210VYxO8tJSv302NufBXzFYDaPRDEILSmnTiEswoNOKIukyAkaRoIkHhNJwxPC20rNrU6jT6/olJ9M0qltz7Pjm+a5Mu9ikMvKUklAVlQc7am28yTwcjKJFrxrqazjLoUkKGhrF7Dx/3rDJcdCQSTISSBuKOt54SQbVEwOOwHWL6twJUq6ldY4kGCNCVQRPAdvCmU0t1wzJlhabjTuPNbr959TY6VGwGJDiSpKgtOY5VAggjlI1jSpNWC7VClKV0DQen/AEhUF9Q2opAT+IRacwByd0RPfHOtHrY+n6F/fFFSSElKcpiygEiYPEgyDWuVi6ht5HZ9D8Jjix6WDh3W/v8Av+BSlKXNbq7lxlQCgVJzJBEpkiRxEi4kWmpG1MEGnCEnMggLQrm2q6Se2LHtBqHWVbxZfZbYVlC0KPVuKUEgNkSpCidAIBHzHKrIpNNfYWzSlinHJyuJe3Z/R/h/I8JxrS2kpdQrOjKlC0ZRLcyQ4DqRNiIJ0JrOMfZ8pxkOtPBQUnMhKkFBM6A7xy99xUroz0OYWcy3Uv5SAUtzkBiYWowV8NK30CnsWn6leQ8trvFPgz6NK2t7d8fRNWvx/Q4a6yUmFApI4EEaW/jVWMMtw5UJUo8kpKjHcL1un2l7NOZt8aEdWrvEqT4gqHyraOjuwG8M2Mg3lAFSzEkxMdgHIfrVMdM3kceyNHN4zCOkhlq5Svb0a5v8e5yBaCkkEEEEgg2IIsQe2auM4Za/ZSpVwN1JNzoLDUwbdlbx0x6MdYoPNA9Y64G8kACwUM09uUGTwqJ0DCw+plbZyoJcuD+G8BlB5SRIg8gRUf4esnS+CyPiyemeXHVrlN/f6fvyK9FOijrbqHnmjAVupJggwT1ixwAiADcqI5V0BKTMnw5f376w/SnGqaQ2pJO44HFpBCSWke1c2AkoBm1+GtZXB4tLraXE+ysAj58+2tLFCONdKPIazU5NVL42SvTbsXqUpVwkKqjUd4rzXpGo7xQBySlKVSNnTtjfszH7lv8AliplQ9jfszH7lv8AliplWij5FKUroClKUAK8KdAISSJMkDiQNY7pHjXulcA1Hp0jDtMqUUAPO2SUiDIIKlGOyxOpkC4rm9dF+0bZSltIeSZDUhSY4KI3p7CAK51WTq7+Ie78CUf4W0973+VdvtX5MnsfpG/hpDSrK1SoZhPMA6HurpnRzpCjFNJVKA5cKQCJChrAmY41yCqoUQQQSCNCLEdxqOHUSx87ov1/g2PVeaPll61z7ndaVo/2fbTxLilJWorZSDvKuQskQkKNzaTHCt4rVxzWSPUjw+r00tLleKTTa9CBtnYreKbyOA2ukgwUqiJH9jWuMfZm0CMzriuYASme43IrcqVyWKEnbQYdZnwxcMcmkcz6X9E28MA42s5VKCQgiSN0kkK46HhaRWq12fbeyk4hlbahMglJ4hcbqh2z/Uca4zWbqsahK1wz2HgmrlqMbWRtuPr6Pj+hSpWzdmOPuBtpOZR+QA4lR4CotdC+zUoDLumfrACeMFO6J7wq1V4cayTUWO+I6t6XBLJHd8L/AH8jY9g7HGGYS2LnVSuazqe7gOwCsjVAarWykkqR86nOWSTnJ7stv4dKxC0hQkGCAbi4PeK8YHBpabS2mcqBlEmTA5mr9K7Xc51Oq7Gt9MHVtthQEonNmA323hdLibwQOKSNJ7a9NdKEt4NvEuJO/ZWRMEugR3AHKbns+WeeZStJSoBQOoN615HRbqkuIaQy42szkdKwQbWCgCCBFrSOZqqSknaHcU8UoKGRbp/dd9+z/du+O2N0iGI69WJORtZSgJSlWgBJSXBvRGo/1WiYrP7LxDLKAzmyZCAOsMElY6yJMSqFCRwmsa9sQBLYGHW31alOAtLSsBZAJjNJ/KAN3mIqTisE0tEOoQyXDYLdJgg5hlSFBIObLZJESb1yCklvyGeWKcvImovtttWy93Rn0qBEi4PEf0NK0N3o3iG8SFYR4IbcJKSXSqSE5jmEb8wr3tLmth2d1xlSwpDoSE5CgJbJFzBBOcQmAoeyDpwqUZtumqIZtPCCUoTTT+jXuv8Af9jN16RqO8VGw2JKpzJKCkwbyDPFKhqPD+EyUajvFWChySlKVUNm9YvrPuDPUuoZXkY/EWQlITkEgk89OdRktbTtBaKZSqSUyRmMpMCDKSmIgAgaiayuGwKXsG02vQtM8AdEpVxtwqEehbecr614TwCgNXM6rgSZBUjsSoxFonRQmu56xScf1zvVFnIYLaVGSkJSoDMAAR1i4vJgA1YRiNoJWnrfuyWwWyuVBJ6sCHVSTa5HO4sYNefUJED8fESAROcSQc9yY1HWG/ar3jU1noo2lt5AUqHVZgSEkoEpVkRI9mUJsZ0FFMLj+ojpbxwBLbjLuZTp3oISCZZTINxkINuY4STsDQMQTmIgKMReAZI/LOsdta8Og7eZJ612AZKJSEqnLmBAAhJy+yLXtEVQdBWh7LryTKVEhQBUUpSmVGLncKp4FZPIV3c4+l9/wbKRSoOxtlDDtdWFrXvKVmXEyoyRawE8KnV0gy2+yFpUlQlKgUkcwRBFc06VdEPu5CmipaFEDLElJIUdRqIQeFdPq3hUy6o+6B4kGD+qvGs/xGax4eutzU8L1WTBl8r27rszh60EGCCCLEG1+RFeZro/2m4RlKW3Sn8RRIsAM4AF3Fawm3aZ4U6AbByMl5xCcyzKCRvBAESJ0za24RWfpF/EpNbHr8niscOn+M478JXy/wDH0+RlOhuBLWDbChClSsj/AHGRPbEVm6UrfjHpSR4DNkeXJLI+W2/uKUpUisi7VYUth1CDC1IUlJ7SIFcUUmDBEEWg8xwrutajhvs9QvFOrcUC0VZwgSlUqOaCfd9oWM24Vm+INQgsj4R6LwPWQwdcJ96f79DnIbMTFpieE99dDTs07NwTq0rCnVZLkSnNMAJHGxUZPKs5i9htKQ3hgjKy0oLy2IWMpuo+0DJnWTedIqZjtnoebLbicyDEi40MiCLiq9CnkxvJVXx/ks8Q8TjknGDT6buS9Umq+vPyMX0LZUMKlSySp1SnST/rP9QAfnWdrw00EpCUiAkAAcgBAFe61IrpSR53Nk+JklOqttilKVIrFKVSgDC7T6TIQlQbOZzQGJSDzJtMdlao7iFr9tala+0SbnUgcJgaV6xeGLa1IMnKSJPEcD8xB+dW+rOXNByj80GPmdKwM+bJkk4vt2QrOUm6JKtqOZW0ggdV7BAg6RBrddnbRS8jOnuI4g8jXP6zPRQq6+xMZDmHC0RPzP6mrtJqJfE6Zb2SxzbdM2jHuAIIKlJzbuZIJKSdDoYv8uHGrpz5d2Au0TpPbFXKqjUd4rYGDj3Ur+J/2ClXqVUOWb6626rAshh1LS+rZhaoiOrBIuONv8tVrCLxfWpzvYctSZAIzEEW4RIV+hI5Gvb+AL2Cw6UkTkaNwo6NdgJ4/pWN9VnBclIAuTld0F/cqjNqPhzUaX3S/Ar5/wCWNoybTe0N2VYcQhAM5lkrAIWskBOpgxFp7L5DZDb4b/8AkKQpwmdywAypECw/MFH5/IeHtmuKUSMQtIzKICQNCoqgkkzExoLAaXnInwptIGxSlKkRFKUoAV42cob6yRE3PC0n9AR4VVxeUE8gT4XrEdH5+4pkgh0yYEWdEqyixJubnkTwrH8Wi5whjXeSHdJs5SfZEramzmsUUFxvMEFUEnW8WCTcEpBvw4XqcBRIiw0FVp/TaeOngoRF8uaWV+Z+3yFKUpkqFKUoAV4UyCZvysSLdoBvx8a90qLipKmjqbXB5QgDQRXqlK6lRwUpSugKUpQApSlAEFWxWStSy2lRVrMkTzANhU0pERwiI4RyjlVaVFRS4A1PavRfJvNEZdSFqiL6gx7MRrykmsp0a2f1bZVKVFZ1TcQm2WeMHNcWNZZxsKBSRIIII7DYivGGwyW0BCBCUiAJJ7dTc1THBCM+tIj0q7LtYrGbQUjEtIQc5VuqbzAQNUr5p/NNoIHMCshis2RXVxng5Z0zcJqLsXZxblSzmdWQVqmdDYCwsB/mlWytukSOa2/wVWvNKgNm/K2wnDYPDurmAhoWTmuprlmHbxqCftFZc3N/e3f/AKh+a3xe2skjZLeJwbCHQSnq2lWJTcNgajvNRW+gWEBBCVyCCPxFai9KZ9IsuRT6U/exzS59LDE45evqt8VX5LmNwWDUtZWsBQUSr8QphUmQb8wbfOrx6L4dXBUEcFmCDBmNDoL93IRNe2U0tQUpCSoHNOl5JvGokkweN6kpSAABYCwHYOFP0ZXV6Mx+C2A0051iArNe5WT7Rk2NZKlK6RbvkUpSugUUmQQdDb5GtU2C+9h1owz6VFLYUlpQQpQUkndKSBEhIumxEmtspVU8am03yuCcZuKa9SyhlWdSitRSQAEQkBMakGMxJ7TV6lKsIClKV0BSlKAKVWlKAFKUoAUpSgBSlKAFKUoAUpSgBSlKAFVRqO8VSqo1HeKAOSUpSqRszezumzyWWkhDVm0DRfBAHv1I9envcZ8F+elKLZFwQ9envcZ8F+enr097jPgvz0pXbYdCHr097jPgvz09envcZ8F+elKLYdCHr097jPgvz09envcZ8F+elKLYdCHr097jPgvz09envcZ8F+elKLYdCHr097jPgvz09envcZ8F+elKLYdCHr097jPgvz09envcZ8F+elKLYdCHr097jPgvz09envcZ8F+elKLYdCHr097jPgvz09envcZ8F+elKLYdCHr097jPgvz09envcZ8F+elKLYdCHr097jPgvz09envcZ8F+elKLYdCHr097jPgvz09envcZ8F+elKLYdCHr097jPgvz09envcZ8F+elKLYdCHr097jPgvz09envcZ8F+elKLYdCHr097jPgvz09envcZ8F+elKLYdCHr097jPgvz1VPTp6RuM+C/PSlFsOhHP8A06v3UeCv70pSoWX9KP/Z">
            <a:hlinkClick r:id="rId5"/>
          </p:cNvPr>
          <p:cNvSpPr>
            <a:spLocks noChangeAspect="1" noChangeArrowheads="1"/>
          </p:cNvSpPr>
          <p:nvPr/>
        </p:nvSpPr>
        <p:spPr bwMode="auto">
          <a:xfrm>
            <a:off x="109538" y="188913"/>
            <a:ext cx="523875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1800">
              <a:solidFill>
                <a:srgbClr val="FFFFFF"/>
              </a:solidFill>
              <a:latin typeface="Calibri" pitchFamily="34" charset="0"/>
              <a:ea typeface="Microsoft YaHei" pitchFamily="34" charset="-122"/>
            </a:endParaRPr>
          </a:p>
        </p:txBody>
      </p:sp>
      <p:pic>
        <p:nvPicPr>
          <p:cNvPr id="34823" name="Picture 11" descr="http://www.tuttasalute.net/wp-content/uploads/2011/01/diarrea_rischio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67400" y="260350"/>
            <a:ext cx="3009900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4" name="Ovale 8"/>
          <p:cNvSpPr>
            <a:spLocks noChangeArrowheads="1"/>
          </p:cNvSpPr>
          <p:nvPr/>
        </p:nvSpPr>
        <p:spPr bwMode="auto">
          <a:xfrm>
            <a:off x="6227763" y="1484313"/>
            <a:ext cx="431800" cy="288925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1800">
              <a:solidFill>
                <a:srgbClr val="FFFFFF"/>
              </a:solidFill>
              <a:latin typeface="Calibri" pitchFamily="34" charset="0"/>
              <a:ea typeface="Microsoft YaHei" pitchFamily="34" charset="-122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4"/>
          <p:cNvGraphicFramePr>
            <a:graphicFrameLocks noChangeAspect="1"/>
          </p:cNvGraphicFramePr>
          <p:nvPr/>
        </p:nvGraphicFramePr>
        <p:xfrm>
          <a:off x="4700588" y="3357563"/>
          <a:ext cx="4479925" cy="3600450"/>
        </p:xfrm>
        <a:graphic>
          <a:graphicData uri="http://schemas.openxmlformats.org/presentationml/2006/ole">
            <p:oleObj spid="_x0000_s216066" name="Fotografia di Photo Editor" r:id="rId3" imgW="6095238" imgH="4571429" progId="">
              <p:embed/>
            </p:oleObj>
          </a:graphicData>
        </a:graphic>
      </p:graphicFrame>
      <p:graphicFrame>
        <p:nvGraphicFramePr>
          <p:cNvPr id="2051" name="Object 5"/>
          <p:cNvGraphicFramePr>
            <a:graphicFrameLocks noChangeAspect="1"/>
          </p:cNvGraphicFramePr>
          <p:nvPr/>
        </p:nvGraphicFramePr>
        <p:xfrm>
          <a:off x="0" y="3357563"/>
          <a:ext cx="4664075" cy="3600450"/>
        </p:xfrm>
        <a:graphic>
          <a:graphicData uri="http://schemas.openxmlformats.org/presentationml/2006/ole">
            <p:oleObj spid="_x0000_s216067" name="Fotografia di Photo Editor" r:id="rId4" imgW="6095238" imgH="4571429" progId="">
              <p:embed/>
            </p:oleObj>
          </a:graphicData>
        </a:graphic>
      </p:graphicFrame>
      <p:graphicFrame>
        <p:nvGraphicFramePr>
          <p:cNvPr id="2052" name="Object 7"/>
          <p:cNvGraphicFramePr>
            <a:graphicFrameLocks noChangeAspect="1"/>
          </p:cNvGraphicFramePr>
          <p:nvPr/>
        </p:nvGraphicFramePr>
        <p:xfrm>
          <a:off x="4700588" y="0"/>
          <a:ext cx="4443412" cy="3357563"/>
        </p:xfrm>
        <a:graphic>
          <a:graphicData uri="http://schemas.openxmlformats.org/presentationml/2006/ole">
            <p:oleObj spid="_x0000_s216068" name="Fotografia di Photo Editor" r:id="rId5" imgW="6095238" imgH="4571429" progId="">
              <p:embed/>
            </p:oleObj>
          </a:graphicData>
        </a:graphic>
      </p:graphicFrame>
      <p:graphicFrame>
        <p:nvGraphicFramePr>
          <p:cNvPr id="2053" name="Object 8"/>
          <p:cNvGraphicFramePr>
            <a:graphicFrameLocks noChangeAspect="1"/>
          </p:cNvGraphicFramePr>
          <p:nvPr/>
        </p:nvGraphicFramePr>
        <p:xfrm>
          <a:off x="0" y="-26988"/>
          <a:ext cx="4700588" cy="3367088"/>
        </p:xfrm>
        <a:graphic>
          <a:graphicData uri="http://schemas.openxmlformats.org/presentationml/2006/ole">
            <p:oleObj spid="_x0000_s216069" name="Fotografia di Photo Editor" r:id="rId6" imgW="6095238" imgH="4571429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7" name="Rectangle 1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3983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r>
              <a:rPr lang="en-US" sz="6000" b="1" dirty="0" err="1">
                <a:solidFill>
                  <a:schemeClr val="accent1"/>
                </a:solidFill>
                <a:latin typeface="Arial"/>
                <a:cs typeface="Arial"/>
              </a:rPr>
              <a:t>Disturbi</a:t>
            </a:r>
            <a:r>
              <a:rPr lang="en-US" sz="60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6000" b="1" dirty="0" smtClean="0">
                <a:solidFill>
                  <a:srgbClr val="00B0F0"/>
                </a:solidFill>
                <a:latin typeface="Arial"/>
                <a:cs typeface="Arial"/>
              </a:rPr>
              <a:t>dell</a:t>
            </a:r>
            <a:r>
              <a:rPr lang="it-IT" sz="6000" b="1" dirty="0" smtClean="0">
                <a:solidFill>
                  <a:srgbClr val="00B0F0"/>
                </a:solidFill>
                <a:latin typeface="Arial"/>
                <a:cs typeface="Arial"/>
              </a:rPr>
              <a:t>’</a:t>
            </a:r>
            <a:r>
              <a:rPr lang="en-US" altLang="ja-JP" sz="6000" b="1" dirty="0" err="1" smtClean="0">
                <a:solidFill>
                  <a:srgbClr val="00B0F0"/>
                </a:solidFill>
                <a:latin typeface="Arial"/>
                <a:cs typeface="Arial"/>
              </a:rPr>
              <a:t>alvo</a:t>
            </a:r>
            <a:endParaRPr lang="en-US" sz="6000" b="1" dirty="0">
              <a:solidFill>
                <a:srgbClr val="00B0F0"/>
              </a:solidFill>
              <a:latin typeface="Arial"/>
              <a:ea typeface="ヒラギノ角ゴ ProN W6" charset="0"/>
              <a:cs typeface="Arial"/>
            </a:endParaRPr>
          </a:p>
        </p:txBody>
      </p:sp>
      <p:sp>
        <p:nvSpPr>
          <p:cNvPr id="67586" name="CasellaDiTesto 1"/>
          <p:cNvSpPr txBox="1">
            <a:spLocks noChangeArrowheads="1"/>
          </p:cNvSpPr>
          <p:nvPr/>
        </p:nvSpPr>
        <p:spPr bwMode="auto">
          <a:xfrm>
            <a:off x="468313" y="1989138"/>
            <a:ext cx="8207375" cy="404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71500" indent="-5715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it-IT" sz="3200" dirty="0">
                <a:latin typeface="Arial" charset="0"/>
                <a:cs typeface="Arial" charset="0"/>
              </a:rPr>
              <a:t>MMG Senior </a:t>
            </a:r>
            <a:r>
              <a:rPr lang="it-IT" sz="2800" dirty="0">
                <a:latin typeface="Arial" charset="0"/>
                <a:cs typeface="Arial" charset="0"/>
              </a:rPr>
              <a:t>(Dott. </a:t>
            </a:r>
            <a:r>
              <a:rPr lang="it-IT" sz="2800" dirty="0" smtClean="0">
                <a:latin typeface="Arial" charset="0"/>
                <a:cs typeface="Arial" charset="0"/>
              </a:rPr>
              <a:t>Leonardo Ardigò)</a:t>
            </a:r>
            <a:endParaRPr lang="it-IT" sz="2800" dirty="0"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Char char="•"/>
            </a:pPr>
            <a:r>
              <a:rPr lang="it-IT" sz="3200" dirty="0">
                <a:latin typeface="Arial" charset="0"/>
                <a:cs typeface="Arial" charset="0"/>
              </a:rPr>
              <a:t>MMG in formazione </a:t>
            </a:r>
            <a:r>
              <a:rPr lang="it-IT" sz="2800" dirty="0">
                <a:latin typeface="Arial" charset="0"/>
                <a:cs typeface="Arial" charset="0"/>
              </a:rPr>
              <a:t>(Dott.ssa </a:t>
            </a:r>
            <a:r>
              <a:rPr lang="it-IT" sz="2800" dirty="0" smtClean="0">
                <a:latin typeface="Arial" charset="0"/>
                <a:cs typeface="Arial" charset="0"/>
              </a:rPr>
              <a:t>Simona </a:t>
            </a:r>
            <a:r>
              <a:rPr lang="it-IT" sz="2800" dirty="0" err="1" smtClean="0">
                <a:latin typeface="Arial" charset="0"/>
                <a:cs typeface="Arial" charset="0"/>
              </a:rPr>
              <a:t>Turrina</a:t>
            </a:r>
            <a:r>
              <a:rPr lang="it-IT" sz="2800" dirty="0" smtClean="0">
                <a:latin typeface="Arial" charset="0"/>
                <a:cs typeface="Arial" charset="0"/>
              </a:rPr>
              <a:t>)</a:t>
            </a:r>
            <a:endParaRPr lang="it-IT" sz="2800" dirty="0"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Char char="•"/>
            </a:pPr>
            <a:r>
              <a:rPr lang="it-IT" sz="3200" dirty="0" err="1">
                <a:latin typeface="Arial" charset="0"/>
                <a:cs typeface="Arial" charset="0"/>
              </a:rPr>
              <a:t>Infettivologo</a:t>
            </a:r>
            <a:r>
              <a:rPr lang="it-IT" sz="2800" dirty="0">
                <a:latin typeface="Arial" charset="0"/>
                <a:cs typeface="Arial" charset="0"/>
              </a:rPr>
              <a:t> (Dott. </a:t>
            </a:r>
            <a:r>
              <a:rPr lang="it-IT" sz="2800" dirty="0" smtClean="0">
                <a:latin typeface="Arial" charset="0"/>
                <a:cs typeface="Arial" charset="0"/>
              </a:rPr>
              <a:t>Paolo Colombini )</a:t>
            </a:r>
            <a:endParaRPr lang="it-IT" sz="2800" dirty="0"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Char char="•"/>
            </a:pPr>
            <a:r>
              <a:rPr lang="it-IT" sz="3200" dirty="0">
                <a:latin typeface="Arial" charset="0"/>
                <a:cs typeface="Arial" charset="0"/>
              </a:rPr>
              <a:t>Gastroenterologo</a:t>
            </a:r>
            <a:r>
              <a:rPr lang="it-IT" sz="2800" dirty="0">
                <a:latin typeface="Arial" charset="0"/>
                <a:cs typeface="Arial" charset="0"/>
              </a:rPr>
              <a:t> (Dott. </a:t>
            </a:r>
            <a:r>
              <a:rPr lang="it-IT" sz="2800" dirty="0" smtClean="0">
                <a:latin typeface="Arial" charset="0"/>
                <a:cs typeface="Arial" charset="0"/>
              </a:rPr>
              <a:t>Giovanni Viviani)</a:t>
            </a:r>
          </a:p>
          <a:p>
            <a:pPr eaLnBrk="1" hangingPunct="1">
              <a:buFont typeface="Arial" charset="0"/>
              <a:buChar char="•"/>
            </a:pPr>
            <a:r>
              <a:rPr lang="it-IT" sz="3200" dirty="0" smtClean="0">
                <a:latin typeface="Arial" charset="0"/>
                <a:cs typeface="Arial" charset="0"/>
              </a:rPr>
              <a:t>Microbiologo</a:t>
            </a:r>
            <a:r>
              <a:rPr lang="it-IT" sz="2800" dirty="0" smtClean="0">
                <a:latin typeface="Arial" charset="0"/>
                <a:cs typeface="Arial" charset="0"/>
              </a:rPr>
              <a:t> ( Dott. </a:t>
            </a:r>
            <a:r>
              <a:rPr lang="it-IT" sz="2800" dirty="0" err="1" smtClean="0">
                <a:latin typeface="Arial" charset="0"/>
                <a:cs typeface="Arial" charset="0"/>
              </a:rPr>
              <a:t>Palmino</a:t>
            </a:r>
            <a:r>
              <a:rPr lang="it-IT" sz="2800" dirty="0" smtClean="0">
                <a:latin typeface="Arial" charset="0"/>
                <a:cs typeface="Arial" charset="0"/>
              </a:rPr>
              <a:t> </a:t>
            </a:r>
            <a:r>
              <a:rPr lang="it-IT" sz="2800" dirty="0" err="1" smtClean="0">
                <a:latin typeface="Arial" charset="0"/>
                <a:cs typeface="Arial" charset="0"/>
              </a:rPr>
              <a:t>Pedroni</a:t>
            </a:r>
            <a:r>
              <a:rPr lang="it-IT" sz="2800" dirty="0" smtClean="0">
                <a:latin typeface="Arial" charset="0"/>
                <a:cs typeface="Arial" charset="0"/>
              </a:rPr>
              <a:t>)</a:t>
            </a:r>
            <a:endParaRPr lang="it-IT" sz="2800" dirty="0"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Char char="•"/>
            </a:pPr>
            <a:r>
              <a:rPr lang="it-IT" sz="3200" dirty="0">
                <a:latin typeface="Arial" charset="0"/>
                <a:cs typeface="Arial" charset="0"/>
              </a:rPr>
              <a:t>Biologo di laboratorio </a:t>
            </a:r>
            <a:r>
              <a:rPr lang="it-IT" sz="2800" dirty="0">
                <a:latin typeface="Arial" charset="0"/>
                <a:cs typeface="Arial" charset="0"/>
              </a:rPr>
              <a:t>(Dott.ssa </a:t>
            </a:r>
            <a:r>
              <a:rPr lang="it-IT" sz="2800" dirty="0" smtClean="0">
                <a:latin typeface="Arial" charset="0"/>
                <a:cs typeface="Arial" charset="0"/>
              </a:rPr>
              <a:t>Maria Grazia </a:t>
            </a:r>
            <a:r>
              <a:rPr lang="it-IT" sz="2800" dirty="0" err="1" smtClean="0">
                <a:latin typeface="Arial" charset="0"/>
                <a:cs typeface="Arial" charset="0"/>
              </a:rPr>
              <a:t>Marin</a:t>
            </a:r>
            <a:r>
              <a:rPr lang="it-IT" sz="2800" dirty="0" smtClean="0">
                <a:latin typeface="Arial" charset="0"/>
                <a:cs typeface="Arial" charset="0"/>
              </a:rPr>
              <a:t>)</a:t>
            </a:r>
            <a:endParaRPr lang="it-IT" sz="2800" dirty="0">
              <a:latin typeface="Arial" charset="0"/>
              <a:cs typeface="Arial" charset="0"/>
            </a:endParaRPr>
          </a:p>
          <a:p>
            <a:pPr algn="ctr" eaLnBrk="1" hangingPunct="1">
              <a:buFont typeface="Arial" charset="0"/>
              <a:buChar char="•"/>
            </a:pPr>
            <a:endParaRPr lang="it-IT" sz="90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7"/>
          <p:cNvSpPr txBox="1">
            <a:spLocks noChangeArrowheads="1"/>
          </p:cNvSpPr>
          <p:nvPr/>
        </p:nvSpPr>
        <p:spPr bwMode="auto">
          <a:xfrm>
            <a:off x="6218238" y="6308725"/>
            <a:ext cx="2674937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l" defTabSz="449263">
              <a:spcBef>
                <a:spcPts val="1250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 i="1">
                <a:latin typeface="Comic Sans MS" pitchFamily="66" charset="0"/>
                <a:ea typeface="Microsoft YaHei" pitchFamily="34" charset="-122"/>
              </a:rPr>
              <a:t>J Travel Med 2008; 15:221-228</a:t>
            </a:r>
          </a:p>
        </p:txBody>
      </p:sp>
      <p:pic>
        <p:nvPicPr>
          <p:cNvPr id="35843" name="Immagin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173038"/>
            <a:ext cx="8064500" cy="612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4" name="Rettangolo arrotondato 8"/>
          <p:cNvSpPr>
            <a:spLocks noChangeArrowheads="1"/>
          </p:cNvSpPr>
          <p:nvPr/>
        </p:nvSpPr>
        <p:spPr bwMode="auto">
          <a:xfrm>
            <a:off x="539750" y="4149725"/>
            <a:ext cx="8064500" cy="21590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D8421D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4D6F6107-221A-413D-9C4F-62427FBC24AE}" type="slidenum">
              <a:rPr lang="en-US"/>
              <a:pPr/>
              <a:t>21</a:t>
            </a:fld>
            <a:endParaRPr lang="en-US"/>
          </a:p>
        </p:txBody>
      </p:sp>
      <p:sp>
        <p:nvSpPr>
          <p:cNvPr id="36867" name="CasellaDiTesto 4"/>
          <p:cNvSpPr txBox="1">
            <a:spLocks noChangeArrowheads="1"/>
          </p:cNvSpPr>
          <p:nvPr/>
        </p:nvSpPr>
        <p:spPr bwMode="auto">
          <a:xfrm>
            <a:off x="1042988" y="1268413"/>
            <a:ext cx="7129462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>
                <a:solidFill>
                  <a:srgbClr val="D8421D"/>
                </a:solidFill>
                <a:latin typeface="Comic Sans MS" pitchFamily="66" charset="0"/>
              </a:rPr>
              <a:t>Comportamenti a rischio 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AutoShape 4"/>
          <p:cNvSpPr>
            <a:spLocks noChangeArrowheads="1"/>
          </p:cNvSpPr>
          <p:nvPr/>
        </p:nvSpPr>
        <p:spPr bwMode="auto">
          <a:xfrm>
            <a:off x="611188" y="1341438"/>
            <a:ext cx="3455987" cy="2087562"/>
          </a:xfrm>
          <a:prstGeom prst="foldedCorner">
            <a:avLst>
              <a:gd name="adj" fmla="val 12500"/>
            </a:avLst>
          </a:prstGeom>
          <a:solidFill>
            <a:srgbClr val="F9F9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076" name="Text Box 7"/>
          <p:cNvSpPr txBox="1">
            <a:spLocks noChangeArrowheads="1"/>
          </p:cNvSpPr>
          <p:nvPr/>
        </p:nvSpPr>
        <p:spPr bwMode="auto">
          <a:xfrm>
            <a:off x="6218238" y="6308725"/>
            <a:ext cx="2674937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l" defTabSz="449263">
              <a:spcBef>
                <a:spcPts val="1250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 i="1">
                <a:latin typeface="Comic Sans MS" pitchFamily="66" charset="0"/>
                <a:ea typeface="Microsoft YaHei" pitchFamily="34" charset="-122"/>
              </a:rPr>
              <a:t>J Travel Med 2008; 15:221-228</a:t>
            </a:r>
          </a:p>
        </p:txBody>
      </p:sp>
      <p:sp>
        <p:nvSpPr>
          <p:cNvPr id="3077" name="CasellaDiTesto 2"/>
          <p:cNvSpPr txBox="1">
            <a:spLocks noChangeArrowheads="1"/>
          </p:cNvSpPr>
          <p:nvPr/>
        </p:nvSpPr>
        <p:spPr bwMode="auto">
          <a:xfrm>
            <a:off x="179388" y="115888"/>
            <a:ext cx="8785225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600" b="1">
                <a:latin typeface="Comic Sans MS" pitchFamily="66" charset="0"/>
              </a:rPr>
              <a:t>A multiyear prospective study of the risk factors for and incidence of diarrheal illness in a cohort of Peace Corps Volunteers in Guatemala</a:t>
            </a:r>
          </a:p>
        </p:txBody>
      </p:sp>
      <p:sp>
        <p:nvSpPr>
          <p:cNvPr id="3078" name="CasellaDiTesto 3"/>
          <p:cNvSpPr txBox="1">
            <a:spLocks noChangeArrowheads="1"/>
          </p:cNvSpPr>
          <p:nvPr/>
        </p:nvSpPr>
        <p:spPr bwMode="auto">
          <a:xfrm>
            <a:off x="684213" y="1341438"/>
            <a:ext cx="3240087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it-IT" sz="2000" b="1">
                <a:latin typeface="Comic Sans MS" pitchFamily="66" charset="0"/>
              </a:rPr>
              <a:t>Acqua di rubinetto</a:t>
            </a:r>
          </a:p>
          <a:p>
            <a:pPr algn="l"/>
            <a:r>
              <a:rPr lang="it-IT" sz="2000" b="1">
                <a:latin typeface="Comic Sans MS" pitchFamily="66" charset="0"/>
              </a:rPr>
              <a:t>Cibo preparato da terzi</a:t>
            </a:r>
          </a:p>
          <a:p>
            <a:pPr algn="l"/>
            <a:r>
              <a:rPr lang="it-IT" sz="2000" b="1">
                <a:latin typeface="Comic Sans MS" pitchFamily="66" charset="0"/>
              </a:rPr>
              <a:t>Comedor/Street vendor</a:t>
            </a:r>
          </a:p>
          <a:p>
            <a:pPr algn="l"/>
            <a:r>
              <a:rPr lang="it-IT" sz="2000" b="1">
                <a:latin typeface="Comic Sans MS" pitchFamily="66" charset="0"/>
              </a:rPr>
              <a:t>Frutta pulita da terzi</a:t>
            </a:r>
          </a:p>
          <a:p>
            <a:pPr algn="l"/>
            <a:r>
              <a:rPr lang="it-IT" sz="2000" b="1">
                <a:latin typeface="Comic Sans MS" pitchFamily="66" charset="0"/>
              </a:rPr>
              <a:t>Ghiaccio</a:t>
            </a:r>
          </a:p>
          <a:p>
            <a:pPr algn="l"/>
            <a:r>
              <a:rPr lang="it-IT" sz="2000" b="1">
                <a:latin typeface="Comic Sans MS" pitchFamily="66" charset="0"/>
              </a:rPr>
              <a:t>Gelati</a:t>
            </a:r>
          </a:p>
        </p:txBody>
      </p:sp>
      <p:graphicFrame>
        <p:nvGraphicFramePr>
          <p:cNvPr id="3074" name="Grafico 5"/>
          <p:cNvGraphicFramePr>
            <a:graphicFrameLocks/>
          </p:cNvGraphicFramePr>
          <p:nvPr/>
        </p:nvGraphicFramePr>
        <p:xfrm>
          <a:off x="1136650" y="3449638"/>
          <a:ext cx="5502275" cy="2982912"/>
        </p:xfrm>
        <a:graphic>
          <a:graphicData uri="http://schemas.openxmlformats.org/presentationml/2006/ole">
            <p:oleObj spid="_x0000_s217090" r:id="rId3" imgW="5504233" imgH="2980698" progId="Excel.Sheet.8">
              <p:embed/>
            </p:oleObj>
          </a:graphicData>
        </a:graphic>
      </p:graphicFrame>
      <p:sp>
        <p:nvSpPr>
          <p:cNvPr id="3079" name="CasellaDiTesto 6"/>
          <p:cNvSpPr txBox="1">
            <a:spLocks noChangeArrowheads="1"/>
          </p:cNvSpPr>
          <p:nvPr/>
        </p:nvSpPr>
        <p:spPr bwMode="auto">
          <a:xfrm>
            <a:off x="5435600" y="3933825"/>
            <a:ext cx="1223963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RR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01D63585-0B6F-471B-82CF-F524A9FC21CF}" type="slidenum">
              <a:rPr lang="en-US"/>
              <a:pPr/>
              <a:t>23</a:t>
            </a:fld>
            <a:endParaRPr lang="en-US"/>
          </a:p>
        </p:txBody>
      </p:sp>
      <p:sp>
        <p:nvSpPr>
          <p:cNvPr id="37891" name="CasellaDiTesto 4"/>
          <p:cNvSpPr txBox="1">
            <a:spLocks noChangeArrowheads="1"/>
          </p:cNvSpPr>
          <p:nvPr/>
        </p:nvSpPr>
        <p:spPr bwMode="auto">
          <a:xfrm>
            <a:off x="1547665" y="1268413"/>
            <a:ext cx="619298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D8421D"/>
                </a:solidFill>
                <a:latin typeface="Comic Sans MS" pitchFamily="66" charset="0"/>
              </a:rPr>
              <a:t>Mi devo preoccupare 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utoShape 4"/>
          <p:cNvSpPr>
            <a:spLocks noChangeArrowheads="1"/>
          </p:cNvSpPr>
          <p:nvPr/>
        </p:nvSpPr>
        <p:spPr bwMode="auto">
          <a:xfrm>
            <a:off x="539750" y="1052513"/>
            <a:ext cx="8135938" cy="4824412"/>
          </a:xfrm>
          <a:prstGeom prst="foldedCorner">
            <a:avLst>
              <a:gd name="adj" fmla="val 12500"/>
            </a:avLst>
          </a:prstGeom>
          <a:solidFill>
            <a:srgbClr val="F9F9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8915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EF4638C6-744B-4AE2-84C7-C9A70103F495}" type="slidenum">
              <a:rPr lang="en-US"/>
              <a:pPr/>
              <a:t>24</a:t>
            </a:fld>
            <a:endParaRPr lang="en-US"/>
          </a:p>
        </p:txBody>
      </p:sp>
      <p:sp>
        <p:nvSpPr>
          <p:cNvPr id="38916" name="CasellaDiTesto 4"/>
          <p:cNvSpPr txBox="1">
            <a:spLocks noChangeArrowheads="1"/>
          </p:cNvSpPr>
          <p:nvPr/>
        </p:nvSpPr>
        <p:spPr bwMode="auto">
          <a:xfrm>
            <a:off x="2843213" y="188913"/>
            <a:ext cx="32416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1800" b="1">
                <a:latin typeface="Comic Sans MS" pitchFamily="66" charset="0"/>
              </a:rPr>
              <a:t>“</a:t>
            </a:r>
            <a:r>
              <a:rPr lang="it-IT" sz="1800" b="1">
                <a:latin typeface="Comic Sans MS" pitchFamily="66" charset="0"/>
              </a:rPr>
              <a:t>Campanelli d</a:t>
            </a:r>
            <a:r>
              <a:rPr lang="it-IT" altLang="it-IT" sz="1800" b="1">
                <a:latin typeface="Comic Sans MS" pitchFamily="66" charset="0"/>
              </a:rPr>
              <a:t>’</a:t>
            </a:r>
            <a:r>
              <a:rPr lang="it-IT" sz="1800" b="1">
                <a:latin typeface="Comic Sans MS" pitchFamily="66" charset="0"/>
              </a:rPr>
              <a:t>allarme</a:t>
            </a:r>
            <a:r>
              <a:rPr lang="it-IT" altLang="it-IT" sz="1800" b="1">
                <a:latin typeface="Comic Sans MS" pitchFamily="66" charset="0"/>
              </a:rPr>
              <a:t>”</a:t>
            </a:r>
            <a:endParaRPr lang="it-IT" sz="1800" b="1">
              <a:latin typeface="Comic Sans MS" pitchFamily="66" charset="0"/>
            </a:endParaRPr>
          </a:p>
        </p:txBody>
      </p:sp>
      <p:sp>
        <p:nvSpPr>
          <p:cNvPr id="38917" name="CasellaDiTesto 5"/>
          <p:cNvSpPr txBox="1">
            <a:spLocks noChangeArrowheads="1"/>
          </p:cNvSpPr>
          <p:nvPr/>
        </p:nvSpPr>
        <p:spPr bwMode="auto">
          <a:xfrm>
            <a:off x="611188" y="1125538"/>
            <a:ext cx="7993062" cy="452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it-IT" sz="2400" b="1">
                <a:solidFill>
                  <a:srgbClr val="0000D5"/>
                </a:solidFill>
                <a:latin typeface="Comic Sans MS" pitchFamily="66" charset="0"/>
              </a:rPr>
              <a:t>Segni di disidratazione di cute/mucose</a:t>
            </a:r>
          </a:p>
          <a:p>
            <a:pPr algn="l"/>
            <a:r>
              <a:rPr lang="it-IT" sz="2400" b="1">
                <a:solidFill>
                  <a:srgbClr val="0000D5"/>
                </a:solidFill>
                <a:latin typeface="Comic Sans MS" pitchFamily="66" charset="0"/>
              </a:rPr>
              <a:t>Ipotensione aortostatica</a:t>
            </a:r>
          </a:p>
          <a:p>
            <a:pPr algn="l"/>
            <a:r>
              <a:rPr lang="it-IT" sz="2400" b="1">
                <a:solidFill>
                  <a:srgbClr val="0000D5"/>
                </a:solidFill>
                <a:latin typeface="Comic Sans MS" pitchFamily="66" charset="0"/>
              </a:rPr>
              <a:t>Diarrea acquosa abbondante con segni di ipovolemia</a:t>
            </a:r>
          </a:p>
          <a:p>
            <a:pPr algn="l"/>
            <a:r>
              <a:rPr lang="it-IT" sz="2400" b="1">
                <a:solidFill>
                  <a:srgbClr val="0000D5"/>
                </a:solidFill>
                <a:latin typeface="Comic Sans MS" pitchFamily="66" charset="0"/>
              </a:rPr>
              <a:t>Tracce ematiche o di muco</a:t>
            </a:r>
          </a:p>
          <a:p>
            <a:pPr algn="l"/>
            <a:r>
              <a:rPr lang="it-IT" sz="2400" b="1">
                <a:solidFill>
                  <a:srgbClr val="0000D5"/>
                </a:solidFill>
                <a:latin typeface="Comic Sans MS" pitchFamily="66" charset="0"/>
              </a:rPr>
              <a:t>Diarrea ematica</a:t>
            </a:r>
          </a:p>
          <a:p>
            <a:pPr algn="l"/>
            <a:r>
              <a:rPr lang="it-IT" sz="2400" b="1">
                <a:solidFill>
                  <a:srgbClr val="0000D5"/>
                </a:solidFill>
                <a:latin typeface="Comic Sans MS" pitchFamily="66" charset="0"/>
              </a:rPr>
              <a:t>Febbre &gt; 38.5°C</a:t>
            </a:r>
          </a:p>
          <a:p>
            <a:pPr algn="l"/>
            <a:r>
              <a:rPr lang="it-IT" sz="2400" b="1">
                <a:solidFill>
                  <a:srgbClr val="0000D5"/>
                </a:solidFill>
                <a:latin typeface="Comic Sans MS" pitchFamily="66" charset="0"/>
              </a:rPr>
              <a:t>Oltre 6 scariche/die per oltre 48 h</a:t>
            </a:r>
          </a:p>
          <a:p>
            <a:pPr algn="l"/>
            <a:r>
              <a:rPr lang="it-IT" sz="2400" b="1">
                <a:solidFill>
                  <a:srgbClr val="0000D5"/>
                </a:solidFill>
                <a:latin typeface="Comic Sans MS" pitchFamily="66" charset="0"/>
              </a:rPr>
              <a:t>Durata &gt; 1 settimana</a:t>
            </a:r>
          </a:p>
          <a:p>
            <a:pPr algn="l"/>
            <a:r>
              <a:rPr lang="it-IT" sz="2400" b="1">
                <a:solidFill>
                  <a:srgbClr val="0000D5"/>
                </a:solidFill>
                <a:latin typeface="Comic Sans MS" pitchFamily="66" charset="0"/>
              </a:rPr>
              <a:t>Dolore addominale severo</a:t>
            </a:r>
          </a:p>
          <a:p>
            <a:pPr algn="l"/>
            <a:r>
              <a:rPr lang="it-IT" sz="2400" b="1">
                <a:solidFill>
                  <a:srgbClr val="0000D5"/>
                </a:solidFill>
                <a:latin typeface="Comic Sans MS" pitchFamily="66" charset="0"/>
              </a:rPr>
              <a:t>Paziente ospedalizzato o recente uso di antibiotici</a:t>
            </a:r>
          </a:p>
          <a:p>
            <a:pPr algn="l"/>
            <a:r>
              <a:rPr lang="it-IT" sz="2400" b="1">
                <a:solidFill>
                  <a:srgbClr val="0000D5"/>
                </a:solidFill>
                <a:latin typeface="Comic Sans MS" pitchFamily="66" charset="0"/>
              </a:rPr>
              <a:t>Paziente anziano (&gt;70 anni) o immunocompromesso</a:t>
            </a:r>
          </a:p>
          <a:p>
            <a:pPr algn="l"/>
            <a:r>
              <a:rPr lang="it-IT" sz="2400" b="1">
                <a:solidFill>
                  <a:srgbClr val="0000D5"/>
                </a:solidFill>
                <a:latin typeface="Comic Sans MS" pitchFamily="66" charset="0"/>
              </a:rPr>
              <a:t>Malessere generale, spt in gravidanza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40EAAC8F-04C5-41F2-8196-A330A9E1066E}" type="slidenum">
              <a:rPr lang="en-US"/>
              <a:pPr/>
              <a:t>25</a:t>
            </a:fld>
            <a:endParaRPr lang="en-US"/>
          </a:p>
        </p:txBody>
      </p:sp>
      <p:sp>
        <p:nvSpPr>
          <p:cNvPr id="39939" name="CasellaDiTesto 4"/>
          <p:cNvSpPr txBox="1">
            <a:spLocks noChangeArrowheads="1"/>
          </p:cNvSpPr>
          <p:nvPr/>
        </p:nvSpPr>
        <p:spPr bwMode="auto">
          <a:xfrm>
            <a:off x="1763713" y="1268413"/>
            <a:ext cx="5976937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>
                <a:solidFill>
                  <a:srgbClr val="D8421D"/>
                </a:solidFill>
                <a:latin typeface="Comic Sans MS" pitchFamily="66" charset="0"/>
              </a:rPr>
              <a:t>Devo trattarla?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 Box 1"/>
          <p:cNvSpPr txBox="1">
            <a:spLocks noChangeArrowheads="1"/>
          </p:cNvSpPr>
          <p:nvPr/>
        </p:nvSpPr>
        <p:spPr bwMode="auto">
          <a:xfrm>
            <a:off x="549275" y="333375"/>
            <a:ext cx="5535613" cy="520700"/>
          </a:xfrm>
          <a:prstGeom prst="rect">
            <a:avLst/>
          </a:prstGeom>
          <a:solidFill>
            <a:srgbClr val="002060"/>
          </a:solidFill>
          <a:ln w="9360" cap="sq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l" defTabSz="449263">
              <a:spcBef>
                <a:spcPts val="1750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Microsoft YaHei" pitchFamily="34" charset="-122"/>
              </a:rPr>
              <a:t>Soluzione Reidratante WHO</a:t>
            </a:r>
          </a:p>
        </p:txBody>
      </p:sp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284163" y="1125538"/>
            <a:ext cx="6081712" cy="5440362"/>
          </a:xfrm>
          <a:prstGeom prst="rect">
            <a:avLst/>
          </a:prstGeom>
          <a:solidFill>
            <a:srgbClr val="FFFF00"/>
          </a:solidFill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l" defTabSz="449263">
              <a:lnSpc>
                <a:spcPct val="80000"/>
              </a:lnSpc>
              <a:spcBef>
                <a:spcPts val="1250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it-IT" sz="2000" b="1">
              <a:effectLst>
                <a:outerShdw blurRad="38100" dist="38100" dir="2700000" algn="tl">
                  <a:srgbClr val="FFFFFF"/>
                </a:outerShdw>
              </a:effectLst>
              <a:latin typeface="Comic Sans MS" pitchFamily="66" charset="0"/>
              <a:ea typeface="Microsoft YaHei" pitchFamily="34" charset="-122"/>
            </a:endParaRPr>
          </a:p>
          <a:p>
            <a:pPr algn="l" defTabSz="449263">
              <a:lnSpc>
                <a:spcPct val="80000"/>
              </a:lnSpc>
              <a:spcBef>
                <a:spcPts val="1250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 b="1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  <a:ea typeface="Microsoft YaHei" pitchFamily="34" charset="-122"/>
              </a:rPr>
              <a:t>H</a:t>
            </a:r>
            <a:r>
              <a:rPr lang="it-IT" sz="2000" b="1" baseline="-2500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  <a:ea typeface="Microsoft YaHei" pitchFamily="34" charset="-122"/>
              </a:rPr>
              <a:t>2</a:t>
            </a:r>
            <a:r>
              <a:rPr lang="it-IT" sz="2000" b="1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  <a:ea typeface="Microsoft YaHei" pitchFamily="34" charset="-122"/>
              </a:rPr>
              <a:t>O			1 litro</a:t>
            </a:r>
          </a:p>
          <a:p>
            <a:pPr algn="l" defTabSz="449263">
              <a:lnSpc>
                <a:spcPct val="80000"/>
              </a:lnSpc>
              <a:spcBef>
                <a:spcPts val="1250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it-IT" sz="2000" b="1">
              <a:effectLst>
                <a:outerShdw blurRad="38100" dist="38100" dir="2700000" algn="tl">
                  <a:srgbClr val="FFFFFF"/>
                </a:outerShdw>
              </a:effectLst>
              <a:latin typeface="Comic Sans MS" pitchFamily="66" charset="0"/>
              <a:ea typeface="Microsoft YaHei" pitchFamily="34" charset="-122"/>
            </a:endParaRPr>
          </a:p>
          <a:p>
            <a:pPr algn="l" defTabSz="449263">
              <a:lnSpc>
                <a:spcPct val="80000"/>
              </a:lnSpc>
              <a:spcBef>
                <a:spcPts val="1250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 b="1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  <a:ea typeface="Microsoft YaHei" pitchFamily="34" charset="-122"/>
              </a:rPr>
              <a:t>ZUCCHERO		2 cucchiai da cucina</a:t>
            </a:r>
          </a:p>
          <a:p>
            <a:pPr algn="l" defTabSz="449263">
              <a:lnSpc>
                <a:spcPct val="80000"/>
              </a:lnSpc>
              <a:spcBef>
                <a:spcPts val="1250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it-IT" sz="2000" b="1">
              <a:effectLst>
                <a:outerShdw blurRad="38100" dist="38100" dir="2700000" algn="tl">
                  <a:srgbClr val="FFFFFF"/>
                </a:outerShdw>
              </a:effectLst>
              <a:latin typeface="Comic Sans MS" pitchFamily="66" charset="0"/>
              <a:ea typeface="Microsoft YaHei" pitchFamily="34" charset="-122"/>
            </a:endParaRPr>
          </a:p>
          <a:p>
            <a:pPr algn="l" defTabSz="449263">
              <a:lnSpc>
                <a:spcPct val="80000"/>
              </a:lnSpc>
              <a:spcBef>
                <a:spcPts val="1250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 b="1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  <a:ea typeface="Microsoft YaHei" pitchFamily="34" charset="-122"/>
              </a:rPr>
              <a:t>SALE			1 cucchiaio da the</a:t>
            </a:r>
          </a:p>
          <a:p>
            <a:pPr algn="l" defTabSz="449263">
              <a:lnSpc>
                <a:spcPct val="80000"/>
              </a:lnSpc>
              <a:spcBef>
                <a:spcPts val="1250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it-IT" sz="2000" b="1">
              <a:effectLst>
                <a:outerShdw blurRad="38100" dist="38100" dir="2700000" algn="tl">
                  <a:srgbClr val="FFFFFF"/>
                </a:outerShdw>
              </a:effectLst>
              <a:latin typeface="Comic Sans MS" pitchFamily="66" charset="0"/>
              <a:ea typeface="Microsoft YaHei" pitchFamily="34" charset="-122"/>
            </a:endParaRPr>
          </a:p>
          <a:p>
            <a:pPr algn="l" defTabSz="449263">
              <a:lnSpc>
                <a:spcPct val="80000"/>
              </a:lnSpc>
              <a:spcBef>
                <a:spcPts val="1250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 b="1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  <a:ea typeface="Microsoft YaHei" pitchFamily="34" charset="-122"/>
              </a:rPr>
              <a:t>BICARBONATO	½ cucchiaio da the                   cucchiaio da the</a:t>
            </a:r>
          </a:p>
          <a:p>
            <a:pPr algn="l" defTabSz="449263">
              <a:lnSpc>
                <a:spcPct val="80000"/>
              </a:lnSpc>
              <a:spcBef>
                <a:spcPts val="1250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it-IT" sz="2000" b="1">
              <a:effectLst>
                <a:outerShdw blurRad="38100" dist="38100" dir="2700000" algn="tl">
                  <a:srgbClr val="FFFFFF"/>
                </a:outerShdw>
              </a:effectLst>
              <a:latin typeface="Comic Sans MS" pitchFamily="66" charset="0"/>
              <a:ea typeface="Microsoft YaHei" pitchFamily="34" charset="-122"/>
            </a:endParaRPr>
          </a:p>
          <a:p>
            <a:pPr algn="l" defTabSz="449263">
              <a:lnSpc>
                <a:spcPct val="80000"/>
              </a:lnSpc>
              <a:spcBef>
                <a:spcPts val="1250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 b="1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  <a:ea typeface="Microsoft YaHei" pitchFamily="34" charset="-122"/>
              </a:rPr>
              <a:t>LIMONE		1</a:t>
            </a:r>
          </a:p>
          <a:p>
            <a:pPr algn="l" defTabSz="449263">
              <a:lnSpc>
                <a:spcPct val="80000"/>
              </a:lnSpc>
              <a:spcBef>
                <a:spcPts val="1250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 b="1" i="1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  <a:ea typeface="Microsoft YaHei" pitchFamily="34" charset="-122"/>
              </a:rPr>
              <a:t>Ovvero     </a:t>
            </a:r>
          </a:p>
          <a:p>
            <a:pPr algn="l" defTabSz="449263">
              <a:lnSpc>
                <a:spcPct val="80000"/>
              </a:lnSpc>
              <a:spcBef>
                <a:spcPts val="1250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 b="1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  <a:ea typeface="Microsoft YaHei" pitchFamily="34" charset="-122"/>
              </a:rPr>
              <a:t>POMPELMO            1</a:t>
            </a:r>
          </a:p>
          <a:p>
            <a:pPr algn="l" defTabSz="449263">
              <a:lnSpc>
                <a:spcPct val="80000"/>
              </a:lnSpc>
              <a:spcBef>
                <a:spcPts val="1250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it-IT" sz="2000" b="1">
              <a:effectLst>
                <a:outerShdw blurRad="38100" dist="38100" dir="2700000" algn="tl">
                  <a:srgbClr val="FFFFFF"/>
                </a:outerShdw>
              </a:effectLst>
              <a:latin typeface="Comic Sans MS" pitchFamily="66" charset="0"/>
              <a:ea typeface="Microsoft YaHei" pitchFamily="34" charset="-122"/>
            </a:endParaRP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6535738" y="3998913"/>
            <a:ext cx="2212975" cy="2309812"/>
          </a:xfrm>
          <a:prstGeom prst="rect">
            <a:avLst/>
          </a:prstGeom>
          <a:noFill/>
          <a:ln w="38160" cap="sq">
            <a:solidFill>
              <a:srgbClr val="6699FF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l" defTabSz="449263">
              <a:lnSpc>
                <a:spcPct val="120000"/>
              </a:lnSpc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Microsoft YaHei" pitchFamily="34" charset="-122"/>
              </a:rPr>
              <a:t>H</a:t>
            </a:r>
            <a:r>
              <a:rPr lang="it-IT" sz="2000" baseline="-250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Microsoft YaHei" pitchFamily="34" charset="-122"/>
              </a:rPr>
              <a:t>2</a:t>
            </a:r>
            <a:r>
              <a:rPr lang="it-IT" sz="20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Microsoft YaHei" pitchFamily="34" charset="-122"/>
              </a:rPr>
              <a:t>O            1lt    </a:t>
            </a:r>
          </a:p>
          <a:p>
            <a:pPr algn="l" defTabSz="449263">
              <a:lnSpc>
                <a:spcPct val="120000"/>
              </a:lnSpc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Microsoft YaHei" pitchFamily="34" charset="-122"/>
              </a:rPr>
              <a:t>Glu           20g</a:t>
            </a:r>
          </a:p>
          <a:p>
            <a:pPr algn="l" defTabSz="449263">
              <a:lnSpc>
                <a:spcPct val="120000"/>
              </a:lnSpc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Microsoft YaHei" pitchFamily="34" charset="-122"/>
              </a:rPr>
              <a:t>Na+          90 mEq/lt  </a:t>
            </a:r>
          </a:p>
          <a:p>
            <a:pPr algn="l" defTabSz="449263">
              <a:lnSpc>
                <a:spcPct val="120000"/>
              </a:lnSpc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Microsoft YaHei" pitchFamily="34" charset="-122"/>
              </a:rPr>
              <a:t>K+             20 mEq/lt</a:t>
            </a:r>
          </a:p>
          <a:p>
            <a:pPr algn="l" defTabSz="449263">
              <a:lnSpc>
                <a:spcPct val="120000"/>
              </a:lnSpc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Microsoft YaHei" pitchFamily="34" charset="-122"/>
              </a:rPr>
              <a:t>Cl-             80ml/lt     </a:t>
            </a:r>
          </a:p>
          <a:p>
            <a:pPr algn="l" defTabSz="449263">
              <a:lnSpc>
                <a:spcPct val="120000"/>
              </a:lnSpc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Microsoft YaHei" pitchFamily="34" charset="-122"/>
              </a:rPr>
              <a:t>HCO</a:t>
            </a:r>
            <a:r>
              <a:rPr lang="it-IT" sz="2000" baseline="-250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Microsoft YaHei" pitchFamily="34" charset="-122"/>
              </a:rPr>
              <a:t>2</a:t>
            </a:r>
            <a:r>
              <a:rPr lang="it-IT" sz="20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Microsoft YaHei" pitchFamily="34" charset="-122"/>
              </a:rPr>
              <a:t>        30ml/lt</a:t>
            </a:r>
          </a:p>
        </p:txBody>
      </p:sp>
      <p:pic>
        <p:nvPicPr>
          <p:cNvPr id="4096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5550" y="188913"/>
            <a:ext cx="1914525" cy="3365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grpSp>
        <p:nvGrpSpPr>
          <p:cNvPr id="2" name="Gruppo 8"/>
          <p:cNvGrpSpPr>
            <a:grpSpLocks/>
          </p:cNvGrpSpPr>
          <p:nvPr/>
        </p:nvGrpSpPr>
        <p:grpSpPr bwMode="auto">
          <a:xfrm>
            <a:off x="1331913" y="2060575"/>
            <a:ext cx="6553200" cy="2520950"/>
            <a:chOff x="1619672" y="2636912"/>
            <a:chExt cx="6552728" cy="2520280"/>
          </a:xfrm>
        </p:grpSpPr>
        <p:sp>
          <p:nvSpPr>
            <p:cNvPr id="40967" name="AutoShape 4"/>
            <p:cNvSpPr>
              <a:spLocks noChangeArrowheads="1"/>
            </p:cNvSpPr>
            <p:nvPr/>
          </p:nvSpPr>
          <p:spPr bwMode="auto">
            <a:xfrm>
              <a:off x="1619672" y="2636912"/>
              <a:ext cx="6552728" cy="2520280"/>
            </a:xfrm>
            <a:prstGeom prst="foldedCorner">
              <a:avLst>
                <a:gd name="adj" fmla="val 12500"/>
              </a:avLst>
            </a:prstGeom>
            <a:solidFill>
              <a:srgbClr val="CCFF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0968" name="CasellaDiTesto 7"/>
            <p:cNvSpPr txBox="1">
              <a:spLocks noChangeArrowheads="1"/>
            </p:cNvSpPr>
            <p:nvPr/>
          </p:nvSpPr>
          <p:spPr bwMode="auto">
            <a:xfrm>
              <a:off x="1619672" y="2708919"/>
              <a:ext cx="6408712" cy="24006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it-IT" altLang="it-IT" i="1">
                  <a:latin typeface="Comic Sans MS" pitchFamily="66" charset="0"/>
                </a:rPr>
                <a:t>“</a:t>
              </a:r>
              <a:r>
                <a:rPr lang="it-IT" altLang="ja-JP" i="1">
                  <a:latin typeface="Comic Sans MS" pitchFamily="66" charset="0"/>
                </a:rPr>
                <a:t>Potentially the most important medical advance of this century</a:t>
              </a:r>
              <a:r>
                <a:rPr lang="it-IT" altLang="it-IT" i="1">
                  <a:latin typeface="Comic Sans MS" pitchFamily="66" charset="0"/>
                </a:rPr>
                <a:t>”</a:t>
              </a:r>
              <a:endParaRPr lang="it-IT" altLang="ja-JP" i="1">
                <a:latin typeface="Comic Sans MS" pitchFamily="66" charset="0"/>
              </a:endParaRPr>
            </a:p>
            <a:p>
              <a:r>
                <a:rPr lang="it-IT" sz="2400">
                  <a:latin typeface="Comic Sans MS" pitchFamily="66" charset="0"/>
                </a:rPr>
                <a:t>Lancet, editorial 1978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1"/>
          <p:cNvSpPr txBox="1">
            <a:spLocks noChangeArrowheads="1"/>
          </p:cNvSpPr>
          <p:nvPr/>
        </p:nvSpPr>
        <p:spPr bwMode="auto">
          <a:xfrm>
            <a:off x="1130300" y="838200"/>
            <a:ext cx="6826250" cy="581025"/>
          </a:xfrm>
          <a:prstGeom prst="rect">
            <a:avLst/>
          </a:prstGeom>
          <a:solidFill>
            <a:srgbClr val="FFFFFF"/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>
                <a:solidFill>
                  <a:srgbClr val="FF0000"/>
                </a:solidFill>
                <a:latin typeface="Comic Sans MS" pitchFamily="66" charset="0"/>
                <a:ea typeface="Microsoft YaHei" pitchFamily="34" charset="-122"/>
              </a:rPr>
              <a:t>Inibitori del transito intestinale</a:t>
            </a:r>
          </a:p>
        </p:txBody>
      </p:sp>
      <p:sp>
        <p:nvSpPr>
          <p:cNvPr id="41987" name="Text Box 2"/>
          <p:cNvSpPr txBox="1">
            <a:spLocks noChangeArrowheads="1"/>
          </p:cNvSpPr>
          <p:nvPr/>
        </p:nvSpPr>
        <p:spPr bwMode="auto">
          <a:xfrm>
            <a:off x="866775" y="1971675"/>
            <a:ext cx="184150" cy="523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1800">
              <a:solidFill>
                <a:srgbClr val="FFFFFF"/>
              </a:solidFill>
              <a:latin typeface="Calibri" pitchFamily="34" charset="0"/>
              <a:ea typeface="Microsoft YaHei" pitchFamily="34" charset="-122"/>
            </a:endParaRPr>
          </a:p>
        </p:txBody>
      </p:sp>
      <p:sp>
        <p:nvSpPr>
          <p:cNvPr id="41988" name="Text Box 3"/>
          <p:cNvSpPr txBox="1">
            <a:spLocks noChangeArrowheads="1"/>
          </p:cNvSpPr>
          <p:nvPr/>
        </p:nvSpPr>
        <p:spPr bwMode="auto">
          <a:xfrm>
            <a:off x="1001713" y="1895475"/>
            <a:ext cx="184150" cy="523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1800">
              <a:solidFill>
                <a:srgbClr val="FFFFFF"/>
              </a:solidFill>
              <a:latin typeface="Calibri" pitchFamily="34" charset="0"/>
              <a:ea typeface="Microsoft YaHei" pitchFamily="34" charset="-122"/>
            </a:endParaRPr>
          </a:p>
        </p:txBody>
      </p:sp>
      <p:sp>
        <p:nvSpPr>
          <p:cNvPr id="41989" name="Text Box 4"/>
          <p:cNvSpPr txBox="1">
            <a:spLocks noChangeArrowheads="1"/>
          </p:cNvSpPr>
          <p:nvPr/>
        </p:nvSpPr>
        <p:spPr bwMode="auto">
          <a:xfrm>
            <a:off x="1089025" y="2971800"/>
            <a:ext cx="7029450" cy="13731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>
                <a:latin typeface="Calibri" pitchFamily="34" charset="0"/>
                <a:ea typeface="Microsoft YaHei" pitchFamily="34" charset="-122"/>
              </a:rPr>
              <a:t>Gli oppioidi sintetici ( loperamide, phenoxilato) </a:t>
            </a:r>
          </a:p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>
                <a:latin typeface="Calibri" pitchFamily="34" charset="0"/>
                <a:ea typeface="Microsoft YaHei" pitchFamily="34" charset="-122"/>
              </a:rPr>
              <a:t>riducono la durata degli episodi diarroici ed in</a:t>
            </a:r>
          </a:p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>
                <a:latin typeface="Calibri" pitchFamily="34" charset="0"/>
                <a:ea typeface="Microsoft YaHei" pitchFamily="34" charset="-122"/>
              </a:rPr>
              <a:t>particolare se in associazione agli antibiotici.    </a:t>
            </a:r>
          </a:p>
        </p:txBody>
      </p:sp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0" y="4581525"/>
            <a:ext cx="9144000" cy="2214563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l" defTabSz="449263">
              <a:lnSpc>
                <a:spcPct val="90000"/>
              </a:lnSpc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>
                <a:solidFill>
                  <a:srgbClr val="FFFF00"/>
                </a:solidFill>
                <a:latin typeface="Calibri" pitchFamily="34" charset="0"/>
                <a:ea typeface="Microsoft YaHei" pitchFamily="34" charset="-122"/>
              </a:rPr>
              <a:t>   </a:t>
            </a:r>
            <a:r>
              <a:rPr lang="en-GB" sz="2400" b="1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</a:rPr>
              <a:t>Controindicazione agli inibitori del transito intestinale </a:t>
            </a:r>
          </a:p>
          <a:p>
            <a:pPr algn="l" defTabSz="449263">
              <a:lnSpc>
                <a:spcPct val="80000"/>
              </a:lnSpc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800">
              <a:solidFill>
                <a:srgbClr val="FFFF00"/>
              </a:solidFill>
              <a:latin typeface="Calibri" pitchFamily="34" charset="0"/>
              <a:ea typeface="Microsoft YaHei" pitchFamily="34" charset="-122"/>
            </a:endParaRPr>
          </a:p>
          <a:p>
            <a:pPr algn="l" defTabSz="449263">
              <a:lnSpc>
                <a:spcPct val="80000"/>
              </a:lnSpc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</a:rPr>
              <a:t>    </a:t>
            </a:r>
            <a:r>
              <a:rPr lang="en-GB" sz="2400" i="1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</a:rPr>
              <a:t>diarrea con febbre elevata</a:t>
            </a:r>
          </a:p>
          <a:p>
            <a:pPr algn="l" defTabSz="449263">
              <a:lnSpc>
                <a:spcPct val="80000"/>
              </a:lnSpc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</a:rPr>
              <a:t>   </a:t>
            </a:r>
          </a:p>
          <a:p>
            <a:pPr algn="l" defTabSz="449263">
              <a:lnSpc>
                <a:spcPct val="80000"/>
              </a:lnSpc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i="1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</a:rPr>
              <a:t>   </a:t>
            </a:r>
            <a:r>
              <a:rPr lang="en-US" sz="2400" i="1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</a:rPr>
              <a:t>diarrea</a:t>
            </a:r>
            <a:r>
              <a:rPr lang="en-GB" sz="2400" i="1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</a:rPr>
              <a:t> ematica</a:t>
            </a:r>
            <a:r>
              <a:rPr lang="en-GB" sz="2400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</a:rPr>
              <a:t>: sospetto di patogeni enteroinvasivi </a:t>
            </a:r>
          </a:p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>
                <a:solidFill>
                  <a:srgbClr val="FFFF00"/>
                </a:solidFill>
                <a:latin typeface="Calibri" pitchFamily="34" charset="0"/>
                <a:ea typeface="Microsoft YaHei" pitchFamily="34" charset="-122"/>
              </a:rPr>
              <a:t>      </a:t>
            </a:r>
          </a:p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i="1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</a:rPr>
              <a:t>  età pediatrica</a:t>
            </a:r>
            <a:r>
              <a:rPr lang="en-GB" sz="2400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</a:rPr>
              <a:t>: frequenza elevata di eventi avversi  </a:t>
            </a:r>
          </a:p>
        </p:txBody>
      </p:sp>
      <p:sp>
        <p:nvSpPr>
          <p:cNvPr id="41991" name="Text Box 6"/>
          <p:cNvSpPr txBox="1">
            <a:spLocks noChangeArrowheads="1"/>
          </p:cNvSpPr>
          <p:nvPr/>
        </p:nvSpPr>
        <p:spPr bwMode="auto">
          <a:xfrm>
            <a:off x="392113" y="1590675"/>
            <a:ext cx="184150" cy="523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1800">
              <a:solidFill>
                <a:srgbClr val="FFFFFF"/>
              </a:solidFill>
              <a:latin typeface="Calibri" pitchFamily="34" charset="0"/>
              <a:ea typeface="Microsoft YaHei" pitchFamily="34" charset="-122"/>
            </a:endParaRPr>
          </a:p>
        </p:txBody>
      </p:sp>
      <p:sp>
        <p:nvSpPr>
          <p:cNvPr id="41992" name="Text Box 7"/>
          <p:cNvSpPr txBox="1">
            <a:spLocks noChangeArrowheads="1"/>
          </p:cNvSpPr>
          <p:nvPr/>
        </p:nvSpPr>
        <p:spPr bwMode="auto">
          <a:xfrm>
            <a:off x="236538" y="1676400"/>
            <a:ext cx="8618537" cy="947738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</a:rPr>
              <a:t>Differenti farmaci antidiarroici sono utilizzati per </a:t>
            </a:r>
          </a:p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</a:rPr>
              <a:t>ridurre la frequenza e la durata delle evacuazioni</a:t>
            </a:r>
            <a:r>
              <a:rPr lang="en-GB" sz="2800">
                <a:solidFill>
                  <a:srgbClr val="FFFF00"/>
                </a:solidFill>
                <a:latin typeface="Calibri" pitchFamily="34" charset="0"/>
                <a:ea typeface="Microsoft YaHei" pitchFamily="34" charset="-122"/>
              </a:rPr>
              <a:t>.</a:t>
            </a:r>
          </a:p>
        </p:txBody>
      </p:sp>
      <p:pic>
        <p:nvPicPr>
          <p:cNvPr id="41993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9275" y="2919413"/>
            <a:ext cx="398463" cy="6619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" name="Text Box 9"/>
          <p:cNvSpPr txBox="1">
            <a:spLocks noChangeArrowheads="1"/>
          </p:cNvSpPr>
          <p:nvPr/>
        </p:nvSpPr>
        <p:spPr bwMode="auto">
          <a:xfrm>
            <a:off x="395288" y="173038"/>
            <a:ext cx="8353425" cy="520700"/>
          </a:xfrm>
          <a:prstGeom prst="rect">
            <a:avLst/>
          </a:prstGeom>
          <a:solidFill>
            <a:srgbClr val="002060"/>
          </a:solidFill>
          <a:ln w="9360" cap="sq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Microsoft YaHei" pitchFamily="34" charset="-122"/>
              </a:rPr>
              <a:t>Trattamento delle enteriti infettive e della  T.D.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ext Box 1"/>
          <p:cNvSpPr txBox="1">
            <a:spLocks noChangeArrowheads="1"/>
          </p:cNvSpPr>
          <p:nvPr/>
        </p:nvSpPr>
        <p:spPr bwMode="auto">
          <a:xfrm>
            <a:off x="179388" y="173038"/>
            <a:ext cx="8569325" cy="520700"/>
          </a:xfrm>
          <a:prstGeom prst="rect">
            <a:avLst/>
          </a:prstGeom>
          <a:solidFill>
            <a:srgbClr val="002060"/>
          </a:solidFill>
          <a:ln w="9360" cap="sq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Microsoft YaHei" pitchFamily="34" charset="-122"/>
              </a:rPr>
              <a:t>Trattamento delle enteriti infettive e della  T.D.</a:t>
            </a:r>
          </a:p>
        </p:txBody>
      </p:sp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254000" y="1052513"/>
            <a:ext cx="8291513" cy="1008062"/>
          </a:xfrm>
          <a:prstGeom prst="rect">
            <a:avLst/>
          </a:prstGeom>
          <a:solidFill>
            <a:srgbClr val="FFFFFF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8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Microsoft YaHei" pitchFamily="34" charset="-122"/>
              </a:rPr>
              <a:t>RACECADOTRIL </a:t>
            </a:r>
            <a:r>
              <a:rPr lang="it-IT" sz="280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Microsoft YaHei" pitchFamily="34" charset="-122"/>
              </a:rPr>
              <a:t>: antisecretivo intestinale puro</a:t>
            </a:r>
          </a:p>
          <a:p>
            <a:pPr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160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Microsoft YaHei" pitchFamily="34" charset="-122"/>
              </a:rPr>
              <a:t>Inibitore specifico dell</a:t>
            </a:r>
            <a:r>
              <a:rPr lang="it-IT" altLang="it-IT" sz="160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Microsoft YaHei" pitchFamily="34" charset="-122"/>
              </a:rPr>
              <a:t>’</a:t>
            </a:r>
            <a:r>
              <a:rPr lang="it-IT" sz="160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Microsoft YaHei" pitchFamily="34" charset="-122"/>
              </a:rPr>
              <a:t>encefalinasi.</a:t>
            </a:r>
          </a:p>
          <a:p>
            <a:pPr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160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Microsoft YaHei" pitchFamily="34" charset="-122"/>
              </a:rPr>
              <a:t> Prolunga l</a:t>
            </a:r>
            <a:r>
              <a:rPr lang="it-IT" altLang="it-IT" sz="160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Microsoft YaHei" pitchFamily="34" charset="-122"/>
              </a:rPr>
              <a:t>’</a:t>
            </a:r>
            <a:r>
              <a:rPr lang="it-IT" sz="160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Microsoft YaHei" pitchFamily="34" charset="-122"/>
              </a:rPr>
              <a:t>effetto antisecretorio delle encefaline endogene</a:t>
            </a: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871538" y="2239963"/>
            <a:ext cx="5607050" cy="398462"/>
          </a:xfrm>
          <a:prstGeom prst="rect">
            <a:avLst/>
          </a:prstGeom>
          <a:solidFill>
            <a:srgbClr val="000000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marL="457200" indent="-457200" algn="l" defTabSz="449263">
              <a:buClr>
                <a:srgbClr val="FFFF00"/>
              </a:buClr>
              <a:buSzPct val="100000"/>
              <a:buFont typeface="Times New Roman" pitchFamily="18" charset="0"/>
              <a:buAutoNum type="arabicPeriod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/>
            </a:pPr>
            <a:r>
              <a:rPr lang="it-IT" sz="200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  <a:ea typeface="Microsoft YaHei" pitchFamily="34" charset="-122"/>
              </a:rPr>
              <a:t>Riduce l</a:t>
            </a:r>
            <a:r>
              <a:rPr lang="it-IT" altLang="it-IT" sz="200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  <a:ea typeface="Microsoft YaHei" pitchFamily="34" charset="-122"/>
              </a:rPr>
              <a:t>’</a:t>
            </a:r>
            <a:r>
              <a:rPr lang="it-IT" sz="200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  <a:ea typeface="Microsoft YaHei" pitchFamily="34" charset="-122"/>
              </a:rPr>
              <a:t>ipersecrezione di fluidi intestinali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869950" y="2925763"/>
            <a:ext cx="4662488" cy="398462"/>
          </a:xfrm>
          <a:prstGeom prst="rect">
            <a:avLst/>
          </a:prstGeom>
          <a:solidFill>
            <a:srgbClr val="000000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  <a:ea typeface="Microsoft YaHei" pitchFamily="34" charset="-122"/>
              </a:rPr>
              <a:t>2.    Ha una rapida insorgenza d</a:t>
            </a:r>
            <a:r>
              <a:rPr lang="it-IT" altLang="it-IT" sz="200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  <a:ea typeface="Microsoft YaHei" pitchFamily="34" charset="-122"/>
              </a:rPr>
              <a:t>’</a:t>
            </a:r>
            <a:r>
              <a:rPr lang="it-IT" sz="200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  <a:ea typeface="Microsoft YaHei" pitchFamily="34" charset="-122"/>
              </a:rPr>
              <a:t>azione</a:t>
            </a: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885825" y="3608388"/>
            <a:ext cx="3505200" cy="398462"/>
          </a:xfrm>
          <a:prstGeom prst="rect">
            <a:avLst/>
          </a:prstGeom>
          <a:solidFill>
            <a:srgbClr val="000000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  <a:ea typeface="Microsoft YaHei" pitchFamily="34" charset="-122"/>
              </a:rPr>
              <a:t>3.    Riduce il peso delle feci</a:t>
            </a: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885825" y="4256088"/>
            <a:ext cx="5581650" cy="398462"/>
          </a:xfrm>
          <a:prstGeom prst="rect">
            <a:avLst/>
          </a:prstGeom>
          <a:solidFill>
            <a:srgbClr val="000000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  <a:ea typeface="Microsoft YaHei" pitchFamily="34" charset="-122"/>
              </a:rPr>
              <a:t>4.    Efficace sui sintomi associati alla diarrea</a:t>
            </a:r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890588" y="4903788"/>
            <a:ext cx="5854700" cy="398462"/>
          </a:xfrm>
          <a:prstGeom prst="rect">
            <a:avLst/>
          </a:prstGeom>
          <a:solidFill>
            <a:srgbClr val="000000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  <a:ea typeface="Microsoft YaHei" pitchFamily="34" charset="-122"/>
              </a:rPr>
              <a:t>5.    Accelera i tempi di risoluzione della diarrea</a:t>
            </a: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884238" y="5553075"/>
            <a:ext cx="4737100" cy="398463"/>
          </a:xfrm>
          <a:prstGeom prst="rect">
            <a:avLst/>
          </a:prstGeom>
          <a:solidFill>
            <a:srgbClr val="000000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  <a:ea typeface="Microsoft YaHei" pitchFamily="34" charset="-122"/>
              </a:rPr>
              <a:t>6.    Non rallenta il transito intestinale</a:t>
            </a:r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855663" y="6272213"/>
            <a:ext cx="2522537" cy="398462"/>
          </a:xfrm>
          <a:prstGeom prst="rect">
            <a:avLst/>
          </a:prstGeom>
          <a:solidFill>
            <a:srgbClr val="000000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  <a:ea typeface="Microsoft YaHei" pitchFamily="34" charset="-122"/>
              </a:rPr>
              <a:t>7.    E</a:t>
            </a:r>
            <a:r>
              <a:rPr lang="it-IT" altLang="it-IT" sz="200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  <a:ea typeface="Microsoft YaHei" pitchFamily="34" charset="-122"/>
              </a:rPr>
              <a:t>’</a:t>
            </a:r>
            <a:r>
              <a:rPr lang="it-IT" sz="200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  <a:ea typeface="Microsoft YaHei" pitchFamily="34" charset="-122"/>
              </a:rPr>
              <a:t> ben tollerato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ext Box 1"/>
          <p:cNvSpPr txBox="1">
            <a:spLocks noChangeArrowheads="1"/>
          </p:cNvSpPr>
          <p:nvPr/>
        </p:nvSpPr>
        <p:spPr bwMode="auto">
          <a:xfrm>
            <a:off x="179388" y="173038"/>
            <a:ext cx="8569325" cy="520700"/>
          </a:xfrm>
          <a:prstGeom prst="rect">
            <a:avLst/>
          </a:prstGeom>
          <a:solidFill>
            <a:srgbClr val="002060"/>
          </a:solidFill>
          <a:ln w="9360" cap="sq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Microsoft YaHei" pitchFamily="34" charset="-122"/>
              </a:rPr>
              <a:t>Trattamento delle enteriti infettive e della  T.D.</a:t>
            </a:r>
          </a:p>
        </p:txBody>
      </p:sp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254000" y="1052513"/>
            <a:ext cx="8291513" cy="525462"/>
          </a:xfrm>
          <a:prstGeom prst="rect">
            <a:avLst/>
          </a:prstGeom>
          <a:solidFill>
            <a:srgbClr val="FFFFFF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8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Microsoft YaHei" pitchFamily="34" charset="-122"/>
              </a:rPr>
              <a:t>DIOSMECTITE</a:t>
            </a:r>
            <a:r>
              <a:rPr lang="it-IT" sz="280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Microsoft YaHei" pitchFamily="34" charset="-122"/>
              </a:rPr>
              <a:t>: adsorbente intestinale</a:t>
            </a: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871538" y="2239963"/>
            <a:ext cx="7877175" cy="709612"/>
          </a:xfrm>
          <a:prstGeom prst="rect">
            <a:avLst/>
          </a:prstGeom>
          <a:solidFill>
            <a:srgbClr val="000000"/>
          </a:solidFill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marL="457200" indent="-457200" algn="l" defTabSz="449263">
              <a:buClr>
                <a:srgbClr val="FFFF00"/>
              </a:buClr>
              <a:buSzPct val="100000"/>
              <a:buFont typeface="Times New Roman" pitchFamily="18" charset="0"/>
              <a:buAutoNum type="arabicPeriod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/>
            </a:pPr>
            <a:r>
              <a:rPr lang="it-IT" sz="200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  <a:ea typeface="Microsoft YaHei" pitchFamily="34" charset="-122"/>
              </a:rPr>
              <a:t>Interagisce con le glicoproteine gastriche proteggendo la mucosa gastrica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869950" y="3208338"/>
            <a:ext cx="4697413" cy="401637"/>
          </a:xfrm>
          <a:prstGeom prst="rect">
            <a:avLst/>
          </a:prstGeom>
          <a:solidFill>
            <a:srgbClr val="000000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  <a:ea typeface="Microsoft YaHei" pitchFamily="34" charset="-122"/>
              </a:rPr>
              <a:t>2.    Aumenta la consistenza delle feci</a:t>
            </a: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885825" y="3890963"/>
            <a:ext cx="7037388" cy="401637"/>
          </a:xfrm>
          <a:prstGeom prst="rect">
            <a:avLst/>
          </a:prstGeom>
          <a:solidFill>
            <a:srgbClr val="000000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  <a:ea typeface="Microsoft YaHei" pitchFamily="34" charset="-122"/>
              </a:rPr>
              <a:t>3.    Lega e elimina le tossine presenti nel lume intestinale</a:t>
            </a: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885825" y="4538663"/>
            <a:ext cx="5902325" cy="401637"/>
          </a:xfrm>
          <a:prstGeom prst="rect">
            <a:avLst/>
          </a:prstGeom>
          <a:solidFill>
            <a:srgbClr val="000000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  <a:ea typeface="Microsoft YaHei" pitchFamily="34" charset="-122"/>
              </a:rPr>
              <a:t>4.    Accelera i tempi di risoluzione della diarrea</a:t>
            </a:r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890588" y="5186363"/>
            <a:ext cx="4776787" cy="401637"/>
          </a:xfrm>
          <a:prstGeom prst="rect">
            <a:avLst/>
          </a:prstGeom>
          <a:solidFill>
            <a:srgbClr val="000000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  <a:ea typeface="Microsoft YaHei" pitchFamily="34" charset="-122"/>
              </a:rPr>
              <a:t>5.    Non rallenta il transito intestinale</a:t>
            </a: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884238" y="5835650"/>
            <a:ext cx="2268537" cy="401638"/>
          </a:xfrm>
          <a:prstGeom prst="rect">
            <a:avLst/>
          </a:prstGeom>
          <a:solidFill>
            <a:srgbClr val="000000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  <a:ea typeface="Microsoft YaHei" pitchFamily="34" charset="-122"/>
              </a:rPr>
              <a:t>6.    Ben tollerato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0" y="188913"/>
            <a:ext cx="9144000" cy="83026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it-IT" sz="4800" b="1" dirty="0">
                <a:latin typeface="Arial"/>
                <a:cs typeface="Arial"/>
              </a:rPr>
              <a:t>Federica 36 anni</a:t>
            </a:r>
          </a:p>
        </p:txBody>
      </p:sp>
      <p:sp>
        <p:nvSpPr>
          <p:cNvPr id="68610" name="Rectangle 1"/>
          <p:cNvSpPr>
            <a:spLocks noGrp="1" noChangeArrowheads="1"/>
          </p:cNvSpPr>
          <p:nvPr>
            <p:ph type="title"/>
          </p:nvPr>
        </p:nvSpPr>
        <p:spPr>
          <a:xfrm>
            <a:off x="19050" y="1268413"/>
            <a:ext cx="9144000" cy="993775"/>
          </a:xfrm>
        </p:spPr>
        <p:txBody>
          <a:bodyPr/>
          <a:lstStyle/>
          <a:p>
            <a:pPr eaLnBrk="1" hangingPunct="1"/>
            <a:r>
              <a:rPr lang="en-US" sz="2800" b="1" u="sng" dirty="0">
                <a:solidFill>
                  <a:srgbClr val="FF0000"/>
                </a:solidFill>
                <a:latin typeface="Arial Narrow" charset="0"/>
                <a:cs typeface="Arial Narrow" charset="0"/>
                <a:sym typeface="Arial Narrow" charset="0"/>
              </a:rPr>
              <a:t>GIUNGE IN AMBULATORIO PER:</a:t>
            </a:r>
            <a:br>
              <a:rPr lang="en-US" sz="2800" b="1" u="sng" dirty="0">
                <a:solidFill>
                  <a:srgbClr val="FF0000"/>
                </a:solidFill>
                <a:latin typeface="Arial Narrow" charset="0"/>
                <a:cs typeface="Arial Narrow" charset="0"/>
                <a:sym typeface="Arial Narrow" charset="0"/>
              </a:rPr>
            </a:br>
            <a:endParaRPr lang="en-US" sz="2800" b="1" u="sng" dirty="0">
              <a:solidFill>
                <a:srgbClr val="FF0000"/>
              </a:solidFill>
              <a:latin typeface="Arial Narrow Bold" charset="0"/>
              <a:ea typeface="ヒラギノ角ゴ ProN W6" charset="0"/>
              <a:cs typeface="ヒラギノ角ゴ ProN W6" charset="0"/>
              <a:sym typeface="Arial Narrow Bold" charset="0"/>
            </a:endParaRPr>
          </a:p>
        </p:txBody>
      </p:sp>
      <p:sp>
        <p:nvSpPr>
          <p:cNvPr id="68611" name="CasellaDiTesto 1"/>
          <p:cNvSpPr txBox="1">
            <a:spLocks noChangeArrowheads="1"/>
          </p:cNvSpPr>
          <p:nvPr/>
        </p:nvSpPr>
        <p:spPr bwMode="auto">
          <a:xfrm>
            <a:off x="755898" y="2636912"/>
            <a:ext cx="489622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en-US" sz="3200" b="1" u="sng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DIARREA</a:t>
            </a:r>
            <a:r>
              <a:rPr lang="en-US" sz="3200" b="1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: </a:t>
            </a:r>
            <a:r>
              <a:rPr lang="en-US" sz="2400" dirty="0" smtClean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5-6 </a:t>
            </a:r>
            <a:r>
              <a:rPr lang="en-US" sz="2400" dirty="0" err="1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scariche</a:t>
            </a:r>
            <a:r>
              <a:rPr lang="en-US" sz="2400" dirty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 </a:t>
            </a:r>
            <a:r>
              <a:rPr lang="en-US" sz="2400" dirty="0" err="1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di</a:t>
            </a:r>
            <a:r>
              <a:rPr lang="en-US" sz="2400" dirty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 </a:t>
            </a:r>
            <a:r>
              <a:rPr lang="en-US" sz="2400" dirty="0" err="1" smtClean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feci</a:t>
            </a:r>
            <a:r>
              <a:rPr lang="en-US" sz="2400" dirty="0" smtClean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 </a:t>
            </a:r>
            <a:r>
              <a:rPr lang="en-US" sz="2400" dirty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molto </a:t>
            </a:r>
            <a:r>
              <a:rPr lang="en-US" sz="2400" dirty="0" err="1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liquide</a:t>
            </a:r>
            <a:r>
              <a:rPr lang="en-US" sz="2400" dirty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 </a:t>
            </a:r>
            <a:r>
              <a:rPr lang="en-US" sz="2400" dirty="0" smtClean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con </a:t>
            </a:r>
            <a:r>
              <a:rPr lang="en-US" sz="2400" dirty="0" err="1" smtClean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tracce</a:t>
            </a:r>
            <a:r>
              <a:rPr lang="en-US" sz="2400" dirty="0" smtClean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 </a:t>
            </a:r>
            <a:r>
              <a:rPr lang="en-US" sz="2400" dirty="0" err="1" smtClean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di</a:t>
            </a:r>
            <a:r>
              <a:rPr lang="en-US" sz="2400" dirty="0" smtClean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 </a:t>
            </a:r>
            <a:r>
              <a:rPr lang="en-US" sz="2400" dirty="0" err="1" smtClean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sangue</a:t>
            </a:r>
            <a:r>
              <a:rPr lang="en-US" sz="2400" dirty="0" smtClean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 </a:t>
            </a:r>
            <a:endParaRPr lang="en-US" sz="2400" dirty="0">
              <a:solidFill>
                <a:srgbClr val="7F7F7F"/>
              </a:solidFill>
              <a:latin typeface="Arial Narrow" charset="0"/>
              <a:cs typeface="Arial Narrow" charset="0"/>
              <a:sym typeface="Arial Narrow" charset="0"/>
            </a:endParaRPr>
          </a:p>
        </p:txBody>
      </p:sp>
      <p:pic>
        <p:nvPicPr>
          <p:cNvPr id="68612" name="Immagine 2" descr="Schermata 09-2456908 alle 22.22.13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060848"/>
            <a:ext cx="2195512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8" name="CasellaDiTesto 46"/>
          <p:cNvSpPr txBox="1">
            <a:spLocks noChangeArrowheads="1"/>
          </p:cNvSpPr>
          <p:nvPr/>
        </p:nvSpPr>
        <p:spPr bwMode="auto">
          <a:xfrm>
            <a:off x="755576" y="5003452"/>
            <a:ext cx="424815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en-US" sz="3200" b="1" u="sng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FEBBRICOLA (TA 37,2°C)</a:t>
            </a:r>
          </a:p>
        </p:txBody>
      </p:sp>
      <p:sp>
        <p:nvSpPr>
          <p:cNvPr id="68619" name="CasellaDiTesto 47"/>
          <p:cNvSpPr txBox="1">
            <a:spLocks noChangeArrowheads="1"/>
          </p:cNvSpPr>
          <p:nvPr/>
        </p:nvSpPr>
        <p:spPr bwMode="auto">
          <a:xfrm>
            <a:off x="755576" y="3933056"/>
            <a:ext cx="5364163" cy="127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en-US" sz="2900" b="1" u="sng" dirty="0" smtClean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DOLORE </a:t>
            </a:r>
            <a:r>
              <a:rPr lang="en-US" sz="2900" b="1" u="sng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ADDOMINALE DIFFUSO  </a:t>
            </a:r>
            <a:endParaRPr lang="en-US" sz="2900" b="1" u="sng" dirty="0" smtClean="0">
              <a:solidFill>
                <a:schemeClr val="tx1"/>
              </a:solidFill>
              <a:latin typeface="Arial Narrow" charset="0"/>
              <a:cs typeface="Arial Narrow" charset="0"/>
              <a:sym typeface="Arial Narrow" charset="0"/>
            </a:endParaRPr>
          </a:p>
          <a:p>
            <a:pPr eaLnBrk="1" hangingPunct="1"/>
            <a:r>
              <a:rPr lang="en-US" sz="2400" dirty="0" smtClean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&gt; </a:t>
            </a:r>
            <a:r>
              <a:rPr lang="en-US" sz="2400" dirty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in </a:t>
            </a:r>
            <a:r>
              <a:rPr lang="en-US" sz="2400" dirty="0" smtClean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FIS</a:t>
            </a:r>
            <a:endParaRPr lang="en-US" sz="2400" b="1" u="sng" dirty="0">
              <a:solidFill>
                <a:srgbClr val="7F7F7F"/>
              </a:solidFill>
              <a:latin typeface="Arial Narrow" charset="0"/>
              <a:cs typeface="Arial Narrow" charset="0"/>
              <a:sym typeface="Arial Narrow" charset="0"/>
            </a:endParaRPr>
          </a:p>
          <a:p>
            <a:pPr eaLnBrk="1" hangingPunct="1"/>
            <a:endParaRPr lang="en-US" sz="2400" b="1" u="sng" dirty="0">
              <a:solidFill>
                <a:schemeClr val="tx1"/>
              </a:solidFill>
              <a:latin typeface="Arial Narrow" charset="0"/>
              <a:cs typeface="Arial Narrow" charset="0"/>
              <a:sym typeface="Arial Narrow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 Box 1"/>
          <p:cNvSpPr txBox="1">
            <a:spLocks noChangeArrowheads="1"/>
          </p:cNvSpPr>
          <p:nvPr/>
        </p:nvSpPr>
        <p:spPr bwMode="auto">
          <a:xfrm>
            <a:off x="395288" y="173038"/>
            <a:ext cx="8424862" cy="520700"/>
          </a:xfrm>
          <a:prstGeom prst="rect">
            <a:avLst/>
          </a:prstGeom>
          <a:solidFill>
            <a:srgbClr val="002060"/>
          </a:solidFill>
          <a:ln w="9360" cap="sq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Microsoft YaHei" pitchFamily="34" charset="-122"/>
              </a:rPr>
              <a:t>Trattamento delle enteriti infettive e della  T.D.</a:t>
            </a:r>
          </a:p>
        </p:txBody>
      </p:sp>
      <p:sp>
        <p:nvSpPr>
          <p:cNvPr id="45059" name="Text Box 2"/>
          <p:cNvSpPr txBox="1">
            <a:spLocks noChangeArrowheads="1"/>
          </p:cNvSpPr>
          <p:nvPr/>
        </p:nvSpPr>
        <p:spPr bwMode="auto">
          <a:xfrm>
            <a:off x="3074988" y="1125538"/>
            <a:ext cx="2454275" cy="703262"/>
          </a:xfrm>
          <a:prstGeom prst="rect">
            <a:avLst/>
          </a:prstGeom>
          <a:solidFill>
            <a:srgbClr val="FFFFFF"/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4000" b="1">
                <a:latin typeface="Comic Sans MS" pitchFamily="66" charset="0"/>
                <a:ea typeface="Microsoft YaHei" pitchFamily="34" charset="-122"/>
              </a:rPr>
              <a:t>Probiotici</a:t>
            </a:r>
          </a:p>
        </p:txBody>
      </p:sp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1317625" y="2949575"/>
            <a:ext cx="7170738" cy="9477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l" defTabSz="449263">
              <a:buClr>
                <a:srgbClr val="000000"/>
              </a:buClr>
              <a:buSzPct val="100000"/>
              <a:buFont typeface="Calibri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18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Microsoft YaHei" pitchFamily="34" charset="-122"/>
              </a:rPr>
              <a:t>    </a:t>
            </a:r>
            <a:r>
              <a:rPr lang="it-IT" sz="280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Microsoft YaHei" pitchFamily="34" charset="-122"/>
              </a:rPr>
              <a:t>Inibizione dei patogeni responsabili</a:t>
            </a:r>
          </a:p>
          <a:p>
            <a:pPr algn="l" defTabSz="449263">
              <a:buClr>
                <a:srgbClr val="000000"/>
              </a:buClr>
              <a:buSzPct val="100000"/>
              <a:buFont typeface="Comic Sans MS" pitchFamily="66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80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Microsoft YaHei" pitchFamily="34" charset="-122"/>
              </a:rPr>
              <a:t> Accorciamento della durata della diarrea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1312863" y="2241550"/>
            <a:ext cx="3519487" cy="520700"/>
          </a:xfrm>
          <a:prstGeom prst="rect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80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Microsoft YaHei" pitchFamily="34" charset="-122"/>
              </a:rPr>
              <a:t>Azione antidiarroica</a:t>
            </a: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317500" y="4965700"/>
            <a:ext cx="7443788" cy="1008063"/>
          </a:xfrm>
          <a:prstGeom prst="rect">
            <a:avLst/>
          </a:prstGeom>
          <a:noFill/>
          <a:ln w="9525" cap="flat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l" defTabSz="449263">
              <a:buClr>
                <a:srgbClr val="000000"/>
              </a:buClr>
              <a:buSzPct val="100000"/>
              <a:buFont typeface="Calibri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18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Microsoft YaHei" pitchFamily="34" charset="-122"/>
              </a:rPr>
              <a:t> </a:t>
            </a:r>
            <a:r>
              <a:rPr lang="it-IT" sz="200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Microsoft YaHei" pitchFamily="34" charset="-122"/>
              </a:rPr>
              <a:t>Riequilibrio della flora intestinale dopo terapia</a:t>
            </a:r>
          </a:p>
          <a:p>
            <a:pPr algn="l" defTabSz="449263">
              <a:buClr>
                <a:srgbClr val="000000"/>
              </a:buClr>
              <a:buSzPct val="100000"/>
              <a:buFont typeface="Comic Sans MS" pitchFamily="66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Microsoft YaHei" pitchFamily="34" charset="-122"/>
              </a:rPr>
              <a:t> Correzione dell</a:t>
            </a:r>
            <a:r>
              <a:rPr lang="it-IT" altLang="it-IT" sz="200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Microsoft YaHei" pitchFamily="34" charset="-122"/>
              </a:rPr>
              <a:t>’</a:t>
            </a:r>
            <a:r>
              <a:rPr lang="it-IT" sz="200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Microsoft YaHei" pitchFamily="34" charset="-122"/>
              </a:rPr>
              <a:t>aumento dei </a:t>
            </a:r>
            <a:r>
              <a:rPr lang="it-IT" sz="2000" b="1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Microsoft YaHei" pitchFamily="34" charset="-122"/>
              </a:rPr>
              <a:t>Gram –</a:t>
            </a:r>
            <a:r>
              <a:rPr lang="it-IT" sz="200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Microsoft YaHei" pitchFamily="34" charset="-122"/>
              </a:rPr>
              <a:t>  dopo antibioticoterapia</a:t>
            </a:r>
          </a:p>
          <a:p>
            <a:pPr algn="l" defTabSz="449263">
              <a:buClr>
                <a:srgbClr val="000000"/>
              </a:buClr>
              <a:buSzPct val="100000"/>
              <a:buFont typeface="Comic Sans MS" pitchFamily="66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Microsoft YaHei" pitchFamily="34" charset="-122"/>
              </a:rPr>
              <a:t> Colonizzazione della normale microflora </a:t>
            </a:r>
            <a:r>
              <a:rPr lang="it-IT" altLang="it-IT" sz="200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Microsoft YaHei" pitchFamily="34" charset="-122"/>
              </a:rPr>
              <a:t>“</a:t>
            </a:r>
            <a:r>
              <a:rPr lang="it-IT" sz="200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Microsoft YaHei" pitchFamily="34" charset="-122"/>
              </a:rPr>
              <a:t>amica</a:t>
            </a:r>
            <a:r>
              <a:rPr lang="it-IT" altLang="it-IT" sz="200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Microsoft YaHei" pitchFamily="34" charset="-122"/>
              </a:rPr>
              <a:t>”</a:t>
            </a:r>
            <a:endParaRPr lang="it-IT" sz="200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  <a:ea typeface="Microsoft YaHei" pitchFamily="34" charset="-122"/>
            </a:endParaRP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474663" y="4173538"/>
            <a:ext cx="2817812" cy="520700"/>
          </a:xfrm>
          <a:prstGeom prst="rect">
            <a:avLst/>
          </a:prstGeom>
          <a:noFill/>
          <a:ln w="9525" cap="flat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800" b="1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Microsoft YaHei" pitchFamily="34" charset="-122"/>
              </a:rPr>
              <a:t>Inoltre………………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 animBg="1"/>
      <p:bldP spid="1331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8280DE37-CDB2-4897-835E-825C41F6CA6F}" type="slidenum">
              <a:rPr lang="en-US"/>
              <a:pPr/>
              <a:t>31</a:t>
            </a:fld>
            <a:endParaRPr lang="en-US"/>
          </a:p>
        </p:txBody>
      </p:sp>
      <p:sp>
        <p:nvSpPr>
          <p:cNvPr id="46083" name="CasellaDiTesto 4"/>
          <p:cNvSpPr txBox="1">
            <a:spLocks noChangeArrowheads="1"/>
          </p:cNvSpPr>
          <p:nvPr/>
        </p:nvSpPr>
        <p:spPr bwMode="auto">
          <a:xfrm>
            <a:off x="1763713" y="1268413"/>
            <a:ext cx="5976937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>
                <a:solidFill>
                  <a:srgbClr val="D8421D"/>
                </a:solidFill>
                <a:latin typeface="Comic Sans MS" pitchFamily="66" charset="0"/>
              </a:rPr>
              <a:t>Antibiotici 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26B7EB35-B8B4-43F2-930F-0B3D21302915}" type="slidenum">
              <a:rPr lang="en-US"/>
              <a:pPr/>
              <a:t>32</a:t>
            </a:fld>
            <a:endParaRPr lang="en-US"/>
          </a:p>
        </p:txBody>
      </p:sp>
      <p:pic>
        <p:nvPicPr>
          <p:cNvPr id="47107" name="Immagine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333375"/>
            <a:ext cx="7693025" cy="581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8" name="Immagine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588" y="115888"/>
            <a:ext cx="2159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9" name="Text Box 7"/>
          <p:cNvSpPr txBox="1">
            <a:spLocks noChangeArrowheads="1"/>
          </p:cNvSpPr>
          <p:nvPr/>
        </p:nvSpPr>
        <p:spPr bwMode="auto">
          <a:xfrm>
            <a:off x="6218238" y="6308725"/>
            <a:ext cx="2674937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l" defTabSz="449263">
              <a:spcBef>
                <a:spcPts val="1250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 i="1">
                <a:latin typeface="Comic Sans MS" pitchFamily="66" charset="0"/>
                <a:ea typeface="Microsoft YaHei" pitchFamily="34" charset="-122"/>
              </a:rPr>
              <a:t>CID 2001; 32: 331-50</a:t>
            </a:r>
          </a:p>
        </p:txBody>
      </p:sp>
      <p:sp>
        <p:nvSpPr>
          <p:cNvPr id="47110" name="Rettangolo arrotondato 8"/>
          <p:cNvSpPr>
            <a:spLocks noChangeArrowheads="1"/>
          </p:cNvSpPr>
          <p:nvPr/>
        </p:nvSpPr>
        <p:spPr bwMode="auto">
          <a:xfrm>
            <a:off x="395288" y="3716338"/>
            <a:ext cx="7777162" cy="122555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D8421D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C809F28D-D5F6-4818-A60C-B2662E22796E}" type="slidenum">
              <a:rPr lang="en-US"/>
              <a:pPr/>
              <a:t>33</a:t>
            </a:fld>
            <a:endParaRPr lang="en-US"/>
          </a:p>
        </p:txBody>
      </p:sp>
      <p:sp>
        <p:nvSpPr>
          <p:cNvPr id="48131" name="CasellaDiTesto 5"/>
          <p:cNvSpPr txBox="1">
            <a:spLocks noChangeArrowheads="1"/>
          </p:cNvSpPr>
          <p:nvPr/>
        </p:nvSpPr>
        <p:spPr bwMode="auto">
          <a:xfrm>
            <a:off x="179388" y="1484313"/>
            <a:ext cx="8640762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2400" i="1">
                <a:latin typeface="Comic Sans MS" pitchFamily="66" charset="0"/>
              </a:rPr>
              <a:t>“</a:t>
            </a:r>
            <a:r>
              <a:rPr lang="it-IT" altLang="ja-JP" sz="2400" i="1">
                <a:latin typeface="Comic Sans MS" pitchFamily="66" charset="0"/>
              </a:rPr>
              <a:t>We recommend empiric </a:t>
            </a:r>
            <a:r>
              <a:rPr lang="it-IT" altLang="ja-JP" sz="2400" b="1" i="1">
                <a:latin typeface="Comic Sans MS" pitchFamily="66" charset="0"/>
              </a:rPr>
              <a:t>antibiotic</a:t>
            </a:r>
            <a:r>
              <a:rPr lang="it-IT" altLang="ja-JP" sz="2400" i="1">
                <a:latin typeface="Comic Sans MS" pitchFamily="66" charset="0"/>
              </a:rPr>
              <a:t> therapy for patients with </a:t>
            </a:r>
            <a:r>
              <a:rPr lang="it-IT" altLang="ja-JP" sz="2400" i="1">
                <a:solidFill>
                  <a:srgbClr val="0000FF"/>
                </a:solidFill>
                <a:latin typeface="Comic Sans MS" pitchFamily="66" charset="0"/>
              </a:rPr>
              <a:t>moderate to severe </a:t>
            </a:r>
            <a:r>
              <a:rPr lang="it-IT" altLang="ja-JP" sz="2400" i="1">
                <a:latin typeface="Comic Sans MS" pitchFamily="66" charset="0"/>
              </a:rPr>
              <a:t>travelers</a:t>
            </a:r>
            <a:r>
              <a:rPr lang="it-IT" altLang="it-IT" sz="2400" i="1">
                <a:latin typeface="Comic Sans MS" pitchFamily="66" charset="0"/>
              </a:rPr>
              <a:t>’</a:t>
            </a:r>
            <a:r>
              <a:rPr lang="it-IT" altLang="ja-JP" sz="2400" i="1">
                <a:latin typeface="Comic Sans MS" pitchFamily="66" charset="0"/>
              </a:rPr>
              <a:t> diarrhea, those with signs and symptoms of invasive bacterial diarrhea such as</a:t>
            </a:r>
            <a:r>
              <a:rPr lang="it-IT" altLang="it-IT" sz="2400" i="1">
                <a:latin typeface="Comic Sans MS" pitchFamily="66" charset="0"/>
              </a:rPr>
              <a:t>”</a:t>
            </a:r>
            <a:r>
              <a:rPr lang="it-IT" altLang="ja-JP" sz="2400">
                <a:latin typeface="Comic Sans MS" pitchFamily="66" charset="0"/>
              </a:rPr>
              <a:t>:</a:t>
            </a:r>
          </a:p>
          <a:p>
            <a:endParaRPr lang="it-IT" sz="2400">
              <a:latin typeface="Comic Sans MS" pitchFamily="66" charset="0"/>
            </a:endParaRPr>
          </a:p>
        </p:txBody>
      </p:sp>
      <p:sp>
        <p:nvSpPr>
          <p:cNvPr id="48132" name="CasellaDiTesto 6"/>
          <p:cNvSpPr txBox="1">
            <a:spLocks noChangeArrowheads="1"/>
          </p:cNvSpPr>
          <p:nvPr/>
        </p:nvSpPr>
        <p:spPr bwMode="auto">
          <a:xfrm>
            <a:off x="539750" y="2867025"/>
            <a:ext cx="3527425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it-IT" sz="2400">
                <a:solidFill>
                  <a:srgbClr val="0000FF"/>
                </a:solidFill>
                <a:latin typeface="Comic Sans MS" pitchFamily="66" charset="0"/>
              </a:rPr>
              <a:t>Febbre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it-IT" sz="2400">
                <a:solidFill>
                  <a:srgbClr val="0000FF"/>
                </a:solidFill>
                <a:latin typeface="Comic Sans MS" pitchFamily="66" charset="0"/>
              </a:rPr>
              <a:t>Diarrea ematica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it-IT" sz="2400">
                <a:solidFill>
                  <a:srgbClr val="0000FF"/>
                </a:solidFill>
                <a:latin typeface="Comic Sans MS" pitchFamily="66" charset="0"/>
              </a:rPr>
              <a:t>Anziani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it-IT" sz="2400">
                <a:solidFill>
                  <a:srgbClr val="0000FF"/>
                </a:solidFill>
                <a:latin typeface="Comic Sans MS" pitchFamily="66" charset="0"/>
              </a:rPr>
              <a:t>Immunocompromessi</a:t>
            </a:r>
          </a:p>
        </p:txBody>
      </p:sp>
      <p:sp>
        <p:nvSpPr>
          <p:cNvPr id="48133" name="Text Box 7"/>
          <p:cNvSpPr txBox="1">
            <a:spLocks noChangeArrowheads="1"/>
          </p:cNvSpPr>
          <p:nvPr/>
        </p:nvSpPr>
        <p:spPr bwMode="auto">
          <a:xfrm>
            <a:off x="6938963" y="6308725"/>
            <a:ext cx="1520825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l" defTabSz="449263">
              <a:spcBef>
                <a:spcPts val="1250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 i="1">
                <a:latin typeface="Comic Sans MS" pitchFamily="66" charset="0"/>
                <a:ea typeface="Microsoft YaHei" pitchFamily="34" charset="-122"/>
              </a:rPr>
              <a:t>2014 UpToDate</a:t>
            </a:r>
          </a:p>
        </p:txBody>
      </p:sp>
      <p:sp>
        <p:nvSpPr>
          <p:cNvPr id="48134" name="CasellaDiTesto 2"/>
          <p:cNvSpPr txBox="1">
            <a:spLocks noChangeArrowheads="1"/>
          </p:cNvSpPr>
          <p:nvPr/>
        </p:nvSpPr>
        <p:spPr bwMode="auto">
          <a:xfrm>
            <a:off x="179388" y="395288"/>
            <a:ext cx="878522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600" b="1">
                <a:latin typeface="Comic Sans MS" pitchFamily="66" charset="0"/>
              </a:rPr>
              <a:t>Approach to the adult with acute diarrhea in developed countries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 Box 1"/>
          <p:cNvSpPr txBox="1">
            <a:spLocks noChangeArrowheads="1"/>
          </p:cNvSpPr>
          <p:nvPr/>
        </p:nvSpPr>
        <p:spPr bwMode="auto">
          <a:xfrm>
            <a:off x="250825" y="173038"/>
            <a:ext cx="8424863" cy="520700"/>
          </a:xfrm>
          <a:prstGeom prst="rect">
            <a:avLst/>
          </a:prstGeom>
          <a:solidFill>
            <a:srgbClr val="002060"/>
          </a:solidFill>
          <a:ln w="9360" cap="sq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Microsoft YaHei" pitchFamily="34" charset="-122"/>
              </a:rPr>
              <a:t>Trattamento delle enteriti infettive e della  T.D.</a:t>
            </a:r>
          </a:p>
        </p:txBody>
      </p:sp>
      <p:sp>
        <p:nvSpPr>
          <p:cNvPr id="49155" name="Text Box 2"/>
          <p:cNvSpPr txBox="1">
            <a:spLocks noChangeArrowheads="1"/>
          </p:cNvSpPr>
          <p:nvPr/>
        </p:nvSpPr>
        <p:spPr bwMode="auto">
          <a:xfrm>
            <a:off x="179388" y="1484313"/>
            <a:ext cx="8713787" cy="2592387"/>
          </a:xfrm>
          <a:prstGeom prst="rect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800">
                <a:latin typeface="Comic Sans MS" pitchFamily="66" charset="0"/>
                <a:ea typeface="Microsoft YaHei" pitchFamily="34" charset="-122"/>
              </a:rPr>
              <a:t>Se nonostante l</a:t>
            </a:r>
            <a:r>
              <a:rPr lang="it-IT" altLang="it-IT" sz="2800">
                <a:latin typeface="Comic Sans MS" pitchFamily="66" charset="0"/>
                <a:ea typeface="Microsoft YaHei" pitchFamily="34" charset="-122"/>
              </a:rPr>
              <a:t>’</a:t>
            </a:r>
            <a:r>
              <a:rPr lang="it-IT" sz="2800">
                <a:latin typeface="Comic Sans MS" pitchFamily="66" charset="0"/>
                <a:ea typeface="Microsoft YaHei" pitchFamily="34" charset="-122"/>
              </a:rPr>
              <a:t>idratazione…………….</a:t>
            </a:r>
          </a:p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sz="2800">
              <a:latin typeface="Comic Sans MS" pitchFamily="66" charset="0"/>
              <a:ea typeface="Microsoft YaHei" pitchFamily="34" charset="-122"/>
            </a:endParaRPr>
          </a:p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800">
                <a:latin typeface="Comic Sans MS" pitchFamily="66" charset="0"/>
                <a:ea typeface="Microsoft YaHei" pitchFamily="34" charset="-122"/>
              </a:rPr>
              <a:t>                l</a:t>
            </a:r>
            <a:r>
              <a:rPr lang="it-IT" altLang="it-IT" sz="2800">
                <a:latin typeface="Comic Sans MS" pitchFamily="66" charset="0"/>
                <a:ea typeface="Microsoft YaHei" pitchFamily="34" charset="-122"/>
              </a:rPr>
              <a:t>’</a:t>
            </a:r>
            <a:r>
              <a:rPr lang="it-IT" sz="2800">
                <a:latin typeface="Comic Sans MS" pitchFamily="66" charset="0"/>
                <a:ea typeface="Microsoft YaHei" pitchFamily="34" charset="-122"/>
              </a:rPr>
              <a:t>assunzione di probioti…………….</a:t>
            </a:r>
          </a:p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sz="2800">
              <a:latin typeface="Comic Sans MS" pitchFamily="66" charset="0"/>
              <a:ea typeface="Microsoft YaHei" pitchFamily="34" charset="-122"/>
            </a:endParaRPr>
          </a:p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800">
                <a:latin typeface="Comic Sans MS" pitchFamily="66" charset="0"/>
                <a:ea typeface="Microsoft YaHei" pitchFamily="34" charset="-122"/>
              </a:rPr>
              <a:t>           e l</a:t>
            </a:r>
            <a:r>
              <a:rPr lang="it-IT" altLang="it-IT" sz="2800">
                <a:latin typeface="Comic Sans MS" pitchFamily="66" charset="0"/>
                <a:ea typeface="Microsoft YaHei" pitchFamily="34" charset="-122"/>
              </a:rPr>
              <a:t>’</a:t>
            </a:r>
            <a:r>
              <a:rPr lang="it-IT" sz="2800">
                <a:latin typeface="Comic Sans MS" pitchFamily="66" charset="0"/>
                <a:ea typeface="Microsoft YaHei" pitchFamily="34" charset="-122"/>
              </a:rPr>
              <a:t>eventuale utilizzo di inibitori del transito </a:t>
            </a:r>
          </a:p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400">
                <a:latin typeface="Comic Sans MS" pitchFamily="66" charset="0"/>
                <a:ea typeface="Microsoft YaHei" pitchFamily="34" charset="-122"/>
              </a:rPr>
              <a:t>            (quest</a:t>
            </a:r>
            <a:r>
              <a:rPr lang="it-IT" altLang="it-IT" sz="2400">
                <a:latin typeface="Comic Sans MS" pitchFamily="66" charset="0"/>
                <a:ea typeface="Microsoft YaHei" pitchFamily="34" charset="-122"/>
              </a:rPr>
              <a:t>’</a:t>
            </a:r>
            <a:r>
              <a:rPr lang="it-IT" sz="2400">
                <a:latin typeface="Comic Sans MS" pitchFamily="66" charset="0"/>
                <a:ea typeface="Microsoft YaHei" pitchFamily="34" charset="-122"/>
              </a:rPr>
              <a:t>ultimo rigorosamente sotto controllo medico)</a:t>
            </a:r>
          </a:p>
        </p:txBody>
      </p:sp>
      <p:sp>
        <p:nvSpPr>
          <p:cNvPr id="15364" name="Text Box 3"/>
          <p:cNvSpPr txBox="1">
            <a:spLocks noChangeArrowheads="1"/>
          </p:cNvSpPr>
          <p:nvPr/>
        </p:nvSpPr>
        <p:spPr bwMode="auto">
          <a:xfrm>
            <a:off x="1719263" y="4797425"/>
            <a:ext cx="6037262" cy="1739900"/>
          </a:xfrm>
          <a:prstGeom prst="rect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3600">
                <a:latin typeface="Comic Sans MS" pitchFamily="66" charset="0"/>
                <a:ea typeface="Microsoft YaHei" pitchFamily="34" charset="-122"/>
              </a:rPr>
              <a:t>Persistono:</a:t>
            </a:r>
          </a:p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3600">
                <a:latin typeface="Comic Sans MS" pitchFamily="66" charset="0"/>
                <a:ea typeface="Microsoft YaHei" pitchFamily="34" charset="-122"/>
              </a:rPr>
              <a:t>- febbre elevata…………</a:t>
            </a:r>
          </a:p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3600">
                <a:latin typeface="Comic Sans MS" pitchFamily="66" charset="0"/>
                <a:ea typeface="Microsoft YaHei" pitchFamily="34" charset="-122"/>
              </a:rPr>
              <a:t>- quadro simil settico………….</a:t>
            </a:r>
          </a:p>
        </p:txBody>
      </p:sp>
      <p:sp>
        <p:nvSpPr>
          <p:cNvPr id="15365" name="Text Box 4"/>
          <p:cNvSpPr txBox="1">
            <a:spLocks noChangeArrowheads="1"/>
          </p:cNvSpPr>
          <p:nvPr/>
        </p:nvSpPr>
        <p:spPr bwMode="auto">
          <a:xfrm>
            <a:off x="784225" y="4221163"/>
            <a:ext cx="5884863" cy="581025"/>
          </a:xfrm>
          <a:prstGeom prst="rect">
            <a:avLst/>
          </a:prstGeom>
          <a:solidFill>
            <a:srgbClr val="C6D9F1"/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3200">
                <a:latin typeface="Comic Sans MS" pitchFamily="66" charset="0"/>
                <a:ea typeface="Microsoft YaHei" pitchFamily="34" charset="-122"/>
              </a:rPr>
              <a:t>A 48 ore dall</a:t>
            </a:r>
            <a:r>
              <a:rPr lang="it-IT" altLang="it-IT" sz="3200">
                <a:latin typeface="Comic Sans MS" pitchFamily="66" charset="0"/>
                <a:ea typeface="Microsoft YaHei" pitchFamily="34" charset="-122"/>
              </a:rPr>
              <a:t>’</a:t>
            </a:r>
            <a:r>
              <a:rPr lang="it-IT" sz="3200">
                <a:latin typeface="Comic Sans MS" pitchFamily="66" charset="0"/>
                <a:ea typeface="Microsoft YaHei" pitchFamily="34" charset="-122"/>
              </a:rPr>
              <a:t>inizio dei sintomi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animBg="1"/>
      <p:bldP spid="1536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1"/>
          <p:cNvSpPr txBox="1">
            <a:spLocks noChangeArrowheads="1"/>
          </p:cNvSpPr>
          <p:nvPr/>
        </p:nvSpPr>
        <p:spPr bwMode="auto">
          <a:xfrm>
            <a:off x="728663" y="1038225"/>
            <a:ext cx="8042275" cy="22272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800">
                <a:latin typeface="Comic Sans MS" pitchFamily="66" charset="0"/>
                <a:ea typeface="Microsoft YaHei" pitchFamily="34" charset="-122"/>
              </a:rPr>
              <a:t>Invio in Pronto Soccorso per eventuale ricovero</a:t>
            </a:r>
          </a:p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sz="2800">
              <a:latin typeface="Comic Sans MS" pitchFamily="66" charset="0"/>
              <a:ea typeface="Microsoft YaHei" pitchFamily="34" charset="-122"/>
            </a:endParaRPr>
          </a:p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800">
                <a:latin typeface="Comic Sans MS" pitchFamily="66" charset="0"/>
                <a:ea typeface="Microsoft YaHei" pitchFamily="34" charset="-122"/>
              </a:rPr>
              <a:t>Oppure</a:t>
            </a:r>
          </a:p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sz="2800">
              <a:latin typeface="Comic Sans MS" pitchFamily="66" charset="0"/>
              <a:ea typeface="Microsoft YaHei" pitchFamily="34" charset="-122"/>
            </a:endParaRPr>
          </a:p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800">
                <a:latin typeface="Comic Sans MS" pitchFamily="66" charset="0"/>
                <a:ea typeface="Microsoft YaHei" pitchFamily="34" charset="-122"/>
              </a:rPr>
              <a:t>Iniziare terapia antibiotica domiciliare</a:t>
            </a:r>
          </a:p>
        </p:txBody>
      </p: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50825" y="173038"/>
            <a:ext cx="8424863" cy="520700"/>
          </a:xfrm>
          <a:prstGeom prst="rect">
            <a:avLst/>
          </a:prstGeom>
          <a:solidFill>
            <a:srgbClr val="002060"/>
          </a:solidFill>
          <a:ln w="9360" cap="sq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Microsoft YaHei" pitchFamily="34" charset="-122"/>
              </a:rPr>
              <a:t>Trattamento delle enteriti infettive e della  T.D.</a:t>
            </a:r>
          </a:p>
        </p:txBody>
      </p:sp>
      <p:sp>
        <p:nvSpPr>
          <p:cNvPr id="16388" name="Text Box 3"/>
          <p:cNvSpPr txBox="1">
            <a:spLocks noChangeArrowheads="1"/>
          </p:cNvSpPr>
          <p:nvPr/>
        </p:nvSpPr>
        <p:spPr bwMode="auto">
          <a:xfrm>
            <a:off x="1582738" y="4508500"/>
            <a:ext cx="5500687" cy="703263"/>
          </a:xfrm>
          <a:prstGeom prst="rect">
            <a:avLst/>
          </a:prstGeom>
          <a:solidFill>
            <a:srgbClr val="C6D9F1"/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4000">
                <a:latin typeface="Comic Sans MS" pitchFamily="66" charset="0"/>
                <a:ea typeface="Microsoft YaHei" pitchFamily="34" charset="-122"/>
              </a:rPr>
              <a:t>Ma….quale antibiotico?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1"/>
          <p:cNvSpPr txBox="1">
            <a:spLocks noChangeArrowheads="1"/>
          </p:cNvSpPr>
          <p:nvPr/>
        </p:nvSpPr>
        <p:spPr bwMode="auto">
          <a:xfrm>
            <a:off x="1211263" y="115888"/>
            <a:ext cx="6816725" cy="488950"/>
          </a:xfrm>
          <a:prstGeom prst="rect">
            <a:avLst/>
          </a:prstGeom>
          <a:solidFill>
            <a:srgbClr val="002060"/>
          </a:solidFill>
          <a:ln w="9525">
            <a:noFill/>
            <a:round/>
            <a:headEnd/>
            <a:tailEnd/>
          </a:ln>
        </p:spPr>
        <p:txBody>
          <a:bodyPr anchor="b"/>
          <a:lstStyle/>
          <a:p>
            <a:pPr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DE" sz="2400" b="1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</a:rPr>
              <a:t>Chemioterapia della diarrea del viaggiatore</a:t>
            </a:r>
          </a:p>
        </p:txBody>
      </p:sp>
      <p:sp>
        <p:nvSpPr>
          <p:cNvPr id="51203" name="Text Box 2"/>
          <p:cNvSpPr txBox="1">
            <a:spLocks noChangeArrowheads="1"/>
          </p:cNvSpPr>
          <p:nvPr/>
        </p:nvSpPr>
        <p:spPr bwMode="auto">
          <a:xfrm>
            <a:off x="2843213" y="5661025"/>
            <a:ext cx="6137275" cy="833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r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1600" i="1">
                <a:latin typeface="Calibri" pitchFamily="34" charset="0"/>
                <a:ea typeface="Microsoft YaHei" pitchFamily="34" charset="-122"/>
              </a:rPr>
              <a:t>Modif da : Ostrosky and Ericsson in Travel Medicine, 2004, Chapter 17</a:t>
            </a:r>
          </a:p>
          <a:p>
            <a:pPr algn="r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1600" i="1">
                <a:latin typeface="Calibri" pitchFamily="34" charset="0"/>
                <a:ea typeface="Microsoft YaHei" pitchFamily="34" charset="-122"/>
              </a:rPr>
              <a:t>Ther Adv Gastroenterol 2009; 2(6): 367-375</a:t>
            </a:r>
          </a:p>
          <a:p>
            <a:pPr algn="r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1600" i="1">
                <a:latin typeface="Calibri" pitchFamily="34" charset="0"/>
                <a:ea typeface="Microsoft YaHei" pitchFamily="34" charset="-122"/>
              </a:rPr>
              <a:t>NEJM 2014; 370: 1532-40</a:t>
            </a:r>
          </a:p>
        </p:txBody>
      </p:sp>
      <p:graphicFrame>
        <p:nvGraphicFramePr>
          <p:cNvPr id="2" name="Group 3"/>
          <p:cNvGraphicFramePr>
            <a:graphicFrameLocks noGrp="1"/>
          </p:cNvGraphicFramePr>
          <p:nvPr/>
        </p:nvGraphicFramePr>
        <p:xfrm>
          <a:off x="1476375" y="692150"/>
          <a:ext cx="6097588" cy="4866953"/>
        </p:xfrm>
        <a:graphic>
          <a:graphicData uri="http://schemas.openxmlformats.org/drawingml/2006/table">
            <a:tbl>
              <a:tblPr/>
              <a:tblGrid>
                <a:gridCol w="2881313"/>
                <a:gridCol w="3216275"/>
              </a:tblGrid>
              <a:tr h="526834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Antibiotico</a:t>
                      </a:r>
                    </a:p>
                  </a:txBody>
                  <a:tcPr marL="90000" marR="90000" marT="63647" marB="46224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Dose</a:t>
                      </a:r>
                    </a:p>
                  </a:txBody>
                  <a:tcPr marL="90000" marR="90000" marT="63647" marB="46224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90920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it-IT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Chinolonici</a:t>
                      </a:r>
                      <a:endParaRPr kumimoji="0" lang="it-I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4" charset="0"/>
                        <a:ea typeface="Microsoft YaHei" charset="-122"/>
                      </a:endParaRP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Comic Sans MS" pitchFamily="64" charset="0"/>
                        <a:buChar char="-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 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Ofloxacina</a:t>
                      </a:r>
                      <a:endParaRPr kumimoji="0" 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4" charset="0"/>
                        <a:ea typeface="Microsoft YaHei" charset="-122"/>
                      </a:endParaRP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Comic Sans MS" pitchFamily="64" charset="0"/>
                        <a:buChar char="-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 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Norfloxacina</a:t>
                      </a:r>
                      <a:endParaRPr kumimoji="0" 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4" charset="0"/>
                        <a:ea typeface="Microsoft YaHei" charset="-122"/>
                      </a:endParaRP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Comic Sans MS" pitchFamily="64" charset="0"/>
                        <a:buChar char="-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 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Ciprofloxacina</a:t>
                      </a:r>
                      <a:endParaRPr kumimoji="0" 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4" charset="0"/>
                        <a:ea typeface="Microsoft YaHei" charset="-122"/>
                      </a:endParaRP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Comic Sans MS" pitchFamily="64" charset="0"/>
                        <a:buChar char="-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 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Levofloxacina</a:t>
                      </a:r>
                      <a:endParaRPr kumimoji="0" 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4" charset="0"/>
                        <a:ea typeface="Microsoft YaHei" charset="-122"/>
                      </a:endParaRP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Comic Sans MS" pitchFamily="64" charset="0"/>
                        <a:buChar char="-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 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Gatifloxacina</a:t>
                      </a:r>
                      <a:endParaRPr kumimoji="0" 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4" charset="0"/>
                        <a:ea typeface="Microsoft YaHei" charset="-122"/>
                      </a:endParaRP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Comic Sans MS" pitchFamily="64" charset="0"/>
                        <a:buChar char="-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 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Lomefloxacina</a:t>
                      </a:r>
                      <a:endParaRPr kumimoji="0" 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4" charset="0"/>
                        <a:ea typeface="Microsoft YaHei" charset="-122"/>
                      </a:endParaRP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Comic Sans MS" pitchFamily="64" charset="0"/>
                        <a:buChar char="-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 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Moxifloxacina</a:t>
                      </a:r>
                      <a:endParaRPr kumimoji="0" 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4" charset="0"/>
                        <a:ea typeface="Microsoft YaHei" charset="-122"/>
                      </a:endParaRPr>
                    </a:p>
                  </a:txBody>
                  <a:tcPr marL="90000" marR="90000" marT="61905" marB="46224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4" charset="0"/>
                        <a:ea typeface="Microsoft YaHei" charset="-122"/>
                      </a:endParaRP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400 mg 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p.o.</a:t>
                      </a: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 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bid</a:t>
                      </a: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 x 1-3 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days</a:t>
                      </a:r>
                      <a:endParaRPr kumimoji="0" 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4" charset="0"/>
                        <a:ea typeface="Microsoft YaHei" charset="-122"/>
                      </a:endParaRP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200 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p.o.</a:t>
                      </a: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 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qd</a:t>
                      </a: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 x 1-3 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days</a:t>
                      </a:r>
                      <a:endParaRPr kumimoji="0" 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4" charset="0"/>
                        <a:ea typeface="Microsoft YaHei" charset="-122"/>
                      </a:endParaRP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500 mg 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p.o.</a:t>
                      </a: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 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bid</a:t>
                      </a: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 x 1-3 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days</a:t>
                      </a:r>
                      <a:endParaRPr kumimoji="0" 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4" charset="0"/>
                        <a:ea typeface="Microsoft YaHei" charset="-122"/>
                      </a:endParaRP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5</a:t>
                      </a: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00 </a:t>
                      </a: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mg 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p.o.</a:t>
                      </a: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 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qd</a:t>
                      </a: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 x 1-3 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days</a:t>
                      </a:r>
                      <a:endParaRPr kumimoji="0" 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4" charset="0"/>
                        <a:ea typeface="Microsoft YaHei" charset="-122"/>
                      </a:endParaRP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400 mg 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p.o.</a:t>
                      </a: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 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qd</a:t>
                      </a: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 x 1-3 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days</a:t>
                      </a:r>
                      <a:endParaRPr kumimoji="0" 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4" charset="0"/>
                        <a:ea typeface="Microsoft YaHei" charset="-122"/>
                      </a:endParaRPr>
                    </a:p>
                  </a:txBody>
                  <a:tcPr marL="90000" marR="90000" marT="61905" marB="46224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9332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Macrolidi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Comic Sans MS" pitchFamily="64" charset="0"/>
                        <a:buChar char="-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Azitromicina</a:t>
                      </a:r>
                    </a:p>
                  </a:txBody>
                  <a:tcPr marL="90000" marR="90000" marT="61905" marB="46224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4" charset="0"/>
                        <a:ea typeface="Microsoft YaHei" charset="-122"/>
                      </a:endParaRP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1000 mg 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p.o.</a:t>
                      </a: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 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o.d</a:t>
                      </a: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.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(first 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choice</a:t>
                      </a: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 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if</a:t>
                      </a: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 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quinolone-R</a:t>
                      </a: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)</a:t>
                      </a:r>
                    </a:p>
                  </a:txBody>
                  <a:tcPr marL="90000" marR="90000" marT="61905" marB="46224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7014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Derivati della rifamicina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Rifaximina</a:t>
                      </a:r>
                    </a:p>
                  </a:txBody>
                  <a:tcPr marL="90000" marR="90000" marT="61905" marB="46224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4" charset="0"/>
                        <a:ea typeface="Microsoft YaHei" charset="-122"/>
                      </a:endParaRP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200 mg 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p.o.</a:t>
                      </a: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 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tid</a:t>
                      </a: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 x 3 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days</a:t>
                      </a:r>
                      <a:endParaRPr kumimoji="0" 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4" charset="0"/>
                        <a:ea typeface="Microsoft YaHei" charset="-122"/>
                      </a:endParaRPr>
                    </a:p>
                  </a:txBody>
                  <a:tcPr marL="90000" marR="90000" marT="61905" marB="46224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1"/>
          <p:cNvSpPr txBox="1">
            <a:spLocks noChangeArrowheads="1"/>
          </p:cNvSpPr>
          <p:nvPr/>
        </p:nvSpPr>
        <p:spPr bwMode="auto">
          <a:xfrm>
            <a:off x="1066800" y="304800"/>
            <a:ext cx="7264400" cy="642938"/>
          </a:xfrm>
          <a:prstGeom prst="rect">
            <a:avLst/>
          </a:prstGeom>
          <a:solidFill>
            <a:srgbClr val="002060"/>
          </a:solidFill>
          <a:ln w="9360" cap="sq">
            <a:solidFill>
              <a:srgbClr val="FFFF0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1800" b="1">
                <a:solidFill>
                  <a:srgbClr val="FFFF00"/>
                </a:solidFill>
                <a:latin typeface="Calibri" pitchFamily="34" charset="0"/>
                <a:ea typeface="Microsoft YaHei" pitchFamily="34" charset="-122"/>
              </a:rPr>
              <a:t>Andamento della antibiotico resistenza tra agenti eziologici di diarrea isolati in Thailandia</a:t>
            </a:r>
          </a:p>
        </p:txBody>
      </p:sp>
      <p:sp>
        <p:nvSpPr>
          <p:cNvPr id="52227" name="Text Box 2"/>
          <p:cNvSpPr txBox="1">
            <a:spLocks noChangeArrowheads="1"/>
          </p:cNvSpPr>
          <p:nvPr/>
        </p:nvSpPr>
        <p:spPr bwMode="auto">
          <a:xfrm>
            <a:off x="6226175" y="6308725"/>
            <a:ext cx="2409825" cy="279400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1200" i="1">
                <a:solidFill>
                  <a:srgbClr val="FFFFFF"/>
                </a:solidFill>
                <a:latin typeface="Tahoma" pitchFamily="34" charset="0"/>
                <a:ea typeface="Microsoft YaHei" pitchFamily="34" charset="-122"/>
              </a:rPr>
              <a:t>Hoge et al., CID 1998; 26: 341-5</a:t>
            </a:r>
          </a:p>
        </p:txBody>
      </p:sp>
      <p:pic>
        <p:nvPicPr>
          <p:cNvPr id="5222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1752600"/>
            <a:ext cx="4038600" cy="3176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2229" name="Text Box 4"/>
          <p:cNvSpPr txBox="1">
            <a:spLocks noChangeArrowheads="1"/>
          </p:cNvSpPr>
          <p:nvPr/>
        </p:nvSpPr>
        <p:spPr bwMode="auto">
          <a:xfrm>
            <a:off x="687388" y="5202238"/>
            <a:ext cx="3756025" cy="309562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1400" b="1">
                <a:solidFill>
                  <a:srgbClr val="FFFFFF"/>
                </a:solidFill>
                <a:latin typeface="Tahoma" pitchFamily="34" charset="0"/>
                <a:ea typeface="Microsoft YaHei" pitchFamily="34" charset="-122"/>
              </a:rPr>
              <a:t>% R to trimethoprim-sulfamethoxazole</a:t>
            </a:r>
          </a:p>
        </p:txBody>
      </p:sp>
      <p:sp>
        <p:nvSpPr>
          <p:cNvPr id="52230" name="Text Box 5"/>
          <p:cNvSpPr txBox="1">
            <a:spLocks noChangeArrowheads="1"/>
          </p:cNvSpPr>
          <p:nvPr/>
        </p:nvSpPr>
        <p:spPr bwMode="auto">
          <a:xfrm>
            <a:off x="4697413" y="5202238"/>
            <a:ext cx="4184650" cy="309562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1400" b="1">
                <a:solidFill>
                  <a:srgbClr val="FFFFFF"/>
                </a:solidFill>
                <a:latin typeface="Tahoma" pitchFamily="34" charset="0"/>
                <a:ea typeface="Microsoft YaHei" pitchFamily="34" charset="-122"/>
              </a:rPr>
              <a:t>Fluorquinolone and azythromycin resistance</a:t>
            </a:r>
          </a:p>
        </p:txBody>
      </p:sp>
      <p:pic>
        <p:nvPicPr>
          <p:cNvPr id="52231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676400"/>
            <a:ext cx="3886200" cy="3429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2232" name="Text Box 7"/>
          <p:cNvSpPr txBox="1">
            <a:spLocks noChangeArrowheads="1"/>
          </p:cNvSpPr>
          <p:nvPr/>
        </p:nvSpPr>
        <p:spPr bwMode="auto">
          <a:xfrm>
            <a:off x="5622925" y="1987550"/>
            <a:ext cx="1851025" cy="309563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1400" i="1">
                <a:solidFill>
                  <a:srgbClr val="FFFFFF"/>
                </a:solidFill>
                <a:latin typeface="Tahoma" pitchFamily="34" charset="0"/>
                <a:ea typeface="Microsoft YaHei" pitchFamily="34" charset="-122"/>
              </a:rPr>
              <a:t>Campylobacter jejuni</a:t>
            </a:r>
          </a:p>
        </p:txBody>
      </p:sp>
      <p:sp>
        <p:nvSpPr>
          <p:cNvPr id="52233" name="Text Box 8"/>
          <p:cNvSpPr txBox="1">
            <a:spLocks noChangeArrowheads="1"/>
          </p:cNvSpPr>
          <p:nvPr/>
        </p:nvSpPr>
        <p:spPr bwMode="auto">
          <a:xfrm>
            <a:off x="471488" y="5873750"/>
            <a:ext cx="5332412" cy="525463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1400" b="1" i="1">
                <a:solidFill>
                  <a:srgbClr val="FFFFFF"/>
                </a:solidFill>
                <a:latin typeface="Tahoma" pitchFamily="34" charset="0"/>
                <a:ea typeface="Microsoft YaHei" pitchFamily="34" charset="-122"/>
              </a:rPr>
              <a:t>L</a:t>
            </a:r>
            <a:r>
              <a:rPr lang="it-IT" altLang="it-IT" sz="1400" b="1" i="1">
                <a:solidFill>
                  <a:srgbClr val="FFFFFF"/>
                </a:solidFill>
                <a:latin typeface="Tahoma" pitchFamily="34" charset="0"/>
                <a:ea typeface="Microsoft YaHei" pitchFamily="34" charset="-122"/>
              </a:rPr>
              <a:t>’</a:t>
            </a:r>
            <a:r>
              <a:rPr lang="it-IT" sz="1400" b="1" i="1">
                <a:solidFill>
                  <a:srgbClr val="FFFFFF"/>
                </a:solidFill>
                <a:latin typeface="Tahoma" pitchFamily="34" charset="0"/>
                <a:ea typeface="Microsoft YaHei" pitchFamily="34" charset="-122"/>
              </a:rPr>
              <a:t>obiettivo di questo studio è la ricerca di nuove classi di </a:t>
            </a:r>
          </a:p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1400" b="1" i="1">
                <a:solidFill>
                  <a:srgbClr val="FFFFFF"/>
                </a:solidFill>
                <a:latin typeface="Tahoma" pitchFamily="34" charset="0"/>
                <a:ea typeface="Microsoft YaHei" pitchFamily="34" charset="-122"/>
              </a:rPr>
              <a:t>antibiotici nel trattamento della diarrea del viaggiatore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3276600"/>
            <a:ext cx="4724400" cy="3127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3251" name="Rectangle 2"/>
          <p:cNvSpPr>
            <a:spLocks noChangeArrowheads="1"/>
          </p:cNvSpPr>
          <p:nvPr/>
        </p:nvSpPr>
        <p:spPr bwMode="auto">
          <a:xfrm>
            <a:off x="250825" y="304800"/>
            <a:ext cx="8740775" cy="1100138"/>
          </a:xfrm>
          <a:prstGeom prst="rect">
            <a:avLst/>
          </a:prstGeom>
          <a:solidFill>
            <a:srgbClr val="002060"/>
          </a:solidFill>
          <a:ln w="9360" cap="sq">
            <a:solidFill>
              <a:srgbClr val="FFFF0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defTabSz="449263">
              <a:lnSpc>
                <a:spcPct val="110000"/>
              </a:lnSpc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 b="1">
                <a:solidFill>
                  <a:srgbClr val="FFFF00"/>
                </a:solidFill>
                <a:latin typeface="Tahoma" pitchFamily="34" charset="0"/>
                <a:ea typeface="Microsoft YaHei" pitchFamily="34" charset="-122"/>
              </a:rPr>
              <a:t>Riconsiderazione dell</a:t>
            </a:r>
            <a:r>
              <a:rPr lang="it-IT" altLang="it-IT" sz="2000" b="1">
                <a:solidFill>
                  <a:srgbClr val="FFFF00"/>
                </a:solidFill>
                <a:latin typeface="Tahoma" pitchFamily="34" charset="0"/>
                <a:ea typeface="Microsoft YaHei" pitchFamily="34" charset="-122"/>
              </a:rPr>
              <a:t>’</a:t>
            </a:r>
            <a:r>
              <a:rPr lang="it-IT" sz="2000" b="1">
                <a:solidFill>
                  <a:srgbClr val="FFFF00"/>
                </a:solidFill>
                <a:latin typeface="Tahoma" pitchFamily="34" charset="0"/>
                <a:ea typeface="Microsoft YaHei" pitchFamily="34" charset="-122"/>
              </a:rPr>
              <a:t>azitromicina nei confronti di levofloxacina</a:t>
            </a:r>
            <a:r>
              <a:rPr lang="it-IT" sz="2000" b="1" baseline="30000">
                <a:solidFill>
                  <a:srgbClr val="FFFF00"/>
                </a:solidFill>
                <a:latin typeface="Tahoma" pitchFamily="34" charset="0"/>
                <a:ea typeface="Microsoft YaHei" pitchFamily="34" charset="-122"/>
              </a:rPr>
              <a:t> </a:t>
            </a:r>
            <a:r>
              <a:rPr lang="it-IT" sz="2000" b="1">
                <a:solidFill>
                  <a:srgbClr val="FFFF00"/>
                </a:solidFill>
                <a:latin typeface="Tahoma" pitchFamily="34" charset="0"/>
                <a:ea typeface="Microsoft YaHei" pitchFamily="34" charset="-122"/>
              </a:rPr>
              <a:t> nel trattamento della diarrea acuta acquisita in Mexico in viaggiatori americani</a:t>
            </a:r>
          </a:p>
        </p:txBody>
      </p:sp>
      <p:sp>
        <p:nvSpPr>
          <p:cNvPr id="53252" name="Text Box 3"/>
          <p:cNvSpPr txBox="1">
            <a:spLocks noChangeArrowheads="1"/>
          </p:cNvSpPr>
          <p:nvPr/>
        </p:nvSpPr>
        <p:spPr bwMode="auto">
          <a:xfrm>
            <a:off x="5888038" y="6491288"/>
            <a:ext cx="3190875" cy="276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1200" i="1">
                <a:latin typeface="Tahoma" pitchFamily="34" charset="0"/>
                <a:ea typeface="Microsoft YaHei" pitchFamily="34" charset="-122"/>
              </a:rPr>
              <a:t>Adachi et al., Clin Inf Dis, 2003, 37; 1165-71</a:t>
            </a:r>
          </a:p>
        </p:txBody>
      </p:sp>
      <p:pic>
        <p:nvPicPr>
          <p:cNvPr id="53253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0" y="1676400"/>
            <a:ext cx="6400800" cy="26971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1395413"/>
            <a:ext cx="9144000" cy="3598862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800">
              <a:solidFill>
                <a:srgbClr val="FFFFFF"/>
              </a:solidFill>
            </a:endParaRPr>
          </a:p>
        </p:txBody>
      </p:sp>
      <p:sp>
        <p:nvSpPr>
          <p:cNvPr id="15363" name="CasellaDiTesto 7"/>
          <p:cNvSpPr txBox="1">
            <a:spLocks noChangeArrowheads="1"/>
          </p:cNvSpPr>
          <p:nvPr/>
        </p:nvSpPr>
        <p:spPr bwMode="auto">
          <a:xfrm>
            <a:off x="0" y="1989138"/>
            <a:ext cx="9144000" cy="191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09538" algn="ctr">
              <a:lnSpc>
                <a:spcPct val="120000"/>
              </a:lnSpc>
            </a:pPr>
            <a:r>
              <a:rPr lang="it-IT" sz="6000" b="1" smtClean="0">
                <a:latin typeface="Arial Narrow" pitchFamily="34" charset="0"/>
                <a:ea typeface="Arial Narrow" pitchFamily="34" charset="0"/>
                <a:cs typeface="Arial Narrow" pitchFamily="34" charset="0"/>
              </a:rPr>
              <a:t>il Microbiologo</a:t>
            </a:r>
          </a:p>
          <a:p>
            <a:pPr marL="109538" algn="ctr"/>
            <a:r>
              <a:rPr lang="it-IT" sz="2400" smtClean="0">
                <a:latin typeface="Calibri" pitchFamily="34" charset="0"/>
                <a:ea typeface="+mn-ea"/>
                <a:cs typeface="+mn-cs"/>
              </a:rPr>
              <a:t>Dr. Mino Pedroni</a:t>
            </a:r>
          </a:p>
          <a:p>
            <a:pPr marL="109538" algn="ctr"/>
            <a:r>
              <a:rPr lang="it-IT" sz="2400" smtClean="0">
                <a:latin typeface="Calibri" pitchFamily="34" charset="0"/>
                <a:ea typeface="+mn-ea"/>
                <a:cs typeface="+mn-cs"/>
              </a:rPr>
              <a:t>AOD Presidio di Manerbio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413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0" y="4994275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en-US" sz="4000" b="1" dirty="0">
                <a:latin typeface="Arial Narrow" charset="0"/>
                <a:cs typeface="Arial Narrow" charset="0"/>
                <a:sym typeface="Arial Narrow" charset="0"/>
              </a:rPr>
              <a:t>ANAMNESI PATOLOGICA PROSSIMA</a:t>
            </a:r>
            <a:endParaRPr lang="it-IT" sz="4000" dirty="0">
              <a:latin typeface="Lucida Grande" charset="0"/>
              <a:cs typeface=".Aqua かな" charset="0"/>
            </a:endParaRPr>
          </a:p>
        </p:txBody>
      </p:sp>
      <p:sp>
        <p:nvSpPr>
          <p:cNvPr id="69634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fld id="{3C9B4106-36A4-A24E-B730-4DD209C1816B}" type="slidenum">
              <a:rPr lang="en-US" sz="1200">
                <a:solidFill>
                  <a:srgbClr val="878787"/>
                </a:solidFill>
                <a:latin typeface="Lucida Grande" charset="0"/>
                <a:cs typeface="Lucida Grande" charset="0"/>
                <a:sym typeface="Lucida Grande" charset="0"/>
              </a:rPr>
              <a:pPr eaLnBrk="1" hangingPunct="1"/>
              <a:t>4</a:t>
            </a:fld>
            <a:endParaRPr lang="en-US" sz="1200">
              <a:solidFill>
                <a:srgbClr val="878787"/>
              </a:solidFill>
              <a:latin typeface="Lucida Grande" charset="0"/>
              <a:cs typeface="Lucida Grande" charset="0"/>
              <a:sym typeface="Lucida Grande" charset="0"/>
            </a:endParaRPr>
          </a:p>
        </p:txBody>
      </p:sp>
      <p:pic>
        <p:nvPicPr>
          <p:cNvPr id="69635" name="Immagin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1484313"/>
            <a:ext cx="1379538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6" name="Immagine 9" descr="Schermata 09-2456911 alle 14.25.29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0345"/>
          <a:stretch>
            <a:fillRect/>
          </a:stretch>
        </p:blipFill>
        <p:spPr bwMode="auto">
          <a:xfrm>
            <a:off x="2339752" y="5981700"/>
            <a:ext cx="1872208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7" name="Segnaposto contenuto 4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-6691" b="-6691"/>
          <a:stretch>
            <a:fillRect/>
          </a:stretch>
        </p:blipFill>
        <p:spPr>
          <a:xfrm>
            <a:off x="0" y="981075"/>
            <a:ext cx="4572000" cy="3879850"/>
          </a:xfrm>
        </p:spPr>
      </p:pic>
      <p:sp>
        <p:nvSpPr>
          <p:cNvPr id="9" name="Fumetto 4 8"/>
          <p:cNvSpPr/>
          <p:nvPr/>
        </p:nvSpPr>
        <p:spPr bwMode="auto">
          <a:xfrm>
            <a:off x="2843808" y="4221088"/>
            <a:ext cx="5616575" cy="1944687"/>
          </a:xfrm>
          <a:prstGeom prst="cloudCallout">
            <a:avLst>
              <a:gd name="adj1" fmla="val -26938"/>
              <a:gd name="adj2" fmla="val 62500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en-US" sz="1800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Ho </a:t>
            </a:r>
            <a:r>
              <a:rPr lang="en-US" sz="1800" dirty="0" err="1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rispettato</a:t>
            </a:r>
            <a:r>
              <a:rPr lang="en-US" sz="1800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 le </a:t>
            </a:r>
            <a:r>
              <a:rPr lang="en-US" sz="1800" dirty="0" err="1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norme</a:t>
            </a:r>
            <a:r>
              <a:rPr lang="en-US" sz="1800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igienico-sanitarie</a:t>
            </a:r>
            <a:r>
              <a:rPr lang="en-US" sz="1800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!</a:t>
            </a:r>
          </a:p>
          <a:p>
            <a:pPr>
              <a:spcBef>
                <a:spcPts val="0"/>
              </a:spcBef>
              <a:defRPr/>
            </a:pPr>
            <a:r>
              <a:rPr lang="en-US" sz="1800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Ho </a:t>
            </a:r>
            <a:r>
              <a:rPr lang="en-US" sz="1800" dirty="0" err="1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eseguito</a:t>
            </a:r>
            <a:r>
              <a:rPr lang="en-US" sz="1800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 </a:t>
            </a:r>
            <a:r>
              <a:rPr lang="en-US" sz="1800" dirty="0" smtClean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le </a:t>
            </a:r>
            <a:r>
              <a:rPr lang="en-US" sz="1800" dirty="0" err="1" smtClean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seguenti</a:t>
            </a:r>
            <a:r>
              <a:rPr lang="en-US" sz="1800" dirty="0" smtClean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vaccinazioni</a:t>
            </a:r>
            <a:r>
              <a:rPr lang="en-US" sz="1800" dirty="0" smtClean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:</a:t>
            </a:r>
          </a:p>
          <a:p>
            <a:pPr marL="285750" indent="-285750">
              <a:spcBef>
                <a:spcPts val="0"/>
              </a:spcBef>
              <a:buFontTx/>
              <a:buChar char="-"/>
              <a:defRPr/>
            </a:pPr>
            <a:r>
              <a:rPr lang="en-US" sz="1800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Anti-</a:t>
            </a:r>
            <a:r>
              <a:rPr lang="en-US" sz="1800" dirty="0" err="1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Epatite</a:t>
            </a:r>
            <a:r>
              <a:rPr lang="en-US" sz="1800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 A</a:t>
            </a:r>
          </a:p>
          <a:p>
            <a:pPr marL="285750" indent="-285750">
              <a:spcBef>
                <a:spcPts val="0"/>
              </a:spcBef>
              <a:buFontTx/>
              <a:buChar char="-"/>
              <a:defRPr/>
            </a:pPr>
            <a:r>
              <a:rPr lang="en-US" sz="1800" dirty="0" smtClean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Anti-</a:t>
            </a:r>
            <a:r>
              <a:rPr lang="en-US" sz="1800" dirty="0" err="1" smtClean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Febbre</a:t>
            </a:r>
            <a:r>
              <a:rPr lang="en-US" sz="1800" dirty="0" smtClean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tifoide</a:t>
            </a:r>
            <a:endParaRPr lang="en-US" sz="1800" dirty="0">
              <a:solidFill>
                <a:schemeClr val="tx1"/>
              </a:solidFill>
              <a:latin typeface="Arial Narrow" charset="0"/>
              <a:cs typeface="Arial Narrow" charset="0"/>
              <a:sym typeface="Arial Narrow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3851275" y="1196975"/>
            <a:ext cx="5292725" cy="33543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spcBef>
                <a:spcPts val="0"/>
              </a:spcBef>
              <a:buFont typeface="Arial"/>
              <a:buChar char="•"/>
              <a:defRPr/>
            </a:pPr>
            <a:r>
              <a:rPr lang="en-US" sz="2400" dirty="0" err="1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Tornata</a:t>
            </a:r>
            <a:r>
              <a:rPr lang="en-US" sz="2400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 da 4 </a:t>
            </a:r>
            <a:r>
              <a:rPr lang="en-US" sz="2400" dirty="0" err="1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giorni</a:t>
            </a:r>
            <a:r>
              <a:rPr lang="en-US" sz="2400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 da un </a:t>
            </a:r>
            <a:r>
              <a:rPr lang="en-US" sz="2400" dirty="0" err="1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viaggio</a:t>
            </a:r>
            <a:r>
              <a:rPr lang="en-US" sz="2400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 in Guatemala</a:t>
            </a:r>
          </a:p>
          <a:p>
            <a:pPr marL="342900" indent="-342900">
              <a:spcBef>
                <a:spcPts val="0"/>
              </a:spcBef>
              <a:buFont typeface="Arial"/>
              <a:buChar char="•"/>
              <a:defRPr/>
            </a:pPr>
            <a:r>
              <a:rPr lang="en-US" sz="2400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Dall’ultimo</a:t>
            </a:r>
            <a:r>
              <a:rPr lang="en-US" sz="2400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giorno</a:t>
            </a:r>
            <a:r>
              <a:rPr lang="en-US" sz="2400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 del </a:t>
            </a:r>
            <a:r>
              <a:rPr lang="en-US" sz="2400" dirty="0" err="1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soggiorno</a:t>
            </a:r>
            <a:r>
              <a:rPr lang="en-US" sz="2400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 ha </a:t>
            </a:r>
            <a:r>
              <a:rPr lang="en-US" sz="2400" dirty="0" err="1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presentato</a:t>
            </a:r>
            <a:r>
              <a:rPr lang="en-US" sz="2400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:</a:t>
            </a:r>
          </a:p>
          <a:p>
            <a:pPr marL="342900" indent="-342900">
              <a:spcBef>
                <a:spcPts val="0"/>
              </a:spcBef>
              <a:buFont typeface="Lucida Grande"/>
              <a:buChar char="-"/>
              <a:defRPr/>
            </a:pPr>
            <a:r>
              <a:rPr lang="it-IT" sz="2000" b="1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DIARREA</a:t>
            </a:r>
            <a:r>
              <a:rPr lang="en-US" sz="2000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 </a:t>
            </a:r>
          </a:p>
          <a:p>
            <a:pPr marL="342900" indent="-342900">
              <a:spcBef>
                <a:spcPts val="0"/>
              </a:spcBef>
              <a:buFont typeface="Lucida Grande"/>
              <a:buChar char="-"/>
              <a:defRPr/>
            </a:pPr>
            <a:r>
              <a:rPr lang="en-US" sz="2000" b="1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FEBBRE</a:t>
            </a:r>
            <a:r>
              <a:rPr lang="en-US" sz="2000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 max 38.5° </a:t>
            </a:r>
            <a:r>
              <a:rPr lang="en-US" sz="2000" dirty="0" smtClean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C </a:t>
            </a:r>
            <a:r>
              <a:rPr lang="en-US" sz="2000" dirty="0" err="1" smtClean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all’esordio</a:t>
            </a:r>
            <a:endParaRPr lang="en-US" sz="2000" dirty="0">
              <a:solidFill>
                <a:schemeClr val="tx1"/>
              </a:solidFill>
              <a:latin typeface="Arial Narrow" charset="0"/>
              <a:cs typeface="Arial Narrow" charset="0"/>
              <a:sym typeface="Arial Narrow" charset="0"/>
            </a:endParaRPr>
          </a:p>
          <a:p>
            <a:pPr marL="342900" indent="-342900">
              <a:spcBef>
                <a:spcPts val="0"/>
              </a:spcBef>
              <a:buFont typeface="Arial"/>
              <a:buChar char="•"/>
              <a:defRPr/>
            </a:pPr>
            <a:r>
              <a:rPr lang="en-US" sz="2400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Ha </a:t>
            </a:r>
            <a:r>
              <a:rPr lang="en-US" sz="2400" dirty="0" err="1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assunto</a:t>
            </a:r>
            <a:r>
              <a:rPr lang="en-US" sz="2400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: </a:t>
            </a:r>
          </a:p>
          <a:p>
            <a:pPr marL="285750" indent="-285750">
              <a:spcBef>
                <a:spcPts val="0"/>
              </a:spcBef>
              <a:buFont typeface="Lucida Grande"/>
              <a:buChar char="-"/>
              <a:defRPr/>
            </a:pPr>
            <a:r>
              <a:rPr lang="en-US" sz="1400" dirty="0" err="1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Paracetamolo</a:t>
            </a:r>
            <a:r>
              <a:rPr lang="en-US" sz="1400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 1 g </a:t>
            </a:r>
            <a:r>
              <a:rPr lang="en-US" sz="1400" dirty="0" err="1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ogni</a:t>
            </a:r>
            <a:r>
              <a:rPr lang="en-US" sz="1400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 8h </a:t>
            </a:r>
            <a:r>
              <a:rPr lang="en-US" sz="1400" dirty="0" smtClean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per un </a:t>
            </a:r>
            <a:r>
              <a:rPr lang="en-US" sz="1400" dirty="0" err="1" smtClean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paio</a:t>
            </a:r>
            <a:r>
              <a:rPr lang="en-US" sz="1400" dirty="0" smtClean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di</a:t>
            </a:r>
            <a:r>
              <a:rPr lang="en-US" sz="1400" dirty="0" smtClean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giorni</a:t>
            </a:r>
            <a:endParaRPr lang="en-US" sz="1400" dirty="0">
              <a:solidFill>
                <a:schemeClr val="tx1"/>
              </a:solidFill>
              <a:latin typeface="Arial Narrow" charset="0"/>
              <a:cs typeface="Arial Narrow" charset="0"/>
              <a:sym typeface="Arial Narrow" charset="0"/>
            </a:endParaRPr>
          </a:p>
          <a:p>
            <a:pPr marL="285750" indent="-285750">
              <a:spcBef>
                <a:spcPts val="0"/>
              </a:spcBef>
              <a:buFont typeface="Lucida Grande"/>
              <a:buChar char="-"/>
              <a:defRPr/>
            </a:pPr>
            <a:r>
              <a:rPr lang="en-US" sz="1400" dirty="0" err="1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Buscopan</a:t>
            </a:r>
            <a:r>
              <a:rPr lang="en-US" sz="1400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 10 mg 3cpr/die </a:t>
            </a:r>
          </a:p>
          <a:p>
            <a:pPr>
              <a:spcBef>
                <a:spcPts val="0"/>
              </a:spcBef>
              <a:defRPr/>
            </a:pPr>
            <a:endParaRPr lang="en-US" sz="800" dirty="0">
              <a:solidFill>
                <a:schemeClr val="tx1"/>
              </a:solidFill>
              <a:latin typeface="Arial Narrow" charset="0"/>
              <a:cs typeface="Arial Narrow" charset="0"/>
              <a:sym typeface="Arial Narrow" charset="0"/>
            </a:endParaRPr>
          </a:p>
          <a:p>
            <a:pPr marL="342900" indent="-342900">
              <a:spcBef>
                <a:spcPts val="0"/>
              </a:spcBef>
              <a:buFontTx/>
              <a:buChar char="-"/>
              <a:defRPr/>
            </a:pPr>
            <a:endParaRPr lang="en-US" sz="800" dirty="0">
              <a:solidFill>
                <a:schemeClr val="tx1"/>
              </a:solidFill>
              <a:latin typeface="Arial Narrow" charset="0"/>
              <a:cs typeface="Arial Narrow" charset="0"/>
              <a:sym typeface="Arial Narrow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69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800"/>
            <a:ext cx="9144000" cy="6994525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</p:pic>
      <p:sp>
        <p:nvSpPr>
          <p:cNvPr id="6147" name="Rectangle 2"/>
          <p:cNvSpPr>
            <a:spLocks/>
          </p:cNvSpPr>
          <p:nvPr/>
        </p:nvSpPr>
        <p:spPr bwMode="auto">
          <a:xfrm>
            <a:off x="355600" y="2252663"/>
            <a:ext cx="5549900" cy="787400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  <p:txBody>
          <a:bodyPr lIns="38100" tIns="38100" rIns="38100" bIns="38100"/>
          <a:lstStyle/>
          <a:p>
            <a:r>
              <a:rPr lang="en-US" sz="2400" b="1" smtClean="0"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COPROCOLTURA E PARASSITOLOGICO FECI</a:t>
            </a:r>
          </a:p>
        </p:txBody>
      </p:sp>
      <p:sp>
        <p:nvSpPr>
          <p:cNvPr id="6148" name="Rectangle 3"/>
          <p:cNvSpPr>
            <a:spLocks/>
          </p:cNvSpPr>
          <p:nvPr/>
        </p:nvSpPr>
        <p:spPr bwMode="auto">
          <a:xfrm>
            <a:off x="444500" y="3382963"/>
            <a:ext cx="6210300" cy="342900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  <p:txBody>
          <a:bodyPr lIns="38100" tIns="38100" rIns="38100" bIns="38100"/>
          <a:lstStyle/>
          <a:p>
            <a:pPr>
              <a:lnSpc>
                <a:spcPct val="90000"/>
              </a:lnSpc>
            </a:pPr>
            <a:r>
              <a:rPr lang="en-US" sz="1800" smtClean="0"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PRIMA VISITA INFETTIVOLOGICA CON BOLLINO </a:t>
            </a:r>
          </a:p>
        </p:txBody>
      </p:sp>
      <p:sp>
        <p:nvSpPr>
          <p:cNvPr id="6149" name="Rectangle 4"/>
          <p:cNvSpPr>
            <a:spLocks/>
          </p:cNvSpPr>
          <p:nvPr/>
        </p:nvSpPr>
        <p:spPr bwMode="auto">
          <a:xfrm>
            <a:off x="360363" y="-15875"/>
            <a:ext cx="3657600" cy="557213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  <p:txBody>
          <a:bodyPr lIns="38100" tIns="38100" rIns="38100" bIns="38100"/>
          <a:lstStyle/>
          <a:p>
            <a:pPr algn="ctr"/>
            <a:r>
              <a:rPr lang="en-US" sz="3200" b="1" smtClean="0"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FEDERICA</a:t>
            </a:r>
          </a:p>
        </p:txBody>
      </p:sp>
      <p:sp>
        <p:nvSpPr>
          <p:cNvPr id="6150" name="Rectangle 5"/>
          <p:cNvSpPr>
            <a:spLocks/>
          </p:cNvSpPr>
          <p:nvPr/>
        </p:nvSpPr>
        <p:spPr bwMode="auto">
          <a:xfrm>
            <a:off x="444500" y="1301750"/>
            <a:ext cx="1431925" cy="182563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algn="ctr"/>
            <a:endParaRPr lang="it-IT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/>
          <p:cNvSpPr>
            <a:spLocks noChangeArrowheads="1"/>
          </p:cNvSpPr>
          <p:nvPr/>
        </p:nvSpPr>
        <p:spPr bwMode="auto">
          <a:xfrm>
            <a:off x="4479925" y="3154363"/>
            <a:ext cx="184150" cy="549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it-IT" sz="4400" smtClean="0">
              <a:latin typeface="Arial Narrow Bold" charset="0"/>
              <a:sym typeface="Arial Narrow Bold" charset="0"/>
            </a:endParaRPr>
          </a:p>
        </p:txBody>
      </p:sp>
      <p:sp>
        <p:nvSpPr>
          <p:cNvPr id="16387" name="Rectangle 2"/>
          <p:cNvSpPr>
            <a:spLocks noChangeArrowheads="1"/>
          </p:cNvSpPr>
          <p:nvPr/>
        </p:nvSpPr>
        <p:spPr bwMode="auto">
          <a:xfrm>
            <a:off x="3571875" y="533400"/>
            <a:ext cx="200025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600"/>
              </a:spcBef>
              <a:buClr>
                <a:srgbClr val="FF388C"/>
              </a:buClr>
              <a:buSzPct val="70000"/>
              <a:buFont typeface="Wingding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400" smtClean="0">
                <a:latin typeface="Comic Sans MS" pitchFamily="66" charset="0"/>
                <a:ea typeface="MS PGothic" pitchFamily="34" charset="-128"/>
                <a:cs typeface="+mn-cs"/>
                <a:sym typeface="Arial Narrow Bold" charset="0"/>
              </a:rPr>
              <a:t>ETIOLOGIA</a:t>
            </a:r>
          </a:p>
        </p:txBody>
      </p:sp>
      <p:sp>
        <p:nvSpPr>
          <p:cNvPr id="16388" name="Text Box 3"/>
          <p:cNvSpPr txBox="1">
            <a:spLocks noChangeArrowheads="1"/>
          </p:cNvSpPr>
          <p:nvPr/>
        </p:nvSpPr>
        <p:spPr bwMode="auto">
          <a:xfrm>
            <a:off x="457200" y="1447800"/>
            <a:ext cx="2314575" cy="838200"/>
          </a:xfrm>
          <a:prstGeom prst="rect">
            <a:avLst/>
          </a:prstGeom>
          <a:solidFill>
            <a:srgbClr val="FF388C"/>
          </a:solidFill>
          <a:ln w="9525">
            <a:noFill/>
            <a:round/>
            <a:headEnd/>
            <a:tailEnd/>
          </a:ln>
        </p:spPr>
        <p:txBody>
          <a:bodyPr lIns="90000" tIns="46800" rIns="90000" bIns="46800" anchor="ctr" anchorCtr="1"/>
          <a:lstStyle/>
          <a:p>
            <a:pPr marL="271463" indent="-271463" algn="ctr">
              <a:spcBef>
                <a:spcPts val="600"/>
              </a:spcBef>
              <a:buClr>
                <a:srgbClr val="FF388C"/>
              </a:buClr>
              <a:buSzPct val="70000"/>
              <a:buFont typeface="Comic Sans MS" pitchFamily="66" charset="0"/>
              <a:buNone/>
              <a:tabLst>
                <a:tab pos="271463" algn="l"/>
                <a:tab pos="1185863" algn="l"/>
                <a:tab pos="2100263" algn="l"/>
                <a:tab pos="3014663" algn="l"/>
                <a:tab pos="3929063" algn="l"/>
                <a:tab pos="4843463" algn="l"/>
                <a:tab pos="5757863" algn="l"/>
                <a:tab pos="6672263" algn="l"/>
                <a:tab pos="7586663" algn="l"/>
                <a:tab pos="8501063" algn="l"/>
                <a:tab pos="9415463" algn="l"/>
                <a:tab pos="10329863" algn="l"/>
              </a:tabLst>
            </a:pPr>
            <a:r>
              <a:rPr lang="it-IT" sz="2400" smtClean="0">
                <a:latin typeface="Comic Sans MS" pitchFamily="66" charset="0"/>
                <a:sym typeface="Arial Narrow Bold" charset="0"/>
              </a:rPr>
              <a:t>BATTERICHE</a:t>
            </a:r>
          </a:p>
        </p:txBody>
      </p:sp>
      <p:sp>
        <p:nvSpPr>
          <p:cNvPr id="16389" name="Text Box 4"/>
          <p:cNvSpPr txBox="1">
            <a:spLocks noChangeArrowheads="1"/>
          </p:cNvSpPr>
          <p:nvPr/>
        </p:nvSpPr>
        <p:spPr bwMode="auto">
          <a:xfrm>
            <a:off x="3352800" y="1447800"/>
            <a:ext cx="2314575" cy="838200"/>
          </a:xfrm>
          <a:prstGeom prst="rect">
            <a:avLst/>
          </a:prstGeom>
          <a:solidFill>
            <a:srgbClr val="FF388C"/>
          </a:solidFill>
          <a:ln w="9525">
            <a:noFill/>
            <a:round/>
            <a:headEnd/>
            <a:tailEnd/>
          </a:ln>
        </p:spPr>
        <p:txBody>
          <a:bodyPr lIns="90000" tIns="46800" rIns="90000" bIns="46800" anchor="ctr" anchorCtr="1"/>
          <a:lstStyle/>
          <a:p>
            <a:pPr marL="271463" indent="-271463" algn="ctr">
              <a:spcBef>
                <a:spcPts val="600"/>
              </a:spcBef>
              <a:buClr>
                <a:srgbClr val="FF388C"/>
              </a:buClr>
              <a:buSzPct val="70000"/>
              <a:buFont typeface="Comic Sans MS" pitchFamily="66" charset="0"/>
              <a:buNone/>
              <a:tabLst>
                <a:tab pos="271463" algn="l"/>
                <a:tab pos="1185863" algn="l"/>
                <a:tab pos="2100263" algn="l"/>
                <a:tab pos="3014663" algn="l"/>
                <a:tab pos="3929063" algn="l"/>
                <a:tab pos="4843463" algn="l"/>
                <a:tab pos="5757863" algn="l"/>
                <a:tab pos="6672263" algn="l"/>
                <a:tab pos="7586663" algn="l"/>
                <a:tab pos="8501063" algn="l"/>
                <a:tab pos="9415463" algn="l"/>
                <a:tab pos="10329863" algn="l"/>
              </a:tabLst>
            </a:pPr>
            <a:r>
              <a:rPr lang="it-IT" sz="2400" smtClean="0">
                <a:latin typeface="Comic Sans MS" pitchFamily="66" charset="0"/>
                <a:sym typeface="Arial Narrow Bold" charset="0"/>
              </a:rPr>
              <a:t>VIRUS</a:t>
            </a:r>
          </a:p>
        </p:txBody>
      </p:sp>
      <p:sp>
        <p:nvSpPr>
          <p:cNvPr id="16390" name="Text Box 5"/>
          <p:cNvSpPr txBox="1">
            <a:spLocks noChangeArrowheads="1"/>
          </p:cNvSpPr>
          <p:nvPr/>
        </p:nvSpPr>
        <p:spPr bwMode="auto">
          <a:xfrm>
            <a:off x="6019800" y="1447800"/>
            <a:ext cx="2314575" cy="838200"/>
          </a:xfrm>
          <a:prstGeom prst="rect">
            <a:avLst/>
          </a:prstGeom>
          <a:solidFill>
            <a:srgbClr val="FF388C"/>
          </a:solidFill>
          <a:ln w="9525">
            <a:noFill/>
            <a:round/>
            <a:headEnd/>
            <a:tailEnd/>
          </a:ln>
        </p:spPr>
        <p:txBody>
          <a:bodyPr lIns="90000" tIns="46800" rIns="90000" bIns="46800" anchor="ctr" anchorCtr="1"/>
          <a:lstStyle/>
          <a:p>
            <a:pPr marL="271463" indent="-271463" algn="ctr">
              <a:spcBef>
                <a:spcPts val="600"/>
              </a:spcBef>
              <a:buClr>
                <a:srgbClr val="FF388C"/>
              </a:buClr>
              <a:buSzPct val="70000"/>
              <a:buFont typeface="Comic Sans MS" pitchFamily="66" charset="0"/>
              <a:buNone/>
              <a:tabLst>
                <a:tab pos="271463" algn="l"/>
                <a:tab pos="1185863" algn="l"/>
                <a:tab pos="2100263" algn="l"/>
                <a:tab pos="3014663" algn="l"/>
                <a:tab pos="3929063" algn="l"/>
                <a:tab pos="4843463" algn="l"/>
                <a:tab pos="5757863" algn="l"/>
                <a:tab pos="6672263" algn="l"/>
                <a:tab pos="7586663" algn="l"/>
                <a:tab pos="8501063" algn="l"/>
                <a:tab pos="9415463" algn="l"/>
                <a:tab pos="10329863" algn="l"/>
              </a:tabLst>
            </a:pPr>
            <a:r>
              <a:rPr lang="it-IT" sz="2400" smtClean="0">
                <a:latin typeface="Comic Sans MS" pitchFamily="66" charset="0"/>
                <a:sym typeface="Arial Narrow Bold" charset="0"/>
              </a:rPr>
              <a:t>PROTOZOI</a:t>
            </a:r>
          </a:p>
        </p:txBody>
      </p:sp>
      <p:sp>
        <p:nvSpPr>
          <p:cNvPr id="16391" name="Rectangle 6"/>
          <p:cNvSpPr>
            <a:spLocks noChangeArrowheads="1"/>
          </p:cNvSpPr>
          <p:nvPr/>
        </p:nvSpPr>
        <p:spPr bwMode="auto">
          <a:xfrm>
            <a:off x="152400" y="2667000"/>
            <a:ext cx="2895600" cy="3492500"/>
          </a:xfrm>
          <a:prstGeom prst="rect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1250"/>
              </a:spcBef>
              <a:buClr>
                <a:srgbClr val="FF388C"/>
              </a:buClr>
              <a:buSzPct val="70000"/>
              <a:buFont typeface="Wingding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 smtClean="0">
                <a:solidFill>
                  <a:srgbClr val="852F74"/>
                </a:solidFill>
                <a:latin typeface="Comic Sans MS" pitchFamily="66" charset="0"/>
                <a:ea typeface="MS PGothic" pitchFamily="34" charset="-128"/>
                <a:cs typeface="+mn-cs"/>
                <a:sym typeface="Arial Narrow Bold" charset="0"/>
              </a:rPr>
              <a:t>Salmonelle</a:t>
            </a:r>
          </a:p>
          <a:p>
            <a:pPr algn="ctr">
              <a:spcBef>
                <a:spcPts val="1250"/>
              </a:spcBef>
              <a:buClr>
                <a:srgbClr val="FF388C"/>
              </a:buClr>
              <a:buSzPct val="70000"/>
              <a:buFont typeface="Wingding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 smtClean="0">
                <a:solidFill>
                  <a:srgbClr val="852F74"/>
                </a:solidFill>
                <a:latin typeface="Comic Sans MS" pitchFamily="66" charset="0"/>
                <a:ea typeface="MS PGothic" pitchFamily="34" charset="-128"/>
                <a:cs typeface="+mn-cs"/>
                <a:sym typeface="Arial Narrow Bold" charset="0"/>
              </a:rPr>
              <a:t>Shigelle</a:t>
            </a:r>
          </a:p>
          <a:p>
            <a:pPr algn="ctr">
              <a:spcBef>
                <a:spcPts val="1250"/>
              </a:spcBef>
              <a:buClr>
                <a:srgbClr val="FF388C"/>
              </a:buClr>
              <a:buSzPct val="70000"/>
              <a:buFont typeface="Wingding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 smtClean="0">
                <a:solidFill>
                  <a:srgbClr val="852F74"/>
                </a:solidFill>
                <a:latin typeface="Comic Sans MS" pitchFamily="66" charset="0"/>
                <a:ea typeface="MS PGothic" pitchFamily="34" charset="-128"/>
                <a:cs typeface="+mn-cs"/>
                <a:sym typeface="Arial Narrow Bold" charset="0"/>
              </a:rPr>
              <a:t>Campylobacter</a:t>
            </a:r>
          </a:p>
          <a:p>
            <a:pPr algn="ctr">
              <a:spcBef>
                <a:spcPts val="1250"/>
              </a:spcBef>
              <a:buClr>
                <a:srgbClr val="FF388C"/>
              </a:buClr>
              <a:buSzPct val="70000"/>
              <a:buFont typeface="Wingding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 b="1" smtClean="0">
                <a:solidFill>
                  <a:srgbClr val="852F74"/>
                </a:solidFill>
                <a:latin typeface="Comic Sans MS" pitchFamily="66" charset="0"/>
                <a:ea typeface="MS PGothic" pitchFamily="34" charset="-128"/>
                <a:cs typeface="+mn-cs"/>
                <a:sym typeface="Arial Narrow Bold" charset="0"/>
              </a:rPr>
              <a:t>E. Coli (enteropatogeni)</a:t>
            </a:r>
            <a:r>
              <a:rPr lang="ar-SA" sz="2000" b="1" smtClean="0">
                <a:solidFill>
                  <a:srgbClr val="852F74"/>
                </a:solidFill>
                <a:latin typeface="Comic Sans MS" pitchFamily="66" charset="0"/>
                <a:ea typeface="Arial" pitchFamily="34" charset="0"/>
                <a:cs typeface="Arial" pitchFamily="34" charset="0"/>
                <a:sym typeface="Arial Narrow Bold" charset="0"/>
              </a:rPr>
              <a:t>‏</a:t>
            </a:r>
            <a:endParaRPr lang="it-IT" sz="2000" b="1" smtClean="0">
              <a:solidFill>
                <a:srgbClr val="852F74"/>
              </a:solidFill>
              <a:latin typeface="Comic Sans MS" pitchFamily="66" charset="0"/>
              <a:ea typeface="Arial" pitchFamily="34" charset="0"/>
              <a:cs typeface="Arial" pitchFamily="34" charset="0"/>
              <a:sym typeface="Arial Narrow Bold" charset="0"/>
            </a:endParaRPr>
          </a:p>
          <a:p>
            <a:pPr algn="ctr">
              <a:spcBef>
                <a:spcPts val="1250"/>
              </a:spcBef>
              <a:buClr>
                <a:srgbClr val="FF388C"/>
              </a:buClr>
              <a:buSzPct val="70000"/>
              <a:buFont typeface="Wingding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 smtClean="0">
                <a:solidFill>
                  <a:srgbClr val="852F74"/>
                </a:solidFill>
                <a:latin typeface="Comic Sans MS" pitchFamily="66" charset="0"/>
                <a:ea typeface="MS PGothic" pitchFamily="34" charset="-128"/>
                <a:cs typeface="+mn-cs"/>
                <a:sym typeface="Arial Narrow Bold" charset="0"/>
              </a:rPr>
              <a:t>Y. Enterocolitica</a:t>
            </a:r>
            <a:endParaRPr lang="it-IT" sz="2000" b="1" smtClean="0">
              <a:solidFill>
                <a:srgbClr val="852F74"/>
              </a:solidFill>
              <a:latin typeface="Comic Sans MS" pitchFamily="66" charset="0"/>
              <a:ea typeface="MS PGothic" pitchFamily="34" charset="-128"/>
              <a:cs typeface="+mn-cs"/>
              <a:sym typeface="Arial Narrow Bold" charset="0"/>
            </a:endParaRPr>
          </a:p>
          <a:p>
            <a:pPr algn="ctr">
              <a:spcBef>
                <a:spcPts val="1250"/>
              </a:spcBef>
              <a:buClr>
                <a:srgbClr val="FF388C"/>
              </a:buClr>
              <a:buSzPct val="70000"/>
              <a:buFont typeface="Wingding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 smtClean="0">
                <a:solidFill>
                  <a:srgbClr val="852F74"/>
                </a:solidFill>
                <a:latin typeface="Comic Sans MS" pitchFamily="66" charset="0"/>
                <a:ea typeface="MS PGothic" pitchFamily="34" charset="-128"/>
                <a:cs typeface="+mn-cs"/>
                <a:sym typeface="Arial Narrow Bold" charset="0"/>
              </a:rPr>
              <a:t>Vibrioni</a:t>
            </a:r>
          </a:p>
          <a:p>
            <a:pPr algn="ctr">
              <a:spcBef>
                <a:spcPts val="1250"/>
              </a:spcBef>
              <a:buClr>
                <a:srgbClr val="FF388C"/>
              </a:buClr>
              <a:buSzPct val="70000"/>
              <a:buFont typeface="Wingding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 smtClean="0">
                <a:solidFill>
                  <a:srgbClr val="852F74"/>
                </a:solidFill>
                <a:latin typeface="Comic Sans MS" pitchFamily="66" charset="0"/>
                <a:ea typeface="MS PGothic" pitchFamily="34" charset="-128"/>
                <a:cs typeface="+mn-cs"/>
                <a:sym typeface="Arial Narrow Bold" charset="0"/>
              </a:rPr>
              <a:t>Clostridium Difficile</a:t>
            </a:r>
          </a:p>
        </p:txBody>
      </p:sp>
      <p:sp>
        <p:nvSpPr>
          <p:cNvPr id="16392" name="Rectangle 7"/>
          <p:cNvSpPr>
            <a:spLocks noChangeArrowheads="1"/>
          </p:cNvSpPr>
          <p:nvPr/>
        </p:nvSpPr>
        <p:spPr bwMode="auto">
          <a:xfrm>
            <a:off x="3581400" y="2667000"/>
            <a:ext cx="1905000" cy="1333500"/>
          </a:xfrm>
          <a:prstGeom prst="rect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1250"/>
              </a:spcBef>
              <a:buClr>
                <a:srgbClr val="FF388C"/>
              </a:buClr>
              <a:buSzPct val="70000"/>
              <a:buFont typeface="Wingding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 smtClean="0">
                <a:solidFill>
                  <a:srgbClr val="852F74"/>
                </a:solidFill>
                <a:latin typeface="Comic Sans MS" pitchFamily="66" charset="0"/>
                <a:ea typeface="MS PGothic" pitchFamily="34" charset="-128"/>
                <a:cs typeface="+mn-cs"/>
                <a:sym typeface="Arial Narrow Bold" charset="0"/>
              </a:rPr>
              <a:t>Norovirus</a:t>
            </a:r>
          </a:p>
          <a:p>
            <a:pPr algn="ctr">
              <a:spcBef>
                <a:spcPts val="1250"/>
              </a:spcBef>
              <a:buClr>
                <a:srgbClr val="FF388C"/>
              </a:buClr>
              <a:buSzPct val="70000"/>
              <a:buFont typeface="Comic Sans MS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 smtClean="0">
                <a:solidFill>
                  <a:srgbClr val="852F74"/>
                </a:solidFill>
                <a:latin typeface="Comic Sans MS" pitchFamily="66" charset="0"/>
                <a:ea typeface="+mn-ea"/>
                <a:cs typeface="Arial" pitchFamily="34" charset="0"/>
                <a:sym typeface="Arial Narrow Bold" charset="0"/>
              </a:rPr>
              <a:t>Rotavirus</a:t>
            </a:r>
          </a:p>
          <a:p>
            <a:pPr algn="ctr">
              <a:spcBef>
                <a:spcPts val="1250"/>
              </a:spcBef>
              <a:buClr>
                <a:srgbClr val="FF388C"/>
              </a:buClr>
              <a:buSzPct val="70000"/>
              <a:buFont typeface="Wingding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 smtClean="0">
                <a:solidFill>
                  <a:srgbClr val="852F74"/>
                </a:solidFill>
                <a:latin typeface="Comic Sans MS" pitchFamily="66" charset="0"/>
                <a:ea typeface="MS PGothic" pitchFamily="34" charset="-128"/>
                <a:cs typeface="+mn-cs"/>
                <a:sym typeface="Arial Narrow Bold" charset="0"/>
              </a:rPr>
              <a:t>Adenovirus</a:t>
            </a:r>
          </a:p>
        </p:txBody>
      </p:sp>
      <p:sp>
        <p:nvSpPr>
          <p:cNvPr id="16393" name="Rectangle 8"/>
          <p:cNvSpPr>
            <a:spLocks noChangeArrowheads="1"/>
          </p:cNvSpPr>
          <p:nvPr/>
        </p:nvSpPr>
        <p:spPr bwMode="auto">
          <a:xfrm>
            <a:off x="6172200" y="2743200"/>
            <a:ext cx="2133600" cy="2538413"/>
          </a:xfrm>
          <a:prstGeom prst="rect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1250"/>
              </a:spcBef>
              <a:buClr>
                <a:srgbClr val="FF388C"/>
              </a:buClr>
              <a:buSzPct val="70000"/>
              <a:buFont typeface="Wingding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 smtClean="0">
                <a:solidFill>
                  <a:srgbClr val="852F74"/>
                </a:solidFill>
                <a:latin typeface="Comic Sans MS" pitchFamily="66" charset="0"/>
                <a:ea typeface="MS PGothic" pitchFamily="34" charset="-128"/>
                <a:cs typeface="+mn-cs"/>
                <a:sym typeface="Arial Narrow Bold" charset="0"/>
              </a:rPr>
              <a:t>G. Lamblia</a:t>
            </a:r>
          </a:p>
          <a:p>
            <a:pPr algn="ctr">
              <a:spcBef>
                <a:spcPts val="1250"/>
              </a:spcBef>
              <a:buClr>
                <a:srgbClr val="FF388C"/>
              </a:buClr>
              <a:buSzPct val="70000"/>
              <a:buFont typeface="Wingding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 smtClean="0">
                <a:solidFill>
                  <a:srgbClr val="852F74"/>
                </a:solidFill>
                <a:latin typeface="Comic Sans MS" pitchFamily="66" charset="0"/>
                <a:ea typeface="MS PGothic" pitchFamily="34" charset="-128"/>
                <a:cs typeface="+mn-cs"/>
                <a:sym typeface="Arial Narrow Bold" charset="0"/>
              </a:rPr>
              <a:t>E.Histolytica</a:t>
            </a:r>
          </a:p>
          <a:p>
            <a:pPr algn="ctr">
              <a:spcBef>
                <a:spcPts val="1250"/>
              </a:spcBef>
              <a:buClr>
                <a:srgbClr val="FF388C"/>
              </a:buClr>
              <a:buSzPct val="70000"/>
              <a:buFont typeface="Wingding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 smtClean="0">
                <a:solidFill>
                  <a:srgbClr val="852F74"/>
                </a:solidFill>
                <a:latin typeface="Comic Sans MS" pitchFamily="66" charset="0"/>
                <a:ea typeface="MS PGothic" pitchFamily="34" charset="-128"/>
                <a:cs typeface="+mn-cs"/>
                <a:sym typeface="Arial Narrow Bold" charset="0"/>
              </a:rPr>
              <a:t>Isospora</a:t>
            </a:r>
          </a:p>
          <a:p>
            <a:pPr algn="ctr">
              <a:spcBef>
                <a:spcPts val="1250"/>
              </a:spcBef>
              <a:buClr>
                <a:srgbClr val="FF388C"/>
              </a:buClr>
              <a:buSzPct val="70000"/>
              <a:buFont typeface="Wingding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 smtClean="0">
                <a:solidFill>
                  <a:srgbClr val="852F74"/>
                </a:solidFill>
                <a:latin typeface="Comic Sans MS" pitchFamily="66" charset="0"/>
                <a:ea typeface="MS PGothic" pitchFamily="34" charset="-128"/>
                <a:cs typeface="+mn-cs"/>
                <a:sym typeface="Arial Narrow Bold" charset="0"/>
              </a:rPr>
              <a:t>Ciclospora</a:t>
            </a:r>
          </a:p>
          <a:p>
            <a:pPr algn="ctr">
              <a:spcBef>
                <a:spcPts val="2000"/>
              </a:spcBef>
              <a:buClr>
                <a:srgbClr val="FF388C"/>
              </a:buClr>
              <a:buSzPct val="70000"/>
              <a:buFont typeface="Wingding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 smtClean="0">
                <a:solidFill>
                  <a:srgbClr val="852F74"/>
                </a:solidFill>
                <a:latin typeface="Comic Sans MS" pitchFamily="66" charset="0"/>
                <a:ea typeface="MS PGothic" pitchFamily="34" charset="-128"/>
                <a:cs typeface="+mn-cs"/>
                <a:sym typeface="Arial Narrow Bold" charset="0"/>
              </a:rPr>
              <a:t>Criptosporidium </a:t>
            </a:r>
            <a:r>
              <a:rPr lang="it-IT" sz="3200" i="1" smtClean="0">
                <a:solidFill>
                  <a:srgbClr val="0066FF"/>
                </a:solidFill>
                <a:latin typeface="Arial" pitchFamily="34" charset="0"/>
                <a:ea typeface="MS PGothic" pitchFamily="34" charset="-128"/>
                <a:cs typeface="+mn-cs"/>
                <a:sym typeface="Arial Narrow Bold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4114800"/>
            <a:ext cx="8415338" cy="2528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4915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09800"/>
            <a:ext cx="9144000" cy="177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5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76400" y="304800"/>
            <a:ext cx="5211763" cy="18272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49159" name="Line 7"/>
          <p:cNvSpPr>
            <a:spLocks noChangeShapeType="1"/>
          </p:cNvSpPr>
          <p:nvPr/>
        </p:nvSpPr>
        <p:spPr bwMode="auto">
          <a:xfrm>
            <a:off x="2514600" y="5410200"/>
            <a:ext cx="6248400" cy="0"/>
          </a:xfrm>
          <a:prstGeom prst="line">
            <a:avLst/>
          </a:prstGeom>
          <a:noFill/>
          <a:ln w="28575">
            <a:solidFill>
              <a:srgbClr val="CC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 sz="2400" smtClean="0"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9160" name="Line 8"/>
          <p:cNvSpPr>
            <a:spLocks noChangeShapeType="1"/>
          </p:cNvSpPr>
          <p:nvPr/>
        </p:nvSpPr>
        <p:spPr bwMode="auto">
          <a:xfrm>
            <a:off x="609600" y="5638800"/>
            <a:ext cx="4267200" cy="0"/>
          </a:xfrm>
          <a:prstGeom prst="line">
            <a:avLst/>
          </a:prstGeom>
          <a:noFill/>
          <a:ln w="28575">
            <a:solidFill>
              <a:srgbClr val="CC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 sz="2400" smtClean="0">
              <a:latin typeface="Times New Roman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09600"/>
            <a:ext cx="9124950" cy="50593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50180" name="Line 4"/>
          <p:cNvSpPr>
            <a:spLocks noChangeShapeType="1"/>
          </p:cNvSpPr>
          <p:nvPr/>
        </p:nvSpPr>
        <p:spPr bwMode="auto">
          <a:xfrm>
            <a:off x="1828800" y="1905000"/>
            <a:ext cx="1524000" cy="0"/>
          </a:xfrm>
          <a:prstGeom prst="line">
            <a:avLst/>
          </a:prstGeom>
          <a:noFill/>
          <a:ln w="38100">
            <a:solidFill>
              <a:srgbClr val="CC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 sz="2400" smtClean="0">
              <a:latin typeface="Times New Roman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"/>
          <p:cNvSpPr txBox="1">
            <a:spLocks noChangeArrowheads="1"/>
          </p:cNvSpPr>
          <p:nvPr/>
        </p:nvSpPr>
        <p:spPr bwMode="auto">
          <a:xfrm>
            <a:off x="890588" y="30163"/>
            <a:ext cx="7048500" cy="588962"/>
          </a:xfrm>
          <a:prstGeom prst="rect">
            <a:avLst/>
          </a:prstGeom>
          <a:solidFill>
            <a:srgbClr val="E7137D"/>
          </a:solidFill>
          <a:ln w="9360">
            <a:solidFill>
              <a:srgbClr val="FFFF00"/>
            </a:solidFill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buClr>
                <a:srgbClr val="FFFF00"/>
              </a:buClr>
              <a:buFont typeface="Comic Sans MS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3200" b="1" smtClean="0">
                <a:solidFill>
                  <a:srgbClr val="7030A0"/>
                </a:solidFill>
                <a:latin typeface="Comic Sans MS" pitchFamily="66" charset="0"/>
                <a:ea typeface="Microsoft YaHei" pitchFamily="34" charset="-122"/>
                <a:cs typeface="+mn-cs"/>
                <a:sym typeface="Arial Narrow Bold" charset="0"/>
              </a:rPr>
              <a:t>Infezioni</a:t>
            </a:r>
            <a:r>
              <a:rPr lang="it-IT" sz="3200" b="1" smtClean="0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  <a:cs typeface="+mn-cs"/>
                <a:sym typeface="Arial Narrow Bold" charset="0"/>
              </a:rPr>
              <a:t> </a:t>
            </a:r>
            <a:r>
              <a:rPr lang="it-IT" sz="3200" b="1" smtClean="0">
                <a:solidFill>
                  <a:srgbClr val="7030A0"/>
                </a:solidFill>
                <a:latin typeface="Comic Sans MS" pitchFamily="66" charset="0"/>
                <a:ea typeface="Microsoft YaHei" pitchFamily="34" charset="-122"/>
                <a:cs typeface="+mn-cs"/>
                <a:sym typeface="Arial Narrow Bold" charset="0"/>
              </a:rPr>
              <a:t>intestinali: BATTERICHE</a:t>
            </a:r>
          </a:p>
        </p:txBody>
      </p:sp>
      <p:pic>
        <p:nvPicPr>
          <p:cNvPr id="717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0"/>
            <a:ext cx="1344613" cy="16271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7172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3600" y="3352800"/>
            <a:ext cx="1120775" cy="1068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7174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81400" y="3048000"/>
            <a:ext cx="869950" cy="1571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7175" name="Line 6"/>
          <p:cNvSpPr>
            <a:spLocks noChangeShapeType="1"/>
          </p:cNvSpPr>
          <p:nvPr/>
        </p:nvSpPr>
        <p:spPr bwMode="auto">
          <a:xfrm>
            <a:off x="838200" y="4038600"/>
            <a:ext cx="1219200" cy="1588"/>
          </a:xfrm>
          <a:prstGeom prst="line">
            <a:avLst/>
          </a:prstGeom>
          <a:noFill/>
          <a:ln w="9360">
            <a:solidFill>
              <a:srgbClr val="0000FF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it-IT" sz="2400" smtClean="0"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9945" name="Text Box 9"/>
          <p:cNvSpPr txBox="1">
            <a:spLocks noChangeArrowheads="1"/>
          </p:cNvSpPr>
          <p:nvPr/>
        </p:nvSpPr>
        <p:spPr bwMode="auto">
          <a:xfrm>
            <a:off x="228600" y="914400"/>
            <a:ext cx="4495800" cy="711200"/>
          </a:xfrm>
          <a:prstGeom prst="rect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Microsoft YaHei" pitchFamily="34" charset="-122"/>
                <a:cs typeface="Microsoft YaHei" pitchFamily="34" charset="-122"/>
                <a:sym typeface="Arial Narrow Bold" charset="0"/>
              </a:rPr>
              <a:t>1 campione di feci fresche prima 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Microsoft YaHei" pitchFamily="34" charset="-122"/>
                <a:cs typeface="Microsoft YaHei" pitchFamily="34" charset="-122"/>
                <a:sym typeface="Arial Narrow Bold" charset="0"/>
              </a:rPr>
              <a:t>  di iniziare la eventuale terapia</a:t>
            </a:r>
          </a:p>
        </p:txBody>
      </p:sp>
      <p:pic>
        <p:nvPicPr>
          <p:cNvPr id="7179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48250" y="990600"/>
            <a:ext cx="4049713" cy="5410200"/>
          </a:xfrm>
          <a:prstGeom prst="rect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pic>
      <p:sp>
        <p:nvSpPr>
          <p:cNvPr id="7181" name="Text Box 13"/>
          <p:cNvSpPr txBox="1">
            <a:spLocks noChangeArrowheads="1"/>
          </p:cNvSpPr>
          <p:nvPr/>
        </p:nvSpPr>
        <p:spPr bwMode="auto">
          <a:xfrm>
            <a:off x="838200" y="1905000"/>
            <a:ext cx="3589338" cy="5286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2800" b="1" smtClean="0">
                <a:solidFill>
                  <a:srgbClr val="CC0066"/>
                </a:solidFill>
                <a:latin typeface="Times New Roman" pitchFamily="18" charset="0"/>
                <a:ea typeface="+mn-ea"/>
                <a:cs typeface="+mn-cs"/>
              </a:rPr>
              <a:t>ASPETTO delle FECI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-196850"/>
            <a:ext cx="7086600" cy="7054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4648200" y="1219200"/>
            <a:ext cx="1311275" cy="4667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 sz="2400" smtClean="0">
                <a:latin typeface="Times New Roman" pitchFamily="18" charset="0"/>
                <a:ea typeface="+mn-ea"/>
                <a:cs typeface="+mn-cs"/>
              </a:rPr>
              <a:t>-----------</a:t>
            </a:r>
          </a:p>
        </p:txBody>
      </p:sp>
      <p:sp>
        <p:nvSpPr>
          <p:cNvPr id="28677" name="Line 5"/>
          <p:cNvSpPr>
            <a:spLocks noChangeShapeType="1"/>
          </p:cNvSpPr>
          <p:nvPr/>
        </p:nvSpPr>
        <p:spPr bwMode="auto">
          <a:xfrm flipV="1">
            <a:off x="1143000" y="3657600"/>
            <a:ext cx="3810000" cy="0"/>
          </a:xfrm>
          <a:prstGeom prst="line">
            <a:avLst/>
          </a:prstGeom>
          <a:noFill/>
          <a:ln w="28575">
            <a:solidFill>
              <a:srgbClr val="CC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 sz="2400" smtClean="0">
              <a:latin typeface="Times New Roman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752600"/>
            <a:ext cx="8540750" cy="29511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/>
          <p:cNvSpPr txBox="1">
            <a:spLocks noChangeArrowheads="1"/>
          </p:cNvSpPr>
          <p:nvPr/>
        </p:nvSpPr>
        <p:spPr bwMode="auto">
          <a:xfrm>
            <a:off x="381000" y="152400"/>
            <a:ext cx="7453313" cy="1076325"/>
          </a:xfrm>
          <a:prstGeom prst="rect">
            <a:avLst/>
          </a:prstGeom>
          <a:solidFill>
            <a:srgbClr val="E7137D"/>
          </a:solidFill>
          <a:ln w="9360">
            <a:solidFill>
              <a:srgbClr val="FFFF0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buClr>
                <a:srgbClr val="FFFF00"/>
              </a:buClr>
              <a:buFont typeface="Comic Sans MS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3200" b="1" smtClean="0">
                <a:solidFill>
                  <a:srgbClr val="7030A0"/>
                </a:solidFill>
                <a:latin typeface="Comic Sans MS" pitchFamily="66" charset="0"/>
                <a:ea typeface="Microsoft YaHei" pitchFamily="34" charset="-122"/>
                <a:cs typeface="+mn-cs"/>
                <a:sym typeface="Arial Narrow Bold" charset="0"/>
              </a:rPr>
              <a:t>Infezioni intestinali: ricerche per</a:t>
            </a:r>
          </a:p>
          <a:p>
            <a:pPr algn="ctr">
              <a:buClr>
                <a:srgbClr val="FFFF00"/>
              </a:buClr>
              <a:buFont typeface="Comic Sans MS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3200" b="1" smtClean="0">
                <a:solidFill>
                  <a:srgbClr val="7030A0"/>
                </a:solidFill>
                <a:latin typeface="Comic Sans MS" pitchFamily="66" charset="0"/>
                <a:ea typeface="Microsoft YaHei" pitchFamily="34" charset="-122"/>
                <a:cs typeface="+mn-cs"/>
                <a:sym typeface="Arial Narrow Bold" charset="0"/>
              </a:rPr>
              <a:t>Antigeni Virus e Parassiti</a:t>
            </a:r>
          </a:p>
        </p:txBody>
      </p:sp>
      <p:sp>
        <p:nvSpPr>
          <p:cNvPr id="40967" name="Rectangle 7"/>
          <p:cNvSpPr>
            <a:spLocks noChangeArrowheads="1"/>
          </p:cNvSpPr>
          <p:nvPr/>
        </p:nvSpPr>
        <p:spPr bwMode="auto">
          <a:xfrm>
            <a:off x="381000" y="4648200"/>
            <a:ext cx="5257800" cy="1625600"/>
          </a:xfrm>
          <a:prstGeom prst="rect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buClr>
                <a:srgbClr val="1F497D"/>
              </a:buClr>
              <a:buFont typeface="Comic Sans MS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 b="1" smtClean="0">
                <a:solidFill>
                  <a:srgbClr val="FC087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Microsoft YaHei" pitchFamily="34" charset="-122"/>
                <a:cs typeface="Microsoft YaHei" pitchFamily="34" charset="-122"/>
                <a:sym typeface="Arial Narrow Bold" charset="0"/>
              </a:rPr>
              <a:t>Ricerche specifiche: </a:t>
            </a:r>
          </a:p>
          <a:p>
            <a:pPr>
              <a:buClr>
                <a:srgbClr val="1F497D"/>
              </a:buClr>
              <a:buFont typeface="Comic Sans MS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 b="1" smtClean="0">
                <a:solidFill>
                  <a:srgbClr val="FC087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Microsoft YaHei" pitchFamily="34" charset="-122"/>
                <a:cs typeface="Microsoft YaHei" pitchFamily="34" charset="-122"/>
                <a:sym typeface="Arial Narrow Bold" charset="0"/>
              </a:rPr>
              <a:t>Criptosporidium</a:t>
            </a:r>
            <a:r>
              <a:rPr lang="it-IT" sz="2000" b="1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Microsoft YaHei" pitchFamily="34" charset="-122"/>
                <a:cs typeface="Microsoft YaHei" pitchFamily="34" charset="-122"/>
                <a:sym typeface="Arial Narrow Bold" charset="0"/>
              </a:rPr>
              <a:t>/Giardia</a:t>
            </a:r>
            <a:r>
              <a:rPr lang="it-IT" sz="2000" b="1" smtClean="0">
                <a:solidFill>
                  <a:srgbClr val="FC087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Microsoft YaHei" pitchFamily="34" charset="-122"/>
                <a:cs typeface="Microsoft YaHei" pitchFamily="34" charset="-122"/>
                <a:sym typeface="Arial Narrow Bold" charset="0"/>
              </a:rPr>
              <a:t> </a:t>
            </a:r>
            <a:r>
              <a:rPr lang="it-IT" sz="20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Microsoft YaHei" pitchFamily="34" charset="-122"/>
                <a:cs typeface="Microsoft YaHei" pitchFamily="34" charset="-122"/>
                <a:sym typeface="Arial Narrow Bold" charset="0"/>
              </a:rPr>
              <a:t>in fluorescenza</a:t>
            </a:r>
          </a:p>
          <a:p>
            <a:pPr>
              <a:buFont typeface="Comic Sans MS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Microsoft YaHei" pitchFamily="34" charset="-122"/>
                <a:cs typeface="Microsoft YaHei" pitchFamily="34" charset="-122"/>
                <a:sym typeface="Arial Narrow Bold" charset="0"/>
              </a:rPr>
              <a:t>  - 1 campione di feci in formalina</a:t>
            </a:r>
          </a:p>
          <a:p>
            <a:pPr>
              <a:buFont typeface="Comic Sans MS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 b="1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Microsoft YaHei" pitchFamily="34" charset="-122"/>
                <a:cs typeface="Microsoft YaHei" pitchFamily="34" charset="-122"/>
                <a:sym typeface="Arial Narrow Bold" charset="0"/>
              </a:rPr>
              <a:t>Colturale per Strongyloides:</a:t>
            </a:r>
          </a:p>
          <a:p>
            <a:pPr>
              <a:buFont typeface="Comic Sans MS" pitchFamily="6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 b="1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Microsoft YaHei" pitchFamily="34" charset="-122"/>
                <a:cs typeface="Microsoft YaHei" pitchFamily="34" charset="-122"/>
                <a:sym typeface="Arial Narrow Bold" charset="0"/>
              </a:rPr>
              <a:t>  </a:t>
            </a:r>
            <a:r>
              <a:rPr lang="it-IT" sz="20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Microsoft YaHei" pitchFamily="34" charset="-122"/>
                <a:cs typeface="Microsoft YaHei" pitchFamily="34" charset="-122"/>
                <a:sym typeface="Arial Narrow Bold" charset="0"/>
              </a:rPr>
              <a:t>- 1 campione di feci fresche</a:t>
            </a:r>
          </a:p>
        </p:txBody>
      </p:sp>
      <p:pic>
        <p:nvPicPr>
          <p:cNvPr id="20493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1800" y="838200"/>
            <a:ext cx="2057400" cy="30241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304800" y="3276600"/>
            <a:ext cx="5257800" cy="993775"/>
          </a:xfrm>
          <a:prstGeom prst="rect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606425" indent="-606425">
              <a:lnSpc>
                <a:spcPct val="80000"/>
              </a:lnSpc>
              <a:spcBef>
                <a:spcPts val="1250"/>
              </a:spcBef>
              <a:buFont typeface="Comic Sans MS" pitchFamily="66" charset="0"/>
              <a:buNone/>
              <a:tabLst>
                <a:tab pos="606425" algn="l"/>
                <a:tab pos="1520825" algn="l"/>
                <a:tab pos="2435225" algn="l"/>
                <a:tab pos="3349625" algn="l"/>
                <a:tab pos="4264025" algn="l"/>
                <a:tab pos="5178425" algn="l"/>
                <a:tab pos="6092825" algn="l"/>
                <a:tab pos="7007225" algn="l"/>
                <a:tab pos="7921625" algn="l"/>
                <a:tab pos="8836025" algn="l"/>
                <a:tab pos="9750425" algn="l"/>
                <a:tab pos="10664825" algn="l"/>
              </a:tabLst>
            </a:pPr>
            <a:r>
              <a:rPr lang="it-IT" sz="2000" b="1" smtClean="0">
                <a:solidFill>
                  <a:srgbClr val="E713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Microsoft YaHei" pitchFamily="34" charset="-122"/>
                <a:cs typeface="Microsoft YaHei" pitchFamily="34" charset="-122"/>
                <a:sym typeface="Arial Narrow Bold" charset="0"/>
              </a:rPr>
              <a:t>Esame coproparassitologico</a:t>
            </a:r>
          </a:p>
          <a:p>
            <a:pPr marL="606425" indent="-606425">
              <a:lnSpc>
                <a:spcPct val="80000"/>
              </a:lnSpc>
              <a:spcBef>
                <a:spcPts val="1250"/>
              </a:spcBef>
              <a:buFont typeface="Comic Sans MS" pitchFamily="66" charset="0"/>
              <a:buChar char="-"/>
              <a:tabLst>
                <a:tab pos="606425" algn="l"/>
                <a:tab pos="1520825" algn="l"/>
                <a:tab pos="2435225" algn="l"/>
                <a:tab pos="3349625" algn="l"/>
                <a:tab pos="4264025" algn="l"/>
                <a:tab pos="5178425" algn="l"/>
                <a:tab pos="6092825" algn="l"/>
                <a:tab pos="7007225" algn="l"/>
                <a:tab pos="7921625" algn="l"/>
                <a:tab pos="8836025" algn="l"/>
                <a:tab pos="9750425" algn="l"/>
                <a:tab pos="10664825" algn="l"/>
              </a:tabLst>
            </a:pPr>
            <a:r>
              <a:rPr lang="it-IT" sz="20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Microsoft YaHei" pitchFamily="34" charset="-122"/>
                <a:cs typeface="Microsoft YaHei" pitchFamily="34" charset="-122"/>
                <a:sym typeface="Arial Narrow Bold" charset="0"/>
              </a:rPr>
              <a:t>3 campioni di feci in formalina      a giorni alterni</a:t>
            </a:r>
          </a:p>
        </p:txBody>
      </p:sp>
      <p:sp>
        <p:nvSpPr>
          <p:cNvPr id="20496" name="Text Box 16"/>
          <p:cNvSpPr txBox="1">
            <a:spLocks noChangeArrowheads="1"/>
          </p:cNvSpPr>
          <p:nvPr/>
        </p:nvSpPr>
        <p:spPr bwMode="auto">
          <a:xfrm>
            <a:off x="762000" y="1752600"/>
            <a:ext cx="4724400" cy="1200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ts val="1250"/>
              </a:spcBef>
              <a:buFont typeface="Comic Sans MS" pitchFamily="66" charset="0"/>
              <a:buNone/>
            </a:pPr>
            <a:r>
              <a:rPr lang="it-IT" sz="2000" b="1" smtClean="0">
                <a:solidFill>
                  <a:srgbClr val="E713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Microsoft YaHei" pitchFamily="34" charset="-122"/>
                <a:cs typeface="+mn-cs"/>
                <a:sym typeface="Arial Narrow Bold" charset="0"/>
              </a:rPr>
              <a:t>Esame GDH per Clostridium Difficile</a:t>
            </a:r>
            <a:r>
              <a:rPr lang="it-IT" sz="20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Microsoft YaHei" pitchFamily="34" charset="-122"/>
                <a:cs typeface="+mn-cs"/>
                <a:sym typeface="Arial Narrow Bold" charset="0"/>
              </a:rPr>
              <a:t> - 1 campione di feci fresche</a:t>
            </a:r>
            <a:endParaRPr lang="it-IT" sz="2000" b="1" smtClean="0">
              <a:solidFill>
                <a:srgbClr val="FC087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  <a:ea typeface="Microsoft YaHei" pitchFamily="34" charset="-122"/>
              <a:cs typeface="+mn-cs"/>
              <a:sym typeface="Arial Narrow Bold" charset="0"/>
            </a:endParaRPr>
          </a:p>
          <a:p>
            <a:pPr>
              <a:buClr>
                <a:srgbClr val="1F497D"/>
              </a:buClr>
              <a:buFont typeface="Comic Sans MS" pitchFamily="66" charset="0"/>
              <a:buNone/>
            </a:pPr>
            <a:r>
              <a:rPr lang="it-IT" sz="2000" b="1" smtClean="0">
                <a:solidFill>
                  <a:srgbClr val="FC087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Microsoft YaHei" pitchFamily="34" charset="-122"/>
                <a:cs typeface="+mn-cs"/>
                <a:sym typeface="Arial Narrow Bold" charset="0"/>
              </a:rPr>
              <a:t>Ricerca Rotavirus/Adeno, Norovirus</a:t>
            </a:r>
          </a:p>
          <a:p>
            <a:pPr>
              <a:buClr>
                <a:srgbClr val="1F497D"/>
              </a:buClr>
              <a:buFont typeface="Comic Sans MS" pitchFamily="66" charset="0"/>
              <a:buNone/>
            </a:pPr>
            <a:r>
              <a:rPr lang="it-IT" sz="2000" b="1" smtClean="0"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Microsoft YaHei" pitchFamily="34" charset="-122"/>
                <a:cs typeface="+mn-cs"/>
                <a:sym typeface="Arial Narrow Bold" charset="0"/>
              </a:rPr>
              <a:t>  </a:t>
            </a:r>
            <a:r>
              <a:rPr lang="it-IT" sz="20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Microsoft YaHei" pitchFamily="34" charset="-122"/>
                <a:cs typeface="+mn-cs"/>
                <a:sym typeface="Arial Narrow Bold" charset="0"/>
              </a:rPr>
              <a:t>- 1 campione di feci fresche</a:t>
            </a:r>
            <a:endParaRPr lang="it-IT" sz="2400" smtClean="0"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20500" name="Rectangle 20"/>
          <p:cNvSpPr>
            <a:spLocks noChangeArrowheads="1"/>
          </p:cNvSpPr>
          <p:nvPr/>
        </p:nvSpPr>
        <p:spPr bwMode="auto">
          <a:xfrm>
            <a:off x="4024313" y="2422525"/>
            <a:ext cx="465137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 sz="1200" smtClean="0">
              <a:latin typeface="Arial" pitchFamily="34" charset="0"/>
              <a:ea typeface="+mn-ea"/>
              <a:cs typeface="Arial" pitchFamily="34" charset="0"/>
            </a:endParaRPr>
          </a:p>
          <a:p>
            <a:pPr lvl="1" eaLnBrk="0" hangingPunct="0"/>
            <a:endParaRPr lang="en-US" sz="2400" smtClean="0"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20503" name="Rectangle 23"/>
          <p:cNvSpPr>
            <a:spLocks noChangeArrowheads="1"/>
          </p:cNvSpPr>
          <p:nvPr/>
        </p:nvSpPr>
        <p:spPr bwMode="auto">
          <a:xfrm>
            <a:off x="4024313" y="3340100"/>
            <a:ext cx="465137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buFontTx/>
              <a:buAutoNum type="arabicPeriod"/>
            </a:pPr>
            <a:endParaRPr lang="en-US" sz="1200" smtClean="0">
              <a:latin typeface="Arial" pitchFamily="34" charset="0"/>
              <a:ea typeface="+mn-ea"/>
              <a:cs typeface="Arial" pitchFamily="34" charset="0"/>
            </a:endParaRPr>
          </a:p>
          <a:p>
            <a:pPr eaLnBrk="0" hangingPunct="0"/>
            <a:endParaRPr lang="en-US" sz="2400" smtClean="0"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20504" name="Rectangle 24"/>
          <p:cNvSpPr>
            <a:spLocks noChangeArrowheads="1"/>
          </p:cNvSpPr>
          <p:nvPr/>
        </p:nvSpPr>
        <p:spPr bwMode="auto">
          <a:xfrm>
            <a:off x="4024313" y="3887788"/>
            <a:ext cx="465137" cy="54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endParaRPr lang="en-US" sz="1200" smtClean="0">
              <a:latin typeface="Arial" pitchFamily="34" charset="0"/>
              <a:ea typeface="+mn-ea"/>
              <a:cs typeface="Arial" pitchFamily="34" charset="0"/>
            </a:endParaRPr>
          </a:p>
          <a:p>
            <a:pPr eaLnBrk="0" hangingPunct="0"/>
            <a:endParaRPr lang="en-US" sz="2400" smtClean="0"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20505" name="Rectangle 25"/>
          <p:cNvSpPr>
            <a:spLocks noChangeArrowheads="1"/>
          </p:cNvSpPr>
          <p:nvPr/>
        </p:nvSpPr>
        <p:spPr bwMode="auto">
          <a:xfrm>
            <a:off x="4024313" y="2425700"/>
            <a:ext cx="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it-IT" sz="2400" smtClean="0"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20508" name="Rectangle 28"/>
          <p:cNvSpPr>
            <a:spLocks noChangeArrowheads="1"/>
          </p:cNvSpPr>
          <p:nvPr/>
        </p:nvSpPr>
        <p:spPr bwMode="auto">
          <a:xfrm>
            <a:off x="3911600" y="2825750"/>
            <a:ext cx="31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it-IT" sz="2400" smtClean="0">
              <a:latin typeface="Times New Roman" pitchFamily="18" charset="0"/>
              <a:ea typeface="+mn-ea"/>
              <a:cs typeface="+mn-cs"/>
            </a:endParaRPr>
          </a:p>
        </p:txBody>
      </p:sp>
      <p:pic>
        <p:nvPicPr>
          <p:cNvPr id="20507" name="Picture 27" descr="http://t2.gstatic.com/images?q=tbn:ANd9GcSZPrsugDe7BELrGkbctTf9yJuatdQO78mMVYWiO2-TjCS6lOh8z0DEbS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75375" y="4114800"/>
            <a:ext cx="2428875" cy="25908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10" name="Picture 16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81000"/>
            <a:ext cx="8404225" cy="61134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31911" name="Text Box 167"/>
          <p:cNvSpPr txBox="1">
            <a:spLocks noChangeArrowheads="1"/>
          </p:cNvSpPr>
          <p:nvPr/>
        </p:nvSpPr>
        <p:spPr bwMode="auto">
          <a:xfrm>
            <a:off x="3352800" y="38100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 sz="2400" b="1" smtClean="0">
                <a:latin typeface="Times New Roman" pitchFamily="18" charset="0"/>
                <a:ea typeface="+mn-ea"/>
                <a:cs typeface="+mn-cs"/>
              </a:rPr>
              <a:t>/dispar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83" name="Picture 8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352425"/>
            <a:ext cx="7315200" cy="615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7" name="Segnaposto contenuto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5084" b="5084"/>
          <a:stretch>
            <a:fillRect/>
          </a:stretch>
        </p:blipFill>
        <p:spPr>
          <a:xfrm>
            <a:off x="-255588" y="1052513"/>
            <a:ext cx="9652001" cy="5848350"/>
          </a:xfrm>
        </p:spPr>
      </p:pic>
      <p:sp>
        <p:nvSpPr>
          <p:cNvPr id="70658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fld id="{0C1AF8C4-58A7-BD48-A9FE-5991F9B69E02}" type="slidenum">
              <a:rPr lang="en-US" sz="1200">
                <a:solidFill>
                  <a:srgbClr val="878787"/>
                </a:solidFill>
                <a:latin typeface="Lucida Grande" charset="0"/>
                <a:cs typeface="Lucida Grande" charset="0"/>
                <a:sym typeface="Lucida Grande" charset="0"/>
              </a:rPr>
              <a:pPr eaLnBrk="1" hangingPunct="1"/>
              <a:t>5</a:t>
            </a:fld>
            <a:endParaRPr lang="en-US" sz="1200">
              <a:solidFill>
                <a:srgbClr val="878787"/>
              </a:solidFill>
              <a:latin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0" y="20638"/>
            <a:ext cx="9144000" cy="76993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en-US" sz="4400" b="1" dirty="0">
                <a:solidFill>
                  <a:schemeClr val="tx1"/>
                </a:solidFill>
                <a:latin typeface="Arial Narrow"/>
                <a:cs typeface="Arial Narrow"/>
                <a:sym typeface="Arial Narrow" charset="0"/>
              </a:rPr>
              <a:t>ANAMNESI PATOLOGICA REMOTA</a:t>
            </a:r>
          </a:p>
        </p:txBody>
      </p:sp>
      <p:sp>
        <p:nvSpPr>
          <p:cNvPr id="9" name="Rettangolo 8"/>
          <p:cNvSpPr/>
          <p:nvPr/>
        </p:nvSpPr>
        <p:spPr bwMode="auto">
          <a:xfrm>
            <a:off x="1476375" y="1125538"/>
            <a:ext cx="6119813" cy="4175125"/>
          </a:xfrm>
          <a:prstGeom prst="rect">
            <a:avLst/>
          </a:prstGeom>
          <a:ln>
            <a:solidFill>
              <a:srgbClr val="7F7F7F"/>
            </a:solidFill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spcBef>
                <a:spcPts val="0"/>
              </a:spcBef>
              <a:defRPr/>
            </a:pPr>
            <a:endParaRPr lang="en-US" sz="1100" b="1" dirty="0">
              <a:solidFill>
                <a:schemeClr val="tx1"/>
              </a:solidFill>
              <a:latin typeface="Arial Narrow" charset="0"/>
              <a:cs typeface="Arial Narrow" charset="0"/>
              <a:sym typeface="Arial Narrow" charset="0"/>
            </a:endParaRPr>
          </a:p>
          <a:p>
            <a:pPr marL="514350" indent="-514350"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sz="2800" dirty="0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DIARREA </a:t>
            </a:r>
            <a:r>
              <a:rPr lang="en-US" sz="2800" dirty="0">
                <a:solidFill>
                  <a:srgbClr val="404040"/>
                </a:solidFill>
                <a:latin typeface="Arial"/>
                <a:cs typeface="Arial"/>
                <a:sym typeface="Arial Narrow" charset="0"/>
              </a:rPr>
              <a:t>con </a:t>
            </a:r>
            <a:r>
              <a:rPr lang="en-US" sz="2800" dirty="0">
                <a:solidFill>
                  <a:srgbClr val="FF0000"/>
                </a:solidFill>
                <a:latin typeface="Arial"/>
                <a:cs typeface="Arial"/>
                <a:sym typeface="Arial Narrow" charset="0"/>
              </a:rPr>
              <a:t>tracce </a:t>
            </a:r>
            <a:r>
              <a:rPr lang="en-US" sz="2800" dirty="0" err="1">
                <a:solidFill>
                  <a:srgbClr val="FF0000"/>
                </a:solidFill>
                <a:latin typeface="Arial"/>
                <a:cs typeface="Arial"/>
                <a:sym typeface="Arial Narrow" charset="0"/>
              </a:rPr>
              <a:t>ematiche</a:t>
            </a:r>
            <a:r>
              <a:rPr lang="en-US" sz="2800" dirty="0">
                <a:solidFill>
                  <a:srgbClr val="FF0000"/>
                </a:solidFill>
                <a:latin typeface="Arial"/>
                <a:cs typeface="Arial"/>
                <a:sym typeface="Arial Narrow" charset="0"/>
              </a:rPr>
              <a:t> </a:t>
            </a:r>
          </a:p>
          <a:p>
            <a:pPr>
              <a:spcBef>
                <a:spcPts val="0"/>
              </a:spcBef>
              <a:defRPr/>
            </a:pPr>
            <a:endParaRPr lang="en-US" sz="2800" dirty="0">
              <a:solidFill>
                <a:schemeClr val="tx1"/>
              </a:solidFill>
              <a:latin typeface="Arial"/>
              <a:cs typeface="Arial"/>
              <a:sym typeface="Arial Narrow" charset="0"/>
            </a:endParaRPr>
          </a:p>
          <a:p>
            <a:pPr marL="514350" indent="-514350"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sz="2800" dirty="0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S. DEL COLON IRRITABILE </a:t>
            </a:r>
            <a:r>
              <a:rPr lang="en-US" sz="2800" dirty="0" err="1">
                <a:solidFill>
                  <a:srgbClr val="FF0000"/>
                </a:solidFill>
                <a:latin typeface="Arial"/>
                <a:cs typeface="Arial"/>
                <a:sym typeface="Arial Narrow" charset="0"/>
              </a:rPr>
              <a:t>sospetta</a:t>
            </a:r>
            <a:endParaRPr lang="en-US" sz="2800" dirty="0">
              <a:solidFill>
                <a:srgbClr val="FF0000"/>
              </a:solidFill>
              <a:latin typeface="Arial"/>
              <a:cs typeface="Arial"/>
              <a:sym typeface="Arial Narrow" charset="0"/>
            </a:endParaRPr>
          </a:p>
          <a:p>
            <a:pPr marL="514350" indent="-514350">
              <a:spcBef>
                <a:spcPts val="0"/>
              </a:spcBef>
              <a:buFont typeface="+mj-lt"/>
              <a:buAutoNum type="arabicPeriod"/>
              <a:defRPr/>
            </a:pPr>
            <a:endParaRPr lang="en-US" sz="2800" dirty="0">
              <a:solidFill>
                <a:schemeClr val="tx1"/>
              </a:solidFill>
              <a:latin typeface="Arial"/>
              <a:cs typeface="Arial"/>
              <a:sym typeface="Arial Narrow" charset="0"/>
            </a:endParaRPr>
          </a:p>
          <a:p>
            <a:pPr marL="514350" indent="-514350"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sz="2800" dirty="0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ANSIA</a:t>
            </a:r>
          </a:p>
          <a:p>
            <a:pPr>
              <a:spcBef>
                <a:spcPts val="0"/>
              </a:spcBef>
              <a:defRPr/>
            </a:pPr>
            <a:endParaRPr lang="en-US" sz="2800" dirty="0">
              <a:solidFill>
                <a:schemeClr val="tx1"/>
              </a:solidFill>
              <a:latin typeface="Arial"/>
              <a:cs typeface="Arial"/>
              <a:sym typeface="Arial Narrow" charset="0"/>
            </a:endParaRPr>
          </a:p>
          <a:p>
            <a:pPr marL="514350" indent="-514350"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sz="2800" dirty="0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CEFALEA 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  <a:sym typeface="Arial Narrow" charset="0"/>
              </a:rPr>
              <a:t>(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  <a:sym typeface="Arial Narrow" charset="0"/>
              </a:rPr>
              <a:t>Ibuprofene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  <a:sym typeface="Arial Narrow" charset="0"/>
              </a:rPr>
              <a:t> A.B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  <a:sym typeface="Arial Narrow" charset="0"/>
              </a:rPr>
              <a:t>.)</a:t>
            </a:r>
          </a:p>
        </p:txBody>
      </p:sp>
      <p:pic>
        <p:nvPicPr>
          <p:cNvPr id="12" name="Immagine 11" descr="mille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125538"/>
            <a:ext cx="6119813" cy="424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10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388938"/>
            <a:ext cx="7924800" cy="607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1987" name="Line 1027"/>
          <p:cNvSpPr>
            <a:spLocks noChangeShapeType="1"/>
          </p:cNvSpPr>
          <p:nvPr/>
        </p:nvSpPr>
        <p:spPr bwMode="auto">
          <a:xfrm>
            <a:off x="990600" y="4419600"/>
            <a:ext cx="6705600" cy="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 sz="2400" smtClean="0">
              <a:latin typeface="Times New Roman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2" name="Object 2"/>
          <p:cNvGraphicFramePr>
            <a:graphicFrameLocks noChangeAspect="1"/>
          </p:cNvGraphicFramePr>
          <p:nvPr/>
        </p:nvGraphicFramePr>
        <p:xfrm>
          <a:off x="1371600" y="163513"/>
          <a:ext cx="6629400" cy="6438900"/>
        </p:xfrm>
        <a:graphic>
          <a:graphicData uri="http://schemas.openxmlformats.org/presentationml/2006/ole">
            <p:oleObj spid="_x0000_s350210" name="Immagine bitmap" r:id="rId3" imgW="3333333" imgH="3238952" progId="PBrush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9050"/>
            <a:ext cx="9144000" cy="687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27000"/>
            <a:ext cx="8915400" cy="673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54000"/>
            <a:ext cx="8229600" cy="623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04800"/>
            <a:ext cx="9144000" cy="62531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24579" name="Line 3"/>
          <p:cNvSpPr>
            <a:spLocks noChangeShapeType="1"/>
          </p:cNvSpPr>
          <p:nvPr/>
        </p:nvSpPr>
        <p:spPr bwMode="auto">
          <a:xfrm>
            <a:off x="3505200" y="914400"/>
            <a:ext cx="1524000" cy="0"/>
          </a:xfrm>
          <a:prstGeom prst="line">
            <a:avLst/>
          </a:prstGeom>
          <a:noFill/>
          <a:ln w="57150">
            <a:solidFill>
              <a:srgbClr val="CC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 sz="2400" smtClean="0">
              <a:latin typeface="Times New Roman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0"/>
            <a:ext cx="7681913" cy="67643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4724400" y="1219200"/>
            <a:ext cx="1647800" cy="4667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endParaRPr lang="it-IT" sz="2400" smtClean="0"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4823" name="Line 7"/>
          <p:cNvSpPr>
            <a:spLocks noChangeShapeType="1"/>
          </p:cNvSpPr>
          <p:nvPr/>
        </p:nvSpPr>
        <p:spPr bwMode="auto">
          <a:xfrm>
            <a:off x="3200400" y="4724400"/>
            <a:ext cx="533400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 sz="2400" smtClean="0"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4824" name="Line 8"/>
          <p:cNvSpPr>
            <a:spLocks noChangeShapeType="1"/>
          </p:cNvSpPr>
          <p:nvPr/>
        </p:nvSpPr>
        <p:spPr bwMode="auto">
          <a:xfrm>
            <a:off x="3276600" y="3733800"/>
            <a:ext cx="533400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 sz="2400" smtClean="0">
              <a:latin typeface="Times New Roman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2463" y="76200"/>
            <a:ext cx="7837487" cy="6705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4724400" y="1340768"/>
            <a:ext cx="1647800" cy="4572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endParaRPr lang="it-IT" sz="2400" smtClean="0"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846" name="Line 6"/>
          <p:cNvSpPr>
            <a:spLocks noChangeShapeType="1"/>
          </p:cNvSpPr>
          <p:nvPr/>
        </p:nvSpPr>
        <p:spPr bwMode="auto">
          <a:xfrm>
            <a:off x="3200400" y="3886200"/>
            <a:ext cx="533400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 sz="2400" smtClean="0"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847" name="Line 7"/>
          <p:cNvSpPr>
            <a:spLocks noChangeShapeType="1"/>
          </p:cNvSpPr>
          <p:nvPr/>
        </p:nvSpPr>
        <p:spPr bwMode="auto">
          <a:xfrm>
            <a:off x="3276600" y="4953000"/>
            <a:ext cx="533400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 sz="2400" smtClean="0">
              <a:latin typeface="Times New Roman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1" name="Picture 102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838200"/>
            <a:ext cx="10744200" cy="43830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39942" name="Line 1030"/>
          <p:cNvSpPr>
            <a:spLocks noChangeShapeType="1"/>
          </p:cNvSpPr>
          <p:nvPr/>
        </p:nvSpPr>
        <p:spPr bwMode="auto">
          <a:xfrm>
            <a:off x="3733800" y="3657600"/>
            <a:ext cx="533400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 sz="2400" smtClean="0"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9943" name="Line 1031"/>
          <p:cNvSpPr>
            <a:spLocks noChangeShapeType="1"/>
          </p:cNvSpPr>
          <p:nvPr/>
        </p:nvSpPr>
        <p:spPr bwMode="auto">
          <a:xfrm>
            <a:off x="4419600" y="4800600"/>
            <a:ext cx="533400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 sz="2400" smtClean="0">
              <a:latin typeface="Times New Roman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805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it-IT" b="1" dirty="0" smtClean="0">
                <a:latin typeface="Arial Narrow"/>
                <a:cs typeface="Arial Narrow"/>
              </a:rPr>
              <a:t>ESAME OBIETTIVO</a:t>
            </a:r>
            <a:endParaRPr lang="it-IT" b="1" dirty="0"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052736"/>
            <a:ext cx="8135937" cy="5544616"/>
          </a:xfrm>
          <a:extLst/>
        </p:spPr>
        <p:txBody>
          <a:bodyPr/>
          <a:lstStyle/>
          <a:p>
            <a:pPr marL="528638" indent="-457200">
              <a:buFont typeface="+mj-lt"/>
              <a:buAutoNum type="arabicPeriod"/>
              <a:defRPr/>
            </a:pPr>
            <a:r>
              <a:rPr lang="en-US" sz="2400" b="1" dirty="0" smtClean="0">
                <a:latin typeface="Arial Narrow" charset="0"/>
                <a:cs typeface="Arial Narrow" charset="0"/>
                <a:sym typeface="Arial Narrow" charset="0"/>
              </a:rPr>
              <a:t> CONDIZIONI GENERALI </a:t>
            </a:r>
            <a:endParaRPr lang="en-US" sz="2000" dirty="0" smtClean="0">
              <a:solidFill>
                <a:srgbClr val="7F7F7F"/>
              </a:solidFill>
              <a:latin typeface="Arial Narrow" charset="0"/>
              <a:cs typeface="Arial Narrow" charset="0"/>
              <a:sym typeface="Arial Narrow" charset="0"/>
            </a:endParaRPr>
          </a:p>
          <a:p>
            <a:pPr marL="414338">
              <a:buFont typeface="Arial"/>
              <a:buChar char="•"/>
              <a:defRPr/>
            </a:pPr>
            <a:r>
              <a:rPr lang="en-US" sz="2000" dirty="0" smtClean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P.A</a:t>
            </a:r>
            <a:r>
              <a:rPr lang="en-US" sz="2000" dirty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. 115/70 </a:t>
            </a:r>
            <a:r>
              <a:rPr lang="en-US" sz="2000" dirty="0" smtClean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mmHg, </a:t>
            </a:r>
            <a:r>
              <a:rPr lang="en-US" sz="2000" dirty="0" err="1" smtClean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polso</a:t>
            </a:r>
            <a:r>
              <a:rPr lang="en-US" sz="2000" dirty="0" smtClean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 </a:t>
            </a:r>
            <a:r>
              <a:rPr lang="en-US" sz="2000" dirty="0" err="1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valido</a:t>
            </a:r>
            <a:r>
              <a:rPr lang="en-US" sz="2000" dirty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 90 BPM </a:t>
            </a:r>
            <a:r>
              <a:rPr lang="en-US" sz="2000" dirty="0" smtClean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, T 37.2 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Arial Narrow" charset="0"/>
                <a:cs typeface="Arial Narrow" charset="0"/>
                <a:sym typeface="Arial Narrow" charset="0"/>
              </a:rPr>
              <a:t>°</a:t>
            </a:r>
            <a:r>
              <a:rPr lang="en-US" sz="2000" dirty="0" smtClean="0">
                <a:latin typeface="Arial Narrow" charset="0"/>
                <a:cs typeface="Arial Narrow" charset="0"/>
                <a:sym typeface="Arial Narrow" charset="0"/>
              </a:rPr>
              <a:t> </a:t>
            </a:r>
            <a:endParaRPr lang="en-US" sz="2000" dirty="0" smtClean="0">
              <a:solidFill>
                <a:srgbClr val="7F7F7F"/>
              </a:solidFill>
              <a:latin typeface="Arial Narrow" charset="0"/>
              <a:cs typeface="Arial Narrow" charset="0"/>
              <a:sym typeface="Arial Narrow" charset="0"/>
            </a:endParaRPr>
          </a:p>
          <a:p>
            <a:pPr marL="414338">
              <a:buFont typeface="Arial"/>
              <a:buChar char="•"/>
              <a:defRPr/>
            </a:pPr>
            <a:r>
              <a:rPr lang="en-US" sz="2000" dirty="0" smtClean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Cute e </a:t>
            </a:r>
            <a:r>
              <a:rPr lang="en-US" sz="2000" dirty="0" err="1" smtClean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mucose</a:t>
            </a:r>
            <a:r>
              <a:rPr lang="en-US" sz="2000" dirty="0" smtClean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visibili</a:t>
            </a:r>
            <a:r>
              <a:rPr lang="en-US" sz="2000" dirty="0" smtClean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normo-idratate</a:t>
            </a:r>
            <a:endParaRPr lang="en-US" sz="2000" dirty="0" smtClean="0">
              <a:solidFill>
                <a:srgbClr val="7F7F7F"/>
              </a:solidFill>
              <a:latin typeface="Arial Narrow" charset="0"/>
              <a:cs typeface="Arial Narrow" charset="0"/>
              <a:sym typeface="Arial Narrow" charset="0"/>
            </a:endParaRPr>
          </a:p>
          <a:p>
            <a:pPr marL="414338">
              <a:buFont typeface="Arial"/>
              <a:buChar char="•"/>
              <a:defRPr/>
            </a:pPr>
            <a:r>
              <a:rPr lang="en-US" sz="2000" dirty="0" err="1" smtClean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Obiettività</a:t>
            </a:r>
            <a:r>
              <a:rPr lang="en-US" sz="2000" dirty="0" smtClean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polmonare</a:t>
            </a:r>
            <a:r>
              <a:rPr lang="en-US" sz="2000" dirty="0" smtClean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nella</a:t>
            </a:r>
            <a:r>
              <a:rPr lang="en-US" sz="2000" dirty="0" smtClean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norma</a:t>
            </a:r>
            <a:r>
              <a:rPr lang="en-US" sz="2000" dirty="0" smtClean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 </a:t>
            </a:r>
          </a:p>
          <a:p>
            <a:pPr marL="71438" indent="0">
              <a:buFont typeface="Arial" charset="0"/>
              <a:buNone/>
              <a:defRPr/>
            </a:pPr>
            <a:endParaRPr lang="it-IT" sz="2400" b="1" dirty="0" smtClean="0">
              <a:latin typeface="Arial Narrow" charset="0"/>
              <a:cs typeface="Arial Narrow" charset="0"/>
              <a:sym typeface="Arial Narrow" charset="0"/>
            </a:endParaRPr>
          </a:p>
          <a:p>
            <a:pPr marL="71438" indent="0">
              <a:buFont typeface="Arial" charset="0"/>
              <a:buNone/>
              <a:defRPr/>
            </a:pPr>
            <a:r>
              <a:rPr lang="it-IT" sz="2400" b="1" dirty="0" smtClean="0">
                <a:latin typeface="Arial Narrow" charset="0"/>
                <a:cs typeface="Arial Narrow" charset="0"/>
                <a:sym typeface="Arial Narrow" charset="0"/>
              </a:rPr>
              <a:t>2.    </a:t>
            </a:r>
            <a:r>
              <a:rPr lang="en-US" sz="2400" b="1" dirty="0" smtClean="0">
                <a:latin typeface="Arial Narrow" charset="0"/>
                <a:cs typeface="Arial Narrow" charset="0"/>
                <a:sym typeface="Arial Narrow" charset="0"/>
              </a:rPr>
              <a:t>ADDOME</a:t>
            </a:r>
          </a:p>
          <a:p>
            <a:pPr marL="414338">
              <a:defRPr/>
            </a:pPr>
            <a:r>
              <a:rPr lang="en-US" sz="2000" dirty="0" err="1" smtClean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Addome</a:t>
            </a:r>
            <a:r>
              <a:rPr lang="en-US" sz="2000" dirty="0" smtClean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trattabile</a:t>
            </a:r>
            <a:r>
              <a:rPr lang="en-US" sz="2000" dirty="0" smtClean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, </a:t>
            </a:r>
            <a:r>
              <a:rPr lang="en-US" sz="2000" dirty="0" err="1" smtClean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diffusamente</a:t>
            </a:r>
            <a:r>
              <a:rPr lang="en-US" sz="2000" dirty="0" smtClean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 dolente in </a:t>
            </a:r>
            <a:r>
              <a:rPr lang="en-US" sz="2000" dirty="0" err="1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tutti</a:t>
            </a:r>
            <a:r>
              <a:rPr lang="en-US" sz="2000" dirty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 </a:t>
            </a:r>
            <a:r>
              <a:rPr lang="en-US" sz="2000" dirty="0" err="1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i</a:t>
            </a:r>
            <a:r>
              <a:rPr lang="en-US" sz="2000" dirty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 </a:t>
            </a:r>
            <a:r>
              <a:rPr lang="en-US" sz="2000" dirty="0" err="1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quadranti</a:t>
            </a:r>
            <a:r>
              <a:rPr lang="en-US" sz="2000" dirty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 &gt; in </a:t>
            </a:r>
            <a:r>
              <a:rPr lang="en-US" sz="2000" dirty="0" smtClean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FIS</a:t>
            </a:r>
          </a:p>
          <a:p>
            <a:pPr marL="414338">
              <a:defRPr/>
            </a:pPr>
            <a:r>
              <a:rPr lang="en-US" sz="2000" dirty="0" smtClean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 Bloomberg, Murphy, Giordano </a:t>
            </a:r>
            <a:r>
              <a:rPr lang="en-US" sz="2000" dirty="0" err="1" smtClean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negativi</a:t>
            </a:r>
            <a:endParaRPr lang="en-US" sz="2000" dirty="0">
              <a:solidFill>
                <a:srgbClr val="7F7F7F"/>
              </a:solidFill>
              <a:latin typeface="Arial Narrow" charset="0"/>
              <a:cs typeface="Arial Narrow" charset="0"/>
              <a:sym typeface="Arial Narrow" charset="0"/>
            </a:endParaRPr>
          </a:p>
          <a:p>
            <a:pPr marL="414338">
              <a:defRPr/>
            </a:pPr>
            <a:r>
              <a:rPr lang="en-US" sz="2000" dirty="0" smtClean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Non </a:t>
            </a:r>
            <a:r>
              <a:rPr lang="en-US" sz="2000" dirty="0" err="1" smtClean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epatomegalia</a:t>
            </a:r>
            <a:r>
              <a:rPr lang="en-US" sz="2000" dirty="0" smtClean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, non </a:t>
            </a:r>
            <a:r>
              <a:rPr lang="en-US" sz="2000" dirty="0" err="1" smtClean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splenomegalia</a:t>
            </a:r>
            <a:endParaRPr lang="en-US" sz="2000" dirty="0" smtClean="0">
              <a:solidFill>
                <a:srgbClr val="7F7F7F"/>
              </a:solidFill>
              <a:latin typeface="Arial Narrow" charset="0"/>
              <a:cs typeface="Arial Narrow" charset="0"/>
              <a:sym typeface="Arial Narrow" charset="0"/>
            </a:endParaRPr>
          </a:p>
          <a:p>
            <a:pPr marL="71438" indent="0">
              <a:buFont typeface="Arial" charset="0"/>
              <a:buNone/>
              <a:defRPr/>
            </a:pPr>
            <a:endParaRPr lang="en-US" sz="2400" b="1" dirty="0" smtClean="0">
              <a:latin typeface="Arial Narrow" charset="0"/>
              <a:cs typeface="Arial Narrow" charset="0"/>
              <a:sym typeface="Arial Narrow" charset="0"/>
            </a:endParaRPr>
          </a:p>
          <a:p>
            <a:pPr marL="71438" indent="0">
              <a:buFont typeface="Arial" charset="0"/>
              <a:buNone/>
              <a:defRPr/>
            </a:pPr>
            <a:r>
              <a:rPr lang="en-US" sz="2400" b="1" dirty="0" smtClean="0">
                <a:latin typeface="Arial Narrow" charset="0"/>
                <a:cs typeface="Arial Narrow" charset="0"/>
                <a:sym typeface="Arial Narrow" charset="0"/>
              </a:rPr>
              <a:t>3.   </a:t>
            </a:r>
            <a:r>
              <a:rPr lang="en-US" sz="2400" b="1" dirty="0" smtClean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 </a:t>
            </a:r>
            <a:r>
              <a:rPr lang="en-US" sz="2400" b="1" dirty="0" smtClean="0">
                <a:latin typeface="Arial Narrow" charset="0"/>
                <a:cs typeface="Arial Narrow" charset="0"/>
                <a:sym typeface="Arial Narrow" charset="0"/>
              </a:rPr>
              <a:t>E.R</a:t>
            </a:r>
            <a:r>
              <a:rPr lang="en-US" sz="2400" b="1" dirty="0">
                <a:latin typeface="Arial Narrow" charset="0"/>
                <a:cs typeface="Arial Narrow" charset="0"/>
                <a:sym typeface="Arial Narrow" charset="0"/>
              </a:rPr>
              <a:t>.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charset="0"/>
                <a:cs typeface="Arial Narrow" charset="0"/>
                <a:sym typeface="Arial Narrow" charset="0"/>
              </a:rPr>
              <a:t>: </a:t>
            </a:r>
            <a:r>
              <a:rPr lang="en-US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 Narrow" charset="0"/>
                <a:cs typeface="Arial Narrow" charset="0"/>
                <a:sym typeface="Arial Narrow" charset="0"/>
              </a:rPr>
              <a:t>feci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charset="0"/>
                <a:cs typeface="Arial Narrow" charset="0"/>
                <a:sym typeface="Arial Narrow" charset="0"/>
              </a:rPr>
              <a:t> non </a:t>
            </a:r>
            <a:r>
              <a:rPr lang="en-US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 Narrow" charset="0"/>
                <a:cs typeface="Arial Narrow" charset="0"/>
                <a:sym typeface="Arial Narrow" charset="0"/>
              </a:rPr>
              <a:t>formate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charset="0"/>
                <a:cs typeface="Arial Narrow" charset="0"/>
                <a:sym typeface="Arial Narrow" charset="0"/>
              </a:rPr>
              <a:t> 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charset="0"/>
                <a:cs typeface="Arial Narrow" charset="0"/>
                <a:sym typeface="Arial Narrow" charset="0"/>
              </a:rPr>
              <a:t>con </a:t>
            </a:r>
            <a:r>
              <a:rPr lang="en-US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charset="0"/>
                <a:cs typeface="Arial Narrow" charset="0"/>
                <a:sym typeface="Arial Narrow" charset="0"/>
              </a:rPr>
              <a:t>tracce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charset="0"/>
                <a:cs typeface="Arial Narrow" charset="0"/>
                <a:sym typeface="Arial Narrow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charset="0"/>
                <a:cs typeface="Arial Narrow" charset="0"/>
                <a:sym typeface="Arial Narrow" charset="0"/>
              </a:rPr>
              <a:t>ematiche</a:t>
            </a:r>
            <a:r>
              <a:rPr lang="en-US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charset="0"/>
                <a:cs typeface="Arial Narrow" charset="0"/>
                <a:sym typeface="Arial Narrow" charset="0"/>
              </a:rPr>
              <a:t>,</a:t>
            </a:r>
          </a:p>
          <a:p>
            <a:pPr marL="71438" indent="0">
              <a:buFont typeface="Arial" charset="0"/>
              <a:buNone/>
              <a:defRPr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charset="0"/>
                <a:cs typeface="Arial Narrow" charset="0"/>
                <a:sym typeface="Arial Narrow" charset="0"/>
              </a:rPr>
              <a:t> 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charset="0"/>
                <a:cs typeface="Arial Narrow" charset="0"/>
                <a:sym typeface="Arial Narrow" charset="0"/>
              </a:rPr>
              <a:t>    non masse, non </a:t>
            </a:r>
            <a:r>
              <a:rPr lang="en-US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charset="0"/>
                <a:cs typeface="Arial Narrow" charset="0"/>
                <a:sym typeface="Arial Narrow" charset="0"/>
              </a:rPr>
              <a:t>fecalomi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charset="0"/>
                <a:cs typeface="Arial Narrow" charset="0"/>
                <a:sym typeface="Arial Narrow" charset="0"/>
              </a:rPr>
              <a:t> o </a:t>
            </a:r>
            <a:r>
              <a:rPr lang="en-US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 Narrow" charset="0"/>
                <a:cs typeface="Arial Narrow" charset="0"/>
                <a:sym typeface="Arial Narrow" charset="0"/>
              </a:rPr>
              <a:t>lesioni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charset="0"/>
                <a:cs typeface="Arial Narrow" charset="0"/>
                <a:sym typeface="Arial Narrow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 Narrow" charset="0"/>
                <a:cs typeface="Arial Narrow" charset="0"/>
                <a:sym typeface="Arial Narrow" charset="0"/>
              </a:rPr>
              <a:t>perianali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 Narrow" charset="0"/>
              <a:cs typeface="Arial Narrow" charset="0"/>
              <a:sym typeface="Arial Narrow" charset="0"/>
            </a:endParaRPr>
          </a:p>
          <a:p>
            <a:pPr>
              <a:defRPr/>
            </a:pPr>
            <a:endParaRPr lang="it-IT" dirty="0"/>
          </a:p>
        </p:txBody>
      </p:sp>
      <p:sp>
        <p:nvSpPr>
          <p:cNvPr id="71684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fld id="{B18C4B39-A78B-9449-83F7-6E7DE8582988}" type="slidenum">
              <a:rPr lang="en-US" sz="1200">
                <a:solidFill>
                  <a:srgbClr val="878787"/>
                </a:solidFill>
                <a:latin typeface="Lucida Grande" charset="0"/>
                <a:cs typeface="Lucida Grande" charset="0"/>
                <a:sym typeface="Lucida Grande" charset="0"/>
              </a:rPr>
              <a:pPr eaLnBrk="1" hangingPunct="1"/>
              <a:t>6</a:t>
            </a:fld>
            <a:endParaRPr lang="en-US" sz="1200">
              <a:solidFill>
                <a:srgbClr val="878787"/>
              </a:solidFill>
              <a:latin typeface="Lucida Grande" charset="0"/>
              <a:cs typeface="Lucida Grande" charset="0"/>
              <a:sym typeface="Lucida Grande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2400" y="954088"/>
            <a:ext cx="9296400" cy="539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52400"/>
            <a:ext cx="6781800" cy="65198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33796" name="Line 4"/>
          <p:cNvSpPr>
            <a:spLocks noChangeShapeType="1"/>
          </p:cNvSpPr>
          <p:nvPr/>
        </p:nvSpPr>
        <p:spPr bwMode="auto">
          <a:xfrm>
            <a:off x="2895600" y="1066800"/>
            <a:ext cx="533400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 sz="2400" smtClean="0"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3797" name="Line 5"/>
          <p:cNvSpPr>
            <a:spLocks noChangeShapeType="1"/>
          </p:cNvSpPr>
          <p:nvPr/>
        </p:nvSpPr>
        <p:spPr bwMode="auto">
          <a:xfrm>
            <a:off x="2895600" y="5638800"/>
            <a:ext cx="533400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 sz="2400" smtClean="0">
              <a:latin typeface="Times New Roman" pitchFamily="18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11300" y="863600"/>
            <a:ext cx="6480175" cy="5400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1"/>
          <p:cNvSpPr>
            <a:spLocks noChangeArrowheads="1"/>
          </p:cNvSpPr>
          <p:nvPr/>
        </p:nvSpPr>
        <p:spPr bwMode="auto">
          <a:xfrm>
            <a:off x="0" y="1143000"/>
            <a:ext cx="9144000" cy="4495800"/>
          </a:xfrm>
          <a:prstGeom prst="rect">
            <a:avLst/>
          </a:prstGeom>
          <a:solidFill>
            <a:schemeClr val="accent1"/>
          </a:solidFill>
          <a:ln w="12700">
            <a:noFill/>
            <a:miter lim="800000"/>
            <a:headEnd/>
            <a:tailEnd/>
          </a:ln>
        </p:spPr>
        <p:txBody>
          <a:bodyPr lIns="38100" tIns="38100" rIns="38100" bIns="38100" anchor="ctr"/>
          <a:lstStyle/>
          <a:p>
            <a:pPr algn="ctr"/>
            <a:r>
              <a:rPr lang="en-US" sz="6000" b="1" dirty="0">
                <a:solidFill>
                  <a:srgbClr val="FFFFFF"/>
                </a:solidFill>
                <a:latin typeface="Lucida Grande" charset="0"/>
                <a:ea typeface=".Aqua かな" charset="0"/>
                <a:cs typeface=".Aqua かな" charset="0"/>
                <a:sym typeface="Lucida Grande" charset="0"/>
              </a:rPr>
              <a:t>CASO CLINICO</a:t>
            </a:r>
          </a:p>
          <a:p>
            <a:pPr algn="ctr"/>
            <a:endParaRPr lang="en-US" sz="6000" b="1" dirty="0">
              <a:solidFill>
                <a:srgbClr val="FFFFFF"/>
              </a:solidFill>
              <a:latin typeface="Lucida Grande" charset="0"/>
              <a:ea typeface=".Aqua かな" charset="0"/>
              <a:cs typeface=".Aqua かな" charset="0"/>
              <a:sym typeface="Lucida Grande" charset="0"/>
            </a:endParaRPr>
          </a:p>
          <a:p>
            <a:pPr algn="ctr"/>
            <a:r>
              <a:rPr lang="en-US" sz="6000" b="1" dirty="0">
                <a:solidFill>
                  <a:srgbClr val="FFFFFF"/>
                </a:solidFill>
                <a:latin typeface="Lucida Grande" charset="0"/>
                <a:ea typeface=".Aqua かな" charset="0"/>
                <a:cs typeface=".Aqua かな" charset="0"/>
                <a:sym typeface="Lucida Grande" charset="0"/>
              </a:rPr>
              <a:t>I </a:t>
            </a:r>
            <a:r>
              <a:rPr lang="en-US" sz="6000" b="1" dirty="0" err="1">
                <a:solidFill>
                  <a:srgbClr val="FFFFFF"/>
                </a:solidFill>
                <a:latin typeface="Lucida Grande" charset="0"/>
                <a:ea typeface=".Aqua かな" charset="0"/>
                <a:cs typeface=".Aqua かな" charset="0"/>
                <a:sym typeface="Lucida Grande" charset="0"/>
              </a:rPr>
              <a:t>disturbi</a:t>
            </a:r>
            <a:r>
              <a:rPr lang="en-US" sz="6000" b="1" dirty="0">
                <a:solidFill>
                  <a:srgbClr val="FFFFFF"/>
                </a:solidFill>
                <a:latin typeface="Lucida Grande" charset="0"/>
                <a:ea typeface=".Aqua かな" charset="0"/>
                <a:cs typeface=".Aqua かな" charset="0"/>
                <a:sym typeface="Lucida Grande" charset="0"/>
              </a:rPr>
              <a:t> </a:t>
            </a:r>
            <a:r>
              <a:rPr lang="en-US" sz="6000" b="1" dirty="0" err="1">
                <a:solidFill>
                  <a:srgbClr val="FFFFFF"/>
                </a:solidFill>
                <a:latin typeface="Lucida Grande" charset="0"/>
                <a:ea typeface=".Aqua かな" charset="0"/>
                <a:cs typeface=".Aqua かな" charset="0"/>
                <a:sym typeface="Lucida Grande" charset="0"/>
              </a:rPr>
              <a:t>dell’alvo</a:t>
            </a:r>
            <a:endParaRPr lang="en-US" sz="6000" b="1" dirty="0">
              <a:solidFill>
                <a:srgbClr val="FFFFFF"/>
              </a:solidFill>
              <a:latin typeface="Lucida Grande" charset="0"/>
              <a:ea typeface=".Aqua かな" charset="0"/>
              <a:cs typeface=".Aqua かな" charset="0"/>
              <a:sym typeface="Lucida Grande" charset="0"/>
            </a:endParaRPr>
          </a:p>
          <a:p>
            <a:pPr algn="ctr"/>
            <a:r>
              <a:rPr lang="en-US" sz="6000" b="1" dirty="0">
                <a:solidFill>
                  <a:srgbClr val="FFFFFF"/>
                </a:solidFill>
                <a:latin typeface="Lucida Grande" charset="0"/>
                <a:ea typeface=".Aqua かな" charset="0"/>
                <a:cs typeface=".Aqua かな" charset="0"/>
                <a:sym typeface="Lucida Grande" charset="0"/>
              </a:rPr>
              <a:t>Parte II</a:t>
            </a:r>
            <a:endParaRPr lang="en-US" sz="6000" b="1" dirty="0">
              <a:solidFill>
                <a:srgbClr val="FFFFFF"/>
              </a:solidFill>
              <a:latin typeface="Lucida Grande" charset="0"/>
              <a:ea typeface="ヒラギノ角ゴ ProN W6" charset="0"/>
              <a:cs typeface="ヒラギノ角ゴ ProN W6" charset="0"/>
              <a:sym typeface="Lucida Grande" charset="0"/>
            </a:endParaRPr>
          </a:p>
        </p:txBody>
      </p:sp>
      <p:sp>
        <p:nvSpPr>
          <p:cNvPr id="3" name="Line 4"/>
          <p:cNvSpPr>
            <a:spLocks noChangeShapeType="1"/>
          </p:cNvSpPr>
          <p:nvPr/>
        </p:nvSpPr>
        <p:spPr bwMode="auto">
          <a:xfrm>
            <a:off x="0" y="1124744"/>
            <a:ext cx="9144000" cy="0"/>
          </a:xfrm>
          <a:prstGeom prst="line">
            <a:avLst/>
          </a:prstGeom>
          <a:noFill/>
          <a:ln w="76200" cap="flat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dist="19999" dir="5400000" algn="ctr" rotWithShape="0">
              <a:schemeClr val="bg2">
                <a:alpha val="37999"/>
              </a:schemeClr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lang="it-IT"/>
          </a:p>
        </p:txBody>
      </p:sp>
      <p:sp>
        <p:nvSpPr>
          <p:cNvPr id="4" name="Line 4"/>
          <p:cNvSpPr>
            <a:spLocks noChangeShapeType="1"/>
          </p:cNvSpPr>
          <p:nvPr/>
        </p:nvSpPr>
        <p:spPr bwMode="auto">
          <a:xfrm>
            <a:off x="0" y="5661248"/>
            <a:ext cx="9144000" cy="0"/>
          </a:xfrm>
          <a:prstGeom prst="line">
            <a:avLst/>
          </a:prstGeom>
          <a:noFill/>
          <a:ln w="76200" cap="flat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dist="19999" dir="5400000" algn="ctr" rotWithShape="0">
              <a:schemeClr val="bg2">
                <a:alpha val="37999"/>
              </a:schemeClr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3573463"/>
            <a:ext cx="6948488" cy="1295400"/>
          </a:xfrm>
          <a:solidFill>
            <a:srgbClr val="00B0F0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algn="l" eaLnBrk="1" hangingPunct="1">
              <a:spcBef>
                <a:spcPct val="0"/>
              </a:spcBef>
              <a:defRPr/>
            </a:pPr>
            <a:r>
              <a:rPr lang="it-IT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…</a:t>
            </a:r>
            <a:r>
              <a:rPr lang="en-US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dopo</a:t>
            </a:r>
            <a:r>
              <a:rPr lang="en-US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3 SETTIMANE </a:t>
            </a:r>
          </a:p>
          <a:p>
            <a:pPr marL="0" indent="0" algn="l" eaLnBrk="1" hangingPunct="1">
              <a:spcBef>
                <a:spcPct val="0"/>
              </a:spcBef>
              <a:defRPr/>
            </a:pPr>
            <a:r>
              <a:rPr lang="en-US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la </a:t>
            </a:r>
            <a:r>
              <a:rPr lang="en-US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paziente</a:t>
            </a:r>
            <a:r>
              <a:rPr lang="en-US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torna</a:t>
            </a:r>
            <a:r>
              <a:rPr lang="en-US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in </a:t>
            </a:r>
            <a:r>
              <a:rPr lang="en-US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ambulatorio</a:t>
            </a:r>
            <a:endParaRPr lang="en-US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indent="0" algn="l" eaLnBrk="1" hangingPunct="1">
              <a:spcBef>
                <a:spcPct val="0"/>
              </a:spcBef>
              <a:defRPr/>
            </a:pPr>
            <a:r>
              <a:rPr lang="en-US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endParaRPr lang="en-US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CasellaDiTesto 1"/>
          <p:cNvSpPr txBox="1">
            <a:spLocks noChangeArrowheads="1"/>
          </p:cNvSpPr>
          <p:nvPr/>
        </p:nvSpPr>
        <p:spPr bwMode="auto">
          <a:xfrm>
            <a:off x="-14288" y="981075"/>
            <a:ext cx="9144001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ctr" eaLnBrk="1" hangingPunct="1"/>
            <a:r>
              <a:rPr lang="en-US" sz="3200">
                <a:latin typeface="Arial" charset="0"/>
                <a:cs typeface="Arial" charset="0"/>
              </a:rPr>
              <a:t>Esito della coprocoltura e della visita infettivologica: </a:t>
            </a:r>
            <a:r>
              <a:rPr lang="en-US" sz="3200" b="1">
                <a:latin typeface="Arial" charset="0"/>
                <a:cs typeface="Arial" charset="0"/>
              </a:rPr>
              <a:t>ECET autolimitante</a:t>
            </a:r>
            <a:r>
              <a:rPr lang="en-US" sz="3200">
                <a:latin typeface="Arial" charset="0"/>
                <a:cs typeface="Arial" charset="0"/>
              </a:rPr>
              <a:t>. </a:t>
            </a:r>
            <a:r>
              <a:rPr lang="it-IT" sz="3200">
                <a:latin typeface="Arial" charset="0"/>
                <a:cs typeface="Arial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30000"/>
              </a:lnSpc>
            </a:pPr>
            <a:r>
              <a:rPr lang="en-US" b="1" dirty="0" smtClean="0">
                <a:latin typeface="Consolas" pitchFamily="49" charset="0"/>
                <a:ea typeface=".Aqua かな" charset="0"/>
                <a:cs typeface=".Aqua かな" charset="0"/>
              </a:rPr>
              <a:t/>
            </a:r>
            <a:br>
              <a:rPr lang="en-US" b="1" dirty="0" smtClean="0">
                <a:latin typeface="Consolas" pitchFamily="49" charset="0"/>
                <a:ea typeface=".Aqua かな" charset="0"/>
                <a:cs typeface=".Aqua かな" charset="0"/>
              </a:rPr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03648" y="2204864"/>
            <a:ext cx="6400800" cy="4442048"/>
          </a:xfrm>
        </p:spPr>
        <p:txBody>
          <a:bodyPr/>
          <a:lstStyle/>
          <a:p>
            <a:pPr algn="l">
              <a:buFont typeface="Arial" pitchFamily="34" charset="0"/>
              <a:buChar char="•"/>
            </a:pPr>
            <a:r>
              <a:rPr lang="en-US" sz="2400" b="1" dirty="0" smtClean="0">
                <a:solidFill>
                  <a:schemeClr val="tx1"/>
                </a:solidFill>
                <a:latin typeface="Consolas" pitchFamily="49" charset="0"/>
                <a:ea typeface=".Aqua かな" charset="0"/>
                <a:cs typeface=".Aqua かな" charset="0"/>
              </a:rPr>
              <a:t>DOLORI ADDOMINALI RICORRENTI</a:t>
            </a:r>
            <a:r>
              <a:rPr lang="en-US" sz="2000" b="1" dirty="0" smtClean="0">
                <a:solidFill>
                  <a:schemeClr val="tx1"/>
                </a:solidFill>
                <a:latin typeface="Consolas" pitchFamily="49" charset="0"/>
                <a:ea typeface=".Aqua かな" charset="0"/>
                <a:cs typeface=".Aqua かな" charset="0"/>
              </a:rPr>
              <a:t/>
            </a:r>
            <a:br>
              <a:rPr lang="en-US" sz="2000" b="1" dirty="0" smtClean="0">
                <a:solidFill>
                  <a:schemeClr val="tx1"/>
                </a:solidFill>
                <a:latin typeface="Consolas" pitchFamily="49" charset="0"/>
                <a:ea typeface=".Aqua かな" charset="0"/>
                <a:cs typeface=".Aqua かな" charset="0"/>
              </a:rPr>
            </a:br>
            <a:endParaRPr lang="en-US" sz="2400" b="1" dirty="0" smtClean="0">
              <a:solidFill>
                <a:schemeClr val="tx1"/>
              </a:solidFill>
              <a:latin typeface="Consolas" pitchFamily="49" charset="0"/>
              <a:ea typeface=".Aqua かな" charset="0"/>
              <a:cs typeface=".Aqua かな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en-US" sz="2400" b="1" dirty="0" smtClean="0">
                <a:solidFill>
                  <a:schemeClr val="tx1"/>
                </a:solidFill>
                <a:latin typeface="Consolas" pitchFamily="49" charset="0"/>
                <a:ea typeface=".Aqua かな" charset="0"/>
                <a:cs typeface=".Aqua かな" charset="0"/>
              </a:rPr>
              <a:t>2-4 SCARICHE AL GIORNO, TALORA NOTTURNE CON MODESTE QUANTITA’ DI SANGUE ROSSO VIVO E MUCO</a:t>
            </a:r>
            <a:br>
              <a:rPr lang="en-US" sz="2400" b="1" dirty="0" smtClean="0">
                <a:solidFill>
                  <a:schemeClr val="tx1"/>
                </a:solidFill>
                <a:latin typeface="Consolas" pitchFamily="49" charset="0"/>
                <a:ea typeface=".Aqua かな" charset="0"/>
                <a:cs typeface=".Aqua かな" charset="0"/>
              </a:rPr>
            </a:br>
            <a:endParaRPr lang="en-US" sz="2400" b="1" dirty="0" smtClean="0">
              <a:solidFill>
                <a:schemeClr val="tx1"/>
              </a:solidFill>
              <a:latin typeface="Consolas" pitchFamily="49" charset="0"/>
              <a:ea typeface=".Aqua かな" charset="0"/>
              <a:cs typeface=".Aqua かな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en-US" sz="2400" b="1" dirty="0" smtClean="0">
                <a:solidFill>
                  <a:schemeClr val="tx1"/>
                </a:solidFill>
                <a:latin typeface="Consolas" pitchFamily="49" charset="0"/>
                <a:ea typeface=".Aqua かな" charset="0"/>
                <a:cs typeface=".Aqua かな" charset="0"/>
              </a:rPr>
              <a:t>ASTENIA, MALESSERE GENERALE</a:t>
            </a:r>
            <a:br>
              <a:rPr lang="en-US" sz="2400" b="1" dirty="0" smtClean="0">
                <a:solidFill>
                  <a:schemeClr val="tx1"/>
                </a:solidFill>
                <a:latin typeface="Consolas" pitchFamily="49" charset="0"/>
                <a:ea typeface=".Aqua かな" charset="0"/>
                <a:cs typeface=".Aqua かな" charset="0"/>
              </a:rPr>
            </a:br>
            <a:endParaRPr lang="en-US" sz="2400" b="1" dirty="0" smtClean="0">
              <a:solidFill>
                <a:schemeClr val="tx1"/>
              </a:solidFill>
              <a:latin typeface="Consolas" pitchFamily="49" charset="0"/>
              <a:ea typeface=".Aqua かな" charset="0"/>
              <a:cs typeface=".Aqua かな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en-US" sz="2400" b="1" dirty="0" smtClean="0">
                <a:solidFill>
                  <a:schemeClr val="tx1"/>
                </a:solidFill>
                <a:latin typeface="Consolas" pitchFamily="49" charset="0"/>
                <a:ea typeface=".Aqua かな" charset="0"/>
                <a:cs typeface=".Aqua かな" charset="0"/>
              </a:rPr>
              <a:t>CALO PONDERALE 3,5KG NELL’ULTIMO MESE</a:t>
            </a:r>
            <a:endParaRPr lang="it-IT" sz="2400" dirty="0">
              <a:solidFill>
                <a:schemeClr val="tx1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5A8E1BB-97AC-564A-8968-D6575529B06D}" type="slidenum">
              <a:rPr lang="en-US" smtClean="0"/>
              <a:pPr>
                <a:defRPr/>
              </a:pPr>
              <a:t>65</a:t>
            </a:fld>
            <a:endParaRPr lang="en-US"/>
          </a:p>
        </p:txBody>
      </p:sp>
      <p:sp>
        <p:nvSpPr>
          <p:cNvPr id="5" name="Titolo 1"/>
          <p:cNvSpPr txBox="1">
            <a:spLocks/>
          </p:cNvSpPr>
          <p:nvPr/>
        </p:nvSpPr>
        <p:spPr bwMode="auto">
          <a:xfrm>
            <a:off x="755576" y="548681"/>
            <a:ext cx="7920880" cy="1008112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ＭＳ Ｐゴシック" charset="0"/>
                <a:cs typeface="+mj-cs"/>
                <a:sym typeface="Lucida Grande" charset="0"/>
              </a:rPr>
              <a:t>La paziente </a:t>
            </a:r>
            <a:r>
              <a:rPr lang="it-IT" sz="4400" kern="0" dirty="0" smtClean="0">
                <a:solidFill>
                  <a:schemeClr val="tx1"/>
                </a:solidFill>
                <a:latin typeface="+mj-lt"/>
                <a:ea typeface="ＭＳ Ｐゴシック" charset="0"/>
                <a:cs typeface="+mj-cs"/>
                <a:sym typeface="Lucida Grande" charset="0"/>
              </a:rPr>
              <a:t>r</a:t>
            </a:r>
            <a:r>
              <a:rPr kumimoji="0" lang="it-IT" sz="4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ＭＳ Ｐゴシック" charset="0"/>
                <a:cs typeface="+mj-cs"/>
                <a:sym typeface="Lucida Grande" charset="0"/>
              </a:rPr>
              <a:t>iferisce…</a:t>
            </a:r>
            <a:endParaRPr kumimoji="0" lang="it-IT" sz="4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ＭＳ Ｐゴシック" charset="0"/>
              <a:cs typeface="+mj-cs"/>
              <a:sym typeface="Lucida Grande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55576" y="548680"/>
            <a:ext cx="5976664" cy="1542033"/>
          </a:xfrm>
          <a:solidFill>
            <a:srgbClr val="00B0F0"/>
          </a:solidFill>
        </p:spPr>
        <p:txBody>
          <a:bodyPr/>
          <a:lstStyle/>
          <a:p>
            <a:r>
              <a:rPr lang="it-IT" dirty="0" smtClean="0"/>
              <a:t>E.O.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99592" y="2492896"/>
            <a:ext cx="7056784" cy="3816424"/>
          </a:xfrm>
        </p:spPr>
        <p:txBody>
          <a:bodyPr/>
          <a:lstStyle/>
          <a:p>
            <a:pPr algn="l">
              <a:lnSpc>
                <a:spcPct val="130000"/>
              </a:lnSpc>
              <a:buClr>
                <a:srgbClr val="00B0F0"/>
              </a:buClr>
              <a:buSzPct val="150000"/>
              <a:buFont typeface="Arial" pitchFamily="34" charset="0"/>
              <a:buChar char="•"/>
            </a:pPr>
            <a:r>
              <a:rPr lang="en-US" sz="2000" b="1" dirty="0" smtClean="0">
                <a:solidFill>
                  <a:schemeClr val="tx1"/>
                </a:solidFill>
                <a:latin typeface="Consolas" pitchFamily="49" charset="0"/>
                <a:ea typeface=".Aqua かな" charset="0"/>
                <a:cs typeface=".Aqua かな" charset="0"/>
              </a:rPr>
              <a:t>PA 115/70, FC 85 BPM, TC 37.2, SAT 98%.</a:t>
            </a:r>
          </a:p>
          <a:p>
            <a:pPr algn="l">
              <a:lnSpc>
                <a:spcPct val="130000"/>
              </a:lnSpc>
              <a:buClr>
                <a:srgbClr val="00B0F0"/>
              </a:buClr>
              <a:buSzPct val="150000"/>
              <a:buFont typeface="Arial" pitchFamily="34" charset="0"/>
              <a:buChar char="•"/>
            </a:pPr>
            <a:r>
              <a:rPr lang="en-US" sz="2000" b="1" dirty="0" smtClean="0">
                <a:solidFill>
                  <a:schemeClr val="tx1"/>
                </a:solidFill>
                <a:latin typeface="Consolas" pitchFamily="49" charset="0"/>
                <a:ea typeface=".Aqua かな" charset="0"/>
                <a:cs typeface=".Aqua かな" charset="0"/>
              </a:rPr>
              <a:t> CARDIOPOLMONARE N.D.P. </a:t>
            </a:r>
          </a:p>
          <a:p>
            <a:pPr algn="l">
              <a:lnSpc>
                <a:spcPct val="130000"/>
              </a:lnSpc>
              <a:buClr>
                <a:srgbClr val="00B0F0"/>
              </a:buClr>
              <a:buSzPct val="150000"/>
              <a:buFont typeface="Arial" pitchFamily="34" charset="0"/>
              <a:buChar char="•"/>
            </a:pPr>
            <a:r>
              <a:rPr lang="en-US" sz="2000" b="1" dirty="0" smtClean="0">
                <a:solidFill>
                  <a:schemeClr val="tx1"/>
                </a:solidFill>
                <a:latin typeface="Consolas" pitchFamily="49" charset="0"/>
                <a:ea typeface=".Aqua かな" charset="0"/>
                <a:cs typeface=".Aqua かな" charset="0"/>
              </a:rPr>
              <a:t> ADDOME PIANO, TRATTABILE, DOLORABILE &gt; ALLA PALPAZIONE PROFONDA IN QIS </a:t>
            </a:r>
          </a:p>
          <a:p>
            <a:pPr algn="l">
              <a:lnSpc>
                <a:spcPct val="130000"/>
              </a:lnSpc>
              <a:buClr>
                <a:srgbClr val="00B0F0"/>
              </a:buClr>
              <a:buSzPct val="150000"/>
              <a:buFont typeface="Arial" pitchFamily="34" charset="0"/>
              <a:buChar char="•"/>
            </a:pPr>
            <a:r>
              <a:rPr lang="en-US" sz="2000" b="1" dirty="0" smtClean="0">
                <a:solidFill>
                  <a:schemeClr val="tx1"/>
                </a:solidFill>
                <a:latin typeface="Consolas" pitchFamily="49" charset="0"/>
                <a:ea typeface=".Aqua かな" charset="0"/>
                <a:cs typeface=".Aqua かな" charset="0"/>
              </a:rPr>
              <a:t> BLUMBERG, MURPHY, MC BURNEY E GIORDANO NEG</a:t>
            </a:r>
          </a:p>
          <a:p>
            <a:pPr algn="l">
              <a:lnSpc>
                <a:spcPct val="130000"/>
              </a:lnSpc>
              <a:buClr>
                <a:srgbClr val="00B0F0"/>
              </a:buClr>
              <a:buSzPct val="150000"/>
              <a:buFont typeface="Arial" pitchFamily="34" charset="0"/>
              <a:buChar char="•"/>
            </a:pPr>
            <a:r>
              <a:rPr lang="en-US" sz="2000" b="1" dirty="0" smtClean="0">
                <a:solidFill>
                  <a:schemeClr val="tx1"/>
                </a:solidFill>
                <a:latin typeface="Consolas" pitchFamily="49" charset="0"/>
                <a:ea typeface=".Aqua かな" charset="0"/>
                <a:cs typeface=".Aqua かな" charset="0"/>
              </a:rPr>
              <a:t> ISPEZIONE PERINEALE N.D.P.</a:t>
            </a:r>
          </a:p>
          <a:p>
            <a:pPr algn="l">
              <a:lnSpc>
                <a:spcPct val="130000"/>
              </a:lnSpc>
              <a:buClr>
                <a:srgbClr val="00B0F0"/>
              </a:buClr>
              <a:buSzPct val="150000"/>
              <a:buFont typeface="Arial" pitchFamily="34" charset="0"/>
              <a:buChar char="•"/>
            </a:pPr>
            <a:r>
              <a:rPr lang="en-US" sz="2000" b="1" dirty="0" smtClean="0">
                <a:solidFill>
                  <a:schemeClr val="tx1"/>
                </a:solidFill>
                <a:latin typeface="Consolas" pitchFamily="49" charset="0"/>
                <a:ea typeface=".Aqua かな" charset="0"/>
                <a:cs typeface=".Aqua かな" charset="0"/>
              </a:rPr>
              <a:t> ER: TRACCE EMATICHE DI COLORE ROSSO VIVO</a:t>
            </a:r>
            <a:endParaRPr lang="it-IT" sz="2000" b="1" dirty="0" smtClean="0">
              <a:solidFill>
                <a:schemeClr val="tx1"/>
              </a:solidFill>
              <a:latin typeface="Consolas" pitchFamily="49" charset="0"/>
              <a:ea typeface=".Aqua かな" charset="0"/>
              <a:cs typeface=".Aqua かな" charset="0"/>
            </a:endParaRP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5A8E1BB-97AC-564A-8968-D6575529B06D}" type="slidenum">
              <a:rPr lang="en-US" smtClean="0"/>
              <a:pPr>
                <a:defRPr/>
              </a:pPr>
              <a:t>66</a:t>
            </a:fld>
            <a:endParaRPr lang="en-US"/>
          </a:p>
        </p:txBody>
      </p:sp>
      <p:pic>
        <p:nvPicPr>
          <p:cNvPr id="160770" name="Picture 2" descr="https://encrypted-tbn1.gstatic.com/images?q=tbn:ANd9GcR69be2pQuvkI-YOLxSpOQhB6NEh7_zvybjBYp2P5oANFzCRaW-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83760" y="476672"/>
            <a:ext cx="2160240" cy="1376097"/>
          </a:xfrm>
          <a:prstGeom prst="rect">
            <a:avLst/>
          </a:prstGeom>
          <a:noFill/>
        </p:spPr>
      </p:pic>
      <p:sp>
        <p:nvSpPr>
          <p:cNvPr id="160772" name="AutoShape 4" descr="data:image/jpeg;base64,/9j/4AAQSkZJRgABAQAAAQABAAD/2wCEAAkGBxQSEhUUEhQUFBUVFRQUFBQUFBQUFBQUFBQWFxQUFBQYHCggGBolHBQUITEhJSkrLi4uFx8zODMsNygtLisBCgoKDg0OGhAQGiwkHyQsLCwsLCwsLCwsLCwsLCwsLCwsLCwsLCwsLCwsLCwsLCwsLCwsLCwsLCwsLCwsLCwsLP/AABEIAKgBLAMBIgACEQEDEQH/xAAbAAACAgMBAAAAAAAAAAAAAAAEBQMGAAIHAf/EADoQAAEDAgUCBAMHAwIHAAAAAAEAAgMEEQUGEiExQVETImFxB4GRFDJCUqGx0SPB8HLhM0NigpKi8f/EABkBAAIDAQAAAAAAAAAAAAAAAAIDAAEEBf/EACYRAAICAQQCAgMAAwAAAAAAAAABAhEDBBIhMSJBMlETYYEzQnH/2gAMAwEAAhEDEQA/AOIsfZEfaEMFiqi7NnOutV4vVZRI1ExuQzFOwIWEg6IXRFPBqNgtKOAlP8JorHdJnKjTjhuCqDBtQ23UkuEFhvbhO8IGh+/Cd1tOHjZYpZXZ0VhVcFapprAK04ZVamjZVWthLCm2C1FuEvKrVmjC+aLZFupibIWmfsosTqdABKzjZrkKmN9wrFglZrbY8hVmmlD2ggoullLHAj5+yKE9jEajEskK9+i4gr1CwTagCERfuugmcVxo9co5CvXPAVdzRjYiglcPwse75hpsp2UjiXxOzCaurcxp/pQuLGAcEg2c767fJVunptb2gfNZQM1yEnfk+5T7KNCXPLud7eydKSihsIWbY7S+FT6+NwD8+FW8HYXvTnPmIantgadmbu/1dkRkyi6kcoU9uO2HW7JSG0NBq0ttxufdPqk+FEjMLw7zEnsq/n2q8OPb8wH1WRPfJI3Pwi2Rsl12N1u2ImVp9Umy5OXtuRsrRhMBc656Ipra6JjluVj+nOw9LIiV91jWBrblBznsshrirPC2xuELUw3ufRGxjoV5Ky1/0VpgzikIxKA5MY3pb4PmPumDtgmOhd+z2V+yR4hKApq/EAxpuVTMVxzUbN+qdixtmbLlUQ+tqwk8tZul8k5K00lbI4qMM89jPM2W209i089FWHMsukfEAeZqo08F9wnRfBmaF5C9AWxCxWUeI+iCBRlGql0HHsd4e4KzYaL2VRp2kFWzD3Wbf0WTKb8JZKWMOTSnjI5VWpMT0usVb6OYPaCFiyJo345J8CHM0Nm3QGX6ocJ9mqn/AKDj2C5tgmIFsgB6lMxrfBi8ktk0daoZgdktzy8iFpH5hf2WuH1Q2KaY7SiancOdrhZ/jJD73IW5arA4AXVnIXNMu1hY7SeQbfRdHoZg9oUyxpgxlwMcHrtF2nhNX4i0BVas2BI6BViqzJa4utOn8lX0YNZBKe5ey64rjoAO65nnrHtUD2g/eIb8r3P7IPEseLuqqeMVZfYeq2RhRjRBhTrPBVxhqm0cL5PzDyju4qkUkmlwB+oW2OYgZS1l/K3/AAlSUN0v0Ojk2xB4LySFzty43K6LlejsQAqTg1Lc37LqeV6fjuEnUy4obpY+2WWFgay57brjeb8T+1T6Wf8ADY42P5ncX9ld/iLjbmsFNB9+QeYj8LP5KpGG4G4EEhK08Nq3v+Dc0nLwX9LTlLCwYwArfT0AZvwg8tUJY0OtspMy4u2FndxNmt6k/wAJE25SNMI1EUZjxnwwGjc3sANyd+y3w6SZ7dRAHoeUNhdGHnxH7uP6egVlpYAPZVJpKkHG7shhBO5CnmGyJLQEtrZeQECDk7AqZl3H3WmIyAAryObSD6qt5mxTSxwB8zhpHz5P0ToQcpGbJNRjbKtjuJmV9gfKOPX1Sxsd1MyK6PpKAu6LrRSiqRxpScnbA4ae6Yx0BtwnlBgx7J/DgptwqcgaK1nubVI0dgqqzZW/PdAWS6uhVSe1XHoj7B56AuBc0JeWq/ZXpwRuLg8qXHslagXw++lTdySjnelFUjrFEzYRK292nZBuYRyLK+y1wWKma1wCtlBh+tg0nfsufYfVWIB4XQsu1g2ssedNLg36eSkVzH2PhcL3srFlLHLgAlPcyYKKiEkDzALmFG90Euk7WKCNZYV7GSvFO/R22WNs0RB4IXHsboTBORawvsuk5YxMPaASoM74GJYzI0eYf5dZsUvxzp9M05Ib4WuxDglZdouVesIqWvZblcvwQ8tPRXPBqsR8mwRZolYWI8w03gVNxs1xuFbsv1g07pTnqASQNlb+EoHKtV5b33QPyx39DOp0X1+4XG8zOdFUPZ63HsuqUkxdzc+5/sqF8TqKz2SgbHyn3RaSdZKfsXrMd4r+inPnJQNZIbhTXUdSN11TkJGU0zTfWOhsRsUJFyXLyW3RFUEgYRqaHNP3gfVTorsteWoWSttG4CQfhd19irTVY2KKmLiLSHytYdjfv7KjVmDeGBPTP0gWdpJ3b7Hql+N47JVvjMn/AC26bDgnqVm/Fvlfo1/l2RquRhhGImap1SuuXHcn9l02goW6hbpbZcspcKErPEi1B45aN+OoCvGRsfDx4M5s9uzXcO9igzxvmPobppepF+ralkMDnOIa1oJK5PS1zqupc93/AGt/K3oPdT/EDMLpHimadmG8hHU9GqLKVGY3h7hcFBDHtg5PthSybp7V0XnDIW2AJsU0leAB6dUG6ENG/B3FunqtaiUNZdx46lZfZtqke1taGjnlKKjEmtBudyqnjWYHSPPh/dHB7+qTvqJHclaoaV1bMWTWQjwuSx4jjgsbH2VXkc6V1z8vREQURcVZcEwHV0WuGNQMGXLLJ2J8OwguPCuGFYD6J7h2A6bbKx0tCGhSUhVCijwcAcIs04GyNqqlrQlb5iSg5ZRQc4V7J7AJNDgAfYgpbPdx67JtgdcRsSnVSIWHBsNbELFWFunTZU6prjcIyatOgEFC0wuA6SmjuQ6xB7pfi+UIpGF0e2xKr+MYg8kWKtmHYkRTXPOlR2iKjkdbTmJ5HYp7lzEtLgCvcxtbI4uHJ5SCJxaVcluVBQltdnb8HxRpABPKpmfsIDHeKzg7qDBXktuHb2VmqKF09KQ7cgXXPS/HOzrf5IUI8o1h2C6Ayqa8aD1FiSuTYG4xudc2INrK3YQC5wc5x+qrPjV2TBPihbV4b4NXbo43H8omsq2h+ljdRHJOwCd5ho7WqOdAtbsFXsLkjcSTu5xJPpdVGW5Wy5R2ukWOlIngdGW2uOel1SMGrDFKWHoSF03B6Rpbt/suc5mpPCrni1gSHD5qsTTcohZOKZecHcXboD4kUuqk2Fy1zT+u6Ny2btG/RTZ1hvSSjs2/03WeL25U/wBjsnlCv0zjH2dw5sPchDVXKI1i/KCqnrt9s4jSUQdjblO8Iotbt+ErpG8lWrBS1jdR4AuVWSVLgmKK9kWZ3eDC2MH73T0CQ4VSaiNvdZi1YZ5Seg49lYcrxNPPUqvhAiW+ZYsGwazLsNjz6KLOr2xRNkIaJrgNIAvf91ZMLc2NhJNgBe65hmTEjWVJIPkB0s9u6zY05TtmnI9saRpgUBml1P3JN3E9SV1XBcLGkdlSsDwosOwv6hXvC6gtbZDqJ30N02N+w+ojDR7Ki5nxIzO8OPZg5P5j/CcZjxAn+mzr949kooaH0V6fF/vL+AavPx+OP9FEOGE9EdDgx7Kx0tHbonFHA3qFrcjnUVzC8EOoXCuNDhoZY2WzGtCLdNtsgcrLoYNmaGpfU1/QIB2olTMhsqolEDrk7ohkYstXEKMz+qsro5syna7hLSwscbKaKq0G6NbIx49U4EXzTGwRrZCWXQ9bFYLDLZllCAtawkgp/SSXpiP+lLKazhupRJoYR0sVTLQkaASQUoxGn0u24RuvzLWs3CsiC8vVG4F11fAWAst3C4ph8uh4911jK2JiwWHVQ+jp6WfFFFzHTmGqeOLm6seWZAbXKj+JNES5sw46pDlyu0uAup88dl/DJR2KamEkJafxNsuW0cfgzOYRw4j9V0vA6vUwBUrO1IYp/EA2f+6y4nUnH7NE1fJdsDl1MVT+I9H545R6tP8AZH5Vrthcpnmui8aneByPMPkgT2TCq0JsqzbBP8Xi1xPb+Zrh9QqdgNVpCtlJU62oci8rH4laODgWc4H8Nx9DZCSndOMyQ+HV1DRx4hI+e/8AdKWMu4LtwdqzhZVT2/sLpIr2CmxGrLG+HfZSUNPe5vuEtrHann0VLlgytI9o4C75qxYLE4GwNiN7HZR5fiHBF902x6ZscRt94/dPUIJzt7RuPHUdwDmLMDnN8JhsPxn+yS4QPOD2W1Fh5lBJP+5KtOFZPJbqBOq1/RX4wVFxhOcrLFl2QXHRPalxttyq5lymcTYjcG3zXQqLBvKL7nqsOzdPno35cv4cf7fRVIcKubnkoyDDbHhWk4TYcKM0JC2Wci/YmFIto4CCmrqdaGOyogCyMk2RngWC3bGLorTdQpi9zUNLMmroEJNSK0yhY96hMZKIxKoip2F8z2saOp/YdyqNWfFKJryIoXPaOHE6b/KyJJvoFtCSoaLbpe9xabgptUtBSaoJHKaCGxYjcWcpJpmlvKRyFRGUjqroljWOQjqsnrTpISKWvI4Q8tUTyVdEsMNRYqGWvJ4QZK1srIEwzXKuuUq7oVQmmye4LUlrhbqk5o3E06adSOwVdG2op3NPbb3XJYmmKUtO2l1l1HKhdI03NgqH8QMPMNTfo/dY8Cabizo6lXFTRdcsVpI2OycY9RfaYHD8QF2+659lisIAF+F0HCKvUNt1mzQcZWh+HziVrLJ07O2Ldj8ldaaTULbEKn5ip/Bl1t2a/wDQ9UZg1W61wDZBki5+SGY4V4iXE6R0NS5jQSHHU32KstJSyxNa94AaSB7X7rTHG/1I5B/pP9lYKQeLCWu6jb3TFyuQ3cOfRw/PrbV0o76D/wCoSygpi8kt6IvPMl62TrbSD7gKbL8w8JzR95zgD/pXSTrGjjSqWeX/AFiySVzQel1DT0zjaw3dummYGBrmNHS10zwaEPfq27D2CLdSsBY90qIKalkgbrePL3H90uxPETK4dhwrBmuctj0jqqRck2CqEb8i8stvijo0GHDwIZIbPLARIwHcgm+oeytOBYg3Sbgg2tYhc3y/g1Q8g6zG30Jv9F03BsO0NAJLvV3KxZ/H2b9PO10McFjjj3J8xN+OE8biB/C8fogIoB2UogCx75emNnFT5kFnFZh1afktDjT+rGn22QrqUKN8B7lGs0/sU8GN+gl+MDqwj2N1G7EmHuPcFCaXf/VG6/ZMWeQuWlxsbU87Dw4fVMWEKpOI6g/RaAjo4j2JCas/2hMtIvTLi4qt5yzLHQQGR/medo477ud/HcoJ0ko+7I//AMrquY5lllU7XMXl3fW7b2HA+ibHLG+REtNP0zl+P49NWSGSZxP5Wj7rR2aEs1K913w8I3il+Txf9R/CpddSOie6NxaS02Ok3H1WyGSMviZJ45Q+RYzXdyhamuDuLlaR047IpsA7KnJIJQbFp1ngWWzMOe7kptFAjoYkEso2OJMSRYHfko+mwFnVOfsgcLb/ACRlJSBosBslSyv7Hxwx+hNHgDOyIGU2O4VgihTGkhSJZpL2Pjgi/RQavI0lrsSJlM+nfZ7SP2XdaayHxbAIZxZzRfvZSOrfUiS0iTuJUcj4jY7le/FyWMxRO216rAdbckpvh+TGxOu12ykzLk1lSy4PnA8qFZofkTvg0zUnh21yc0wWffbtc/JdNyjiLSywHK5gyikpJiyUEA3F+isuVK7w3Wvt0T8qTVoXpX6Z0XGsPEkJBF/xD3CDwCrFgzSADsVNX481lOSeg/XoPqk+Xa5hsSQsdpK/R0FHh7ux1j9ERG6w4Bc33G4ASihxGoEZDW2dbYu7p3jONtLQ247BLGTJbkm+Ogbk4VM57XZJqHvc8ua5ziSem5SubLlXTnV4biO7d/2XXmy7KKaqWmGqn00YJaaF2jitV4rz5mPJ43ab/smWBxVLTtG63c7D53XQqudLJpCU789qqELDtldiTE8Okntr0st23RGEZbaw35PcptS09zun9DSWS5ZmlQ2OKLdsHw+i0kbBWClbZQtjAU8blklKzQuA9i3CghddTJQVmy0cvSVE8qIhFKoHOW7yoHFMRRq8oaVoU7gonNRoBgpj/wACXYvi0VMzVK8jsAbuJ7AIrF6wQxOefwi64rjOIvnkL3kkk7eg7Ba8GHfy+jHnzbOF2O8YztPLcRf0mHbu8j1d0+SrBdfdaLF0IxUVSObKbk7bLqIVIyJFCFbxxLK2bEiKKNGRxr1kaIjjS2xqRtCxHxNUMTUVC1KkOiTQs3TCJCxhFRlKY6LDoHWRQegWlSh6U0MDRIvfGQepeFyBoNMjxPDYpx/UaD623SWPKkLTcEp4568LkSlJKkyeN2Y2kj0aC0EIU4XED5W2RGteOkQch7wKWkaTcjjhYQApZHIWVyYkLlI9klQU8y1klQ53TYxEyke6brdtPvdSwRooQom6Ao1pIk8pxslUITCByVPkYgh52UOord6icgQTCoZkbHKlQKmbMo1ZExmVFIoWVC9dKqohq5QuUzlBIiRTs0c5aXUb3KMSpiQDZXPiAD9mdbuP3XH38rtWa266d49FxedtiV0dL8Tl6r5EaxYsWoynXvswcojS2UtHJcJgIrhctto6ySYtbEpmNRToLL1sarcEomkcaJijWRsRLGoHINRPYo0Uxqja1TxtQthxibNapAFgC30pbYxI0ssIW68QssiIWWWwWxCohAWrV4UhWmpQgO8IKpdymMgSyqTIASAZCtY1tIFq0J6E3yMKUI9rUtp3JlCbpUhkTUtspWPstnMURVdl2Fl11qShtdljZlW0vcEheqIPWznKURmGWy98e/KheUM96uirG0U2y2e5KGzWREU6jiRSNpShnlEPddCvBuiiBI0qAHNLT1FlxzMVJ4U72joV2Ilcvz3DaoJ/MAVt0z5owalcWVlYvSvFtMR1GjlT2kkuqzTlOaORc6cTqwkONK80LyN9wpQUjod2atCniC1AW7NkDGInjapWtUTCp2IGGjcBbLxegoSzwrRylXmlQhCvVsVllCEZC0IUhWWVEB5QltU1OHNS6qjRx7Bn0K3BYWKZzFu1qfYgHY6yPppEHLHZbwSKnyWnQ3L7hQSOXkb17IgoO+CNzlCXKRxUEqNIBk7JlJFJ3Sx8tlJHOo4lqQxc5DyrQSrHPUoFsgklXsdQo5moSR1kVWVuobtqF6ZEnjqUTHUKbQdwWSqR8Q6a4Y/tsVcmyJLm2n1wO9N03E6khOZXFnLVqtitV0TnHRoXJjTPWLFhkdCI0p5UW1yxYs8kaIsniKmaVixKY8miKnYsWJbDRtqXgWLFCyS6wuWLFRDVbXWLFGQjK9ssWKijwtQdQxYsRR7KYC+NasCxYnISz2RlwhHNssWIkCwiKVTl9wsWKNcksiJUUhWLFES+QR7VC42WLEQJIyVTOlWLFdEs8MiFquF4sUXZTAJJLLeCrWLE2rQuw6Kdb1YD2OHcFYsQey30clrY9L3DsSh1ixdFHNfZ/9k=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60774" name="AutoShape 6" descr="data:image/jpeg;base64,/9j/4AAQSkZJRgABAQAAAQABAAD/2wCEAAkGBxQSEhUUEhQUFBUVFRQUFBQUFBQUFBQUFBQWFxQUFBQYHCggGBolHBQUITEhJSkrLi4uFx8zODMsNygtLisBCgoKDg0OGhAQGiwkHyQsLCwsLCwsLCwsLCwsLCwsLCwsLCwsLCwsLCwsLCwsLCwsLCwsLCwsLCwsLCwsLCwsLP/AABEIAKgBLAMBIgACEQEDEQH/xAAbAAACAgMBAAAAAAAAAAAAAAAEBQMGAAIHAf/EADoQAAEDAgUCBAMHAwIHAAAAAAEAAgMEEQUGEiExQVETImFxB4GRFDJCUqGx0SPB8HLhM0NigpKi8f/EABkBAAIDAQAAAAAAAAAAAAAAAAIDAAEEBf/EACYRAAICAQQCAgMAAwAAAAAAAAABAhEDBBIhMSJBMlETYYEzQnH/2gAMAwEAAhEDEQA/AOIsfZEfaEMFiqi7NnOutV4vVZRI1ExuQzFOwIWEg6IXRFPBqNgtKOAlP8JorHdJnKjTjhuCqDBtQ23UkuEFhvbhO8IGh+/Cd1tOHjZYpZXZ0VhVcFapprAK04ZVamjZVWthLCm2C1FuEvKrVmjC+aLZFupibIWmfsosTqdABKzjZrkKmN9wrFglZrbY8hVmmlD2ggoullLHAj5+yKE9jEajEskK9+i4gr1CwTagCERfuugmcVxo9co5CvXPAVdzRjYiglcPwse75hpsp2UjiXxOzCaurcxp/pQuLGAcEg2c767fJVunptb2gfNZQM1yEnfk+5T7KNCXPLud7eydKSihsIWbY7S+FT6+NwD8+FW8HYXvTnPmIantgadmbu/1dkRkyi6kcoU9uO2HW7JSG0NBq0ttxufdPqk+FEjMLw7zEnsq/n2q8OPb8wH1WRPfJI3Pwi2Rsl12N1u2ImVp9Umy5OXtuRsrRhMBc656Ipra6JjluVj+nOw9LIiV91jWBrblBznsshrirPC2xuELUw3ufRGxjoV5Ky1/0VpgzikIxKA5MY3pb4PmPumDtgmOhd+z2V+yR4hKApq/EAxpuVTMVxzUbN+qdixtmbLlUQ+tqwk8tZul8k5K00lbI4qMM89jPM2W209i089FWHMsukfEAeZqo08F9wnRfBmaF5C9AWxCxWUeI+iCBRlGql0HHsd4e4KzYaL2VRp2kFWzD3Wbf0WTKb8JZKWMOTSnjI5VWpMT0usVb6OYPaCFiyJo345J8CHM0Nm3QGX6ocJ9mqn/AKDj2C5tgmIFsgB6lMxrfBi8ktk0daoZgdktzy8iFpH5hf2WuH1Q2KaY7SiancOdrhZ/jJD73IW5arA4AXVnIXNMu1hY7SeQbfRdHoZg9oUyxpgxlwMcHrtF2nhNX4i0BVas2BI6BViqzJa4utOn8lX0YNZBKe5ey64rjoAO65nnrHtUD2g/eIb8r3P7IPEseLuqqeMVZfYeq2RhRjRBhTrPBVxhqm0cL5PzDyju4qkUkmlwB+oW2OYgZS1l/K3/AAlSUN0v0Ojk2xB4LySFzty43K6LlejsQAqTg1Lc37LqeV6fjuEnUy4obpY+2WWFgay57brjeb8T+1T6Wf8ADY42P5ncX9ld/iLjbmsFNB9+QeYj8LP5KpGG4G4EEhK08Nq3v+Dc0nLwX9LTlLCwYwArfT0AZvwg8tUJY0OtspMy4u2FndxNmt6k/wAJE25SNMI1EUZjxnwwGjc3sANyd+y3w6SZ7dRAHoeUNhdGHnxH7uP6egVlpYAPZVJpKkHG7shhBO5CnmGyJLQEtrZeQECDk7AqZl3H3WmIyAAryObSD6qt5mxTSxwB8zhpHz5P0ToQcpGbJNRjbKtjuJmV9gfKOPX1Sxsd1MyK6PpKAu6LrRSiqRxpScnbA4ae6Yx0BtwnlBgx7J/DgptwqcgaK1nubVI0dgqqzZW/PdAWS6uhVSe1XHoj7B56AuBc0JeWq/ZXpwRuLg8qXHslagXw++lTdySjnelFUjrFEzYRK292nZBuYRyLK+y1wWKma1wCtlBh+tg0nfsufYfVWIB4XQsu1g2ssedNLg36eSkVzH2PhcL3srFlLHLgAlPcyYKKiEkDzALmFG90Euk7WKCNZYV7GSvFO/R22WNs0RB4IXHsboTBORawvsuk5YxMPaASoM74GJYzI0eYf5dZsUvxzp9M05Ib4WuxDglZdouVesIqWvZblcvwQ8tPRXPBqsR8mwRZolYWI8w03gVNxs1xuFbsv1g07pTnqASQNlb+EoHKtV5b33QPyx39DOp0X1+4XG8zOdFUPZ63HsuqUkxdzc+5/sqF8TqKz2SgbHyn3RaSdZKfsXrMd4r+inPnJQNZIbhTXUdSN11TkJGU0zTfWOhsRsUJFyXLyW3RFUEgYRqaHNP3gfVTorsteWoWSttG4CQfhd19irTVY2KKmLiLSHytYdjfv7KjVmDeGBPTP0gWdpJ3b7Hql+N47JVvjMn/AC26bDgnqVm/Fvlfo1/l2RquRhhGImap1SuuXHcn9l02goW6hbpbZcspcKErPEi1B45aN+OoCvGRsfDx4M5s9uzXcO9igzxvmPobppepF+ralkMDnOIa1oJK5PS1zqupc93/AGt/K3oPdT/EDMLpHimadmG8hHU9GqLKVGY3h7hcFBDHtg5PthSybp7V0XnDIW2AJsU0leAB6dUG6ENG/B3FunqtaiUNZdx46lZfZtqke1taGjnlKKjEmtBudyqnjWYHSPPh/dHB7+qTvqJHclaoaV1bMWTWQjwuSx4jjgsbH2VXkc6V1z8vREQURcVZcEwHV0WuGNQMGXLLJ2J8OwguPCuGFYD6J7h2A6bbKx0tCGhSUhVCijwcAcIs04GyNqqlrQlb5iSg5ZRQc4V7J7AJNDgAfYgpbPdx67JtgdcRsSnVSIWHBsNbELFWFunTZU6prjcIyatOgEFC0wuA6SmjuQ6xB7pfi+UIpGF0e2xKr+MYg8kWKtmHYkRTXPOlR2iKjkdbTmJ5HYp7lzEtLgCvcxtbI4uHJ5SCJxaVcluVBQltdnb8HxRpABPKpmfsIDHeKzg7qDBXktuHb2VmqKF09KQ7cgXXPS/HOzrf5IUI8o1h2C6Ayqa8aD1FiSuTYG4xudc2INrK3YQC5wc5x+qrPjV2TBPihbV4b4NXbo43H8omsq2h+ljdRHJOwCd5ho7WqOdAtbsFXsLkjcSTu5xJPpdVGW5Wy5R2ukWOlIngdGW2uOel1SMGrDFKWHoSF03B6Rpbt/suc5mpPCrni1gSHD5qsTTcohZOKZecHcXboD4kUuqk2Fy1zT+u6Ny2btG/RTZ1hvSSjs2/03WeL25U/wBjsnlCv0zjH2dw5sPchDVXKI1i/KCqnrt9s4jSUQdjblO8Iotbt+ErpG8lWrBS1jdR4AuVWSVLgmKK9kWZ3eDC2MH73T0CQ4VSaiNvdZi1YZ5Seg49lYcrxNPPUqvhAiW+ZYsGwazLsNjz6KLOr2xRNkIaJrgNIAvf91ZMLc2NhJNgBe65hmTEjWVJIPkB0s9u6zY05TtmnI9saRpgUBml1P3JN3E9SV1XBcLGkdlSsDwosOwv6hXvC6gtbZDqJ30N02N+w+ojDR7Ki5nxIzO8OPZg5P5j/CcZjxAn+mzr949kooaH0V6fF/vL+AavPx+OP9FEOGE9EdDgx7Kx0tHbonFHA3qFrcjnUVzC8EOoXCuNDhoZY2WzGtCLdNtsgcrLoYNmaGpfU1/QIB2olTMhsqolEDrk7ohkYstXEKMz+qsro5syna7hLSwscbKaKq0G6NbIx49U4EXzTGwRrZCWXQ9bFYLDLZllCAtawkgp/SSXpiP+lLKazhupRJoYR0sVTLQkaASQUoxGn0u24RuvzLWs3CsiC8vVG4F11fAWAst3C4ph8uh4911jK2JiwWHVQ+jp6WfFFFzHTmGqeOLm6seWZAbXKj+JNES5sw46pDlyu0uAup88dl/DJR2KamEkJafxNsuW0cfgzOYRw4j9V0vA6vUwBUrO1IYp/EA2f+6y4nUnH7NE1fJdsDl1MVT+I9H545R6tP8AZH5Vrthcpnmui8aneByPMPkgT2TCq0JsqzbBP8Xi1xPb+Zrh9QqdgNVpCtlJU62oci8rH4laODgWc4H8Nx9DZCSndOMyQ+HV1DRx4hI+e/8AdKWMu4LtwdqzhZVT2/sLpIr2CmxGrLG+HfZSUNPe5vuEtrHann0VLlgytI9o4C75qxYLE4GwNiN7HZR5fiHBF902x6ZscRt94/dPUIJzt7RuPHUdwDmLMDnN8JhsPxn+yS4QPOD2W1Fh5lBJP+5KtOFZPJbqBOq1/RX4wVFxhOcrLFl2QXHRPalxttyq5lymcTYjcG3zXQqLBvKL7nqsOzdPno35cv4cf7fRVIcKubnkoyDDbHhWk4TYcKM0JC2Wci/YmFIto4CCmrqdaGOyogCyMk2RngWC3bGLorTdQpi9zUNLMmroEJNSK0yhY96hMZKIxKoip2F8z2saOp/YdyqNWfFKJryIoXPaOHE6b/KyJJvoFtCSoaLbpe9xabgptUtBSaoJHKaCGxYjcWcpJpmlvKRyFRGUjqroljWOQjqsnrTpISKWvI4Q8tUTyVdEsMNRYqGWvJ4QZK1srIEwzXKuuUq7oVQmmye4LUlrhbqk5o3E06adSOwVdG2op3NPbb3XJYmmKUtO2l1l1HKhdI03NgqH8QMPMNTfo/dY8Cabizo6lXFTRdcsVpI2OycY9RfaYHD8QF2+659lisIAF+F0HCKvUNt1mzQcZWh+HziVrLJ07O2Ldj8ldaaTULbEKn5ip/Bl1t2a/wDQ9UZg1W61wDZBki5+SGY4V4iXE6R0NS5jQSHHU32KstJSyxNa94AaSB7X7rTHG/1I5B/pP9lYKQeLCWu6jb3TFyuQ3cOfRw/PrbV0o76D/wCoSygpi8kt6IvPMl62TrbSD7gKbL8w8JzR95zgD/pXSTrGjjSqWeX/AFiySVzQel1DT0zjaw3dummYGBrmNHS10zwaEPfq27D2CLdSsBY90qIKalkgbrePL3H90uxPETK4dhwrBmuctj0jqqRck2CqEb8i8stvijo0GHDwIZIbPLARIwHcgm+oeytOBYg3Sbgg2tYhc3y/g1Q8g6zG30Jv9F03BsO0NAJLvV3KxZ/H2b9PO10McFjjj3J8xN+OE8biB/C8fogIoB2UogCx75emNnFT5kFnFZh1afktDjT+rGn22QrqUKN8B7lGs0/sU8GN+gl+MDqwj2N1G7EmHuPcFCaXf/VG6/ZMWeQuWlxsbU87Dw4fVMWEKpOI6g/RaAjo4j2JCas/2hMtIvTLi4qt5yzLHQQGR/medo477ud/HcoJ0ko+7I//AMrquY5lllU7XMXl3fW7b2HA+ibHLG+REtNP0zl+P49NWSGSZxP5Wj7rR2aEs1K913w8I3il+Txf9R/CpddSOie6NxaS02Ok3H1WyGSMviZJ45Q+RYzXdyhamuDuLlaR047IpsA7KnJIJQbFp1ngWWzMOe7kptFAjoYkEso2OJMSRYHfko+mwFnVOfsgcLb/ACRlJSBosBslSyv7Hxwx+hNHgDOyIGU2O4VgihTGkhSJZpL2Pjgi/RQavI0lrsSJlM+nfZ7SP2XdaayHxbAIZxZzRfvZSOrfUiS0iTuJUcj4jY7le/FyWMxRO216rAdbckpvh+TGxOu12ykzLk1lSy4PnA8qFZofkTvg0zUnh21yc0wWffbtc/JdNyjiLSywHK5gyikpJiyUEA3F+isuVK7w3Wvt0T8qTVoXpX6Z0XGsPEkJBF/xD3CDwCrFgzSADsVNX481lOSeg/XoPqk+Xa5hsSQsdpK/R0FHh7ux1j9ERG6w4Bc33G4ASihxGoEZDW2dbYu7p3jONtLQ247BLGTJbkm+Ogbk4VM57XZJqHvc8ua5ziSem5SubLlXTnV4biO7d/2XXmy7KKaqWmGqn00YJaaF2jitV4rz5mPJ43ab/smWBxVLTtG63c7D53XQqudLJpCU789qqELDtldiTE8Okntr0st23RGEZbaw35PcptS09zun9DSWS5ZmlQ2OKLdsHw+i0kbBWClbZQtjAU8blklKzQuA9i3CghddTJQVmy0cvSVE8qIhFKoHOW7yoHFMRRq8oaVoU7gonNRoBgpj/wACXYvi0VMzVK8jsAbuJ7AIrF6wQxOefwi64rjOIvnkL3kkk7eg7Ba8GHfy+jHnzbOF2O8YztPLcRf0mHbu8j1d0+SrBdfdaLF0IxUVSObKbk7bLqIVIyJFCFbxxLK2bEiKKNGRxr1kaIjjS2xqRtCxHxNUMTUVC1KkOiTQs3TCJCxhFRlKY6LDoHWRQegWlSh6U0MDRIvfGQepeFyBoNMjxPDYpx/UaD623SWPKkLTcEp4568LkSlJKkyeN2Y2kj0aC0EIU4XED5W2RGteOkQch7wKWkaTcjjhYQApZHIWVyYkLlI9klQU8y1klQ53TYxEyke6brdtPvdSwRooQom6Ao1pIk8pxslUITCByVPkYgh52UOord6icgQTCoZkbHKlQKmbMo1ZExmVFIoWVC9dKqohq5QuUzlBIiRTs0c5aXUb3KMSpiQDZXPiAD9mdbuP3XH38rtWa266d49FxedtiV0dL8Tl6r5EaxYsWoynXvswcojS2UtHJcJgIrhctto6ySYtbEpmNRToLL1sarcEomkcaJijWRsRLGoHINRPYo0Uxqja1TxtQthxibNapAFgC30pbYxI0ssIW68QssiIWWWwWxCohAWrV4UhWmpQgO8IKpdymMgSyqTIASAZCtY1tIFq0J6E3yMKUI9rUtp3JlCbpUhkTUtspWPstnMURVdl2Fl11qShtdljZlW0vcEheqIPWznKURmGWy98e/KheUM96uirG0U2y2e5KGzWREU6jiRSNpShnlEPddCvBuiiBI0qAHNLT1FlxzMVJ4U72joV2Ilcvz3DaoJ/MAVt0z5owalcWVlYvSvFtMR1GjlT2kkuqzTlOaORc6cTqwkONK80LyN9wpQUjod2atCniC1AW7NkDGInjapWtUTCp2IGGjcBbLxegoSzwrRylXmlQhCvVsVllCEZC0IUhWWVEB5QltU1OHNS6qjRx7Bn0K3BYWKZzFu1qfYgHY6yPppEHLHZbwSKnyWnQ3L7hQSOXkb17IgoO+CNzlCXKRxUEqNIBk7JlJFJ3Sx8tlJHOo4lqQxc5DyrQSrHPUoFsgklXsdQo5moSR1kVWVuobtqF6ZEnjqUTHUKbQdwWSqR8Q6a4Y/tsVcmyJLm2n1wO9N03E6khOZXFnLVqtitV0TnHRoXJjTPWLFhkdCI0p5UW1yxYs8kaIsniKmaVixKY8miKnYsWJbDRtqXgWLFCyS6wuWLFRDVbXWLFGQjK9ssWKijwtQdQxYsRR7KYC+NasCxYnISz2RlwhHNssWIkCwiKVTl9wsWKNcksiJUUhWLFES+QR7VC42WLEQJIyVTOlWLFdEs8MiFquF4sUXZTAJJLLeCrWLE2rQuw6Kdb1YD2OHcFYsQey30clrY9L3DsSh1ixdFHNfZ/9k=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60776" name="AutoShape 8" descr="data:image/jpeg;base64,/9j/4AAQSkZJRgABAQAAAQABAAD/2wCEAAkGBxQSEhUUEhQUFBUVFRQUFBQUFBQUFBQUFBQWFxQUFBQYHCggGBolHBQUITEhJSkrLi4uFx8zODMsNygtLisBCgoKDg0OGhAQGiwkHyQsLCwsLCwsLCwsLCwsLCwsLCwsLCwsLCwsLCwsLCwsLCwsLCwsLCwsLCwsLCwsLCwsLP/AABEIAKgBLAMBIgACEQEDEQH/xAAbAAACAgMBAAAAAAAAAAAAAAAEBQMGAAIHAf/EADoQAAEDAgUCBAMHAwIHAAAAAAEAAgMEEQUGEiExQVETImFxB4GRFDJCUqGx0SPB8HLhM0NigpKi8f/EABkBAAIDAQAAAAAAAAAAAAAAAAIDAAEEBf/EACYRAAICAQQCAgMAAwAAAAAAAAABAhEDBBIhMSJBMlETYYEzQnH/2gAMAwEAAhEDEQA/AOIsfZEfaEMFiqi7NnOutV4vVZRI1ExuQzFOwIWEg6IXRFPBqNgtKOAlP8JorHdJnKjTjhuCqDBtQ23UkuEFhvbhO8IGh+/Cd1tOHjZYpZXZ0VhVcFapprAK04ZVamjZVWthLCm2C1FuEvKrVmjC+aLZFupibIWmfsosTqdABKzjZrkKmN9wrFglZrbY8hVmmlD2ggoullLHAj5+yKE9jEajEskK9+i4gr1CwTagCERfuugmcVxo9co5CvXPAVdzRjYiglcPwse75hpsp2UjiXxOzCaurcxp/pQuLGAcEg2c767fJVunptb2gfNZQM1yEnfk+5T7KNCXPLud7eydKSihsIWbY7S+FT6+NwD8+FW8HYXvTnPmIantgadmbu/1dkRkyi6kcoU9uO2HW7JSG0NBq0ttxufdPqk+FEjMLw7zEnsq/n2q8OPb8wH1WRPfJI3Pwi2Rsl12N1u2ImVp9Umy5OXtuRsrRhMBc656Ipra6JjluVj+nOw9LIiV91jWBrblBznsshrirPC2xuELUw3ufRGxjoV5Ky1/0VpgzikIxKA5MY3pb4PmPumDtgmOhd+z2V+yR4hKApq/EAxpuVTMVxzUbN+qdixtmbLlUQ+tqwk8tZul8k5K00lbI4qMM89jPM2W209i089FWHMsukfEAeZqo08F9wnRfBmaF5C9AWxCxWUeI+iCBRlGql0HHsd4e4KzYaL2VRp2kFWzD3Wbf0WTKb8JZKWMOTSnjI5VWpMT0usVb6OYPaCFiyJo345J8CHM0Nm3QGX6ocJ9mqn/AKDj2C5tgmIFsgB6lMxrfBi8ktk0daoZgdktzy8iFpH5hf2WuH1Q2KaY7SiancOdrhZ/jJD73IW5arA4AXVnIXNMu1hY7SeQbfRdHoZg9oUyxpgxlwMcHrtF2nhNX4i0BVas2BI6BViqzJa4utOn8lX0YNZBKe5ey64rjoAO65nnrHtUD2g/eIb8r3P7IPEseLuqqeMVZfYeq2RhRjRBhTrPBVxhqm0cL5PzDyju4qkUkmlwB+oW2OYgZS1l/K3/AAlSUN0v0Ojk2xB4LySFzty43K6LlejsQAqTg1Lc37LqeV6fjuEnUy4obpY+2WWFgay57brjeb8T+1T6Wf8ADY42P5ncX9ld/iLjbmsFNB9+QeYj8LP5KpGG4G4EEhK08Nq3v+Dc0nLwX9LTlLCwYwArfT0AZvwg8tUJY0OtspMy4u2FndxNmt6k/wAJE25SNMI1EUZjxnwwGjc3sANyd+y3w6SZ7dRAHoeUNhdGHnxH7uP6egVlpYAPZVJpKkHG7shhBO5CnmGyJLQEtrZeQECDk7AqZl3H3WmIyAAryObSD6qt5mxTSxwB8zhpHz5P0ToQcpGbJNRjbKtjuJmV9gfKOPX1Sxsd1MyK6PpKAu6LrRSiqRxpScnbA4ae6Yx0BtwnlBgx7J/DgptwqcgaK1nubVI0dgqqzZW/PdAWS6uhVSe1XHoj7B56AuBc0JeWq/ZXpwRuLg8qXHslagXw++lTdySjnelFUjrFEzYRK292nZBuYRyLK+y1wWKma1wCtlBh+tg0nfsufYfVWIB4XQsu1g2ssedNLg36eSkVzH2PhcL3srFlLHLgAlPcyYKKiEkDzALmFG90Euk7WKCNZYV7GSvFO/R22WNs0RB4IXHsboTBORawvsuk5YxMPaASoM74GJYzI0eYf5dZsUvxzp9M05Ib4WuxDglZdouVesIqWvZblcvwQ8tPRXPBqsR8mwRZolYWI8w03gVNxs1xuFbsv1g07pTnqASQNlb+EoHKtV5b33QPyx39DOp0X1+4XG8zOdFUPZ63HsuqUkxdzc+5/sqF8TqKz2SgbHyn3RaSdZKfsXrMd4r+inPnJQNZIbhTXUdSN11TkJGU0zTfWOhsRsUJFyXLyW3RFUEgYRqaHNP3gfVTorsteWoWSttG4CQfhd19irTVY2KKmLiLSHytYdjfv7KjVmDeGBPTP0gWdpJ3b7Hql+N47JVvjMn/AC26bDgnqVm/Fvlfo1/l2RquRhhGImap1SuuXHcn9l02goW6hbpbZcspcKErPEi1B45aN+OoCvGRsfDx4M5s9uzXcO9igzxvmPobppepF+ralkMDnOIa1oJK5PS1zqupc93/AGt/K3oPdT/EDMLpHimadmG8hHU9GqLKVGY3h7hcFBDHtg5PthSybp7V0XnDIW2AJsU0leAB6dUG6ENG/B3FunqtaiUNZdx46lZfZtqke1taGjnlKKjEmtBudyqnjWYHSPPh/dHB7+qTvqJHclaoaV1bMWTWQjwuSx4jjgsbH2VXkc6V1z8vREQURcVZcEwHV0WuGNQMGXLLJ2J8OwguPCuGFYD6J7h2A6bbKx0tCGhSUhVCijwcAcIs04GyNqqlrQlb5iSg5ZRQc4V7J7AJNDgAfYgpbPdx67JtgdcRsSnVSIWHBsNbELFWFunTZU6prjcIyatOgEFC0wuA6SmjuQ6xB7pfi+UIpGF0e2xKr+MYg8kWKtmHYkRTXPOlR2iKjkdbTmJ5HYp7lzEtLgCvcxtbI4uHJ5SCJxaVcluVBQltdnb8HxRpABPKpmfsIDHeKzg7qDBXktuHb2VmqKF09KQ7cgXXPS/HOzrf5IUI8o1h2C6Ayqa8aD1FiSuTYG4xudc2INrK3YQC5wc5x+qrPjV2TBPihbV4b4NXbo43H8omsq2h+ljdRHJOwCd5ho7WqOdAtbsFXsLkjcSTu5xJPpdVGW5Wy5R2ukWOlIngdGW2uOel1SMGrDFKWHoSF03B6Rpbt/suc5mpPCrni1gSHD5qsTTcohZOKZecHcXboD4kUuqk2Fy1zT+u6Ny2btG/RTZ1hvSSjs2/03WeL25U/wBjsnlCv0zjH2dw5sPchDVXKI1i/KCqnrt9s4jSUQdjblO8Iotbt+ErpG8lWrBS1jdR4AuVWSVLgmKK9kWZ3eDC2MH73T0CQ4VSaiNvdZi1YZ5Seg49lYcrxNPPUqvhAiW+ZYsGwazLsNjz6KLOr2xRNkIaJrgNIAvf91ZMLc2NhJNgBe65hmTEjWVJIPkB0s9u6zY05TtmnI9saRpgUBml1P3JN3E9SV1XBcLGkdlSsDwosOwv6hXvC6gtbZDqJ30N02N+w+ojDR7Ki5nxIzO8OPZg5P5j/CcZjxAn+mzr949kooaH0V6fF/vL+AavPx+OP9FEOGE9EdDgx7Kx0tHbonFHA3qFrcjnUVzC8EOoXCuNDhoZY2WzGtCLdNtsgcrLoYNmaGpfU1/QIB2olTMhsqolEDrk7ohkYstXEKMz+qsro5syna7hLSwscbKaKq0G6NbIx49U4EXzTGwRrZCWXQ9bFYLDLZllCAtawkgp/SSXpiP+lLKazhupRJoYR0sVTLQkaASQUoxGn0u24RuvzLWs3CsiC8vVG4F11fAWAst3C4ph8uh4911jK2JiwWHVQ+jp6WfFFFzHTmGqeOLm6seWZAbXKj+JNES5sw46pDlyu0uAup88dl/DJR2KamEkJafxNsuW0cfgzOYRw4j9V0vA6vUwBUrO1IYp/EA2f+6y4nUnH7NE1fJdsDl1MVT+I9H545R6tP8AZH5Vrthcpnmui8aneByPMPkgT2TCq0JsqzbBP8Xi1xPb+Zrh9QqdgNVpCtlJU62oci8rH4laODgWc4H8Nx9DZCSndOMyQ+HV1DRx4hI+e/8AdKWMu4LtwdqzhZVT2/sLpIr2CmxGrLG+HfZSUNPe5vuEtrHann0VLlgytI9o4C75qxYLE4GwNiN7HZR5fiHBF902x6ZscRt94/dPUIJzt7RuPHUdwDmLMDnN8JhsPxn+yS4QPOD2W1Fh5lBJP+5KtOFZPJbqBOq1/RX4wVFxhOcrLFl2QXHRPalxttyq5lymcTYjcG3zXQqLBvKL7nqsOzdPno35cv4cf7fRVIcKubnkoyDDbHhWk4TYcKM0JC2Wci/YmFIto4CCmrqdaGOyogCyMk2RngWC3bGLorTdQpi9zUNLMmroEJNSK0yhY96hMZKIxKoip2F8z2saOp/YdyqNWfFKJryIoXPaOHE6b/KyJJvoFtCSoaLbpe9xabgptUtBSaoJHKaCGxYjcWcpJpmlvKRyFRGUjqroljWOQjqsnrTpISKWvI4Q8tUTyVdEsMNRYqGWvJ4QZK1srIEwzXKuuUq7oVQmmye4LUlrhbqk5o3E06adSOwVdG2op3NPbb3XJYmmKUtO2l1l1HKhdI03NgqH8QMPMNTfo/dY8Cabizo6lXFTRdcsVpI2OycY9RfaYHD8QF2+659lisIAF+F0HCKvUNt1mzQcZWh+HziVrLJ07O2Ldj8ldaaTULbEKn5ip/Bl1t2a/wDQ9UZg1W61wDZBki5+SGY4V4iXE6R0NS5jQSHHU32KstJSyxNa94AaSB7X7rTHG/1I5B/pP9lYKQeLCWu6jb3TFyuQ3cOfRw/PrbV0o76D/wCoSygpi8kt6IvPMl62TrbSD7gKbL8w8JzR95zgD/pXSTrGjjSqWeX/AFiySVzQel1DT0zjaw3dummYGBrmNHS10zwaEPfq27D2CLdSsBY90qIKalkgbrePL3H90uxPETK4dhwrBmuctj0jqqRck2CqEb8i8stvijo0GHDwIZIbPLARIwHcgm+oeytOBYg3Sbgg2tYhc3y/g1Q8g6zG30Jv9F03BsO0NAJLvV3KxZ/H2b9PO10McFjjj3J8xN+OE8biB/C8fogIoB2UogCx75emNnFT5kFnFZh1afktDjT+rGn22QrqUKN8B7lGs0/sU8GN+gl+MDqwj2N1G7EmHuPcFCaXf/VG6/ZMWeQuWlxsbU87Dw4fVMWEKpOI6g/RaAjo4j2JCas/2hMtIvTLi4qt5yzLHQQGR/medo477ud/HcoJ0ko+7I//AMrquY5lllU7XMXl3fW7b2HA+ibHLG+REtNP0zl+P49NWSGSZxP5Wj7rR2aEs1K913w8I3il+Txf9R/CpddSOie6NxaS02Ok3H1WyGSMviZJ45Q+RYzXdyhamuDuLlaR047IpsA7KnJIJQbFp1ngWWzMOe7kptFAjoYkEso2OJMSRYHfko+mwFnVOfsgcLb/ACRlJSBosBslSyv7Hxwx+hNHgDOyIGU2O4VgihTGkhSJZpL2Pjgi/RQavI0lrsSJlM+nfZ7SP2XdaayHxbAIZxZzRfvZSOrfUiS0iTuJUcj4jY7le/FyWMxRO216rAdbckpvh+TGxOu12ykzLk1lSy4PnA8qFZofkTvg0zUnh21yc0wWffbtc/JdNyjiLSywHK5gyikpJiyUEA3F+isuVK7w3Wvt0T8qTVoXpX6Z0XGsPEkJBF/xD3CDwCrFgzSADsVNX481lOSeg/XoPqk+Xa5hsSQsdpK/R0FHh7ux1j9ERG6w4Bc33G4ASihxGoEZDW2dbYu7p3jONtLQ247BLGTJbkm+Ogbk4VM57XZJqHvc8ua5ziSem5SubLlXTnV4biO7d/2XXmy7KKaqWmGqn00YJaaF2jitV4rz5mPJ43ab/smWBxVLTtG63c7D53XQqudLJpCU789qqELDtldiTE8Okntr0st23RGEZbaw35PcptS09zun9DSWS5ZmlQ2OKLdsHw+i0kbBWClbZQtjAU8blklKzQuA9i3CghddTJQVmy0cvSVE8qIhFKoHOW7yoHFMRRq8oaVoU7gonNRoBgpj/wACXYvi0VMzVK8jsAbuJ7AIrF6wQxOefwi64rjOIvnkL3kkk7eg7Ba8GHfy+jHnzbOF2O8YztPLcRf0mHbu8j1d0+SrBdfdaLF0IxUVSObKbk7bLqIVIyJFCFbxxLK2bEiKKNGRxr1kaIjjS2xqRtCxHxNUMTUVC1KkOiTQs3TCJCxhFRlKY6LDoHWRQegWlSh6U0MDRIvfGQepeFyBoNMjxPDYpx/UaD623SWPKkLTcEp4568LkSlJKkyeN2Y2kj0aC0EIU4XED5W2RGteOkQch7wKWkaTcjjhYQApZHIWVyYkLlI9klQU8y1klQ53TYxEyke6brdtPvdSwRooQom6Ao1pIk8pxslUITCByVPkYgh52UOord6icgQTCoZkbHKlQKmbMo1ZExmVFIoWVC9dKqohq5QuUzlBIiRTs0c5aXUb3KMSpiQDZXPiAD9mdbuP3XH38rtWa266d49FxedtiV0dL8Tl6r5EaxYsWoynXvswcojS2UtHJcJgIrhctto6ySYtbEpmNRToLL1sarcEomkcaJijWRsRLGoHINRPYo0Uxqja1TxtQthxibNapAFgC30pbYxI0ssIW68QssiIWWWwWxCohAWrV4UhWmpQgO8IKpdymMgSyqTIASAZCtY1tIFq0J6E3yMKUI9rUtp3JlCbpUhkTUtspWPstnMURVdl2Fl11qShtdljZlW0vcEheqIPWznKURmGWy98e/KheUM96uirG0U2y2e5KGzWREU6jiRSNpShnlEPddCvBuiiBI0qAHNLT1FlxzMVJ4U72joV2Ilcvz3DaoJ/MAVt0z5owalcWVlYvSvFtMR1GjlT2kkuqzTlOaORc6cTqwkONK80LyN9wpQUjod2atCniC1AW7NkDGInjapWtUTCp2IGGjcBbLxegoSzwrRylXmlQhCvVsVllCEZC0IUhWWVEB5QltU1OHNS6qjRx7Bn0K3BYWKZzFu1qfYgHY6yPppEHLHZbwSKnyWnQ3L7hQSOXkb17IgoO+CNzlCXKRxUEqNIBk7JlJFJ3Sx8tlJHOo4lqQxc5DyrQSrHPUoFsgklXsdQo5moSR1kVWVuobtqF6ZEnjqUTHUKbQdwWSqR8Q6a4Y/tsVcmyJLm2n1wO9N03E6khOZXFnLVqtitV0TnHRoXJjTPWLFhkdCI0p5UW1yxYs8kaIsniKmaVixKY8miKnYsWJbDRtqXgWLFCyS6wuWLFRDVbXWLFGQjK9ssWKijwtQdQxYsRR7KYC+NasCxYnISz2RlwhHNssWIkCwiKVTl9wsWKNcksiJUUhWLFES+QR7VC42WLEQJIyVTOlWLFdEs8MiFquF4sUXZTAJJLLeCrWLE2rQuw6Kdb1YD2OHcFYsQey30clrY9L3DsSh1ixdFHNfZ/9k=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60786" name="Picture 18" descr="http://www.genitori.it/wp-content/uploads/termometro-500x3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1484784"/>
            <a:ext cx="1376624" cy="936105"/>
          </a:xfrm>
          <a:prstGeom prst="rect">
            <a:avLst/>
          </a:prstGeom>
          <a:noFill/>
        </p:spPr>
      </p:pic>
      <p:sp>
        <p:nvSpPr>
          <p:cNvPr id="160788" name="AutoShape 20" descr="data:image/jpeg;base64,/9j/4AAQSkZJRgABAQAAAQABAAD/2wCEAAkGBxQTEhQUEhQUFhQWFxcYFxgVFxcUFxcXGRQWGBUXGBgYHCggGholHBUXITEhJykrLi4uFx8zODMtNygtLisBCgoKDg0OGhAQGywkICQwLCwsLCwsLCwsLCwsLCwsLCw0LCwsLCwsLC8sLCwsNCwsLCwsLCwsLCwsLCwsLCwsLP/AABEIAOEA4QMBIgACEQEDEQH/xAAcAAEAAQUBAQAAAAAAAAAAAAAABgEDBAUHAgj/xABGEAACAQIDBgMEBwUGBQQDAAABAgADEQQhMQUGEkFRYRNxgQciMpEjQlJicqGxksHR4fAUM1OCovFDY3ODskRUwtIVFyX/xAAaAQEAAwEBAQAAAAAAAAAAAAAAAgMEAQUG/8QALhEAAgIBBAECBQMEAwAAAAAAAAECAxEEEiExURNBIjJhgaFxkfAFscHRFCNC/9oADAMBAAIRAxEAPwDuMREAREQBERAEREAREQBERAEREAREpeAViULTA2ttijhk469VKS9XYC56DmT2EJZeEDYShnNMZ7ZsIrWp0a9QfaARB6BmB/Ka3bXtl0GEw/LN6zWsegRNfMkeU0R0d0v/ACQdkfJ1y89Tje7ntefxAuNpoKZ/4lINdDyLISbr3GY7zrmDxaVEV6bK6MAVZSCCDoQRqJC2idTxNHYyUujIiUBlZUSEREAREQBERAEREAREQBERAEREAREQBERAESl5rts7aoYamamIqpTUc2OZ7KozY9gIWW8IGymu2vtijhqZqV6iU16sbXPQDUnsJynej2wsbpgE4R/i1Rcn8FO+Xm3TSczx2Nq4ioalZ3qOfrObkDoOQHYC03V6KWN1j2r8lTsXSOnbz+2FmumBp8PLxaoF/NKf/wBvlOZbR2lWxD+JXqPUc83Nz6DQeQtPNLDA8z6WlplKtY68uhE9DSvTp7YLkqnvxyOGUE9CUInpYKgJKdx99q2z3tnUw7G70r6dWpk/C2mWh/ORWJXZXGyO2XKCbR9U7C2xSxVJa1BgyNpyIPNWGoYcwdJsZ8w7p7z1sBW8SlmrWFSmfhqKP0YC9m+dxPobdvb9HGURVoNcHJgcmRhqrDkfyOoynz2r0kqH5Xk1wsUjcRETIWCIiAIiIAiIgCIiAUiIgCIiAIia/a+2KOGpmpiKiU06sbX7Aak9hGG+gZ5MwNsbboYVOPEVUproOIgEnoo1Jy0E5RvR7YXbiTAIUGY8WqAW1+JKeg/zfKcx2jj6tdzUr1HqOdWc3Pl0A7D5TdVoZP4rHhFcrEujpu9HthZuJMDT4R/i1c2/y09B5sfScyx2Nq13NStUeo5+s7Fj5An4R2GUxxPFXFqvc9B+88pa76qFipc+SKhKfZkJSmw2RUo+Kvi+9TF+IKc9DwtZSCQDYkAi4BFxItisW7ZXsOg/eZapVSpDLlbQ/wBazDZfKby2XxqwsHX9o4dKqopVKS8LCgqnxKr2VSj0aFK6+E7G7G5J5ubCRfHbNJvTcFXU89VbofnMndjbwakU4mQEji8ML4g6oWuCabZ/WFj6yV19ipUQJRFNeDiKhXar8XvFGqWN2zGQCqufvNJRk1yitnMLEMVYWYcv3jqJ6Jm+2lszxVuthUX4TyP3T2P5SPI+oIswNiDqCNRPc0uqVi2vszThjlFAb/w5z0GnlhKafw6TSpNdkcFybndXeOtgawq0TcaOhJC1Fvoeh6Na4+YOlErJSgpxxLpnE8cn1Fu3vBRxlFa1E3ByYH4kbmrDkf8AebcGfMe5+89XAVxUpklDlVp8qi+ujDUH9xM+jdh7Vp4milai3EjgEciOoYcmByInzmr0rpl9GbIT3Iz4iVmQmUiIgFYiIAiJQwBEpeY+Ox9OihqVnSmi6s7BVHqYXIMi8w9q7Uo4dDUr1EpoObG3oBqT2Gc5jvV7YFW6YFOM/wCNUuEH4U1b1sPOco2rtWtiHNTEVXqN98khR0VfhQdgBNtWhlJZm8L8lcrF7HT96PbCc0wCf92qD/op5H1b5Tlu0toVK9Q1a9RqlQ/WY3Nug5KOwtMJ6/T+vXnLVV7ZsfT+Uvd9NCxWsvycVc59l/xOks1sSq6m56CYVbFk5DIfn85iXmC2+dj5ZbGCiZlbFs3YdpZ8M2vY268pmbKFK96p00FsjMna211ZeCkvCvPv6cpllJ7sJHoV0Vql2Sml4S7LezfAA4qrG/2bG38542rtLxbKosg06k/umrLT1TpkmwBJ6DOd9NZyQesnKr0opJe+O39y/s/GtScMPUciOYM63uxtta1JEupTRBUF6aG5ZlemOEMQbkFyRlobicwOxWCF3YKQMhqSemuUzsAKmEIcjipsPpAP61HX0k4Wx6yQnob4xcnF9ZZ1raGzvFPEnEW4bguAjVlAJNThFyg6cQRbAAZyG7f2Iag8WkPpVGn+IOn4rafKSrY2KGJU8Ve1Nhx+7wr4pyBLsfiI534jyAvMzE7K4AtiSTyYcDsPtLTzYKANW15DKaYycXlGA5DSe4/rXpFrf1aSvevd0m+IoL72tRBnxC3xqBqbajnrIorBhPe096tjz2Z5R2sog6T3LYBvz/j/AAnoCXxZFnqSv2f73tgK3vXOHqEeKuZ4eQqKPtAajmB5SKSoM5bXGyLjI6nh5R9Y4TErURXRgysAykZgg6EGX5w/2T76eA64Su1qDn6JmOVNyfgzy4GJ9D5mdvBnzOoolRNxf2NkZqSyViUiZ9yJHqIlCZIFZbr1VVSzEBQLkkgADqSZH97t7cPgE4qxu7fBTXN3Ns7dF+8ch6zgu9m+GJ2g30xC07+7SS/AOl7/ABt3PawE06fSzu56XkhKaidO3r9rlGleng18aoMvEOVEHtzf0sO85Ft3b2Jxj8eJqs51AyVV/AgyHnr3M1D1gNMz/XOY9SoTqfSa/Uo0/wAiy/JDEp9mRUxAGmZ/KWHqfaNv66TFrVbaTHRSxyuSZiu1M7PmZdXWk+jKqYvp85bpqXNhmTMwbHdULuQthex18spj7Px7Ur8IBv1F5kymsxN3puuUVcnFP9zJxGxmRC7kDoM7masy/i8U1Q3Y3/dMcidiml8RVqJ1OX/UsL6/3PXHKAXlOGbHYSA1R71iNMr3PTOdb2rJCqDtmoZ7Zcwuw2I4nPAO+vymVsbB+4Xpv7+YsQLetxzlNvUKvEouWU5AAc7dBznrZ2Dq0QXJVRzVic/lzmeU24Zyuej266IVajaq3iPcvfPnwarHV6jMfEJJBtbS3kJlrtxvD4GUHK1z08phbTxZqvxEAeUxFEvUE0so8qWqsrsk65vnjPlfck25+8Rw1QK5PhE3JGtNuTj8rj1nbdnYmm6liwQGxfgOdW4J42qFi/AcvdS+vkZ860aPWTjcfeLwiKFZrUybU2P1GP1SfsE/I9r2uhL2ZhkjqWIwlruoKrcDMcIuRe6i5931J6zne+W7Pgk4mgPojnVQfUJPxgfYPMcvLTq+BrcR4gSWsoPFYWIBuOL7J+wo0EsVsHw5GxBHMag5H3b/AA526H9dNdjrllFbRwi8rJHvnuscI3i0QTh3OmvgsTkD9w8jytY8pGwZ9BRcrY5RnlHAIiVlJaRFuU7p7J98jiqf9mrtfEUh7rHWrTAFm/END6HmbcM01mRsjHvSr0qlH+8RwU8ybW8iCQfOZNZRG2vD7XRZXLaz6uvE1/8AaX6CJ81sl5NW82JMjG/O9tPAUONrNVe4pU72LMALk8wouLnuBqRN/tDFJSpvUqHhRFLMegAuTPmXe7eGpjcS9Z72JtSX7FO/uL52zPc9LTTpNP60+el/MHLJ7UYO19p1cTWerWcs7HMnQDkqjkByEx6BAdSwPCCOILrbQ27855VYE+iVa27TJl5LG1MD4T2B4qbDipuNGTr5jQ9x3mvqg6jl+c3YYMhpv8JN1Y/8NzlxfgP1vnrNZUplSVYWINiO8+c1NDqng1wnlDZexauJYCmALsEDOQilyLhATqx6DzNhnM3YeCZC4NldTwsrL7ykXuD0z/SXt3NsNhatyx8B2XxRYMAQws/Ccm6EWzBPOxGZvdtCkr0qlB6bVCHWp4TtUQ01IFHiZhcPw5Wu2QX3rzHZByjhG/Q3wpujOxcfT2I9tepU42WodOQ087TDFXKwHrLru1epyufQC0264ShQXiqHjfpy06fxkFJQSXuXumWpslYniKfb8f7NNhMIajBbgX5kiblkoUFseGo+eWvz5CXNgvTdWQqBmTa2oPIdLTB2lszgYgaajy795x/HLD4NEa1ptMropS3cZft9Mf5M2nsunUojgtxW+K2d+YMj3AVOWoP5g8pk4eoy5AsBzsbTfbLqUSvA6HhGbcA4nPXP6umsuqqeXuZh1ephao+nDEl3j3NKNsVOJWYAkAgXFtefnMXF416nxEntyHpNrtVaLOfAVkTkHbiPzmNTpKO8664p5RRLV3TjiUma5aRMyqOHmRwX5T0XVddZwpK06MpUZR3/AEmNWxTNloOgmx2Fu7icYfol9wZGo91QeoHvHsLmFyye1JZZPvZpvUzn+zVCS6qfDe+bILXQnqBoeg6idMSqpWxvqPdXLiy1djne/wDtoZDt0dzqWD98EvWK2LnIAZEhF0UZam5y11mTtve2jh1yIZut/dHqM2PYfMTRGLwUSw3wSDFpTNNxW4PCIIcPbh4TyN5wzaVBaderTS/Aj+7fM8JzAPe1vnNhtreaviTmxVeV7AgfdXRf17zSg2vbMnUk3ufOevoqZwe58Iom10e7dZ4L9I4SZ6sBPSeSs8cF5OPZLsjDVsXauC1VCHpqTZDw5k25sDY20tYyIYHC1K1QU6KM7nRVFzbqeQHc5Tr/ALNNwWw1dcRiHBqqrcKJmq8Q4TxN9Y2J0yFzrMOtshGtrPJZBPJ1D5fKUnq0T5reasHMPbhtrgoUsKpzrHjf/p0yCB6vw+imcWXMnt+pky9reN8XadbPKklOkO1gXP51JDaPPzn0mhr2VJeeTLY8yPdp5tPRnlmtN7aRWJarrcDqBkeqjke45dvIS5xc+UMOX9AzJqKo3wwuycZbWYgW+uk1mKoFD25Gbkr/AD8/4GUrYcOpHyPQz56cGnhmtP3Nfseqi1Pf0ItnyPWbPaWyuKovBYcQJPa3P9JH6qFSQciJ6p4llNwzDlkTpM0q3u3Jno0auuNXpWRys5z0/qSVcFRoAEsTU5AXBv6ZD1mJUxLEZ5t1OcwMLWJ1kq3ZajmtXMkHS2elr35DpOxTrTb5Lt0NXJVrEIr+c/U1GG2MxINXTnnnnpfkB5TdpTp0LG44CQSLnJrfCefKY20do+GpRPfHLPLT87TSAu2dRjloCdJS67Jv4uEbv+XpNFHFK3S8vz+vj9DJxLUmrcVn8K924LKx68HECAfMST7Z2PTajTNCnmMx4TcYCsbWYmxbMH6SxHELcQsQYccSBkvzM3Gwdv1KYKcD1ibGmgJyN8wAATw53y0OlrkzSvhW08KzfbJ2NYz9jS165BKgWsbG+vQg9J52ds2rXfgo02duYGg7ljkB5mTfBbpviH8XFkJcD6KnqQoAAd7nQAA6k9ZMKSUcNTCqFppyVQLnvbUnuZKNbfZBzjHiPZHt3twKaWfEkVXH1B/dg9+bn5DsZKsbtajh1sSPdGSrYBQOp0Uf1aRHbO+RN0oDtcH9XHPsvzkSxFZnN6jFjyH1R6de5znoUaOU+lheTNOzyyRbb3wq17rTsE9QvyOb+ZsO0jTtc8TEs3U5n+Q7ShYmVCz1qdNCtcfuZ5TbPJz1nsCULdJJN29xsTi7NbwaR/4lRTmOqJkW88h3ls7I1rMmcSbI4tyQqgknIAC5J6Ac5Od2vZrVq2fFk0aZz4AQarDvqEHnc56CdB3c3Tw2DF6SXqWsar2Zz1sfqg9BYTbYrFLTF2v3tnYc2PRRqT0F55l2tk+I8FsYJFrZGyKOHQU6FMIvbVj1YnNj5yRYDDFbk6mabDtdhqSTlbQdyZJAJ5lsmy6CEREo5JnzHv4f/wCljf8ArH/xX+AmhoaHzkr9qWF8PamJH2+CoP8AMgH6qZEaZsxHWfUaeXwQf0Mc+2e6j2F52vcD2f0aNJK2JprUxDAMA44lpAi4AU5Fs/iPWwtOI4hbqR2P6T6b2DtdMTQSrTIIYDTkeYPcG8y/1CUkkl0drwZWIwlNgVamhW1rFQRbyM4/7Ttz6WFCYjDDgpO/A9MXIRyrMpXop4SLcja2uXYGJOk5z7Y9sIKVPCKQahqLUqD7CqG4R2JZgfIHrMWlclbFRfuTl1yckbqP9xPSDppKiUpmxz0Y/I9f67Tdr9NuW+P3I1TxwzH2ngeNeIfEPzH8ZHlEmyJNbjMBTStTq1FZqBceKqGx727H+M8Ro05NUlFktxqVuLi+Vx16y4HPIybClTxlEqKga7khxSRBSKoTYKG47NfMkux4b2ABJhuLwrU6jo17qbZjhPqOXWQzgtgs9Hh6rdZZZidTNnszYlWvYqLLzdvh9Bq3pJnsfd6lQ94Dif7bWy/CNFH594ipSJScIPHZGdibp1atmf6Kmeo98+S8vM/Iye7L2XRwyngAX7TMbs3mxz9BlMTHbap0hqCfU+g5t6SMbQ2zUq6kqPTi+ei+mfebKdLKfyoz2Wt9sku1d6Fp+7TuW9CfloB3MiWOx1SqSajGx+qCfzOreWQmIDyH9Hr3MqFnr06OMOXyzLKxvoE9MoVJ6yEu4HB1a7+HRps7n6qi58ydFHc5TW2orkguSySBNjsLYGIxjEUEuAbM7e7TU/ea2vYXMnu7fszROF8a3G/Kih92/RmGbnsLDuZ0ahhAqhRami5BKYAsOl7WHoPWeddr0uIFih5Ihu17PMPhuF6tq9YWN2H0an7iHI+bXPlJleUfDIfteYZr/r+601VfDVKpKtfgGRz4Vax1b7Xlp2nnTslJ5kWJFyvtMX4afvHQkWIHa5y/rnPOGwzvqcuYX975G3lwzKw+ERB9q2nJR6f7S+zk+XTQfKQ7O5S6Luz8OqlVW2VgAugA/gOk381eyKWreg/fNpKZ9lkehERIEjh/t3wBXF4euBlUpGmfxU2JH5VD+zOZVVtn0n0N7WNiHFYIhR9IjBk8xy9RdfWfPaNcT3dBYpVbfBlt4lk9KbibTYu3cRhW4sPVZL6re6N3KnK/eab4fKXZuwprEkVdEwxXtHx7rw+KqdSicLfMk29JFalUsxZiWYm5Ym5J6knWWpUTsKYQ+VBts9SjC+UrEtaycM3Z7cSlT8aC/wCJOTdyuh7ETMFIMCCAQciDzB1E09OoyMHT4lNx0PUHsRcSRKFZVdPgfTqDzU9wbzwdZp/TlldGmEsmiw+Ar0RVp0kpslTiHG2TKGUowOf2WIzBtckazaYPYQLF67Gq5zPF8PqD8WVsz8pnrlrNfjNtgXWn7zc+Sjzbn5CZIVOTxFZZbuwjc1cSlNbsQAO4AHrymix+3WfKnkvU6einXzPymprVSxu7Fjy5AeSj9TPGZnq0aBLmf7FErPAZ8yblm6k3Pz6Rw31noLaeXqWnoJKK4Kc5PVgJQEkgKCScgACST0AGZPlJHu1uPicXwuR4VE5+I97sOtNNW8zYd51fdzdTDYMfRJeodaj+858joo7C0zXayMOFyyagc+3a9mlWrZ8WTRp6+GBeqw+9yp+tz2HLpezdm0cMopYakqk5m2p5cdRtT65k5Dtm4qvwLe1zcBR1ZjZQPX5DOUw6cIzN2bNiOZ7dFGgHSeXbdOx8ssSSL9NQvdjqx1PYdB2Eozyk8M0qR09Fp5LSloncHCsSk2OzsFozeg/fIykoo6lk2GEpcKAS9ETKXiIiAYm1afFSqD7p/LMfpPnvf/d40qhxFIfRuT4gH1HJ+K32Wvfsb9RPo11uCDzynO9pUgCyVACrXVgwup+qwN8rHvNWltdbKrFk4UGvPABGnyko3s3QfDk1aAL0dSoBLUut+qX+tyuAesjKVAZ70LI2IztHtKgPnPRnhqc8gEaE+ucuTaIl289Szxt0BlTUPT853ehgvTYbF21Uwpfw1pOrj3krIXXOwJWxBU5DPsMtZqQ56RY/7SFkY2R2yR1Np8F/F4t6gs7Dh04UuoP4r5mWL8hkJ6CSpIE5CuNaxFYDk32UVJVntLuBwdWu4p0abO55KL27k6KO5tOk7s+zJVtUxrBzl9Elwg6h21fyFhrrfKNuohV2FFsgOw93sTjGtQpkjm7Hhpr5sdT2Fz2nVd2fZ9h8MQ9T6eqMwWA4F/AnXub+klmHoKihEVURRZVUBVUdABkJ7nlXamdnHSLVFIExKkdflz/lPBfkMh2/f1mckYWLJ8ane3CFcj8eS66fCzfnMrjlGQHWVVBGDguTKgTXba25Qwqhq9RUv8K6u34UGZ89JBq/tMq1agp4PCFiTZeIs9Rv+3TyH7RlkK5S5XQOlz3RoFjZR/CN3MHWqUUfFotOqR71NG4wOlzyNuWfmZIEpgCwyEzSsxwicYeTEw2zgubZn8pnCIlLbfZYkkIiJw6IiIAMhm9WDBdgRk44rdRazj8pNJod66PuI41U29CP5SdfzEZ9HMNi7bKVzg8QTxj+5qHSqhPuqT9sfD34TfPW1t7cejWJejajUOeQvTY87qPhPdflMnfPd5cTSyyYZqeh5q3VT+4dJot3d8not/Z8fdSLAVDmQOXiW+Jfvj16zTXa4PBU1nlEZ2psDE4a5qUyUGrp76ftAXA8wJrlrg/yndqL6MpyIuCDcEHmCNRMPHbv4atnUoUyT9YDgb9pLGehDWNdlW1M4xxiVuJ1Cv7OMG3wtiKfZXVh/rQn85j/AP6uof8AuK/7NP8AhL1rYe42HN+MSniTqNH2X4YfFWxLeRpJ/wDAzdYDcXA08xQDnrVZqn5E8P5SMtdFdDYcawOGq124KKNUbog4iPPko7m0m+7/ALMajkNi3FNf8NCGc/ia3Cvpc+U6lQpKi8KKqqPqqAq/IS5M1msnLhcElFIxtk7Ko4ZPDoU1pr2zJ7sxzY9yZmQBK3A7/pMb55JC3PQSnH0+fP8AlPLGUgCJSRHebf7D4YlKf01YfVU+4p+++notz5SUYOTwkCVYmutNWd2VUUXLMQAB3JnON5/aaBxJgh1HjOBbzpqdfNh6GR+hh9o7ZqiwLqp1+DD0uuROZ+bZ8p1bc/2ZYbCcNSr9PXyPE4HAh/5acvM3Mtl6dPM3l+Dqi5HOd2/Z/jdov4+JdqdNszUq3NVx9xDy87DoDOy7s7q4bApw4emAT8Tn3qjfiY5+gsJvFErMdupnbw+F4LYwSKASsRKCQiIgCIiAIiIBWa3eHDs9CoE+PhJToXX3lB8yLes2U8vGccg5rhMSrorrmri4v35HuDcHuJqNu7sU8QNASL25MPwt+6Xtrj/8fj2ovlhcUxqUG0FOqxBq0yfsliWvy4h3m1m5xUkmZ+Ys5/gcLjMA1qR8Sjf+6q8SgfhYXCnuLDqJNNj7dp1rDOnU/wANyOL/ACkGz+mfYTO4+ufnPBw9Ntaan0kVFoNpmesurMehYZAfmZkK46H5yTOF1ZcUy0rDp+f8JcD9AB+f6yJ0uqLz3lzz7D+MtcROs9CAe2a/l0nmJYxuLSkhqVXVEXVmIAHz59oBfmo3g3kw+DW9aoOIi60196o2dsl6dzYd5Bd5/aaTdMGOBdPGcDiPdEOS+bZ9pj7rezjF45vGxRalSY3ZqlzWqeSnQd2+UvVKit1rwvyc5fRg7Z3wxm0H8HDI6K2QpUbtUcffYAG3UZKM73Elu5/shGVTaDA9KCHLX67jXlkPmZ0fdzdnDYJODD0wunExJZ3PVnOZ8tJuLSizWcba1hfktjXjlljB4NKSKlJFRFFlVAFUDoANJkRExlgiIgCIiAIiIAiIgCIiAVlDKxANBvlu1Tx+HahUy+sj6lHAIDD5kEcwSJx3Ze8FbA1Tg9oggpYLUzay6KSRm9M2yYC456ZfQFpHN8tz6G0KXDVHDUA+jqqBxpc6d1PNefnnL6Ltvwy6ISjnkjFGorKGQhlYXVlNwR1BGUupOZbS2btDY9TmaJOTAF8O9jzB+Bs+xz1M3OyvaHSbKvTamftJ9Ih9MmXyz85t9PKzHlFDWCdoZeWabAbfwtXKniKJPTjVW/Zaxm4pm+mfln+krcWuwXhLqyz55eeUxcXtvDUf73EUU7Got/2QbyOG+jpsxLgkF2r7S8NTuKKvXbl/w09WYXt5CQvaG8WO2k/g0w5B0o4cEA93IzI7sQstjp5vl8L6jJOt5/aJRoXTD2r1RzBPhKe7D4iOi+pEhGC2XtDbFUNmyqbeI/uUaV9Qo9NBc5ZmTjdD2RKtqmPIc8qKfAPxt9fyFh5zqeFwiU1CU1VEUAKqgKqgaAAZASMtTXVxVy/LJqtvsiO53s5w2Cs7Dxq/+I4FlP8Ay00XzzPeTWImCc5TeZMtSwIiJE6IiIAiIgCIiAIiIAiIgCIiAViIgCUlYgFqtQVlKsoZSLEEXBHQgzn+8HsiwVYlqHFh3Ofue9Tv/wBNjYf5bTosScLJQeYs40mfPm0vY9j0/uzQrLysxpt+y4t/qmmqbjbSp/8Apa4H3CpH+lp9OGUmqOusXeGQdSPmJdztpPl/ZcSfxZf+TTZ4H2VbRe30VKkOtSoBb0QMZ9FWidf9Qs9kjnpI5NsX2MU1scXXap1SkPDXy4j7x88p0fY2w8Phafh4eklNfujM92Y5sfObKVmay6yz5mWKKXRQCLSspKjoMREAREQBERAEREAREQBERAEREAREQCsREAREQBERAEoYiAViIgCIiAIiIBQxEQBERAEREAREQBERAEREAREQBERAP//Z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9540552" y="-963488"/>
            <a:ext cx="2857500" cy="28575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60790" name="AutoShape 22" descr="data:image/jpeg;base64,/9j/4AAQSkZJRgABAQAAAQABAAD/2wCEAAkGBxQTEhQUEhQUFhQWFxcYFxgVFxcUFxcXGRQWGBUXGBgYHCggGholHBUXITEhJykrLi4uFx8zODMtNygtLisBCgoKDg0OGhAQGywkICQwLCwsLCwsLCwsLCwsLCwsLCw0LCwsLCwsLC8sLCwsNCwsLCwsLCwsLCwsLCwsLCwsLP/AABEIAOEA4QMBIgACEQEDEQH/xAAcAAEAAQUBAQAAAAAAAAAAAAAABgEDBAUHAgj/xABGEAACAQIDBgMEBwUGBQQDAAABAgADEQQhMQUGEkFRYRNxgQciMpEjQlJicqGxksHR4fAUM1OCovFDY3ODskRUwtIVFyX/xAAaAQEAAwEBAQAAAAAAAAAAAAAAAgMEAQUG/8QALhEAAgIBBAECBQMEAwAAAAAAAAECAxEEEiExURNBIjJhgaFxkfAFscHRFCNC/9oADAMBAAIRAxEAPwDuMREAREQBERAEREAREQBERAEREAREpeAViULTA2ttijhk469VKS9XYC56DmT2EJZeEDYShnNMZ7ZsIrWp0a9QfaARB6BmB/Ka3bXtl0GEw/LN6zWsegRNfMkeU0R0d0v/ACQdkfJ1y89Tje7ntefxAuNpoKZ/4lINdDyLISbr3GY7zrmDxaVEV6bK6MAVZSCCDoQRqJC2idTxNHYyUujIiUBlZUSEREAREQBERAEREAREQBERAEREAREQBERAESl5rts7aoYamamIqpTUc2OZ7KozY9gIWW8IGymu2vtijhqZqV6iU16sbXPQDUnsJynej2wsbpgE4R/i1Rcn8FO+Xm3TSczx2Nq4ioalZ3qOfrObkDoOQHYC03V6KWN1j2r8lTsXSOnbz+2FmumBp8PLxaoF/NKf/wBvlOZbR2lWxD+JXqPUc83Nz6DQeQtPNLDA8z6WlplKtY68uhE9DSvTp7YLkqnvxyOGUE9CUInpYKgJKdx99q2z3tnUw7G70r6dWpk/C2mWh/ORWJXZXGyO2XKCbR9U7C2xSxVJa1BgyNpyIPNWGoYcwdJsZ8w7p7z1sBW8SlmrWFSmfhqKP0YC9m+dxPobdvb9HGURVoNcHJgcmRhqrDkfyOoynz2r0kqH5Xk1wsUjcRETIWCIiAIiIAiIgCIiAUiIgCIiAIia/a+2KOGpmpiKiU06sbX7Aak9hGG+gZ5MwNsbboYVOPEVUproOIgEnoo1Jy0E5RvR7YXbiTAIUGY8WqAW1+JKeg/zfKcx2jj6tdzUr1HqOdWc3Pl0A7D5TdVoZP4rHhFcrEujpu9HthZuJMDT4R/i1c2/y09B5sfScyx2Nq13NStUeo5+s7Fj5An4R2GUxxPFXFqvc9B+88pa76qFipc+SKhKfZkJSmw2RUo+Kvi+9TF+IKc9DwtZSCQDYkAi4BFxItisW7ZXsOg/eZapVSpDLlbQ/wBazDZfKby2XxqwsHX9o4dKqopVKS8LCgqnxKr2VSj0aFK6+E7G7G5J5ubCRfHbNJvTcFXU89VbofnMndjbwakU4mQEji8ML4g6oWuCabZ/WFj6yV19ipUQJRFNeDiKhXar8XvFGqWN2zGQCqufvNJRk1yitnMLEMVYWYcv3jqJ6Jm+2lszxVuthUX4TyP3T2P5SPI+oIswNiDqCNRPc0uqVi2vszThjlFAb/w5z0GnlhKafw6TSpNdkcFybndXeOtgawq0TcaOhJC1Fvoeh6Na4+YOlErJSgpxxLpnE8cn1Fu3vBRxlFa1E3ByYH4kbmrDkf8AebcGfMe5+89XAVxUpklDlVp8qi+ujDUH9xM+jdh7Vp4milai3EjgEciOoYcmByInzmr0rpl9GbIT3Iz4iVmQmUiIgFYiIAiJQwBEpeY+Ox9OihqVnSmi6s7BVHqYXIMi8w9q7Uo4dDUr1EpoObG3oBqT2Gc5jvV7YFW6YFOM/wCNUuEH4U1b1sPOco2rtWtiHNTEVXqN98khR0VfhQdgBNtWhlJZm8L8lcrF7HT96PbCc0wCf92qD/op5H1b5Tlu0toVK9Q1a9RqlQ/WY3Nug5KOwtMJ6/T+vXnLVV7ZsfT+Uvd9NCxWsvycVc59l/xOks1sSq6m56CYVbFk5DIfn85iXmC2+dj5ZbGCiZlbFs3YdpZ8M2vY268pmbKFK96p00FsjMna211ZeCkvCvPv6cpllJ7sJHoV0Vql2Sml4S7LezfAA4qrG/2bG38542rtLxbKosg06k/umrLT1TpkmwBJ6DOd9NZyQesnKr0opJe+O39y/s/GtScMPUciOYM63uxtta1JEupTRBUF6aG5ZlemOEMQbkFyRlobicwOxWCF3YKQMhqSemuUzsAKmEIcjipsPpAP61HX0k4Wx6yQnob4xcnF9ZZ1raGzvFPEnEW4bguAjVlAJNThFyg6cQRbAAZyG7f2Iag8WkPpVGn+IOn4rafKSrY2KGJU8Ve1Nhx+7wr4pyBLsfiI534jyAvMzE7K4AtiSTyYcDsPtLTzYKANW15DKaYycXlGA5DSe4/rXpFrf1aSvevd0m+IoL72tRBnxC3xqBqbajnrIorBhPe096tjz2Z5R2sog6T3LYBvz/j/AAnoCXxZFnqSv2f73tgK3vXOHqEeKuZ4eQqKPtAajmB5SKSoM5bXGyLjI6nh5R9Y4TErURXRgysAykZgg6EGX5w/2T76eA64Su1qDn6JmOVNyfgzy4GJ9D5mdvBnzOoolRNxf2NkZqSyViUiZ9yJHqIlCZIFZbr1VVSzEBQLkkgADqSZH97t7cPgE4qxu7fBTXN3Ns7dF+8ch6zgu9m+GJ2g30xC07+7SS/AOl7/ABt3PawE06fSzu56XkhKaidO3r9rlGleng18aoMvEOVEHtzf0sO85Ft3b2Jxj8eJqs51AyVV/AgyHnr3M1D1gNMz/XOY9SoTqfSa/Uo0/wAiy/JDEp9mRUxAGmZ/KWHqfaNv66TFrVbaTHRSxyuSZiu1M7PmZdXWk+jKqYvp85bpqXNhmTMwbHdULuQthex18spj7Px7Ur8IBv1F5kymsxN3puuUVcnFP9zJxGxmRC7kDoM7masy/i8U1Q3Y3/dMcidiml8RVqJ1OX/UsL6/3PXHKAXlOGbHYSA1R71iNMr3PTOdb2rJCqDtmoZ7Zcwuw2I4nPAO+vymVsbB+4Xpv7+YsQLetxzlNvUKvEouWU5AAc7dBznrZ2Dq0QXJVRzVic/lzmeU24Zyuej266IVajaq3iPcvfPnwarHV6jMfEJJBtbS3kJlrtxvD4GUHK1z08phbTxZqvxEAeUxFEvUE0so8qWqsrsk65vnjPlfck25+8Rw1QK5PhE3JGtNuTj8rj1nbdnYmm6liwQGxfgOdW4J42qFi/AcvdS+vkZ860aPWTjcfeLwiKFZrUybU2P1GP1SfsE/I9r2uhL2ZhkjqWIwlruoKrcDMcIuRe6i5931J6zne+W7Pgk4mgPojnVQfUJPxgfYPMcvLTq+BrcR4gSWsoPFYWIBuOL7J+wo0EsVsHw5GxBHMag5H3b/AA526H9dNdjrllFbRwi8rJHvnuscI3i0QTh3OmvgsTkD9w8jytY8pGwZ9BRcrY5RnlHAIiVlJaRFuU7p7J98jiqf9mrtfEUh7rHWrTAFm/END6HmbcM01mRsjHvSr0qlH+8RwU8ybW8iCQfOZNZRG2vD7XRZXLaz6uvE1/8AaX6CJ81sl5NW82JMjG/O9tPAUONrNVe4pU72LMALk8wouLnuBqRN/tDFJSpvUqHhRFLMegAuTPmXe7eGpjcS9Z72JtSX7FO/uL52zPc9LTTpNP60+el/MHLJ7UYO19p1cTWerWcs7HMnQDkqjkByEx6BAdSwPCCOILrbQ27855VYE+iVa27TJl5LG1MD4T2B4qbDipuNGTr5jQ9x3mvqg6jl+c3YYMhpv8JN1Y/8NzlxfgP1vnrNZUplSVYWINiO8+c1NDqng1wnlDZexauJYCmALsEDOQilyLhATqx6DzNhnM3YeCZC4NldTwsrL7ykXuD0z/SXt3NsNhatyx8B2XxRYMAQws/Ccm6EWzBPOxGZvdtCkr0qlB6bVCHWp4TtUQ01IFHiZhcPw5Wu2QX3rzHZByjhG/Q3wpujOxcfT2I9tepU42WodOQ087TDFXKwHrLru1epyufQC0264ShQXiqHjfpy06fxkFJQSXuXumWpslYniKfb8f7NNhMIajBbgX5kiblkoUFseGo+eWvz5CXNgvTdWQqBmTa2oPIdLTB2lszgYgaajy795x/HLD4NEa1ptMropS3cZft9Mf5M2nsunUojgtxW+K2d+YMj3AVOWoP5g8pk4eoy5AsBzsbTfbLqUSvA6HhGbcA4nPXP6umsuqqeXuZh1ephao+nDEl3j3NKNsVOJWYAkAgXFtefnMXF416nxEntyHpNrtVaLOfAVkTkHbiPzmNTpKO8664p5RRLV3TjiUma5aRMyqOHmRwX5T0XVddZwpK06MpUZR3/AEmNWxTNloOgmx2Fu7icYfol9wZGo91QeoHvHsLmFyye1JZZPvZpvUzn+zVCS6qfDe+bILXQnqBoeg6idMSqpWxvqPdXLiy1djne/wDtoZDt0dzqWD98EvWK2LnIAZEhF0UZam5y11mTtve2jh1yIZut/dHqM2PYfMTRGLwUSw3wSDFpTNNxW4PCIIcPbh4TyN5wzaVBaderTS/Aj+7fM8JzAPe1vnNhtreaviTmxVeV7AgfdXRf17zSg2vbMnUk3ufOevoqZwe58Iom10e7dZ4L9I4SZ6sBPSeSs8cF5OPZLsjDVsXauC1VCHpqTZDw5k25sDY20tYyIYHC1K1QU6KM7nRVFzbqeQHc5Tr/ALNNwWw1dcRiHBqqrcKJmq8Q4TxN9Y2J0yFzrMOtshGtrPJZBPJ1D5fKUnq0T5reasHMPbhtrgoUsKpzrHjf/p0yCB6vw+imcWXMnt+pky9reN8XadbPKklOkO1gXP51JDaPPzn0mhr2VJeeTLY8yPdp5tPRnlmtN7aRWJarrcDqBkeqjke45dvIS5xc+UMOX9AzJqKo3wwuycZbWYgW+uk1mKoFD25Gbkr/AD8/4GUrYcOpHyPQz56cGnhmtP3Nfseqi1Pf0ItnyPWbPaWyuKovBYcQJPa3P9JH6qFSQciJ6p4llNwzDlkTpM0q3u3Jno0auuNXpWRys5z0/qSVcFRoAEsTU5AXBv6ZD1mJUxLEZ5t1OcwMLWJ1kq3ZajmtXMkHS2elr35DpOxTrTb5Lt0NXJVrEIr+c/U1GG2MxINXTnnnnpfkB5TdpTp0LG44CQSLnJrfCefKY20do+GpRPfHLPLT87TSAu2dRjloCdJS67Jv4uEbv+XpNFHFK3S8vz+vj9DJxLUmrcVn8K924LKx68HECAfMST7Z2PTajTNCnmMx4TcYCsbWYmxbMH6SxHELcQsQYccSBkvzM3Gwdv1KYKcD1ibGmgJyN8wAATw53y0OlrkzSvhW08KzfbJ2NYz9jS165BKgWsbG+vQg9J52ds2rXfgo02duYGg7ljkB5mTfBbpviH8XFkJcD6KnqQoAAd7nQAA6k9ZMKSUcNTCqFppyVQLnvbUnuZKNbfZBzjHiPZHt3twKaWfEkVXH1B/dg9+bn5DsZKsbtajh1sSPdGSrYBQOp0Uf1aRHbO+RN0oDtcH9XHPsvzkSxFZnN6jFjyH1R6de5znoUaOU+lheTNOzyyRbb3wq17rTsE9QvyOb+ZsO0jTtc8TEs3U5n+Q7ShYmVCz1qdNCtcfuZ5TbPJz1nsCULdJJN29xsTi7NbwaR/4lRTmOqJkW88h3ls7I1rMmcSbI4tyQqgknIAC5J6Ac5Od2vZrVq2fFk0aZz4AQarDvqEHnc56CdB3c3Tw2DF6SXqWsar2Zz1sfqg9BYTbYrFLTF2v3tnYc2PRRqT0F55l2tk+I8FsYJFrZGyKOHQU6FMIvbVj1YnNj5yRYDDFbk6mabDtdhqSTlbQdyZJAJ5lsmy6CEREo5JnzHv4f/wCljf8ArH/xX+AmhoaHzkr9qWF8PamJH2+CoP8AMgH6qZEaZsxHWfUaeXwQf0Mc+2e6j2F52vcD2f0aNJK2JprUxDAMA44lpAi4AU5Fs/iPWwtOI4hbqR2P6T6b2DtdMTQSrTIIYDTkeYPcG8y/1CUkkl0drwZWIwlNgVamhW1rFQRbyM4/7Ttz6WFCYjDDgpO/A9MXIRyrMpXop4SLcja2uXYGJOk5z7Y9sIKVPCKQahqLUqD7CqG4R2JZgfIHrMWlclbFRfuTl1yckbqP9xPSDppKiUpmxz0Y/I9f67Tdr9NuW+P3I1TxwzH2ngeNeIfEPzH8ZHlEmyJNbjMBTStTq1FZqBceKqGx727H+M8Ro05NUlFktxqVuLi+Vx16y4HPIybClTxlEqKga7khxSRBSKoTYKG47NfMkux4b2ABJhuLwrU6jo17qbZjhPqOXWQzgtgs9Hh6rdZZZidTNnszYlWvYqLLzdvh9Bq3pJnsfd6lQ94Dif7bWy/CNFH594ipSJScIPHZGdibp1atmf6Kmeo98+S8vM/Iye7L2XRwyngAX7TMbs3mxz9BlMTHbap0hqCfU+g5t6SMbQ2zUq6kqPTi+ei+mfebKdLKfyoz2Wt9sku1d6Fp+7TuW9CfloB3MiWOx1SqSajGx+qCfzOreWQmIDyH9Hr3MqFnr06OMOXyzLKxvoE9MoVJ6yEu4HB1a7+HRps7n6qi58ydFHc5TW2orkguSySBNjsLYGIxjEUEuAbM7e7TU/ea2vYXMnu7fszROF8a3G/Kih92/RmGbnsLDuZ0ahhAqhRami5BKYAsOl7WHoPWeddr0uIFih5Ihu17PMPhuF6tq9YWN2H0an7iHI+bXPlJleUfDIfteYZr/r+601VfDVKpKtfgGRz4Vax1b7Xlp2nnTslJ5kWJFyvtMX4afvHQkWIHa5y/rnPOGwzvqcuYX975G3lwzKw+ERB9q2nJR6f7S+zk+XTQfKQ7O5S6Luz8OqlVW2VgAugA/gOk381eyKWreg/fNpKZ9lkehERIEjh/t3wBXF4euBlUpGmfxU2JH5VD+zOZVVtn0n0N7WNiHFYIhR9IjBk8xy9RdfWfPaNcT3dBYpVbfBlt4lk9KbibTYu3cRhW4sPVZL6re6N3KnK/eab4fKXZuwprEkVdEwxXtHx7rw+KqdSicLfMk29JFalUsxZiWYm5Ym5J6knWWpUTsKYQ+VBts9SjC+UrEtaycM3Z7cSlT8aC/wCJOTdyuh7ETMFIMCCAQciDzB1E09OoyMHT4lNx0PUHsRcSRKFZVdPgfTqDzU9wbzwdZp/TlldGmEsmiw+Ar0RVp0kpslTiHG2TKGUowOf2WIzBtckazaYPYQLF67Gq5zPF8PqD8WVsz8pnrlrNfjNtgXWn7zc+Sjzbn5CZIVOTxFZZbuwjc1cSlNbsQAO4AHrymix+3WfKnkvU6einXzPymprVSxu7Fjy5AeSj9TPGZnq0aBLmf7FErPAZ8yblm6k3Pz6Rw31noLaeXqWnoJKK4Kc5PVgJQEkgKCScgACST0AGZPlJHu1uPicXwuR4VE5+I97sOtNNW8zYd51fdzdTDYMfRJeodaj+858joo7C0zXayMOFyyagc+3a9mlWrZ8WTRp6+GBeqw+9yp+tz2HLpezdm0cMopYakqk5m2p5cdRtT65k5Dtm4qvwLe1zcBR1ZjZQPX5DOUw6cIzN2bNiOZ7dFGgHSeXbdOx8ssSSL9NQvdjqx1PYdB2Eozyk8M0qR09Fp5LSloncHCsSk2OzsFozeg/fIykoo6lk2GEpcKAS9ETKXiIiAYm1afFSqD7p/LMfpPnvf/d40qhxFIfRuT4gH1HJ+K32Wvfsb9RPo11uCDzynO9pUgCyVACrXVgwup+qwN8rHvNWltdbKrFk4UGvPABGnyko3s3QfDk1aAL0dSoBLUut+qX+tyuAesjKVAZ70LI2IztHtKgPnPRnhqc8gEaE+ucuTaIl289Szxt0BlTUPT853ehgvTYbF21Uwpfw1pOrj3krIXXOwJWxBU5DPsMtZqQ56RY/7SFkY2R2yR1Np8F/F4t6gs7Dh04UuoP4r5mWL8hkJ6CSpIE5CuNaxFYDk32UVJVntLuBwdWu4p0abO55KL27k6KO5tOk7s+zJVtUxrBzl9Elwg6h21fyFhrrfKNuohV2FFsgOw93sTjGtQpkjm7Hhpr5sdT2Fz2nVd2fZ9h8MQ9T6eqMwWA4F/AnXub+klmHoKihEVURRZVUBVUdABkJ7nlXamdnHSLVFIExKkdflz/lPBfkMh2/f1mckYWLJ8ane3CFcj8eS66fCzfnMrjlGQHWVVBGDguTKgTXba25Qwqhq9RUv8K6u34UGZ89JBq/tMq1agp4PCFiTZeIs9Rv+3TyH7RlkK5S5XQOlz3RoFjZR/CN3MHWqUUfFotOqR71NG4wOlzyNuWfmZIEpgCwyEzSsxwicYeTEw2zgubZn8pnCIlLbfZYkkIiJw6IiIAMhm9WDBdgRk44rdRazj8pNJod66PuI41U29CP5SdfzEZ9HMNi7bKVzg8QTxj+5qHSqhPuqT9sfD34TfPW1t7cejWJejajUOeQvTY87qPhPdflMnfPd5cTSyyYZqeh5q3VT+4dJot3d8not/Z8fdSLAVDmQOXiW+Jfvj16zTXa4PBU1nlEZ2psDE4a5qUyUGrp76ftAXA8wJrlrg/yndqL6MpyIuCDcEHmCNRMPHbv4atnUoUyT9YDgb9pLGehDWNdlW1M4xxiVuJ1Cv7OMG3wtiKfZXVh/rQn85j/AP6uof8AuK/7NP8AhL1rYe42HN+MSniTqNH2X4YfFWxLeRpJ/wDAzdYDcXA08xQDnrVZqn5E8P5SMtdFdDYcawOGq124KKNUbog4iPPko7m0m+7/ALMajkNi3FNf8NCGc/ia3Cvpc+U6lQpKi8KKqqPqqAq/IS5M1msnLhcElFIxtk7Ko4ZPDoU1pr2zJ7sxzY9yZmQBK3A7/pMb55JC3PQSnH0+fP8AlPLGUgCJSRHebf7D4YlKf01YfVU+4p+++notz5SUYOTwkCVYmutNWd2VUUXLMQAB3JnON5/aaBxJgh1HjOBbzpqdfNh6GR+hh9o7ZqiwLqp1+DD0uuROZ+bZ8p1bc/2ZYbCcNSr9PXyPE4HAh/5acvM3Mtl6dPM3l+Dqi5HOd2/Z/jdov4+JdqdNszUq3NVx9xDy87DoDOy7s7q4bApw4emAT8Tn3qjfiY5+gsJvFErMdupnbw+F4LYwSKASsRKCQiIgCIiAIiIBWa3eHDs9CoE+PhJToXX3lB8yLes2U8vGccg5rhMSrorrmri4v35HuDcHuJqNu7sU8QNASL25MPwt+6Xtrj/8fj2ovlhcUxqUG0FOqxBq0yfsliWvy4h3m1m5xUkmZ+Ys5/gcLjMA1qR8Sjf+6q8SgfhYXCnuLDqJNNj7dp1rDOnU/wANyOL/ACkGz+mfYTO4+ufnPBw9Ntaan0kVFoNpmesurMehYZAfmZkK46H5yTOF1ZcUy0rDp+f8JcD9AB+f6yJ0uqLz3lzz7D+MtcROs9CAe2a/l0nmJYxuLSkhqVXVEXVmIAHz59oBfmo3g3kw+DW9aoOIi60196o2dsl6dzYd5Bd5/aaTdMGOBdPGcDiPdEOS+bZ9pj7rezjF45vGxRalSY3ZqlzWqeSnQd2+UvVKit1rwvyc5fRg7Z3wxm0H8HDI6K2QpUbtUcffYAG3UZKM73Elu5/shGVTaDA9KCHLX67jXlkPmZ0fdzdnDYJODD0wunExJZ3PVnOZ8tJuLSizWcba1hfktjXjlljB4NKSKlJFRFFlVAFUDoANJkRExlgiIgCIiAIiIAiIgCIiAVlDKxANBvlu1Tx+HahUy+sj6lHAIDD5kEcwSJx3Ze8FbA1Tg9oggpYLUzay6KSRm9M2yYC456ZfQFpHN8tz6G0KXDVHDUA+jqqBxpc6d1PNefnnL6Ltvwy6ISjnkjFGorKGQhlYXVlNwR1BGUupOZbS2btDY9TmaJOTAF8O9jzB+Bs+xz1M3OyvaHSbKvTamftJ9Ih9MmXyz85t9PKzHlFDWCdoZeWabAbfwtXKniKJPTjVW/Zaxm4pm+mfln+krcWuwXhLqyz55eeUxcXtvDUf73EUU7Got/2QbyOG+jpsxLgkF2r7S8NTuKKvXbl/w09WYXt5CQvaG8WO2k/g0w5B0o4cEA93IzI7sQstjp5vl8L6jJOt5/aJRoXTD2r1RzBPhKe7D4iOi+pEhGC2XtDbFUNmyqbeI/uUaV9Qo9NBc5ZmTjdD2RKtqmPIc8qKfAPxt9fyFh5zqeFwiU1CU1VEUAKqgKqgaAAZASMtTXVxVy/LJqtvsiO53s5w2Cs7Dxq/+I4FlP8Ay00XzzPeTWImCc5TeZMtSwIiJE6IiIAiIgCIiAIiIAiIgCIiAViIgCUlYgFqtQVlKsoZSLEEXBHQgzn+8HsiwVYlqHFh3Ofue9Tv/wBNjYf5bTosScLJQeYs40mfPm0vY9j0/uzQrLysxpt+y4t/qmmqbjbSp/8Apa4H3CpH+lp9OGUmqOusXeGQdSPmJdztpPl/ZcSfxZf+TTZ4H2VbRe30VKkOtSoBb0QMZ9FWidf9Qs9kjnpI5NsX2MU1scXXap1SkPDXy4j7x88p0fY2w8Phafh4eklNfujM92Y5sfObKVmay6yz5mWKKXRQCLSspKjoMREAREQBERAEREAREQBERAEREAREQCsREAREQBERAEoYiAViIgCIiAIiIBQxEQBERAEREAREQBERAEREAREQBERAP//Z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11052720" y="-603448"/>
            <a:ext cx="2857500" cy="28575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60792" name="Picture 24" descr="Saturimetro dito Pulse O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12360" y="2060847"/>
            <a:ext cx="1080120" cy="1080121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03648" y="2852936"/>
            <a:ext cx="6624736" cy="792088"/>
          </a:xfrm>
        </p:spPr>
        <p:txBody>
          <a:bodyPr/>
          <a:lstStyle/>
          <a:p>
            <a:pPr algn="l">
              <a:buClr>
                <a:srgbClr val="00B0F0"/>
              </a:buClr>
              <a:buSzPct val="150000"/>
            </a:pPr>
            <a:r>
              <a:rPr lang="en-US" sz="2400" b="1" dirty="0" smtClean="0">
                <a:solidFill>
                  <a:schemeClr val="tx1"/>
                </a:solidFill>
                <a:latin typeface="Consolas" pitchFamily="49" charset="0"/>
                <a:ea typeface=".Aqua かな" charset="0"/>
                <a:cs typeface=".Aqua かな" charset="0"/>
              </a:rPr>
              <a:t>SOSPETTA SND DELL’INTESTINO IRRITABILE</a:t>
            </a:r>
          </a:p>
          <a:p>
            <a:pPr algn="l">
              <a:buClr>
                <a:srgbClr val="00B0F0"/>
              </a:buClr>
              <a:buSzPct val="150000"/>
            </a:pPr>
            <a:r>
              <a:rPr lang="en-US" sz="2400" b="1" dirty="0" smtClean="0">
                <a:solidFill>
                  <a:schemeClr val="tx1"/>
                </a:solidFill>
                <a:latin typeface="Consolas" pitchFamily="49" charset="0"/>
                <a:ea typeface=".Aqua かな" charset="0"/>
                <a:cs typeface=".Aqua かな" charset="0"/>
              </a:rPr>
              <a:t>POST-INFETTIVA ? </a:t>
            </a:r>
          </a:p>
          <a:p>
            <a:pPr>
              <a:lnSpc>
                <a:spcPct val="130000"/>
              </a:lnSpc>
              <a:buClr>
                <a:srgbClr val="00B0F0"/>
              </a:buClr>
              <a:buSzPct val="150000"/>
            </a:pPr>
            <a:endParaRPr lang="en-US" sz="2400" b="1" dirty="0" smtClean="0">
              <a:solidFill>
                <a:schemeClr val="tx1"/>
              </a:solidFill>
              <a:latin typeface="Consolas" pitchFamily="49" charset="0"/>
              <a:ea typeface=".Aqua かな" charset="0"/>
              <a:cs typeface=".Aqua かな" charset="0"/>
            </a:endParaRP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5A8E1BB-97AC-564A-8968-D6575529B06D}" type="slidenum">
              <a:rPr lang="en-US" smtClean="0"/>
              <a:pPr>
                <a:defRPr/>
              </a:pPr>
              <a:t>67</a:t>
            </a:fld>
            <a:endParaRPr lang="en-US"/>
          </a:p>
        </p:txBody>
      </p:sp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83568" y="764704"/>
            <a:ext cx="7772400" cy="1470025"/>
          </a:xfrm>
          <a:prstGeom prst="rect">
            <a:avLst/>
          </a:prstGeom>
          <a:solidFill>
            <a:srgbClr val="00B0F0"/>
          </a:solidFill>
          <a:ln w="12700">
            <a:noFill/>
            <a:miter lim="800000"/>
            <a:headEnd/>
            <a:tailEnd/>
          </a:ln>
        </p:spPr>
        <p:txBody>
          <a:bodyPr lIns="38100" tIns="38100" rIns="38100" bIns="38100" anchor="ctr"/>
          <a:lstStyle/>
          <a:p>
            <a:r>
              <a:rPr lang="en-US" b="1" dirty="0">
                <a:latin typeface="Lucida Grande" charset="0"/>
                <a:ea typeface=".Aqua かな" charset="0"/>
                <a:cs typeface=".Aqua かな" charset="0"/>
                <a:sym typeface="Lucida Grande" charset="0"/>
              </a:rPr>
              <a:t>…DUBBI… …ALTRI DUBBI…</a:t>
            </a:r>
            <a:endParaRPr lang="en-US" b="1" dirty="0">
              <a:latin typeface="Lucida Grande" charset="0"/>
              <a:ea typeface="ヒラギノ角ゴ ProN W6" charset="0"/>
              <a:cs typeface="ヒラギノ角ゴ ProN W6" charset="0"/>
              <a:sym typeface="Lucida Grande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1331640" y="4221088"/>
            <a:ext cx="6840760" cy="15327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buClr>
                <a:srgbClr val="00B0F0"/>
              </a:buClr>
              <a:buSzPct val="150000"/>
            </a:pPr>
            <a:r>
              <a:rPr lang="en-US" sz="2400" b="1" dirty="0" smtClean="0">
                <a:solidFill>
                  <a:schemeClr val="tx1"/>
                </a:solidFill>
                <a:latin typeface="Consolas" pitchFamily="49" charset="0"/>
                <a:ea typeface=".Aqua かな" charset="0"/>
                <a:cs typeface=".Aqua かな" charset="0"/>
              </a:rPr>
              <a:t>MA… L’EMATOCHEZIA?  E L’ANAMNESI PATOLOGICA REMOTA?</a:t>
            </a:r>
          </a:p>
          <a:p>
            <a:pPr>
              <a:lnSpc>
                <a:spcPct val="130000"/>
              </a:lnSpc>
              <a:buClr>
                <a:srgbClr val="00B0F0"/>
              </a:buClr>
              <a:buSzPct val="150000"/>
            </a:pPr>
            <a:endParaRPr lang="en-US" sz="2400" b="1" dirty="0" smtClean="0">
              <a:solidFill>
                <a:schemeClr val="tx1"/>
              </a:solidFill>
              <a:latin typeface="Consolas" pitchFamily="49" charset="0"/>
              <a:ea typeface=".Aqua かな" charset="0"/>
              <a:cs typeface=".Aqua かな" charset="0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1403648" y="5661248"/>
            <a:ext cx="56220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latin typeface="Consolas" pitchFamily="49" charset="0"/>
                <a:cs typeface="Consolas" pitchFamily="49" charset="0"/>
              </a:rPr>
              <a:t>SOSPETTA COLITE INFIAMMATORIA ?</a:t>
            </a:r>
            <a:endParaRPr lang="it-IT" sz="2400" b="1" dirty="0"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fld id="{3047AAEB-70C1-9B45-ACA3-09621004006B}" type="slidenum">
              <a:rPr lang="en-US" sz="1200">
                <a:solidFill>
                  <a:srgbClr val="878787"/>
                </a:solidFill>
                <a:latin typeface="Lucida Grande" charset="0"/>
                <a:cs typeface="Lucida Grande" charset="0"/>
                <a:sym typeface="Lucida Grande" charset="0"/>
              </a:rPr>
              <a:pPr eaLnBrk="1" hangingPunct="1"/>
              <a:t>68</a:t>
            </a:fld>
            <a:endParaRPr lang="en-US" sz="1200">
              <a:solidFill>
                <a:srgbClr val="878787"/>
              </a:solidFill>
              <a:latin typeface="Lucida Grande" charset="0"/>
              <a:cs typeface="Lucida Grande" charset="0"/>
              <a:sym typeface="Lucida Grande" charset="0"/>
            </a:endParaRPr>
          </a:p>
        </p:txBody>
      </p:sp>
      <p:pic>
        <p:nvPicPr>
          <p:cNvPr id="74754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800"/>
            <a:ext cx="9144000" cy="699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74755" name="CasellaDiTesto 6"/>
          <p:cNvSpPr txBox="1">
            <a:spLocks noChangeArrowheads="1"/>
          </p:cNvSpPr>
          <p:nvPr/>
        </p:nvSpPr>
        <p:spPr bwMode="auto">
          <a:xfrm>
            <a:off x="323850" y="11113"/>
            <a:ext cx="3095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it-IT" sz="2800">
                <a:latin typeface="Arial" charset="0"/>
                <a:cs typeface="Arial" charset="0"/>
              </a:rPr>
              <a:t>Rossi Federica</a:t>
            </a:r>
          </a:p>
        </p:txBody>
      </p:sp>
      <p:cxnSp>
        <p:nvCxnSpPr>
          <p:cNvPr id="74756" name="Connettore 1 8"/>
          <p:cNvCxnSpPr>
            <a:cxnSpLocks noChangeShapeType="1"/>
          </p:cNvCxnSpPr>
          <p:nvPr/>
        </p:nvCxnSpPr>
        <p:spPr bwMode="auto">
          <a:xfrm>
            <a:off x="250825" y="1844675"/>
            <a:ext cx="288925" cy="2159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74757" name="Connettore 1 10"/>
          <p:cNvCxnSpPr>
            <a:cxnSpLocks noChangeShapeType="1"/>
          </p:cNvCxnSpPr>
          <p:nvPr/>
        </p:nvCxnSpPr>
        <p:spPr bwMode="auto">
          <a:xfrm flipV="1">
            <a:off x="250825" y="1844675"/>
            <a:ext cx="288925" cy="28892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74758" name="CasellaDiTesto 11"/>
          <p:cNvSpPr txBox="1">
            <a:spLocks noChangeArrowheads="1"/>
          </p:cNvSpPr>
          <p:nvPr/>
        </p:nvSpPr>
        <p:spPr bwMode="auto">
          <a:xfrm>
            <a:off x="4932363" y="1773238"/>
            <a:ext cx="151130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it-IT" sz="2200">
                <a:latin typeface="Arial" charset="0"/>
                <a:cs typeface="Arial" charset="0"/>
              </a:rPr>
              <a:t>B S 3 0 2</a:t>
            </a:r>
          </a:p>
        </p:txBody>
      </p:sp>
      <p:sp>
        <p:nvSpPr>
          <p:cNvPr id="74759" name="CasellaDiTesto 12"/>
          <p:cNvSpPr txBox="1">
            <a:spLocks noChangeArrowheads="1"/>
          </p:cNvSpPr>
          <p:nvPr/>
        </p:nvSpPr>
        <p:spPr bwMode="auto">
          <a:xfrm>
            <a:off x="4787900" y="1268413"/>
            <a:ext cx="40322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it-IT" sz="2800" dirty="0">
                <a:latin typeface="Arial" charset="0"/>
                <a:cs typeface="Arial" charset="0"/>
              </a:rPr>
              <a:t>RSSFDR7</a:t>
            </a:r>
            <a:r>
              <a:rPr lang="it-IT" sz="1200" dirty="0">
                <a:latin typeface="Arial" charset="0"/>
                <a:cs typeface="Arial" charset="0"/>
              </a:rPr>
              <a:t> </a:t>
            </a:r>
            <a:r>
              <a:rPr lang="it-IT" sz="2800" dirty="0">
                <a:latin typeface="Arial" charset="0"/>
                <a:cs typeface="Arial" charset="0"/>
              </a:rPr>
              <a:t>9</a:t>
            </a:r>
            <a:r>
              <a:rPr lang="it-IT" sz="1200" dirty="0">
                <a:latin typeface="Arial" charset="0"/>
                <a:cs typeface="Arial" charset="0"/>
              </a:rPr>
              <a:t> </a:t>
            </a:r>
            <a:r>
              <a:rPr lang="it-IT" sz="2800" dirty="0" smtClean="0">
                <a:latin typeface="Arial" charset="0"/>
                <a:cs typeface="Arial" charset="0"/>
              </a:rPr>
              <a:t>O57F3</a:t>
            </a:r>
            <a:r>
              <a:rPr lang="it-IT" sz="1200" dirty="0" smtClean="0">
                <a:latin typeface="Arial" charset="0"/>
                <a:cs typeface="Arial" charset="0"/>
              </a:rPr>
              <a:t> </a:t>
            </a:r>
            <a:r>
              <a:rPr lang="it-IT" sz="2800" dirty="0" smtClean="0">
                <a:latin typeface="Arial" charset="0"/>
                <a:cs typeface="Arial" charset="0"/>
              </a:rPr>
              <a:t>9 </a:t>
            </a:r>
            <a:r>
              <a:rPr lang="it-IT" sz="2800" dirty="0">
                <a:latin typeface="Arial" charset="0"/>
                <a:cs typeface="Arial" charset="0"/>
              </a:rPr>
              <a:t>0D</a:t>
            </a:r>
          </a:p>
        </p:txBody>
      </p:sp>
      <p:cxnSp>
        <p:nvCxnSpPr>
          <p:cNvPr id="74760" name="Connettore 1 14"/>
          <p:cNvCxnSpPr>
            <a:cxnSpLocks noChangeShapeType="1"/>
          </p:cNvCxnSpPr>
          <p:nvPr/>
        </p:nvCxnSpPr>
        <p:spPr bwMode="auto">
          <a:xfrm flipV="1">
            <a:off x="6443663" y="2420938"/>
            <a:ext cx="215900" cy="287337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74761" name="Connettore 1 17"/>
          <p:cNvCxnSpPr>
            <a:cxnSpLocks noChangeShapeType="1"/>
          </p:cNvCxnSpPr>
          <p:nvPr/>
        </p:nvCxnSpPr>
        <p:spPr bwMode="auto">
          <a:xfrm flipV="1">
            <a:off x="6659563" y="2420938"/>
            <a:ext cx="288925" cy="287337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74762" name="Connettore 1 19"/>
          <p:cNvCxnSpPr>
            <a:cxnSpLocks noChangeShapeType="1"/>
          </p:cNvCxnSpPr>
          <p:nvPr/>
        </p:nvCxnSpPr>
        <p:spPr bwMode="auto">
          <a:xfrm flipV="1">
            <a:off x="6948488" y="2420938"/>
            <a:ext cx="215900" cy="287337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74763" name="Connettore 1 26"/>
          <p:cNvCxnSpPr>
            <a:cxnSpLocks noChangeShapeType="1"/>
          </p:cNvCxnSpPr>
          <p:nvPr/>
        </p:nvCxnSpPr>
        <p:spPr bwMode="auto">
          <a:xfrm flipV="1">
            <a:off x="6443663" y="2781300"/>
            <a:ext cx="215900" cy="2873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74764" name="Connettore 1 27"/>
          <p:cNvCxnSpPr>
            <a:cxnSpLocks noChangeShapeType="1"/>
          </p:cNvCxnSpPr>
          <p:nvPr/>
        </p:nvCxnSpPr>
        <p:spPr bwMode="auto">
          <a:xfrm flipV="1">
            <a:off x="6732588" y="2781300"/>
            <a:ext cx="215900" cy="2873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74765" name="Connettore 1 28"/>
          <p:cNvCxnSpPr>
            <a:cxnSpLocks noChangeShapeType="1"/>
          </p:cNvCxnSpPr>
          <p:nvPr/>
        </p:nvCxnSpPr>
        <p:spPr bwMode="auto">
          <a:xfrm flipV="1">
            <a:off x="7019925" y="2781300"/>
            <a:ext cx="215900" cy="2873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74766" name="CasellaDiTesto 29"/>
          <p:cNvSpPr txBox="1">
            <a:spLocks noChangeArrowheads="1"/>
          </p:cNvSpPr>
          <p:nvPr/>
        </p:nvSpPr>
        <p:spPr bwMode="auto">
          <a:xfrm>
            <a:off x="4572000" y="3933825"/>
            <a:ext cx="18002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it-IT" sz="2800" dirty="0" smtClean="0">
                <a:latin typeface="Arial" charset="0"/>
                <a:cs typeface="Arial" charset="0"/>
              </a:rPr>
              <a:t>25 10 </a:t>
            </a:r>
            <a:r>
              <a:rPr lang="it-IT" sz="2800" dirty="0">
                <a:latin typeface="Arial" charset="0"/>
                <a:cs typeface="Arial" charset="0"/>
              </a:rPr>
              <a:t>1 4</a:t>
            </a:r>
          </a:p>
        </p:txBody>
      </p:sp>
      <p:sp>
        <p:nvSpPr>
          <p:cNvPr id="74768" name="CasellaDiTesto 32"/>
          <p:cNvSpPr txBox="1">
            <a:spLocks noChangeArrowheads="1"/>
          </p:cNvSpPr>
          <p:nvPr/>
        </p:nvSpPr>
        <p:spPr bwMode="auto">
          <a:xfrm>
            <a:off x="611560" y="3789040"/>
            <a:ext cx="39608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it-IT" sz="1800" b="1" dirty="0" smtClean="0">
                <a:latin typeface="Arial" charset="0"/>
                <a:cs typeface="Arial" charset="0"/>
              </a:rPr>
              <a:t>Diarrea cronica </a:t>
            </a:r>
            <a:r>
              <a:rPr lang="it-IT" sz="1800" dirty="0" smtClean="0">
                <a:latin typeface="Arial" charset="0"/>
                <a:cs typeface="Arial" charset="0"/>
              </a:rPr>
              <a:t>  </a:t>
            </a:r>
            <a:endParaRPr lang="it-IT" sz="1800" b="1" dirty="0">
              <a:latin typeface="Arial" charset="0"/>
              <a:cs typeface="Arial" charset="0"/>
            </a:endParaRPr>
          </a:p>
        </p:txBody>
      </p:sp>
      <p:cxnSp>
        <p:nvCxnSpPr>
          <p:cNvPr id="20" name="Connettore 1 10"/>
          <p:cNvCxnSpPr>
            <a:cxnSpLocks noChangeShapeType="1"/>
          </p:cNvCxnSpPr>
          <p:nvPr/>
        </p:nvCxnSpPr>
        <p:spPr bwMode="auto">
          <a:xfrm flipV="1">
            <a:off x="8604448" y="188640"/>
            <a:ext cx="288925" cy="28892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21" name="Connettore 1 8"/>
          <p:cNvCxnSpPr>
            <a:cxnSpLocks noChangeShapeType="1"/>
          </p:cNvCxnSpPr>
          <p:nvPr/>
        </p:nvCxnSpPr>
        <p:spPr bwMode="auto">
          <a:xfrm>
            <a:off x="8532440" y="188640"/>
            <a:ext cx="288925" cy="2159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22" name="Rettangolo 21"/>
          <p:cNvSpPr/>
          <p:nvPr/>
        </p:nvSpPr>
        <p:spPr>
          <a:xfrm>
            <a:off x="467544" y="2348880"/>
            <a:ext cx="61206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it-IT" sz="1600" b="1" dirty="0" smtClean="0">
                <a:latin typeface="Arial" charset="0"/>
                <a:cs typeface="Arial" charset="0"/>
              </a:rPr>
              <a:t>Emocromo completo con formula</a:t>
            </a:r>
          </a:p>
          <a:p>
            <a:pPr eaLnBrk="1" hangingPunct="1"/>
            <a:r>
              <a:rPr lang="it-IT" sz="1600" b="1" dirty="0" smtClean="0">
                <a:latin typeface="Arial" charset="0"/>
                <a:cs typeface="Arial" charset="0"/>
              </a:rPr>
              <a:t>AST, ALT, </a:t>
            </a:r>
            <a:r>
              <a:rPr lang="it-IT" sz="1600" b="1" dirty="0" err="1" smtClean="0">
                <a:latin typeface="Arial" charset="0"/>
                <a:cs typeface="Arial" charset="0"/>
              </a:rPr>
              <a:t>Gamma-GT</a:t>
            </a:r>
            <a:r>
              <a:rPr lang="it-IT" sz="1600" b="1" dirty="0" smtClean="0">
                <a:latin typeface="Arial" charset="0"/>
                <a:cs typeface="Arial" charset="0"/>
              </a:rPr>
              <a:t>, fosfatasi alcalina</a:t>
            </a:r>
          </a:p>
          <a:p>
            <a:pPr eaLnBrk="1" hangingPunct="1"/>
            <a:r>
              <a:rPr lang="it-IT" sz="1600" b="1" dirty="0" err="1" smtClean="0">
                <a:latin typeface="Arial" charset="0"/>
                <a:cs typeface="Arial" charset="0"/>
              </a:rPr>
              <a:t>Creatininemia</a:t>
            </a:r>
            <a:r>
              <a:rPr lang="it-IT" sz="1600" b="1" dirty="0" smtClean="0">
                <a:latin typeface="Arial" charset="0"/>
                <a:cs typeface="Arial" charset="0"/>
              </a:rPr>
              <a:t>, </a:t>
            </a:r>
            <a:r>
              <a:rPr lang="it-IT" sz="1600" b="1" dirty="0" err="1" smtClean="0">
                <a:latin typeface="Arial" charset="0"/>
                <a:cs typeface="Arial" charset="0"/>
              </a:rPr>
              <a:t>K+</a:t>
            </a:r>
            <a:r>
              <a:rPr lang="it-IT" sz="1600" b="1" dirty="0" smtClean="0">
                <a:latin typeface="Arial" charset="0"/>
                <a:cs typeface="Arial" charset="0"/>
              </a:rPr>
              <a:t>, </a:t>
            </a:r>
            <a:r>
              <a:rPr lang="it-IT" sz="1600" b="1" dirty="0" err="1" smtClean="0">
                <a:latin typeface="Arial" charset="0"/>
                <a:cs typeface="Arial" charset="0"/>
              </a:rPr>
              <a:t>Na+</a:t>
            </a:r>
            <a:r>
              <a:rPr lang="it-IT" sz="1600" b="1" dirty="0" smtClean="0">
                <a:latin typeface="Arial" charset="0"/>
                <a:cs typeface="Arial" charset="0"/>
              </a:rPr>
              <a:t>, Cl-</a:t>
            </a:r>
          </a:p>
          <a:p>
            <a:pPr eaLnBrk="1" hangingPunct="1"/>
            <a:r>
              <a:rPr lang="it-IT" sz="1600" b="1" dirty="0" smtClean="0">
                <a:latin typeface="Arial" charset="0"/>
                <a:cs typeface="Arial" charset="0"/>
              </a:rPr>
              <a:t>VES, PCR</a:t>
            </a:r>
          </a:p>
          <a:p>
            <a:pPr eaLnBrk="1" hangingPunct="1"/>
            <a:r>
              <a:rPr lang="it-IT" sz="1600" b="1" dirty="0" smtClean="0">
                <a:latin typeface="Arial" charset="0"/>
                <a:cs typeface="Arial" charset="0"/>
              </a:rPr>
              <a:t>Es. urine completo</a:t>
            </a:r>
            <a:endParaRPr lang="it-IT" sz="36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fld id="{090F7048-A12C-A340-BE20-816E30ED392D}" type="slidenum">
              <a:rPr lang="en-US" sz="1200">
                <a:solidFill>
                  <a:srgbClr val="878787"/>
                </a:solidFill>
                <a:latin typeface="Lucida Grande" charset="0"/>
                <a:cs typeface="Lucida Grande" charset="0"/>
                <a:sym typeface="Lucida Grande" charset="0"/>
              </a:rPr>
              <a:pPr eaLnBrk="1" hangingPunct="1"/>
              <a:t>69</a:t>
            </a:fld>
            <a:endParaRPr lang="en-US" sz="1200">
              <a:solidFill>
                <a:srgbClr val="878787"/>
              </a:solidFill>
              <a:latin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5" name="Rettangolo 4"/>
          <p:cNvSpPr/>
          <p:nvPr/>
        </p:nvSpPr>
        <p:spPr bwMode="auto">
          <a:xfrm>
            <a:off x="5076825" y="260350"/>
            <a:ext cx="3743325" cy="1512466"/>
          </a:xfrm>
          <a:prstGeom prst="rect">
            <a:avLst/>
          </a:prstGeom>
          <a:ln>
            <a:solidFill>
              <a:srgbClr val="000000"/>
            </a:solidFill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lnSpc>
                <a:spcPct val="80000"/>
              </a:lnSpc>
              <a:defRPr/>
            </a:pPr>
            <a:endParaRPr lang="en-US" sz="2400" dirty="0">
              <a:latin typeface="Arial"/>
              <a:cs typeface="Arial"/>
            </a:endParaRPr>
          </a:p>
          <a:p>
            <a:pPr algn="ctr">
              <a:lnSpc>
                <a:spcPct val="80000"/>
              </a:lnSpc>
              <a:defRPr/>
            </a:pPr>
            <a:r>
              <a:rPr lang="en-US" sz="2400" b="1" dirty="0">
                <a:solidFill>
                  <a:srgbClr val="FF0000"/>
                </a:solidFill>
                <a:latin typeface="Arial"/>
                <a:cs typeface="Arial"/>
              </a:rPr>
              <a:t>COLONSCOPIA</a:t>
            </a:r>
          </a:p>
          <a:p>
            <a:pPr algn="ctr">
              <a:lnSpc>
                <a:spcPct val="80000"/>
              </a:lnSpc>
              <a:defRPr/>
            </a:pP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smtClean="0">
                <a:latin typeface="Arial"/>
                <a:cs typeface="Arial"/>
              </a:rPr>
              <a:t>O</a:t>
            </a:r>
            <a:endParaRPr lang="en-US" sz="2000" dirty="0">
              <a:latin typeface="Arial"/>
              <a:cs typeface="Arial"/>
            </a:endParaRPr>
          </a:p>
          <a:p>
            <a:pPr algn="ctr">
              <a:lnSpc>
                <a:spcPct val="80000"/>
              </a:lnSpc>
              <a:defRPr/>
            </a:pPr>
            <a:r>
              <a:rPr lang="en-US" sz="2000" b="1" dirty="0">
                <a:latin typeface="Arial"/>
                <a:cs typeface="Arial"/>
              </a:rPr>
              <a:t>RETTOSIGMOIDOSCOPIA? 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500" y="2247900"/>
            <a:ext cx="3429000" cy="2362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Rettangolo 6"/>
          <p:cNvSpPr/>
          <p:nvPr/>
        </p:nvSpPr>
        <p:spPr bwMode="auto">
          <a:xfrm>
            <a:off x="323528" y="260648"/>
            <a:ext cx="3743325" cy="1656184"/>
          </a:xfrm>
          <a:prstGeom prst="rect">
            <a:avLst/>
          </a:prstGeom>
          <a:ln w="12700" cmpd="sng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lnSpc>
                <a:spcPct val="80000"/>
              </a:lnSpc>
              <a:defRPr/>
            </a:pPr>
            <a:endParaRPr lang="en-US" sz="2400" dirty="0">
              <a:latin typeface="Arial"/>
              <a:cs typeface="Arial"/>
            </a:endParaRPr>
          </a:p>
          <a:p>
            <a:pPr algn="ctr">
              <a:lnSpc>
                <a:spcPct val="80000"/>
              </a:lnSpc>
              <a:defRPr/>
            </a:pPr>
            <a:r>
              <a:rPr lang="en-US" sz="2000" b="1" dirty="0">
                <a:latin typeface="Arial"/>
                <a:cs typeface="Arial"/>
              </a:rPr>
              <a:t>ESAMI EMATICI</a:t>
            </a:r>
          </a:p>
          <a:p>
            <a:pPr algn="ctr">
              <a:lnSpc>
                <a:spcPct val="80000"/>
              </a:lnSpc>
              <a:defRPr/>
            </a:pPr>
            <a:r>
              <a:rPr lang="en-US" sz="2000" b="1" dirty="0">
                <a:latin typeface="Arial"/>
                <a:cs typeface="Arial"/>
              </a:rPr>
              <a:t>+ </a:t>
            </a:r>
          </a:p>
          <a:p>
            <a:pPr algn="ctr">
              <a:lnSpc>
                <a:spcPct val="80000"/>
              </a:lnSpc>
              <a:defRPr/>
            </a:pPr>
            <a:r>
              <a:rPr lang="en-US" sz="2400" b="1" dirty="0" smtClean="0">
                <a:solidFill>
                  <a:srgbClr val="FF0000"/>
                </a:solidFill>
                <a:latin typeface="Arial"/>
                <a:cs typeface="Arial"/>
              </a:rPr>
              <a:t>CALPROTECTINA FECALE?</a:t>
            </a:r>
            <a:r>
              <a:rPr lang="en-US" sz="2000" b="1" dirty="0" smtClean="0">
                <a:solidFill>
                  <a:srgbClr val="FF0000"/>
                </a:solidFill>
                <a:latin typeface="Arial"/>
                <a:cs typeface="Arial"/>
              </a:rPr>
              <a:t>  </a:t>
            </a:r>
            <a:endParaRPr lang="en-US" sz="20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8" name="Rettangolo 7"/>
          <p:cNvSpPr/>
          <p:nvPr/>
        </p:nvSpPr>
        <p:spPr bwMode="auto">
          <a:xfrm>
            <a:off x="468313" y="5300663"/>
            <a:ext cx="3743325" cy="1296987"/>
          </a:xfrm>
          <a:prstGeom prst="rect">
            <a:avLst/>
          </a:prstGeom>
          <a:ln w="12700" cmpd="sng">
            <a:solidFill>
              <a:srgbClr val="00000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lnSpc>
                <a:spcPct val="80000"/>
              </a:lnSpc>
              <a:defRPr/>
            </a:pPr>
            <a:r>
              <a:rPr lang="en-US" sz="2000" dirty="0">
                <a:latin typeface="Lucida Grande" charset="0"/>
                <a:cs typeface=".Aqua かな" charset="0"/>
              </a:rPr>
              <a:t>Iniziamo </a:t>
            </a:r>
            <a:r>
              <a:rPr lang="en-US" sz="2000" dirty="0" err="1">
                <a:latin typeface="Lucida Grande" charset="0"/>
                <a:cs typeface=".Aqua かな" charset="0"/>
              </a:rPr>
              <a:t>il</a:t>
            </a:r>
            <a:r>
              <a:rPr lang="en-US" sz="2000" dirty="0">
                <a:latin typeface="Lucida Grande" charset="0"/>
                <a:cs typeface=".Aqua かな" charset="0"/>
              </a:rPr>
              <a:t> </a:t>
            </a:r>
            <a:r>
              <a:rPr lang="en-US" sz="2000" dirty="0" err="1">
                <a:latin typeface="Lucida Grande" charset="0"/>
                <a:cs typeface=".Aqua かな" charset="0"/>
              </a:rPr>
              <a:t>trattamento</a:t>
            </a:r>
            <a:r>
              <a:rPr lang="en-US" sz="2000" dirty="0">
                <a:latin typeface="Lucida Grande" charset="0"/>
                <a:cs typeface=".Aqua かな" charset="0"/>
              </a:rPr>
              <a:t> </a:t>
            </a:r>
            <a:r>
              <a:rPr lang="en-US" sz="2000" dirty="0" err="1">
                <a:latin typeface="Lucida Grande" charset="0"/>
                <a:cs typeface=".Aqua かな" charset="0"/>
              </a:rPr>
              <a:t>empirico</a:t>
            </a:r>
            <a:r>
              <a:rPr lang="en-US" sz="2000" dirty="0">
                <a:latin typeface="Lucida Grande" charset="0"/>
                <a:cs typeface=".Aqua かな" charset="0"/>
              </a:rPr>
              <a:t> con </a:t>
            </a:r>
            <a:r>
              <a:rPr lang="en-US" sz="2000" b="1" dirty="0">
                <a:latin typeface="Lucida Grande" charset="0"/>
                <a:cs typeface=".Aqua かな" charset="0"/>
              </a:rPr>
              <a:t>MESALAZINA</a:t>
            </a:r>
            <a:r>
              <a:rPr lang="en-US" sz="2000" dirty="0">
                <a:latin typeface="Lucida Grande" charset="0"/>
                <a:cs typeface=".Aqua かな" charset="0"/>
              </a:rPr>
              <a:t> </a:t>
            </a:r>
            <a:r>
              <a:rPr lang="en-US" sz="2000" dirty="0" smtClean="0">
                <a:latin typeface="Lucida Grande" charset="0"/>
                <a:cs typeface=".Aqua かな" charset="0"/>
              </a:rPr>
              <a:t> + </a:t>
            </a:r>
            <a:r>
              <a:rPr lang="en-US" sz="2000" dirty="0" err="1">
                <a:latin typeface="Lucida Grande" charset="0"/>
                <a:cs typeface=".Aqua かな" charset="0"/>
              </a:rPr>
              <a:t>ev</a:t>
            </a:r>
            <a:r>
              <a:rPr lang="en-US" sz="2000" dirty="0">
                <a:latin typeface="Lucida Grande" charset="0"/>
                <a:cs typeface=".Aqua かな" charset="0"/>
              </a:rPr>
              <a:t>. </a:t>
            </a:r>
            <a:r>
              <a:rPr lang="en-US" sz="2000" dirty="0" err="1">
                <a:latin typeface="Lucida Grande" charset="0"/>
                <a:cs typeface=".Aqua かな" charset="0"/>
              </a:rPr>
              <a:t>Rifaximina</a:t>
            </a:r>
            <a:r>
              <a:rPr lang="en-US" sz="2000" dirty="0">
                <a:latin typeface="Lucida Grande" charset="0"/>
                <a:cs typeface=".Aqua かな" charset="0"/>
              </a:rPr>
              <a:t>?</a:t>
            </a:r>
          </a:p>
          <a:p>
            <a:pPr algn="ctr">
              <a:lnSpc>
                <a:spcPct val="80000"/>
              </a:lnSpc>
              <a:defRPr/>
            </a:pPr>
            <a:r>
              <a:rPr lang="en-US" sz="2000" b="1" dirty="0" err="1" smtClean="0">
                <a:solidFill>
                  <a:srgbClr val="FF0000"/>
                </a:solidFill>
                <a:latin typeface="Lucida Grande" charset="0"/>
                <a:cs typeface=".Aqua かな" charset="0"/>
              </a:rPr>
              <a:t>Interferenze</a:t>
            </a:r>
            <a:r>
              <a:rPr lang="en-US" sz="2000" b="1" dirty="0" smtClean="0">
                <a:solidFill>
                  <a:srgbClr val="FF0000"/>
                </a:solidFill>
                <a:latin typeface="Lucida Grande" charset="0"/>
                <a:cs typeface=".Aqua かな" charset="0"/>
              </a:rPr>
              <a:t> con la </a:t>
            </a:r>
            <a:r>
              <a:rPr lang="en-US" sz="2000" b="1" dirty="0" err="1" smtClean="0">
                <a:solidFill>
                  <a:srgbClr val="FF0000"/>
                </a:solidFill>
                <a:latin typeface="Lucida Grande" charset="0"/>
                <a:cs typeface=".Aqua かな" charset="0"/>
              </a:rPr>
              <a:t>diagnosi</a:t>
            </a:r>
            <a:r>
              <a:rPr lang="en-US" sz="2000" b="1" dirty="0" smtClean="0">
                <a:solidFill>
                  <a:srgbClr val="FF0000"/>
                </a:solidFill>
                <a:latin typeface="Lucida Grande" charset="0"/>
                <a:cs typeface=".Aqua かな" charset="0"/>
              </a:rPr>
              <a:t>?</a:t>
            </a:r>
            <a:endParaRPr lang="en-US" sz="2000" b="1" dirty="0">
              <a:solidFill>
                <a:srgbClr val="FF0000"/>
              </a:solidFill>
              <a:latin typeface="Lucida Grande" charset="0"/>
              <a:cs typeface=".Aqua かな" charset="0"/>
            </a:endParaRPr>
          </a:p>
          <a:p>
            <a:pPr algn="ctr">
              <a:lnSpc>
                <a:spcPct val="80000"/>
              </a:lnSpc>
              <a:defRPr/>
            </a:pPr>
            <a:r>
              <a:rPr lang="en-US" sz="2000" b="1" dirty="0">
                <a:latin typeface="Arial"/>
                <a:cs typeface="Arial"/>
              </a:rPr>
              <a:t> </a:t>
            </a:r>
          </a:p>
        </p:txBody>
      </p:sp>
      <p:sp>
        <p:nvSpPr>
          <p:cNvPr id="9" name="Rettangolo 8"/>
          <p:cNvSpPr/>
          <p:nvPr/>
        </p:nvSpPr>
        <p:spPr bwMode="auto">
          <a:xfrm>
            <a:off x="5076825" y="5300365"/>
            <a:ext cx="3743325" cy="1296987"/>
          </a:xfrm>
          <a:prstGeom prst="rect">
            <a:avLst/>
          </a:prstGeom>
          <a:ln w="12700" cmpd="sng">
            <a:solidFill>
              <a:srgbClr val="00000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lnSpc>
                <a:spcPct val="80000"/>
              </a:lnSpc>
              <a:defRPr/>
            </a:pPr>
            <a:endParaRPr lang="en-US" sz="2400" dirty="0">
              <a:latin typeface="Arial"/>
              <a:cs typeface="Arial"/>
            </a:endParaRPr>
          </a:p>
          <a:p>
            <a:pPr algn="ctr">
              <a:lnSpc>
                <a:spcPct val="80000"/>
              </a:lnSpc>
              <a:defRPr/>
            </a:pPr>
            <a:r>
              <a:rPr lang="en-US" sz="2000" b="1" dirty="0">
                <a:latin typeface="Arial"/>
                <a:cs typeface="Arial"/>
              </a:rPr>
              <a:t>VISITA GASTROENTEROLOGICA</a:t>
            </a:r>
          </a:p>
          <a:p>
            <a:pPr algn="ctr">
              <a:lnSpc>
                <a:spcPct val="80000"/>
              </a:lnSpc>
              <a:defRPr/>
            </a:pPr>
            <a:r>
              <a:rPr lang="en-US" sz="2000" b="1" dirty="0" err="1" smtClean="0">
                <a:solidFill>
                  <a:srgbClr val="FF0000"/>
                </a:solidFill>
                <a:latin typeface="Arial"/>
                <a:cs typeface="Arial"/>
              </a:rPr>
              <a:t>Urgenza</a:t>
            </a:r>
            <a:r>
              <a:rPr lang="en-US" sz="2000" b="1" dirty="0" smtClean="0">
                <a:solidFill>
                  <a:srgbClr val="FF0000"/>
                </a:solidFill>
                <a:latin typeface="Arial"/>
                <a:cs typeface="Arial"/>
              </a:rPr>
              <a:t>/</a:t>
            </a:r>
            <a:r>
              <a:rPr lang="en-US" sz="2000" b="1" dirty="0" err="1" smtClean="0">
                <a:solidFill>
                  <a:srgbClr val="FF0000"/>
                </a:solidFill>
                <a:latin typeface="Arial"/>
                <a:cs typeface="Arial"/>
              </a:rPr>
              <a:t>Bollino</a:t>
            </a:r>
            <a:r>
              <a:rPr lang="en-US" sz="2000" b="1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Arial"/>
                <a:cs typeface="Arial"/>
              </a:rPr>
              <a:t>verde</a:t>
            </a:r>
            <a:r>
              <a:rPr lang="en-US" sz="2000" b="1" dirty="0" smtClean="0">
                <a:solidFill>
                  <a:srgbClr val="FF0000"/>
                </a:solidFill>
                <a:latin typeface="Arial"/>
                <a:cs typeface="Arial"/>
              </a:rPr>
              <a:t>? </a:t>
            </a:r>
            <a:endParaRPr lang="en-US" sz="20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5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5800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reccia giù 2"/>
          <p:cNvSpPr/>
          <p:nvPr/>
        </p:nvSpPr>
        <p:spPr bwMode="auto">
          <a:xfrm>
            <a:off x="2339975" y="2636838"/>
            <a:ext cx="719138" cy="1152525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endParaRPr lang="it-IT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98307" name="CasellaDiTesto 3"/>
          <p:cNvSpPr txBox="1">
            <a:spLocks noChangeArrowheads="1"/>
          </p:cNvSpPr>
          <p:nvPr/>
        </p:nvSpPr>
        <p:spPr bwMode="auto">
          <a:xfrm>
            <a:off x="684213" y="4005263"/>
            <a:ext cx="4175125" cy="1077218"/>
          </a:xfrm>
          <a:prstGeom prst="rect">
            <a:avLst/>
          </a:prstGeom>
          <a:ln w="28575" cmpd="sng">
            <a:solidFill>
              <a:srgbClr val="FF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ctr" eaLnBrk="1" hangingPunct="1">
              <a:defRPr/>
            </a:pPr>
            <a:r>
              <a:rPr lang="en-US" sz="3200" b="1" dirty="0" smtClean="0">
                <a:solidFill>
                  <a:srgbClr val="FF0000"/>
                </a:solidFill>
                <a:latin typeface="Arial" charset="0"/>
                <a:cs typeface="Arial" charset="0"/>
                <a:sym typeface="Arial Narrow" charset="0"/>
              </a:rPr>
              <a:t> DIARREA ACUTA  INFETTIVA</a:t>
            </a:r>
            <a:endParaRPr lang="en-US" sz="3200" b="1" dirty="0">
              <a:solidFill>
                <a:srgbClr val="FF0000"/>
              </a:solidFill>
              <a:latin typeface="Arial" charset="0"/>
              <a:cs typeface="Arial" charset="0"/>
              <a:sym typeface="Arial Narrow" charset="0"/>
            </a:endParaRPr>
          </a:p>
        </p:txBody>
      </p:sp>
      <p:pic>
        <p:nvPicPr>
          <p:cNvPr id="72708" name="Immagin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-12700"/>
            <a:ext cx="3635375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8241" name="Rectangle 1"/>
          <p:cNvSpPr>
            <a:spLocks noGrp="1" noChangeArrowheads="1"/>
          </p:cNvSpPr>
          <p:nvPr>
            <p:ph type="title"/>
          </p:nvPr>
        </p:nvSpPr>
        <p:spPr>
          <a:xfrm>
            <a:off x="684213" y="1341438"/>
            <a:ext cx="4175125" cy="1187450"/>
          </a:xfr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r>
              <a:rPr lang="en-US" sz="4000" b="1" dirty="0">
                <a:latin typeface="Arial Narrow"/>
                <a:cs typeface="Arial Narrow"/>
                <a:sym typeface="Arial Narrow Bold" charset="0"/>
              </a:rPr>
              <a:t>SOSPETTO DIAGNOSTICO</a:t>
            </a:r>
            <a:endParaRPr lang="en-US" sz="4000" b="1" dirty="0">
              <a:latin typeface="Arial Narrow"/>
              <a:ea typeface="ヒラギノ角ゴ ProN W6" charset="0"/>
              <a:cs typeface="Arial Narrow"/>
              <a:sym typeface="Arial Narrow Bold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 rot="581777">
            <a:off x="6156258" y="340358"/>
            <a:ext cx="1960846" cy="1877437"/>
          </a:xfrm>
          <a:prstGeom prst="rect">
            <a:avLst/>
          </a:prstGeom>
          <a:noFill/>
          <a:scene3d>
            <a:camera prst="orthographicFront">
              <a:rot lat="0" lon="480000" rev="0"/>
            </a:camera>
            <a:lightRig rig="threePt" dir="t"/>
          </a:scene3d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1600" b="1" dirty="0">
                <a:latin typeface="Arial"/>
                <a:cs typeface="Arial"/>
              </a:rPr>
              <a:t>BATTERI</a:t>
            </a:r>
          </a:p>
          <a:p>
            <a:pPr marL="171450" indent="-171450">
              <a:buFont typeface="Arial"/>
              <a:buChar char="•"/>
              <a:defRPr/>
            </a:pPr>
            <a:r>
              <a:rPr lang="it-IT" sz="1600" b="1" dirty="0">
                <a:latin typeface="Arial"/>
                <a:cs typeface="Arial"/>
              </a:rPr>
              <a:t>Salmonella</a:t>
            </a:r>
          </a:p>
          <a:p>
            <a:pPr marL="171450" indent="-171450">
              <a:buFont typeface="Arial"/>
              <a:buChar char="•"/>
              <a:defRPr/>
            </a:pPr>
            <a:r>
              <a:rPr lang="it-IT" sz="1400" b="1" dirty="0">
                <a:latin typeface="Arial"/>
                <a:cs typeface="Arial"/>
              </a:rPr>
              <a:t>Escherichia coli O157H7 </a:t>
            </a:r>
          </a:p>
          <a:p>
            <a:pPr marL="171450" indent="-171450">
              <a:buFont typeface="Arial"/>
              <a:buChar char="•"/>
              <a:defRPr/>
            </a:pPr>
            <a:r>
              <a:rPr lang="it-IT" sz="1200" b="1" dirty="0" err="1">
                <a:latin typeface="Arial"/>
                <a:cs typeface="Arial"/>
              </a:rPr>
              <a:t>Clostridium</a:t>
            </a:r>
            <a:r>
              <a:rPr lang="it-IT" sz="1200" b="1" dirty="0">
                <a:latin typeface="Arial"/>
                <a:cs typeface="Arial"/>
              </a:rPr>
              <a:t> difficile</a:t>
            </a:r>
          </a:p>
          <a:p>
            <a:pPr marL="171450" indent="-171450">
              <a:buFont typeface="Arial"/>
              <a:buChar char="•"/>
              <a:defRPr/>
            </a:pPr>
            <a:r>
              <a:rPr lang="it-IT" sz="1600" b="1" dirty="0" err="1">
                <a:latin typeface="Arial"/>
                <a:cs typeface="Arial"/>
              </a:rPr>
              <a:t>Klebsiella</a:t>
            </a:r>
            <a:endParaRPr lang="it-IT" sz="1600" b="1" dirty="0">
              <a:latin typeface="Arial"/>
              <a:cs typeface="Arial"/>
            </a:endParaRPr>
          </a:p>
          <a:p>
            <a:pPr marL="171450" indent="-171450">
              <a:buFont typeface="Arial"/>
              <a:buChar char="•"/>
              <a:defRPr/>
            </a:pPr>
            <a:r>
              <a:rPr lang="it-IT" sz="1200" b="1" dirty="0" err="1">
                <a:latin typeface="Arial"/>
                <a:cs typeface="Arial"/>
              </a:rPr>
              <a:t>Shigella</a:t>
            </a:r>
            <a:r>
              <a:rPr lang="it-IT" sz="1200" b="1" dirty="0">
                <a:latin typeface="Arial"/>
                <a:cs typeface="Arial"/>
              </a:rPr>
              <a:t> </a:t>
            </a:r>
            <a:r>
              <a:rPr lang="it-IT" sz="1200" b="1" dirty="0" err="1">
                <a:latin typeface="Arial"/>
                <a:cs typeface="Arial"/>
              </a:rPr>
              <a:t>dyssenteriae</a:t>
            </a:r>
            <a:endParaRPr lang="it-IT" sz="1200" b="1" dirty="0">
              <a:latin typeface="Arial"/>
              <a:cs typeface="Arial"/>
            </a:endParaRPr>
          </a:p>
          <a:p>
            <a:pPr marL="171450" indent="-171450">
              <a:buFont typeface="Arial"/>
              <a:buChar char="•"/>
              <a:defRPr/>
            </a:pPr>
            <a:r>
              <a:rPr lang="it-IT" sz="1600" b="1" dirty="0" err="1">
                <a:latin typeface="Arial"/>
                <a:cs typeface="Arial"/>
              </a:rPr>
              <a:t>Campylobacter</a:t>
            </a:r>
            <a:endParaRPr lang="it-IT" sz="1600" b="1" dirty="0">
              <a:latin typeface="Arial"/>
              <a:cs typeface="Arial"/>
            </a:endParaRPr>
          </a:p>
        </p:txBody>
      </p:sp>
      <p:sp>
        <p:nvSpPr>
          <p:cNvPr id="6" name="CasellaDiTesto 5"/>
          <p:cNvSpPr txBox="1"/>
          <p:nvPr/>
        </p:nvSpPr>
        <p:spPr>
          <a:xfrm rot="441402">
            <a:off x="6444208" y="4437112"/>
            <a:ext cx="2089150" cy="98488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1600" b="1" dirty="0">
                <a:latin typeface="Arial"/>
                <a:cs typeface="Arial"/>
              </a:rPr>
              <a:t>VIRUS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it-IT" sz="1400" b="1" dirty="0" err="1">
                <a:latin typeface="Arial"/>
                <a:cs typeface="Arial"/>
              </a:rPr>
              <a:t>Cytomegalovirus</a:t>
            </a:r>
            <a:r>
              <a:rPr lang="it-IT" sz="1400" b="1" dirty="0">
                <a:latin typeface="Arial"/>
                <a:cs typeface="Arial"/>
              </a:rPr>
              <a:t> 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it-IT" sz="1400" b="1" dirty="0" err="1" smtClean="0">
                <a:latin typeface="Arial"/>
                <a:cs typeface="Arial"/>
              </a:rPr>
              <a:t>Adenovirus</a:t>
            </a:r>
            <a:endParaRPr lang="it-IT" sz="1400" b="1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  <a:defRPr/>
            </a:pPr>
            <a:r>
              <a:rPr lang="it-IT" sz="1400" b="1" dirty="0" err="1" smtClean="0">
                <a:latin typeface="Arial"/>
                <a:cs typeface="Arial"/>
              </a:rPr>
              <a:t>Rotavirus</a:t>
            </a:r>
            <a:endParaRPr lang="it-IT" sz="1400" b="1" dirty="0">
              <a:latin typeface="Arial"/>
              <a:cs typeface="Arial"/>
            </a:endParaRPr>
          </a:p>
        </p:txBody>
      </p:sp>
      <p:sp>
        <p:nvSpPr>
          <p:cNvPr id="10" name="CasellaDiTesto 9"/>
          <p:cNvSpPr txBox="1"/>
          <p:nvPr/>
        </p:nvSpPr>
        <p:spPr>
          <a:xfrm rot="20662016">
            <a:off x="6246256" y="2857158"/>
            <a:ext cx="2304256" cy="984885"/>
          </a:xfrm>
          <a:prstGeom prst="rect">
            <a:avLst/>
          </a:prstGeom>
          <a:noFill/>
        </p:spPr>
        <p:txBody>
          <a:bodyPr>
            <a:spAutoFit/>
            <a:scene3d>
              <a:camera prst="perspectiveFront">
                <a:rot lat="0" lon="840000" rev="0"/>
              </a:camera>
              <a:lightRig rig="threePt" dir="t"/>
            </a:scene3d>
          </a:bodyPr>
          <a:lstStyle/>
          <a:p>
            <a:pPr algn="ctr">
              <a:defRPr/>
            </a:pPr>
            <a:r>
              <a:rPr lang="it-IT" sz="1600" b="1" dirty="0">
                <a:latin typeface="Arial"/>
                <a:cs typeface="Arial"/>
              </a:rPr>
              <a:t>PROTOZOI</a:t>
            </a:r>
          </a:p>
          <a:p>
            <a:pPr algn="ctr">
              <a:defRPr/>
            </a:pPr>
            <a:r>
              <a:rPr lang="it-IT" sz="1400" b="1" dirty="0" err="1">
                <a:latin typeface="Arial"/>
                <a:cs typeface="Arial"/>
              </a:rPr>
              <a:t>Entamoeba</a:t>
            </a:r>
            <a:r>
              <a:rPr lang="it-IT" sz="1400" b="1" dirty="0">
                <a:latin typeface="Arial"/>
                <a:cs typeface="Arial"/>
              </a:rPr>
              <a:t> </a:t>
            </a:r>
            <a:r>
              <a:rPr lang="it-IT" sz="1400" b="1" dirty="0" err="1" smtClean="0">
                <a:latin typeface="Arial"/>
                <a:cs typeface="Arial"/>
              </a:rPr>
              <a:t>histolytica</a:t>
            </a:r>
            <a:endParaRPr lang="it-IT" sz="1400" b="1" dirty="0" smtClean="0">
              <a:latin typeface="Arial"/>
              <a:cs typeface="Arial"/>
            </a:endParaRPr>
          </a:p>
          <a:p>
            <a:pPr algn="ctr">
              <a:defRPr/>
            </a:pPr>
            <a:r>
              <a:rPr lang="it-IT" sz="1400" b="1" dirty="0" err="1" smtClean="0">
                <a:latin typeface="Arial"/>
                <a:cs typeface="Arial"/>
              </a:rPr>
              <a:t>Cryptosporidium</a:t>
            </a:r>
            <a:r>
              <a:rPr lang="it-IT" sz="1400" b="1" dirty="0" smtClean="0">
                <a:latin typeface="Arial"/>
                <a:cs typeface="Arial"/>
              </a:rPr>
              <a:t> </a:t>
            </a:r>
            <a:r>
              <a:rPr lang="it-IT" sz="1400" b="1" dirty="0" err="1" smtClean="0">
                <a:latin typeface="Arial"/>
                <a:cs typeface="Arial"/>
              </a:rPr>
              <a:t>parvum</a:t>
            </a:r>
            <a:endParaRPr lang="it-IT" sz="1400" b="1" dirty="0" smtClean="0">
              <a:latin typeface="Arial"/>
              <a:cs typeface="Arial"/>
            </a:endParaRPr>
          </a:p>
          <a:p>
            <a:pPr algn="ctr">
              <a:defRPr/>
            </a:pPr>
            <a:r>
              <a:rPr lang="it-IT" sz="1400" b="1" dirty="0" err="1" smtClean="0">
                <a:latin typeface="Arial"/>
                <a:cs typeface="Arial"/>
              </a:rPr>
              <a:t>Giardia</a:t>
            </a:r>
            <a:r>
              <a:rPr lang="it-IT" sz="1400" b="1" dirty="0" smtClean="0">
                <a:latin typeface="Arial"/>
                <a:cs typeface="Arial"/>
              </a:rPr>
              <a:t> lamblia</a:t>
            </a:r>
            <a:endParaRPr lang="it-IT" sz="1400" b="1" dirty="0">
              <a:latin typeface="Arial"/>
              <a:cs typeface="Arial"/>
            </a:endParaRPr>
          </a:p>
        </p:txBody>
      </p:sp>
      <p:sp>
        <p:nvSpPr>
          <p:cNvPr id="11" name="CasellaDiTesto 10"/>
          <p:cNvSpPr txBox="1"/>
          <p:nvPr/>
        </p:nvSpPr>
        <p:spPr>
          <a:xfrm rot="346519">
            <a:off x="6444208" y="5445224"/>
            <a:ext cx="2089150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latin typeface="Arial"/>
                <a:cs typeface="Arial"/>
              </a:rPr>
              <a:t>ELMINTI</a:t>
            </a:r>
          </a:p>
          <a:p>
            <a:pPr algn="ctr">
              <a:defRPr/>
            </a:pPr>
            <a:r>
              <a:rPr lang="it-IT" sz="1400" b="1" dirty="0" smtClean="0">
                <a:latin typeface="Arial"/>
                <a:cs typeface="Arial"/>
              </a:rPr>
              <a:t>Schistosoma </a:t>
            </a:r>
            <a:r>
              <a:rPr lang="it-IT" sz="1400" b="1" dirty="0" err="1" smtClean="0">
                <a:latin typeface="Arial"/>
                <a:cs typeface="Arial"/>
              </a:rPr>
              <a:t>mansoni</a:t>
            </a:r>
            <a:r>
              <a:rPr lang="it-IT" sz="1400" b="1" dirty="0" smtClean="0">
                <a:latin typeface="Arial"/>
                <a:cs typeface="Arial"/>
              </a:rPr>
              <a:t> </a:t>
            </a:r>
          </a:p>
          <a:p>
            <a:pPr algn="ctr">
              <a:defRPr/>
            </a:pPr>
            <a:r>
              <a:rPr lang="it-IT" sz="1400" b="1" dirty="0" err="1" smtClean="0">
                <a:latin typeface="Arial"/>
                <a:cs typeface="Arial"/>
              </a:rPr>
              <a:t>Trichuris</a:t>
            </a:r>
            <a:r>
              <a:rPr lang="it-IT" sz="1400" b="1" dirty="0" smtClean="0">
                <a:latin typeface="Arial"/>
                <a:cs typeface="Arial"/>
              </a:rPr>
              <a:t> </a:t>
            </a:r>
            <a:r>
              <a:rPr lang="it-IT" sz="1400" b="1" dirty="0" err="1" smtClean="0">
                <a:latin typeface="Arial"/>
                <a:cs typeface="Arial"/>
              </a:rPr>
              <a:t>trichiura</a:t>
            </a:r>
            <a:endParaRPr lang="it-IT" sz="1400" b="1" dirty="0" smtClean="0">
              <a:latin typeface="Arial"/>
              <a:cs typeface="Arial"/>
            </a:endParaRPr>
          </a:p>
          <a:p>
            <a:pPr algn="ctr">
              <a:defRPr/>
            </a:pPr>
            <a:endParaRPr lang="it-IT" sz="1400" b="1" dirty="0">
              <a:latin typeface="Arial"/>
              <a:cs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3140968"/>
            <a:ext cx="5220072" cy="1440557"/>
          </a:xfrm>
          <a:solidFill>
            <a:srgbClr val="00B0F0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en-US" sz="40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LA PAROLA </a:t>
            </a:r>
          </a:p>
          <a:p>
            <a:pPr marL="0" indent="0"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en-US" sz="24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AL GASTROENTEROLOGO…</a:t>
            </a:r>
            <a:endParaRPr lang="en-US" sz="2400" dirty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/>
          <p:cNvPicPr>
            <a:picLocks noChangeAspect="1" noChangeArrowheads="1"/>
          </p:cNvPicPr>
          <p:nvPr/>
        </p:nvPicPr>
        <p:blipFill>
          <a:blip r:embed="rId2" cstate="print"/>
          <a:srcRect b="9805"/>
          <a:stretch>
            <a:fillRect/>
          </a:stretch>
        </p:blipFill>
        <p:spPr bwMode="auto">
          <a:xfrm>
            <a:off x="0" y="0"/>
            <a:ext cx="9144000" cy="4221163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</p:pic>
      <p:sp>
        <p:nvSpPr>
          <p:cNvPr id="5123" name="Rettangolo 2"/>
          <p:cNvSpPr>
            <a:spLocks noChangeArrowheads="1"/>
          </p:cNvSpPr>
          <p:nvPr/>
        </p:nvSpPr>
        <p:spPr bwMode="auto">
          <a:xfrm>
            <a:off x="1547813" y="4581525"/>
            <a:ext cx="583247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000" dirty="0"/>
              <a:t>Dr  Giovanni Viviani</a:t>
            </a:r>
          </a:p>
          <a:p>
            <a:pPr algn="ctr"/>
            <a:r>
              <a:rPr lang="it-IT" sz="2000" dirty="0"/>
              <a:t>Gastroenterologo</a:t>
            </a:r>
          </a:p>
          <a:p>
            <a:pPr algn="ctr"/>
            <a:r>
              <a:rPr lang="it-IT" sz="2000" dirty="0"/>
              <a:t>UOS Gastroenterologia ed Endoscopia Digestiva</a:t>
            </a:r>
          </a:p>
          <a:p>
            <a:pPr algn="ctr"/>
            <a:r>
              <a:rPr lang="it-IT" sz="2000" dirty="0"/>
              <a:t>Ospedale di </a:t>
            </a:r>
            <a:r>
              <a:rPr lang="it-IT" sz="2000" dirty="0" err="1"/>
              <a:t>Manerbio</a:t>
            </a:r>
            <a:r>
              <a:rPr lang="it-IT" sz="2000" dirty="0"/>
              <a:t> – AO di  Desenzano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10525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it-IT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6147" name="Rectangle 2"/>
          <p:cNvSpPr txBox="1">
            <a:spLocks noChangeArrowheads="1"/>
          </p:cNvSpPr>
          <p:nvPr/>
        </p:nvSpPr>
        <p:spPr bwMode="auto">
          <a:xfrm>
            <a:off x="539750" y="260350"/>
            <a:ext cx="82296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000" b="1">
                <a:latin typeface="Calibri" pitchFamily="34" charset="0"/>
              </a:rPr>
              <a:t>Elementi clinici caratterizzanti</a:t>
            </a:r>
            <a:br>
              <a:rPr lang="en-US" sz="4000" b="1">
                <a:latin typeface="Calibri" pitchFamily="34" charset="0"/>
              </a:rPr>
            </a:br>
            <a:endParaRPr lang="en-US" sz="4000" b="1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6148" name="Rettangolo 5"/>
          <p:cNvSpPr>
            <a:spLocks noChangeArrowheads="1"/>
          </p:cNvSpPr>
          <p:nvPr/>
        </p:nvSpPr>
        <p:spPr bwMode="auto">
          <a:xfrm>
            <a:off x="395288" y="1916113"/>
            <a:ext cx="4572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- </a:t>
            </a:r>
            <a:r>
              <a:rPr lang="en-US" sz="2800" b="1" dirty="0" err="1">
                <a:solidFill>
                  <a:srgbClr val="FF0000"/>
                </a:solidFill>
              </a:rPr>
              <a:t>diarrea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ricorrente</a:t>
            </a:r>
            <a:r>
              <a:rPr lang="en-US" sz="2800" b="1" dirty="0">
                <a:solidFill>
                  <a:srgbClr val="FF0000"/>
                </a:solidFill>
              </a:rPr>
              <a:t/>
            </a:r>
            <a:br>
              <a:rPr lang="en-US" sz="2800" b="1" dirty="0">
                <a:solidFill>
                  <a:srgbClr val="FF0000"/>
                </a:solidFill>
              </a:rPr>
            </a:br>
            <a:r>
              <a:rPr lang="en-US" sz="2800" b="1" dirty="0">
                <a:solidFill>
                  <a:srgbClr val="FF0000"/>
                </a:solidFill>
              </a:rPr>
              <a:t>- </a:t>
            </a:r>
            <a:r>
              <a:rPr lang="en-US" sz="2800" b="1" dirty="0" err="1">
                <a:solidFill>
                  <a:srgbClr val="FF0000"/>
                </a:solidFill>
              </a:rPr>
              <a:t>proctorragia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sporadica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7" name="Freccia a destra 6"/>
          <p:cNvSpPr/>
          <p:nvPr/>
        </p:nvSpPr>
        <p:spPr>
          <a:xfrm>
            <a:off x="1116013" y="3933056"/>
            <a:ext cx="1655787" cy="7913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it-IT" sz="360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6150" name="CasellaDiTesto 7"/>
          <p:cNvSpPr txBox="1">
            <a:spLocks noChangeArrowheads="1"/>
          </p:cNvSpPr>
          <p:nvPr/>
        </p:nvSpPr>
        <p:spPr bwMode="auto">
          <a:xfrm>
            <a:off x="3419475" y="3716338"/>
            <a:ext cx="489743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it-IT" sz="3200" dirty="0"/>
              <a:t>IBS post-infettivo?</a:t>
            </a:r>
          </a:p>
          <a:p>
            <a:pPr>
              <a:buFontTx/>
              <a:buChar char="-"/>
            </a:pPr>
            <a:r>
              <a:rPr lang="it-IT" sz="3200" dirty="0"/>
              <a:t>Colite?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7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tangolo 2"/>
          <p:cNvSpPr/>
          <p:nvPr/>
        </p:nvSpPr>
        <p:spPr>
          <a:xfrm>
            <a:off x="323850" y="260350"/>
            <a:ext cx="1871663" cy="6477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it-IT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4" name="Ovale 3"/>
          <p:cNvSpPr/>
          <p:nvPr/>
        </p:nvSpPr>
        <p:spPr>
          <a:xfrm>
            <a:off x="4067175" y="1989138"/>
            <a:ext cx="2520950" cy="431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it-IT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5" name="Ovale 4"/>
          <p:cNvSpPr/>
          <p:nvPr/>
        </p:nvSpPr>
        <p:spPr>
          <a:xfrm>
            <a:off x="827088" y="2781300"/>
            <a:ext cx="2520950" cy="431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it-IT">
              <a:solidFill>
                <a:srgbClr val="FFFFFF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620713"/>
            <a:ext cx="4392613" cy="330835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</p:pic>
      <p:pic>
        <p:nvPicPr>
          <p:cNvPr id="8195" name="Picture 6" descr="slide0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7900" y="3716338"/>
            <a:ext cx="4125913" cy="309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ChangeArrowheads="1"/>
          </p:cNvSpPr>
          <p:nvPr/>
        </p:nvSpPr>
        <p:spPr bwMode="auto">
          <a:xfrm>
            <a:off x="7388225" y="3716338"/>
            <a:ext cx="1408113" cy="36036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684213" y="1268413"/>
            <a:ext cx="4103687" cy="3744912"/>
            <a:chOff x="2142" y="620"/>
            <a:chExt cx="1783" cy="2235"/>
          </a:xfrm>
        </p:grpSpPr>
        <p:sp>
          <p:nvSpPr>
            <p:cNvPr id="9" name="Freeform 11"/>
            <p:cNvSpPr>
              <a:spLocks/>
            </p:cNvSpPr>
            <p:nvPr/>
          </p:nvSpPr>
          <p:spPr bwMode="auto">
            <a:xfrm>
              <a:off x="2142" y="620"/>
              <a:ext cx="1783" cy="2235"/>
            </a:xfrm>
            <a:custGeom>
              <a:avLst/>
              <a:gdLst/>
              <a:ahLst/>
              <a:cxnLst>
                <a:cxn ang="0">
                  <a:pos x="993" y="2032"/>
                </a:cxn>
                <a:cxn ang="0">
                  <a:pos x="1083" y="1785"/>
                </a:cxn>
                <a:cxn ang="0">
                  <a:pos x="1190" y="1713"/>
                </a:cxn>
                <a:cxn ang="0">
                  <a:pos x="1372" y="1631"/>
                </a:cxn>
                <a:cxn ang="0">
                  <a:pos x="1495" y="1493"/>
                </a:cxn>
                <a:cxn ang="0">
                  <a:pos x="1591" y="1248"/>
                </a:cxn>
                <a:cxn ang="0">
                  <a:pos x="1711" y="1039"/>
                </a:cxn>
                <a:cxn ang="0">
                  <a:pos x="1782" y="816"/>
                </a:cxn>
                <a:cxn ang="0">
                  <a:pos x="1755" y="651"/>
                </a:cxn>
                <a:cxn ang="0">
                  <a:pos x="1725" y="463"/>
                </a:cxn>
                <a:cxn ang="0">
                  <a:pos x="1777" y="172"/>
                </a:cxn>
                <a:cxn ang="0">
                  <a:pos x="1647" y="0"/>
                </a:cxn>
                <a:cxn ang="0">
                  <a:pos x="1418" y="259"/>
                </a:cxn>
                <a:cxn ang="0">
                  <a:pos x="1241" y="358"/>
                </a:cxn>
                <a:cxn ang="0">
                  <a:pos x="996" y="428"/>
                </a:cxn>
                <a:cxn ang="0">
                  <a:pos x="655" y="434"/>
                </a:cxn>
                <a:cxn ang="0">
                  <a:pos x="428" y="364"/>
                </a:cxn>
                <a:cxn ang="0">
                  <a:pos x="308" y="315"/>
                </a:cxn>
                <a:cxn ang="0">
                  <a:pos x="141" y="348"/>
                </a:cxn>
                <a:cxn ang="0">
                  <a:pos x="30" y="470"/>
                </a:cxn>
                <a:cxn ang="0">
                  <a:pos x="43" y="642"/>
                </a:cxn>
                <a:cxn ang="0">
                  <a:pos x="19" y="803"/>
                </a:cxn>
                <a:cxn ang="0">
                  <a:pos x="13" y="963"/>
                </a:cxn>
                <a:cxn ang="0">
                  <a:pos x="45" y="1075"/>
                </a:cxn>
                <a:cxn ang="0">
                  <a:pos x="66" y="1350"/>
                </a:cxn>
                <a:cxn ang="0">
                  <a:pos x="97" y="1523"/>
                </a:cxn>
                <a:cxn ang="0">
                  <a:pos x="242" y="1625"/>
                </a:cxn>
                <a:cxn ang="0">
                  <a:pos x="462" y="1548"/>
                </a:cxn>
                <a:cxn ang="0">
                  <a:pos x="607" y="1502"/>
                </a:cxn>
                <a:cxn ang="0">
                  <a:pos x="622" y="1384"/>
                </a:cxn>
                <a:cxn ang="0">
                  <a:pos x="746" y="1294"/>
                </a:cxn>
                <a:cxn ang="0">
                  <a:pos x="452" y="1312"/>
                </a:cxn>
                <a:cxn ang="0">
                  <a:pos x="379" y="1255"/>
                </a:cxn>
                <a:cxn ang="0">
                  <a:pos x="321" y="1062"/>
                </a:cxn>
                <a:cxn ang="0">
                  <a:pos x="350" y="881"/>
                </a:cxn>
                <a:cxn ang="0">
                  <a:pos x="373" y="701"/>
                </a:cxn>
                <a:cxn ang="0">
                  <a:pos x="488" y="641"/>
                </a:cxn>
                <a:cxn ang="0">
                  <a:pos x="656" y="645"/>
                </a:cxn>
                <a:cxn ang="0">
                  <a:pos x="871" y="707"/>
                </a:cxn>
                <a:cxn ang="0">
                  <a:pos x="1060" y="678"/>
                </a:cxn>
                <a:cxn ang="0">
                  <a:pos x="1300" y="605"/>
                </a:cxn>
                <a:cxn ang="0">
                  <a:pos x="1408" y="495"/>
                </a:cxn>
                <a:cxn ang="0">
                  <a:pos x="1437" y="710"/>
                </a:cxn>
                <a:cxn ang="0">
                  <a:pos x="1482" y="887"/>
                </a:cxn>
                <a:cxn ang="0">
                  <a:pos x="1406" y="1087"/>
                </a:cxn>
                <a:cxn ang="0">
                  <a:pos x="1302" y="1189"/>
                </a:cxn>
                <a:cxn ang="0">
                  <a:pos x="1266" y="1394"/>
                </a:cxn>
                <a:cxn ang="0">
                  <a:pos x="1168" y="1526"/>
                </a:cxn>
                <a:cxn ang="0">
                  <a:pos x="1067" y="1498"/>
                </a:cxn>
                <a:cxn ang="0">
                  <a:pos x="961" y="1458"/>
                </a:cxn>
                <a:cxn ang="0">
                  <a:pos x="862" y="1548"/>
                </a:cxn>
                <a:cxn ang="0">
                  <a:pos x="860" y="1744"/>
                </a:cxn>
                <a:cxn ang="0">
                  <a:pos x="935" y="2214"/>
                </a:cxn>
              </a:cxnLst>
              <a:rect l="0" t="0" r="r" b="b"/>
              <a:pathLst>
                <a:path w="1783" h="2235">
                  <a:moveTo>
                    <a:pt x="952" y="2234"/>
                  </a:moveTo>
                  <a:lnTo>
                    <a:pt x="971" y="2220"/>
                  </a:lnTo>
                  <a:lnTo>
                    <a:pt x="982" y="2128"/>
                  </a:lnTo>
                  <a:lnTo>
                    <a:pt x="993" y="2032"/>
                  </a:lnTo>
                  <a:lnTo>
                    <a:pt x="1003" y="1968"/>
                  </a:lnTo>
                  <a:lnTo>
                    <a:pt x="1036" y="1917"/>
                  </a:lnTo>
                  <a:lnTo>
                    <a:pt x="1067" y="1848"/>
                  </a:lnTo>
                  <a:lnTo>
                    <a:pt x="1083" y="1785"/>
                  </a:lnTo>
                  <a:lnTo>
                    <a:pt x="1084" y="1727"/>
                  </a:lnTo>
                  <a:lnTo>
                    <a:pt x="1083" y="1699"/>
                  </a:lnTo>
                  <a:lnTo>
                    <a:pt x="1134" y="1711"/>
                  </a:lnTo>
                  <a:lnTo>
                    <a:pt x="1190" y="1713"/>
                  </a:lnTo>
                  <a:lnTo>
                    <a:pt x="1254" y="1705"/>
                  </a:lnTo>
                  <a:lnTo>
                    <a:pt x="1306" y="1687"/>
                  </a:lnTo>
                  <a:lnTo>
                    <a:pt x="1329" y="1677"/>
                  </a:lnTo>
                  <a:lnTo>
                    <a:pt x="1372" y="1631"/>
                  </a:lnTo>
                  <a:lnTo>
                    <a:pt x="1383" y="1602"/>
                  </a:lnTo>
                  <a:lnTo>
                    <a:pt x="1431" y="1578"/>
                  </a:lnTo>
                  <a:lnTo>
                    <a:pt x="1466" y="1544"/>
                  </a:lnTo>
                  <a:lnTo>
                    <a:pt x="1495" y="1493"/>
                  </a:lnTo>
                  <a:lnTo>
                    <a:pt x="1511" y="1429"/>
                  </a:lnTo>
                  <a:lnTo>
                    <a:pt x="1504" y="1332"/>
                  </a:lnTo>
                  <a:lnTo>
                    <a:pt x="1545" y="1309"/>
                  </a:lnTo>
                  <a:lnTo>
                    <a:pt x="1591" y="1248"/>
                  </a:lnTo>
                  <a:lnTo>
                    <a:pt x="1623" y="1189"/>
                  </a:lnTo>
                  <a:lnTo>
                    <a:pt x="1640" y="1080"/>
                  </a:lnTo>
                  <a:lnTo>
                    <a:pt x="1676" y="1064"/>
                  </a:lnTo>
                  <a:lnTo>
                    <a:pt x="1711" y="1039"/>
                  </a:lnTo>
                  <a:lnTo>
                    <a:pt x="1745" y="990"/>
                  </a:lnTo>
                  <a:lnTo>
                    <a:pt x="1759" y="962"/>
                  </a:lnTo>
                  <a:lnTo>
                    <a:pt x="1778" y="873"/>
                  </a:lnTo>
                  <a:lnTo>
                    <a:pt x="1782" y="816"/>
                  </a:lnTo>
                  <a:lnTo>
                    <a:pt x="1778" y="787"/>
                  </a:lnTo>
                  <a:lnTo>
                    <a:pt x="1761" y="743"/>
                  </a:lnTo>
                  <a:lnTo>
                    <a:pt x="1732" y="729"/>
                  </a:lnTo>
                  <a:lnTo>
                    <a:pt x="1755" y="651"/>
                  </a:lnTo>
                  <a:lnTo>
                    <a:pt x="1753" y="605"/>
                  </a:lnTo>
                  <a:lnTo>
                    <a:pt x="1738" y="578"/>
                  </a:lnTo>
                  <a:lnTo>
                    <a:pt x="1742" y="512"/>
                  </a:lnTo>
                  <a:lnTo>
                    <a:pt x="1725" y="463"/>
                  </a:lnTo>
                  <a:lnTo>
                    <a:pt x="1721" y="409"/>
                  </a:lnTo>
                  <a:lnTo>
                    <a:pt x="1767" y="283"/>
                  </a:lnTo>
                  <a:lnTo>
                    <a:pt x="1778" y="230"/>
                  </a:lnTo>
                  <a:lnTo>
                    <a:pt x="1777" y="172"/>
                  </a:lnTo>
                  <a:lnTo>
                    <a:pt x="1767" y="111"/>
                  </a:lnTo>
                  <a:lnTo>
                    <a:pt x="1743" y="63"/>
                  </a:lnTo>
                  <a:lnTo>
                    <a:pt x="1705" y="15"/>
                  </a:lnTo>
                  <a:lnTo>
                    <a:pt x="1647" y="0"/>
                  </a:lnTo>
                  <a:lnTo>
                    <a:pt x="1573" y="98"/>
                  </a:lnTo>
                  <a:lnTo>
                    <a:pt x="1532" y="153"/>
                  </a:lnTo>
                  <a:lnTo>
                    <a:pt x="1476" y="211"/>
                  </a:lnTo>
                  <a:lnTo>
                    <a:pt x="1418" y="259"/>
                  </a:lnTo>
                  <a:lnTo>
                    <a:pt x="1383" y="284"/>
                  </a:lnTo>
                  <a:lnTo>
                    <a:pt x="1356" y="316"/>
                  </a:lnTo>
                  <a:lnTo>
                    <a:pt x="1293" y="325"/>
                  </a:lnTo>
                  <a:lnTo>
                    <a:pt x="1241" y="358"/>
                  </a:lnTo>
                  <a:lnTo>
                    <a:pt x="1202" y="416"/>
                  </a:lnTo>
                  <a:lnTo>
                    <a:pt x="1107" y="403"/>
                  </a:lnTo>
                  <a:lnTo>
                    <a:pt x="1061" y="409"/>
                  </a:lnTo>
                  <a:lnTo>
                    <a:pt x="996" y="428"/>
                  </a:lnTo>
                  <a:lnTo>
                    <a:pt x="913" y="466"/>
                  </a:lnTo>
                  <a:lnTo>
                    <a:pt x="856" y="444"/>
                  </a:lnTo>
                  <a:lnTo>
                    <a:pt x="708" y="432"/>
                  </a:lnTo>
                  <a:lnTo>
                    <a:pt x="655" y="434"/>
                  </a:lnTo>
                  <a:lnTo>
                    <a:pt x="611" y="435"/>
                  </a:lnTo>
                  <a:lnTo>
                    <a:pt x="563" y="399"/>
                  </a:lnTo>
                  <a:lnTo>
                    <a:pt x="482" y="370"/>
                  </a:lnTo>
                  <a:lnTo>
                    <a:pt x="428" y="364"/>
                  </a:lnTo>
                  <a:lnTo>
                    <a:pt x="398" y="373"/>
                  </a:lnTo>
                  <a:lnTo>
                    <a:pt x="369" y="344"/>
                  </a:lnTo>
                  <a:lnTo>
                    <a:pt x="348" y="303"/>
                  </a:lnTo>
                  <a:lnTo>
                    <a:pt x="308" y="315"/>
                  </a:lnTo>
                  <a:lnTo>
                    <a:pt x="260" y="319"/>
                  </a:lnTo>
                  <a:lnTo>
                    <a:pt x="223" y="313"/>
                  </a:lnTo>
                  <a:lnTo>
                    <a:pt x="199" y="302"/>
                  </a:lnTo>
                  <a:lnTo>
                    <a:pt x="141" y="348"/>
                  </a:lnTo>
                  <a:lnTo>
                    <a:pt x="126" y="373"/>
                  </a:lnTo>
                  <a:lnTo>
                    <a:pt x="92" y="384"/>
                  </a:lnTo>
                  <a:lnTo>
                    <a:pt x="55" y="416"/>
                  </a:lnTo>
                  <a:lnTo>
                    <a:pt x="30" y="470"/>
                  </a:lnTo>
                  <a:lnTo>
                    <a:pt x="19" y="511"/>
                  </a:lnTo>
                  <a:lnTo>
                    <a:pt x="19" y="549"/>
                  </a:lnTo>
                  <a:lnTo>
                    <a:pt x="24" y="596"/>
                  </a:lnTo>
                  <a:lnTo>
                    <a:pt x="43" y="642"/>
                  </a:lnTo>
                  <a:lnTo>
                    <a:pt x="70" y="674"/>
                  </a:lnTo>
                  <a:lnTo>
                    <a:pt x="72" y="696"/>
                  </a:lnTo>
                  <a:lnTo>
                    <a:pt x="46" y="751"/>
                  </a:lnTo>
                  <a:lnTo>
                    <a:pt x="19" y="803"/>
                  </a:lnTo>
                  <a:lnTo>
                    <a:pt x="3" y="851"/>
                  </a:lnTo>
                  <a:lnTo>
                    <a:pt x="0" y="887"/>
                  </a:lnTo>
                  <a:lnTo>
                    <a:pt x="3" y="929"/>
                  </a:lnTo>
                  <a:lnTo>
                    <a:pt x="13" y="963"/>
                  </a:lnTo>
                  <a:lnTo>
                    <a:pt x="32" y="992"/>
                  </a:lnTo>
                  <a:lnTo>
                    <a:pt x="72" y="1016"/>
                  </a:lnTo>
                  <a:lnTo>
                    <a:pt x="55" y="1051"/>
                  </a:lnTo>
                  <a:lnTo>
                    <a:pt x="45" y="1075"/>
                  </a:lnTo>
                  <a:lnTo>
                    <a:pt x="42" y="1113"/>
                  </a:lnTo>
                  <a:lnTo>
                    <a:pt x="43" y="1210"/>
                  </a:lnTo>
                  <a:lnTo>
                    <a:pt x="46" y="1280"/>
                  </a:lnTo>
                  <a:lnTo>
                    <a:pt x="66" y="1350"/>
                  </a:lnTo>
                  <a:lnTo>
                    <a:pt x="105" y="1429"/>
                  </a:lnTo>
                  <a:lnTo>
                    <a:pt x="93" y="1448"/>
                  </a:lnTo>
                  <a:lnTo>
                    <a:pt x="87" y="1478"/>
                  </a:lnTo>
                  <a:lnTo>
                    <a:pt x="97" y="1523"/>
                  </a:lnTo>
                  <a:lnTo>
                    <a:pt x="120" y="1559"/>
                  </a:lnTo>
                  <a:lnTo>
                    <a:pt x="154" y="1592"/>
                  </a:lnTo>
                  <a:lnTo>
                    <a:pt x="194" y="1616"/>
                  </a:lnTo>
                  <a:lnTo>
                    <a:pt x="242" y="1625"/>
                  </a:lnTo>
                  <a:lnTo>
                    <a:pt x="309" y="1619"/>
                  </a:lnTo>
                  <a:lnTo>
                    <a:pt x="371" y="1600"/>
                  </a:lnTo>
                  <a:lnTo>
                    <a:pt x="419" y="1564"/>
                  </a:lnTo>
                  <a:lnTo>
                    <a:pt x="462" y="1548"/>
                  </a:lnTo>
                  <a:lnTo>
                    <a:pt x="504" y="1544"/>
                  </a:lnTo>
                  <a:lnTo>
                    <a:pt x="537" y="1540"/>
                  </a:lnTo>
                  <a:lnTo>
                    <a:pt x="582" y="1529"/>
                  </a:lnTo>
                  <a:lnTo>
                    <a:pt x="607" y="1502"/>
                  </a:lnTo>
                  <a:lnTo>
                    <a:pt x="614" y="1471"/>
                  </a:lnTo>
                  <a:lnTo>
                    <a:pt x="611" y="1430"/>
                  </a:lnTo>
                  <a:lnTo>
                    <a:pt x="608" y="1404"/>
                  </a:lnTo>
                  <a:lnTo>
                    <a:pt x="622" y="1384"/>
                  </a:lnTo>
                  <a:lnTo>
                    <a:pt x="640" y="1374"/>
                  </a:lnTo>
                  <a:lnTo>
                    <a:pt x="666" y="1374"/>
                  </a:lnTo>
                  <a:lnTo>
                    <a:pt x="708" y="1387"/>
                  </a:lnTo>
                  <a:lnTo>
                    <a:pt x="746" y="1294"/>
                  </a:lnTo>
                  <a:lnTo>
                    <a:pt x="649" y="1261"/>
                  </a:lnTo>
                  <a:lnTo>
                    <a:pt x="582" y="1265"/>
                  </a:lnTo>
                  <a:lnTo>
                    <a:pt x="518" y="1283"/>
                  </a:lnTo>
                  <a:lnTo>
                    <a:pt x="452" y="1312"/>
                  </a:lnTo>
                  <a:lnTo>
                    <a:pt x="384" y="1340"/>
                  </a:lnTo>
                  <a:lnTo>
                    <a:pt x="354" y="1351"/>
                  </a:lnTo>
                  <a:lnTo>
                    <a:pt x="356" y="1313"/>
                  </a:lnTo>
                  <a:lnTo>
                    <a:pt x="379" y="1255"/>
                  </a:lnTo>
                  <a:lnTo>
                    <a:pt x="383" y="1194"/>
                  </a:lnTo>
                  <a:lnTo>
                    <a:pt x="354" y="1118"/>
                  </a:lnTo>
                  <a:lnTo>
                    <a:pt x="327" y="1081"/>
                  </a:lnTo>
                  <a:lnTo>
                    <a:pt x="321" y="1062"/>
                  </a:lnTo>
                  <a:lnTo>
                    <a:pt x="319" y="1043"/>
                  </a:lnTo>
                  <a:lnTo>
                    <a:pt x="344" y="983"/>
                  </a:lnTo>
                  <a:lnTo>
                    <a:pt x="350" y="937"/>
                  </a:lnTo>
                  <a:lnTo>
                    <a:pt x="350" y="881"/>
                  </a:lnTo>
                  <a:lnTo>
                    <a:pt x="331" y="834"/>
                  </a:lnTo>
                  <a:lnTo>
                    <a:pt x="299" y="776"/>
                  </a:lnTo>
                  <a:lnTo>
                    <a:pt x="337" y="752"/>
                  </a:lnTo>
                  <a:lnTo>
                    <a:pt x="373" y="701"/>
                  </a:lnTo>
                  <a:lnTo>
                    <a:pt x="393" y="641"/>
                  </a:lnTo>
                  <a:lnTo>
                    <a:pt x="402" y="605"/>
                  </a:lnTo>
                  <a:lnTo>
                    <a:pt x="449" y="601"/>
                  </a:lnTo>
                  <a:lnTo>
                    <a:pt x="488" y="641"/>
                  </a:lnTo>
                  <a:lnTo>
                    <a:pt x="546" y="674"/>
                  </a:lnTo>
                  <a:lnTo>
                    <a:pt x="589" y="678"/>
                  </a:lnTo>
                  <a:lnTo>
                    <a:pt x="624" y="665"/>
                  </a:lnTo>
                  <a:lnTo>
                    <a:pt x="656" y="645"/>
                  </a:lnTo>
                  <a:lnTo>
                    <a:pt x="689" y="672"/>
                  </a:lnTo>
                  <a:lnTo>
                    <a:pt x="743" y="697"/>
                  </a:lnTo>
                  <a:lnTo>
                    <a:pt x="814" y="709"/>
                  </a:lnTo>
                  <a:lnTo>
                    <a:pt x="871" y="707"/>
                  </a:lnTo>
                  <a:lnTo>
                    <a:pt x="911" y="701"/>
                  </a:lnTo>
                  <a:lnTo>
                    <a:pt x="958" y="680"/>
                  </a:lnTo>
                  <a:lnTo>
                    <a:pt x="1002" y="651"/>
                  </a:lnTo>
                  <a:lnTo>
                    <a:pt x="1060" y="678"/>
                  </a:lnTo>
                  <a:lnTo>
                    <a:pt x="1122" y="672"/>
                  </a:lnTo>
                  <a:lnTo>
                    <a:pt x="1209" y="661"/>
                  </a:lnTo>
                  <a:lnTo>
                    <a:pt x="1260" y="635"/>
                  </a:lnTo>
                  <a:lnTo>
                    <a:pt x="1300" y="605"/>
                  </a:lnTo>
                  <a:lnTo>
                    <a:pt x="1335" y="564"/>
                  </a:lnTo>
                  <a:lnTo>
                    <a:pt x="1347" y="547"/>
                  </a:lnTo>
                  <a:lnTo>
                    <a:pt x="1379" y="501"/>
                  </a:lnTo>
                  <a:lnTo>
                    <a:pt x="1408" y="495"/>
                  </a:lnTo>
                  <a:lnTo>
                    <a:pt x="1454" y="483"/>
                  </a:lnTo>
                  <a:lnTo>
                    <a:pt x="1430" y="573"/>
                  </a:lnTo>
                  <a:lnTo>
                    <a:pt x="1425" y="661"/>
                  </a:lnTo>
                  <a:lnTo>
                    <a:pt x="1437" y="710"/>
                  </a:lnTo>
                  <a:lnTo>
                    <a:pt x="1463" y="749"/>
                  </a:lnTo>
                  <a:lnTo>
                    <a:pt x="1528" y="789"/>
                  </a:lnTo>
                  <a:lnTo>
                    <a:pt x="1505" y="834"/>
                  </a:lnTo>
                  <a:lnTo>
                    <a:pt x="1482" y="887"/>
                  </a:lnTo>
                  <a:lnTo>
                    <a:pt x="1454" y="919"/>
                  </a:lnTo>
                  <a:lnTo>
                    <a:pt x="1424" y="966"/>
                  </a:lnTo>
                  <a:lnTo>
                    <a:pt x="1402" y="1022"/>
                  </a:lnTo>
                  <a:lnTo>
                    <a:pt x="1406" y="1087"/>
                  </a:lnTo>
                  <a:lnTo>
                    <a:pt x="1392" y="1109"/>
                  </a:lnTo>
                  <a:lnTo>
                    <a:pt x="1355" y="1132"/>
                  </a:lnTo>
                  <a:lnTo>
                    <a:pt x="1322" y="1162"/>
                  </a:lnTo>
                  <a:lnTo>
                    <a:pt x="1302" y="1189"/>
                  </a:lnTo>
                  <a:lnTo>
                    <a:pt x="1289" y="1223"/>
                  </a:lnTo>
                  <a:lnTo>
                    <a:pt x="1287" y="1271"/>
                  </a:lnTo>
                  <a:lnTo>
                    <a:pt x="1283" y="1338"/>
                  </a:lnTo>
                  <a:lnTo>
                    <a:pt x="1266" y="1394"/>
                  </a:lnTo>
                  <a:lnTo>
                    <a:pt x="1247" y="1469"/>
                  </a:lnTo>
                  <a:lnTo>
                    <a:pt x="1224" y="1500"/>
                  </a:lnTo>
                  <a:lnTo>
                    <a:pt x="1202" y="1517"/>
                  </a:lnTo>
                  <a:lnTo>
                    <a:pt x="1168" y="1526"/>
                  </a:lnTo>
                  <a:lnTo>
                    <a:pt x="1143" y="1529"/>
                  </a:lnTo>
                  <a:lnTo>
                    <a:pt x="1120" y="1523"/>
                  </a:lnTo>
                  <a:lnTo>
                    <a:pt x="1096" y="1516"/>
                  </a:lnTo>
                  <a:lnTo>
                    <a:pt x="1067" y="1498"/>
                  </a:lnTo>
                  <a:lnTo>
                    <a:pt x="1042" y="1483"/>
                  </a:lnTo>
                  <a:lnTo>
                    <a:pt x="1013" y="1469"/>
                  </a:lnTo>
                  <a:lnTo>
                    <a:pt x="984" y="1462"/>
                  </a:lnTo>
                  <a:lnTo>
                    <a:pt x="961" y="1458"/>
                  </a:lnTo>
                  <a:lnTo>
                    <a:pt x="936" y="1462"/>
                  </a:lnTo>
                  <a:lnTo>
                    <a:pt x="904" y="1483"/>
                  </a:lnTo>
                  <a:lnTo>
                    <a:pt x="878" y="1512"/>
                  </a:lnTo>
                  <a:lnTo>
                    <a:pt x="862" y="1548"/>
                  </a:lnTo>
                  <a:lnTo>
                    <a:pt x="852" y="1609"/>
                  </a:lnTo>
                  <a:lnTo>
                    <a:pt x="856" y="1683"/>
                  </a:lnTo>
                  <a:lnTo>
                    <a:pt x="877" y="1702"/>
                  </a:lnTo>
                  <a:lnTo>
                    <a:pt x="860" y="1744"/>
                  </a:lnTo>
                  <a:lnTo>
                    <a:pt x="865" y="1836"/>
                  </a:lnTo>
                  <a:lnTo>
                    <a:pt x="925" y="2003"/>
                  </a:lnTo>
                  <a:lnTo>
                    <a:pt x="925" y="2057"/>
                  </a:lnTo>
                  <a:lnTo>
                    <a:pt x="935" y="2214"/>
                  </a:lnTo>
                  <a:lnTo>
                    <a:pt x="952" y="2234"/>
                  </a:lnTo>
                </a:path>
              </a:pathLst>
            </a:custGeom>
            <a:solidFill>
              <a:srgbClr val="FFCC99"/>
            </a:solidFill>
            <a:ln w="254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it-IT" b="1">
                <a:cs typeface="+mn-cs"/>
              </a:endParaRPr>
            </a:p>
          </p:txBody>
        </p:sp>
        <p:grpSp>
          <p:nvGrpSpPr>
            <p:cNvPr id="3" name="Group 12"/>
            <p:cNvGrpSpPr>
              <a:grpSpLocks/>
            </p:cNvGrpSpPr>
            <p:nvPr/>
          </p:nvGrpSpPr>
          <p:grpSpPr bwMode="auto">
            <a:xfrm>
              <a:off x="2250" y="935"/>
              <a:ext cx="1566" cy="1308"/>
              <a:chOff x="2250" y="935"/>
              <a:chExt cx="1566" cy="1308"/>
            </a:xfrm>
          </p:grpSpPr>
          <p:sp>
            <p:nvSpPr>
              <p:cNvPr id="12" name="Freeform 13"/>
              <p:cNvSpPr>
                <a:spLocks/>
              </p:cNvSpPr>
              <p:nvPr/>
            </p:nvSpPr>
            <p:spPr bwMode="auto">
              <a:xfrm>
                <a:off x="3682" y="1063"/>
                <a:ext cx="22" cy="122"/>
              </a:xfrm>
              <a:custGeom>
                <a:avLst/>
                <a:gdLst/>
                <a:ahLst/>
                <a:cxnLst>
                  <a:cxn ang="0">
                    <a:pos x="23" y="121"/>
                  </a:cxn>
                  <a:cxn ang="0">
                    <a:pos x="0" y="68"/>
                  </a:cxn>
                  <a:cxn ang="0">
                    <a:pos x="0" y="11"/>
                  </a:cxn>
                  <a:cxn ang="0">
                    <a:pos x="12" y="0"/>
                  </a:cxn>
                </a:cxnLst>
                <a:rect l="0" t="0" r="r" b="b"/>
                <a:pathLst>
                  <a:path w="24" h="122">
                    <a:moveTo>
                      <a:pt x="23" y="121"/>
                    </a:moveTo>
                    <a:lnTo>
                      <a:pt x="0" y="68"/>
                    </a:lnTo>
                    <a:lnTo>
                      <a:pt x="0" y="11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FFCC99"/>
              </a:solidFill>
              <a:ln w="254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it-IT" b="1">
                  <a:cs typeface="+mn-cs"/>
                </a:endParaRPr>
              </a:p>
            </p:txBody>
          </p:sp>
          <p:sp>
            <p:nvSpPr>
              <p:cNvPr id="13" name="Freeform 14"/>
              <p:cNvSpPr>
                <a:spLocks/>
              </p:cNvSpPr>
              <p:nvPr/>
            </p:nvSpPr>
            <p:spPr bwMode="auto">
              <a:xfrm>
                <a:off x="3581" y="935"/>
                <a:ext cx="177" cy="225"/>
              </a:xfrm>
              <a:custGeom>
                <a:avLst/>
                <a:gdLst/>
                <a:ahLst/>
                <a:cxnLst>
                  <a:cxn ang="0">
                    <a:pos x="176" y="0"/>
                  </a:cxn>
                  <a:cxn ang="0">
                    <a:pos x="153" y="50"/>
                  </a:cxn>
                  <a:cxn ang="0">
                    <a:pos x="130" y="101"/>
                  </a:cxn>
                  <a:cxn ang="0">
                    <a:pos x="119" y="142"/>
                  </a:cxn>
                  <a:cxn ang="0">
                    <a:pos x="80" y="165"/>
                  </a:cxn>
                  <a:cxn ang="0">
                    <a:pos x="40" y="205"/>
                  </a:cxn>
                  <a:cxn ang="0">
                    <a:pos x="0" y="211"/>
                  </a:cxn>
                  <a:cxn ang="0">
                    <a:pos x="17" y="223"/>
                  </a:cxn>
                </a:cxnLst>
                <a:rect l="0" t="0" r="r" b="b"/>
                <a:pathLst>
                  <a:path w="177" h="224">
                    <a:moveTo>
                      <a:pt x="176" y="0"/>
                    </a:moveTo>
                    <a:lnTo>
                      <a:pt x="153" y="50"/>
                    </a:lnTo>
                    <a:lnTo>
                      <a:pt x="130" y="101"/>
                    </a:lnTo>
                    <a:lnTo>
                      <a:pt x="119" y="142"/>
                    </a:lnTo>
                    <a:lnTo>
                      <a:pt x="80" y="165"/>
                    </a:lnTo>
                    <a:lnTo>
                      <a:pt x="40" y="205"/>
                    </a:lnTo>
                    <a:lnTo>
                      <a:pt x="0" y="211"/>
                    </a:lnTo>
                    <a:lnTo>
                      <a:pt x="17" y="223"/>
                    </a:lnTo>
                  </a:path>
                </a:pathLst>
              </a:custGeom>
              <a:solidFill>
                <a:srgbClr val="FFCC99"/>
              </a:solidFill>
              <a:ln w="254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it-IT" b="1">
                  <a:cs typeface="+mn-cs"/>
                </a:endParaRPr>
              </a:p>
            </p:txBody>
          </p:sp>
          <p:sp>
            <p:nvSpPr>
              <p:cNvPr id="14" name="Freeform 15"/>
              <p:cNvSpPr>
                <a:spLocks/>
              </p:cNvSpPr>
              <p:nvPr/>
            </p:nvSpPr>
            <p:spPr bwMode="auto">
              <a:xfrm>
                <a:off x="3051" y="1149"/>
                <a:ext cx="35" cy="5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5" y="45"/>
                  </a:cxn>
                  <a:cxn ang="0">
                    <a:pos x="35" y="52"/>
                  </a:cxn>
                </a:cxnLst>
                <a:rect l="0" t="0" r="r" b="b"/>
                <a:pathLst>
                  <a:path w="36" h="53">
                    <a:moveTo>
                      <a:pt x="0" y="0"/>
                    </a:moveTo>
                    <a:lnTo>
                      <a:pt x="35" y="45"/>
                    </a:lnTo>
                    <a:lnTo>
                      <a:pt x="35" y="52"/>
                    </a:lnTo>
                  </a:path>
                </a:pathLst>
              </a:custGeom>
              <a:solidFill>
                <a:srgbClr val="FFCC99"/>
              </a:solidFill>
              <a:ln w="254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it-IT" b="1">
                  <a:cs typeface="+mn-cs"/>
                </a:endParaRPr>
              </a:p>
            </p:txBody>
          </p:sp>
          <p:sp>
            <p:nvSpPr>
              <p:cNvPr id="15" name="Line 16"/>
              <p:cNvSpPr>
                <a:spLocks noChangeShapeType="1"/>
              </p:cNvSpPr>
              <p:nvPr/>
            </p:nvSpPr>
            <p:spPr bwMode="auto">
              <a:xfrm>
                <a:off x="2729" y="1080"/>
                <a:ext cx="57" cy="66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b="1">
                  <a:cs typeface="+mn-cs"/>
                </a:endParaRPr>
              </a:p>
            </p:txBody>
          </p:sp>
          <p:sp>
            <p:nvSpPr>
              <p:cNvPr id="16" name="Freeform 17"/>
              <p:cNvSpPr>
                <a:spLocks/>
              </p:cNvSpPr>
              <p:nvPr/>
            </p:nvSpPr>
            <p:spPr bwMode="auto">
              <a:xfrm>
                <a:off x="2248" y="1034"/>
                <a:ext cx="291" cy="45"/>
              </a:xfrm>
              <a:custGeom>
                <a:avLst/>
                <a:gdLst/>
                <a:ahLst/>
                <a:cxnLst>
                  <a:cxn ang="0">
                    <a:pos x="291" y="0"/>
                  </a:cxn>
                  <a:cxn ang="0">
                    <a:pos x="250" y="40"/>
                  </a:cxn>
                  <a:cxn ang="0">
                    <a:pos x="210" y="47"/>
                  </a:cxn>
                  <a:cxn ang="0">
                    <a:pos x="182" y="18"/>
                  </a:cxn>
                  <a:cxn ang="0">
                    <a:pos x="137" y="6"/>
                  </a:cxn>
                  <a:cxn ang="0">
                    <a:pos x="86" y="6"/>
                  </a:cxn>
                  <a:cxn ang="0">
                    <a:pos x="17" y="6"/>
                  </a:cxn>
                  <a:cxn ang="0">
                    <a:pos x="0" y="6"/>
                  </a:cxn>
                  <a:cxn ang="0">
                    <a:pos x="5" y="12"/>
                  </a:cxn>
                </a:cxnLst>
                <a:rect l="0" t="0" r="r" b="b"/>
                <a:pathLst>
                  <a:path w="292" h="48">
                    <a:moveTo>
                      <a:pt x="291" y="0"/>
                    </a:moveTo>
                    <a:lnTo>
                      <a:pt x="250" y="40"/>
                    </a:lnTo>
                    <a:lnTo>
                      <a:pt x="210" y="47"/>
                    </a:lnTo>
                    <a:lnTo>
                      <a:pt x="182" y="18"/>
                    </a:lnTo>
                    <a:lnTo>
                      <a:pt x="137" y="6"/>
                    </a:lnTo>
                    <a:lnTo>
                      <a:pt x="86" y="6"/>
                    </a:lnTo>
                    <a:lnTo>
                      <a:pt x="17" y="6"/>
                    </a:lnTo>
                    <a:lnTo>
                      <a:pt x="0" y="6"/>
                    </a:lnTo>
                    <a:lnTo>
                      <a:pt x="5" y="12"/>
                    </a:lnTo>
                  </a:path>
                </a:pathLst>
              </a:custGeom>
              <a:solidFill>
                <a:srgbClr val="FFCC99"/>
              </a:solidFill>
              <a:ln w="254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it-IT" b="1">
                  <a:cs typeface="+mn-cs"/>
                </a:endParaRPr>
              </a:p>
            </p:txBody>
          </p:sp>
          <p:sp>
            <p:nvSpPr>
              <p:cNvPr id="17" name="Freeform 18"/>
              <p:cNvSpPr>
                <a:spLocks/>
              </p:cNvSpPr>
              <p:nvPr/>
            </p:nvSpPr>
            <p:spPr bwMode="auto">
              <a:xfrm>
                <a:off x="2288" y="1208"/>
                <a:ext cx="247" cy="168"/>
              </a:xfrm>
              <a:custGeom>
                <a:avLst/>
                <a:gdLst/>
                <a:ahLst/>
                <a:cxnLst>
                  <a:cxn ang="0">
                    <a:pos x="244" y="68"/>
                  </a:cxn>
                  <a:cxn ang="0">
                    <a:pos x="180" y="68"/>
                  </a:cxn>
                  <a:cxn ang="0">
                    <a:pos x="129" y="68"/>
                  </a:cxn>
                  <a:cxn ang="0">
                    <a:pos x="84" y="68"/>
                  </a:cxn>
                  <a:cxn ang="0">
                    <a:pos x="39" y="39"/>
                  </a:cxn>
                  <a:cxn ang="0">
                    <a:pos x="5" y="0"/>
                  </a:cxn>
                  <a:cxn ang="0">
                    <a:pos x="33" y="45"/>
                  </a:cxn>
                  <a:cxn ang="0">
                    <a:pos x="39" y="90"/>
                  </a:cxn>
                  <a:cxn ang="0">
                    <a:pos x="33" y="130"/>
                  </a:cxn>
                  <a:cxn ang="0">
                    <a:pos x="16" y="147"/>
                  </a:cxn>
                  <a:cxn ang="0">
                    <a:pos x="0" y="165"/>
                  </a:cxn>
                </a:cxnLst>
                <a:rect l="0" t="0" r="r" b="b"/>
                <a:pathLst>
                  <a:path w="245" h="166">
                    <a:moveTo>
                      <a:pt x="244" y="68"/>
                    </a:moveTo>
                    <a:lnTo>
                      <a:pt x="180" y="68"/>
                    </a:lnTo>
                    <a:lnTo>
                      <a:pt x="129" y="68"/>
                    </a:lnTo>
                    <a:lnTo>
                      <a:pt x="84" y="68"/>
                    </a:lnTo>
                    <a:lnTo>
                      <a:pt x="39" y="39"/>
                    </a:lnTo>
                    <a:lnTo>
                      <a:pt x="5" y="0"/>
                    </a:lnTo>
                    <a:lnTo>
                      <a:pt x="33" y="45"/>
                    </a:lnTo>
                    <a:lnTo>
                      <a:pt x="39" y="90"/>
                    </a:lnTo>
                    <a:lnTo>
                      <a:pt x="33" y="130"/>
                    </a:lnTo>
                    <a:lnTo>
                      <a:pt x="16" y="147"/>
                    </a:lnTo>
                    <a:lnTo>
                      <a:pt x="0" y="165"/>
                    </a:lnTo>
                  </a:path>
                </a:pathLst>
              </a:custGeom>
              <a:solidFill>
                <a:srgbClr val="FFCC99"/>
              </a:solidFill>
              <a:ln w="254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it-IT" b="1">
                  <a:cs typeface="+mn-cs"/>
                </a:endParaRPr>
              </a:p>
            </p:txBody>
          </p:sp>
          <p:sp>
            <p:nvSpPr>
              <p:cNvPr id="18" name="Freeform 19"/>
              <p:cNvSpPr>
                <a:spLocks/>
              </p:cNvSpPr>
              <p:nvPr/>
            </p:nvSpPr>
            <p:spPr bwMode="auto">
              <a:xfrm>
                <a:off x="2301" y="1494"/>
                <a:ext cx="141" cy="67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46"/>
                  </a:cxn>
                  <a:cxn ang="0">
                    <a:pos x="16" y="92"/>
                  </a:cxn>
                  <a:cxn ang="0">
                    <a:pos x="63" y="121"/>
                  </a:cxn>
                  <a:cxn ang="0">
                    <a:pos x="28" y="156"/>
                  </a:cxn>
                  <a:cxn ang="0">
                    <a:pos x="22" y="194"/>
                  </a:cxn>
                  <a:cxn ang="0">
                    <a:pos x="39" y="241"/>
                  </a:cxn>
                  <a:cxn ang="0">
                    <a:pos x="68" y="287"/>
                  </a:cxn>
                  <a:cxn ang="0">
                    <a:pos x="74" y="316"/>
                  </a:cxn>
                  <a:cxn ang="0">
                    <a:pos x="80" y="367"/>
                  </a:cxn>
                  <a:cxn ang="0">
                    <a:pos x="57" y="408"/>
                  </a:cxn>
                  <a:cxn ang="0">
                    <a:pos x="34" y="448"/>
                  </a:cxn>
                  <a:cxn ang="0">
                    <a:pos x="74" y="460"/>
                  </a:cxn>
                  <a:cxn ang="0">
                    <a:pos x="86" y="489"/>
                  </a:cxn>
                  <a:cxn ang="0">
                    <a:pos x="102" y="545"/>
                  </a:cxn>
                  <a:cxn ang="0">
                    <a:pos x="102" y="562"/>
                  </a:cxn>
                  <a:cxn ang="0">
                    <a:pos x="91" y="579"/>
                  </a:cxn>
                  <a:cxn ang="0">
                    <a:pos x="86" y="614"/>
                  </a:cxn>
                  <a:cxn ang="0">
                    <a:pos x="91" y="637"/>
                  </a:cxn>
                  <a:cxn ang="0">
                    <a:pos x="125" y="655"/>
                  </a:cxn>
                  <a:cxn ang="0">
                    <a:pos x="131" y="666"/>
                  </a:cxn>
                  <a:cxn ang="0">
                    <a:pos x="142" y="659"/>
                  </a:cxn>
                </a:cxnLst>
                <a:rect l="0" t="0" r="r" b="b"/>
                <a:pathLst>
                  <a:path w="143" h="667">
                    <a:moveTo>
                      <a:pt x="0" y="0"/>
                    </a:moveTo>
                    <a:lnTo>
                      <a:pt x="6" y="46"/>
                    </a:lnTo>
                    <a:lnTo>
                      <a:pt x="16" y="92"/>
                    </a:lnTo>
                    <a:lnTo>
                      <a:pt x="63" y="121"/>
                    </a:lnTo>
                    <a:lnTo>
                      <a:pt x="28" y="156"/>
                    </a:lnTo>
                    <a:lnTo>
                      <a:pt x="22" y="194"/>
                    </a:lnTo>
                    <a:lnTo>
                      <a:pt x="39" y="241"/>
                    </a:lnTo>
                    <a:lnTo>
                      <a:pt x="68" y="287"/>
                    </a:lnTo>
                    <a:lnTo>
                      <a:pt x="74" y="316"/>
                    </a:lnTo>
                    <a:lnTo>
                      <a:pt x="80" y="367"/>
                    </a:lnTo>
                    <a:lnTo>
                      <a:pt x="57" y="408"/>
                    </a:lnTo>
                    <a:lnTo>
                      <a:pt x="34" y="448"/>
                    </a:lnTo>
                    <a:lnTo>
                      <a:pt x="74" y="460"/>
                    </a:lnTo>
                    <a:lnTo>
                      <a:pt x="86" y="489"/>
                    </a:lnTo>
                    <a:lnTo>
                      <a:pt x="102" y="545"/>
                    </a:lnTo>
                    <a:lnTo>
                      <a:pt x="102" y="562"/>
                    </a:lnTo>
                    <a:lnTo>
                      <a:pt x="91" y="579"/>
                    </a:lnTo>
                    <a:lnTo>
                      <a:pt x="86" y="614"/>
                    </a:lnTo>
                    <a:lnTo>
                      <a:pt x="91" y="637"/>
                    </a:lnTo>
                    <a:lnTo>
                      <a:pt x="125" y="655"/>
                    </a:lnTo>
                    <a:lnTo>
                      <a:pt x="131" y="666"/>
                    </a:lnTo>
                    <a:lnTo>
                      <a:pt x="142" y="659"/>
                    </a:lnTo>
                  </a:path>
                </a:pathLst>
              </a:custGeom>
              <a:solidFill>
                <a:srgbClr val="FFCC99"/>
              </a:solidFill>
              <a:ln w="254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it-IT" b="1">
                  <a:cs typeface="+mn-cs"/>
                </a:endParaRPr>
              </a:p>
            </p:txBody>
          </p:sp>
          <p:sp>
            <p:nvSpPr>
              <p:cNvPr id="19" name="Freeform 20"/>
              <p:cNvSpPr>
                <a:spLocks/>
              </p:cNvSpPr>
              <p:nvPr/>
            </p:nvSpPr>
            <p:spPr bwMode="auto">
              <a:xfrm>
                <a:off x="3718" y="1330"/>
                <a:ext cx="97" cy="141"/>
              </a:xfrm>
              <a:custGeom>
                <a:avLst/>
                <a:gdLst/>
                <a:ahLst/>
                <a:cxnLst>
                  <a:cxn ang="0">
                    <a:pos x="11" y="0"/>
                  </a:cxn>
                  <a:cxn ang="0">
                    <a:pos x="0" y="24"/>
                  </a:cxn>
                  <a:cxn ang="0">
                    <a:pos x="0" y="63"/>
                  </a:cxn>
                  <a:cxn ang="0">
                    <a:pos x="11" y="86"/>
                  </a:cxn>
                  <a:cxn ang="0">
                    <a:pos x="22" y="121"/>
                  </a:cxn>
                  <a:cxn ang="0">
                    <a:pos x="34" y="138"/>
                  </a:cxn>
                  <a:cxn ang="0">
                    <a:pos x="62" y="104"/>
                  </a:cxn>
                  <a:cxn ang="0">
                    <a:pos x="97" y="104"/>
                  </a:cxn>
                </a:cxnLst>
                <a:rect l="0" t="0" r="r" b="b"/>
                <a:pathLst>
                  <a:path w="98" h="139">
                    <a:moveTo>
                      <a:pt x="11" y="0"/>
                    </a:moveTo>
                    <a:lnTo>
                      <a:pt x="0" y="24"/>
                    </a:lnTo>
                    <a:lnTo>
                      <a:pt x="0" y="63"/>
                    </a:lnTo>
                    <a:lnTo>
                      <a:pt x="11" y="86"/>
                    </a:lnTo>
                    <a:lnTo>
                      <a:pt x="22" y="121"/>
                    </a:lnTo>
                    <a:lnTo>
                      <a:pt x="34" y="138"/>
                    </a:lnTo>
                    <a:lnTo>
                      <a:pt x="62" y="104"/>
                    </a:lnTo>
                    <a:lnTo>
                      <a:pt x="97" y="104"/>
                    </a:lnTo>
                  </a:path>
                </a:pathLst>
              </a:custGeom>
              <a:solidFill>
                <a:srgbClr val="FFCC99"/>
              </a:solidFill>
              <a:ln w="254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it-IT" b="1">
                  <a:cs typeface="+mn-cs"/>
                </a:endParaRPr>
              </a:p>
            </p:txBody>
          </p:sp>
          <p:sp>
            <p:nvSpPr>
              <p:cNvPr id="20" name="Freeform 21"/>
              <p:cNvSpPr>
                <a:spLocks/>
              </p:cNvSpPr>
              <p:nvPr/>
            </p:nvSpPr>
            <p:spPr bwMode="auto">
              <a:xfrm>
                <a:off x="3678" y="1566"/>
                <a:ext cx="79" cy="191"/>
              </a:xfrm>
              <a:custGeom>
                <a:avLst/>
                <a:gdLst/>
                <a:ahLst/>
                <a:cxnLst>
                  <a:cxn ang="0">
                    <a:pos x="78" y="0"/>
                  </a:cxn>
                  <a:cxn ang="0">
                    <a:pos x="32" y="34"/>
                  </a:cxn>
                  <a:cxn ang="0">
                    <a:pos x="15" y="63"/>
                  </a:cxn>
                  <a:cxn ang="0">
                    <a:pos x="3" y="114"/>
                  </a:cxn>
                  <a:cxn ang="0">
                    <a:pos x="15" y="160"/>
                  </a:cxn>
                  <a:cxn ang="0">
                    <a:pos x="0" y="189"/>
                  </a:cxn>
                </a:cxnLst>
                <a:rect l="0" t="0" r="r" b="b"/>
                <a:pathLst>
                  <a:path w="79" h="190">
                    <a:moveTo>
                      <a:pt x="78" y="0"/>
                    </a:moveTo>
                    <a:lnTo>
                      <a:pt x="32" y="34"/>
                    </a:lnTo>
                    <a:lnTo>
                      <a:pt x="15" y="63"/>
                    </a:lnTo>
                    <a:lnTo>
                      <a:pt x="3" y="114"/>
                    </a:lnTo>
                    <a:lnTo>
                      <a:pt x="15" y="160"/>
                    </a:lnTo>
                    <a:lnTo>
                      <a:pt x="0" y="189"/>
                    </a:lnTo>
                  </a:path>
                </a:pathLst>
              </a:custGeom>
              <a:solidFill>
                <a:srgbClr val="FFCC99"/>
              </a:solidFill>
              <a:ln w="254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it-IT" b="1">
                  <a:cs typeface="+mn-cs"/>
                </a:endParaRPr>
              </a:p>
            </p:txBody>
          </p:sp>
          <p:sp>
            <p:nvSpPr>
              <p:cNvPr id="21" name="Freeform 22"/>
              <p:cNvSpPr>
                <a:spLocks/>
              </p:cNvSpPr>
              <p:nvPr/>
            </p:nvSpPr>
            <p:spPr bwMode="auto">
              <a:xfrm>
                <a:off x="3523" y="1853"/>
                <a:ext cx="75" cy="200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33" y="40"/>
                  </a:cxn>
                  <a:cxn ang="0">
                    <a:pos x="16" y="98"/>
                  </a:cxn>
                  <a:cxn ang="0">
                    <a:pos x="0" y="155"/>
                  </a:cxn>
                  <a:cxn ang="0">
                    <a:pos x="0" y="194"/>
                  </a:cxn>
                  <a:cxn ang="0">
                    <a:pos x="0" y="200"/>
                  </a:cxn>
                </a:cxnLst>
                <a:rect l="0" t="0" r="r" b="b"/>
                <a:pathLst>
                  <a:path w="82" h="201">
                    <a:moveTo>
                      <a:pt x="81" y="0"/>
                    </a:moveTo>
                    <a:lnTo>
                      <a:pt x="33" y="40"/>
                    </a:lnTo>
                    <a:lnTo>
                      <a:pt x="16" y="98"/>
                    </a:lnTo>
                    <a:lnTo>
                      <a:pt x="0" y="155"/>
                    </a:lnTo>
                    <a:lnTo>
                      <a:pt x="0" y="194"/>
                    </a:lnTo>
                    <a:lnTo>
                      <a:pt x="0" y="200"/>
                    </a:lnTo>
                  </a:path>
                </a:pathLst>
              </a:custGeom>
              <a:solidFill>
                <a:srgbClr val="FFCC99"/>
              </a:solidFill>
              <a:ln w="254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it-IT" b="1">
                  <a:cs typeface="+mn-cs"/>
                </a:endParaRPr>
              </a:p>
            </p:txBody>
          </p:sp>
          <p:sp>
            <p:nvSpPr>
              <p:cNvPr id="22" name="Freeform 23"/>
              <p:cNvSpPr>
                <a:spLocks/>
              </p:cNvSpPr>
              <p:nvPr/>
            </p:nvSpPr>
            <p:spPr bwMode="auto">
              <a:xfrm>
                <a:off x="3347" y="2092"/>
                <a:ext cx="137" cy="151"/>
              </a:xfrm>
              <a:custGeom>
                <a:avLst/>
                <a:gdLst/>
                <a:ahLst/>
                <a:cxnLst>
                  <a:cxn ang="0">
                    <a:pos x="137" y="0"/>
                  </a:cxn>
                  <a:cxn ang="0">
                    <a:pos x="109" y="39"/>
                  </a:cxn>
                  <a:cxn ang="0">
                    <a:pos x="97" y="80"/>
                  </a:cxn>
                  <a:cxn ang="0">
                    <a:pos x="57" y="97"/>
                  </a:cxn>
                  <a:cxn ang="0">
                    <a:pos x="39" y="132"/>
                  </a:cxn>
                  <a:cxn ang="0">
                    <a:pos x="0" y="149"/>
                  </a:cxn>
                </a:cxnLst>
                <a:rect l="0" t="0" r="r" b="b"/>
                <a:pathLst>
                  <a:path w="138" h="150">
                    <a:moveTo>
                      <a:pt x="137" y="0"/>
                    </a:moveTo>
                    <a:lnTo>
                      <a:pt x="109" y="39"/>
                    </a:lnTo>
                    <a:lnTo>
                      <a:pt x="97" y="80"/>
                    </a:lnTo>
                    <a:lnTo>
                      <a:pt x="57" y="97"/>
                    </a:lnTo>
                    <a:lnTo>
                      <a:pt x="39" y="132"/>
                    </a:lnTo>
                    <a:lnTo>
                      <a:pt x="0" y="149"/>
                    </a:lnTo>
                  </a:path>
                </a:pathLst>
              </a:custGeom>
              <a:solidFill>
                <a:srgbClr val="FFCC99"/>
              </a:solidFill>
              <a:ln w="254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it-IT" b="1">
                  <a:cs typeface="+mn-cs"/>
                </a:endParaRPr>
              </a:p>
            </p:txBody>
          </p:sp>
        </p:grpSp>
        <p:sp>
          <p:nvSpPr>
            <p:cNvPr id="11" name="Freeform 24"/>
            <p:cNvSpPr>
              <a:spLocks/>
            </p:cNvSpPr>
            <p:nvPr/>
          </p:nvSpPr>
          <p:spPr bwMode="auto">
            <a:xfrm>
              <a:off x="3007" y="926"/>
              <a:ext cx="909" cy="1923"/>
            </a:xfrm>
            <a:custGeom>
              <a:avLst/>
              <a:gdLst/>
              <a:ahLst/>
              <a:cxnLst>
                <a:cxn ang="0">
                  <a:pos x="24" y="1589"/>
                </a:cxn>
                <a:cxn ang="0">
                  <a:pos x="5" y="1503"/>
                </a:cxn>
                <a:cxn ang="0">
                  <a:pos x="14" y="1416"/>
                </a:cxn>
                <a:cxn ang="0">
                  <a:pos x="0" y="1330"/>
                </a:cxn>
                <a:cxn ang="0">
                  <a:pos x="0" y="1244"/>
                </a:cxn>
                <a:cxn ang="0">
                  <a:pos x="67" y="1172"/>
                </a:cxn>
                <a:cxn ang="0">
                  <a:pos x="153" y="1181"/>
                </a:cxn>
                <a:cxn ang="0">
                  <a:pos x="240" y="1220"/>
                </a:cxn>
                <a:cxn ang="0">
                  <a:pos x="326" y="1220"/>
                </a:cxn>
                <a:cxn ang="0">
                  <a:pos x="403" y="1152"/>
                </a:cxn>
                <a:cxn ang="0">
                  <a:pos x="427" y="1066"/>
                </a:cxn>
                <a:cxn ang="0">
                  <a:pos x="432" y="980"/>
                </a:cxn>
                <a:cxn ang="0">
                  <a:pos x="446" y="893"/>
                </a:cxn>
                <a:cxn ang="0">
                  <a:pos x="513" y="821"/>
                </a:cxn>
                <a:cxn ang="0">
                  <a:pos x="547" y="740"/>
                </a:cxn>
                <a:cxn ang="0">
                  <a:pos x="581" y="653"/>
                </a:cxn>
                <a:cxn ang="0">
                  <a:pos x="629" y="572"/>
                </a:cxn>
                <a:cxn ang="0">
                  <a:pos x="677" y="485"/>
                </a:cxn>
                <a:cxn ang="0">
                  <a:pos x="609" y="413"/>
                </a:cxn>
                <a:cxn ang="0">
                  <a:pos x="581" y="384"/>
                </a:cxn>
                <a:cxn ang="0">
                  <a:pos x="571" y="298"/>
                </a:cxn>
                <a:cxn ang="0">
                  <a:pos x="595" y="212"/>
                </a:cxn>
                <a:cxn ang="0">
                  <a:pos x="605" y="154"/>
                </a:cxn>
                <a:cxn ang="0">
                  <a:pos x="662" y="72"/>
                </a:cxn>
                <a:cxn ang="0">
                  <a:pos x="749" y="29"/>
                </a:cxn>
                <a:cxn ang="0">
                  <a:pos x="835" y="5"/>
                </a:cxn>
                <a:cxn ang="0">
                  <a:pos x="883" y="44"/>
                </a:cxn>
                <a:cxn ang="0">
                  <a:pos x="849" y="130"/>
                </a:cxn>
                <a:cxn ang="0">
                  <a:pos x="869" y="216"/>
                </a:cxn>
                <a:cxn ang="0">
                  <a:pos x="873" y="303"/>
                </a:cxn>
                <a:cxn ang="0">
                  <a:pos x="873" y="389"/>
                </a:cxn>
                <a:cxn ang="0">
                  <a:pos x="897" y="471"/>
                </a:cxn>
                <a:cxn ang="0">
                  <a:pos x="912" y="557"/>
                </a:cxn>
                <a:cxn ang="0">
                  <a:pos x="902" y="644"/>
                </a:cxn>
                <a:cxn ang="0">
                  <a:pos x="864" y="730"/>
                </a:cxn>
                <a:cxn ang="0">
                  <a:pos x="777" y="773"/>
                </a:cxn>
                <a:cxn ang="0">
                  <a:pos x="749" y="860"/>
                </a:cxn>
                <a:cxn ang="0">
                  <a:pos x="720" y="946"/>
                </a:cxn>
                <a:cxn ang="0">
                  <a:pos x="657" y="1023"/>
                </a:cxn>
                <a:cxn ang="0">
                  <a:pos x="633" y="1104"/>
                </a:cxn>
                <a:cxn ang="0">
                  <a:pos x="633" y="1191"/>
                </a:cxn>
                <a:cxn ang="0">
                  <a:pos x="576" y="1268"/>
                </a:cxn>
                <a:cxn ang="0">
                  <a:pos x="504" y="1325"/>
                </a:cxn>
                <a:cxn ang="0">
                  <a:pos x="432" y="1388"/>
                </a:cxn>
                <a:cxn ang="0">
                  <a:pos x="345" y="1407"/>
                </a:cxn>
                <a:cxn ang="0">
                  <a:pos x="259" y="1407"/>
                </a:cxn>
                <a:cxn ang="0">
                  <a:pos x="211" y="1431"/>
                </a:cxn>
                <a:cxn ang="0">
                  <a:pos x="197" y="1517"/>
                </a:cxn>
                <a:cxn ang="0">
                  <a:pos x="173" y="1604"/>
                </a:cxn>
                <a:cxn ang="0">
                  <a:pos x="129" y="1690"/>
                </a:cxn>
                <a:cxn ang="0">
                  <a:pos x="115" y="1776"/>
                </a:cxn>
                <a:cxn ang="0">
                  <a:pos x="110" y="1863"/>
                </a:cxn>
                <a:cxn ang="0">
                  <a:pos x="77" y="1906"/>
                </a:cxn>
                <a:cxn ang="0">
                  <a:pos x="77" y="1820"/>
                </a:cxn>
                <a:cxn ang="0">
                  <a:pos x="62" y="1743"/>
                </a:cxn>
                <a:cxn ang="0">
                  <a:pos x="43" y="1666"/>
                </a:cxn>
              </a:cxnLst>
              <a:rect l="0" t="0" r="r" b="b"/>
              <a:pathLst>
                <a:path w="913" h="1921">
                  <a:moveTo>
                    <a:pt x="43" y="1666"/>
                  </a:moveTo>
                  <a:lnTo>
                    <a:pt x="48" y="1647"/>
                  </a:lnTo>
                  <a:lnTo>
                    <a:pt x="43" y="1632"/>
                  </a:lnTo>
                  <a:lnTo>
                    <a:pt x="38" y="1618"/>
                  </a:lnTo>
                  <a:lnTo>
                    <a:pt x="33" y="1604"/>
                  </a:lnTo>
                  <a:lnTo>
                    <a:pt x="24" y="1589"/>
                  </a:lnTo>
                  <a:lnTo>
                    <a:pt x="24" y="1575"/>
                  </a:lnTo>
                  <a:lnTo>
                    <a:pt x="19" y="1560"/>
                  </a:lnTo>
                  <a:lnTo>
                    <a:pt x="14" y="1546"/>
                  </a:lnTo>
                  <a:lnTo>
                    <a:pt x="14" y="1532"/>
                  </a:lnTo>
                  <a:lnTo>
                    <a:pt x="9" y="1517"/>
                  </a:lnTo>
                  <a:lnTo>
                    <a:pt x="5" y="1503"/>
                  </a:lnTo>
                  <a:lnTo>
                    <a:pt x="5" y="1488"/>
                  </a:lnTo>
                  <a:lnTo>
                    <a:pt x="5" y="1474"/>
                  </a:lnTo>
                  <a:lnTo>
                    <a:pt x="5" y="1460"/>
                  </a:lnTo>
                  <a:lnTo>
                    <a:pt x="5" y="1445"/>
                  </a:lnTo>
                  <a:lnTo>
                    <a:pt x="9" y="1431"/>
                  </a:lnTo>
                  <a:lnTo>
                    <a:pt x="14" y="1416"/>
                  </a:lnTo>
                  <a:lnTo>
                    <a:pt x="14" y="1402"/>
                  </a:lnTo>
                  <a:lnTo>
                    <a:pt x="14" y="1388"/>
                  </a:lnTo>
                  <a:lnTo>
                    <a:pt x="9" y="1373"/>
                  </a:lnTo>
                  <a:lnTo>
                    <a:pt x="5" y="1359"/>
                  </a:lnTo>
                  <a:lnTo>
                    <a:pt x="0" y="1344"/>
                  </a:lnTo>
                  <a:lnTo>
                    <a:pt x="0" y="1330"/>
                  </a:lnTo>
                  <a:lnTo>
                    <a:pt x="0" y="1316"/>
                  </a:lnTo>
                  <a:lnTo>
                    <a:pt x="0" y="1301"/>
                  </a:lnTo>
                  <a:lnTo>
                    <a:pt x="0" y="1287"/>
                  </a:lnTo>
                  <a:lnTo>
                    <a:pt x="0" y="1272"/>
                  </a:lnTo>
                  <a:lnTo>
                    <a:pt x="0" y="1258"/>
                  </a:lnTo>
                  <a:lnTo>
                    <a:pt x="0" y="1244"/>
                  </a:lnTo>
                  <a:lnTo>
                    <a:pt x="14" y="1234"/>
                  </a:lnTo>
                  <a:lnTo>
                    <a:pt x="19" y="1220"/>
                  </a:lnTo>
                  <a:lnTo>
                    <a:pt x="29" y="1205"/>
                  </a:lnTo>
                  <a:lnTo>
                    <a:pt x="43" y="1196"/>
                  </a:lnTo>
                  <a:lnTo>
                    <a:pt x="57" y="1186"/>
                  </a:lnTo>
                  <a:lnTo>
                    <a:pt x="67" y="1172"/>
                  </a:lnTo>
                  <a:lnTo>
                    <a:pt x="81" y="1167"/>
                  </a:lnTo>
                  <a:lnTo>
                    <a:pt x="96" y="1167"/>
                  </a:lnTo>
                  <a:lnTo>
                    <a:pt x="110" y="1167"/>
                  </a:lnTo>
                  <a:lnTo>
                    <a:pt x="125" y="1167"/>
                  </a:lnTo>
                  <a:lnTo>
                    <a:pt x="139" y="1172"/>
                  </a:lnTo>
                  <a:lnTo>
                    <a:pt x="153" y="1181"/>
                  </a:lnTo>
                  <a:lnTo>
                    <a:pt x="168" y="1191"/>
                  </a:lnTo>
                  <a:lnTo>
                    <a:pt x="182" y="1196"/>
                  </a:lnTo>
                  <a:lnTo>
                    <a:pt x="197" y="1205"/>
                  </a:lnTo>
                  <a:lnTo>
                    <a:pt x="211" y="1205"/>
                  </a:lnTo>
                  <a:lnTo>
                    <a:pt x="225" y="1215"/>
                  </a:lnTo>
                  <a:lnTo>
                    <a:pt x="240" y="1220"/>
                  </a:lnTo>
                  <a:lnTo>
                    <a:pt x="254" y="1224"/>
                  </a:lnTo>
                  <a:lnTo>
                    <a:pt x="269" y="1224"/>
                  </a:lnTo>
                  <a:lnTo>
                    <a:pt x="283" y="1224"/>
                  </a:lnTo>
                  <a:lnTo>
                    <a:pt x="297" y="1224"/>
                  </a:lnTo>
                  <a:lnTo>
                    <a:pt x="312" y="1224"/>
                  </a:lnTo>
                  <a:lnTo>
                    <a:pt x="326" y="1220"/>
                  </a:lnTo>
                  <a:lnTo>
                    <a:pt x="341" y="1210"/>
                  </a:lnTo>
                  <a:lnTo>
                    <a:pt x="355" y="1200"/>
                  </a:lnTo>
                  <a:lnTo>
                    <a:pt x="369" y="1191"/>
                  </a:lnTo>
                  <a:lnTo>
                    <a:pt x="379" y="1176"/>
                  </a:lnTo>
                  <a:lnTo>
                    <a:pt x="393" y="1167"/>
                  </a:lnTo>
                  <a:lnTo>
                    <a:pt x="403" y="1152"/>
                  </a:lnTo>
                  <a:lnTo>
                    <a:pt x="403" y="1138"/>
                  </a:lnTo>
                  <a:lnTo>
                    <a:pt x="413" y="1124"/>
                  </a:lnTo>
                  <a:lnTo>
                    <a:pt x="413" y="1109"/>
                  </a:lnTo>
                  <a:lnTo>
                    <a:pt x="413" y="1095"/>
                  </a:lnTo>
                  <a:lnTo>
                    <a:pt x="417" y="1080"/>
                  </a:lnTo>
                  <a:lnTo>
                    <a:pt x="427" y="1066"/>
                  </a:lnTo>
                  <a:lnTo>
                    <a:pt x="432" y="1052"/>
                  </a:lnTo>
                  <a:lnTo>
                    <a:pt x="432" y="1037"/>
                  </a:lnTo>
                  <a:lnTo>
                    <a:pt x="432" y="1023"/>
                  </a:lnTo>
                  <a:lnTo>
                    <a:pt x="432" y="1008"/>
                  </a:lnTo>
                  <a:lnTo>
                    <a:pt x="432" y="994"/>
                  </a:lnTo>
                  <a:lnTo>
                    <a:pt x="432" y="980"/>
                  </a:lnTo>
                  <a:lnTo>
                    <a:pt x="432" y="965"/>
                  </a:lnTo>
                  <a:lnTo>
                    <a:pt x="432" y="951"/>
                  </a:lnTo>
                  <a:lnTo>
                    <a:pt x="437" y="936"/>
                  </a:lnTo>
                  <a:lnTo>
                    <a:pt x="441" y="922"/>
                  </a:lnTo>
                  <a:lnTo>
                    <a:pt x="446" y="908"/>
                  </a:lnTo>
                  <a:lnTo>
                    <a:pt x="446" y="893"/>
                  </a:lnTo>
                  <a:lnTo>
                    <a:pt x="456" y="879"/>
                  </a:lnTo>
                  <a:lnTo>
                    <a:pt x="461" y="864"/>
                  </a:lnTo>
                  <a:lnTo>
                    <a:pt x="470" y="850"/>
                  </a:lnTo>
                  <a:lnTo>
                    <a:pt x="485" y="840"/>
                  </a:lnTo>
                  <a:lnTo>
                    <a:pt x="499" y="831"/>
                  </a:lnTo>
                  <a:lnTo>
                    <a:pt x="513" y="821"/>
                  </a:lnTo>
                  <a:lnTo>
                    <a:pt x="528" y="812"/>
                  </a:lnTo>
                  <a:lnTo>
                    <a:pt x="537" y="797"/>
                  </a:lnTo>
                  <a:lnTo>
                    <a:pt x="547" y="783"/>
                  </a:lnTo>
                  <a:lnTo>
                    <a:pt x="547" y="768"/>
                  </a:lnTo>
                  <a:lnTo>
                    <a:pt x="547" y="754"/>
                  </a:lnTo>
                  <a:lnTo>
                    <a:pt x="547" y="740"/>
                  </a:lnTo>
                  <a:lnTo>
                    <a:pt x="547" y="725"/>
                  </a:lnTo>
                  <a:lnTo>
                    <a:pt x="552" y="711"/>
                  </a:lnTo>
                  <a:lnTo>
                    <a:pt x="557" y="696"/>
                  </a:lnTo>
                  <a:lnTo>
                    <a:pt x="566" y="682"/>
                  </a:lnTo>
                  <a:lnTo>
                    <a:pt x="571" y="668"/>
                  </a:lnTo>
                  <a:lnTo>
                    <a:pt x="581" y="653"/>
                  </a:lnTo>
                  <a:lnTo>
                    <a:pt x="590" y="639"/>
                  </a:lnTo>
                  <a:lnTo>
                    <a:pt x="605" y="629"/>
                  </a:lnTo>
                  <a:lnTo>
                    <a:pt x="605" y="615"/>
                  </a:lnTo>
                  <a:lnTo>
                    <a:pt x="609" y="600"/>
                  </a:lnTo>
                  <a:lnTo>
                    <a:pt x="619" y="586"/>
                  </a:lnTo>
                  <a:lnTo>
                    <a:pt x="629" y="572"/>
                  </a:lnTo>
                  <a:lnTo>
                    <a:pt x="638" y="557"/>
                  </a:lnTo>
                  <a:lnTo>
                    <a:pt x="648" y="543"/>
                  </a:lnTo>
                  <a:lnTo>
                    <a:pt x="653" y="528"/>
                  </a:lnTo>
                  <a:lnTo>
                    <a:pt x="662" y="514"/>
                  </a:lnTo>
                  <a:lnTo>
                    <a:pt x="672" y="500"/>
                  </a:lnTo>
                  <a:lnTo>
                    <a:pt x="677" y="485"/>
                  </a:lnTo>
                  <a:lnTo>
                    <a:pt x="662" y="476"/>
                  </a:lnTo>
                  <a:lnTo>
                    <a:pt x="648" y="466"/>
                  </a:lnTo>
                  <a:lnTo>
                    <a:pt x="633" y="456"/>
                  </a:lnTo>
                  <a:lnTo>
                    <a:pt x="624" y="442"/>
                  </a:lnTo>
                  <a:lnTo>
                    <a:pt x="614" y="428"/>
                  </a:lnTo>
                  <a:lnTo>
                    <a:pt x="609" y="413"/>
                  </a:lnTo>
                  <a:lnTo>
                    <a:pt x="609" y="428"/>
                  </a:lnTo>
                  <a:lnTo>
                    <a:pt x="614" y="442"/>
                  </a:lnTo>
                  <a:lnTo>
                    <a:pt x="600" y="428"/>
                  </a:lnTo>
                  <a:lnTo>
                    <a:pt x="595" y="413"/>
                  </a:lnTo>
                  <a:lnTo>
                    <a:pt x="585" y="399"/>
                  </a:lnTo>
                  <a:lnTo>
                    <a:pt x="581" y="384"/>
                  </a:lnTo>
                  <a:lnTo>
                    <a:pt x="576" y="370"/>
                  </a:lnTo>
                  <a:lnTo>
                    <a:pt x="571" y="356"/>
                  </a:lnTo>
                  <a:lnTo>
                    <a:pt x="571" y="341"/>
                  </a:lnTo>
                  <a:lnTo>
                    <a:pt x="571" y="327"/>
                  </a:lnTo>
                  <a:lnTo>
                    <a:pt x="571" y="312"/>
                  </a:lnTo>
                  <a:lnTo>
                    <a:pt x="571" y="298"/>
                  </a:lnTo>
                  <a:lnTo>
                    <a:pt x="571" y="284"/>
                  </a:lnTo>
                  <a:lnTo>
                    <a:pt x="571" y="269"/>
                  </a:lnTo>
                  <a:lnTo>
                    <a:pt x="571" y="255"/>
                  </a:lnTo>
                  <a:lnTo>
                    <a:pt x="581" y="240"/>
                  </a:lnTo>
                  <a:lnTo>
                    <a:pt x="585" y="226"/>
                  </a:lnTo>
                  <a:lnTo>
                    <a:pt x="595" y="212"/>
                  </a:lnTo>
                  <a:lnTo>
                    <a:pt x="600" y="197"/>
                  </a:lnTo>
                  <a:lnTo>
                    <a:pt x="605" y="183"/>
                  </a:lnTo>
                  <a:lnTo>
                    <a:pt x="605" y="197"/>
                  </a:lnTo>
                  <a:lnTo>
                    <a:pt x="605" y="183"/>
                  </a:lnTo>
                  <a:lnTo>
                    <a:pt x="605" y="168"/>
                  </a:lnTo>
                  <a:lnTo>
                    <a:pt x="605" y="154"/>
                  </a:lnTo>
                  <a:lnTo>
                    <a:pt x="609" y="140"/>
                  </a:lnTo>
                  <a:lnTo>
                    <a:pt x="614" y="125"/>
                  </a:lnTo>
                  <a:lnTo>
                    <a:pt x="624" y="111"/>
                  </a:lnTo>
                  <a:lnTo>
                    <a:pt x="638" y="96"/>
                  </a:lnTo>
                  <a:lnTo>
                    <a:pt x="648" y="82"/>
                  </a:lnTo>
                  <a:lnTo>
                    <a:pt x="662" y="72"/>
                  </a:lnTo>
                  <a:lnTo>
                    <a:pt x="677" y="63"/>
                  </a:lnTo>
                  <a:lnTo>
                    <a:pt x="691" y="53"/>
                  </a:lnTo>
                  <a:lnTo>
                    <a:pt x="705" y="48"/>
                  </a:lnTo>
                  <a:lnTo>
                    <a:pt x="720" y="44"/>
                  </a:lnTo>
                  <a:lnTo>
                    <a:pt x="734" y="34"/>
                  </a:lnTo>
                  <a:lnTo>
                    <a:pt x="749" y="29"/>
                  </a:lnTo>
                  <a:lnTo>
                    <a:pt x="763" y="24"/>
                  </a:lnTo>
                  <a:lnTo>
                    <a:pt x="777" y="20"/>
                  </a:lnTo>
                  <a:lnTo>
                    <a:pt x="792" y="15"/>
                  </a:lnTo>
                  <a:lnTo>
                    <a:pt x="806" y="10"/>
                  </a:lnTo>
                  <a:lnTo>
                    <a:pt x="821" y="5"/>
                  </a:lnTo>
                  <a:lnTo>
                    <a:pt x="835" y="5"/>
                  </a:lnTo>
                  <a:lnTo>
                    <a:pt x="849" y="5"/>
                  </a:lnTo>
                  <a:lnTo>
                    <a:pt x="864" y="0"/>
                  </a:lnTo>
                  <a:lnTo>
                    <a:pt x="878" y="0"/>
                  </a:lnTo>
                  <a:lnTo>
                    <a:pt x="883" y="15"/>
                  </a:lnTo>
                  <a:lnTo>
                    <a:pt x="883" y="29"/>
                  </a:lnTo>
                  <a:lnTo>
                    <a:pt x="883" y="44"/>
                  </a:lnTo>
                  <a:lnTo>
                    <a:pt x="873" y="58"/>
                  </a:lnTo>
                  <a:lnTo>
                    <a:pt x="869" y="72"/>
                  </a:lnTo>
                  <a:lnTo>
                    <a:pt x="859" y="87"/>
                  </a:lnTo>
                  <a:lnTo>
                    <a:pt x="854" y="101"/>
                  </a:lnTo>
                  <a:lnTo>
                    <a:pt x="849" y="116"/>
                  </a:lnTo>
                  <a:lnTo>
                    <a:pt x="849" y="130"/>
                  </a:lnTo>
                  <a:lnTo>
                    <a:pt x="854" y="144"/>
                  </a:lnTo>
                  <a:lnTo>
                    <a:pt x="859" y="159"/>
                  </a:lnTo>
                  <a:lnTo>
                    <a:pt x="864" y="173"/>
                  </a:lnTo>
                  <a:lnTo>
                    <a:pt x="864" y="188"/>
                  </a:lnTo>
                  <a:lnTo>
                    <a:pt x="869" y="202"/>
                  </a:lnTo>
                  <a:lnTo>
                    <a:pt x="869" y="216"/>
                  </a:lnTo>
                  <a:lnTo>
                    <a:pt x="869" y="231"/>
                  </a:lnTo>
                  <a:lnTo>
                    <a:pt x="869" y="245"/>
                  </a:lnTo>
                  <a:lnTo>
                    <a:pt x="869" y="260"/>
                  </a:lnTo>
                  <a:lnTo>
                    <a:pt x="869" y="274"/>
                  </a:lnTo>
                  <a:lnTo>
                    <a:pt x="869" y="288"/>
                  </a:lnTo>
                  <a:lnTo>
                    <a:pt x="873" y="303"/>
                  </a:lnTo>
                  <a:lnTo>
                    <a:pt x="883" y="317"/>
                  </a:lnTo>
                  <a:lnTo>
                    <a:pt x="888" y="332"/>
                  </a:lnTo>
                  <a:lnTo>
                    <a:pt x="888" y="346"/>
                  </a:lnTo>
                  <a:lnTo>
                    <a:pt x="888" y="360"/>
                  </a:lnTo>
                  <a:lnTo>
                    <a:pt x="878" y="375"/>
                  </a:lnTo>
                  <a:lnTo>
                    <a:pt x="873" y="389"/>
                  </a:lnTo>
                  <a:lnTo>
                    <a:pt x="869" y="404"/>
                  </a:lnTo>
                  <a:lnTo>
                    <a:pt x="869" y="418"/>
                  </a:lnTo>
                  <a:lnTo>
                    <a:pt x="878" y="432"/>
                  </a:lnTo>
                  <a:lnTo>
                    <a:pt x="893" y="442"/>
                  </a:lnTo>
                  <a:lnTo>
                    <a:pt x="893" y="456"/>
                  </a:lnTo>
                  <a:lnTo>
                    <a:pt x="897" y="471"/>
                  </a:lnTo>
                  <a:lnTo>
                    <a:pt x="902" y="485"/>
                  </a:lnTo>
                  <a:lnTo>
                    <a:pt x="907" y="500"/>
                  </a:lnTo>
                  <a:lnTo>
                    <a:pt x="912" y="514"/>
                  </a:lnTo>
                  <a:lnTo>
                    <a:pt x="912" y="528"/>
                  </a:lnTo>
                  <a:lnTo>
                    <a:pt x="912" y="543"/>
                  </a:lnTo>
                  <a:lnTo>
                    <a:pt x="912" y="557"/>
                  </a:lnTo>
                  <a:lnTo>
                    <a:pt x="912" y="572"/>
                  </a:lnTo>
                  <a:lnTo>
                    <a:pt x="912" y="586"/>
                  </a:lnTo>
                  <a:lnTo>
                    <a:pt x="912" y="600"/>
                  </a:lnTo>
                  <a:lnTo>
                    <a:pt x="912" y="615"/>
                  </a:lnTo>
                  <a:lnTo>
                    <a:pt x="907" y="629"/>
                  </a:lnTo>
                  <a:lnTo>
                    <a:pt x="902" y="644"/>
                  </a:lnTo>
                  <a:lnTo>
                    <a:pt x="897" y="658"/>
                  </a:lnTo>
                  <a:lnTo>
                    <a:pt x="888" y="672"/>
                  </a:lnTo>
                  <a:lnTo>
                    <a:pt x="883" y="687"/>
                  </a:lnTo>
                  <a:lnTo>
                    <a:pt x="878" y="701"/>
                  </a:lnTo>
                  <a:lnTo>
                    <a:pt x="869" y="716"/>
                  </a:lnTo>
                  <a:lnTo>
                    <a:pt x="864" y="730"/>
                  </a:lnTo>
                  <a:lnTo>
                    <a:pt x="849" y="740"/>
                  </a:lnTo>
                  <a:lnTo>
                    <a:pt x="835" y="749"/>
                  </a:lnTo>
                  <a:lnTo>
                    <a:pt x="821" y="754"/>
                  </a:lnTo>
                  <a:lnTo>
                    <a:pt x="806" y="759"/>
                  </a:lnTo>
                  <a:lnTo>
                    <a:pt x="792" y="764"/>
                  </a:lnTo>
                  <a:lnTo>
                    <a:pt x="777" y="773"/>
                  </a:lnTo>
                  <a:lnTo>
                    <a:pt x="768" y="788"/>
                  </a:lnTo>
                  <a:lnTo>
                    <a:pt x="768" y="802"/>
                  </a:lnTo>
                  <a:lnTo>
                    <a:pt x="768" y="816"/>
                  </a:lnTo>
                  <a:lnTo>
                    <a:pt x="763" y="831"/>
                  </a:lnTo>
                  <a:lnTo>
                    <a:pt x="753" y="845"/>
                  </a:lnTo>
                  <a:lnTo>
                    <a:pt x="749" y="860"/>
                  </a:lnTo>
                  <a:lnTo>
                    <a:pt x="744" y="874"/>
                  </a:lnTo>
                  <a:lnTo>
                    <a:pt x="744" y="888"/>
                  </a:lnTo>
                  <a:lnTo>
                    <a:pt x="744" y="903"/>
                  </a:lnTo>
                  <a:lnTo>
                    <a:pt x="734" y="917"/>
                  </a:lnTo>
                  <a:lnTo>
                    <a:pt x="729" y="932"/>
                  </a:lnTo>
                  <a:lnTo>
                    <a:pt x="720" y="946"/>
                  </a:lnTo>
                  <a:lnTo>
                    <a:pt x="710" y="960"/>
                  </a:lnTo>
                  <a:lnTo>
                    <a:pt x="705" y="975"/>
                  </a:lnTo>
                  <a:lnTo>
                    <a:pt x="696" y="989"/>
                  </a:lnTo>
                  <a:lnTo>
                    <a:pt x="686" y="1004"/>
                  </a:lnTo>
                  <a:lnTo>
                    <a:pt x="672" y="1013"/>
                  </a:lnTo>
                  <a:lnTo>
                    <a:pt x="657" y="1023"/>
                  </a:lnTo>
                  <a:lnTo>
                    <a:pt x="643" y="1032"/>
                  </a:lnTo>
                  <a:lnTo>
                    <a:pt x="638" y="1047"/>
                  </a:lnTo>
                  <a:lnTo>
                    <a:pt x="638" y="1061"/>
                  </a:lnTo>
                  <a:lnTo>
                    <a:pt x="633" y="1076"/>
                  </a:lnTo>
                  <a:lnTo>
                    <a:pt x="633" y="1090"/>
                  </a:lnTo>
                  <a:lnTo>
                    <a:pt x="633" y="1104"/>
                  </a:lnTo>
                  <a:lnTo>
                    <a:pt x="633" y="1119"/>
                  </a:lnTo>
                  <a:lnTo>
                    <a:pt x="633" y="1133"/>
                  </a:lnTo>
                  <a:lnTo>
                    <a:pt x="633" y="1148"/>
                  </a:lnTo>
                  <a:lnTo>
                    <a:pt x="633" y="1162"/>
                  </a:lnTo>
                  <a:lnTo>
                    <a:pt x="633" y="1176"/>
                  </a:lnTo>
                  <a:lnTo>
                    <a:pt x="633" y="1191"/>
                  </a:lnTo>
                  <a:lnTo>
                    <a:pt x="619" y="1196"/>
                  </a:lnTo>
                  <a:lnTo>
                    <a:pt x="609" y="1210"/>
                  </a:lnTo>
                  <a:lnTo>
                    <a:pt x="600" y="1224"/>
                  </a:lnTo>
                  <a:lnTo>
                    <a:pt x="595" y="1239"/>
                  </a:lnTo>
                  <a:lnTo>
                    <a:pt x="585" y="1253"/>
                  </a:lnTo>
                  <a:lnTo>
                    <a:pt x="576" y="1268"/>
                  </a:lnTo>
                  <a:lnTo>
                    <a:pt x="561" y="1277"/>
                  </a:lnTo>
                  <a:lnTo>
                    <a:pt x="552" y="1292"/>
                  </a:lnTo>
                  <a:lnTo>
                    <a:pt x="537" y="1296"/>
                  </a:lnTo>
                  <a:lnTo>
                    <a:pt x="523" y="1301"/>
                  </a:lnTo>
                  <a:lnTo>
                    <a:pt x="509" y="1311"/>
                  </a:lnTo>
                  <a:lnTo>
                    <a:pt x="504" y="1325"/>
                  </a:lnTo>
                  <a:lnTo>
                    <a:pt x="499" y="1340"/>
                  </a:lnTo>
                  <a:lnTo>
                    <a:pt x="485" y="1349"/>
                  </a:lnTo>
                  <a:lnTo>
                    <a:pt x="475" y="1364"/>
                  </a:lnTo>
                  <a:lnTo>
                    <a:pt x="461" y="1368"/>
                  </a:lnTo>
                  <a:lnTo>
                    <a:pt x="446" y="1378"/>
                  </a:lnTo>
                  <a:lnTo>
                    <a:pt x="432" y="1388"/>
                  </a:lnTo>
                  <a:lnTo>
                    <a:pt x="417" y="1397"/>
                  </a:lnTo>
                  <a:lnTo>
                    <a:pt x="403" y="1402"/>
                  </a:lnTo>
                  <a:lnTo>
                    <a:pt x="389" y="1407"/>
                  </a:lnTo>
                  <a:lnTo>
                    <a:pt x="374" y="1407"/>
                  </a:lnTo>
                  <a:lnTo>
                    <a:pt x="360" y="1407"/>
                  </a:lnTo>
                  <a:lnTo>
                    <a:pt x="345" y="1407"/>
                  </a:lnTo>
                  <a:lnTo>
                    <a:pt x="331" y="1407"/>
                  </a:lnTo>
                  <a:lnTo>
                    <a:pt x="317" y="1407"/>
                  </a:lnTo>
                  <a:lnTo>
                    <a:pt x="302" y="1407"/>
                  </a:lnTo>
                  <a:lnTo>
                    <a:pt x="288" y="1407"/>
                  </a:lnTo>
                  <a:lnTo>
                    <a:pt x="273" y="1407"/>
                  </a:lnTo>
                  <a:lnTo>
                    <a:pt x="259" y="1407"/>
                  </a:lnTo>
                  <a:lnTo>
                    <a:pt x="245" y="1397"/>
                  </a:lnTo>
                  <a:lnTo>
                    <a:pt x="235" y="1383"/>
                  </a:lnTo>
                  <a:lnTo>
                    <a:pt x="221" y="1388"/>
                  </a:lnTo>
                  <a:lnTo>
                    <a:pt x="221" y="1402"/>
                  </a:lnTo>
                  <a:lnTo>
                    <a:pt x="211" y="1416"/>
                  </a:lnTo>
                  <a:lnTo>
                    <a:pt x="211" y="1431"/>
                  </a:lnTo>
                  <a:lnTo>
                    <a:pt x="211" y="1445"/>
                  </a:lnTo>
                  <a:lnTo>
                    <a:pt x="211" y="1460"/>
                  </a:lnTo>
                  <a:lnTo>
                    <a:pt x="211" y="1474"/>
                  </a:lnTo>
                  <a:lnTo>
                    <a:pt x="211" y="1488"/>
                  </a:lnTo>
                  <a:lnTo>
                    <a:pt x="206" y="1503"/>
                  </a:lnTo>
                  <a:lnTo>
                    <a:pt x="197" y="1517"/>
                  </a:lnTo>
                  <a:lnTo>
                    <a:pt x="197" y="1532"/>
                  </a:lnTo>
                  <a:lnTo>
                    <a:pt x="192" y="1546"/>
                  </a:lnTo>
                  <a:lnTo>
                    <a:pt x="187" y="1560"/>
                  </a:lnTo>
                  <a:lnTo>
                    <a:pt x="182" y="1575"/>
                  </a:lnTo>
                  <a:lnTo>
                    <a:pt x="177" y="1589"/>
                  </a:lnTo>
                  <a:lnTo>
                    <a:pt x="173" y="1604"/>
                  </a:lnTo>
                  <a:lnTo>
                    <a:pt x="163" y="1618"/>
                  </a:lnTo>
                  <a:lnTo>
                    <a:pt x="153" y="1632"/>
                  </a:lnTo>
                  <a:lnTo>
                    <a:pt x="149" y="1647"/>
                  </a:lnTo>
                  <a:lnTo>
                    <a:pt x="139" y="1661"/>
                  </a:lnTo>
                  <a:lnTo>
                    <a:pt x="134" y="1676"/>
                  </a:lnTo>
                  <a:lnTo>
                    <a:pt x="129" y="1690"/>
                  </a:lnTo>
                  <a:lnTo>
                    <a:pt x="125" y="1704"/>
                  </a:lnTo>
                  <a:lnTo>
                    <a:pt x="125" y="1719"/>
                  </a:lnTo>
                  <a:lnTo>
                    <a:pt x="125" y="1733"/>
                  </a:lnTo>
                  <a:lnTo>
                    <a:pt x="125" y="1748"/>
                  </a:lnTo>
                  <a:lnTo>
                    <a:pt x="120" y="1762"/>
                  </a:lnTo>
                  <a:lnTo>
                    <a:pt x="115" y="1776"/>
                  </a:lnTo>
                  <a:lnTo>
                    <a:pt x="115" y="1791"/>
                  </a:lnTo>
                  <a:lnTo>
                    <a:pt x="110" y="1805"/>
                  </a:lnTo>
                  <a:lnTo>
                    <a:pt x="110" y="1820"/>
                  </a:lnTo>
                  <a:lnTo>
                    <a:pt x="110" y="1834"/>
                  </a:lnTo>
                  <a:lnTo>
                    <a:pt x="110" y="1848"/>
                  </a:lnTo>
                  <a:lnTo>
                    <a:pt x="110" y="1863"/>
                  </a:lnTo>
                  <a:lnTo>
                    <a:pt x="105" y="1877"/>
                  </a:lnTo>
                  <a:lnTo>
                    <a:pt x="105" y="1892"/>
                  </a:lnTo>
                  <a:lnTo>
                    <a:pt x="105" y="1906"/>
                  </a:lnTo>
                  <a:lnTo>
                    <a:pt x="96" y="1920"/>
                  </a:lnTo>
                  <a:lnTo>
                    <a:pt x="81" y="1920"/>
                  </a:lnTo>
                  <a:lnTo>
                    <a:pt x="77" y="1906"/>
                  </a:lnTo>
                  <a:lnTo>
                    <a:pt x="77" y="1892"/>
                  </a:lnTo>
                  <a:lnTo>
                    <a:pt x="77" y="1877"/>
                  </a:lnTo>
                  <a:lnTo>
                    <a:pt x="77" y="1863"/>
                  </a:lnTo>
                  <a:lnTo>
                    <a:pt x="77" y="1848"/>
                  </a:lnTo>
                  <a:lnTo>
                    <a:pt x="77" y="1834"/>
                  </a:lnTo>
                  <a:lnTo>
                    <a:pt x="77" y="1820"/>
                  </a:lnTo>
                  <a:lnTo>
                    <a:pt x="77" y="1805"/>
                  </a:lnTo>
                  <a:lnTo>
                    <a:pt x="77" y="1791"/>
                  </a:lnTo>
                  <a:lnTo>
                    <a:pt x="62" y="1786"/>
                  </a:lnTo>
                  <a:lnTo>
                    <a:pt x="62" y="1772"/>
                  </a:lnTo>
                  <a:lnTo>
                    <a:pt x="62" y="1757"/>
                  </a:lnTo>
                  <a:lnTo>
                    <a:pt x="62" y="1743"/>
                  </a:lnTo>
                  <a:lnTo>
                    <a:pt x="67" y="1728"/>
                  </a:lnTo>
                  <a:lnTo>
                    <a:pt x="67" y="1714"/>
                  </a:lnTo>
                  <a:lnTo>
                    <a:pt x="67" y="1700"/>
                  </a:lnTo>
                  <a:lnTo>
                    <a:pt x="67" y="1685"/>
                  </a:lnTo>
                  <a:lnTo>
                    <a:pt x="67" y="1671"/>
                  </a:lnTo>
                  <a:lnTo>
                    <a:pt x="43" y="1666"/>
                  </a:lnTo>
                  <a:lnTo>
                    <a:pt x="38" y="1647"/>
                  </a:lnTo>
                  <a:lnTo>
                    <a:pt x="43" y="1666"/>
                  </a:lnTo>
                </a:path>
              </a:pathLst>
            </a:custGeom>
            <a:solidFill>
              <a:srgbClr val="FF3300"/>
            </a:solidFill>
            <a:ln w="254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it-IT" b="1">
                <a:cs typeface="+mn-cs"/>
              </a:endParaRPr>
            </a:p>
          </p:txBody>
        </p:sp>
      </p:grpSp>
      <p:pic>
        <p:nvPicPr>
          <p:cNvPr id="9220" name="Picture 3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625" y="1196975"/>
            <a:ext cx="3240088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684213" y="476250"/>
            <a:ext cx="7559675" cy="719138"/>
          </a:xfrm>
          <a:prstGeom prst="rect">
            <a:avLst/>
          </a:prstGeom>
          <a:solidFill>
            <a:schemeClr val="accent1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it-IT" b="1"/>
              <a:t>COLITI</a:t>
            </a: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4356100" y="4148138"/>
            <a:ext cx="4319588" cy="2520950"/>
          </a:xfrm>
          <a:prstGeom prst="rect">
            <a:avLst/>
          </a:prstGeom>
          <a:solidFill>
            <a:schemeClr val="accent1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pPr>
              <a:buFont typeface="Wingdings" pitchFamily="2" charset="2"/>
              <a:buChar char="ü"/>
            </a:pPr>
            <a:r>
              <a:rPr lang="it-IT" sz="2000" b="1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it-IT" sz="1600" b="1">
                <a:effectLst>
                  <a:outerShdw blurRad="38100" dist="38100" dir="2700000" algn="tl">
                    <a:srgbClr val="FFFFFF"/>
                  </a:outerShdw>
                </a:effectLst>
              </a:rPr>
              <a:t>COLITE DA FARMACI</a:t>
            </a:r>
            <a:br>
              <a:rPr lang="it-IT" sz="1600" b="1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endParaRPr lang="it-IT" sz="1600" b="1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buFont typeface="Wingdings" pitchFamily="2" charset="2"/>
              <a:buChar char="ü"/>
            </a:pPr>
            <a:r>
              <a:rPr lang="it-IT" sz="1600" b="1">
                <a:effectLst>
                  <a:outerShdw blurRad="38100" dist="38100" dir="2700000" algn="tl">
                    <a:srgbClr val="FFFFFF"/>
                  </a:outerShdw>
                </a:effectLst>
              </a:rPr>
              <a:t> COLITE ISCHEMICA</a:t>
            </a:r>
            <a:br>
              <a:rPr lang="it-IT" sz="1600" b="1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endParaRPr lang="it-IT" sz="1600" b="1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buFont typeface="Wingdings" pitchFamily="2" charset="2"/>
              <a:buChar char="ü"/>
            </a:pPr>
            <a:r>
              <a:rPr lang="it-IT" sz="1600" b="1">
                <a:effectLst>
                  <a:outerShdw blurRad="38100" dist="38100" dir="2700000" algn="tl">
                    <a:srgbClr val="FFFFFF"/>
                  </a:outerShdw>
                </a:effectLst>
              </a:rPr>
              <a:t> COLITE MICROSCOPICA </a:t>
            </a:r>
            <a:br>
              <a:rPr lang="it-IT" sz="1600" b="1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endParaRPr lang="it-IT" sz="1600" b="1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buFont typeface="Wingdings" pitchFamily="2" charset="2"/>
              <a:buChar char="ü"/>
            </a:pPr>
            <a:r>
              <a:rPr lang="it-IT" sz="1600" b="1">
                <a:effectLst>
                  <a:outerShdw blurRad="38100" dist="38100" dir="2700000" algn="tl">
                    <a:srgbClr val="FFFFFF"/>
                  </a:outerShdw>
                </a:effectLst>
              </a:rPr>
              <a:t> COLITE INFETTIVA </a:t>
            </a:r>
          </a:p>
          <a:p>
            <a:pPr>
              <a:buFont typeface="Wingdings" pitchFamily="2" charset="2"/>
              <a:buChar char="ü"/>
            </a:pPr>
            <a:endParaRPr lang="it-IT" sz="1600" b="1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buFont typeface="Wingdings" pitchFamily="2" charset="2"/>
              <a:buChar char="ü"/>
            </a:pPr>
            <a:r>
              <a:rPr lang="it-IT" sz="1600" b="1">
                <a:effectLst>
                  <a:outerShdw blurRad="38100" dist="38100" dir="2700000" algn="tl">
                    <a:srgbClr val="FFFFFF"/>
                  </a:outerShdw>
                </a:effectLst>
              </a:rPr>
              <a:t> COLITE CORRELATA A DIVERTICOLI</a:t>
            </a: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611188" y="2205038"/>
            <a:ext cx="1944687" cy="863600"/>
          </a:xfrm>
          <a:prstGeom prst="rect">
            <a:avLst/>
          </a:prstGeom>
          <a:solidFill>
            <a:schemeClr val="accent1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it-IT" b="1"/>
              <a:t>IBD</a:t>
            </a: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539750" y="5013325"/>
            <a:ext cx="2160588" cy="936625"/>
          </a:xfrm>
          <a:prstGeom prst="rect">
            <a:avLst/>
          </a:prstGeom>
          <a:solidFill>
            <a:schemeClr val="accent1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it-IT" b="1"/>
              <a:t>NON-IBD</a:t>
            </a:r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4427538" y="1628775"/>
            <a:ext cx="4032250" cy="1944688"/>
          </a:xfrm>
          <a:prstGeom prst="rect">
            <a:avLst/>
          </a:prstGeom>
          <a:solidFill>
            <a:schemeClr val="accent1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pPr>
              <a:buFont typeface="Wingdings" pitchFamily="2" charset="2"/>
              <a:buChar char="ü"/>
            </a:pPr>
            <a:r>
              <a:rPr lang="it-IT" sz="1600" b="1"/>
              <a:t> COLITE ULCEROSA</a:t>
            </a:r>
          </a:p>
          <a:p>
            <a:pPr>
              <a:buFont typeface="Wingdings" pitchFamily="2" charset="2"/>
              <a:buChar char="ü"/>
            </a:pPr>
            <a:endParaRPr lang="it-IT" sz="1600" b="1"/>
          </a:p>
          <a:p>
            <a:pPr>
              <a:buFont typeface="Wingdings" pitchFamily="2" charset="2"/>
              <a:buChar char="ü"/>
            </a:pPr>
            <a:r>
              <a:rPr lang="it-IT" sz="1600" b="1"/>
              <a:t> M. DI CROHN</a:t>
            </a:r>
          </a:p>
          <a:p>
            <a:pPr>
              <a:buFont typeface="Wingdings" pitchFamily="2" charset="2"/>
              <a:buChar char="ü"/>
            </a:pPr>
            <a:endParaRPr lang="it-IT" sz="1600" b="1"/>
          </a:p>
          <a:p>
            <a:pPr>
              <a:buFont typeface="Wingdings" pitchFamily="2" charset="2"/>
              <a:buChar char="ü"/>
            </a:pPr>
            <a:r>
              <a:rPr lang="it-IT" sz="1600" b="1"/>
              <a:t> COLITE INDETERMINATA</a:t>
            </a:r>
          </a:p>
        </p:txBody>
      </p:sp>
      <p:sp>
        <p:nvSpPr>
          <p:cNvPr id="10247" name="AutoShape 7"/>
          <p:cNvSpPr>
            <a:spLocks noChangeArrowheads="1"/>
          </p:cNvSpPr>
          <p:nvPr/>
        </p:nvSpPr>
        <p:spPr bwMode="auto">
          <a:xfrm>
            <a:off x="2987675" y="2205038"/>
            <a:ext cx="936625" cy="647700"/>
          </a:xfrm>
          <a:prstGeom prst="rightArrow">
            <a:avLst>
              <a:gd name="adj1" fmla="val 50000"/>
              <a:gd name="adj2" fmla="val 3615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0248" name="AutoShape 8"/>
          <p:cNvSpPr>
            <a:spLocks noChangeArrowheads="1"/>
          </p:cNvSpPr>
          <p:nvPr/>
        </p:nvSpPr>
        <p:spPr bwMode="auto">
          <a:xfrm>
            <a:off x="3059113" y="5013325"/>
            <a:ext cx="865187" cy="647700"/>
          </a:xfrm>
          <a:prstGeom prst="rightArrow">
            <a:avLst>
              <a:gd name="adj1" fmla="val 50000"/>
              <a:gd name="adj2" fmla="val 3339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Oval 16"/>
          <p:cNvSpPr>
            <a:spLocks noChangeArrowheads="1"/>
          </p:cNvSpPr>
          <p:nvPr/>
        </p:nvSpPr>
        <p:spPr bwMode="auto">
          <a:xfrm>
            <a:off x="1066800" y="2330450"/>
            <a:ext cx="2790825" cy="2138363"/>
          </a:xfrm>
          <a:prstGeom prst="ellipse">
            <a:avLst/>
          </a:prstGeom>
          <a:noFill/>
          <a:ln w="28575">
            <a:solidFill>
              <a:srgbClr val="002060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1508" name="Oval 17"/>
          <p:cNvSpPr>
            <a:spLocks noChangeArrowheads="1"/>
          </p:cNvSpPr>
          <p:nvPr/>
        </p:nvSpPr>
        <p:spPr bwMode="auto">
          <a:xfrm>
            <a:off x="2133600" y="4006850"/>
            <a:ext cx="2333625" cy="2514600"/>
          </a:xfrm>
          <a:prstGeom prst="ellipse">
            <a:avLst/>
          </a:prstGeom>
          <a:noFill/>
          <a:ln w="28575">
            <a:solidFill>
              <a:srgbClr val="002060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1509" name="Oval 18"/>
          <p:cNvSpPr>
            <a:spLocks noChangeArrowheads="1"/>
          </p:cNvSpPr>
          <p:nvPr/>
        </p:nvSpPr>
        <p:spPr bwMode="auto">
          <a:xfrm>
            <a:off x="4495800" y="4159250"/>
            <a:ext cx="2819400" cy="2438400"/>
          </a:xfrm>
          <a:prstGeom prst="ellipse">
            <a:avLst/>
          </a:prstGeom>
          <a:noFill/>
          <a:ln w="28575">
            <a:solidFill>
              <a:srgbClr val="002060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1510" name="Oval 19"/>
          <p:cNvSpPr>
            <a:spLocks noChangeArrowheads="1"/>
          </p:cNvSpPr>
          <p:nvPr/>
        </p:nvSpPr>
        <p:spPr bwMode="auto">
          <a:xfrm>
            <a:off x="4800600" y="2482850"/>
            <a:ext cx="2971800" cy="2290763"/>
          </a:xfrm>
          <a:prstGeom prst="ellipse">
            <a:avLst/>
          </a:prstGeom>
          <a:noFill/>
          <a:ln w="28575">
            <a:solidFill>
              <a:srgbClr val="002060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1511" name="Oval 20"/>
          <p:cNvSpPr>
            <a:spLocks noChangeArrowheads="1"/>
          </p:cNvSpPr>
          <p:nvPr/>
        </p:nvSpPr>
        <p:spPr bwMode="auto">
          <a:xfrm>
            <a:off x="3505200" y="3092450"/>
            <a:ext cx="1800225" cy="1604963"/>
          </a:xfrm>
          <a:prstGeom prst="ellipse">
            <a:avLst/>
          </a:prstGeom>
          <a:noFill/>
          <a:ln w="38100">
            <a:solidFill>
              <a:srgbClr val="002060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1512" name="Oval 21"/>
          <p:cNvSpPr>
            <a:spLocks noChangeArrowheads="1"/>
          </p:cNvSpPr>
          <p:nvPr/>
        </p:nvSpPr>
        <p:spPr bwMode="auto">
          <a:xfrm>
            <a:off x="3429000" y="1568450"/>
            <a:ext cx="2362200" cy="2062163"/>
          </a:xfrm>
          <a:prstGeom prst="ellipse">
            <a:avLst/>
          </a:prstGeom>
          <a:noFill/>
          <a:ln w="28575">
            <a:solidFill>
              <a:srgbClr val="002060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1272" name="WordArt 22"/>
          <p:cNvSpPr>
            <a:spLocks noChangeArrowheads="1" noChangeShapeType="1" noTextEdit="1"/>
          </p:cNvSpPr>
          <p:nvPr/>
        </p:nvSpPr>
        <p:spPr bwMode="auto">
          <a:xfrm>
            <a:off x="3810000" y="3625850"/>
            <a:ext cx="1276350" cy="814388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it-IT" sz="2000" i="1" kern="10">
                <a:ln w="9525">
                  <a:solidFill>
                    <a:srgbClr val="FF9900"/>
                  </a:solidFill>
                  <a:round/>
                  <a:headEnd/>
                  <a:tailEnd/>
                </a:ln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 Black"/>
              </a:rPr>
              <a:t>Diagnosi</a:t>
            </a:r>
          </a:p>
        </p:txBody>
      </p:sp>
      <p:sp>
        <p:nvSpPr>
          <p:cNvPr id="10" name="Text Box 23"/>
          <p:cNvSpPr txBox="1">
            <a:spLocks noChangeArrowheads="1"/>
          </p:cNvSpPr>
          <p:nvPr/>
        </p:nvSpPr>
        <p:spPr bwMode="auto">
          <a:xfrm>
            <a:off x="3965575" y="1949450"/>
            <a:ext cx="1263650" cy="522288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t-IT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Clinica</a:t>
            </a:r>
          </a:p>
        </p:txBody>
      </p:sp>
      <p:sp>
        <p:nvSpPr>
          <p:cNvPr id="11" name="Text Box 24"/>
          <p:cNvSpPr txBox="1">
            <a:spLocks noChangeArrowheads="1"/>
          </p:cNvSpPr>
          <p:nvPr/>
        </p:nvSpPr>
        <p:spPr bwMode="auto">
          <a:xfrm>
            <a:off x="1273175" y="3016250"/>
            <a:ext cx="2063750" cy="522288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t-IT" sz="2800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Endoscopia</a:t>
            </a:r>
          </a:p>
        </p:txBody>
      </p:sp>
      <p:sp>
        <p:nvSpPr>
          <p:cNvPr id="12" name="Text Box 25"/>
          <p:cNvSpPr txBox="1">
            <a:spLocks noChangeArrowheads="1"/>
          </p:cNvSpPr>
          <p:nvPr/>
        </p:nvSpPr>
        <p:spPr bwMode="auto">
          <a:xfrm>
            <a:off x="2328863" y="4997450"/>
            <a:ext cx="1887537" cy="522288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t-IT" sz="2800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Radiologia</a:t>
            </a:r>
          </a:p>
        </p:txBody>
      </p:sp>
      <p:sp>
        <p:nvSpPr>
          <p:cNvPr id="13" name="Text Box 26"/>
          <p:cNvSpPr txBox="1">
            <a:spLocks noChangeArrowheads="1"/>
          </p:cNvSpPr>
          <p:nvPr/>
        </p:nvSpPr>
        <p:spPr bwMode="auto">
          <a:xfrm>
            <a:off x="4779963" y="5073650"/>
            <a:ext cx="2008187" cy="522288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t-IT" sz="2800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Laboratorio</a:t>
            </a:r>
          </a:p>
        </p:txBody>
      </p:sp>
      <p:sp>
        <p:nvSpPr>
          <p:cNvPr id="14" name="Text Box 27"/>
          <p:cNvSpPr txBox="1">
            <a:spLocks noChangeArrowheads="1"/>
          </p:cNvSpPr>
          <p:nvPr/>
        </p:nvSpPr>
        <p:spPr bwMode="auto">
          <a:xfrm>
            <a:off x="5589588" y="3321050"/>
            <a:ext cx="1524000" cy="522288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t-IT" sz="2800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Istologia</a:t>
            </a:r>
          </a:p>
        </p:txBody>
      </p:sp>
      <p:sp>
        <p:nvSpPr>
          <p:cNvPr id="11278" name="Rectangle 2"/>
          <p:cNvSpPr>
            <a:spLocks noChangeArrowheads="1"/>
          </p:cNvSpPr>
          <p:nvPr/>
        </p:nvSpPr>
        <p:spPr bwMode="auto">
          <a:xfrm>
            <a:off x="684213" y="404813"/>
            <a:ext cx="7559675" cy="719137"/>
          </a:xfrm>
          <a:prstGeom prst="rect">
            <a:avLst/>
          </a:prstGeom>
          <a:solidFill>
            <a:schemeClr val="accent1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it-IT" i="1">
                <a:solidFill>
                  <a:schemeClr val="bg1"/>
                </a:solidFill>
              </a:rPr>
              <a:t>COLITI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1" descr="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08300" y="2708275"/>
            <a:ext cx="2709863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3" descr="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9713" y="2636838"/>
            <a:ext cx="2879725" cy="219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ttangolo 5"/>
          <p:cNvSpPr/>
          <p:nvPr/>
        </p:nvSpPr>
        <p:spPr>
          <a:xfrm>
            <a:off x="0" y="0"/>
            <a:ext cx="9144000" cy="1412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it-IT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468313" y="0"/>
            <a:ext cx="8229600" cy="765175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US" sz="4000" dirty="0" err="1">
                <a:latin typeface="+mj-lt"/>
                <a:ea typeface="+mj-ea"/>
                <a:cs typeface="+mj-cs"/>
              </a:rPr>
              <a:t>Cambiamo</a:t>
            </a:r>
            <a:r>
              <a:rPr lang="en-US" sz="4000" dirty="0">
                <a:latin typeface="+mj-lt"/>
                <a:ea typeface="+mj-ea"/>
                <a:cs typeface="+mj-cs"/>
              </a:rPr>
              <a:t> scenario</a:t>
            </a:r>
            <a:br>
              <a:rPr lang="en-US" sz="4000" dirty="0">
                <a:latin typeface="+mj-lt"/>
                <a:ea typeface="+mj-ea"/>
                <a:cs typeface="+mj-cs"/>
              </a:rPr>
            </a:br>
            <a:r>
              <a:rPr lang="en-US" sz="4000" dirty="0" err="1">
                <a:latin typeface="+mj-lt"/>
                <a:ea typeface="+mj-ea"/>
                <a:cs typeface="+mj-cs"/>
              </a:rPr>
              <a:t>diarrea</a:t>
            </a:r>
            <a:r>
              <a:rPr lang="en-US" sz="4000" dirty="0">
                <a:latin typeface="+mj-lt"/>
                <a:ea typeface="+mj-ea"/>
                <a:cs typeface="+mj-cs"/>
              </a:rPr>
              <a:t> </a:t>
            </a:r>
            <a:r>
              <a:rPr lang="en-US" sz="4000" dirty="0" err="1">
                <a:latin typeface="+mj-lt"/>
                <a:ea typeface="+mj-ea"/>
                <a:cs typeface="+mj-cs"/>
              </a:rPr>
              <a:t>cronica</a:t>
            </a:r>
            <a:r>
              <a:rPr lang="en-US" sz="4000" dirty="0">
                <a:latin typeface="+mj-lt"/>
                <a:ea typeface="+mj-ea"/>
                <a:cs typeface="+mj-cs"/>
              </a:rPr>
              <a:t> </a:t>
            </a:r>
            <a:r>
              <a:rPr lang="en-US" sz="4000" dirty="0" err="1">
                <a:latin typeface="+mj-lt"/>
                <a:ea typeface="+mj-ea"/>
                <a:cs typeface="+mj-cs"/>
              </a:rPr>
              <a:t>senza</a:t>
            </a:r>
            <a:r>
              <a:rPr lang="en-US" sz="4000" dirty="0">
                <a:latin typeface="+mj-lt"/>
                <a:ea typeface="+mj-ea"/>
                <a:cs typeface="+mj-cs"/>
              </a:rPr>
              <a:t> </a:t>
            </a:r>
            <a:r>
              <a:rPr lang="en-US" sz="4000" dirty="0" err="1">
                <a:latin typeface="+mj-lt"/>
                <a:ea typeface="+mj-ea"/>
                <a:cs typeface="+mj-cs"/>
              </a:rPr>
              <a:t>proctorragia</a:t>
            </a:r>
            <a:endParaRPr lang="en-US" sz="400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5"/>
          <p:cNvSpPr>
            <a:spLocks noChangeArrowheads="1" noChangeShapeType="1" noTextEdit="1"/>
          </p:cNvSpPr>
          <p:nvPr/>
        </p:nvSpPr>
        <p:spPr bwMode="auto">
          <a:xfrm>
            <a:off x="971600" y="1484784"/>
            <a:ext cx="6480720" cy="467154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>
              <a:defRPr/>
            </a:pPr>
            <a:r>
              <a:rPr lang="it-IT" sz="9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2">
                    <a:lumMod val="50000"/>
                  </a:schemeClr>
                </a:solidFill>
                <a:latin typeface="Arial Black"/>
                <a:cs typeface="Arial" pitchFamily="34" charset="0"/>
              </a:rPr>
              <a:t>IBS </a:t>
            </a:r>
          </a:p>
          <a:p>
            <a:pPr algn="ctr">
              <a:defRPr/>
            </a:pPr>
            <a:r>
              <a:rPr lang="it-IT" sz="9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2">
                    <a:lumMod val="50000"/>
                  </a:schemeClr>
                </a:solidFill>
                <a:latin typeface="Arial Black"/>
                <a:cs typeface="Arial" pitchFamily="34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fld id="{7AF39D43-DF58-4F4D-BD7E-E6BE0FB49D23}" type="slidenum">
              <a:rPr lang="en-US" sz="1200">
                <a:solidFill>
                  <a:srgbClr val="878787"/>
                </a:solidFill>
                <a:latin typeface="Lucida Grande" charset="0"/>
                <a:cs typeface="Lucida Grande" charset="0"/>
                <a:sym typeface="Lucida Grande" charset="0"/>
              </a:rPr>
              <a:pPr eaLnBrk="1" hangingPunct="1"/>
              <a:t>8</a:t>
            </a:fld>
            <a:endParaRPr lang="en-US" sz="1200">
              <a:solidFill>
                <a:srgbClr val="878787"/>
              </a:solidFill>
              <a:latin typeface="Lucida Grande" charset="0"/>
              <a:cs typeface="Lucida Grande" charset="0"/>
              <a:sym typeface="Lucida Grande" charset="0"/>
            </a:endParaRPr>
          </a:p>
        </p:txBody>
      </p:sp>
      <p:pic>
        <p:nvPicPr>
          <p:cNvPr id="73730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2966"/>
            <a:ext cx="9001000" cy="6595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/>
          <p:cNvSpPr txBox="1"/>
          <p:nvPr/>
        </p:nvSpPr>
        <p:spPr>
          <a:xfrm>
            <a:off x="5220791" y="2132856"/>
            <a:ext cx="3095625" cy="280076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sz="1600" u="sng" dirty="0">
                <a:latin typeface="Times New Roman"/>
                <a:cs typeface="Times New Roman"/>
              </a:rPr>
              <a:t>Sig.ra Rossi Federica</a:t>
            </a:r>
          </a:p>
          <a:p>
            <a:pPr>
              <a:defRPr/>
            </a:pPr>
            <a:endParaRPr lang="it-IT" sz="1600" dirty="0">
              <a:latin typeface="Times New Roman"/>
              <a:cs typeface="Times New Roman"/>
            </a:endParaRPr>
          </a:p>
          <a:p>
            <a:pPr marL="71438">
              <a:defRPr/>
            </a:pPr>
            <a:r>
              <a:rPr lang="it-IT" sz="1600" dirty="0">
                <a:latin typeface="Times New Roman"/>
                <a:cs typeface="Times New Roman"/>
              </a:rPr>
              <a:t>PR: </a:t>
            </a:r>
            <a:r>
              <a:rPr lang="it-IT" sz="1600" dirty="0">
                <a:solidFill>
                  <a:schemeClr val="tx1"/>
                </a:solidFill>
                <a:latin typeface="Times New Roman"/>
                <a:cs typeface="Times New Roman"/>
                <a:sym typeface="Arial Narrow" charset="0"/>
              </a:rPr>
              <a:t>D</a:t>
            </a:r>
            <a:r>
              <a:rPr lang="en-US" sz="1600" dirty="0" err="1">
                <a:solidFill>
                  <a:schemeClr val="tx1"/>
                </a:solidFill>
                <a:latin typeface="Times New Roman"/>
                <a:cs typeface="Times New Roman"/>
                <a:sym typeface="Arial Narrow" charset="0"/>
              </a:rPr>
              <a:t>ieta</a:t>
            </a:r>
            <a:r>
              <a:rPr lang="en-US" sz="1600" dirty="0">
                <a:solidFill>
                  <a:schemeClr val="tx1"/>
                </a:solidFill>
                <a:latin typeface="Times New Roman"/>
                <a:cs typeface="Times New Roman"/>
                <a:sym typeface="Arial Narrow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/>
                <a:cs typeface="Times New Roman"/>
                <a:sym typeface="Arial Narrow" charset="0"/>
              </a:rPr>
              <a:t>leggera</a:t>
            </a:r>
            <a:r>
              <a:rPr lang="en-US" sz="1600" dirty="0" smtClean="0">
                <a:solidFill>
                  <a:schemeClr val="tx1"/>
                </a:solidFill>
                <a:latin typeface="Times New Roman"/>
                <a:cs typeface="Times New Roman"/>
                <a:sym typeface="Arial Narrow" charset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Times New Roman"/>
                <a:cs typeface="Times New Roman"/>
                <a:sym typeface="Arial Narrow" charset="0"/>
              </a:rPr>
              <a:t>priva</a:t>
            </a:r>
            <a:r>
              <a:rPr lang="en-US" sz="1600" dirty="0" smtClean="0">
                <a:solidFill>
                  <a:schemeClr val="tx1"/>
                </a:solidFill>
                <a:latin typeface="Times New Roman"/>
                <a:cs typeface="Times New Roman"/>
                <a:sym typeface="Arial Narrow" charset="0"/>
              </a:rPr>
              <a:t> </a:t>
            </a:r>
            <a:r>
              <a:rPr lang="en-US" sz="1600" dirty="0">
                <a:solidFill>
                  <a:schemeClr val="tx1"/>
                </a:solidFill>
                <a:latin typeface="Times New Roman"/>
                <a:cs typeface="Times New Roman"/>
                <a:sym typeface="Arial Narrow" charset="0"/>
              </a:rPr>
              <a:t>di </a:t>
            </a:r>
            <a:r>
              <a:rPr lang="en-US" sz="1600" dirty="0" err="1">
                <a:solidFill>
                  <a:schemeClr val="tx1"/>
                </a:solidFill>
                <a:latin typeface="Times New Roman"/>
                <a:cs typeface="Times New Roman"/>
                <a:sym typeface="Arial Narrow" charset="0"/>
              </a:rPr>
              <a:t>scorie</a:t>
            </a:r>
            <a:r>
              <a:rPr lang="en-US" sz="1600" dirty="0">
                <a:solidFill>
                  <a:schemeClr val="tx1"/>
                </a:solidFill>
                <a:latin typeface="Times New Roman"/>
                <a:cs typeface="Times New Roman"/>
                <a:sym typeface="Arial Narrow" charset="0"/>
              </a:rPr>
              <a:t>, latte e </a:t>
            </a:r>
            <a:r>
              <a:rPr lang="en-US" sz="1600" dirty="0" err="1" smtClean="0">
                <a:solidFill>
                  <a:schemeClr val="tx1"/>
                </a:solidFill>
                <a:latin typeface="Times New Roman"/>
                <a:cs typeface="Times New Roman"/>
                <a:sym typeface="Arial Narrow" charset="0"/>
              </a:rPr>
              <a:t>derivati</a:t>
            </a:r>
            <a:r>
              <a:rPr lang="en-US" sz="1600" dirty="0" smtClean="0">
                <a:solidFill>
                  <a:schemeClr val="tx1"/>
                </a:solidFill>
                <a:latin typeface="Times New Roman"/>
                <a:cs typeface="Times New Roman"/>
                <a:sym typeface="Arial Narrow" charset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Times New Roman"/>
                <a:cs typeface="Times New Roman"/>
                <a:sym typeface="Arial Narrow" charset="0"/>
              </a:rPr>
              <a:t>alcool</a:t>
            </a:r>
            <a:r>
              <a:rPr lang="en-US" sz="1600" dirty="0" smtClean="0">
                <a:solidFill>
                  <a:schemeClr val="tx1"/>
                </a:solidFill>
                <a:latin typeface="Times New Roman"/>
                <a:cs typeface="Times New Roman"/>
                <a:sym typeface="Arial Narrow" charset="0"/>
              </a:rPr>
              <a:t>..</a:t>
            </a:r>
            <a:endParaRPr lang="en-US" sz="1600" dirty="0">
              <a:solidFill>
                <a:schemeClr val="tx1"/>
              </a:solidFill>
              <a:latin typeface="Times New Roman"/>
              <a:cs typeface="Times New Roman"/>
              <a:sym typeface="Arial Narrow" charset="0"/>
            </a:endParaRPr>
          </a:p>
          <a:p>
            <a:pPr marL="71438">
              <a:defRPr/>
            </a:pPr>
            <a:endParaRPr lang="en-US" sz="1600" dirty="0">
              <a:solidFill>
                <a:schemeClr val="tx1"/>
              </a:solidFill>
              <a:latin typeface="Times New Roman"/>
              <a:cs typeface="Times New Roman"/>
              <a:sym typeface="Arial Narrow" charset="0"/>
            </a:endParaRPr>
          </a:p>
          <a:p>
            <a:pPr marL="71438">
              <a:defRPr/>
            </a:pPr>
            <a:r>
              <a:rPr lang="it-IT" sz="1600" dirty="0">
                <a:latin typeface="Times New Roman"/>
                <a:cs typeface="Times New Roman"/>
              </a:rPr>
              <a:t>PR: </a:t>
            </a:r>
            <a:r>
              <a:rPr lang="it-IT" sz="1600" dirty="0" smtClean="0">
                <a:latin typeface="Times New Roman"/>
                <a:cs typeface="Times New Roman"/>
              </a:rPr>
              <a:t>aumento </a:t>
            </a:r>
            <a:r>
              <a:rPr lang="en-US" sz="1600" dirty="0" err="1" smtClean="0">
                <a:solidFill>
                  <a:schemeClr val="tx1"/>
                </a:solidFill>
                <a:latin typeface="Times New Roman"/>
                <a:cs typeface="Times New Roman"/>
                <a:sym typeface="Arial Narrow" charset="0"/>
              </a:rPr>
              <a:t>assunzione</a:t>
            </a:r>
            <a:r>
              <a:rPr lang="en-US" sz="1600" dirty="0" smtClean="0">
                <a:solidFill>
                  <a:schemeClr val="tx1"/>
                </a:solidFill>
                <a:latin typeface="Times New Roman"/>
                <a:cs typeface="Times New Roman"/>
                <a:sym typeface="Arial Narrow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/>
                <a:cs typeface="Times New Roman"/>
                <a:sym typeface="Arial Narrow" charset="0"/>
              </a:rPr>
              <a:t>liquidi</a:t>
            </a:r>
            <a:r>
              <a:rPr lang="en-US" sz="1600" dirty="0" smtClean="0">
                <a:solidFill>
                  <a:schemeClr val="tx1"/>
                </a:solidFill>
                <a:latin typeface="Times New Roman"/>
                <a:cs typeface="Times New Roman"/>
                <a:sym typeface="Arial Narrow" charset="0"/>
              </a:rPr>
              <a:t> – </a:t>
            </a:r>
            <a:r>
              <a:rPr lang="en-US" sz="1600" dirty="0" err="1" smtClean="0">
                <a:solidFill>
                  <a:schemeClr val="tx1"/>
                </a:solidFill>
                <a:latin typeface="Times New Roman"/>
                <a:cs typeface="Times New Roman"/>
                <a:sym typeface="Arial Narrow" charset="0"/>
              </a:rPr>
              <a:t>soluzioni</a:t>
            </a:r>
            <a:r>
              <a:rPr lang="en-US" sz="1600" dirty="0" smtClean="0">
                <a:solidFill>
                  <a:schemeClr val="tx1"/>
                </a:solidFill>
                <a:latin typeface="Times New Roman"/>
                <a:cs typeface="Times New Roman"/>
                <a:sym typeface="Arial Narrow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/>
                <a:cs typeface="Times New Roman"/>
                <a:sym typeface="Arial Narrow" charset="0"/>
              </a:rPr>
              <a:t>reidratanti</a:t>
            </a:r>
            <a:r>
              <a:rPr lang="en-US" sz="1600" dirty="0" smtClean="0">
                <a:solidFill>
                  <a:schemeClr val="tx1"/>
                </a:solidFill>
                <a:latin typeface="Times New Roman"/>
                <a:cs typeface="Times New Roman"/>
                <a:sym typeface="Arial Narrow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/>
                <a:cs typeface="Times New Roman"/>
                <a:sym typeface="Arial Narrow" charset="0"/>
              </a:rPr>
              <a:t>orali</a:t>
            </a:r>
            <a:endParaRPr lang="en-US" sz="1600" dirty="0">
              <a:solidFill>
                <a:schemeClr val="tx1"/>
              </a:solidFill>
              <a:latin typeface="Times New Roman"/>
              <a:cs typeface="Times New Roman"/>
              <a:sym typeface="Arial Narrow" charset="0"/>
            </a:endParaRPr>
          </a:p>
          <a:p>
            <a:pPr marL="71438">
              <a:defRPr/>
            </a:pPr>
            <a:endParaRPr lang="en-US" sz="1600" dirty="0">
              <a:solidFill>
                <a:schemeClr val="tx1"/>
              </a:solidFill>
              <a:latin typeface="Times New Roman"/>
              <a:cs typeface="Times New Roman"/>
              <a:sym typeface="Arial Narrow" charset="0"/>
            </a:endParaRPr>
          </a:p>
          <a:p>
            <a:pPr marL="71438">
              <a:defRPr/>
            </a:pPr>
            <a:r>
              <a:rPr lang="it-IT" sz="1600" dirty="0" smtClean="0">
                <a:latin typeface="Times New Roman"/>
                <a:cs typeface="Times New Roman"/>
              </a:rPr>
              <a:t>PR: </a:t>
            </a:r>
            <a:r>
              <a:rPr lang="it-IT" sz="1600" dirty="0" err="1" smtClean="0">
                <a:latin typeface="Times New Roman"/>
                <a:cs typeface="Times New Roman"/>
              </a:rPr>
              <a:t>Probiotico</a:t>
            </a:r>
            <a:endParaRPr lang="en-US" sz="1600" dirty="0">
              <a:solidFill>
                <a:srgbClr val="FF0000"/>
              </a:solidFill>
              <a:latin typeface="Times New Roman"/>
              <a:cs typeface="Times New Roman"/>
              <a:sym typeface="Arial Narrow" charset="0"/>
            </a:endParaRPr>
          </a:p>
          <a:p>
            <a:pPr marL="71438">
              <a:defRPr/>
            </a:pPr>
            <a:endParaRPr lang="en-US" sz="1600" dirty="0">
              <a:solidFill>
                <a:schemeClr val="tx1"/>
              </a:solidFill>
              <a:latin typeface="Brush Script MT Italic"/>
              <a:cs typeface="Brush Script MT Italic"/>
              <a:sym typeface="Arial Narrow" charset="0"/>
            </a:endParaRPr>
          </a:p>
          <a:p>
            <a:pPr>
              <a:defRPr/>
            </a:pPr>
            <a:endParaRPr lang="it-IT" sz="1600" dirty="0">
              <a:latin typeface="Brush Script MT Italic"/>
              <a:cs typeface="Brush Script MT Italic"/>
            </a:endParaRPr>
          </a:p>
        </p:txBody>
      </p:sp>
      <p:sp>
        <p:nvSpPr>
          <p:cNvPr id="73733" name="CasellaDiTesto 7"/>
          <p:cNvSpPr txBox="1">
            <a:spLocks noChangeArrowheads="1"/>
          </p:cNvSpPr>
          <p:nvPr/>
        </p:nvSpPr>
        <p:spPr bwMode="auto">
          <a:xfrm>
            <a:off x="5219923" y="1412776"/>
            <a:ext cx="15843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it-IT" sz="800" dirty="0" smtClean="0">
                <a:latin typeface="Edwardian Script ITC" charset="0"/>
                <a:cs typeface="Edwardian Script ITC" charset="0"/>
              </a:rPr>
              <a:t>Dr.ssa </a:t>
            </a:r>
            <a:r>
              <a:rPr lang="it-IT" sz="800" dirty="0" err="1" smtClean="0">
                <a:latin typeface="Edwardian Script ITC" charset="0"/>
                <a:cs typeface="Edwardian Script ITC" charset="0"/>
              </a:rPr>
              <a:t>Turrina</a:t>
            </a:r>
            <a:r>
              <a:rPr lang="it-IT" sz="800" dirty="0" smtClean="0">
                <a:latin typeface="Edwardian Script ITC" charset="0"/>
                <a:cs typeface="Edwardian Script ITC" charset="0"/>
              </a:rPr>
              <a:t> Simona</a:t>
            </a:r>
          </a:p>
          <a:p>
            <a:pPr eaLnBrk="1" hangingPunct="1"/>
            <a:r>
              <a:rPr lang="it-IT" sz="800" dirty="0" smtClean="0">
                <a:latin typeface="Edwardian Script ITC" charset="0"/>
                <a:cs typeface="Edwardian Script ITC" charset="0"/>
              </a:rPr>
              <a:t>Via Magenta  31 </a:t>
            </a:r>
            <a:r>
              <a:rPr lang="it-IT" sz="800" dirty="0" err="1" smtClean="0">
                <a:latin typeface="Edwardian Script ITC" charset="0"/>
                <a:cs typeface="Edwardian Script ITC" charset="0"/>
              </a:rPr>
              <a:t>Moniga</a:t>
            </a:r>
            <a:r>
              <a:rPr lang="it-IT" sz="800" dirty="0" smtClean="0">
                <a:latin typeface="Edwardian Script ITC" charset="0"/>
                <a:cs typeface="Edwardian Script ITC" charset="0"/>
              </a:rPr>
              <a:t> d/G  </a:t>
            </a:r>
          </a:p>
          <a:p>
            <a:pPr eaLnBrk="1" hangingPunct="1"/>
            <a:r>
              <a:rPr lang="it-IT" sz="800" dirty="0" err="1" smtClean="0">
                <a:latin typeface="Edwardian Script ITC" charset="0"/>
                <a:cs typeface="Edwardian Script ITC" charset="0"/>
              </a:rPr>
              <a:t>Brecsia</a:t>
            </a:r>
            <a:endParaRPr lang="it-IT" sz="800" dirty="0" smtClean="0">
              <a:latin typeface="Edwardian Script ITC" charset="0"/>
              <a:cs typeface="Edwardian Script ITC" charset="0"/>
            </a:endParaRPr>
          </a:p>
          <a:p>
            <a:pPr eaLnBrk="1" hangingPunct="1"/>
            <a:r>
              <a:rPr lang="it-IT" sz="800" dirty="0" smtClean="0">
                <a:latin typeface="Edwardian Script ITC" charset="0"/>
                <a:cs typeface="Edwardian Script ITC" charset="0"/>
              </a:rPr>
              <a:t> </a:t>
            </a:r>
            <a:endParaRPr lang="it-IT" sz="800" dirty="0">
              <a:latin typeface="Edwardian Script ITC" charset="0"/>
              <a:cs typeface="Edwardian Script ITC" charset="0"/>
            </a:endParaRPr>
          </a:p>
        </p:txBody>
      </p:sp>
      <p:sp>
        <p:nvSpPr>
          <p:cNvPr id="73734" name="CasellaDiTesto 8"/>
          <p:cNvSpPr txBox="1">
            <a:spLocks noChangeArrowheads="1"/>
          </p:cNvSpPr>
          <p:nvPr/>
        </p:nvSpPr>
        <p:spPr bwMode="auto">
          <a:xfrm>
            <a:off x="6515620" y="1773238"/>
            <a:ext cx="1728788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it-IT" sz="800" dirty="0" smtClean="0">
                <a:latin typeface="Arial" charset="0"/>
                <a:cs typeface="Arial" charset="0"/>
              </a:rPr>
              <a:t>          Desenzano, 25-10-2014</a:t>
            </a:r>
            <a:endParaRPr lang="it-IT" sz="800" dirty="0">
              <a:latin typeface="Arial" charset="0"/>
              <a:cs typeface="Arial" charset="0"/>
            </a:endParaRPr>
          </a:p>
        </p:txBody>
      </p:sp>
      <p:sp>
        <p:nvSpPr>
          <p:cNvPr id="12" name="Rectangle 1"/>
          <p:cNvSpPr>
            <a:spLocks noGrp="1" noChangeArrowheads="1"/>
          </p:cNvSpPr>
          <p:nvPr>
            <p:ph type="title"/>
          </p:nvPr>
        </p:nvSpPr>
        <p:spPr>
          <a:xfrm>
            <a:off x="323528" y="2852936"/>
            <a:ext cx="2448272" cy="685106"/>
          </a:xfrm>
          <a:ex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eaLnBrk="1" hangingPunct="1">
              <a:defRPr/>
            </a:pPr>
            <a:r>
              <a:rPr lang="en-US" b="1" dirty="0">
                <a:latin typeface="Arial Narrow"/>
                <a:cs typeface="Arial Narrow"/>
                <a:sym typeface="Arial Narrow Bold" charset="0"/>
              </a:rPr>
              <a:t>TERAPIA</a:t>
            </a:r>
            <a:endParaRPr lang="en-US" b="1" dirty="0">
              <a:latin typeface="Arial Narrow"/>
              <a:ea typeface="ヒラギノ角ゴ ProN W6" charset="0"/>
              <a:cs typeface="Arial Narrow"/>
              <a:sym typeface="Arial Narrow Bold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5775" y="0"/>
            <a:ext cx="4992688" cy="159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2275" y="1989138"/>
            <a:ext cx="5654675" cy="486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Rectangle 6"/>
          <p:cNvSpPr>
            <a:spLocks noChangeArrowheads="1"/>
          </p:cNvSpPr>
          <p:nvPr/>
        </p:nvSpPr>
        <p:spPr bwMode="auto">
          <a:xfrm>
            <a:off x="1755775" y="6381750"/>
            <a:ext cx="4992688" cy="2159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0388" y="2562448"/>
            <a:ext cx="5481637" cy="309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25" y="6021388"/>
            <a:ext cx="2319338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AutoShape 4"/>
          <p:cNvSpPr>
            <a:spLocks noChangeArrowheads="1"/>
          </p:cNvSpPr>
          <p:nvPr/>
        </p:nvSpPr>
        <p:spPr bwMode="auto">
          <a:xfrm rot="16200000">
            <a:off x="3832225" y="2400746"/>
            <a:ext cx="1336675" cy="4318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 b="1">
              <a:cs typeface="+mn-cs"/>
            </a:endParaRPr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3952157" y="1383159"/>
            <a:ext cx="105189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400" b="1" dirty="0"/>
              <a:t>10</a:t>
            </a:r>
            <a:r>
              <a:rPr lang="it-IT" sz="2400" b="1" baseline="30000" dirty="0"/>
              <a:t>10-12</a:t>
            </a:r>
            <a:endParaRPr lang="it-IT" sz="2400" b="1" dirty="0"/>
          </a:p>
        </p:txBody>
      </p:sp>
      <p:sp>
        <p:nvSpPr>
          <p:cNvPr id="15366" name="Oval 6"/>
          <p:cNvSpPr>
            <a:spLocks noChangeArrowheads="1"/>
          </p:cNvSpPr>
          <p:nvPr/>
        </p:nvSpPr>
        <p:spPr bwMode="auto">
          <a:xfrm>
            <a:off x="3803650" y="3283892"/>
            <a:ext cx="1344613" cy="86518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 b="1"/>
          </a:p>
        </p:txBody>
      </p:sp>
      <p:sp>
        <p:nvSpPr>
          <p:cNvPr id="15367" name="Oval 7"/>
          <p:cNvSpPr>
            <a:spLocks noChangeArrowheads="1"/>
          </p:cNvSpPr>
          <p:nvPr/>
        </p:nvSpPr>
        <p:spPr bwMode="auto">
          <a:xfrm>
            <a:off x="3851920" y="1124744"/>
            <a:ext cx="1343025" cy="865188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 b="1"/>
          </a:p>
        </p:txBody>
      </p:sp>
      <p:sp>
        <p:nvSpPr>
          <p:cNvPr id="15368" name="WordArt 8"/>
          <p:cNvSpPr>
            <a:spLocks noChangeArrowheads="1" noChangeShapeType="1" noTextEdit="1"/>
          </p:cNvSpPr>
          <p:nvPr/>
        </p:nvSpPr>
        <p:spPr bwMode="auto">
          <a:xfrm>
            <a:off x="1512217" y="260648"/>
            <a:ext cx="5580063" cy="1285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2400" b="1" kern="10" dirty="0">
                <a:ln w="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3300"/>
                </a:solidFill>
                <a:latin typeface="Arial Black"/>
              </a:rPr>
              <a:t>Small Intestinal Bacterial Overgrowth</a:t>
            </a:r>
          </a:p>
          <a:p>
            <a:r>
              <a:rPr lang="en-US" sz="2400" b="1" kern="10" dirty="0">
                <a:ln w="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3300"/>
                </a:solidFill>
                <a:latin typeface="Arial Black"/>
              </a:rPr>
              <a:t>S.I.B.O.</a:t>
            </a:r>
            <a:endParaRPr lang="it-IT" sz="2400" b="1" kern="10" dirty="0">
              <a:ln w="0">
                <a:solidFill>
                  <a:srgbClr val="000000"/>
                </a:solidFill>
                <a:round/>
                <a:headEnd/>
                <a:tailEnd/>
              </a:ln>
              <a:solidFill>
                <a:srgbClr val="993300"/>
              </a:solidFill>
              <a:latin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it-IT" sz="5000" b="1">
                <a:solidFill>
                  <a:srgbClr val="993300"/>
                </a:solidFill>
                <a:latin typeface="+mj-lt"/>
                <a:ea typeface="+mj-ea"/>
                <a:cs typeface="+mj-cs"/>
              </a:rPr>
              <a:t>Cause di S.I.B.O.</a:t>
            </a:r>
          </a:p>
        </p:txBody>
      </p:sp>
      <p:sp>
        <p:nvSpPr>
          <p:cNvPr id="16387" name="Rectangle 5"/>
          <p:cNvSpPr txBox="1">
            <a:spLocks noChangeArrowheads="1"/>
          </p:cNvSpPr>
          <p:nvPr/>
        </p:nvSpPr>
        <p:spPr bwMode="auto">
          <a:xfrm>
            <a:off x="457200" y="1600200"/>
            <a:ext cx="4498975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r>
              <a:rPr lang="it-IT" sz="2400">
                <a:latin typeface="Constantia" pitchFamily="18" charset="0"/>
              </a:rPr>
              <a:t>Alterazioni anatomiche</a:t>
            </a:r>
          </a:p>
          <a:p>
            <a:pPr marL="639763" lvl="1" indent="-246063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</a:pPr>
            <a:r>
              <a:rPr lang="it-IT" sz="2000">
                <a:latin typeface="Constantia" pitchFamily="18" charset="0"/>
              </a:rPr>
              <a:t>Billroth II</a:t>
            </a:r>
          </a:p>
          <a:p>
            <a:pPr marL="639763" lvl="1" indent="-246063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</a:pPr>
            <a:r>
              <a:rPr lang="it-IT" sz="2000">
                <a:latin typeface="Constantia" pitchFamily="18" charset="0"/>
              </a:rPr>
              <a:t>Diverticoli piccolo intestino</a:t>
            </a:r>
          </a:p>
          <a:p>
            <a:pPr marL="639763" lvl="1" indent="-246063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</a:pPr>
            <a:r>
              <a:rPr lang="it-IT" sz="2000">
                <a:latin typeface="Constantia" pitchFamily="18" charset="0"/>
              </a:rPr>
              <a:t>Stenosi</a:t>
            </a:r>
          </a:p>
          <a:p>
            <a:pPr marL="639763" lvl="1" indent="-246063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</a:pPr>
            <a:r>
              <a:rPr lang="it-IT" sz="2000">
                <a:latin typeface="Constantia" pitchFamily="18" charset="0"/>
              </a:rPr>
              <a:t>Enteropatia postattinica</a:t>
            </a:r>
          </a:p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r>
              <a:rPr lang="it-IT" sz="2400">
                <a:latin typeface="Constantia" pitchFamily="18" charset="0"/>
              </a:rPr>
              <a:t>Rallentato transito intestinale</a:t>
            </a:r>
          </a:p>
          <a:p>
            <a:pPr marL="639763" lvl="1" indent="-246063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</a:pPr>
            <a:r>
              <a:rPr lang="it-IT" sz="2000">
                <a:latin typeface="Constantia" pitchFamily="18" charset="0"/>
              </a:rPr>
              <a:t>Neuropatia autonomica diabetica</a:t>
            </a:r>
          </a:p>
          <a:p>
            <a:pPr marL="639763" lvl="1" indent="-246063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</a:pPr>
            <a:r>
              <a:rPr lang="it-IT" sz="2000">
                <a:latin typeface="Constantia" pitchFamily="18" charset="0"/>
              </a:rPr>
              <a:t>Sclerodermia</a:t>
            </a:r>
          </a:p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r>
              <a:rPr lang="it-IT" sz="2400">
                <a:latin typeface="Constantia" pitchFamily="18" charset="0"/>
              </a:rPr>
              <a:t>Farmaci</a:t>
            </a:r>
          </a:p>
          <a:p>
            <a:pPr marL="639763" lvl="1" indent="-246063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</a:pPr>
            <a:r>
              <a:rPr lang="it-IT" sz="2000">
                <a:latin typeface="Constantia" pitchFamily="18" charset="0"/>
              </a:rPr>
              <a:t>IPP</a:t>
            </a:r>
          </a:p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</a:pPr>
            <a:endParaRPr lang="it-IT" sz="2400">
              <a:latin typeface="Constantia" pitchFamily="18" charset="0"/>
            </a:endParaRPr>
          </a:p>
        </p:txBody>
      </p:sp>
      <p:pic>
        <p:nvPicPr>
          <p:cNvPr id="16388" name="Picture 7" descr="~AUT00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1263" y="2420938"/>
            <a:ext cx="3582987" cy="27241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5100" y="512788"/>
            <a:ext cx="5911850" cy="111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63888" y="1710457"/>
            <a:ext cx="2232025" cy="20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5575" y="2636838"/>
            <a:ext cx="3640138" cy="310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1173" name="Text Box 5"/>
          <p:cNvSpPr txBox="1">
            <a:spLocks noChangeArrowheads="1"/>
          </p:cNvSpPr>
          <p:nvPr/>
        </p:nvSpPr>
        <p:spPr bwMode="auto">
          <a:xfrm>
            <a:off x="649288" y="6237312"/>
            <a:ext cx="76815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400" dirty="0" err="1">
                <a:cs typeface="+mn-cs"/>
              </a:rPr>
              <a:t>Kelli</a:t>
            </a:r>
            <a:endParaRPr lang="it-IT" sz="2400" dirty="0">
              <a:cs typeface="+mn-cs"/>
            </a:endParaRPr>
          </a:p>
        </p:txBody>
      </p:sp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56175" y="2708275"/>
            <a:ext cx="3479800" cy="297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3450" y="692150"/>
            <a:ext cx="4787900" cy="561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WINNT\Profiles\Administrator\Personale\Immagini\Pinch biopsy during colonoscopy_file\32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2651125" y="188913"/>
            <a:ext cx="3371850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539750" y="5229225"/>
            <a:ext cx="8229600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it-IT" sz="3600" b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Ciò che desidereremmo fosse fatto</a:t>
            </a:r>
            <a:br>
              <a:rPr lang="it-IT" sz="3600" b="1">
                <a:solidFill>
                  <a:srgbClr val="FF0000"/>
                </a:solidFill>
                <a:latin typeface="+mj-lt"/>
                <a:ea typeface="+mj-ea"/>
                <a:cs typeface="+mj-cs"/>
              </a:rPr>
            </a:br>
            <a:r>
              <a:rPr lang="it-IT" sz="3600" b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… e che spesso non viene fatto</a:t>
            </a:r>
          </a:p>
        </p:txBody>
      </p:sp>
      <p:sp>
        <p:nvSpPr>
          <p:cNvPr id="19460" name="AutoShape 4"/>
          <p:cNvSpPr>
            <a:spLocks noChangeArrowheads="1"/>
          </p:cNvSpPr>
          <p:nvPr/>
        </p:nvSpPr>
        <p:spPr bwMode="auto">
          <a:xfrm>
            <a:off x="323850" y="4221163"/>
            <a:ext cx="8448675" cy="2160587"/>
          </a:xfrm>
          <a:prstGeom prst="upArrowCallout">
            <a:avLst>
              <a:gd name="adj1" fmla="val 22919"/>
              <a:gd name="adj2" fmla="val 109997"/>
              <a:gd name="adj3" fmla="val 16634"/>
              <a:gd name="adj4" fmla="val 6666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artina-muta-mond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0538" y="809625"/>
            <a:ext cx="8162925" cy="523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WordArt 3"/>
          <p:cNvSpPr>
            <a:spLocks noChangeArrowheads="1" noChangeShapeType="1" noTextEdit="1"/>
          </p:cNvSpPr>
          <p:nvPr/>
        </p:nvSpPr>
        <p:spPr bwMode="auto">
          <a:xfrm>
            <a:off x="2266950" y="2459038"/>
            <a:ext cx="4606925" cy="1943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3600" b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Prevalenza celiachia</a:t>
            </a:r>
          </a:p>
          <a:p>
            <a:r>
              <a:rPr lang="it-IT" sz="3600" b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1%</a:t>
            </a: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2987675" y="3803650"/>
            <a:ext cx="6270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it-IT" sz="4000" b="1">
                <a:solidFill>
                  <a:srgbClr val="FF0000"/>
                </a:solidFill>
                <a:cs typeface="Times New Roman" pitchFamily="18" charset="0"/>
              </a:rPr>
              <a:t>~</a:t>
            </a:r>
            <a:r>
              <a:rPr lang="it-IT" sz="40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 txBox="1">
            <a:spLocks noChangeArrowheads="1"/>
          </p:cNvSpPr>
          <p:nvPr/>
        </p:nvSpPr>
        <p:spPr bwMode="auto">
          <a:xfrm>
            <a:off x="373063" y="620713"/>
            <a:ext cx="8534400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algn="ctr"/>
            <a:r>
              <a:rPr lang="it-IT" sz="4400">
                <a:solidFill>
                  <a:srgbClr val="FF0000"/>
                </a:solidFill>
                <a:latin typeface="Calibri" pitchFamily="34" charset="0"/>
              </a:rPr>
              <a:t>Celiachia: screening e diagnosi</a:t>
            </a:r>
            <a:br>
              <a:rPr lang="it-IT" sz="4400">
                <a:solidFill>
                  <a:srgbClr val="FF0000"/>
                </a:solidFill>
                <a:latin typeface="Calibri" pitchFamily="34" charset="0"/>
              </a:rPr>
            </a:br>
            <a:r>
              <a:rPr lang="it-IT" sz="2400">
                <a:solidFill>
                  <a:srgbClr val="FF0000"/>
                </a:solidFill>
                <a:latin typeface="Calibri" pitchFamily="34" charset="0"/>
              </a:rPr>
              <a:t>algoritmo semplificato</a:t>
            </a:r>
            <a:r>
              <a:rPr lang="it-IT" sz="4400">
                <a:solidFill>
                  <a:srgbClr val="993300"/>
                </a:solidFill>
                <a:latin typeface="Calibri" pitchFamily="34" charset="0"/>
              </a:rPr>
              <a:t/>
            </a:r>
            <a:br>
              <a:rPr lang="it-IT" sz="4400">
                <a:solidFill>
                  <a:srgbClr val="993300"/>
                </a:solidFill>
                <a:latin typeface="Calibri" pitchFamily="34" charset="0"/>
              </a:rPr>
            </a:br>
            <a:endParaRPr lang="it-IT" sz="4400">
              <a:solidFill>
                <a:srgbClr val="993300"/>
              </a:solidFill>
              <a:latin typeface="Calibri" pitchFamily="34" charset="0"/>
            </a:endParaRPr>
          </a:p>
        </p:txBody>
      </p:sp>
      <p:sp>
        <p:nvSpPr>
          <p:cNvPr id="21507" name="Freeform 3"/>
          <p:cNvSpPr>
            <a:spLocks/>
          </p:cNvSpPr>
          <p:nvPr/>
        </p:nvSpPr>
        <p:spPr bwMode="auto">
          <a:xfrm>
            <a:off x="1574800" y="3009900"/>
            <a:ext cx="1203325" cy="2154238"/>
          </a:xfrm>
          <a:custGeom>
            <a:avLst/>
            <a:gdLst>
              <a:gd name="T0" fmla="*/ 2147483647 w 853"/>
              <a:gd name="T1" fmla="*/ 2147483647 h 1357"/>
              <a:gd name="T2" fmla="*/ 2147483647 w 853"/>
              <a:gd name="T3" fmla="*/ 2147483647 h 1357"/>
              <a:gd name="T4" fmla="*/ 2147483647 w 853"/>
              <a:gd name="T5" fmla="*/ 2147483647 h 1357"/>
              <a:gd name="T6" fmla="*/ 2147483647 w 853"/>
              <a:gd name="T7" fmla="*/ 2147483647 h 1357"/>
              <a:gd name="T8" fmla="*/ 2147483647 w 853"/>
              <a:gd name="T9" fmla="*/ 2147483647 h 1357"/>
              <a:gd name="T10" fmla="*/ 2147483647 w 853"/>
              <a:gd name="T11" fmla="*/ 2147483647 h 1357"/>
              <a:gd name="T12" fmla="*/ 2147483647 w 853"/>
              <a:gd name="T13" fmla="*/ 2147483647 h 1357"/>
              <a:gd name="T14" fmla="*/ 2147483647 w 853"/>
              <a:gd name="T15" fmla="*/ 2147483647 h 1357"/>
              <a:gd name="T16" fmla="*/ 2147483647 w 853"/>
              <a:gd name="T17" fmla="*/ 2147483647 h 1357"/>
              <a:gd name="T18" fmla="*/ 2147483647 w 853"/>
              <a:gd name="T19" fmla="*/ 2147483647 h 1357"/>
              <a:gd name="T20" fmla="*/ 2147483647 w 853"/>
              <a:gd name="T21" fmla="*/ 2147483647 h 1357"/>
              <a:gd name="T22" fmla="*/ 2147483647 w 853"/>
              <a:gd name="T23" fmla="*/ 2147483647 h 1357"/>
              <a:gd name="T24" fmla="*/ 0 w 853"/>
              <a:gd name="T25" fmla="*/ 2147483647 h 1357"/>
              <a:gd name="T26" fmla="*/ 0 w 853"/>
              <a:gd name="T27" fmla="*/ 2147483647 h 1357"/>
              <a:gd name="T28" fmla="*/ 0 w 853"/>
              <a:gd name="T29" fmla="*/ 2147483647 h 1357"/>
              <a:gd name="T30" fmla="*/ 2147483647 w 853"/>
              <a:gd name="T31" fmla="*/ 2147483647 h 1357"/>
              <a:gd name="T32" fmla="*/ 2147483647 w 853"/>
              <a:gd name="T33" fmla="*/ 2147483647 h 1357"/>
              <a:gd name="T34" fmla="*/ 2147483647 w 853"/>
              <a:gd name="T35" fmla="*/ 2147483647 h 1357"/>
              <a:gd name="T36" fmla="*/ 2147483647 w 853"/>
              <a:gd name="T37" fmla="*/ 2147483647 h 1357"/>
              <a:gd name="T38" fmla="*/ 2147483647 w 853"/>
              <a:gd name="T39" fmla="*/ 2147483647 h 1357"/>
              <a:gd name="T40" fmla="*/ 2147483647 w 853"/>
              <a:gd name="T41" fmla="*/ 2147483647 h 1357"/>
              <a:gd name="T42" fmla="*/ 2147483647 w 853"/>
              <a:gd name="T43" fmla="*/ 2147483647 h 1357"/>
              <a:gd name="T44" fmla="*/ 2147483647 w 853"/>
              <a:gd name="T45" fmla="*/ 2147483647 h 1357"/>
              <a:gd name="T46" fmla="*/ 2147483647 w 853"/>
              <a:gd name="T47" fmla="*/ 2147483647 h 1357"/>
              <a:gd name="T48" fmla="*/ 2147483647 w 853"/>
              <a:gd name="T49" fmla="*/ 2147483647 h 1357"/>
              <a:gd name="T50" fmla="*/ 2147483647 w 853"/>
              <a:gd name="T51" fmla="*/ 2147483647 h 1357"/>
              <a:gd name="T52" fmla="*/ 2147483647 w 853"/>
              <a:gd name="T53" fmla="*/ 2147483647 h 1357"/>
              <a:gd name="T54" fmla="*/ 2147483647 w 853"/>
              <a:gd name="T55" fmla="*/ 2147483647 h 1357"/>
              <a:gd name="T56" fmla="*/ 2147483647 w 853"/>
              <a:gd name="T57" fmla="*/ 2147483647 h 1357"/>
              <a:gd name="T58" fmla="*/ 2147483647 w 853"/>
              <a:gd name="T59" fmla="*/ 2147483647 h 1357"/>
              <a:gd name="T60" fmla="*/ 2147483647 w 853"/>
              <a:gd name="T61" fmla="*/ 2147483647 h 1357"/>
              <a:gd name="T62" fmla="*/ 2147483647 w 853"/>
              <a:gd name="T63" fmla="*/ 2147483647 h 1357"/>
              <a:gd name="T64" fmla="*/ 2147483647 w 853"/>
              <a:gd name="T65" fmla="*/ 2147483647 h 1357"/>
              <a:gd name="T66" fmla="*/ 2147483647 w 853"/>
              <a:gd name="T67" fmla="*/ 2147483647 h 1357"/>
              <a:gd name="T68" fmla="*/ 2147483647 w 853"/>
              <a:gd name="T69" fmla="*/ 2147483647 h 1357"/>
              <a:gd name="T70" fmla="*/ 2147483647 w 853"/>
              <a:gd name="T71" fmla="*/ 2147483647 h 1357"/>
              <a:gd name="T72" fmla="*/ 2147483647 w 853"/>
              <a:gd name="T73" fmla="*/ 2147483647 h 1357"/>
              <a:gd name="T74" fmla="*/ 2147483647 w 853"/>
              <a:gd name="T75" fmla="*/ 2147483647 h 1357"/>
              <a:gd name="T76" fmla="*/ 2147483647 w 853"/>
              <a:gd name="T77" fmla="*/ 0 h 1357"/>
              <a:gd name="T78" fmla="*/ 2147483647 w 853"/>
              <a:gd name="T79" fmla="*/ 0 h 1357"/>
              <a:gd name="T80" fmla="*/ 2147483647 w 853"/>
              <a:gd name="T81" fmla="*/ 0 h 1357"/>
              <a:gd name="T82" fmla="*/ 2147483647 w 853"/>
              <a:gd name="T83" fmla="*/ 2147483647 h 1357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853"/>
              <a:gd name="T127" fmla="*/ 0 h 1357"/>
              <a:gd name="T128" fmla="*/ 853 w 853"/>
              <a:gd name="T129" fmla="*/ 1357 h 1357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T126" t="T127" r="T128" b="T129"/>
            <a:pathLst>
              <a:path w="853" h="1357">
                <a:moveTo>
                  <a:pt x="348" y="24"/>
                </a:moveTo>
                <a:lnTo>
                  <a:pt x="348" y="60"/>
                </a:lnTo>
                <a:lnTo>
                  <a:pt x="312" y="72"/>
                </a:lnTo>
                <a:lnTo>
                  <a:pt x="288" y="108"/>
                </a:lnTo>
                <a:lnTo>
                  <a:pt x="252" y="144"/>
                </a:lnTo>
                <a:lnTo>
                  <a:pt x="228" y="180"/>
                </a:lnTo>
                <a:lnTo>
                  <a:pt x="204" y="216"/>
                </a:lnTo>
                <a:lnTo>
                  <a:pt x="180" y="252"/>
                </a:lnTo>
                <a:lnTo>
                  <a:pt x="156" y="288"/>
                </a:lnTo>
                <a:lnTo>
                  <a:pt x="132" y="336"/>
                </a:lnTo>
                <a:lnTo>
                  <a:pt x="108" y="372"/>
                </a:lnTo>
                <a:lnTo>
                  <a:pt x="108" y="408"/>
                </a:lnTo>
                <a:lnTo>
                  <a:pt x="96" y="444"/>
                </a:lnTo>
                <a:lnTo>
                  <a:pt x="84" y="480"/>
                </a:lnTo>
                <a:lnTo>
                  <a:pt x="84" y="516"/>
                </a:lnTo>
                <a:lnTo>
                  <a:pt x="72" y="552"/>
                </a:lnTo>
                <a:lnTo>
                  <a:pt x="72" y="588"/>
                </a:lnTo>
                <a:lnTo>
                  <a:pt x="60" y="624"/>
                </a:lnTo>
                <a:lnTo>
                  <a:pt x="48" y="660"/>
                </a:lnTo>
                <a:lnTo>
                  <a:pt x="36" y="696"/>
                </a:lnTo>
                <a:lnTo>
                  <a:pt x="24" y="732"/>
                </a:lnTo>
                <a:lnTo>
                  <a:pt x="24" y="768"/>
                </a:lnTo>
                <a:lnTo>
                  <a:pt x="12" y="804"/>
                </a:lnTo>
                <a:lnTo>
                  <a:pt x="12" y="840"/>
                </a:lnTo>
                <a:lnTo>
                  <a:pt x="0" y="876"/>
                </a:lnTo>
                <a:lnTo>
                  <a:pt x="0" y="912"/>
                </a:lnTo>
                <a:lnTo>
                  <a:pt x="0" y="948"/>
                </a:lnTo>
                <a:lnTo>
                  <a:pt x="0" y="984"/>
                </a:lnTo>
                <a:lnTo>
                  <a:pt x="0" y="1020"/>
                </a:lnTo>
                <a:lnTo>
                  <a:pt x="0" y="1068"/>
                </a:lnTo>
                <a:lnTo>
                  <a:pt x="0" y="1116"/>
                </a:lnTo>
                <a:lnTo>
                  <a:pt x="24" y="1152"/>
                </a:lnTo>
                <a:lnTo>
                  <a:pt x="36" y="1188"/>
                </a:lnTo>
                <a:lnTo>
                  <a:pt x="72" y="1224"/>
                </a:lnTo>
                <a:lnTo>
                  <a:pt x="84" y="1260"/>
                </a:lnTo>
                <a:lnTo>
                  <a:pt x="120" y="1308"/>
                </a:lnTo>
                <a:lnTo>
                  <a:pt x="216" y="1332"/>
                </a:lnTo>
                <a:lnTo>
                  <a:pt x="288" y="1344"/>
                </a:lnTo>
                <a:lnTo>
                  <a:pt x="336" y="1356"/>
                </a:lnTo>
                <a:lnTo>
                  <a:pt x="432" y="1356"/>
                </a:lnTo>
                <a:lnTo>
                  <a:pt x="468" y="1356"/>
                </a:lnTo>
                <a:lnTo>
                  <a:pt x="516" y="1332"/>
                </a:lnTo>
                <a:lnTo>
                  <a:pt x="552" y="1320"/>
                </a:lnTo>
                <a:lnTo>
                  <a:pt x="564" y="1284"/>
                </a:lnTo>
                <a:lnTo>
                  <a:pt x="564" y="1236"/>
                </a:lnTo>
                <a:lnTo>
                  <a:pt x="564" y="1200"/>
                </a:lnTo>
                <a:lnTo>
                  <a:pt x="600" y="1176"/>
                </a:lnTo>
                <a:lnTo>
                  <a:pt x="648" y="1164"/>
                </a:lnTo>
                <a:lnTo>
                  <a:pt x="744" y="1140"/>
                </a:lnTo>
                <a:lnTo>
                  <a:pt x="780" y="1104"/>
                </a:lnTo>
                <a:lnTo>
                  <a:pt x="804" y="1068"/>
                </a:lnTo>
                <a:lnTo>
                  <a:pt x="816" y="1032"/>
                </a:lnTo>
                <a:lnTo>
                  <a:pt x="816" y="996"/>
                </a:lnTo>
                <a:lnTo>
                  <a:pt x="828" y="960"/>
                </a:lnTo>
                <a:lnTo>
                  <a:pt x="828" y="924"/>
                </a:lnTo>
                <a:lnTo>
                  <a:pt x="828" y="888"/>
                </a:lnTo>
                <a:lnTo>
                  <a:pt x="828" y="852"/>
                </a:lnTo>
                <a:lnTo>
                  <a:pt x="828" y="816"/>
                </a:lnTo>
                <a:lnTo>
                  <a:pt x="828" y="780"/>
                </a:lnTo>
                <a:lnTo>
                  <a:pt x="828" y="744"/>
                </a:lnTo>
                <a:lnTo>
                  <a:pt x="828" y="624"/>
                </a:lnTo>
                <a:lnTo>
                  <a:pt x="840" y="528"/>
                </a:lnTo>
                <a:lnTo>
                  <a:pt x="840" y="456"/>
                </a:lnTo>
                <a:lnTo>
                  <a:pt x="840" y="384"/>
                </a:lnTo>
                <a:lnTo>
                  <a:pt x="852" y="312"/>
                </a:lnTo>
                <a:lnTo>
                  <a:pt x="852" y="276"/>
                </a:lnTo>
                <a:lnTo>
                  <a:pt x="852" y="240"/>
                </a:lnTo>
                <a:lnTo>
                  <a:pt x="852" y="204"/>
                </a:lnTo>
                <a:lnTo>
                  <a:pt x="840" y="168"/>
                </a:lnTo>
                <a:lnTo>
                  <a:pt x="804" y="144"/>
                </a:lnTo>
                <a:lnTo>
                  <a:pt x="780" y="108"/>
                </a:lnTo>
                <a:lnTo>
                  <a:pt x="744" y="72"/>
                </a:lnTo>
                <a:lnTo>
                  <a:pt x="708" y="60"/>
                </a:lnTo>
                <a:lnTo>
                  <a:pt x="672" y="36"/>
                </a:lnTo>
                <a:lnTo>
                  <a:pt x="636" y="24"/>
                </a:lnTo>
                <a:lnTo>
                  <a:pt x="600" y="12"/>
                </a:lnTo>
                <a:lnTo>
                  <a:pt x="564" y="12"/>
                </a:lnTo>
                <a:lnTo>
                  <a:pt x="528" y="0"/>
                </a:lnTo>
                <a:lnTo>
                  <a:pt x="492" y="0"/>
                </a:lnTo>
                <a:lnTo>
                  <a:pt x="456" y="0"/>
                </a:lnTo>
                <a:lnTo>
                  <a:pt x="420" y="0"/>
                </a:lnTo>
                <a:lnTo>
                  <a:pt x="384" y="0"/>
                </a:lnTo>
                <a:lnTo>
                  <a:pt x="348" y="12"/>
                </a:lnTo>
                <a:lnTo>
                  <a:pt x="348" y="24"/>
                </a:lnTo>
              </a:path>
            </a:pathLst>
          </a:custGeom>
          <a:noFill/>
          <a:ln w="9525" cap="rnd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it-IT"/>
          </a:p>
        </p:txBody>
      </p:sp>
      <p:sp>
        <p:nvSpPr>
          <p:cNvPr id="21508" name="Rectangle 4"/>
          <p:cNvSpPr txBox="1">
            <a:spLocks noChangeArrowheads="1"/>
          </p:cNvSpPr>
          <p:nvPr/>
        </p:nvSpPr>
        <p:spPr bwMode="auto">
          <a:xfrm>
            <a:off x="304800" y="1771650"/>
            <a:ext cx="8805863" cy="462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>
              <a:spcBef>
                <a:spcPct val="20000"/>
              </a:spcBef>
              <a:buSzPct val="80000"/>
              <a:buFont typeface="Arial" charset="0"/>
              <a:buChar char="•"/>
            </a:pPr>
            <a:r>
              <a:rPr lang="it-IT" sz="3600" b="1">
                <a:solidFill>
                  <a:srgbClr val="FF6600"/>
                </a:solidFill>
                <a:latin typeface="Constantia" pitchFamily="18" charset="0"/>
              </a:rPr>
              <a:t>IgA  t-TG  (+ IgA totali)</a:t>
            </a:r>
            <a:r>
              <a:rPr lang="it-IT" sz="3600">
                <a:latin typeface="Constantia" pitchFamily="18" charset="0"/>
              </a:rPr>
              <a:t> preferibili ad IgA antiendomisio</a:t>
            </a:r>
          </a:p>
          <a:p>
            <a:pPr marL="342900" indent="-342900">
              <a:spcBef>
                <a:spcPct val="20000"/>
              </a:spcBef>
              <a:buSzPct val="80000"/>
              <a:buFont typeface="Arial" charset="0"/>
              <a:buChar char="•"/>
            </a:pPr>
            <a:endParaRPr lang="it-IT" sz="3600">
              <a:latin typeface="Constantia" pitchFamily="18" charset="0"/>
            </a:endParaRPr>
          </a:p>
          <a:p>
            <a:pPr marL="342900" indent="-342900">
              <a:spcBef>
                <a:spcPct val="20000"/>
              </a:spcBef>
              <a:buSzPct val="80000"/>
            </a:pPr>
            <a:r>
              <a:rPr lang="it-IT" sz="3600">
                <a:latin typeface="Constantia" pitchFamily="18" charset="0"/>
              </a:rPr>
              <a:t>				</a:t>
            </a:r>
            <a:r>
              <a:rPr lang="it-IT" sz="3600" i="1">
                <a:latin typeface="Constantia" pitchFamily="18" charset="0"/>
              </a:rPr>
              <a:t>se positivi</a:t>
            </a:r>
          </a:p>
          <a:p>
            <a:pPr marL="342900" indent="-342900">
              <a:spcBef>
                <a:spcPct val="20000"/>
              </a:spcBef>
              <a:buSzPct val="80000"/>
            </a:pPr>
            <a:r>
              <a:rPr lang="it-IT" sz="3600">
                <a:latin typeface="Constantia" pitchFamily="18" charset="0"/>
              </a:rPr>
              <a:t>		</a:t>
            </a:r>
          </a:p>
          <a:p>
            <a:pPr marL="342900" indent="-342900">
              <a:spcBef>
                <a:spcPct val="20000"/>
              </a:spcBef>
              <a:buSzPct val="90000"/>
              <a:buFont typeface="Arial" charset="0"/>
              <a:buChar char="•"/>
            </a:pPr>
            <a:r>
              <a:rPr lang="it-IT" sz="3600" b="1">
                <a:solidFill>
                  <a:srgbClr val="FF6600"/>
                </a:solidFill>
                <a:latin typeface="Constantia" pitchFamily="18" charset="0"/>
              </a:rPr>
              <a:t>Biopsia intestinale</a:t>
            </a:r>
            <a:r>
              <a:rPr lang="it-IT" sz="3600">
                <a:solidFill>
                  <a:srgbClr val="FF6600"/>
                </a:solidFill>
                <a:latin typeface="Constantia" pitchFamily="18" charset="0"/>
              </a:rPr>
              <a:t>					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/>
          </p:cNvSpPr>
          <p:nvPr/>
        </p:nvSpPr>
        <p:spPr bwMode="auto">
          <a:xfrm>
            <a:off x="1259632" y="0"/>
            <a:ext cx="6908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bIns="0" anchor="b"/>
          <a:lstStyle/>
          <a:p>
            <a:pPr>
              <a:defRPr/>
            </a:pPr>
            <a:r>
              <a:rPr lang="it-IT" sz="5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Classificazione </a:t>
            </a:r>
            <a:r>
              <a:rPr lang="it-IT" sz="50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Marsh</a:t>
            </a:r>
            <a:endParaRPr lang="it-IT" sz="50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2531" name="Immagine 2" descr="Marsh 0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50" y="1214438"/>
            <a:ext cx="2978150" cy="190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Immagine 3" descr="Marsh 1 (Prof.)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8" y="3429000"/>
            <a:ext cx="1435100" cy="161925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22533" name="Immagine 4" descr="Marsh 2 (Prof)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3125" y="3429000"/>
            <a:ext cx="1465263" cy="161925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22534" name="Immagine 5" descr="Marsh 3a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7625" y="3571875"/>
            <a:ext cx="1541463" cy="118745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22535" name="Immagine 6" descr="Marsh 3b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29250" y="3571875"/>
            <a:ext cx="1708150" cy="118745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22536" name="Immagine 7" descr="Marsh 3c.jpg"/>
          <p:cNvPicPr>
            <a:picLocks noChangeAspect="1"/>
          </p:cNvPicPr>
          <p:nvPr/>
        </p:nvPicPr>
        <p:blipFill>
          <a:blip r:embed="rId7" cstate="print"/>
          <a:srcRect r="15831"/>
          <a:stretch>
            <a:fillRect/>
          </a:stretch>
        </p:blipFill>
        <p:spPr bwMode="auto">
          <a:xfrm>
            <a:off x="7143750" y="3571875"/>
            <a:ext cx="1843088" cy="118745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22537" name="CasellaDiTesto 8"/>
          <p:cNvSpPr txBox="1">
            <a:spLocks noChangeArrowheads="1"/>
          </p:cNvSpPr>
          <p:nvPr/>
        </p:nvSpPr>
        <p:spPr bwMode="auto">
          <a:xfrm>
            <a:off x="0" y="5445224"/>
            <a:ext cx="219858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1600" b="1" dirty="0" err="1">
                <a:latin typeface="Calibri" pitchFamily="34" charset="0"/>
              </a:rPr>
              <a:t>Marsh</a:t>
            </a:r>
            <a:r>
              <a:rPr lang="it-IT" sz="1600" b="1" dirty="0">
                <a:latin typeface="Calibri" pitchFamily="34" charset="0"/>
              </a:rPr>
              <a:t> </a:t>
            </a:r>
            <a:r>
              <a:rPr lang="it-IT" sz="1600" b="1" dirty="0" smtClean="0">
                <a:latin typeface="Calibri" pitchFamily="34" charset="0"/>
              </a:rPr>
              <a:t>1 :</a:t>
            </a:r>
            <a:endParaRPr lang="it-IT" sz="3200" b="1" dirty="0">
              <a:latin typeface="Calibri" pitchFamily="34" charset="0"/>
            </a:endParaRPr>
          </a:p>
          <a:p>
            <a:r>
              <a:rPr lang="it-IT" sz="2800" dirty="0">
                <a:latin typeface="Calibri" pitchFamily="34" charset="0"/>
              </a:rPr>
              <a:t>IEL&gt; 25/100</a:t>
            </a:r>
          </a:p>
        </p:txBody>
      </p:sp>
      <p:sp>
        <p:nvSpPr>
          <p:cNvPr id="22538" name="CasellaDiTesto 9"/>
          <p:cNvSpPr txBox="1">
            <a:spLocks noChangeArrowheads="1"/>
          </p:cNvSpPr>
          <p:nvPr/>
        </p:nvSpPr>
        <p:spPr bwMode="auto">
          <a:xfrm>
            <a:off x="2354585" y="5286375"/>
            <a:ext cx="18573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600" b="1" dirty="0" err="1">
                <a:latin typeface="Calibri" pitchFamily="34" charset="0"/>
              </a:rPr>
              <a:t>Marsh</a:t>
            </a:r>
            <a:r>
              <a:rPr lang="it-IT" sz="1600" b="1" dirty="0">
                <a:latin typeface="Calibri" pitchFamily="34" charset="0"/>
              </a:rPr>
              <a:t> </a:t>
            </a:r>
            <a:r>
              <a:rPr lang="it-IT" sz="1600" b="1" dirty="0" smtClean="0">
                <a:latin typeface="Calibri" pitchFamily="34" charset="0"/>
              </a:rPr>
              <a:t>2:</a:t>
            </a:r>
            <a:endParaRPr lang="it-IT" sz="3200" b="1" dirty="0">
              <a:latin typeface="Calibri" pitchFamily="34" charset="0"/>
            </a:endParaRPr>
          </a:p>
          <a:p>
            <a:r>
              <a:rPr lang="it-IT" sz="2800" dirty="0">
                <a:latin typeface="Calibri" pitchFamily="34" charset="0"/>
              </a:rPr>
              <a:t>Iperplasia cripte</a:t>
            </a:r>
          </a:p>
        </p:txBody>
      </p:sp>
      <p:sp>
        <p:nvSpPr>
          <p:cNvPr id="22539" name="CasellaDiTesto 10"/>
          <p:cNvSpPr txBox="1">
            <a:spLocks noChangeArrowheads="1"/>
          </p:cNvSpPr>
          <p:nvPr/>
        </p:nvSpPr>
        <p:spPr bwMode="auto">
          <a:xfrm>
            <a:off x="4716016" y="5085184"/>
            <a:ext cx="4104456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1800" b="1" dirty="0" err="1">
                <a:latin typeface="Calibri" pitchFamily="34" charset="0"/>
              </a:rPr>
              <a:t>Marsh</a:t>
            </a:r>
            <a:r>
              <a:rPr lang="it-IT" sz="1800" b="1" dirty="0">
                <a:latin typeface="Calibri" pitchFamily="34" charset="0"/>
              </a:rPr>
              <a:t> 3</a:t>
            </a:r>
            <a:r>
              <a:rPr lang="it-IT" sz="3600" dirty="0">
                <a:latin typeface="Calibri" pitchFamily="34" charset="0"/>
              </a:rPr>
              <a:t> </a:t>
            </a:r>
          </a:p>
          <a:p>
            <a:r>
              <a:rPr lang="it-IT" sz="2800" dirty="0">
                <a:latin typeface="Calibri" pitchFamily="34" charset="0"/>
              </a:rPr>
              <a:t>Atrofia dei villi  </a:t>
            </a:r>
          </a:p>
          <a:p>
            <a:r>
              <a:rPr lang="it-IT" sz="2800" dirty="0">
                <a:latin typeface="Calibri" pitchFamily="34" charset="0"/>
              </a:rPr>
              <a:t>(lieve, moderata, totale</a:t>
            </a:r>
            <a:r>
              <a:rPr lang="it-IT" sz="2400" dirty="0">
                <a:latin typeface="Calibri" pitchFamily="34" charset="0"/>
              </a:rPr>
              <a:t>)</a:t>
            </a:r>
          </a:p>
        </p:txBody>
      </p:sp>
      <p:sp>
        <p:nvSpPr>
          <p:cNvPr id="12" name="Croce 11"/>
          <p:cNvSpPr/>
          <p:nvPr/>
        </p:nvSpPr>
        <p:spPr>
          <a:xfrm>
            <a:off x="1979389" y="5661248"/>
            <a:ext cx="360363" cy="360362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13" name="Croce 12"/>
          <p:cNvSpPr/>
          <p:nvPr/>
        </p:nvSpPr>
        <p:spPr>
          <a:xfrm>
            <a:off x="4071938" y="5643563"/>
            <a:ext cx="360362" cy="360362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~AUT005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81075"/>
            <a:ext cx="9144000" cy="463073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5148263" y="6237288"/>
            <a:ext cx="38115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400">
                <a:latin typeface="Times New Roman" pitchFamily="18" charset="0"/>
                <a:cs typeface="Times New Roman" pitchFamily="18" charset="0"/>
              </a:rPr>
              <a:t>Fasano &amp; Catassi; Gastroenterology 2001</a:t>
            </a:r>
          </a:p>
        </p:txBody>
      </p:sp>
      <p:cxnSp>
        <p:nvCxnSpPr>
          <p:cNvPr id="8" name="Connettore 1 7"/>
          <p:cNvCxnSpPr/>
          <p:nvPr/>
        </p:nvCxnSpPr>
        <p:spPr>
          <a:xfrm>
            <a:off x="2555875" y="1844675"/>
            <a:ext cx="1439863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1 8"/>
          <p:cNvCxnSpPr/>
          <p:nvPr/>
        </p:nvCxnSpPr>
        <p:spPr>
          <a:xfrm>
            <a:off x="2555875" y="1997075"/>
            <a:ext cx="1439863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2555875" y="2205038"/>
            <a:ext cx="1439863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1 10"/>
          <p:cNvCxnSpPr/>
          <p:nvPr/>
        </p:nvCxnSpPr>
        <p:spPr>
          <a:xfrm>
            <a:off x="2555875" y="3933825"/>
            <a:ext cx="2087563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1 13"/>
          <p:cNvCxnSpPr/>
          <p:nvPr/>
        </p:nvCxnSpPr>
        <p:spPr>
          <a:xfrm>
            <a:off x="2555875" y="3141663"/>
            <a:ext cx="1655763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fld id="{3047AAEB-70C1-9B45-ACA3-09621004006B}" type="slidenum">
              <a:rPr lang="en-US" sz="1200">
                <a:solidFill>
                  <a:srgbClr val="878787"/>
                </a:solidFill>
                <a:latin typeface="Lucida Grande" charset="0"/>
                <a:cs typeface="Lucida Grande" charset="0"/>
                <a:sym typeface="Lucida Grande" charset="0"/>
              </a:rPr>
              <a:pPr eaLnBrk="1" hangingPunct="1"/>
              <a:t>9</a:t>
            </a:fld>
            <a:endParaRPr lang="en-US" sz="1200">
              <a:solidFill>
                <a:srgbClr val="878787"/>
              </a:solidFill>
              <a:latin typeface="Lucida Grande" charset="0"/>
              <a:cs typeface="Lucida Grande" charset="0"/>
              <a:sym typeface="Lucida Grande" charset="0"/>
            </a:endParaRPr>
          </a:p>
        </p:txBody>
      </p:sp>
      <p:pic>
        <p:nvPicPr>
          <p:cNvPr id="74754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800"/>
            <a:ext cx="9144000" cy="699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74755" name="CasellaDiTesto 6"/>
          <p:cNvSpPr txBox="1">
            <a:spLocks noChangeArrowheads="1"/>
          </p:cNvSpPr>
          <p:nvPr/>
        </p:nvSpPr>
        <p:spPr bwMode="auto">
          <a:xfrm>
            <a:off x="323850" y="11113"/>
            <a:ext cx="3095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it-IT" sz="2800">
                <a:latin typeface="Arial" charset="0"/>
                <a:cs typeface="Arial" charset="0"/>
              </a:rPr>
              <a:t>Rossi Federica</a:t>
            </a:r>
          </a:p>
        </p:txBody>
      </p:sp>
      <p:cxnSp>
        <p:nvCxnSpPr>
          <p:cNvPr id="74756" name="Connettore 1 8"/>
          <p:cNvCxnSpPr>
            <a:cxnSpLocks noChangeShapeType="1"/>
          </p:cNvCxnSpPr>
          <p:nvPr/>
        </p:nvCxnSpPr>
        <p:spPr bwMode="auto">
          <a:xfrm>
            <a:off x="250825" y="1844675"/>
            <a:ext cx="288925" cy="2159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74757" name="Connettore 1 10"/>
          <p:cNvCxnSpPr>
            <a:cxnSpLocks noChangeShapeType="1"/>
          </p:cNvCxnSpPr>
          <p:nvPr/>
        </p:nvCxnSpPr>
        <p:spPr bwMode="auto">
          <a:xfrm flipV="1">
            <a:off x="250825" y="1844675"/>
            <a:ext cx="288925" cy="28892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74758" name="CasellaDiTesto 11"/>
          <p:cNvSpPr txBox="1">
            <a:spLocks noChangeArrowheads="1"/>
          </p:cNvSpPr>
          <p:nvPr/>
        </p:nvSpPr>
        <p:spPr bwMode="auto">
          <a:xfrm>
            <a:off x="4932363" y="1773238"/>
            <a:ext cx="151130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it-IT" sz="2200">
                <a:latin typeface="Arial" charset="0"/>
                <a:cs typeface="Arial" charset="0"/>
              </a:rPr>
              <a:t>B S 3 0 2</a:t>
            </a:r>
          </a:p>
        </p:txBody>
      </p:sp>
      <p:sp>
        <p:nvSpPr>
          <p:cNvPr id="74759" name="CasellaDiTesto 12"/>
          <p:cNvSpPr txBox="1">
            <a:spLocks noChangeArrowheads="1"/>
          </p:cNvSpPr>
          <p:nvPr/>
        </p:nvSpPr>
        <p:spPr bwMode="auto">
          <a:xfrm>
            <a:off x="4787900" y="1268413"/>
            <a:ext cx="40322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it-IT" sz="2800" dirty="0">
                <a:latin typeface="Arial" charset="0"/>
                <a:cs typeface="Arial" charset="0"/>
              </a:rPr>
              <a:t>RSSFDR7</a:t>
            </a:r>
            <a:r>
              <a:rPr lang="it-IT" sz="1200" dirty="0">
                <a:latin typeface="Arial" charset="0"/>
                <a:cs typeface="Arial" charset="0"/>
              </a:rPr>
              <a:t> </a:t>
            </a:r>
            <a:r>
              <a:rPr lang="it-IT" sz="2800" dirty="0">
                <a:latin typeface="Arial" charset="0"/>
                <a:cs typeface="Arial" charset="0"/>
              </a:rPr>
              <a:t>9</a:t>
            </a:r>
            <a:r>
              <a:rPr lang="it-IT" sz="1200" dirty="0">
                <a:latin typeface="Arial" charset="0"/>
                <a:cs typeface="Arial" charset="0"/>
              </a:rPr>
              <a:t> </a:t>
            </a:r>
            <a:r>
              <a:rPr lang="it-IT" sz="2800" dirty="0" smtClean="0">
                <a:latin typeface="Arial" charset="0"/>
                <a:cs typeface="Arial" charset="0"/>
              </a:rPr>
              <a:t>O57F3</a:t>
            </a:r>
            <a:r>
              <a:rPr lang="it-IT" sz="1200" dirty="0" smtClean="0">
                <a:latin typeface="Arial" charset="0"/>
                <a:cs typeface="Arial" charset="0"/>
              </a:rPr>
              <a:t> </a:t>
            </a:r>
            <a:r>
              <a:rPr lang="it-IT" sz="2800" dirty="0" smtClean="0">
                <a:latin typeface="Arial" charset="0"/>
                <a:cs typeface="Arial" charset="0"/>
              </a:rPr>
              <a:t>9 </a:t>
            </a:r>
            <a:r>
              <a:rPr lang="it-IT" sz="2800" dirty="0">
                <a:latin typeface="Arial" charset="0"/>
                <a:cs typeface="Arial" charset="0"/>
              </a:rPr>
              <a:t>0D</a:t>
            </a:r>
          </a:p>
        </p:txBody>
      </p:sp>
      <p:cxnSp>
        <p:nvCxnSpPr>
          <p:cNvPr id="74760" name="Connettore 1 14"/>
          <p:cNvCxnSpPr>
            <a:cxnSpLocks noChangeShapeType="1"/>
          </p:cNvCxnSpPr>
          <p:nvPr/>
        </p:nvCxnSpPr>
        <p:spPr bwMode="auto">
          <a:xfrm flipV="1">
            <a:off x="6443663" y="2420938"/>
            <a:ext cx="215900" cy="287337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74761" name="Connettore 1 17"/>
          <p:cNvCxnSpPr>
            <a:cxnSpLocks noChangeShapeType="1"/>
          </p:cNvCxnSpPr>
          <p:nvPr/>
        </p:nvCxnSpPr>
        <p:spPr bwMode="auto">
          <a:xfrm flipV="1">
            <a:off x="6659563" y="2420938"/>
            <a:ext cx="288925" cy="287337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74762" name="Connettore 1 19"/>
          <p:cNvCxnSpPr>
            <a:cxnSpLocks noChangeShapeType="1"/>
          </p:cNvCxnSpPr>
          <p:nvPr/>
        </p:nvCxnSpPr>
        <p:spPr bwMode="auto">
          <a:xfrm flipV="1">
            <a:off x="6948488" y="2420938"/>
            <a:ext cx="215900" cy="287337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74763" name="Connettore 1 26"/>
          <p:cNvCxnSpPr>
            <a:cxnSpLocks noChangeShapeType="1"/>
          </p:cNvCxnSpPr>
          <p:nvPr/>
        </p:nvCxnSpPr>
        <p:spPr bwMode="auto">
          <a:xfrm flipV="1">
            <a:off x="6443663" y="2781300"/>
            <a:ext cx="215900" cy="2873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74764" name="Connettore 1 27"/>
          <p:cNvCxnSpPr>
            <a:cxnSpLocks noChangeShapeType="1"/>
          </p:cNvCxnSpPr>
          <p:nvPr/>
        </p:nvCxnSpPr>
        <p:spPr bwMode="auto">
          <a:xfrm flipV="1">
            <a:off x="6732588" y="2781300"/>
            <a:ext cx="215900" cy="2873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74765" name="Connettore 1 28"/>
          <p:cNvCxnSpPr>
            <a:cxnSpLocks noChangeShapeType="1"/>
          </p:cNvCxnSpPr>
          <p:nvPr/>
        </p:nvCxnSpPr>
        <p:spPr bwMode="auto">
          <a:xfrm flipV="1">
            <a:off x="7019925" y="2781300"/>
            <a:ext cx="215900" cy="2873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74766" name="CasellaDiTesto 29"/>
          <p:cNvSpPr txBox="1">
            <a:spLocks noChangeArrowheads="1"/>
          </p:cNvSpPr>
          <p:nvPr/>
        </p:nvSpPr>
        <p:spPr bwMode="auto">
          <a:xfrm>
            <a:off x="4572000" y="3933825"/>
            <a:ext cx="18002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it-IT" sz="2800" dirty="0" smtClean="0">
                <a:latin typeface="Arial" charset="0"/>
                <a:cs typeface="Arial" charset="0"/>
              </a:rPr>
              <a:t>25 10 </a:t>
            </a:r>
            <a:r>
              <a:rPr lang="it-IT" sz="2800" dirty="0">
                <a:latin typeface="Arial" charset="0"/>
                <a:cs typeface="Arial" charset="0"/>
              </a:rPr>
              <a:t>1 4</a:t>
            </a:r>
          </a:p>
        </p:txBody>
      </p:sp>
      <p:sp>
        <p:nvSpPr>
          <p:cNvPr id="74768" name="CasellaDiTesto 32"/>
          <p:cNvSpPr txBox="1">
            <a:spLocks noChangeArrowheads="1"/>
          </p:cNvSpPr>
          <p:nvPr/>
        </p:nvSpPr>
        <p:spPr bwMode="auto">
          <a:xfrm>
            <a:off x="395536" y="3501008"/>
            <a:ext cx="554461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it-IT" sz="1800" b="1" dirty="0" smtClean="0">
                <a:latin typeface="Arial" charset="0"/>
                <a:cs typeface="Arial" charset="0"/>
              </a:rPr>
              <a:t>DIARREA ACUTA </a:t>
            </a:r>
            <a:r>
              <a:rPr lang="it-IT" sz="1800" b="1" dirty="0">
                <a:latin typeface="Arial" charset="0"/>
                <a:cs typeface="Arial" charset="0"/>
              </a:rPr>
              <a:t>INFETTIVA</a:t>
            </a:r>
          </a:p>
        </p:txBody>
      </p:sp>
      <p:sp>
        <p:nvSpPr>
          <p:cNvPr id="74769" name="CasellaDiTesto 33"/>
          <p:cNvSpPr txBox="1">
            <a:spLocks noChangeArrowheads="1"/>
          </p:cNvSpPr>
          <p:nvPr/>
        </p:nvSpPr>
        <p:spPr bwMode="auto">
          <a:xfrm>
            <a:off x="684213" y="4005263"/>
            <a:ext cx="863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it-IT" sz="2400">
                <a:latin typeface="Arial" charset="0"/>
                <a:cs typeface="Arial" charset="0"/>
              </a:rPr>
              <a:t>0 0 2</a:t>
            </a:r>
          </a:p>
        </p:txBody>
      </p:sp>
      <p:sp>
        <p:nvSpPr>
          <p:cNvPr id="74771" name="CasellaDiTesto 2"/>
          <p:cNvSpPr txBox="1">
            <a:spLocks noChangeArrowheads="1"/>
          </p:cNvSpPr>
          <p:nvPr/>
        </p:nvSpPr>
        <p:spPr bwMode="auto">
          <a:xfrm>
            <a:off x="468313" y="2276475"/>
            <a:ext cx="561585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71438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en-US" sz="2000" b="1" dirty="0" err="1">
                <a:solidFill>
                  <a:schemeClr val="tx1"/>
                </a:solidFill>
                <a:latin typeface="Arial" charset="0"/>
                <a:cs typeface="Arial" charset="0"/>
                <a:sym typeface="Arial Narrow" charset="0"/>
              </a:rPr>
              <a:t>Coprocoltura</a:t>
            </a:r>
            <a:r>
              <a:rPr lang="en-US" sz="2000" b="1" dirty="0">
                <a:solidFill>
                  <a:schemeClr val="tx1"/>
                </a:solidFill>
                <a:latin typeface="Arial" charset="0"/>
                <a:cs typeface="Arial" charset="0"/>
                <a:sym typeface="Arial Narrow" charset="0"/>
              </a:rPr>
              <a:t>  </a:t>
            </a:r>
          </a:p>
          <a:p>
            <a:pPr eaLnBrk="1" hangingPunct="1"/>
            <a:r>
              <a:rPr lang="en-US" sz="2000" b="1" dirty="0" err="1">
                <a:solidFill>
                  <a:schemeClr val="tx1"/>
                </a:solidFill>
                <a:latin typeface="Arial" charset="0"/>
                <a:cs typeface="Arial" charset="0"/>
                <a:sym typeface="Arial Narrow" charset="0"/>
              </a:rPr>
              <a:t>Esame</a:t>
            </a:r>
            <a:r>
              <a:rPr lang="en-US" sz="2000" b="1" dirty="0">
                <a:solidFill>
                  <a:schemeClr val="tx1"/>
                </a:solidFill>
                <a:latin typeface="Arial" charset="0"/>
                <a:cs typeface="Arial" charset="0"/>
                <a:sym typeface="Arial Narrow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charset="0"/>
                <a:cs typeface="Arial" charset="0"/>
                <a:sym typeface="Arial Narrow" charset="0"/>
              </a:rPr>
              <a:t>parassitologico</a:t>
            </a:r>
            <a:r>
              <a:rPr lang="en-US" sz="2000" b="1" dirty="0">
                <a:solidFill>
                  <a:schemeClr val="tx1"/>
                </a:solidFill>
                <a:latin typeface="Arial" charset="0"/>
                <a:cs typeface="Arial" charset="0"/>
                <a:sym typeface="Arial Narrow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charset="0"/>
                <a:cs typeface="Arial" charset="0"/>
                <a:sym typeface="Arial Narrow" charset="0"/>
              </a:rPr>
              <a:t>fecale</a:t>
            </a:r>
            <a:r>
              <a:rPr lang="en-US" sz="2000" b="1" dirty="0" smtClean="0">
                <a:solidFill>
                  <a:schemeClr val="tx1"/>
                </a:solidFill>
                <a:latin typeface="Arial" charset="0"/>
                <a:cs typeface="Arial" charset="0"/>
                <a:sym typeface="Arial Narrow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charset="0"/>
                <a:cs typeface="Arial" charset="0"/>
                <a:sym typeface="Arial Narrow" charset="0"/>
              </a:rPr>
              <a:t>su</a:t>
            </a:r>
            <a:r>
              <a:rPr lang="en-US" sz="2000" b="1" dirty="0" smtClean="0">
                <a:solidFill>
                  <a:schemeClr val="tx1"/>
                </a:solidFill>
                <a:latin typeface="Arial" charset="0"/>
                <a:cs typeface="Arial" charset="0"/>
                <a:sym typeface="Arial Narrow" charset="0"/>
              </a:rPr>
              <a:t> 3 </a:t>
            </a:r>
            <a:r>
              <a:rPr lang="en-US" sz="2000" b="1" dirty="0" err="1" smtClean="0">
                <a:solidFill>
                  <a:schemeClr val="tx1"/>
                </a:solidFill>
                <a:latin typeface="Arial" charset="0"/>
                <a:cs typeface="Arial" charset="0"/>
                <a:sym typeface="Arial Narrow" charset="0"/>
              </a:rPr>
              <a:t>campioni</a:t>
            </a:r>
            <a:endParaRPr lang="en-US" sz="2000" b="1" dirty="0">
              <a:solidFill>
                <a:schemeClr val="tx1"/>
              </a:solidFill>
              <a:latin typeface="Arial" charset="0"/>
              <a:cs typeface="Arial" charset="0"/>
              <a:sym typeface="Arial Narrow" charset="0"/>
            </a:endParaRPr>
          </a:p>
        </p:txBody>
      </p:sp>
      <p:cxnSp>
        <p:nvCxnSpPr>
          <p:cNvPr id="20" name="Connettore 1 10"/>
          <p:cNvCxnSpPr>
            <a:cxnSpLocks noChangeShapeType="1"/>
          </p:cNvCxnSpPr>
          <p:nvPr/>
        </p:nvCxnSpPr>
        <p:spPr bwMode="auto">
          <a:xfrm flipV="1">
            <a:off x="8604448" y="188640"/>
            <a:ext cx="288925" cy="28892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21" name="Connettore 1 8"/>
          <p:cNvCxnSpPr>
            <a:cxnSpLocks noChangeShapeType="1"/>
          </p:cNvCxnSpPr>
          <p:nvPr/>
        </p:nvCxnSpPr>
        <p:spPr bwMode="auto">
          <a:xfrm>
            <a:off x="8532440" y="188640"/>
            <a:ext cx="288925" cy="2159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reeform 1"/>
          <p:cNvSpPr>
            <a:spLocks noChangeArrowheads="1"/>
          </p:cNvSpPr>
          <p:nvPr/>
        </p:nvSpPr>
        <p:spPr bwMode="auto">
          <a:xfrm>
            <a:off x="609121" y="2982554"/>
            <a:ext cx="7771680" cy="1238534"/>
          </a:xfrm>
          <a:custGeom>
            <a:avLst/>
            <a:gdLst>
              <a:gd name="T0" fmla="*/ 0 w 21600"/>
              <a:gd name="T1" fmla="*/ 0 h 21600"/>
              <a:gd name="T2" fmla="*/ 8567737 w 21600"/>
              <a:gd name="T3" fmla="*/ 0 h 21600"/>
              <a:gd name="T4" fmla="*/ 8567737 w 21600"/>
              <a:gd name="T5" fmla="*/ 3175000 h 21600"/>
              <a:gd name="T6" fmla="*/ 0 w 21600"/>
              <a:gd name="T7" fmla="*/ 3175000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lIns="34615" tIns="34615" rIns="34615" bIns="34615" anchor="ctr"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it-IT" sz="3300" i="1" dirty="0">
                <a:latin typeface="Lucida Grande" pitchFamily="16" charset="0"/>
              </a:rPr>
              <a:t/>
            </a:r>
            <a:br>
              <a:rPr lang="it-IT" sz="3300" i="1" dirty="0">
                <a:latin typeface="Lucida Grande" pitchFamily="16" charset="0"/>
              </a:rPr>
            </a:br>
            <a:r>
              <a:rPr lang="it-IT" sz="3300" dirty="0">
                <a:latin typeface="Lucida Grande" pitchFamily="16" charset="0"/>
              </a:rPr>
              <a:t/>
            </a:r>
            <a:br>
              <a:rPr lang="it-IT" sz="3300" dirty="0">
                <a:latin typeface="Lucida Grande" pitchFamily="16" charset="0"/>
              </a:rPr>
            </a:br>
            <a:r>
              <a:rPr lang="it-IT" sz="3300" dirty="0">
                <a:latin typeface="Lucida Grande" pitchFamily="16" charset="0"/>
              </a:rPr>
              <a:t/>
            </a:r>
            <a:br>
              <a:rPr lang="it-IT" sz="3300" dirty="0">
                <a:latin typeface="Lucida Grande" pitchFamily="16" charset="0"/>
              </a:rPr>
            </a:br>
            <a:endParaRPr lang="it-IT" sz="3300" dirty="0">
              <a:latin typeface="Lucida Grande" pitchFamily="16" charset="0"/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it-IT" i="1" dirty="0">
              <a:latin typeface="Lucida Grande" pitchFamily="16" charset="0"/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it-IT" i="1" dirty="0">
              <a:latin typeface="Lucida Grande" pitchFamily="16" charset="0"/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it-IT" i="1" dirty="0">
              <a:latin typeface="Lucida Grande" pitchFamily="16" charset="0"/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it-IT" i="1" dirty="0">
              <a:latin typeface="Lucida Grande" pitchFamily="16" charset="0"/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it-IT" i="1" dirty="0">
              <a:latin typeface="Lucida Grande" pitchFamily="16" charset="0"/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it-IT" sz="2000" i="1" dirty="0" smtClean="0">
                <a:latin typeface="Lucida Grande" pitchFamily="16" charset="0"/>
              </a:rPr>
              <a:t>Dr.ssa Maria Grazia </a:t>
            </a:r>
            <a:r>
              <a:rPr lang="it-IT" sz="2000" i="1" dirty="0" err="1" smtClean="0">
                <a:latin typeface="Lucida Grande" pitchFamily="16" charset="0"/>
              </a:rPr>
              <a:t>Marin</a:t>
            </a:r>
            <a:r>
              <a:rPr lang="it-IT" sz="2000" i="1" dirty="0" smtClean="0">
                <a:latin typeface="Lucida Grande" pitchFamily="16" charset="0"/>
              </a:rPr>
              <a:t/>
            </a:r>
            <a:br>
              <a:rPr lang="it-IT" sz="2000" i="1" dirty="0" smtClean="0">
                <a:latin typeface="Lucida Grande" pitchFamily="16" charset="0"/>
              </a:rPr>
            </a:br>
            <a:r>
              <a:rPr lang="it-IT" sz="2000" i="1" dirty="0" smtClean="0">
                <a:latin typeface="Lucida Grande" pitchFamily="16" charset="0"/>
              </a:rPr>
              <a:t>Laboratorio di Patologia Clinica</a:t>
            </a:r>
            <a:br>
              <a:rPr lang="it-IT" sz="2000" i="1" dirty="0" smtClean="0">
                <a:latin typeface="Lucida Grande" pitchFamily="16" charset="0"/>
              </a:rPr>
            </a:br>
            <a:r>
              <a:rPr lang="it-IT" sz="2000" i="1" dirty="0" smtClean="0">
                <a:latin typeface="Lucida Grande" pitchFamily="16" charset="0"/>
              </a:rPr>
              <a:t>P.O. Desenzano del Garda</a:t>
            </a:r>
            <a:endParaRPr lang="it-IT" sz="2000" i="1" dirty="0">
              <a:latin typeface="Lucida Grande" pitchFamily="16" charset="0"/>
            </a:endParaRPr>
          </a:p>
        </p:txBody>
      </p:sp>
      <p:sp>
        <p:nvSpPr>
          <p:cNvPr id="6147" name="Freeform 2"/>
          <p:cNvSpPr>
            <a:spLocks noChangeArrowheads="1"/>
          </p:cNvSpPr>
          <p:nvPr/>
        </p:nvSpPr>
        <p:spPr bwMode="auto">
          <a:xfrm>
            <a:off x="524161" y="2285521"/>
            <a:ext cx="8292960" cy="3263383"/>
          </a:xfrm>
          <a:custGeom>
            <a:avLst/>
            <a:gdLst>
              <a:gd name="T0" fmla="*/ 0 w 21600"/>
              <a:gd name="T1" fmla="*/ 0 h 21600"/>
              <a:gd name="T2" fmla="*/ 9142413 w 21600"/>
              <a:gd name="T3" fmla="*/ 0 h 21600"/>
              <a:gd name="T4" fmla="*/ 9142413 w 21600"/>
              <a:gd name="T5" fmla="*/ 3597275 h 21600"/>
              <a:gd name="T6" fmla="*/ 0 w 21600"/>
              <a:gd name="T7" fmla="*/ 3597275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  <a:ln w="9360">
            <a:solidFill>
              <a:srgbClr val="4A7EBB"/>
            </a:solidFill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it-IT"/>
          </a:p>
        </p:txBody>
      </p:sp>
      <p:sp>
        <p:nvSpPr>
          <p:cNvPr id="6148" name="Freeform 3"/>
          <p:cNvSpPr>
            <a:spLocks noChangeArrowheads="1"/>
          </p:cNvSpPr>
          <p:nvPr/>
        </p:nvSpPr>
        <p:spPr bwMode="auto">
          <a:xfrm>
            <a:off x="326880" y="1306218"/>
            <a:ext cx="8292960" cy="1407027"/>
          </a:xfrm>
          <a:custGeom>
            <a:avLst/>
            <a:gdLst>
              <a:gd name="T0" fmla="*/ 0 w 21600"/>
              <a:gd name="T1" fmla="*/ 0 h 21600"/>
              <a:gd name="T2" fmla="*/ 9142412 w 21600"/>
              <a:gd name="T3" fmla="*/ 0 h 21600"/>
              <a:gd name="T4" fmla="*/ 9142412 w 21600"/>
              <a:gd name="T5" fmla="*/ 1550987 h 21600"/>
              <a:gd name="T6" fmla="*/ 0 w 21600"/>
              <a:gd name="T7" fmla="*/ 1550987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lIns="81639" tIns="40820" rIns="81639" bIns="40820"/>
          <a:lstStyle/>
          <a:p>
            <a:pPr algn="ctr">
              <a:lnSpc>
                <a:spcPct val="120000"/>
              </a:lnSpc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it-IT" sz="7300" b="1" dirty="0">
              <a:latin typeface="Arial Narrow" pitchFamily="16" charset="0"/>
            </a:endParaRPr>
          </a:p>
          <a:p>
            <a:pPr algn="ctr">
              <a:lnSpc>
                <a:spcPct val="120000"/>
              </a:lnSpc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7300" b="1" dirty="0">
                <a:latin typeface="Arial Narrow" pitchFamily="16" charset="0"/>
              </a:rPr>
              <a:t>Ed ora al Laboratorista...</a:t>
            </a:r>
          </a:p>
        </p:txBody>
      </p:sp>
      <p:sp>
        <p:nvSpPr>
          <p:cNvPr id="6149" name="Line 4"/>
          <p:cNvSpPr>
            <a:spLocks noChangeShapeType="1"/>
          </p:cNvSpPr>
          <p:nvPr/>
        </p:nvSpPr>
        <p:spPr bwMode="auto">
          <a:xfrm>
            <a:off x="524160" y="2351768"/>
            <a:ext cx="8294400" cy="1440"/>
          </a:xfrm>
          <a:prstGeom prst="line">
            <a:avLst/>
          </a:prstGeom>
          <a:noFill/>
          <a:ln w="76320">
            <a:solidFill>
              <a:srgbClr val="00CCFF"/>
            </a:solidFill>
            <a:round/>
            <a:headEnd/>
            <a:tailEnd/>
          </a:ln>
        </p:spPr>
        <p:txBody>
          <a:bodyPr lIns="82945" tIns="41473" rIns="82945" bIns="41473"/>
          <a:lstStyle/>
          <a:p>
            <a:endParaRPr lang="it-IT"/>
          </a:p>
        </p:txBody>
      </p:sp>
      <p:sp>
        <p:nvSpPr>
          <p:cNvPr id="6150" name="Line 5"/>
          <p:cNvSpPr>
            <a:spLocks noChangeShapeType="1"/>
          </p:cNvSpPr>
          <p:nvPr/>
        </p:nvSpPr>
        <p:spPr bwMode="auto">
          <a:xfrm>
            <a:off x="576000" y="5486976"/>
            <a:ext cx="8294400" cy="1441"/>
          </a:xfrm>
          <a:prstGeom prst="line">
            <a:avLst/>
          </a:prstGeom>
          <a:noFill/>
          <a:ln w="76320">
            <a:solidFill>
              <a:srgbClr val="00CCFF"/>
            </a:solidFill>
            <a:round/>
            <a:headEnd/>
            <a:tailEnd/>
          </a:ln>
        </p:spPr>
        <p:txBody>
          <a:bodyPr lIns="82945" tIns="41473" rIns="82945" bIns="41473"/>
          <a:lstStyle/>
          <a:p>
            <a:endParaRPr lang="it-IT"/>
          </a:p>
        </p:txBody>
      </p:sp>
      <p:sp>
        <p:nvSpPr>
          <p:cNvPr id="6151" name="Freeform 6"/>
          <p:cNvSpPr>
            <a:spLocks noChangeArrowheads="1"/>
          </p:cNvSpPr>
          <p:nvPr/>
        </p:nvSpPr>
        <p:spPr bwMode="auto">
          <a:xfrm>
            <a:off x="2315520" y="3135210"/>
            <a:ext cx="4541760" cy="522774"/>
          </a:xfrm>
          <a:custGeom>
            <a:avLst/>
            <a:gdLst>
              <a:gd name="T0" fmla="*/ 0 w 21600"/>
              <a:gd name="T1" fmla="*/ 0 h 21600"/>
              <a:gd name="T2" fmla="*/ 5006975 w 21600"/>
              <a:gd name="T3" fmla="*/ 0 h 21600"/>
              <a:gd name="T4" fmla="*/ 5006975 w 21600"/>
              <a:gd name="T5" fmla="*/ 576262 h 21600"/>
              <a:gd name="T6" fmla="*/ 0 w 21600"/>
              <a:gd name="T7" fmla="*/ 576262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it-IT"/>
          </a:p>
        </p:txBody>
      </p:sp>
      <p:sp>
        <p:nvSpPr>
          <p:cNvPr id="6152" name="Rectangle 7"/>
          <p:cNvSpPr>
            <a:spLocks noChangeArrowheads="1"/>
          </p:cNvSpPr>
          <p:nvPr/>
        </p:nvSpPr>
        <p:spPr bwMode="auto">
          <a:xfrm>
            <a:off x="4963681" y="1484784"/>
            <a:ext cx="3636000" cy="46948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>
            <a:sp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</a:tabLst>
            </a:pPr>
            <a:r>
              <a:rPr lang="it-IT" sz="2500" dirty="0"/>
              <a:t>I DISTURBI DELL'ALVO</a:t>
            </a:r>
          </a:p>
        </p:txBody>
      </p:sp>
      <p:pic>
        <p:nvPicPr>
          <p:cNvPr id="6153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081" y="61927"/>
            <a:ext cx="4294080" cy="222503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"/>
          <p:cNvSpPr txBox="1">
            <a:spLocks noChangeArrowheads="1"/>
          </p:cNvSpPr>
          <p:nvPr/>
        </p:nvSpPr>
        <p:spPr bwMode="auto">
          <a:xfrm>
            <a:off x="159840" y="914496"/>
            <a:ext cx="8788320" cy="1029708"/>
          </a:xfrm>
          <a:prstGeom prst="rect">
            <a:avLst/>
          </a:prstGeom>
          <a:noFill/>
          <a:ln w="12600">
            <a:solidFill>
              <a:srgbClr val="0047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536446" algn="l"/>
              </a:tabLst>
            </a:pPr>
            <a:r>
              <a:rPr lang="it-IT" sz="3300" dirty="0">
                <a:solidFill>
                  <a:srgbClr val="0000FF"/>
                </a:solidFill>
                <a:latin typeface="Arial Bold" charset="0"/>
                <a:ea typeface="ＭＳ Ｐゴシック" charset="-128"/>
              </a:rPr>
              <a:t>IL LABORATORIO NELLA </a:t>
            </a:r>
            <a:br>
              <a:rPr lang="it-IT" sz="3300" dirty="0">
                <a:solidFill>
                  <a:srgbClr val="0000FF"/>
                </a:solidFill>
                <a:latin typeface="Arial Bold" charset="0"/>
                <a:ea typeface="ＭＳ Ｐゴシック" charset="-128"/>
              </a:rPr>
            </a:br>
            <a:r>
              <a:rPr lang="it-IT" sz="3300" dirty="0">
                <a:solidFill>
                  <a:srgbClr val="0000FF"/>
                </a:solidFill>
                <a:latin typeface="Arial Bold" charset="0"/>
                <a:ea typeface="ＭＳ Ｐゴシック" charset="-128"/>
              </a:rPr>
              <a:t>DIAGNOSTICA DIFFERENZIALE</a:t>
            </a:r>
          </a:p>
        </p:txBody>
      </p:sp>
      <p:sp>
        <p:nvSpPr>
          <p:cNvPr id="7171" name="Text Box 2"/>
          <p:cNvSpPr txBox="1">
            <a:spLocks noChangeArrowheads="1"/>
          </p:cNvSpPr>
          <p:nvPr/>
        </p:nvSpPr>
        <p:spPr bwMode="auto">
          <a:xfrm>
            <a:off x="128161" y="2024853"/>
            <a:ext cx="6141600" cy="202485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58421" rIns="81639" bIns="40820"/>
          <a:lstStyle/>
          <a:p>
            <a:pPr>
              <a:tabLst>
                <a:tab pos="322565" algn="l"/>
                <a:tab pos="645130" algn="l"/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</a:tabLst>
            </a:pPr>
            <a:r>
              <a:rPr lang="it-IT" sz="2000" dirty="0">
                <a:solidFill>
                  <a:srgbClr val="FF0000"/>
                </a:solidFill>
                <a:latin typeface="Arial Bold" charset="0"/>
              </a:rPr>
              <a:t>Esami di laboratorio</a:t>
            </a:r>
          </a:p>
          <a:p>
            <a:pPr>
              <a:tabLst>
                <a:tab pos="322565" algn="l"/>
                <a:tab pos="645130" algn="l"/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</a:tabLst>
            </a:pPr>
            <a:r>
              <a:rPr lang="it-IT" sz="2000" dirty="0">
                <a:solidFill>
                  <a:srgbClr val="FF0000"/>
                </a:solidFill>
                <a:latin typeface="Arial Bold" charset="0"/>
              </a:rPr>
              <a:t>Generici</a:t>
            </a:r>
            <a:r>
              <a:rPr lang="it-IT" sz="2000" dirty="0">
                <a:latin typeface="Arial Bold" charset="0"/>
              </a:rPr>
              <a:t>:</a:t>
            </a:r>
          </a:p>
          <a:p>
            <a:pPr>
              <a:tabLst>
                <a:tab pos="322565" algn="l"/>
                <a:tab pos="645130" algn="l"/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</a:tabLst>
            </a:pPr>
            <a:r>
              <a:rPr lang="it-IT" sz="2000" dirty="0">
                <a:latin typeface="Arial Bold" charset="0"/>
              </a:rPr>
              <a:t>Emocromo (Leucocitosi, </a:t>
            </a:r>
            <a:r>
              <a:rPr lang="it-IT" sz="2000" dirty="0" err="1">
                <a:latin typeface="Arial Bold" charset="0"/>
              </a:rPr>
              <a:t>Piastrinosi</a:t>
            </a:r>
            <a:r>
              <a:rPr lang="it-IT" sz="2000" dirty="0">
                <a:latin typeface="Arial Bold" charset="0"/>
              </a:rPr>
              <a:t>, Anemia)</a:t>
            </a:r>
          </a:p>
          <a:p>
            <a:pPr>
              <a:tabLst>
                <a:tab pos="322565" algn="l"/>
                <a:tab pos="645130" algn="l"/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</a:tabLst>
            </a:pPr>
            <a:r>
              <a:rPr lang="it-IT" sz="2000" dirty="0">
                <a:latin typeface="Arial Bold" charset="0"/>
              </a:rPr>
              <a:t>VES</a:t>
            </a:r>
          </a:p>
          <a:p>
            <a:pPr>
              <a:tabLst>
                <a:tab pos="322565" algn="l"/>
                <a:tab pos="645130" algn="l"/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</a:tabLst>
            </a:pPr>
            <a:r>
              <a:rPr lang="it-IT" sz="2000" dirty="0">
                <a:latin typeface="Arial Bold" charset="0"/>
              </a:rPr>
              <a:t>PCR</a:t>
            </a:r>
          </a:p>
          <a:p>
            <a:pPr>
              <a:tabLst>
                <a:tab pos="322565" algn="l"/>
                <a:tab pos="645130" algn="l"/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</a:tabLst>
            </a:pPr>
            <a:r>
              <a:rPr lang="it-IT" sz="2000" dirty="0" err="1">
                <a:latin typeface="Arial Bold" charset="0"/>
              </a:rPr>
              <a:t>Albuminemia</a:t>
            </a:r>
            <a:r>
              <a:rPr lang="it-IT" sz="2000" dirty="0">
                <a:latin typeface="Arial Bold" charset="0"/>
              </a:rPr>
              <a:t> (</a:t>
            </a:r>
            <a:r>
              <a:rPr lang="it-IT" sz="2000" dirty="0" err="1">
                <a:latin typeface="Arial Bold" charset="0"/>
              </a:rPr>
              <a:t>protidodispersione</a:t>
            </a:r>
            <a:r>
              <a:rPr lang="it-IT" sz="2000" dirty="0">
                <a:latin typeface="Arial Bold" charset="0"/>
              </a:rPr>
              <a:t> intestinale) </a:t>
            </a:r>
          </a:p>
        </p:txBody>
      </p:sp>
      <p:sp>
        <p:nvSpPr>
          <p:cNvPr id="7172" name="Text Box 3"/>
          <p:cNvSpPr txBox="1">
            <a:spLocks noChangeArrowheads="1"/>
          </p:cNvSpPr>
          <p:nvPr/>
        </p:nvSpPr>
        <p:spPr bwMode="auto">
          <a:xfrm>
            <a:off x="587520" y="260668"/>
            <a:ext cx="8948160" cy="44068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63220" rIns="81639" bIns="40820"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  <a:tab pos="8536446" algn="l"/>
              </a:tabLst>
            </a:pPr>
            <a:r>
              <a:rPr lang="en-US" sz="2500" dirty="0" err="1">
                <a:solidFill>
                  <a:srgbClr val="FF3333"/>
                </a:solidFill>
              </a:rPr>
              <a:t>Nel</a:t>
            </a:r>
            <a:r>
              <a:rPr lang="en-US" sz="2500" dirty="0">
                <a:solidFill>
                  <a:srgbClr val="FF3333"/>
                </a:solidFill>
              </a:rPr>
              <a:t> </a:t>
            </a:r>
            <a:r>
              <a:rPr lang="en-US" sz="2500" dirty="0" err="1">
                <a:solidFill>
                  <a:srgbClr val="FF3333"/>
                </a:solidFill>
              </a:rPr>
              <a:t>sospetto</a:t>
            </a:r>
            <a:r>
              <a:rPr lang="en-US" sz="2500" dirty="0">
                <a:solidFill>
                  <a:srgbClr val="FF3333"/>
                </a:solidFill>
              </a:rPr>
              <a:t> </a:t>
            </a:r>
            <a:r>
              <a:rPr lang="en-US" sz="2500" dirty="0" err="1">
                <a:solidFill>
                  <a:srgbClr val="FF3333"/>
                </a:solidFill>
              </a:rPr>
              <a:t>di</a:t>
            </a:r>
            <a:r>
              <a:rPr lang="en-US" sz="2500" dirty="0">
                <a:solidFill>
                  <a:srgbClr val="FF3333"/>
                </a:solidFill>
              </a:rPr>
              <a:t> </a:t>
            </a:r>
            <a:r>
              <a:rPr lang="en-US" sz="2500" dirty="0" err="1">
                <a:solidFill>
                  <a:srgbClr val="FF3333"/>
                </a:solidFill>
              </a:rPr>
              <a:t>malattia</a:t>
            </a:r>
            <a:r>
              <a:rPr lang="en-US" sz="2500" dirty="0">
                <a:solidFill>
                  <a:srgbClr val="FF3333"/>
                </a:solidFill>
              </a:rPr>
              <a:t> </a:t>
            </a:r>
            <a:r>
              <a:rPr lang="en-US" sz="2500" dirty="0" err="1">
                <a:solidFill>
                  <a:srgbClr val="FF3333"/>
                </a:solidFill>
              </a:rPr>
              <a:t>intestinale</a:t>
            </a:r>
            <a:r>
              <a:rPr lang="en-US" sz="2500" dirty="0">
                <a:solidFill>
                  <a:srgbClr val="FF3333"/>
                </a:solidFill>
              </a:rPr>
              <a:t> INFIAMMATORIA.......</a:t>
            </a:r>
          </a:p>
        </p:txBody>
      </p:sp>
      <p:pic>
        <p:nvPicPr>
          <p:cNvPr id="717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0480" y="38885"/>
            <a:ext cx="648000" cy="77912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7174" name="Text Box 5"/>
          <p:cNvSpPr txBox="1">
            <a:spLocks noChangeArrowheads="1"/>
          </p:cNvSpPr>
          <p:nvPr/>
        </p:nvSpPr>
        <p:spPr bwMode="auto">
          <a:xfrm>
            <a:off x="195840" y="4398222"/>
            <a:ext cx="7380000" cy="370119"/>
          </a:xfrm>
          <a:prstGeom prst="rect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lIns="81639" tIns="58421" rIns="81639" bIns="40820"/>
          <a:lstStyle/>
          <a:p>
            <a:pPr>
              <a:tabLst>
                <a:tab pos="322565" algn="l"/>
                <a:tab pos="645130" algn="l"/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it-IT" sz="2000" dirty="0">
                <a:latin typeface="Arial Bold" charset="0"/>
              </a:rPr>
              <a:t>Marcatori di flogosi fecali :  la </a:t>
            </a:r>
            <a:r>
              <a:rPr lang="it-IT" sz="2000" dirty="0">
                <a:solidFill>
                  <a:srgbClr val="FF3333"/>
                </a:solidFill>
                <a:latin typeface="Arial Bold" charset="0"/>
              </a:rPr>
              <a:t>CALPROTECTINA</a:t>
            </a:r>
          </a:p>
        </p:txBody>
      </p:sp>
      <p:sp>
        <p:nvSpPr>
          <p:cNvPr id="7175" name="Text Box 6"/>
          <p:cNvSpPr txBox="1">
            <a:spLocks noChangeArrowheads="1"/>
          </p:cNvSpPr>
          <p:nvPr/>
        </p:nvSpPr>
        <p:spPr bwMode="auto">
          <a:xfrm>
            <a:off x="217441" y="5095255"/>
            <a:ext cx="7685280" cy="370119"/>
          </a:xfrm>
          <a:prstGeom prst="rect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lIns="81639" tIns="58421" rIns="81639" bIns="40820"/>
          <a:lstStyle/>
          <a:p>
            <a:pPr>
              <a:tabLst>
                <a:tab pos="322565" algn="l"/>
                <a:tab pos="645130" algn="l"/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it-IT" sz="2000" dirty="0">
                <a:latin typeface="Arial Bold" charset="0"/>
              </a:rPr>
              <a:t>Marcatori </a:t>
            </a:r>
            <a:r>
              <a:rPr lang="it-IT" sz="2000" dirty="0" err="1">
                <a:latin typeface="Arial Bold" charset="0"/>
              </a:rPr>
              <a:t>anticorpali</a:t>
            </a:r>
            <a:r>
              <a:rPr lang="it-IT" sz="2000" dirty="0">
                <a:latin typeface="Arial Bold" charset="0"/>
              </a:rPr>
              <a:t>: </a:t>
            </a:r>
            <a:r>
              <a:rPr lang="it-IT" sz="2000" dirty="0">
                <a:solidFill>
                  <a:srgbClr val="FF3333"/>
                </a:solidFill>
                <a:latin typeface="Arial Bold" charset="0"/>
              </a:rPr>
              <a:t>ASCA , P-ANCA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reeform 1"/>
          <p:cNvSpPr>
            <a:spLocks noChangeArrowheads="1"/>
          </p:cNvSpPr>
          <p:nvPr/>
        </p:nvSpPr>
        <p:spPr bwMode="auto">
          <a:xfrm>
            <a:off x="326881" y="816567"/>
            <a:ext cx="8228160" cy="1142039"/>
          </a:xfrm>
          <a:custGeom>
            <a:avLst/>
            <a:gdLst>
              <a:gd name="T0" fmla="*/ 0 w 21600"/>
              <a:gd name="T1" fmla="*/ 0 h 21600"/>
              <a:gd name="T2" fmla="*/ 9070975 w 21600"/>
              <a:gd name="T3" fmla="*/ 0 h 21600"/>
              <a:gd name="T4" fmla="*/ 9070975 w 21600"/>
              <a:gd name="T5" fmla="*/ 1258887 h 21600"/>
              <a:gd name="T6" fmla="*/ 0 w 21600"/>
              <a:gd name="T7" fmla="*/ 1258887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122400">
            <a:solidFill>
              <a:srgbClr val="B7DEE8"/>
            </a:solidFill>
            <a:miter lim="800000"/>
            <a:headEnd/>
            <a:tailEnd/>
          </a:ln>
        </p:spPr>
        <p:txBody>
          <a:bodyPr lIns="84251" tIns="84251" rIns="84251" bIns="84251" anchor="ctr"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4400" dirty="0">
                <a:latin typeface="Lucida Grande" pitchFamily="16" charset="0"/>
              </a:rPr>
              <a:t>   </a:t>
            </a:r>
            <a:r>
              <a:rPr lang="it-IT" sz="4400" dirty="0">
                <a:solidFill>
                  <a:srgbClr val="0066FF"/>
                </a:solidFill>
                <a:latin typeface="Lucida Grande" pitchFamily="16" charset="0"/>
              </a:rPr>
              <a:t>   CALPROTECTINA: cos’è ?</a:t>
            </a:r>
          </a:p>
        </p:txBody>
      </p:sp>
      <p:sp>
        <p:nvSpPr>
          <p:cNvPr id="8195" name="Freeform 2"/>
          <p:cNvSpPr>
            <a:spLocks noChangeArrowheads="1"/>
          </p:cNvSpPr>
          <p:nvPr/>
        </p:nvSpPr>
        <p:spPr bwMode="auto">
          <a:xfrm>
            <a:off x="285120" y="1564004"/>
            <a:ext cx="4799520" cy="4643047"/>
          </a:xfrm>
          <a:custGeom>
            <a:avLst/>
            <a:gdLst>
              <a:gd name="T0" fmla="*/ 0 w 21600"/>
              <a:gd name="T1" fmla="*/ 0 h 21600"/>
              <a:gd name="T2" fmla="*/ 5291138 w 21600"/>
              <a:gd name="T3" fmla="*/ 0 h 21600"/>
              <a:gd name="T4" fmla="*/ 5291138 w 21600"/>
              <a:gd name="T5" fmla="*/ 5118100 h 21600"/>
              <a:gd name="T6" fmla="*/ 0 w 21600"/>
              <a:gd name="T7" fmla="*/ 5118100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lIns="34615" tIns="34615" rIns="34615" bIns="34615"/>
          <a:lstStyle/>
          <a:p>
            <a:pPr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</a:tabLst>
            </a:pPr>
            <a:endParaRPr lang="it-IT" sz="2200" dirty="0">
              <a:latin typeface="Lucida Grande" pitchFamily="16" charset="0"/>
            </a:endParaRPr>
          </a:p>
          <a:p>
            <a:pPr algn="ctr"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</a:tabLst>
            </a:pPr>
            <a:endParaRPr lang="it-IT" sz="2500" i="1" dirty="0">
              <a:latin typeface="Lucida Grande" pitchFamily="16" charset="0"/>
            </a:endParaRPr>
          </a:p>
          <a:p>
            <a:pPr algn="ctr"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</a:tabLst>
            </a:pPr>
            <a:r>
              <a:rPr lang="it-IT" sz="2900" i="1" dirty="0" err="1">
                <a:solidFill>
                  <a:srgbClr val="3333FF"/>
                </a:solidFill>
                <a:latin typeface="Lucida Grande" pitchFamily="16" charset="0"/>
              </a:rPr>
              <a:t>Marker</a:t>
            </a:r>
            <a:r>
              <a:rPr lang="it-IT" sz="2900" i="1" dirty="0">
                <a:solidFill>
                  <a:srgbClr val="3333FF"/>
                </a:solidFill>
                <a:latin typeface="Lucida Grande" pitchFamily="16" charset="0"/>
              </a:rPr>
              <a:t> non invasivo</a:t>
            </a:r>
          </a:p>
          <a:p>
            <a:pPr algn="ctr"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</a:tabLst>
            </a:pPr>
            <a:r>
              <a:rPr lang="it-IT" sz="2900" i="1" dirty="0">
                <a:solidFill>
                  <a:srgbClr val="3333FF"/>
                </a:solidFill>
                <a:latin typeface="Lucida Grande" pitchFamily="16" charset="0"/>
              </a:rPr>
              <a:t>di infiammazione intestinale</a:t>
            </a:r>
          </a:p>
          <a:p>
            <a:pPr algn="ctr"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</a:tabLst>
            </a:pPr>
            <a:endParaRPr lang="it-IT" sz="2500" b="1" i="1" dirty="0">
              <a:latin typeface="Lucida Grande" pitchFamily="16" charset="0"/>
            </a:endParaRPr>
          </a:p>
        </p:txBody>
      </p:sp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19361" y="1795869"/>
            <a:ext cx="1409760" cy="172818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8197" name="Freeform 4"/>
          <p:cNvSpPr>
            <a:spLocks noChangeArrowheads="1"/>
          </p:cNvSpPr>
          <p:nvPr/>
        </p:nvSpPr>
        <p:spPr bwMode="auto">
          <a:xfrm>
            <a:off x="4932040" y="4604164"/>
            <a:ext cx="3967200" cy="1895239"/>
          </a:xfrm>
          <a:custGeom>
            <a:avLst/>
            <a:gdLst>
              <a:gd name="T0" fmla="*/ 0 w 21600"/>
              <a:gd name="T1" fmla="*/ 0 h 21600"/>
              <a:gd name="T2" fmla="*/ 4373562 w 21600"/>
              <a:gd name="T3" fmla="*/ 0 h 21600"/>
              <a:gd name="T4" fmla="*/ 4373562 w 21600"/>
              <a:gd name="T5" fmla="*/ 2089150 h 21600"/>
              <a:gd name="T6" fmla="*/ 0 w 21600"/>
              <a:gd name="T7" fmla="*/ 2089150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lIns="81639" tIns="42452" rIns="81639" bIns="42452"/>
          <a:lstStyle/>
          <a:p>
            <a:pPr>
              <a:spcBef>
                <a:spcPts val="454"/>
              </a:spcBef>
              <a:buClr>
                <a:srgbClr val="009999"/>
              </a:buClr>
              <a:buSzPct val="45000"/>
              <a:buFont typeface="Wingdings 2" charset="2"/>
              <a:buChar char="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</a:tabLst>
            </a:pPr>
            <a:r>
              <a:rPr lang="it-IT" sz="1800" dirty="0"/>
              <a:t> 36kDa,  lega calcio e zinco</a:t>
            </a:r>
          </a:p>
          <a:p>
            <a:pPr>
              <a:spcBef>
                <a:spcPts val="454"/>
              </a:spcBef>
              <a:buClr>
                <a:srgbClr val="009999"/>
              </a:buClr>
              <a:buSzPct val="45000"/>
              <a:buFont typeface="Wingdings 2" charset="2"/>
              <a:buChar char="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</a:tabLst>
            </a:pPr>
            <a:r>
              <a:rPr lang="it-IT" sz="1800" dirty="0"/>
              <a:t> costituisce circa 60% delle proteine dei </a:t>
            </a:r>
            <a:r>
              <a:rPr lang="it-IT" sz="1800" dirty="0" err="1"/>
              <a:t>citosol</a:t>
            </a:r>
            <a:r>
              <a:rPr lang="it-IT" sz="1800" dirty="0"/>
              <a:t> dei neutrofili</a:t>
            </a:r>
          </a:p>
          <a:p>
            <a:pPr>
              <a:spcBef>
                <a:spcPts val="454"/>
              </a:spcBef>
              <a:buClr>
                <a:srgbClr val="009999"/>
              </a:buClr>
              <a:buSzPct val="45000"/>
              <a:buFont typeface="Wingdings 2" charset="2"/>
              <a:buChar char="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</a:tabLst>
            </a:pPr>
            <a:r>
              <a:rPr lang="it-IT" sz="1800" dirty="0"/>
              <a:t> attività antimicrobica</a:t>
            </a:r>
          </a:p>
          <a:p>
            <a:pPr>
              <a:spcBef>
                <a:spcPts val="454"/>
              </a:spcBef>
              <a:buClr>
                <a:srgbClr val="009999"/>
              </a:buClr>
              <a:buSzPct val="45000"/>
              <a:buFont typeface="Wingdings 2" charset="2"/>
              <a:buChar char="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</a:tabLst>
            </a:pPr>
            <a:r>
              <a:rPr lang="it-IT" sz="1800" dirty="0"/>
              <a:t> resistente alla degradazione enzimatica</a:t>
            </a:r>
          </a:p>
          <a:p>
            <a:pPr>
              <a:spcBef>
                <a:spcPts val="454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</a:tabLst>
            </a:pPr>
            <a:endParaRPr lang="it-IT" sz="1800" dirty="0"/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587520" y="260668"/>
            <a:ext cx="8948160" cy="44068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63220" rIns="81639" bIns="40820"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  <a:tab pos="8536446" algn="l"/>
              </a:tabLst>
            </a:pPr>
            <a:r>
              <a:rPr lang="en-US" sz="2500" dirty="0" err="1">
                <a:solidFill>
                  <a:srgbClr val="FF3333"/>
                </a:solidFill>
              </a:rPr>
              <a:t>Nel</a:t>
            </a:r>
            <a:r>
              <a:rPr lang="en-US" sz="2500" dirty="0">
                <a:solidFill>
                  <a:srgbClr val="FF3333"/>
                </a:solidFill>
              </a:rPr>
              <a:t> </a:t>
            </a:r>
            <a:r>
              <a:rPr lang="en-US" sz="2500" dirty="0" err="1">
                <a:solidFill>
                  <a:srgbClr val="FF3333"/>
                </a:solidFill>
              </a:rPr>
              <a:t>sospetto</a:t>
            </a:r>
            <a:r>
              <a:rPr lang="en-US" sz="2500" dirty="0">
                <a:solidFill>
                  <a:srgbClr val="FF3333"/>
                </a:solidFill>
              </a:rPr>
              <a:t> </a:t>
            </a:r>
            <a:r>
              <a:rPr lang="en-US" sz="2500" dirty="0" err="1">
                <a:solidFill>
                  <a:srgbClr val="FF3333"/>
                </a:solidFill>
              </a:rPr>
              <a:t>di</a:t>
            </a:r>
            <a:r>
              <a:rPr lang="en-US" sz="2500" dirty="0">
                <a:solidFill>
                  <a:srgbClr val="FF3333"/>
                </a:solidFill>
              </a:rPr>
              <a:t> </a:t>
            </a:r>
            <a:r>
              <a:rPr lang="en-US" sz="2500" dirty="0" err="1">
                <a:solidFill>
                  <a:srgbClr val="FF3333"/>
                </a:solidFill>
              </a:rPr>
              <a:t>malattia</a:t>
            </a:r>
            <a:r>
              <a:rPr lang="en-US" sz="2500" dirty="0">
                <a:solidFill>
                  <a:srgbClr val="FF3333"/>
                </a:solidFill>
              </a:rPr>
              <a:t> </a:t>
            </a:r>
            <a:r>
              <a:rPr lang="en-US" sz="2500" dirty="0" err="1">
                <a:solidFill>
                  <a:srgbClr val="FF3333"/>
                </a:solidFill>
              </a:rPr>
              <a:t>intestinale</a:t>
            </a:r>
            <a:r>
              <a:rPr lang="en-US" sz="2500" dirty="0">
                <a:solidFill>
                  <a:srgbClr val="FF3333"/>
                </a:solidFill>
              </a:rPr>
              <a:t> INFIAMMATORIA.......</a:t>
            </a: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456480" y="4572481"/>
            <a:ext cx="4291200" cy="177714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60021" rIns="81639" bIns="40820"/>
          <a:lstStyle/>
          <a:p>
            <a:pPr algn="ctr"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</a:tabLst>
            </a:pPr>
            <a:r>
              <a:rPr lang="it-IT" sz="2200" b="1" dirty="0">
                <a:solidFill>
                  <a:srgbClr val="FF3333"/>
                </a:solidFill>
              </a:rPr>
              <a:t> in grado di </a:t>
            </a:r>
            <a:r>
              <a:rPr lang="it-IT" sz="2400" b="1" dirty="0">
                <a:solidFill>
                  <a:srgbClr val="FF3333"/>
                </a:solidFill>
              </a:rPr>
              <a:t>differenziare</a:t>
            </a:r>
            <a:r>
              <a:rPr lang="it-IT" sz="2200" b="1" dirty="0">
                <a:solidFill>
                  <a:srgbClr val="FF3333"/>
                </a:solidFill>
              </a:rPr>
              <a:t> </a:t>
            </a:r>
          </a:p>
          <a:p>
            <a:pPr algn="ctr"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</a:tabLst>
            </a:pPr>
            <a:r>
              <a:rPr lang="it-IT" sz="2200" b="1" dirty="0">
                <a:solidFill>
                  <a:srgbClr val="FF3333"/>
                </a:solidFill>
              </a:rPr>
              <a:t>le Malattie Intestinali Infiammatorie (IBD) dalle Sindromi dell’Intestino Irritabile (IBS)</a:t>
            </a:r>
          </a:p>
        </p:txBody>
      </p:sp>
      <p:sp>
        <p:nvSpPr>
          <p:cNvPr id="9223" name="Line 7"/>
          <p:cNvSpPr>
            <a:spLocks noChangeShapeType="1"/>
          </p:cNvSpPr>
          <p:nvPr/>
        </p:nvSpPr>
        <p:spPr bwMode="auto">
          <a:xfrm>
            <a:off x="2339752" y="4005064"/>
            <a:ext cx="13209" cy="534293"/>
          </a:xfrm>
          <a:prstGeom prst="line">
            <a:avLst/>
          </a:prstGeom>
          <a:noFill/>
          <a:ln w="720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it-IT"/>
          </a:p>
        </p:txBody>
      </p:sp>
      <p:sp>
        <p:nvSpPr>
          <p:cNvPr id="8201" name="Text Box 8"/>
          <p:cNvSpPr txBox="1">
            <a:spLocks noChangeArrowheads="1"/>
          </p:cNvSpPr>
          <p:nvPr/>
        </p:nvSpPr>
        <p:spPr bwMode="auto">
          <a:xfrm>
            <a:off x="4355976" y="3657985"/>
            <a:ext cx="4821120" cy="89145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/>
          <a:lstStyle/>
          <a:p>
            <a:pPr algn="ctr">
              <a:lnSpc>
                <a:spcPct val="112000"/>
              </a:lnSpc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</a:tabLst>
            </a:pPr>
            <a:r>
              <a:rPr lang="it-IT" sz="2200" i="1" dirty="0">
                <a:latin typeface="Lucida Grande" pitchFamily="16" charset="0"/>
              </a:rPr>
              <a:t>Proteina derivata dai neutrofili</a:t>
            </a:r>
          </a:p>
          <a:p>
            <a:pPr algn="ctr">
              <a:lnSpc>
                <a:spcPct val="112000"/>
              </a:lnSpc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</a:tabLst>
            </a:pPr>
            <a:r>
              <a:rPr lang="it-IT" sz="2200" i="1" dirty="0">
                <a:latin typeface="Lucida Grande" pitchFamily="16" charset="0"/>
              </a:rPr>
              <a:t>(&lt;&lt;monociti e macrofagi attivati)</a:t>
            </a:r>
          </a:p>
        </p:txBody>
      </p:sp>
      <p:pic>
        <p:nvPicPr>
          <p:cNvPr id="8202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60480" y="38885"/>
            <a:ext cx="648000" cy="77912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0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3" grpId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Freeform 1"/>
          <p:cNvSpPr>
            <a:spLocks noChangeArrowheads="1"/>
          </p:cNvSpPr>
          <p:nvPr/>
        </p:nvSpPr>
        <p:spPr bwMode="auto">
          <a:xfrm>
            <a:off x="429120" y="214583"/>
            <a:ext cx="8228160" cy="980743"/>
          </a:xfrm>
          <a:custGeom>
            <a:avLst/>
            <a:gdLst>
              <a:gd name="T0" fmla="*/ 0 w 21600"/>
              <a:gd name="T1" fmla="*/ 0 h 21600"/>
              <a:gd name="T2" fmla="*/ 9070975 w 21600"/>
              <a:gd name="T3" fmla="*/ 0 h 21600"/>
              <a:gd name="T4" fmla="*/ 9070975 w 21600"/>
              <a:gd name="T5" fmla="*/ 1081087 h 21600"/>
              <a:gd name="T6" fmla="*/ 0 w 21600"/>
              <a:gd name="T7" fmla="*/ 1081087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86400">
            <a:solidFill>
              <a:srgbClr val="B7DEE8"/>
            </a:solidFill>
            <a:miter lim="800000"/>
            <a:headEnd/>
            <a:tailEnd/>
          </a:ln>
        </p:spPr>
        <p:txBody>
          <a:bodyPr lIns="67924" tIns="67924" rIns="67924" bIns="67924" anchor="ctr"/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4900" dirty="0">
                <a:solidFill>
                  <a:srgbClr val="3333FF"/>
                </a:solidFill>
                <a:latin typeface="Lucida Grande" pitchFamily="16" charset="0"/>
              </a:rPr>
              <a:t>In quali condizioni è alterata</a:t>
            </a:r>
          </a:p>
        </p:txBody>
      </p:sp>
      <p:sp>
        <p:nvSpPr>
          <p:cNvPr id="9219" name="Freeform 2"/>
          <p:cNvSpPr>
            <a:spLocks noChangeArrowheads="1"/>
          </p:cNvSpPr>
          <p:nvPr/>
        </p:nvSpPr>
        <p:spPr bwMode="auto">
          <a:xfrm>
            <a:off x="285121" y="1214048"/>
            <a:ext cx="8857440" cy="5643952"/>
          </a:xfrm>
          <a:custGeom>
            <a:avLst/>
            <a:gdLst>
              <a:gd name="T0" fmla="*/ 0 w 21600"/>
              <a:gd name="T1" fmla="*/ 0 h 21600"/>
              <a:gd name="T2" fmla="*/ 9764713 w 21600"/>
              <a:gd name="T3" fmla="*/ 0 h 21600"/>
              <a:gd name="T4" fmla="*/ 9764713 w 21600"/>
              <a:gd name="T5" fmla="*/ 6221412 h 21600"/>
              <a:gd name="T6" fmla="*/ 0 w 21600"/>
              <a:gd name="T7" fmla="*/ 6221412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lIns="34615" tIns="34615" rIns="34615" bIns="34615"/>
          <a:lstStyle/>
          <a:p>
            <a:pPr marL="414726" indent="-413287"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  <a:tab pos="8536446" algn="l"/>
              </a:tabLst>
            </a:pPr>
            <a:endParaRPr lang="it-IT" sz="1800" dirty="0">
              <a:latin typeface="Lucida Grande" pitchFamily="16" charset="0"/>
            </a:endParaRPr>
          </a:p>
          <a:p>
            <a:pPr marL="414726" indent="-413287"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  <a:tab pos="8536446" algn="l"/>
              </a:tabLst>
            </a:pPr>
            <a:endParaRPr lang="it-IT" sz="2200" dirty="0">
              <a:latin typeface="Lucida Grande" pitchFamily="16" charset="0"/>
            </a:endParaRPr>
          </a:p>
          <a:p>
            <a:pPr marL="414726" indent="-413287"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  <a:tab pos="8536446" algn="l"/>
              </a:tabLst>
            </a:pPr>
            <a:r>
              <a:rPr lang="it-IT" sz="2200" dirty="0">
                <a:solidFill>
                  <a:srgbClr val="0066FF"/>
                </a:solidFill>
                <a:latin typeface="Lucida Grande" pitchFamily="16" charset="0"/>
              </a:rPr>
              <a:t>TRE CONDIZIONI</a:t>
            </a:r>
          </a:p>
          <a:p>
            <a:pPr marL="414726" indent="-413287" algn="ctr">
              <a:spcBef>
                <a:spcPts val="726"/>
              </a:spcBef>
              <a:buFont typeface="Times New Roman" pitchFamily="16" charset="0"/>
              <a:buAutoNum type="arabicPeriod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  <a:tab pos="8536446" algn="l"/>
              </a:tabLst>
            </a:pPr>
            <a:r>
              <a:rPr lang="it-IT" sz="2200" dirty="0">
                <a:latin typeface="Lucida Grande" pitchFamily="16" charset="0"/>
              </a:rPr>
              <a:t>Enteropatia da FANS; enterite da radiazioni</a:t>
            </a:r>
          </a:p>
          <a:p>
            <a:pPr marL="414726" indent="-413287" algn="ctr">
              <a:spcBef>
                <a:spcPts val="726"/>
              </a:spcBef>
              <a:buFont typeface="Times New Roman" pitchFamily="16" charset="0"/>
              <a:buAutoNum type="arabicPeriod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  <a:tab pos="8536446" algn="l"/>
              </a:tabLst>
            </a:pPr>
            <a:r>
              <a:rPr lang="it-IT" sz="2200" dirty="0">
                <a:latin typeface="Lucida Grande" pitchFamily="16" charset="0"/>
              </a:rPr>
              <a:t>Infezioni acute gastrointestinali</a:t>
            </a:r>
          </a:p>
          <a:p>
            <a:pPr marL="414726" indent="-413287" algn="ctr">
              <a:spcBef>
                <a:spcPts val="726"/>
              </a:spcBef>
              <a:buFont typeface="Times New Roman" pitchFamily="16" charset="0"/>
              <a:buAutoNum type="arabicPeriod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  <a:tab pos="8536446" algn="l"/>
              </a:tabLst>
            </a:pPr>
            <a:r>
              <a:rPr lang="it-IT" sz="2200" dirty="0">
                <a:latin typeface="Lucida Grande" pitchFamily="16" charset="0"/>
              </a:rPr>
              <a:t>Malattia diverticolare sintomatica</a:t>
            </a:r>
          </a:p>
          <a:p>
            <a:pPr marL="414726" indent="-413287" algn="ctr"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  <a:tab pos="8536446" algn="l"/>
              </a:tabLst>
            </a:pPr>
            <a:endParaRPr lang="it-IT" sz="2400" i="1" dirty="0">
              <a:latin typeface="Lucida Grande" pitchFamily="16" charset="0"/>
            </a:endParaRPr>
          </a:p>
          <a:p>
            <a:pPr marL="414726" indent="-413287" algn="ctr"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  <a:tab pos="8536446" algn="l"/>
              </a:tabLst>
            </a:pPr>
            <a:r>
              <a:rPr lang="it-IT" sz="2400" i="1" dirty="0">
                <a:solidFill>
                  <a:srgbClr val="0066FF"/>
                </a:solidFill>
                <a:latin typeface="Lucida Grande" pitchFamily="16" charset="0"/>
              </a:rPr>
              <a:t>Rispetto ad altri marcatori (VES, PCR) </a:t>
            </a:r>
          </a:p>
          <a:p>
            <a:pPr marL="414726" indent="-413287" algn="ctr"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  <a:tab pos="8536446" algn="l"/>
              </a:tabLst>
            </a:pPr>
            <a:r>
              <a:rPr lang="it-IT" sz="2400" i="1" dirty="0">
                <a:solidFill>
                  <a:srgbClr val="0066FF"/>
                </a:solidFill>
                <a:latin typeface="Lucida Grande" pitchFamily="16" charset="0"/>
              </a:rPr>
              <a:t>la misurazione nelle feci NON è influenzata </a:t>
            </a:r>
          </a:p>
          <a:p>
            <a:pPr marL="414726" indent="-413287" algn="ctr"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  <a:tab pos="8536446" algn="l"/>
              </a:tabLst>
            </a:pPr>
            <a:r>
              <a:rPr lang="it-IT" sz="2400" i="1" dirty="0">
                <a:solidFill>
                  <a:srgbClr val="0066FF"/>
                </a:solidFill>
                <a:latin typeface="Lucida Grande" pitchFamily="16" charset="0"/>
              </a:rPr>
              <a:t>da infiammazione sistemica</a:t>
            </a:r>
          </a:p>
          <a:p>
            <a:pPr marL="414726" indent="-413287"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  <a:tab pos="8536446" algn="l"/>
              </a:tabLst>
            </a:pPr>
            <a:endParaRPr lang="it-IT" sz="1800" dirty="0">
              <a:latin typeface="Lucida Grande" pitchFamily="16" charset="0"/>
            </a:endParaRPr>
          </a:p>
          <a:p>
            <a:pPr marL="414726" indent="-413287"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  <a:tab pos="8536446" algn="l"/>
              </a:tabLst>
            </a:pPr>
            <a:endParaRPr lang="it-IT" sz="1800" dirty="0">
              <a:latin typeface="Lucida Grande" pitchFamily="16" charset="0"/>
            </a:endParaRPr>
          </a:p>
          <a:p>
            <a:pPr marL="414726" indent="-413287"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  <a:tab pos="8536446" algn="l"/>
              </a:tabLst>
            </a:pPr>
            <a:endParaRPr lang="it-IT" sz="1800" dirty="0">
              <a:latin typeface="Lucida Grande" pitchFamily="16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Freeform 1"/>
          <p:cNvSpPr>
            <a:spLocks noChangeArrowheads="1"/>
          </p:cNvSpPr>
          <p:nvPr/>
        </p:nvSpPr>
        <p:spPr bwMode="auto">
          <a:xfrm>
            <a:off x="250560" y="151216"/>
            <a:ext cx="8228160" cy="1219808"/>
          </a:xfrm>
          <a:custGeom>
            <a:avLst/>
            <a:gdLst>
              <a:gd name="T0" fmla="*/ 0 w 21600"/>
              <a:gd name="T1" fmla="*/ 0 h 21600"/>
              <a:gd name="T2" fmla="*/ 9070975 w 21600"/>
              <a:gd name="T3" fmla="*/ 0 h 21600"/>
              <a:gd name="T4" fmla="*/ 9070975 w 21600"/>
              <a:gd name="T5" fmla="*/ 1344612 h 21600"/>
              <a:gd name="T6" fmla="*/ 0 w 21600"/>
              <a:gd name="T7" fmla="*/ 1344612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86400">
            <a:solidFill>
              <a:srgbClr val="B7DEE8"/>
            </a:solidFill>
            <a:miter lim="800000"/>
            <a:headEnd/>
            <a:tailEnd/>
          </a:ln>
        </p:spPr>
        <p:txBody>
          <a:bodyPr lIns="67924" tIns="67924" rIns="67924" bIns="67924" anchor="ctr"/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3600" dirty="0">
                <a:solidFill>
                  <a:srgbClr val="0000FF"/>
                </a:solidFill>
                <a:latin typeface="Lucida Grande" pitchFamily="16" charset="0"/>
              </a:rPr>
              <a:t>CALPROTECTINA FECALE: dosaggio</a:t>
            </a:r>
          </a:p>
        </p:txBody>
      </p:sp>
      <p:sp>
        <p:nvSpPr>
          <p:cNvPr id="10243" name="Freeform 2"/>
          <p:cNvSpPr>
            <a:spLocks noChangeArrowheads="1"/>
          </p:cNvSpPr>
          <p:nvPr/>
        </p:nvSpPr>
        <p:spPr bwMode="auto">
          <a:xfrm>
            <a:off x="380160" y="1523680"/>
            <a:ext cx="8228160" cy="5082294"/>
          </a:xfrm>
          <a:custGeom>
            <a:avLst/>
            <a:gdLst>
              <a:gd name="T0" fmla="*/ 0 w 21600"/>
              <a:gd name="T1" fmla="*/ 0 h 21600"/>
              <a:gd name="T2" fmla="*/ 9070975 w 21600"/>
              <a:gd name="T3" fmla="*/ 0 h 21600"/>
              <a:gd name="T4" fmla="*/ 9070975 w 21600"/>
              <a:gd name="T5" fmla="*/ 5602288 h 21600"/>
              <a:gd name="T6" fmla="*/ 0 w 21600"/>
              <a:gd name="T7" fmla="*/ 5602288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lIns="34615" tIns="34615" rIns="34615" bIns="34615"/>
          <a:lstStyle/>
          <a:p>
            <a:pPr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1800" b="1" i="1" dirty="0">
                <a:solidFill>
                  <a:srgbClr val="0000FF"/>
                </a:solidFill>
                <a:latin typeface="Lucida Grande" pitchFamily="16" charset="0"/>
              </a:rPr>
              <a:t>CAMPIONE</a:t>
            </a:r>
          </a:p>
          <a:p>
            <a:pPr>
              <a:spcBef>
                <a:spcPts val="726"/>
              </a:spcBef>
              <a:buFont typeface="Lucida Grande" pitchFamily="16" charset="0"/>
              <a:buChar char="-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1800" dirty="0"/>
              <a:t>feci (5 g in tampone)</a:t>
            </a:r>
          </a:p>
          <a:p>
            <a:pPr>
              <a:spcBef>
                <a:spcPts val="726"/>
              </a:spcBef>
              <a:buFont typeface="Lucida Grande" pitchFamily="16" charset="0"/>
              <a:buChar char="-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1800" dirty="0"/>
              <a:t>stabile per 7 giorni a temperatura ambiente</a:t>
            </a:r>
          </a:p>
          <a:p>
            <a:pPr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it-IT" sz="1800" b="1" i="1" dirty="0">
              <a:latin typeface="Lucida Grande" pitchFamily="16" charset="0"/>
            </a:endParaRPr>
          </a:p>
          <a:p>
            <a:pPr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1800" b="1" i="1" dirty="0">
                <a:solidFill>
                  <a:srgbClr val="3333FF"/>
                </a:solidFill>
                <a:latin typeface="Lucida Grande" pitchFamily="16" charset="0"/>
              </a:rPr>
              <a:t>METODO</a:t>
            </a:r>
          </a:p>
          <a:p>
            <a:pPr>
              <a:spcBef>
                <a:spcPts val="726"/>
              </a:spcBef>
              <a:buFont typeface="Lucida Grande" pitchFamily="16" charset="0"/>
              <a:buChar char="-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1800" dirty="0"/>
              <a:t>test </a:t>
            </a:r>
            <a:r>
              <a:rPr lang="it-IT" sz="1800" dirty="0" err="1"/>
              <a:t>immunoenzimatici</a:t>
            </a:r>
            <a:r>
              <a:rPr lang="it-IT" sz="1800" dirty="0"/>
              <a:t> commerciali</a:t>
            </a:r>
          </a:p>
          <a:p>
            <a:pPr>
              <a:spcBef>
                <a:spcPts val="726"/>
              </a:spcBef>
              <a:buFont typeface="Lucida Grande" pitchFamily="16" charset="0"/>
              <a:buChar char="-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1800" dirty="0"/>
              <a:t>TEST RAPIDO </a:t>
            </a:r>
            <a:r>
              <a:rPr lang="it-IT" sz="1800" dirty="0" err="1"/>
              <a:t>immunocromatografico</a:t>
            </a:r>
            <a:endParaRPr lang="it-IT" sz="1800" dirty="0"/>
          </a:p>
          <a:p>
            <a:pPr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it-IT" sz="1800" b="1" dirty="0">
              <a:latin typeface="Lucida Grande" pitchFamily="16" charset="0"/>
            </a:endParaRPr>
          </a:p>
          <a:p>
            <a:pPr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1800" b="1" i="1" dirty="0">
                <a:solidFill>
                  <a:srgbClr val="3333FF"/>
                </a:solidFill>
                <a:latin typeface="Lucida Grande" pitchFamily="16" charset="0"/>
              </a:rPr>
              <a:t>RISULTATI</a:t>
            </a:r>
          </a:p>
          <a:p>
            <a:pPr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1800" dirty="0"/>
              <a:t>espressi in </a:t>
            </a:r>
            <a:r>
              <a:rPr lang="it-IT" sz="1800" dirty="0" err="1" smtClean="0"/>
              <a:t>mcg</a:t>
            </a:r>
            <a:r>
              <a:rPr lang="it-IT" sz="1800" dirty="0" smtClean="0"/>
              <a:t>/g</a:t>
            </a:r>
          </a:p>
          <a:p>
            <a:pPr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it-IT" sz="1800" dirty="0"/>
          </a:p>
          <a:p>
            <a:pPr>
              <a:spcBef>
                <a:spcPts val="635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2000" dirty="0">
                <a:solidFill>
                  <a:srgbClr val="FF0000"/>
                </a:solidFill>
                <a:latin typeface="Lucida Grande" pitchFamily="16" charset="0"/>
              </a:rPr>
              <a:t>&lt;50   NORMALE</a:t>
            </a:r>
          </a:p>
          <a:p>
            <a:pPr>
              <a:spcBef>
                <a:spcPts val="635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2000" dirty="0">
                <a:solidFill>
                  <a:srgbClr val="FF0000"/>
                </a:solidFill>
                <a:latin typeface="Lucida Grande" pitchFamily="16" charset="0"/>
              </a:rPr>
              <a:t>50 - 100   DEBOLE POSITIVO/DUBBIO</a:t>
            </a:r>
          </a:p>
          <a:p>
            <a:pPr>
              <a:spcBef>
                <a:spcPts val="635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2000" dirty="0">
                <a:solidFill>
                  <a:srgbClr val="FF0000"/>
                </a:solidFill>
                <a:latin typeface="Lucida Grande" pitchFamily="16" charset="0"/>
              </a:rPr>
              <a:t>&gt; 100  POSITIVO</a:t>
            </a:r>
          </a:p>
        </p:txBody>
      </p:sp>
      <p:pic>
        <p:nvPicPr>
          <p:cNvPr id="1024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8480" y="4643048"/>
            <a:ext cx="2700000" cy="189956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0245" name="Rectangle 4"/>
          <p:cNvSpPr>
            <a:spLocks noChangeArrowheads="1"/>
          </p:cNvSpPr>
          <p:nvPr/>
        </p:nvSpPr>
        <p:spPr bwMode="auto">
          <a:xfrm>
            <a:off x="1437120" y="979303"/>
            <a:ext cx="3774240" cy="35859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</a:tabLst>
            </a:pPr>
            <a:r>
              <a:rPr lang="it-IT" sz="1800" b="1" dirty="0">
                <a:solidFill>
                  <a:srgbClr val="FF3333"/>
                </a:solidFill>
                <a:latin typeface="Lucida Grande" pitchFamily="16" charset="0"/>
              </a:rPr>
              <a:t>CODICE SISS: 009012A </a:t>
            </a:r>
          </a:p>
        </p:txBody>
      </p:sp>
      <p:sp>
        <p:nvSpPr>
          <p:cNvPr id="10246" name="Rectangle 5"/>
          <p:cNvSpPr>
            <a:spLocks noChangeArrowheads="1"/>
          </p:cNvSpPr>
          <p:nvPr/>
        </p:nvSpPr>
        <p:spPr bwMode="auto">
          <a:xfrm>
            <a:off x="5028480" y="1013866"/>
            <a:ext cx="2058532" cy="35943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>
            <a:spAutoFit/>
          </a:bodyPr>
          <a:lstStyle/>
          <a:p>
            <a:pPr>
              <a:spcBef>
                <a:spcPts val="726"/>
              </a:spcBef>
              <a:tabLst>
                <a:tab pos="656650" algn="l"/>
                <a:tab pos="1313299" algn="l"/>
                <a:tab pos="1969949" algn="l"/>
              </a:tabLst>
            </a:pPr>
            <a:r>
              <a:rPr lang="it-IT" sz="1800" b="1" dirty="0">
                <a:solidFill>
                  <a:srgbClr val="FF0000"/>
                </a:solidFill>
                <a:latin typeface="Lucida Grande" pitchFamily="16" charset="0"/>
              </a:rPr>
              <a:t>(Tariffa SSR 15 €)</a:t>
            </a: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5630416" y="1916832"/>
            <a:ext cx="3046040" cy="2200557"/>
          </a:xfrm>
          <a:prstGeom prst="rect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lIns="81639" tIns="40820" rIns="81639" bIns="40820"/>
          <a:lstStyle/>
          <a:p>
            <a:pPr>
              <a:lnSpc>
                <a:spcPct val="112000"/>
              </a:lnSpc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</a:tabLst>
            </a:pPr>
            <a:r>
              <a:rPr lang="it-IT" sz="2200" b="1" dirty="0">
                <a:latin typeface="Lucida Grande" pitchFamily="16" charset="0"/>
              </a:rPr>
              <a:t>DIAGNOSI DIFFERENZIALE IBD/IBS:</a:t>
            </a:r>
          </a:p>
          <a:p>
            <a:pPr>
              <a:lnSpc>
                <a:spcPct val="112000"/>
              </a:lnSpc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</a:tabLst>
            </a:pPr>
            <a:r>
              <a:rPr lang="it-IT" sz="2200" b="1" dirty="0">
                <a:latin typeface="Lucida Grande" pitchFamily="16" charset="0"/>
              </a:rPr>
              <a:t>sensibilità 95% </a:t>
            </a:r>
          </a:p>
          <a:p>
            <a:pPr>
              <a:lnSpc>
                <a:spcPct val="112000"/>
              </a:lnSpc>
              <a:spcBef>
                <a:spcPts val="726"/>
              </a:spcBef>
              <a:tabLst>
                <a:tab pos="656650" algn="l"/>
                <a:tab pos="1313299" algn="l"/>
                <a:tab pos="1969949" algn="l"/>
                <a:tab pos="2626599" algn="l"/>
              </a:tabLst>
            </a:pPr>
            <a:r>
              <a:rPr lang="it-IT" sz="2200" b="1" dirty="0">
                <a:latin typeface="Lucida Grande" pitchFamily="16" charset="0"/>
              </a:rPr>
              <a:t>specificità 91%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2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Freeform 1"/>
          <p:cNvSpPr>
            <a:spLocks noChangeArrowheads="1"/>
          </p:cNvSpPr>
          <p:nvPr/>
        </p:nvSpPr>
        <p:spPr bwMode="auto">
          <a:xfrm>
            <a:off x="456481" y="305312"/>
            <a:ext cx="8228160" cy="1219809"/>
          </a:xfrm>
          <a:custGeom>
            <a:avLst/>
            <a:gdLst>
              <a:gd name="T0" fmla="*/ 0 w 21600"/>
              <a:gd name="T1" fmla="*/ 0 h 21600"/>
              <a:gd name="T2" fmla="*/ 9070975 w 21600"/>
              <a:gd name="T3" fmla="*/ 0 h 21600"/>
              <a:gd name="T4" fmla="*/ 9070975 w 21600"/>
              <a:gd name="T5" fmla="*/ 1344613 h 21600"/>
              <a:gd name="T6" fmla="*/ 0 w 21600"/>
              <a:gd name="T7" fmla="*/ 1344613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158400">
            <a:solidFill>
              <a:srgbClr val="B7DEE8"/>
            </a:solidFill>
            <a:miter lim="800000"/>
            <a:headEnd/>
            <a:tailEnd/>
          </a:ln>
        </p:spPr>
        <p:txBody>
          <a:bodyPr lIns="100579" tIns="100579" rIns="100579" bIns="100579" anchor="ctr"/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3600" dirty="0">
                <a:solidFill>
                  <a:srgbClr val="3333FF"/>
                </a:solidFill>
                <a:latin typeface="Lucida Grande" pitchFamily="16" charset="0"/>
              </a:rPr>
              <a:t>CALPROTECTINA FECALE</a:t>
            </a:r>
          </a:p>
        </p:txBody>
      </p:sp>
      <p:sp>
        <p:nvSpPr>
          <p:cNvPr id="11267" name="Rectangle 2"/>
          <p:cNvSpPr>
            <a:spLocks noChangeArrowheads="1"/>
          </p:cNvSpPr>
          <p:nvPr/>
        </p:nvSpPr>
        <p:spPr bwMode="auto">
          <a:xfrm>
            <a:off x="456481" y="1991730"/>
            <a:ext cx="8228160" cy="577630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>
              <a:buSzPct val="45000"/>
              <a:buFont typeface="Wingdings" charset="2"/>
              <a:buChar char="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2900" dirty="0">
                <a:latin typeface="Calibri" charset="0"/>
              </a:rPr>
              <a:t> Marcatore  non invasivo di infiammazione  intestinale  (si riscontra a titoli elevati per la presenza di neutrofili)</a:t>
            </a:r>
          </a:p>
          <a:p>
            <a:pPr>
              <a:buSzPct val="45000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it-IT" sz="2900" dirty="0">
              <a:latin typeface="Calibri" charset="0"/>
            </a:endParaRPr>
          </a:p>
          <a:p>
            <a:pPr>
              <a:buSzPct val="45000"/>
              <a:buFont typeface="Wingdings" charset="2"/>
              <a:buChar char="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2900" dirty="0">
                <a:latin typeface="Calibri" charset="0"/>
              </a:rPr>
              <a:t> Identifica le malattie infiammatorie (IBD) e le differenzia dalle forme funzionali: sindrome dell'intestino irritabile (IBS)</a:t>
            </a:r>
          </a:p>
          <a:p>
            <a:pPr>
              <a:buSzPct val="45000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it-IT" sz="2900" dirty="0">
              <a:latin typeface="Calibri" charset="0"/>
            </a:endParaRPr>
          </a:p>
          <a:p>
            <a:pPr>
              <a:buSzPct val="45000"/>
              <a:buFont typeface="Wingdings" charset="2"/>
              <a:buChar char="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2900" dirty="0">
                <a:latin typeface="Calibri" charset="0"/>
              </a:rPr>
              <a:t> Modesta utilità nel </a:t>
            </a:r>
            <a:r>
              <a:rPr lang="it-IT" sz="2900" dirty="0" err="1">
                <a:latin typeface="Calibri" charset="0"/>
              </a:rPr>
              <a:t>follow</a:t>
            </a:r>
            <a:r>
              <a:rPr lang="it-IT" sz="2900" dirty="0">
                <a:latin typeface="Calibri" charset="0"/>
              </a:rPr>
              <a:t> up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it-IT" sz="2900" dirty="0">
              <a:latin typeface="Calibri" charset="0"/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it-IT" sz="2900" dirty="0">
              <a:latin typeface="Calibri" charset="0"/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it-IT" dirty="0">
              <a:latin typeface="Calibri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3760" y="2481381"/>
            <a:ext cx="7967520" cy="4215322"/>
          </a:xfrm>
          <a:prstGeom prst="rect">
            <a:avLst/>
          </a:prstGeom>
          <a:solidFill>
            <a:srgbClr val="CFE7F5"/>
          </a:solidFill>
          <a:ln w="9525">
            <a:solidFill>
              <a:srgbClr val="808080"/>
            </a:solidFill>
            <a:round/>
            <a:headEnd/>
            <a:tailEnd/>
          </a:ln>
        </p:spPr>
      </p:pic>
      <p:sp>
        <p:nvSpPr>
          <p:cNvPr id="12291" name="Freeform 2"/>
          <p:cNvSpPr>
            <a:spLocks noChangeArrowheads="1"/>
          </p:cNvSpPr>
          <p:nvPr/>
        </p:nvSpPr>
        <p:spPr bwMode="auto">
          <a:xfrm>
            <a:off x="499681" y="709995"/>
            <a:ext cx="8228160" cy="1480475"/>
          </a:xfrm>
          <a:custGeom>
            <a:avLst/>
            <a:gdLst>
              <a:gd name="T0" fmla="*/ 0 w 21600"/>
              <a:gd name="T1" fmla="*/ 0 h 21600"/>
              <a:gd name="T2" fmla="*/ 9070975 w 21600"/>
              <a:gd name="T3" fmla="*/ 0 h 21600"/>
              <a:gd name="T4" fmla="*/ 9070975 w 21600"/>
              <a:gd name="T5" fmla="*/ 1631950 h 21600"/>
              <a:gd name="T6" fmla="*/ 0 w 21600"/>
              <a:gd name="T7" fmla="*/ 1631950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82800">
            <a:solidFill>
              <a:srgbClr val="99CCFF"/>
            </a:solidFill>
            <a:miter lim="800000"/>
            <a:headEnd/>
            <a:tailEnd/>
          </a:ln>
        </p:spPr>
        <p:txBody>
          <a:bodyPr lIns="114948" tIns="75761" rIns="114948" bIns="75761" anchor="ctr"/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3300" dirty="0">
                <a:solidFill>
                  <a:srgbClr val="3333FF"/>
                </a:solidFill>
              </a:rPr>
              <a:t>Autoanticorpi nelle </a:t>
            </a:r>
            <a:r>
              <a:rPr lang="it-IT" sz="3300" dirty="0">
                <a:solidFill>
                  <a:srgbClr val="FF3333"/>
                </a:solidFill>
              </a:rPr>
              <a:t>IBD</a:t>
            </a:r>
            <a:r>
              <a:rPr lang="it-IT" sz="3300" dirty="0">
                <a:solidFill>
                  <a:srgbClr val="3333FF"/>
                </a:solidFill>
              </a:rPr>
              <a:t> </a:t>
            </a:r>
          </a:p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3300" dirty="0">
                <a:solidFill>
                  <a:srgbClr val="3333FF"/>
                </a:solidFill>
              </a:rPr>
              <a:t>utili nelle “Coliti Indeterminate”</a:t>
            </a:r>
          </a:p>
        </p:txBody>
      </p:sp>
      <p:pic>
        <p:nvPicPr>
          <p:cNvPr id="12292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3921" y="2508743"/>
            <a:ext cx="1471680" cy="122268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2293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32640" y="1110357"/>
            <a:ext cx="1415520" cy="1697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2294" name="Text Box 5"/>
          <p:cNvSpPr txBox="1">
            <a:spLocks noChangeArrowheads="1"/>
          </p:cNvSpPr>
          <p:nvPr/>
        </p:nvSpPr>
        <p:spPr bwMode="auto">
          <a:xfrm>
            <a:off x="587520" y="260668"/>
            <a:ext cx="8948160" cy="44068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63220" rIns="81639" bIns="40820"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  <a:tab pos="8536446" algn="l"/>
              </a:tabLst>
            </a:pPr>
            <a:r>
              <a:rPr lang="en-US" sz="2500" dirty="0" err="1">
                <a:solidFill>
                  <a:srgbClr val="FF3333"/>
                </a:solidFill>
              </a:rPr>
              <a:t>Nel</a:t>
            </a:r>
            <a:r>
              <a:rPr lang="en-US" sz="2500" dirty="0">
                <a:solidFill>
                  <a:srgbClr val="FF3333"/>
                </a:solidFill>
              </a:rPr>
              <a:t> </a:t>
            </a:r>
            <a:r>
              <a:rPr lang="en-US" sz="2500" dirty="0" err="1">
                <a:solidFill>
                  <a:srgbClr val="FF3333"/>
                </a:solidFill>
              </a:rPr>
              <a:t>sospetto</a:t>
            </a:r>
            <a:r>
              <a:rPr lang="en-US" sz="2500" dirty="0">
                <a:solidFill>
                  <a:srgbClr val="FF3333"/>
                </a:solidFill>
              </a:rPr>
              <a:t> </a:t>
            </a:r>
            <a:r>
              <a:rPr lang="en-US" sz="2500" dirty="0" err="1">
                <a:solidFill>
                  <a:srgbClr val="FF3333"/>
                </a:solidFill>
              </a:rPr>
              <a:t>di</a:t>
            </a:r>
            <a:r>
              <a:rPr lang="en-US" sz="2500" dirty="0">
                <a:solidFill>
                  <a:srgbClr val="FF3333"/>
                </a:solidFill>
              </a:rPr>
              <a:t> </a:t>
            </a:r>
            <a:r>
              <a:rPr lang="en-US" sz="2500" dirty="0" err="1">
                <a:solidFill>
                  <a:srgbClr val="FF3333"/>
                </a:solidFill>
              </a:rPr>
              <a:t>malattia</a:t>
            </a:r>
            <a:r>
              <a:rPr lang="en-US" sz="2500" dirty="0">
                <a:solidFill>
                  <a:srgbClr val="FF3333"/>
                </a:solidFill>
              </a:rPr>
              <a:t> </a:t>
            </a:r>
            <a:r>
              <a:rPr lang="en-US" sz="2500" dirty="0" err="1">
                <a:solidFill>
                  <a:srgbClr val="FF3333"/>
                </a:solidFill>
              </a:rPr>
              <a:t>intestinale</a:t>
            </a:r>
            <a:r>
              <a:rPr lang="en-US" sz="2500" dirty="0">
                <a:solidFill>
                  <a:srgbClr val="FF3333"/>
                </a:solidFill>
              </a:rPr>
              <a:t> INFIAMMATORIA.......</a:t>
            </a:r>
          </a:p>
        </p:txBody>
      </p:sp>
      <p:pic>
        <p:nvPicPr>
          <p:cNvPr id="12295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60480" y="5761"/>
            <a:ext cx="648000" cy="77912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Freeform 1"/>
          <p:cNvSpPr>
            <a:spLocks noChangeArrowheads="1"/>
          </p:cNvSpPr>
          <p:nvPr/>
        </p:nvSpPr>
        <p:spPr bwMode="auto">
          <a:xfrm>
            <a:off x="429120" y="214583"/>
            <a:ext cx="8228160" cy="910176"/>
          </a:xfrm>
          <a:custGeom>
            <a:avLst/>
            <a:gdLst>
              <a:gd name="T0" fmla="*/ 0 w 21600"/>
              <a:gd name="T1" fmla="*/ 0 h 21600"/>
              <a:gd name="T2" fmla="*/ 9070975 w 21600"/>
              <a:gd name="T3" fmla="*/ 0 h 21600"/>
              <a:gd name="T4" fmla="*/ 9070975 w 21600"/>
              <a:gd name="T5" fmla="*/ 1003300 h 21600"/>
              <a:gd name="T6" fmla="*/ 0 w 21600"/>
              <a:gd name="T7" fmla="*/ 1003300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122400">
            <a:solidFill>
              <a:srgbClr val="99CCFF"/>
            </a:solidFill>
            <a:miter lim="800000"/>
            <a:headEnd/>
            <a:tailEnd/>
          </a:ln>
        </p:spPr>
        <p:txBody>
          <a:bodyPr lIns="84251" tIns="84251" rIns="84251" bIns="84251" anchor="ctr"/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3300" dirty="0">
                <a:solidFill>
                  <a:srgbClr val="3333FF"/>
                </a:solidFill>
                <a:latin typeface="Lucida Grande" pitchFamily="16" charset="0"/>
              </a:rPr>
              <a:t>Colite “Indeterminata”</a:t>
            </a:r>
          </a:p>
        </p:txBody>
      </p:sp>
      <p:pic>
        <p:nvPicPr>
          <p:cNvPr id="1331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120" y="1643213"/>
            <a:ext cx="8572320" cy="4334855"/>
          </a:xfrm>
          <a:prstGeom prst="rect">
            <a:avLst/>
          </a:prstGeom>
          <a:solidFill>
            <a:srgbClr val="CFE7F5"/>
          </a:solidFill>
          <a:ln w="9525">
            <a:solidFill>
              <a:srgbClr val="808080"/>
            </a:solidFill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9760" y="2037815"/>
            <a:ext cx="7319520" cy="420668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4339" name="Oval 2"/>
          <p:cNvSpPr>
            <a:spLocks noChangeArrowheads="1"/>
          </p:cNvSpPr>
          <p:nvPr/>
        </p:nvSpPr>
        <p:spPr bwMode="auto">
          <a:xfrm>
            <a:off x="2220480" y="2449698"/>
            <a:ext cx="979200" cy="326914"/>
          </a:xfrm>
          <a:prstGeom prst="ellipse">
            <a:avLst/>
          </a:prstGeom>
          <a:noFill/>
          <a:ln w="36000">
            <a:solidFill>
              <a:srgbClr val="FF3333"/>
            </a:solidFill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it-IT"/>
          </a:p>
        </p:txBody>
      </p:sp>
      <p:sp>
        <p:nvSpPr>
          <p:cNvPr id="14340" name="Freeform 3"/>
          <p:cNvSpPr>
            <a:spLocks noChangeArrowheads="1"/>
          </p:cNvSpPr>
          <p:nvPr/>
        </p:nvSpPr>
        <p:spPr bwMode="auto">
          <a:xfrm>
            <a:off x="391680" y="718636"/>
            <a:ext cx="8228160" cy="910176"/>
          </a:xfrm>
          <a:custGeom>
            <a:avLst/>
            <a:gdLst>
              <a:gd name="T0" fmla="*/ 0 w 21600"/>
              <a:gd name="T1" fmla="*/ 0 h 21600"/>
              <a:gd name="T2" fmla="*/ 9070975 w 21600"/>
              <a:gd name="T3" fmla="*/ 0 h 21600"/>
              <a:gd name="T4" fmla="*/ 9070975 w 21600"/>
              <a:gd name="T5" fmla="*/ 1003300 h 21600"/>
              <a:gd name="T6" fmla="*/ 0 w 21600"/>
              <a:gd name="T7" fmla="*/ 1003300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122400">
            <a:solidFill>
              <a:srgbClr val="B7DEE8"/>
            </a:solidFill>
            <a:miter lim="800000"/>
            <a:headEnd/>
            <a:tailEnd/>
          </a:ln>
        </p:spPr>
        <p:txBody>
          <a:bodyPr lIns="84251" tIns="84251" rIns="84251" bIns="84251" anchor="ctr"/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3600" dirty="0">
                <a:solidFill>
                  <a:srgbClr val="0000FF"/>
                </a:solidFill>
                <a:latin typeface="Lucida Grande" pitchFamily="16" charset="0"/>
              </a:rPr>
              <a:t>CELIACHIA: quali test di laboratorio?</a:t>
            </a:r>
          </a:p>
        </p:txBody>
      </p:sp>
      <p:pic>
        <p:nvPicPr>
          <p:cNvPr id="14341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1520" y="3853845"/>
            <a:ext cx="3733920" cy="241657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4342" name="WordArt 5"/>
          <p:cNvSpPr>
            <a:spLocks noChangeArrowheads="1" noChangeShapeType="1" noTextEdit="1"/>
          </p:cNvSpPr>
          <p:nvPr/>
        </p:nvSpPr>
        <p:spPr bwMode="auto">
          <a:xfrm>
            <a:off x="361440" y="4703535"/>
            <a:ext cx="2642400" cy="447887"/>
          </a:xfrm>
          <a:prstGeom prst="rect">
            <a:avLst/>
          </a:prstGeom>
        </p:spPr>
        <p:txBody>
          <a:bodyPr wrap="none" lIns="82945" tIns="41473" rIns="82945" bIns="41473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300" b="1" kern="10" dirty="0">
                <a:ln w="9360">
                  <a:solidFill>
                    <a:srgbClr val="FF0000"/>
                  </a:solidFill>
                  <a:miter lim="800000"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Prevalenza celiachia</a:t>
            </a:r>
          </a:p>
          <a:p>
            <a:pPr algn="ctr"/>
            <a:r>
              <a:rPr lang="it-IT" sz="3300" b="1" kern="10" dirty="0">
                <a:ln w="9360">
                  <a:solidFill>
                    <a:srgbClr val="FF0000"/>
                  </a:solidFill>
                  <a:miter lim="800000"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1%</a:t>
            </a:r>
          </a:p>
        </p:txBody>
      </p:sp>
      <p:sp>
        <p:nvSpPr>
          <p:cNvPr id="14343" name="Text Box 6"/>
          <p:cNvSpPr txBox="1">
            <a:spLocks noChangeArrowheads="1"/>
          </p:cNvSpPr>
          <p:nvPr/>
        </p:nvSpPr>
        <p:spPr bwMode="auto">
          <a:xfrm>
            <a:off x="0" y="1"/>
            <a:ext cx="9144000" cy="58038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63107" rIns="81639" bIns="40820"/>
          <a:lstStyle/>
          <a:p>
            <a:pPr>
              <a:lnSpc>
                <a:spcPct val="95000"/>
              </a:lnSpc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  <a:tab pos="8536446" algn="l"/>
              </a:tabLst>
            </a:pPr>
            <a:r>
              <a:rPr lang="en-US" sz="3500" dirty="0">
                <a:solidFill>
                  <a:srgbClr val="FF3366"/>
                </a:solidFill>
                <a:latin typeface="Times New Roman" pitchFamily="16" charset="0"/>
                <a:cs typeface="Arial Unicode MS" charset="0"/>
              </a:rPr>
              <a:t>    </a:t>
            </a:r>
            <a:r>
              <a:rPr lang="en-US" sz="3300" dirty="0" err="1">
                <a:solidFill>
                  <a:srgbClr val="FF3366"/>
                </a:solidFill>
                <a:latin typeface="Times New Roman" pitchFamily="16" charset="0"/>
                <a:cs typeface="Arial Unicode MS" charset="0"/>
              </a:rPr>
              <a:t>Nel</a:t>
            </a:r>
            <a:r>
              <a:rPr lang="en-US" sz="3300" dirty="0">
                <a:solidFill>
                  <a:srgbClr val="FF3366"/>
                </a:solidFill>
                <a:latin typeface="Times New Roman" pitchFamily="16" charset="0"/>
                <a:cs typeface="Arial Unicode MS" charset="0"/>
              </a:rPr>
              <a:t> </a:t>
            </a:r>
            <a:r>
              <a:rPr lang="en-US" sz="3300" dirty="0" err="1">
                <a:solidFill>
                  <a:srgbClr val="FF3366"/>
                </a:solidFill>
                <a:latin typeface="Times New Roman" pitchFamily="16" charset="0"/>
                <a:cs typeface="Arial Unicode MS" charset="0"/>
              </a:rPr>
              <a:t>sospetto</a:t>
            </a:r>
            <a:r>
              <a:rPr lang="en-US" sz="3300" dirty="0">
                <a:solidFill>
                  <a:srgbClr val="FF3366"/>
                </a:solidFill>
                <a:latin typeface="Times New Roman" pitchFamily="16" charset="0"/>
                <a:cs typeface="Arial Unicode MS" charset="0"/>
              </a:rPr>
              <a:t> </a:t>
            </a:r>
            <a:r>
              <a:rPr lang="en-US" sz="3300" dirty="0" err="1">
                <a:solidFill>
                  <a:srgbClr val="FF3366"/>
                </a:solidFill>
                <a:latin typeface="Times New Roman" pitchFamily="16" charset="0"/>
                <a:cs typeface="Arial Unicode MS" charset="0"/>
              </a:rPr>
              <a:t>di</a:t>
            </a:r>
            <a:r>
              <a:rPr lang="en-US" sz="3300" dirty="0">
                <a:solidFill>
                  <a:srgbClr val="FF3366"/>
                </a:solidFill>
                <a:latin typeface="Times New Roman" pitchFamily="16" charset="0"/>
                <a:cs typeface="Arial Unicode MS" charset="0"/>
              </a:rPr>
              <a:t> </a:t>
            </a:r>
            <a:r>
              <a:rPr lang="en-US" sz="3300" dirty="0" err="1">
                <a:solidFill>
                  <a:srgbClr val="FF3366"/>
                </a:solidFill>
                <a:latin typeface="Times New Roman" pitchFamily="16" charset="0"/>
                <a:cs typeface="Arial Unicode MS" charset="0"/>
              </a:rPr>
              <a:t>sindrome</a:t>
            </a:r>
            <a:r>
              <a:rPr lang="en-US" sz="3300" dirty="0">
                <a:solidFill>
                  <a:srgbClr val="FF3366"/>
                </a:solidFill>
                <a:latin typeface="Times New Roman" pitchFamily="16" charset="0"/>
                <a:cs typeface="Arial Unicode MS" charset="0"/>
              </a:rPr>
              <a:t> </a:t>
            </a:r>
            <a:r>
              <a:rPr lang="en-US" sz="3300" dirty="0" err="1">
                <a:solidFill>
                  <a:srgbClr val="FF3366"/>
                </a:solidFill>
                <a:latin typeface="Times New Roman" pitchFamily="16" charset="0"/>
                <a:cs typeface="Arial Unicode MS" charset="0"/>
              </a:rPr>
              <a:t>da</a:t>
            </a:r>
            <a:r>
              <a:rPr lang="en-US" sz="3300" dirty="0">
                <a:solidFill>
                  <a:srgbClr val="FF3366"/>
                </a:solidFill>
                <a:latin typeface="Times New Roman" pitchFamily="16" charset="0"/>
                <a:cs typeface="Arial Unicode MS" charset="0"/>
              </a:rPr>
              <a:t> </a:t>
            </a:r>
            <a:r>
              <a:rPr lang="en-US" sz="3300" dirty="0" err="1">
                <a:solidFill>
                  <a:srgbClr val="FF3366"/>
                </a:solidFill>
                <a:latin typeface="Times New Roman" pitchFamily="16" charset="0"/>
                <a:cs typeface="Arial Unicode MS" charset="0"/>
              </a:rPr>
              <a:t>malassorbimento</a:t>
            </a:r>
            <a:r>
              <a:rPr lang="en-US" sz="3300" dirty="0">
                <a:solidFill>
                  <a:srgbClr val="FF3366"/>
                </a:solidFill>
                <a:latin typeface="Times New Roman" pitchFamily="16" charset="0"/>
                <a:cs typeface="Arial Unicode MS" charset="0"/>
              </a:rPr>
              <a:t>....</a:t>
            </a:r>
          </a:p>
        </p:txBody>
      </p:sp>
      <p:pic>
        <p:nvPicPr>
          <p:cNvPr id="14344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60480" y="5761"/>
            <a:ext cx="648000" cy="77912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4345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0161" y="1306218"/>
            <a:ext cx="1121760" cy="111035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1760" y="2383451"/>
            <a:ext cx="5984640" cy="395321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5363" name="Text Box 2"/>
          <p:cNvSpPr txBox="1">
            <a:spLocks noChangeArrowheads="1"/>
          </p:cNvSpPr>
          <p:nvPr/>
        </p:nvSpPr>
        <p:spPr bwMode="auto">
          <a:xfrm>
            <a:off x="2155680" y="260668"/>
            <a:ext cx="3824640" cy="45940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2452" rIns="81639" bIns="42452">
            <a:sp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</a:tabLst>
            </a:pPr>
            <a:r>
              <a:rPr lang="it-IT" sz="2400" b="1" dirty="0">
                <a:solidFill>
                  <a:srgbClr val="0000FF"/>
                </a:solidFill>
                <a:latin typeface="Tahoma" pitchFamily="32" charset="0"/>
              </a:rPr>
              <a:t>L’iceberg della celiachia</a:t>
            </a:r>
          </a:p>
        </p:txBody>
      </p:sp>
      <p:sp>
        <p:nvSpPr>
          <p:cNvPr id="15364" name="Text Box 3"/>
          <p:cNvSpPr txBox="1">
            <a:spLocks noChangeArrowheads="1"/>
          </p:cNvSpPr>
          <p:nvPr/>
        </p:nvSpPr>
        <p:spPr bwMode="auto">
          <a:xfrm>
            <a:off x="6300192" y="5517233"/>
            <a:ext cx="2771800" cy="91673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81639" tIns="42452" rIns="81639" bIns="42452">
            <a:spAutoFit/>
          </a:bodyPr>
          <a:lstStyle/>
          <a:p>
            <a:pPr marL="195843" indent="-195843">
              <a:buSzPct val="45000"/>
              <a:tabLst>
                <a:tab pos="656650" algn="l"/>
                <a:tab pos="1313299" algn="l"/>
                <a:tab pos="1969949" algn="l"/>
              </a:tabLst>
            </a:pPr>
            <a:r>
              <a:rPr lang="it-IT" sz="1800" dirty="0">
                <a:solidFill>
                  <a:srgbClr val="003366"/>
                </a:solidFill>
              </a:rPr>
              <a:t>Prevalenza nella popolazione:0.6-1%</a:t>
            </a:r>
          </a:p>
          <a:p>
            <a:pPr marL="195843" indent="-195843">
              <a:buSzPct val="45000"/>
              <a:tabLst>
                <a:tab pos="656650" algn="l"/>
                <a:tab pos="1313299" algn="l"/>
                <a:tab pos="1969949" algn="l"/>
              </a:tabLst>
            </a:pPr>
            <a:r>
              <a:rPr lang="it-IT" sz="1800" dirty="0">
                <a:solidFill>
                  <a:srgbClr val="003366"/>
                </a:solidFill>
              </a:rPr>
              <a:t>(1 su 100/150 affetto)</a:t>
            </a:r>
          </a:p>
        </p:txBody>
      </p:sp>
      <p:sp>
        <p:nvSpPr>
          <p:cNvPr id="15365" name="Text Box 4"/>
          <p:cNvSpPr txBox="1">
            <a:spLocks noChangeArrowheads="1"/>
          </p:cNvSpPr>
          <p:nvPr/>
        </p:nvSpPr>
        <p:spPr bwMode="auto">
          <a:xfrm>
            <a:off x="7070400" y="2631157"/>
            <a:ext cx="1604369" cy="45506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2452" rIns="81639" bIns="42452">
            <a:spAutoFit/>
          </a:bodyPr>
          <a:lstStyle/>
          <a:p>
            <a:pPr marL="195843" indent="-195843">
              <a:buSzPct val="45000"/>
              <a:tabLst>
                <a:tab pos="656650" algn="l"/>
                <a:tab pos="1313299" algn="l"/>
              </a:tabLst>
            </a:pPr>
            <a:r>
              <a:rPr lang="it-IT" sz="2400" dirty="0">
                <a:solidFill>
                  <a:srgbClr val="003366"/>
                </a:solidFill>
              </a:rPr>
              <a:t>70000 noti</a:t>
            </a:r>
          </a:p>
        </p:txBody>
      </p:sp>
      <p:sp>
        <p:nvSpPr>
          <p:cNvPr id="15366" name="Text Box 5"/>
          <p:cNvSpPr txBox="1">
            <a:spLocks noChangeArrowheads="1"/>
          </p:cNvSpPr>
          <p:nvPr/>
        </p:nvSpPr>
        <p:spPr bwMode="auto">
          <a:xfrm>
            <a:off x="6444208" y="4876352"/>
            <a:ext cx="2101300" cy="45506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2452" rIns="81639" bIns="42452">
            <a:spAutoFit/>
          </a:bodyPr>
          <a:lstStyle/>
          <a:p>
            <a:pPr marL="195843" indent="-195843">
              <a:buSzPct val="45000"/>
              <a:tabLst>
                <a:tab pos="656650" algn="l"/>
                <a:tab pos="1313299" algn="l"/>
                <a:tab pos="1969949" algn="l"/>
              </a:tabLst>
            </a:pPr>
            <a:r>
              <a:rPr lang="it-IT" sz="2400" dirty="0">
                <a:solidFill>
                  <a:srgbClr val="003366"/>
                </a:solidFill>
              </a:rPr>
              <a:t>500000 latenti</a:t>
            </a:r>
          </a:p>
        </p:txBody>
      </p:sp>
      <p:sp>
        <p:nvSpPr>
          <p:cNvPr id="15367" name="Text Box 6"/>
          <p:cNvSpPr txBox="1">
            <a:spLocks noChangeArrowheads="1"/>
          </p:cNvSpPr>
          <p:nvPr/>
        </p:nvSpPr>
        <p:spPr bwMode="auto">
          <a:xfrm>
            <a:off x="6444208" y="3352672"/>
            <a:ext cx="2592288" cy="701286"/>
          </a:xfrm>
          <a:prstGeom prst="rect">
            <a:avLst/>
          </a:prstGeom>
          <a:noFill/>
          <a:ln w="9360">
            <a:solidFill>
              <a:srgbClr val="FF0000"/>
            </a:solidFill>
            <a:miter lim="800000"/>
            <a:headEnd/>
            <a:tailEnd/>
          </a:ln>
        </p:spPr>
        <p:txBody>
          <a:bodyPr wrap="square" lIns="81639" tIns="42452" rIns="81639" bIns="42452">
            <a:spAutoFit/>
          </a:bodyPr>
          <a:lstStyle/>
          <a:p>
            <a:pPr algn="ctr">
              <a:tabLst>
                <a:tab pos="656650" algn="l"/>
                <a:tab pos="1313299" algn="l"/>
                <a:tab pos="1969949" algn="l"/>
              </a:tabLst>
            </a:pPr>
            <a:r>
              <a:rPr lang="it-IT" sz="2000" b="1" dirty="0">
                <a:solidFill>
                  <a:srgbClr val="FF0000"/>
                </a:solidFill>
              </a:rPr>
              <a:t>1/7 </a:t>
            </a:r>
          </a:p>
          <a:p>
            <a:pPr algn="ctr">
              <a:tabLst>
                <a:tab pos="656650" algn="l"/>
                <a:tab pos="1313299" algn="l"/>
                <a:tab pos="1969949" algn="l"/>
              </a:tabLst>
            </a:pPr>
            <a:r>
              <a:rPr lang="it-IT" sz="2000" b="1" dirty="0">
                <a:solidFill>
                  <a:srgbClr val="FF0000"/>
                </a:solidFill>
              </a:rPr>
              <a:t>non diagnosticati!</a:t>
            </a:r>
            <a:r>
              <a:rPr lang="it-IT" sz="2000" b="1" dirty="0">
                <a:solidFill>
                  <a:srgbClr val="003366"/>
                </a:solidFill>
              </a:rPr>
              <a:t> </a:t>
            </a:r>
          </a:p>
        </p:txBody>
      </p:sp>
      <p:sp>
        <p:nvSpPr>
          <p:cNvPr id="15368" name="Text Box 7"/>
          <p:cNvSpPr txBox="1">
            <a:spLocks noChangeArrowheads="1"/>
          </p:cNvSpPr>
          <p:nvPr/>
        </p:nvSpPr>
        <p:spPr bwMode="auto">
          <a:xfrm>
            <a:off x="456480" y="152656"/>
            <a:ext cx="1905120" cy="48584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2452" rIns="81639" bIns="42452">
            <a:spAutoFit/>
          </a:bodyPr>
          <a:lstStyle/>
          <a:p>
            <a:pPr algn="ctr">
              <a:tabLst>
                <a:tab pos="656650" algn="l"/>
                <a:tab pos="1313299" algn="l"/>
              </a:tabLst>
            </a:pPr>
            <a:r>
              <a:rPr lang="it-IT" sz="1300" b="1" dirty="0">
                <a:solidFill>
                  <a:srgbClr val="FFFFFF"/>
                </a:solidFill>
                <a:latin typeface="Tahoma" pitchFamily="32" charset="0"/>
              </a:rPr>
              <a:t>APPROPRIATEZZA PRESCRITTIVA</a:t>
            </a:r>
          </a:p>
        </p:txBody>
      </p:sp>
      <p:pic>
        <p:nvPicPr>
          <p:cNvPr id="15369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0160" y="784883"/>
            <a:ext cx="1448640" cy="163169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5370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28480" y="1241411"/>
            <a:ext cx="1529280" cy="130621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- Titolo e contenuto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00B0F0"/>
      </a:accent1>
      <a:accent2>
        <a:srgbClr val="333399"/>
      </a:accent2>
      <a:accent3>
        <a:srgbClr val="FFFFFF"/>
      </a:accent3>
      <a:accent4>
        <a:srgbClr val="000000"/>
      </a:accent4>
      <a:accent5>
        <a:srgbClr val="AAD4F6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Titolo e contenuto">
      <a:majorFont>
        <a:latin typeface="Lucida Grande"/>
        <a:ea typeface=".Aqua かな"/>
        <a:cs typeface=".Aqua かな"/>
      </a:majorFont>
      <a:minorFont>
        <a:latin typeface="Lucida Grande"/>
        <a:ea typeface=".Aqua かな"/>
        <a:cs typeface=".Aqua かな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Default - Titolo e contenut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- Diapositiva titolo">
  <a:themeElements>
    <a:clrScheme name="Default - Diapositiva titol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Diapositiva titolo">
      <a:majorFont>
        <a:latin typeface="Lucida Grande"/>
        <a:ea typeface=".Aqua かな"/>
        <a:cs typeface=".Aqua かな"/>
      </a:majorFont>
      <a:minorFont>
        <a:latin typeface="Lucida Grande"/>
        <a:ea typeface=".Aqua かな"/>
        <a:cs typeface=".Aqua かな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Default - Diapositiva titol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Default - Titolo e contenuto">
  <a:themeElements>
    <a:clrScheme name="Default - Titolo e contenut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Titolo e contenuto">
      <a:majorFont>
        <a:latin typeface="Lucida Grande"/>
        <a:ea typeface=".Aqua かな"/>
        <a:cs typeface=".Aqua かな"/>
      </a:majorFont>
      <a:minorFont>
        <a:latin typeface="Lucida Grande"/>
        <a:ea typeface=".Aqua かな"/>
        <a:cs typeface=".Aqua かな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Default - Titolo e contenut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Default - Titolo e contenuto">
  <a:themeElements>
    <a:clrScheme name="Default - Titolo e contenut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Titolo e contenuto">
      <a:majorFont>
        <a:latin typeface="Lucida Grande"/>
        <a:ea typeface=".Aqua かな"/>
        <a:cs typeface=".Aqua かな"/>
      </a:majorFont>
      <a:minorFont>
        <a:latin typeface="Lucida Grande"/>
        <a:ea typeface=".Aqua かな"/>
        <a:cs typeface=".Aqua かな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Default - Titolo e contenut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23669</TotalTime>
  <Pages>0</Pages>
  <Words>3738</Words>
  <Characters>0</Characters>
  <Application>Microsoft Office PowerPoint</Application>
  <PresentationFormat>Presentazione su schermo (4:3)</PresentationFormat>
  <Lines>0</Lines>
  <Paragraphs>926</Paragraphs>
  <Slides>127</Slides>
  <Notes>47</Notes>
  <HiddenSlides>0</HiddenSlides>
  <MMClips>0</MMClips>
  <ScaleCrop>false</ScaleCrop>
  <HeadingPairs>
    <vt:vector size="6" baseType="variant">
      <vt:variant>
        <vt:lpstr>Tema</vt:lpstr>
      </vt:variant>
      <vt:variant>
        <vt:i4>6</vt:i4>
      </vt:variant>
      <vt:variant>
        <vt:lpstr>Server OLE incorporati</vt:lpstr>
      </vt:variant>
      <vt:variant>
        <vt:i4>3</vt:i4>
      </vt:variant>
      <vt:variant>
        <vt:lpstr>Titoli diapositive</vt:lpstr>
      </vt:variant>
      <vt:variant>
        <vt:i4>127</vt:i4>
      </vt:variant>
    </vt:vector>
  </HeadingPairs>
  <TitlesOfParts>
    <vt:vector size="136" baseType="lpstr">
      <vt:lpstr>Default - Titolo e contenuto</vt:lpstr>
      <vt:lpstr>1_Default - Diapositiva titolo</vt:lpstr>
      <vt:lpstr>1_Default - Titolo e contenuto</vt:lpstr>
      <vt:lpstr>Struttura predefinita</vt:lpstr>
      <vt:lpstr>2_Default - Titolo e contenuto</vt:lpstr>
      <vt:lpstr>1_Struttura predefinita</vt:lpstr>
      <vt:lpstr>Fotografia di Photo Editor</vt:lpstr>
      <vt:lpstr>Foglio di lavoro di Microsoft Office Excel 97-2003</vt:lpstr>
      <vt:lpstr>Immagine bitmap</vt:lpstr>
      <vt:lpstr>Diapositiva 1</vt:lpstr>
      <vt:lpstr>Disturbi dell’alvo</vt:lpstr>
      <vt:lpstr>GIUNGE IN AMBULATORIO PER: </vt:lpstr>
      <vt:lpstr>ANAMNESI PATOLOGICA PROSSIMA</vt:lpstr>
      <vt:lpstr>Diapositiva 5</vt:lpstr>
      <vt:lpstr>ESAME OBIETTIVO</vt:lpstr>
      <vt:lpstr>SOSPETTO DIAGNOSTICO</vt:lpstr>
      <vt:lpstr>TERAPIA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Diapositiva 36</vt:lpstr>
      <vt:lpstr>Diapositiva 37</vt:lpstr>
      <vt:lpstr>Diapositiva 38</vt:lpstr>
      <vt:lpstr>Diapositiva 39</vt:lpstr>
      <vt:lpstr>Diapositiva 40</vt:lpstr>
      <vt:lpstr>Diapositiva 41</vt:lpstr>
      <vt:lpstr>Diapositiva 42</vt:lpstr>
      <vt:lpstr>Diapositiva 43</vt:lpstr>
      <vt:lpstr>Diapositiva 44</vt:lpstr>
      <vt:lpstr>Diapositiva 45</vt:lpstr>
      <vt:lpstr>Diapositiva 46</vt:lpstr>
      <vt:lpstr>Diapositiva 47</vt:lpstr>
      <vt:lpstr>Diapositiva 48</vt:lpstr>
      <vt:lpstr>Diapositiva 49</vt:lpstr>
      <vt:lpstr>Diapositiva 50</vt:lpstr>
      <vt:lpstr>Diapositiva 51</vt:lpstr>
      <vt:lpstr>Diapositiva 52</vt:lpstr>
      <vt:lpstr>Diapositiva 53</vt:lpstr>
      <vt:lpstr>Diapositiva 54</vt:lpstr>
      <vt:lpstr>Diapositiva 55</vt:lpstr>
      <vt:lpstr>Diapositiva 56</vt:lpstr>
      <vt:lpstr>Diapositiva 57</vt:lpstr>
      <vt:lpstr>Diapositiva 58</vt:lpstr>
      <vt:lpstr>Diapositiva 59</vt:lpstr>
      <vt:lpstr>Diapositiva 60</vt:lpstr>
      <vt:lpstr>Diapositiva 61</vt:lpstr>
      <vt:lpstr>Diapositiva 62</vt:lpstr>
      <vt:lpstr>Diapositiva 63</vt:lpstr>
      <vt:lpstr>Diapositiva 64</vt:lpstr>
      <vt:lpstr> </vt:lpstr>
      <vt:lpstr>E.O.</vt:lpstr>
      <vt:lpstr>…DUBBI… …ALTRI DUBBI…</vt:lpstr>
      <vt:lpstr>Diapositiva 68</vt:lpstr>
      <vt:lpstr>Diapositiva 69</vt:lpstr>
      <vt:lpstr>Diapositiva 70</vt:lpstr>
      <vt:lpstr>Diapositiva 71</vt:lpstr>
      <vt:lpstr>Diapositiva 72</vt:lpstr>
      <vt:lpstr>Diapositiva 73</vt:lpstr>
      <vt:lpstr>Diapositiva 74</vt:lpstr>
      <vt:lpstr>Diapositiva 75</vt:lpstr>
      <vt:lpstr>Diapositiva 76</vt:lpstr>
      <vt:lpstr>Diapositiva 77</vt:lpstr>
      <vt:lpstr>Diapositiva 78</vt:lpstr>
      <vt:lpstr>Diapositiva 79</vt:lpstr>
      <vt:lpstr>Diapositiva 80</vt:lpstr>
      <vt:lpstr>Diapositiva 81</vt:lpstr>
      <vt:lpstr>Diapositiva 82</vt:lpstr>
      <vt:lpstr>Diapositiva 83</vt:lpstr>
      <vt:lpstr>Diapositiva 84</vt:lpstr>
      <vt:lpstr>Diapositiva 85</vt:lpstr>
      <vt:lpstr>Diapositiva 86</vt:lpstr>
      <vt:lpstr>Diapositiva 87</vt:lpstr>
      <vt:lpstr>Diapositiva 88</vt:lpstr>
      <vt:lpstr>Diapositiva 89</vt:lpstr>
      <vt:lpstr>Diapositiva 90</vt:lpstr>
      <vt:lpstr>Diapositiva 91</vt:lpstr>
      <vt:lpstr>Diapositiva 92</vt:lpstr>
      <vt:lpstr>Diapositiva 93</vt:lpstr>
      <vt:lpstr>Diapositiva 94</vt:lpstr>
      <vt:lpstr>Diapositiva 95</vt:lpstr>
      <vt:lpstr>Diapositiva 96</vt:lpstr>
      <vt:lpstr>Diapositiva 97</vt:lpstr>
      <vt:lpstr>Diapositiva 98</vt:lpstr>
      <vt:lpstr>Diapositiva 99</vt:lpstr>
      <vt:lpstr>Diapositiva 100</vt:lpstr>
      <vt:lpstr>Diapositiva 101</vt:lpstr>
      <vt:lpstr>Diapositiva 102</vt:lpstr>
      <vt:lpstr>Diapositiva 103</vt:lpstr>
      <vt:lpstr>Diapositiva 104</vt:lpstr>
      <vt:lpstr>Diapositiva 105</vt:lpstr>
      <vt:lpstr>Diapositiva 106</vt:lpstr>
      <vt:lpstr>Diapositiva 107</vt:lpstr>
      <vt:lpstr>Diapositiva 108</vt:lpstr>
      <vt:lpstr>Diapositiva 109</vt:lpstr>
      <vt:lpstr>Diapositiva 110</vt:lpstr>
      <vt:lpstr>Diapositiva 111</vt:lpstr>
      <vt:lpstr>Diapositiva 112</vt:lpstr>
      <vt:lpstr>Diapositiva 113</vt:lpstr>
      <vt:lpstr>Diapositiva 114</vt:lpstr>
      <vt:lpstr>Diapositiva 115</vt:lpstr>
      <vt:lpstr>Diapositiva 116</vt:lpstr>
      <vt:lpstr>Diapositiva 117</vt:lpstr>
      <vt:lpstr>Diapositiva 118</vt:lpstr>
      <vt:lpstr>Diapositiva 119</vt:lpstr>
      <vt:lpstr>Diapositiva 120</vt:lpstr>
      <vt:lpstr>Diapositiva 121</vt:lpstr>
      <vt:lpstr>Diapositiva 122</vt:lpstr>
      <vt:lpstr>Diapositiva 123</vt:lpstr>
      <vt:lpstr>Diapositiva 124</vt:lpstr>
      <vt:lpstr>Diapositiva 125</vt:lpstr>
      <vt:lpstr>Diapositiva 126</vt:lpstr>
      <vt:lpstr>TAKE HOME MESSAGES: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Francesca Caselani</dc:creator>
  <cp:lastModifiedBy>lorenzo zanini</cp:lastModifiedBy>
  <cp:revision>378</cp:revision>
  <dcterms:modified xsi:type="dcterms:W3CDTF">2014-10-25T14:23:48Z</dcterms:modified>
</cp:coreProperties>
</file>