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0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4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5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7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E8656E-AD47-B147-9A41-B4D5773D7B6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17/10/2017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5C0AE3-3A15-AF45-B255-B81D8A4B1B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2" y="123827"/>
            <a:ext cx="34194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84215" y="3976690"/>
            <a:ext cx="7775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IL COLPEVOLE </a:t>
            </a:r>
            <a:r>
              <a:rPr lang="ja-JP" altLang="it-IT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“</a:t>
            </a:r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INVISIBILE</a:t>
            </a:r>
            <a:r>
              <a:rPr lang="ja-JP" altLang="it-IT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”</a:t>
            </a:r>
            <a:endParaRPr lang="it-IT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1108" y="4941913"/>
            <a:ext cx="4967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/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Riferimento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bibliografico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Bitter Pills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 fontAlgn="base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Adam C. Schaffer, M.D., Yonatan Grad, M.D., and John J. Ross, M.D.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defTabSz="457200" fontAlgn="base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Engl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J Med 2010; 363: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e26 October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14,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2010 DOI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: 10.1056/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NEJMimc1004455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3544688" y="2179501"/>
            <a:ext cx="5235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Discussione: Prof.ssa Sandra Sigala</a:t>
            </a:r>
            <a:endParaRPr lang="it-IT" altLang="it-IT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5" descr="logo azienda spedale civile"/>
          <p:cNvPicPr>
            <a:picLocks noChangeArrowheads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5" y="372535"/>
            <a:ext cx="1114955" cy="10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WINDOWS\Desktop\logounibs.gif (3).jpg"/>
          <p:cNvPicPr>
            <a:picLocks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6" y="372535"/>
            <a:ext cx="1050925" cy="10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5588" y="574021"/>
            <a:ext cx="5472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Acute interstitial nephritis (AIN) has been reported with the use of proton pump inhibitors (PPIs) and is generally considered to be an </a:t>
            </a:r>
            <a:r>
              <a:rPr lang="en-US" sz="1600" i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idiopathic</a:t>
            </a:r>
            <a:r>
              <a:rPr lang="en-US" sz="16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hypersensitivity reaction</a:t>
            </a:r>
            <a:r>
              <a:rPr lang="en-US" sz="1600" dirty="0">
                <a:solidFill>
                  <a:srgbClr val="4BACC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340377"/>
            <a:ext cx="1820396" cy="182039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84097" y="2160773"/>
            <a:ext cx="80144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AIN can occur at any time during therapy. Discontinue the PPI if AIN occurs</a:t>
            </a:r>
            <a:r>
              <a:rPr lang="en-U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Although rare, acute interstitial nephritis (AIN) has been reported in association with all proton pump inhibitors (PPIs). </a:t>
            </a:r>
            <a:endParaRPr lang="en-US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population most associated with reported cases of PPI-induced AIN is </a:t>
            </a:r>
            <a:r>
              <a:rPr lang="en-US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older</a:t>
            </a:r>
            <a:r>
              <a:rPr lang="en-US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may have </a:t>
            </a:r>
            <a:r>
              <a:rPr lang="en-US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co-morbid conditions </a:t>
            </a:r>
            <a:r>
              <a:rPr lang="en-US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affect renal function, and may be taking </a:t>
            </a:r>
            <a:r>
              <a:rPr lang="en-US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concomitant medications that also are implicated in drug-induced AIN</a:t>
            </a:r>
            <a:r>
              <a:rPr lang="en-US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Discontinuation </a:t>
            </a:r>
            <a:r>
              <a:rPr lang="en-U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PPI is the primary therapy, while corticosteroids are often used but efficacy has not been demonstrated in controlled clinical trials. </a:t>
            </a:r>
            <a:r>
              <a:rPr lang="en-US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majority of patients regain renal function, although not always to pre-AIN levels. </a:t>
            </a:r>
            <a:endParaRPr lang="en-US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2" y="340379"/>
            <a:ext cx="816934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3467" y="598058"/>
            <a:ext cx="7857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presentazione  clinica ed i sintomi spesso non sono chiari,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i pazienti possono avere declino della funzione renale, ma essere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asintomatici. 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tempestivo riconoscimento ed il trattamento, se necessario, della nefrite interstiziale indotta da PPI sono fondamentali per prevenire le complicanze renali e/o lo sviluppo di insufficienza renale cronica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37370"/>
            <a:ext cx="8382000" cy="176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2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742174"/>
            <a:ext cx="8610832" cy="61158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Rettangolo 1"/>
          <p:cNvSpPr/>
          <p:nvPr/>
        </p:nvSpPr>
        <p:spPr>
          <a:xfrm>
            <a:off x="400583" y="6307862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Adverse Effects of Long-Term Proton Pump Inhibitor 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Therapy </a:t>
            </a:r>
          </a:p>
          <a:p>
            <a:pPr defTabSz="457200"/>
            <a:r>
              <a:rPr lang="sv-S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 </a:t>
            </a:r>
            <a:r>
              <a:rPr lang="sv-S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 Sci (2011) 56:931–950</a:t>
            </a:r>
            <a:endParaRPr lang="it-IT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4508" y="172733"/>
            <a:ext cx="906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è l’unico effetto avverso «importante» dei PPI?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2237" y="689115"/>
            <a:ext cx="8471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L’esatta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</a:t>
            </a:r>
            <a:r>
              <a:rPr lang="en-US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ipomagnesiemia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rimane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difficile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tuttavia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crescente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segnalazioni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possano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rappresentare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“la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un iceberg”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53" y="2166443"/>
            <a:ext cx="1879226" cy="25056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1440" y="2166441"/>
            <a:ext cx="633841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All’ipomagnesiemia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spesso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ipocalcemia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n-US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ipopotassiemia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secondarie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L’uso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termine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PPI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sembra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giocare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ruolo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pazienti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report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assumevano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PPI da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oltre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anno.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L’alterazione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degli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elettroliti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in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rapidamente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reversibile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sospensione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farmaco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Iposodiemia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inappropriate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secrezione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ADH</a:t>
            </a:r>
          </a:p>
          <a:p>
            <a:pPr algn="just" defTabSz="457200"/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27948" y="4792089"/>
            <a:ext cx="5567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could indicate that PPIs might have a relatively subtle effect on Mg</a:t>
            </a:r>
            <a:r>
              <a:rPr lang="en-US" sz="1600" b="1" i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homeostasis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which only becomes overt when Mg</a:t>
            </a:r>
            <a:r>
              <a:rPr lang="en-US" sz="1600" b="1" i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stores are completely depleted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51468" y="319784"/>
            <a:ext cx="7252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 e </a:t>
            </a:r>
            <a:r>
              <a:rPr lang="en-US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alterazione</a:t>
            </a:r>
            <a:r>
              <a:rPr 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degli</a:t>
            </a:r>
            <a:r>
              <a:rPr 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elettroliti</a:t>
            </a:r>
            <a:endParaRPr lang="en-US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67088" y="603932"/>
            <a:ext cx="54541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target dei  PPI a livello gastrico, l’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ATPasi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gHK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α,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un omologo nel colon (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cHK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che estrude protoni nel lume dell’intestino, scambiando con ioni K</a:t>
            </a:r>
            <a:r>
              <a:rPr lang="it-IT" sz="16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indicano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PPI inibiscono l'attività di 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cHK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determinando una riduzione della secrezione di ioni H</a:t>
            </a:r>
            <a:r>
              <a:rPr lang="it-IT" sz="16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nel colon,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portando così ad una riduzione dell’assorbimento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intestinale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</a:t>
            </a:r>
            <a:r>
              <a:rPr lang="it-IT" sz="1600" i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canali TRPM6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6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de-D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Pflugers </a:t>
            </a:r>
            <a:r>
              <a:rPr lang="de-DE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</a:t>
            </a:r>
            <a:r>
              <a:rPr lang="de-D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de-DE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de-D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</a:t>
            </a:r>
            <a:r>
              <a:rPr lang="de-DE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Physiol</a:t>
            </a:r>
            <a:r>
              <a:rPr lang="de-DE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(2013) 465:1613–1620</a:t>
            </a:r>
            <a:endParaRPr lang="it-IT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7749" y="442568"/>
            <a:ext cx="2847975" cy="3705225"/>
            <a:chOff x="833718" y="3112"/>
            <a:chExt cx="2847975" cy="370522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718" y="3112"/>
              <a:ext cx="2847975" cy="3705225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833718" y="3285217"/>
              <a:ext cx="20517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it-IT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https://www.csbsju.edu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766483" y="4590504"/>
            <a:ext cx="7691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omeprazolo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inibisce localmente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ATPasi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cHK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α, portando ad un aumento del pH luminale nel colon. Dato che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trasporto di Mg</a:t>
            </a:r>
            <a:r>
              <a:rPr lang="it-IT" sz="16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mediato dai canali TRPM6 dipende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protonazione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canale stesso,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l’aumento del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indotto da PPI riduce l’ingresso intracellulare di Mg</a:t>
            </a:r>
            <a:r>
              <a:rPr lang="it-IT" sz="16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mediato da questi canali</a:t>
            </a:r>
          </a:p>
          <a:p>
            <a:pPr algn="just" defTabSz="457200"/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it-IT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PLoSONE</a:t>
            </a:r>
            <a:r>
              <a:rPr lang="it-IT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|DOI:10.1371/journal.pone.0138881, 2015</a:t>
            </a:r>
            <a:endParaRPr lang="it-IT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77761" y="2966939"/>
            <a:ext cx="4572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457200"/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PPIs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 directly alter bone metabolism via 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vacuolar 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H</a:t>
            </a:r>
            <a:r>
              <a:rPr lang="en-US" sz="1600" b="1" i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-ATPase </a:t>
            </a:r>
            <a:r>
              <a:rPr lang="en-US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osteoclasts. </a:t>
            </a:r>
            <a:endParaRPr lang="en-US" sz="16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hope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delicate cascade mechanism of the effect of PPIs on bone metabolism will be found out in the near future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Liver, 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607-614, 2015</a:t>
            </a:r>
            <a:endParaRPr lang="it-IT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1" y="2971611"/>
            <a:ext cx="4083300" cy="36712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1541" y="254804"/>
            <a:ext cx="632392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it-IT" sz="1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it-IT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metanalisi</a:t>
            </a: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 dimostrato che 4 su 5 studi caso/controllo confermano un aumentato rischio di fratture patologiche con l’uso a lungo termine (2 anni e oltre) di PPI.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rischio sembra essere correlato alla dose e alla durata del trattamento e sembra essere reversibile. 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si osserva una riduzione della densità ossea.</a:t>
            </a: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77761" y="4826928"/>
            <a:ext cx="4572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defTabSz="457200"/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 pump inhibitors may increase the risk of osteoporosis-related hip, wrist, or spine fractures, especially in patients on </a:t>
            </a:r>
            <a:r>
              <a:rPr lang="en-US" sz="1600" b="1" i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high-dose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multiple daily doses) or </a:t>
            </a:r>
            <a:r>
              <a:rPr lang="en-US" sz="1600" b="1" i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longer than one year) therapy </a:t>
            </a:r>
            <a:endParaRPr lang="en-US" sz="16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en-US" sz="12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Drugdex</a:t>
            </a:r>
            <a:r>
              <a: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Micromedex 2.0</a:t>
            </a:r>
            <a:endParaRPr lang="it-IT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85469" y="1081907"/>
            <a:ext cx="2607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 e osso</a:t>
            </a:r>
          </a:p>
          <a:p>
            <a:pPr defTabSz="457200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26535" y="4284136"/>
            <a:ext cx="7872009" cy="2031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457200"/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Measures Can Be Used </a:t>
            </a: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Mitigate </a:t>
            </a: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Potential Risks </a:t>
            </a: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Long-term </a:t>
            </a: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 Therapy</a:t>
            </a: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just" defTabSz="457200"/>
            <a:endParaRPr lang="en-US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sum, the best current strategies for </a:t>
            </a:r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mitigating the </a:t>
            </a:r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risks of long-term PPIs are </a:t>
            </a:r>
            <a:r>
              <a:rPr lang="en-US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avoid </a:t>
            </a:r>
            <a:r>
              <a:rPr lang="en-US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prescribing them </a:t>
            </a:r>
            <a:r>
              <a:rPr lang="en-US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they are not indicated and to reduce them </a:t>
            </a:r>
            <a:r>
              <a:rPr lang="en-US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their </a:t>
            </a:r>
            <a:r>
              <a:rPr lang="en-US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dose when they are indicated</a:t>
            </a:r>
            <a:endParaRPr lang="it-IT" i="1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9" y="245059"/>
            <a:ext cx="2286000" cy="14192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02" y="1664282"/>
            <a:ext cx="6238440" cy="22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3" y="4676544"/>
            <a:ext cx="2378004" cy="14852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18012" y="4251556"/>
            <a:ext cx="55805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/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«È 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poco disponibile in farmacia, come medicinale di automedicazione, quindi senza la necessità di una ricetta medica, il </a:t>
            </a:r>
            <a:r>
              <a:rPr lang="it-IT" sz="16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pantoprazolo</a:t>
            </a:r>
            <a:r>
              <a:rPr lang="it-IT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 inibitore della pompa protonica. In pratica è un farmaco che agisce contro le secrezioni acide gastriche in eccesso e contrastando, quindi</a:t>
            </a:r>
            <a:r>
              <a:rPr lang="it-IT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 pirosi, vale a dire i bruciori di </a:t>
            </a:r>
            <a:r>
              <a:rPr lang="it-IT" sz="16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stomaco»</a:t>
            </a:r>
            <a:endParaRPr lang="it-IT" sz="16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18012" y="563321"/>
            <a:ext cx="558053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Appropriatezza prescrittiva</a:t>
            </a:r>
          </a:p>
          <a:p>
            <a:pPr algn="just" defTabSz="457200">
              <a:buClr>
                <a:srgbClr val="FF0000"/>
              </a:buClr>
            </a:pP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Rivalutazione periodica della terapia</a:t>
            </a:r>
          </a:p>
          <a:p>
            <a:pPr algn="just" defTabSz="457200">
              <a:buClr>
                <a:srgbClr val="FF0000"/>
              </a:buClr>
            </a:pP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Attenzione nei pazienti anziani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Rivalutazione periodica del paziente per valutare l’eventuale insorgenza di eventi avversi </a:t>
            </a: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Attenzione all’effetto rimbalzo alla sospensione della terapia</a:t>
            </a: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5" y="563321"/>
            <a:ext cx="2253783" cy="20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Presentazione su schermo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fabio.lodirizzini</dc:creator>
  <cp:lastModifiedBy>fabio.lodirizzini</cp:lastModifiedBy>
  <cp:revision>1</cp:revision>
  <dcterms:created xsi:type="dcterms:W3CDTF">2017-10-17T09:58:53Z</dcterms:created>
  <dcterms:modified xsi:type="dcterms:W3CDTF">2017-10-17T09:59:13Z</dcterms:modified>
</cp:coreProperties>
</file>