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gif" ContentType="image/gif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67"/>
  </p:notesMasterIdLst>
  <p:sldIdLst>
    <p:sldId id="263" r:id="rId2"/>
    <p:sldId id="389" r:id="rId3"/>
    <p:sldId id="456" r:id="rId4"/>
    <p:sldId id="430" r:id="rId5"/>
    <p:sldId id="423" r:id="rId6"/>
    <p:sldId id="431" r:id="rId7"/>
    <p:sldId id="437" r:id="rId8"/>
    <p:sldId id="458" r:id="rId9"/>
    <p:sldId id="479" r:id="rId10"/>
    <p:sldId id="480" r:id="rId11"/>
    <p:sldId id="445" r:id="rId12"/>
    <p:sldId id="432" r:id="rId13"/>
    <p:sldId id="433" r:id="rId14"/>
    <p:sldId id="434" r:id="rId15"/>
    <p:sldId id="446" r:id="rId16"/>
    <p:sldId id="481" r:id="rId17"/>
    <p:sldId id="476" r:id="rId18"/>
    <p:sldId id="439" r:id="rId19"/>
    <p:sldId id="440" r:id="rId20"/>
    <p:sldId id="441" r:id="rId21"/>
    <p:sldId id="442" r:id="rId22"/>
    <p:sldId id="485" r:id="rId23"/>
    <p:sldId id="443" r:id="rId24"/>
    <p:sldId id="444" r:id="rId25"/>
    <p:sldId id="459" r:id="rId26"/>
    <p:sldId id="461" r:id="rId27"/>
    <p:sldId id="462" r:id="rId28"/>
    <p:sldId id="467" r:id="rId29"/>
    <p:sldId id="464" r:id="rId30"/>
    <p:sldId id="465" r:id="rId31"/>
    <p:sldId id="410" r:id="rId32"/>
    <p:sldId id="435" r:id="rId33"/>
    <p:sldId id="466" r:id="rId34"/>
    <p:sldId id="468" r:id="rId35"/>
    <p:sldId id="475" r:id="rId36"/>
    <p:sldId id="469" r:id="rId37"/>
    <p:sldId id="470" r:id="rId38"/>
    <p:sldId id="472" r:id="rId39"/>
    <p:sldId id="473" r:id="rId40"/>
    <p:sldId id="417" r:id="rId41"/>
    <p:sldId id="447" r:id="rId42"/>
    <p:sldId id="477" r:id="rId43"/>
    <p:sldId id="412" r:id="rId44"/>
    <p:sldId id="483" r:id="rId45"/>
    <p:sldId id="413" r:id="rId46"/>
    <p:sldId id="451" r:id="rId47"/>
    <p:sldId id="478" r:id="rId48"/>
    <p:sldId id="484" r:id="rId49"/>
    <p:sldId id="407" r:id="rId50"/>
    <p:sldId id="482" r:id="rId51"/>
    <p:sldId id="408" r:id="rId52"/>
    <p:sldId id="420" r:id="rId53"/>
    <p:sldId id="421" r:id="rId54"/>
    <p:sldId id="398" r:id="rId55"/>
    <p:sldId id="422" r:id="rId56"/>
    <p:sldId id="400" r:id="rId57"/>
    <p:sldId id="401" r:id="rId58"/>
    <p:sldId id="386" r:id="rId59"/>
    <p:sldId id="383" r:id="rId60"/>
    <p:sldId id="427" r:id="rId61"/>
    <p:sldId id="429" r:id="rId62"/>
    <p:sldId id="428" r:id="rId63"/>
    <p:sldId id="436" r:id="rId64"/>
    <p:sldId id="457" r:id="rId65"/>
    <p:sldId id="486" r:id="rId6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33"/>
    <a:srgbClr val="CC3399"/>
    <a:srgbClr val="CC0099"/>
    <a:srgbClr val="0000CC"/>
    <a:srgbClr val="CC0066"/>
    <a:srgbClr val="6A5124"/>
    <a:srgbClr val="933986"/>
    <a:srgbClr val="A50021"/>
    <a:srgbClr val="008000"/>
    <a:srgbClr val="FF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772" autoAdjust="0"/>
    <p:restoredTop sz="99746" autoAdjust="0"/>
  </p:normalViewPr>
  <p:slideViewPr>
    <p:cSldViewPr>
      <p:cViewPr>
        <p:scale>
          <a:sx n="50" d="100"/>
          <a:sy n="50" d="100"/>
        </p:scale>
        <p:origin x="-59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37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9D07F-1C4A-4B44-AF22-1D051DEB4A1E}" type="datetimeFigureOut">
              <a:rPr lang="it-IT" smtClean="0"/>
              <a:pPr/>
              <a:t>25/01/13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7CD74C-21CF-4DB1-A4E3-D092E2072EBD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7C28CE-9296-4F4A-BED3-E6F1A097461D}" type="slidenum">
              <a:rPr lang="it-IT"/>
              <a:pPr/>
              <a:t>1</a:t>
            </a:fld>
            <a:endParaRPr lang="it-IT"/>
          </a:p>
        </p:txBody>
      </p:sp>
      <p:sp>
        <p:nvSpPr>
          <p:cNvPr id="227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E5D26A5-AA1F-4F96-9E7A-D65688323441}" type="slidenum">
              <a:rPr lang="it-IT" sz="1200"/>
              <a:pPr algn="r"/>
              <a:t>26</a:t>
            </a:fld>
            <a:endParaRPr lang="it-IT" sz="1200"/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41C3B5-948D-4169-8D88-9EB8096A27BB}" type="slidenum">
              <a:rPr lang="it-IT" smtClean="0"/>
              <a:pPr/>
              <a:t>27</a:t>
            </a:fld>
            <a:endParaRPr lang="it-IT" smtClean="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56137F-E0E4-48E1-A18B-72F44536D82C}" type="slidenum">
              <a:rPr lang="it-IT" smtClean="0"/>
              <a:pPr/>
              <a:t>29</a:t>
            </a:fld>
            <a:endParaRPr lang="it-IT" smtClean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FDA20D3-DF81-4B05-9414-49245D0E5D09}" type="slidenum">
              <a:rPr lang="it-IT" smtClean="0"/>
              <a:pPr/>
              <a:t>30</a:t>
            </a:fld>
            <a:endParaRPr lang="it-IT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AF7C72F-E85A-44DF-A5C4-4A42F4BD6809}" type="slidenum">
              <a:rPr lang="it-IT" smtClean="0"/>
              <a:pPr/>
              <a:t>18</a:t>
            </a:fld>
            <a:endParaRPr lang="it-IT" smtClean="0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C344E57-EF7C-4521-9101-61C8C83E6647}" type="slidenum">
              <a:rPr lang="it-IT" smtClean="0"/>
              <a:pPr/>
              <a:t>19</a:t>
            </a:fld>
            <a:endParaRPr lang="it-IT" smtClean="0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47FD20-CFB7-4048-9CE4-B95A9B549FDF}" type="slidenum">
              <a:rPr lang="it-IT" smtClean="0"/>
              <a:pPr/>
              <a:t>20</a:t>
            </a:fld>
            <a:endParaRPr lang="it-IT" smtClean="0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3ABD85-5BB4-4F72-B758-0EF0D1FD4C55}" type="slidenum">
              <a:rPr lang="it-IT" smtClean="0"/>
              <a:pPr/>
              <a:t>22</a:t>
            </a:fld>
            <a:endParaRPr lang="it-IT" smtClean="0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347770-41BF-4070-BC17-E01282496FB9}" type="slidenum">
              <a:rPr lang="it-IT" smtClean="0"/>
              <a:pPr/>
              <a:t>23</a:t>
            </a:fld>
            <a:endParaRPr lang="it-IT" smtClean="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72DB6CA-9EA0-4055-968D-E34A21423A06}" type="slidenum">
              <a:rPr lang="it-IT" smtClean="0"/>
              <a:pPr/>
              <a:t>24</a:t>
            </a:fld>
            <a:endParaRPr lang="it-IT" smtClean="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6517EBA-9E1E-4ED5-B8E9-D4AB389E37EC}" type="slidenum">
              <a:rPr lang="it-IT" smtClean="0"/>
              <a:pPr/>
              <a:t>25</a:t>
            </a:fld>
            <a:endParaRPr lang="it-IT" smtClean="0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ttore 1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9" name="Titolo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16" name="Segnaposto data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11CAC-72E8-43F2-8337-15BC2662DD9E}" type="datetimeFigureOut">
              <a:rPr lang="it-IT" smtClean="0"/>
              <a:pPr/>
              <a:t>25/01/13</a:t>
            </a:fld>
            <a:endParaRPr lang="it-IT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15" name="Segnaposto numero diapositiva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11DA971-9064-4829-A23C-BD450B80BEA9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11CAC-72E8-43F2-8337-15BC2662DD9E}" type="datetimeFigureOut">
              <a:rPr lang="it-IT" smtClean="0"/>
              <a:pPr/>
              <a:t>25/01/13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DA971-9064-4829-A23C-BD450B80BEA9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11CAC-72E8-43F2-8337-15BC2662DD9E}" type="datetimeFigureOut">
              <a:rPr lang="it-IT" smtClean="0"/>
              <a:pPr/>
              <a:t>25/01/13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DA971-9064-4829-A23C-BD450B80BEA9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olo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27" name="Segnaposto contenuto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25" name="Segnaposto data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11CAC-72E8-43F2-8337-15BC2662DD9E}" type="datetimeFigureOut">
              <a:rPr lang="it-IT" smtClean="0"/>
              <a:pPr/>
              <a:t>25/01/13</a:t>
            </a:fld>
            <a:endParaRPr lang="it-IT" dirty="0"/>
          </a:p>
        </p:txBody>
      </p:sp>
      <p:sp>
        <p:nvSpPr>
          <p:cNvPr id="19" name="Segnaposto piè di pagina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16" name="Segnaposto numero diapositiva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11DA971-9064-4829-A23C-BD450B80BEA9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ttore 1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Segnaposto testo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19" name="Segnaposto data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11CAC-72E8-43F2-8337-15BC2662DD9E}" type="datetimeFigureOut">
              <a:rPr lang="it-IT" smtClean="0"/>
              <a:pPr/>
              <a:t>25/01/13</a:t>
            </a:fld>
            <a:endParaRPr lang="it-IT" dirty="0"/>
          </a:p>
        </p:txBody>
      </p:sp>
      <p:sp>
        <p:nvSpPr>
          <p:cNvPr id="11" name="Segnaposto piè di pagina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16" name="Segnaposto numero diapositiva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DA971-9064-4829-A23C-BD450B80BEA9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8" name="Titolo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olo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4" name="Segnaposto contenuto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3" name="Segnaposto contenuto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21" name="Segnaposto data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11CAC-72E8-43F2-8337-15BC2662DD9E}" type="datetimeFigureOut">
              <a:rPr lang="it-IT" smtClean="0"/>
              <a:pPr/>
              <a:t>25/01/13</a:t>
            </a:fld>
            <a:endParaRPr lang="it-IT" dirty="0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1" name="Segnaposto numero diapositiva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DA971-9064-4829-A23C-BD450B80BEA9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olo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25" name="Segnaposto testo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28" name="Segnaposto contenuto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0" name="Segnaposto data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11CAC-72E8-43F2-8337-15BC2662DD9E}" type="datetimeFigureOut">
              <a:rPr lang="it-IT" smtClean="0"/>
              <a:pPr/>
              <a:t>25/01/13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11DA971-9064-4829-A23C-BD450B80BEA9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11" name="Connettore 1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olo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2" name="Segnaposto data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11CAC-72E8-43F2-8337-15BC2662DD9E}" type="datetimeFigureOut">
              <a:rPr lang="it-IT" smtClean="0"/>
              <a:pPr/>
              <a:t>25/01/13</a:t>
            </a:fld>
            <a:endParaRPr lang="it-IT" dirty="0"/>
          </a:p>
        </p:txBody>
      </p:sp>
      <p:sp>
        <p:nvSpPr>
          <p:cNvPr id="21" name="Segnaposto piè di pagina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DA971-9064-4829-A23C-BD450B80BEA9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11CAC-72E8-43F2-8337-15BC2662DD9E}" type="datetimeFigureOut">
              <a:rPr lang="it-IT" smtClean="0"/>
              <a:pPr/>
              <a:t>25/01/13</a:t>
            </a:fld>
            <a:endParaRPr lang="it-IT" dirty="0"/>
          </a:p>
        </p:txBody>
      </p:sp>
      <p:sp>
        <p:nvSpPr>
          <p:cNvPr id="24" name="Segnaposto piè di pagina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DA971-9064-4829-A23C-BD450B80BEA9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Titolo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26" name="Segnaposto testo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14" name="Segnaposto contenuto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25" name="Segnaposto data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11CAC-72E8-43F2-8337-15BC2662DD9E}" type="datetimeFigureOut">
              <a:rPr lang="it-IT" smtClean="0"/>
              <a:pPr/>
              <a:t>25/01/13</a:t>
            </a:fld>
            <a:endParaRPr lang="it-IT" dirty="0"/>
          </a:p>
        </p:txBody>
      </p:sp>
      <p:sp>
        <p:nvSpPr>
          <p:cNvPr id="29" name="Segnaposto piè di pagina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DA971-9064-4829-A23C-BD450B80BEA9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egnaposto immagine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it-IT" dirty="0" smtClean="0"/>
              <a:t>Fare clic sull'icona per inserire un'immagine</a:t>
            </a:r>
            <a:endParaRPr kumimoji="0" lang="en-US" dirty="0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11CAC-72E8-43F2-8337-15BC2662DD9E}" type="datetimeFigureOut">
              <a:rPr lang="it-IT" smtClean="0"/>
              <a:pPr/>
              <a:t>25/01/13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1" name="Segnaposto numero diapositiva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DA971-9064-4829-A23C-BD450B80BEA9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17" name="Titolo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26" name="Segnaposto testo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ttore 1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Segnaposto testo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1" name="Segnaposto data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1411CAC-72E8-43F2-8337-15BC2662DD9E}" type="datetimeFigureOut">
              <a:rPr lang="it-IT" smtClean="0"/>
              <a:pPr/>
              <a:t>25/01/13</a:t>
            </a:fld>
            <a:endParaRPr lang="it-IT" dirty="0"/>
          </a:p>
        </p:txBody>
      </p:sp>
      <p:sp>
        <p:nvSpPr>
          <p:cNvPr id="28" name="Segnaposto piè di pagina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11DA971-9064-4829-A23C-BD450B80BEA9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10" name="Segnaposto titolo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Connettore 1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00" name="Text Box 4"/>
          <p:cNvSpPr txBox="1">
            <a:spLocks noChangeArrowheads="1"/>
          </p:cNvSpPr>
          <p:nvPr/>
        </p:nvSpPr>
        <p:spPr bwMode="auto">
          <a:xfrm>
            <a:off x="179511" y="1412776"/>
            <a:ext cx="8424937" cy="380104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it-IT" sz="44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Il ruolo del M</a:t>
            </a:r>
            <a:r>
              <a:rPr lang="it-IT" sz="24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edico di </a:t>
            </a:r>
            <a:r>
              <a:rPr lang="it-IT" sz="4400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M</a:t>
            </a:r>
            <a:r>
              <a:rPr lang="it-IT" sz="2400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edicina</a:t>
            </a:r>
            <a:r>
              <a:rPr lang="it-IT" sz="4400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G</a:t>
            </a:r>
            <a:r>
              <a:rPr lang="it-IT" sz="2400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enerale</a:t>
            </a:r>
            <a:endParaRPr lang="it-IT" sz="4400" b="1" i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</a:endParaRPr>
          </a:p>
          <a:p>
            <a:pPr>
              <a:spcBef>
                <a:spcPts val="600"/>
              </a:spcBef>
            </a:pPr>
            <a:r>
              <a:rPr lang="it-IT" sz="44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nella prevenzione della</a:t>
            </a:r>
          </a:p>
          <a:p>
            <a:pPr>
              <a:spcBef>
                <a:spcPts val="600"/>
              </a:spcBef>
            </a:pPr>
            <a:r>
              <a:rPr lang="it-IT" sz="44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malattia epatica e dell’HCC </a:t>
            </a:r>
          </a:p>
          <a:p>
            <a:pPr>
              <a:spcBef>
                <a:spcPct val="50000"/>
              </a:spcBef>
            </a:pPr>
            <a:endParaRPr lang="it-IT" sz="1400" b="1" i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  <a:latin typeface="Gungsuh" pitchFamily="18" charset="-127"/>
            </a:endParaRPr>
          </a:p>
          <a:p>
            <a:r>
              <a:rPr lang="it-IT" sz="2400" b="1" i="1" dirty="0" smtClean="0">
                <a:solidFill>
                  <a:srgbClr val="7030A0"/>
                </a:solidFill>
                <a:latin typeface="Gungsuh" pitchFamily="18" charset="-127"/>
              </a:rPr>
              <a:t>Dr. Pelizzari Pier Carlo</a:t>
            </a:r>
          </a:p>
          <a:p>
            <a:r>
              <a:rPr lang="it-IT" b="1" i="1" dirty="0" smtClean="0">
                <a:latin typeface="Gungsuh" pitchFamily="18" charset="-127"/>
              </a:rPr>
              <a:t>Medico di Medicina Generale </a:t>
            </a:r>
            <a:endParaRPr lang="it-IT" b="1" i="1" dirty="0" smtClean="0">
              <a:solidFill>
                <a:srgbClr val="CC0000"/>
              </a:solidFill>
              <a:latin typeface="Gungsuh" pitchFamily="18" charset="-127"/>
            </a:endParaRPr>
          </a:p>
          <a:p>
            <a:r>
              <a:rPr lang="it-IT" b="1" i="1" dirty="0" smtClean="0">
                <a:solidFill>
                  <a:srgbClr val="7030A0"/>
                </a:solidFill>
                <a:latin typeface="Gungsuh" pitchFamily="18" charset="-127"/>
              </a:rPr>
              <a:t>Referente  del “Corso  triennale di Formazione Specifica in Medicina Generale “</a:t>
            </a:r>
            <a:endParaRPr lang="it-IT" b="1" i="1" dirty="0" smtClean="0">
              <a:latin typeface="Gungsuh" pitchFamily="18" charset="-127"/>
            </a:endParaRPr>
          </a:p>
          <a:p>
            <a:r>
              <a:rPr lang="it-IT" b="1" i="1" dirty="0" smtClean="0">
                <a:solidFill>
                  <a:srgbClr val="7030A0"/>
                </a:solidFill>
                <a:latin typeface="Gungsuh" pitchFamily="18" charset="-127"/>
              </a:rPr>
              <a:t>Polo di Brescia </a:t>
            </a: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Società Italiana di Medicina Generale</a:t>
            </a:r>
            <a:br>
              <a:rPr lang="it-IT" dirty="0" smtClean="0"/>
            </a:br>
            <a:endParaRPr lang="it-IT" dirty="0"/>
          </a:p>
        </p:txBody>
      </p:sp>
      <p:sp>
        <p:nvSpPr>
          <p:cNvPr id="7" name="Segnaposto contenuto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80903" name="Text Box 7"/>
          <p:cNvSpPr txBox="1">
            <a:spLocks noChangeArrowheads="1"/>
          </p:cNvSpPr>
          <p:nvPr/>
        </p:nvSpPr>
        <p:spPr bwMode="auto">
          <a:xfrm>
            <a:off x="2133600" y="6237312"/>
            <a:ext cx="3505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Brescia </a:t>
            </a:r>
            <a:r>
              <a:rPr lang="it-IT" sz="1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it-IT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26 Gennaio</a:t>
            </a:r>
            <a:r>
              <a:rPr lang="it-IT" sz="1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2013</a:t>
            </a:r>
            <a:endParaRPr lang="it-IT" sz="1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aphicFrame>
        <p:nvGraphicFramePr>
          <p:cNvPr id="80904" name="Object 8"/>
          <p:cNvGraphicFramePr>
            <a:graphicFrameLocks noChangeAspect="1"/>
          </p:cNvGraphicFramePr>
          <p:nvPr/>
        </p:nvGraphicFramePr>
        <p:xfrm>
          <a:off x="6948264" y="2276872"/>
          <a:ext cx="2195736" cy="2160240"/>
        </p:xfrm>
        <a:graphic>
          <a:graphicData uri="http://schemas.openxmlformats.org/presentationml/2006/ole">
            <p:oleObj spid="_x0000_s2050" name="Fotografia Photo Editor" r:id="rId4" imgW="2095793" imgH="2104762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09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09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09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809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809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809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809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Prevalenza database MG</a:t>
            </a:r>
            <a:endParaRPr lang="it-IT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554163"/>
            <a:ext cx="8991600" cy="446712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ALT </a:t>
            </a:r>
            <a:r>
              <a:rPr lang="it-IT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&gt;30 M </a:t>
            </a: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&gt;20 F </a:t>
            </a:r>
            <a:r>
              <a:rPr lang="it-IT" sz="1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>
              <a:buNone/>
            </a:pPr>
            <a:r>
              <a:rPr lang="it-IT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it-IT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it-IT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	Maschi 		111.228  </a:t>
            </a:r>
            <a:r>
              <a:rPr lang="it-IT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74.046</a:t>
            </a:r>
            <a:r>
              <a:rPr lang="it-IT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 24,8 %</a:t>
            </a: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18,5</a:t>
            </a:r>
          </a:p>
          <a:p>
            <a:pPr algn="ctr">
              <a:buNone/>
            </a:pPr>
            <a:r>
              <a:rPr lang="it-IT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>
              <a:buNone/>
            </a:pP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Femmine	 149.998 </a:t>
            </a:r>
            <a:r>
              <a:rPr lang="it-IT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76,549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 30,6 % </a:t>
            </a:r>
            <a:r>
              <a:rPr lang="it-IT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15.8</a:t>
            </a:r>
          </a:p>
          <a:p>
            <a:pPr>
              <a:buNone/>
            </a:pPr>
            <a:r>
              <a:rPr lang="it-IT" sz="1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>
              <a:buNone/>
            </a:pP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Totale		150.594 </a:t>
            </a:r>
            <a:r>
              <a:rPr lang="it-IT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261.226</a:t>
            </a: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27,8 % </a:t>
            </a:r>
            <a:r>
              <a:rPr lang="it-IT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16.0</a:t>
            </a:r>
          </a:p>
          <a:p>
            <a:pPr>
              <a:buNone/>
            </a:pPr>
            <a:endParaRPr lang="it-IT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4800" y="332656"/>
            <a:ext cx="8686800" cy="962744"/>
          </a:xfrm>
        </p:spPr>
        <p:txBody>
          <a:bodyPr>
            <a:normAutofit/>
          </a:bodyPr>
          <a:lstStyle/>
          <a:p>
            <a:pPr algn="ctr"/>
            <a:r>
              <a:rPr lang="it-IT" b="1" dirty="0" smtClean="0">
                <a:solidFill>
                  <a:srgbClr val="FF0000"/>
                </a:solidFill>
                <a:latin typeface="Comic Sans MS" pitchFamily="66" charset="0"/>
              </a:rPr>
              <a:t>“La malattia epatica”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556792"/>
            <a:ext cx="8435280" cy="4525963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it-IT" b="1" dirty="0" smtClean="0"/>
              <a:t>Gli indici di </a:t>
            </a:r>
            <a:r>
              <a:rPr lang="it-IT" b="1" dirty="0" err="1" smtClean="0"/>
              <a:t>citolisi</a:t>
            </a:r>
            <a:endParaRPr lang="it-IT" sz="2200" dirty="0" smtClean="0"/>
          </a:p>
          <a:p>
            <a:pPr algn="ctr">
              <a:spcBef>
                <a:spcPts val="0"/>
              </a:spcBef>
              <a:buNone/>
            </a:pPr>
            <a:r>
              <a:rPr lang="it-IT" sz="2200" dirty="0" smtClean="0"/>
              <a:t> </a:t>
            </a:r>
          </a:p>
          <a:p>
            <a:pPr algn="ctr">
              <a:spcBef>
                <a:spcPts val="0"/>
              </a:spcBef>
              <a:buNone/>
            </a:pPr>
            <a:r>
              <a:rPr lang="it-IT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transaminasi possono essere</a:t>
            </a:r>
          </a:p>
          <a:p>
            <a:pPr algn="ctr">
              <a:spcBef>
                <a:spcPts val="0"/>
              </a:spcBef>
              <a:buNone/>
            </a:pPr>
            <a:r>
              <a:rPr lang="it-IT" sz="4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“normali” </a:t>
            </a:r>
          </a:p>
          <a:p>
            <a:pPr algn="ctr">
              <a:spcBef>
                <a:spcPts val="0"/>
              </a:spcBef>
              <a:buNone/>
            </a:pPr>
            <a:r>
              <a:rPr lang="it-IT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anche con fibrosi  e cirrosi</a:t>
            </a:r>
          </a:p>
          <a:p>
            <a:pPr>
              <a:spcBef>
                <a:spcPts val="0"/>
              </a:spcBef>
              <a:buNone/>
            </a:pPr>
            <a:endParaRPr lang="it-IT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4800" y="332656"/>
            <a:ext cx="8686800" cy="1008112"/>
          </a:xfrm>
        </p:spPr>
        <p:txBody>
          <a:bodyPr>
            <a:normAutofit/>
          </a:bodyPr>
          <a:lstStyle/>
          <a:p>
            <a:pPr algn="ctr"/>
            <a:r>
              <a:rPr lang="it-IT" sz="4400" b="1" dirty="0" smtClean="0">
                <a:solidFill>
                  <a:srgbClr val="0000CC"/>
                </a:solidFill>
              </a:rPr>
              <a:t>Studio </a:t>
            </a:r>
            <a:r>
              <a:rPr lang="it-IT" sz="4400" b="1" dirty="0" err="1" smtClean="0">
                <a:solidFill>
                  <a:srgbClr val="0000CC"/>
                </a:solidFill>
              </a:rPr>
              <a:t>bagnacavallo</a:t>
            </a:r>
            <a:r>
              <a:rPr lang="it-IT" sz="4400" b="1" dirty="0" smtClean="0">
                <a:solidFill>
                  <a:srgbClr val="0000CC"/>
                </a:solidFill>
              </a:rPr>
              <a:t> ‘06-’09</a:t>
            </a:r>
            <a:endParaRPr lang="it-IT" sz="4400" b="1" dirty="0">
              <a:solidFill>
                <a:srgbClr val="0000CC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it-IT" b="1" dirty="0" smtClean="0">
                <a:solidFill>
                  <a:srgbClr val="0070C0"/>
                </a:solidFill>
              </a:rPr>
              <a:t>ANALIZZA  LA  IPERTRANSAMINASEMIA  </a:t>
            </a:r>
          </a:p>
          <a:p>
            <a:pPr algn="ctr">
              <a:spcBef>
                <a:spcPts val="0"/>
              </a:spcBef>
              <a:buNone/>
            </a:pPr>
            <a:r>
              <a:rPr lang="it-IT" sz="2800" b="1" dirty="0" smtClean="0">
                <a:solidFill>
                  <a:srgbClr val="FF0000"/>
                </a:solidFill>
              </a:rPr>
              <a:t>con  Alt  </a:t>
            </a:r>
            <a:r>
              <a:rPr lang="it-IT" sz="2400" b="1" dirty="0" smtClean="0">
                <a:solidFill>
                  <a:srgbClr val="FF0000"/>
                </a:solidFill>
              </a:rPr>
              <a:t>o</a:t>
            </a:r>
            <a:r>
              <a:rPr lang="it-IT" sz="1800" dirty="0" smtClean="0">
                <a:solidFill>
                  <a:srgbClr val="FF0000"/>
                </a:solidFill>
              </a:rPr>
              <a:t>   </a:t>
            </a:r>
            <a:r>
              <a:rPr lang="it-IT" sz="2800" b="1" dirty="0" err="1" smtClean="0">
                <a:solidFill>
                  <a:srgbClr val="FF0000"/>
                </a:solidFill>
              </a:rPr>
              <a:t>Ast</a:t>
            </a:r>
            <a:r>
              <a:rPr lang="it-IT" sz="2800" b="1" dirty="0" smtClean="0">
                <a:solidFill>
                  <a:srgbClr val="FF0000"/>
                </a:solidFill>
              </a:rPr>
              <a:t> &gt;40</a:t>
            </a:r>
          </a:p>
          <a:p>
            <a:r>
              <a:rPr lang="it-IT" sz="3600" b="1" dirty="0" smtClean="0"/>
              <a:t>10,4 %  </a:t>
            </a:r>
            <a:r>
              <a:rPr lang="it-IT" sz="2800" b="1" dirty="0" smtClean="0"/>
              <a:t>hanno una transaminasi aumentata</a:t>
            </a:r>
            <a:endParaRPr lang="it-IT" sz="3600" b="1" dirty="0" smtClean="0"/>
          </a:p>
          <a:p>
            <a:r>
              <a:rPr lang="it-IT" sz="3600" b="1" dirty="0" smtClean="0"/>
              <a:t>  9,8%   </a:t>
            </a:r>
            <a:r>
              <a:rPr lang="it-IT" sz="3600" b="1" u="sng" dirty="0" smtClean="0"/>
              <a:t>Alt</a:t>
            </a:r>
            <a:r>
              <a:rPr lang="it-IT" sz="3600" b="1" dirty="0" smtClean="0"/>
              <a:t>  &gt;  </a:t>
            </a:r>
            <a:r>
              <a:rPr lang="it-IT" sz="2400" b="1" dirty="0" smtClean="0"/>
              <a:t>oppure</a:t>
            </a:r>
            <a:r>
              <a:rPr lang="it-IT" sz="3600" b="1" dirty="0" smtClean="0"/>
              <a:t>    </a:t>
            </a:r>
            <a:r>
              <a:rPr lang="it-IT" sz="3600" b="1" u="sng" dirty="0" smtClean="0"/>
              <a:t>Alt  + </a:t>
            </a:r>
            <a:r>
              <a:rPr lang="it-IT" sz="3600" b="1" u="sng" dirty="0" err="1" smtClean="0"/>
              <a:t>ast</a:t>
            </a:r>
            <a:r>
              <a:rPr lang="it-IT" sz="3600" b="1" u="sng" dirty="0" smtClean="0"/>
              <a:t> </a:t>
            </a:r>
            <a:r>
              <a:rPr lang="it-IT" sz="3600" b="1" dirty="0" smtClean="0"/>
              <a:t> &gt;</a:t>
            </a:r>
          </a:p>
          <a:p>
            <a:pPr lvl="1"/>
            <a:r>
              <a:rPr lang="it-IT" sz="3200" b="1" dirty="0" smtClean="0"/>
              <a:t>  7.3%    Alt &gt;  </a:t>
            </a:r>
            <a:r>
              <a:rPr lang="it-IT" sz="2400" dirty="0" smtClean="0"/>
              <a:t>isolata</a:t>
            </a:r>
            <a:endParaRPr lang="it-IT" sz="3200" dirty="0" smtClean="0"/>
          </a:p>
          <a:p>
            <a:pPr lvl="1"/>
            <a:r>
              <a:rPr lang="it-IT" sz="3200" b="1" dirty="0" smtClean="0"/>
              <a:t> 0,6 %   </a:t>
            </a:r>
            <a:r>
              <a:rPr lang="it-IT" sz="3200" b="1" dirty="0" err="1" smtClean="0"/>
              <a:t>Ast</a:t>
            </a:r>
            <a:r>
              <a:rPr lang="it-IT" sz="3200" b="1" dirty="0" smtClean="0"/>
              <a:t>  &gt;  </a:t>
            </a:r>
            <a:r>
              <a:rPr lang="it-IT" sz="2400" dirty="0" smtClean="0"/>
              <a:t>isolata</a:t>
            </a:r>
            <a:r>
              <a:rPr lang="it-IT" sz="3200" dirty="0" smtClean="0"/>
              <a:t> </a:t>
            </a:r>
          </a:p>
          <a:p>
            <a:pPr lvl="1"/>
            <a:r>
              <a:rPr lang="it-IT" sz="3200" b="1" dirty="0" smtClean="0"/>
              <a:t>  2,5 %  Alt + </a:t>
            </a:r>
            <a:r>
              <a:rPr lang="it-IT" sz="3200" b="1" dirty="0" err="1" smtClean="0"/>
              <a:t>Ast</a:t>
            </a:r>
            <a:r>
              <a:rPr lang="it-IT" sz="3200" b="1" dirty="0" smtClean="0"/>
              <a:t>  &gt;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>
                <a:solidFill>
                  <a:srgbClr val="0000CC"/>
                </a:solidFill>
              </a:rPr>
              <a:t>Studio </a:t>
            </a:r>
            <a:r>
              <a:rPr lang="it-IT" b="1" dirty="0" err="1" smtClean="0">
                <a:solidFill>
                  <a:srgbClr val="0000CC"/>
                </a:solidFill>
              </a:rPr>
              <a:t>bagnacavallo</a:t>
            </a:r>
            <a:r>
              <a:rPr lang="it-IT" b="1" dirty="0" smtClean="0">
                <a:solidFill>
                  <a:srgbClr val="0000CC"/>
                </a:solidFill>
              </a:rPr>
              <a:t> ‘06-’09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82716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Valutazione clinica dei </a:t>
            </a:r>
            <a:r>
              <a:rPr lang="it-IT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paz</a:t>
            </a: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con alt/</a:t>
            </a:r>
            <a:r>
              <a:rPr lang="it-IT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ast</a:t>
            </a: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&gt;</a:t>
            </a:r>
          </a:p>
          <a:p>
            <a:r>
              <a:rPr lang="it-IT" dirty="0" smtClean="0"/>
              <a:t>  6,8 % NASH  NAFLD  </a:t>
            </a:r>
            <a:r>
              <a:rPr lang="it-IT" sz="2600" dirty="0" smtClean="0">
                <a:solidFill>
                  <a:srgbClr val="FF0000"/>
                </a:solidFill>
              </a:rPr>
              <a:t>(totale alt &gt; 9,8)</a:t>
            </a:r>
            <a:endParaRPr lang="it-IT" dirty="0" smtClean="0">
              <a:solidFill>
                <a:srgbClr val="FF0000"/>
              </a:solidFill>
            </a:endParaRPr>
          </a:p>
          <a:p>
            <a:r>
              <a:rPr lang="it-IT" dirty="0" smtClean="0"/>
              <a:t>  1,4 %  ASH + SM</a:t>
            </a:r>
          </a:p>
          <a:p>
            <a:r>
              <a:rPr lang="it-IT" dirty="0" smtClean="0"/>
              <a:t>  0,6 %   HCV</a:t>
            </a:r>
          </a:p>
          <a:p>
            <a:r>
              <a:rPr lang="it-IT" dirty="0" smtClean="0"/>
              <a:t>  0,3 %    ASH isolata  </a:t>
            </a:r>
          </a:p>
          <a:p>
            <a:r>
              <a:rPr lang="it-IT" dirty="0" smtClean="0"/>
              <a:t>  0,3 %    cause varie </a:t>
            </a:r>
            <a:r>
              <a:rPr lang="it-IT" sz="2600" dirty="0" smtClean="0"/>
              <a:t>(</a:t>
            </a:r>
            <a:r>
              <a:rPr lang="it-IT" sz="2600" dirty="0" err="1" smtClean="0"/>
              <a:t>Autoim</a:t>
            </a:r>
            <a:r>
              <a:rPr lang="it-IT" sz="2600" dirty="0" smtClean="0"/>
              <a:t>. Wilson, </a:t>
            </a:r>
            <a:r>
              <a:rPr lang="it-IT" sz="2600" dirty="0" err="1" smtClean="0"/>
              <a:t>emocrom.ecc</a:t>
            </a:r>
            <a:r>
              <a:rPr lang="it-IT" sz="2600" dirty="0" smtClean="0"/>
              <a:t>)</a:t>
            </a:r>
            <a:endParaRPr lang="it-IT" dirty="0" smtClean="0"/>
          </a:p>
          <a:p>
            <a:r>
              <a:rPr lang="it-IT" dirty="0" smtClean="0"/>
              <a:t>  0,2 %    HBV</a:t>
            </a:r>
          </a:p>
          <a:p>
            <a:r>
              <a:rPr lang="it-IT" dirty="0" smtClean="0"/>
              <a:t>  0,2 %  </a:t>
            </a:r>
            <a:r>
              <a:rPr lang="it-IT" dirty="0" smtClean="0"/>
              <a:t>CRIPTOGENETICA</a:t>
            </a:r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>
                <a:solidFill>
                  <a:srgbClr val="0000CC"/>
                </a:solidFill>
              </a:rPr>
              <a:t>Studio </a:t>
            </a:r>
            <a:r>
              <a:rPr lang="it-IT" b="1" dirty="0" err="1" smtClean="0">
                <a:solidFill>
                  <a:srgbClr val="0000CC"/>
                </a:solidFill>
              </a:rPr>
              <a:t>bagnacavallo</a:t>
            </a:r>
            <a:r>
              <a:rPr lang="it-IT" b="1" dirty="0" smtClean="0">
                <a:solidFill>
                  <a:srgbClr val="0000CC"/>
                </a:solidFill>
              </a:rPr>
              <a:t> ‘06-’09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Valutazione ecografica  </a:t>
            </a:r>
          </a:p>
          <a:p>
            <a:pPr algn="ctr">
              <a:buNone/>
            </a:pP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 un campione della popolazione</a:t>
            </a:r>
          </a:p>
          <a:p>
            <a:r>
              <a:rPr lang="it-IT" dirty="0" smtClean="0"/>
              <a:t>  </a:t>
            </a:r>
            <a:r>
              <a:rPr lang="it-IT" b="1" dirty="0" smtClean="0">
                <a:solidFill>
                  <a:srgbClr val="0070C0"/>
                </a:solidFill>
              </a:rPr>
              <a:t>62,5%  normale </a:t>
            </a:r>
          </a:p>
          <a:p>
            <a:r>
              <a:rPr lang="it-IT" dirty="0" smtClean="0"/>
              <a:t>  22%    steatosi  1°  grado </a:t>
            </a:r>
            <a:r>
              <a:rPr lang="it-IT" dirty="0" smtClean="0"/>
              <a:t>(</a:t>
            </a:r>
            <a:r>
              <a:rPr lang="it-IT" sz="2400" b="1" dirty="0" smtClean="0"/>
              <a:t>Criteri </a:t>
            </a:r>
            <a:r>
              <a:rPr lang="it-IT" sz="2400" b="1" dirty="0" smtClean="0"/>
              <a:t>di </a:t>
            </a:r>
            <a:r>
              <a:rPr lang="it-IT" sz="2400" b="1" dirty="0" err="1" smtClean="0"/>
              <a:t>Saverymuttu</a:t>
            </a:r>
            <a:r>
              <a:rPr lang="it-IT" sz="2400" b="1" dirty="0" smtClean="0"/>
              <a:t>)</a:t>
            </a:r>
            <a:endParaRPr lang="it-IT" b="1" dirty="0" smtClean="0"/>
          </a:p>
          <a:p>
            <a:r>
              <a:rPr lang="it-IT" dirty="0" smtClean="0"/>
              <a:t> 10</a:t>
            </a:r>
            <a:r>
              <a:rPr lang="it-IT" dirty="0" smtClean="0"/>
              <a:t>%         “         2° </a:t>
            </a:r>
            <a:r>
              <a:rPr lang="it-IT" dirty="0" smtClean="0"/>
              <a:t> </a:t>
            </a:r>
            <a:r>
              <a:rPr lang="it-IT" dirty="0" smtClean="0"/>
              <a:t>   “</a:t>
            </a:r>
            <a:endParaRPr lang="it-IT" dirty="0" smtClean="0"/>
          </a:p>
          <a:p>
            <a:r>
              <a:rPr lang="it-IT" dirty="0" smtClean="0"/>
              <a:t>   4,4 %      “         3°   </a:t>
            </a:r>
            <a:r>
              <a:rPr lang="it-IT" dirty="0" smtClean="0"/>
              <a:t>  “</a:t>
            </a:r>
            <a:endParaRPr lang="it-IT" dirty="0" smtClean="0"/>
          </a:p>
          <a:p>
            <a:r>
              <a:rPr lang="it-IT" dirty="0" smtClean="0"/>
              <a:t>   0,3 %     </a:t>
            </a:r>
            <a:r>
              <a:rPr lang="it-IT" dirty="0" smtClean="0"/>
              <a:t>Cirrosi</a:t>
            </a:r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b="1" dirty="0" smtClean="0">
                <a:solidFill>
                  <a:srgbClr val="0000CC"/>
                </a:solidFill>
              </a:rPr>
              <a:t>Studio </a:t>
            </a:r>
            <a:r>
              <a:rPr lang="it-IT" b="1" dirty="0" err="1" smtClean="0">
                <a:solidFill>
                  <a:srgbClr val="0000CC"/>
                </a:solidFill>
              </a:rPr>
              <a:t>bagnacavallo</a:t>
            </a:r>
            <a:r>
              <a:rPr lang="it-IT" b="1" dirty="0" smtClean="0">
                <a:solidFill>
                  <a:srgbClr val="0000CC"/>
                </a:solidFill>
              </a:rPr>
              <a:t> ‘06-’09</a:t>
            </a:r>
            <a:endParaRPr lang="it-IT" b="1" dirty="0">
              <a:solidFill>
                <a:srgbClr val="0000CC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it-IT" dirty="0" smtClean="0"/>
              <a:t>Rapporto Ecografia/</a:t>
            </a:r>
            <a:r>
              <a:rPr lang="it-IT" dirty="0" err="1" smtClean="0"/>
              <a:t>paz</a:t>
            </a:r>
            <a:r>
              <a:rPr lang="it-IT" dirty="0" smtClean="0"/>
              <a:t>. con Alt &gt; </a:t>
            </a:r>
            <a:r>
              <a:rPr lang="it-IT" sz="3600" dirty="0" smtClean="0"/>
              <a:t>                    </a:t>
            </a:r>
          </a:p>
          <a:p>
            <a:pPr algn="ctr">
              <a:buNone/>
            </a:pPr>
            <a:endParaRPr lang="it-IT" sz="3600" dirty="0" smtClean="0"/>
          </a:p>
          <a:p>
            <a:pPr>
              <a:buNone/>
            </a:pPr>
            <a:r>
              <a:rPr lang="it-IT" dirty="0" smtClean="0"/>
              <a:t>                                       </a:t>
            </a:r>
            <a:r>
              <a:rPr lang="it-IT" b="1" dirty="0" smtClean="0">
                <a:solidFill>
                  <a:srgbClr val="0000CC"/>
                </a:solidFill>
              </a:rPr>
              <a:t>v.n. &lt; 40        </a:t>
            </a:r>
            <a:r>
              <a:rPr lang="it-IT" b="1" dirty="0" smtClean="0">
                <a:solidFill>
                  <a:schemeClr val="accent2">
                    <a:lumMod val="75000"/>
                  </a:schemeClr>
                </a:solidFill>
              </a:rPr>
              <a:t>v.n. &lt; 30</a:t>
            </a:r>
          </a:p>
          <a:p>
            <a:r>
              <a:rPr lang="it-IT" dirty="0" smtClean="0"/>
              <a:t>Eco Normale                   </a:t>
            </a:r>
            <a:r>
              <a:rPr lang="it-IT" b="1" dirty="0" smtClean="0">
                <a:solidFill>
                  <a:srgbClr val="0000CC"/>
                </a:solidFill>
              </a:rPr>
              <a:t>5% </a:t>
            </a:r>
            <a:r>
              <a:rPr lang="it-IT" dirty="0" smtClean="0"/>
              <a:t>		   </a:t>
            </a:r>
            <a:r>
              <a:rPr lang="it-IT" b="1" dirty="0" smtClean="0">
                <a:solidFill>
                  <a:schemeClr val="accent2">
                    <a:lumMod val="75000"/>
                  </a:schemeClr>
                </a:solidFill>
              </a:rPr>
              <a:t>11%</a:t>
            </a:r>
            <a:r>
              <a:rPr lang="it-IT" dirty="0" smtClean="0"/>
              <a:t> </a:t>
            </a:r>
          </a:p>
          <a:p>
            <a:r>
              <a:rPr lang="it-IT" dirty="0" smtClean="0"/>
              <a:t>Eco Steatosi 3° grado  </a:t>
            </a:r>
            <a:r>
              <a:rPr lang="it-IT" b="1" dirty="0" smtClean="0">
                <a:solidFill>
                  <a:srgbClr val="0000CC"/>
                </a:solidFill>
              </a:rPr>
              <a:t>50% </a:t>
            </a:r>
            <a:r>
              <a:rPr lang="it-IT" dirty="0" smtClean="0"/>
              <a:t>		</a:t>
            </a:r>
            <a:r>
              <a:rPr lang="it-IT" b="1" dirty="0" smtClean="0">
                <a:solidFill>
                  <a:schemeClr val="accent2">
                    <a:lumMod val="75000"/>
                  </a:schemeClr>
                </a:solidFill>
              </a:rPr>
              <a:t>   67%</a:t>
            </a:r>
            <a:endParaRPr lang="it-IT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Prevalenza database </a:t>
            </a:r>
            <a:r>
              <a:rPr lang="it-IT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SIMG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Steatosi</a:t>
            </a:r>
          </a:p>
          <a:p>
            <a:pPr>
              <a:buNone/>
            </a:pPr>
            <a:r>
              <a:rPr lang="it-IT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Maschi 	 9.931 	2,2 %</a:t>
            </a:r>
          </a:p>
          <a:p>
            <a:pPr>
              <a:buNone/>
            </a:pPr>
            <a:r>
              <a:rPr lang="it-IT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</a:p>
          <a:p>
            <a:pPr>
              <a:buNone/>
            </a:pP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Femmine 14.069 	2,8 % </a:t>
            </a:r>
          </a:p>
          <a:p>
            <a:pPr>
              <a:buNone/>
            </a:pPr>
            <a:r>
              <a:rPr lang="it-IT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</a:p>
          <a:p>
            <a:pPr>
              <a:buNone/>
            </a:pP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Totale 	24.000 	2,5 %</a:t>
            </a:r>
            <a:endPara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r>
              <a:rPr lang="it-IT" dirty="0" smtClean="0"/>
              <a:t>PDT ASL 2006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title"/>
          </p:nvPr>
        </p:nvSpPr>
        <p:spPr>
          <a:xfrm>
            <a:off x="683568" y="533400"/>
            <a:ext cx="7992888" cy="6096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kumimoji="0" lang="it-IT" sz="3200" b="1" dirty="0" smtClean="0">
                <a:solidFill>
                  <a:srgbClr val="CC3300"/>
                </a:solidFill>
                <a:latin typeface="Comic Sans MS" pitchFamily="66" charset="0"/>
              </a:rPr>
              <a:t>Circostanze comuni di riscontro di transaminasi elevate in medicina generale</a:t>
            </a:r>
            <a:r>
              <a:rPr kumimoji="0" lang="it-IT" sz="2800" b="1" dirty="0" smtClean="0">
                <a:latin typeface="Comic Sans MS" pitchFamily="66" charset="0"/>
              </a:rPr>
              <a:t> </a:t>
            </a:r>
            <a:endParaRPr kumimoji="0" lang="en-US" sz="2800" b="1" dirty="0" smtClean="0">
              <a:latin typeface="Comic Sans MS" pitchFamily="66" charset="0"/>
            </a:endParaRP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95536" y="1772816"/>
            <a:ext cx="8532812" cy="46799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kumimoji="0" lang="it-IT" sz="2800" b="1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kumimoji="0" lang="it-IT" sz="2400" b="1" dirty="0" smtClean="0">
                <a:latin typeface="Comic Sans MS" pitchFamily="66" charset="0"/>
              </a:rPr>
              <a:t>	</a:t>
            </a:r>
            <a:r>
              <a:rPr kumimoji="0" lang="it-IT" sz="2600" b="1" dirty="0" smtClean="0">
                <a:latin typeface="Comic Sans MS" pitchFamily="66" charset="0"/>
              </a:rPr>
              <a:t>- sintomi </a:t>
            </a:r>
            <a:r>
              <a:rPr kumimoji="0" lang="it-IT" sz="2600" b="1" dirty="0" smtClean="0">
                <a:solidFill>
                  <a:srgbClr val="CC3300"/>
                </a:solidFill>
                <a:latin typeface="Comic Sans MS" pitchFamily="66" charset="0"/>
              </a:rPr>
              <a:t>aspecifici</a:t>
            </a:r>
            <a:r>
              <a:rPr kumimoji="0" lang="it-IT" sz="2600" b="1" dirty="0" smtClean="0">
                <a:latin typeface="Comic Sans MS" pitchFamily="66" charset="0"/>
              </a:rPr>
              <a:t> (astenia, febbricola, </a:t>
            </a:r>
            <a:r>
              <a:rPr kumimoji="0" lang="it-IT" sz="2600" b="1" dirty="0" err="1" smtClean="0">
                <a:latin typeface="Comic Sans MS" pitchFamily="66" charset="0"/>
              </a:rPr>
              <a:t>ecc…</a:t>
            </a:r>
            <a:r>
              <a:rPr kumimoji="0" lang="it-IT" sz="2600" b="1" dirty="0" smtClean="0">
                <a:latin typeface="Comic Sans MS" pitchFamily="66" charset="0"/>
              </a:rPr>
              <a:t>.)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kumimoji="0" lang="it-IT" sz="2600" b="1" dirty="0" smtClean="0">
                <a:latin typeface="Comic Sans MS" pitchFamily="66" charset="0"/>
              </a:rPr>
              <a:t>	- richiesta di </a:t>
            </a:r>
            <a:r>
              <a:rPr kumimoji="0" lang="it-IT" sz="2600" b="1" dirty="0" smtClean="0">
                <a:solidFill>
                  <a:srgbClr val="CC3300"/>
                </a:solidFill>
                <a:latin typeface="Comic Sans MS" pitchFamily="66" charset="0"/>
              </a:rPr>
              <a:t>esami di screening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kumimoji="0" lang="it-IT" sz="2600" b="1" dirty="0" smtClean="0">
                <a:latin typeface="Comic Sans MS" pitchFamily="66" charset="0"/>
              </a:rPr>
              <a:t>	- rilievo occasionale </a:t>
            </a:r>
            <a:r>
              <a:rPr kumimoji="0" lang="it-IT" sz="2600" b="1" dirty="0" smtClean="0">
                <a:solidFill>
                  <a:srgbClr val="CC3300"/>
                </a:solidFill>
                <a:latin typeface="Comic Sans MS" pitchFamily="66" charset="0"/>
              </a:rPr>
              <a:t>nell’attuazione di 		    	indagini strumentali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kumimoji="0" lang="it-IT" sz="2600" b="1" dirty="0" smtClean="0">
                <a:latin typeface="Comic Sans MS" pitchFamily="66" charset="0"/>
              </a:rPr>
              <a:t>	- screening per </a:t>
            </a:r>
            <a:r>
              <a:rPr kumimoji="0" lang="it-IT" sz="2600" b="1" dirty="0" smtClean="0">
                <a:solidFill>
                  <a:srgbClr val="CC3300"/>
                </a:solidFill>
                <a:latin typeface="Comic Sans MS" pitchFamily="66" charset="0"/>
              </a:rPr>
              <a:t>comportamenti a rischio 			familiare con </a:t>
            </a:r>
            <a:r>
              <a:rPr kumimoji="0" lang="it-IT" sz="2600" b="1" dirty="0" err="1" smtClean="0">
                <a:solidFill>
                  <a:srgbClr val="CC3300"/>
                </a:solidFill>
                <a:latin typeface="Comic Sans MS" pitchFamily="66" charset="0"/>
              </a:rPr>
              <a:t>Ep</a:t>
            </a:r>
            <a:r>
              <a:rPr kumimoji="0" lang="it-IT" sz="2600" b="1" dirty="0" smtClean="0">
                <a:solidFill>
                  <a:srgbClr val="CC3300"/>
                </a:solidFill>
                <a:latin typeface="Comic Sans MS" pitchFamily="66" charset="0"/>
              </a:rPr>
              <a:t>. Cr.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kumimoji="0" lang="it-IT" sz="2600" b="1" dirty="0" smtClean="0">
                <a:latin typeface="Comic Sans MS" pitchFamily="66" charset="0"/>
              </a:rPr>
              <a:t>	- check-up per </a:t>
            </a:r>
            <a:r>
              <a:rPr kumimoji="0" lang="it-IT" sz="2600" b="1" dirty="0" smtClean="0">
                <a:solidFill>
                  <a:srgbClr val="CC3300"/>
                </a:solidFill>
                <a:latin typeface="Comic Sans MS" pitchFamily="66" charset="0"/>
              </a:rPr>
              <a:t>obblighi </a:t>
            </a:r>
            <a:r>
              <a:rPr kumimoji="0" lang="it-IT" sz="2600" b="1" dirty="0" smtClean="0">
                <a:latin typeface="Comic Sans MS" pitchFamily="66" charset="0"/>
              </a:rPr>
              <a:t>lavorativi, assicurativi,		sportivi, </a:t>
            </a:r>
            <a:r>
              <a:rPr kumimoji="0" lang="it-IT" sz="2600" b="1" dirty="0" err="1" smtClean="0">
                <a:latin typeface="Comic Sans MS" pitchFamily="66" charset="0"/>
              </a:rPr>
              <a:t>pre-intervento</a:t>
            </a:r>
            <a:r>
              <a:rPr kumimoji="0" lang="it-IT" sz="2600" b="1" dirty="0" smtClean="0">
                <a:latin typeface="Comic Sans MS" pitchFamily="66" charset="0"/>
              </a:rPr>
              <a:t>, </a:t>
            </a:r>
            <a:r>
              <a:rPr kumimoji="0" lang="it-IT" sz="2600" b="1" dirty="0" err="1" smtClean="0">
                <a:latin typeface="Comic Sans MS" pitchFamily="66" charset="0"/>
              </a:rPr>
              <a:t>pre-donazione</a:t>
            </a:r>
            <a:r>
              <a:rPr kumimoji="0" lang="it-IT" sz="2400" dirty="0" smtClean="0">
                <a:latin typeface="Comic Sans MS" pitchFamily="66" charset="0"/>
              </a:rPr>
              <a:t>		</a:t>
            </a:r>
          </a:p>
        </p:txBody>
      </p:sp>
      <p:sp>
        <p:nvSpPr>
          <p:cNvPr id="6148" name="Rectangle 7"/>
          <p:cNvSpPr>
            <a:spLocks noChangeArrowheads="1"/>
          </p:cNvSpPr>
          <p:nvPr/>
        </p:nvSpPr>
        <p:spPr bwMode="auto">
          <a:xfrm>
            <a:off x="6019800" y="6215063"/>
            <a:ext cx="29718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sz="1400"/>
          </a:p>
        </p:txBody>
      </p:sp>
      <p:sp>
        <p:nvSpPr>
          <p:cNvPr id="2" name="Rectangle 8"/>
          <p:cNvSpPr>
            <a:spLocks noChangeArrowheads="1"/>
          </p:cNvSpPr>
          <p:nvPr/>
        </p:nvSpPr>
        <p:spPr bwMode="auto">
          <a:xfrm>
            <a:off x="6858000" y="6400800"/>
            <a:ext cx="21336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/>
              <a:t>Inquadramento clinico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60649"/>
            <a:ext cx="7457256" cy="936104"/>
          </a:xfrm>
        </p:spPr>
        <p:txBody>
          <a:bodyPr/>
          <a:lstStyle/>
          <a:p>
            <a:pPr algn="ctr" eaLnBrk="1" hangingPunct="1"/>
            <a:r>
              <a:rPr kumimoji="0" lang="it-IT" sz="3600" b="1" dirty="0" smtClean="0">
                <a:latin typeface="Comic Sans MS" pitchFamily="66" charset="0"/>
              </a:rPr>
              <a:t>ANAMNESI</a:t>
            </a:r>
            <a:endParaRPr kumimoji="0" lang="it-IT" sz="2000" dirty="0" smtClean="0">
              <a:latin typeface="Comic Sans MS" pitchFamily="66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447800"/>
            <a:ext cx="8352928" cy="495300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it-IT" sz="2800" b="1" dirty="0" smtClean="0">
                <a:solidFill>
                  <a:srgbClr val="CC3300"/>
                </a:solidFill>
                <a:latin typeface="Comic Sans MS" pitchFamily="66" charset="0"/>
              </a:rPr>
              <a:t>L’anamnesi spesso fornisce </a:t>
            </a:r>
            <a:r>
              <a:rPr kumimoji="0" lang="it-IT" sz="2800" b="1" dirty="0" smtClean="0">
                <a:solidFill>
                  <a:srgbClr val="CC3300"/>
                </a:solidFill>
                <a:latin typeface="Comic Sans MS" pitchFamily="66" charset="0"/>
              </a:rPr>
              <a:t>più informazioni dell’esame obiettivo</a:t>
            </a:r>
          </a:p>
          <a:p>
            <a:pPr eaLnBrk="1" hangingPunct="1">
              <a:lnSpc>
                <a:spcPct val="80000"/>
              </a:lnSpc>
            </a:pPr>
            <a:r>
              <a:rPr kumimoji="0" lang="it-IT" sz="2200" b="1" dirty="0" smtClean="0">
                <a:solidFill>
                  <a:srgbClr val="7030A0"/>
                </a:solidFill>
                <a:latin typeface="Comic Sans MS" pitchFamily="66" charset="0"/>
              </a:rPr>
              <a:t>Anamnesi familiare</a:t>
            </a:r>
            <a:r>
              <a:rPr kumimoji="0" lang="it-IT" sz="2200" dirty="0" smtClean="0">
                <a:latin typeface="Comic Sans MS" pitchFamily="66" charset="0"/>
                <a:sym typeface="Symbol" pitchFamily="18" charset="2"/>
              </a:rPr>
              <a:t> ereditarietà, infezioni, abitudini alimentari, …</a:t>
            </a:r>
          </a:p>
          <a:p>
            <a:pPr eaLnBrk="1" hangingPunct="1">
              <a:lnSpc>
                <a:spcPct val="80000"/>
              </a:lnSpc>
            </a:pPr>
            <a:r>
              <a:rPr kumimoji="0" lang="it-IT" sz="2200" b="1" dirty="0" smtClean="0">
                <a:solidFill>
                  <a:srgbClr val="7030A0"/>
                </a:solidFill>
                <a:latin typeface="Comic Sans MS" pitchFamily="66" charset="0"/>
                <a:sym typeface="Symbol" pitchFamily="18" charset="2"/>
              </a:rPr>
              <a:t>Anamnesi fisiologica</a:t>
            </a:r>
            <a:r>
              <a:rPr kumimoji="0" lang="it-IT" sz="2200" dirty="0" smtClean="0">
                <a:latin typeface="Comic Sans MS" pitchFamily="66" charset="0"/>
                <a:sym typeface="Symbol" pitchFamily="18" charset="2"/>
              </a:rPr>
              <a:t> alcool, lavoro, farmaci, sostanze, abitudini, …</a:t>
            </a:r>
          </a:p>
          <a:p>
            <a:pPr eaLnBrk="1" hangingPunct="1">
              <a:lnSpc>
                <a:spcPct val="80000"/>
              </a:lnSpc>
            </a:pPr>
            <a:r>
              <a:rPr kumimoji="0" lang="it-IT" sz="2200" b="1" dirty="0" smtClean="0">
                <a:solidFill>
                  <a:srgbClr val="7030A0"/>
                </a:solidFill>
                <a:latin typeface="Comic Sans MS" pitchFamily="66" charset="0"/>
                <a:sym typeface="Symbol" pitchFamily="18" charset="2"/>
              </a:rPr>
              <a:t>Anamnesi remota</a:t>
            </a:r>
            <a:r>
              <a:rPr kumimoji="0" lang="it-IT" sz="2200" dirty="0" smtClean="0">
                <a:latin typeface="Comic Sans MS" pitchFamily="66" charset="0"/>
                <a:sym typeface="Symbol" pitchFamily="18" charset="2"/>
              </a:rPr>
              <a:t> interventi odontoiatrici, trasfusioni, epatiti, …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it-IT" sz="2200" b="1" dirty="0" smtClean="0">
                <a:solidFill>
                  <a:srgbClr val="7030A0"/>
                </a:solidFill>
                <a:latin typeface="Comic Sans MS" pitchFamily="66" charset="0"/>
                <a:sym typeface="Symbol" pitchFamily="18" charset="2"/>
              </a:rPr>
              <a:t>Esposizione parenterale e </a:t>
            </a:r>
            <a:r>
              <a:rPr kumimoji="0" lang="it-IT" sz="2200" b="1" dirty="0" err="1" smtClean="0">
                <a:solidFill>
                  <a:srgbClr val="7030A0"/>
                </a:solidFill>
                <a:latin typeface="Comic Sans MS" pitchFamily="66" charset="0"/>
                <a:sym typeface="Symbol" pitchFamily="18" charset="2"/>
              </a:rPr>
              <a:t>orofecale</a:t>
            </a:r>
            <a:r>
              <a:rPr kumimoji="0" lang="it-IT" sz="2200" b="1" dirty="0" smtClean="0">
                <a:solidFill>
                  <a:srgbClr val="7030A0"/>
                </a:solidFill>
                <a:latin typeface="Comic Sans MS" pitchFamily="66" charset="0"/>
                <a:sym typeface="Symbol" pitchFamily="18" charset="2"/>
              </a:rPr>
              <a:t> recente: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it-IT" sz="2200" dirty="0" smtClean="0">
                <a:latin typeface="Comic Sans MS" pitchFamily="66" charset="0"/>
              </a:rPr>
              <a:t>    </a:t>
            </a:r>
            <a:r>
              <a:rPr kumimoji="0" lang="it-IT" sz="2200" dirty="0" err="1" smtClean="0">
                <a:latin typeface="Comic Sans MS" pitchFamily="66" charset="0"/>
              </a:rPr>
              <a:t>HAVAb</a:t>
            </a:r>
            <a:r>
              <a:rPr kumimoji="0" lang="it-IT" sz="2200" dirty="0" smtClean="0">
                <a:latin typeface="Comic Sans MS" pitchFamily="66" charset="0"/>
              </a:rPr>
              <a:t> </a:t>
            </a:r>
            <a:r>
              <a:rPr kumimoji="0" lang="it-IT" sz="2200" dirty="0" err="1" smtClean="0">
                <a:latin typeface="Comic Sans MS" pitchFamily="66" charset="0"/>
              </a:rPr>
              <a:t>IgM</a:t>
            </a:r>
            <a:r>
              <a:rPr kumimoji="0" lang="it-IT" sz="2200" dirty="0" smtClean="0">
                <a:latin typeface="Comic Sans MS" pitchFamily="66" charset="0"/>
              </a:rPr>
              <a:t> + </a:t>
            </a:r>
            <a:r>
              <a:rPr kumimoji="0" lang="it-IT" sz="2200" dirty="0" err="1" smtClean="0">
                <a:latin typeface="Comic Sans MS" pitchFamily="66" charset="0"/>
              </a:rPr>
              <a:t>HBcAb</a:t>
            </a:r>
            <a:r>
              <a:rPr kumimoji="0" lang="it-IT" sz="2200" dirty="0" smtClean="0">
                <a:latin typeface="Comic Sans MS" pitchFamily="66" charset="0"/>
              </a:rPr>
              <a:t> </a:t>
            </a:r>
            <a:r>
              <a:rPr kumimoji="0" lang="it-IT" sz="2200" dirty="0" err="1" smtClean="0">
                <a:latin typeface="Comic Sans MS" pitchFamily="66" charset="0"/>
              </a:rPr>
              <a:t>IgM</a:t>
            </a:r>
            <a:r>
              <a:rPr kumimoji="0" lang="it-IT" sz="2200" dirty="0" smtClean="0">
                <a:latin typeface="Comic Sans MS" pitchFamily="66" charset="0"/>
              </a:rPr>
              <a:t> + HCV </a:t>
            </a:r>
            <a:r>
              <a:rPr kumimoji="0" lang="it-IT" sz="2200" dirty="0" err="1" smtClean="0">
                <a:latin typeface="Comic Sans MS" pitchFamily="66" charset="0"/>
              </a:rPr>
              <a:t>Rna</a:t>
            </a:r>
            <a:r>
              <a:rPr kumimoji="0" lang="it-IT" sz="2200" dirty="0" smtClean="0">
                <a:latin typeface="Comic Sans MS" pitchFamily="66" charset="0"/>
              </a:rPr>
              <a:t> qualitativo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it-IT" sz="2200" b="1" dirty="0" smtClean="0">
                <a:solidFill>
                  <a:srgbClr val="7030A0"/>
                </a:solidFill>
                <a:latin typeface="Comic Sans MS" pitchFamily="66" charset="0"/>
                <a:sym typeface="Symbol" pitchFamily="18" charset="2"/>
              </a:rPr>
              <a:t>Esposizione professionale o traumi: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it-IT" sz="2200" dirty="0" smtClean="0">
                <a:latin typeface="Comic Sans MS" pitchFamily="66" charset="0"/>
              </a:rPr>
              <a:t>     visita medicina del lavoro o CPK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it-IT" sz="2200" b="1" dirty="0" smtClean="0">
                <a:solidFill>
                  <a:srgbClr val="7030A0"/>
                </a:solidFill>
                <a:latin typeface="Comic Sans MS" pitchFamily="66" charset="0"/>
                <a:sym typeface="Symbol" pitchFamily="18" charset="2"/>
              </a:rPr>
              <a:t>Anamnesi farmacologica e voluttuaria: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it-IT" sz="2200" dirty="0" smtClean="0">
                <a:latin typeface="Comic Sans MS" pitchFamily="66" charset="0"/>
              </a:rPr>
              <a:t>     sospensione farmaci epatotossici non essenziali</a:t>
            </a: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5715000" y="6172200"/>
            <a:ext cx="32766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sz="2400"/>
          </a:p>
        </p:txBody>
      </p:sp>
      <p:sp>
        <p:nvSpPr>
          <p:cNvPr id="7173" name="Rectangle 9"/>
          <p:cNvSpPr>
            <a:spLocks noChangeArrowheads="1"/>
          </p:cNvSpPr>
          <p:nvPr/>
        </p:nvSpPr>
        <p:spPr bwMode="auto">
          <a:xfrm>
            <a:off x="7010400" y="6400800"/>
            <a:ext cx="200818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400"/>
              <a:t>Inquadramento clinico</a:t>
            </a:r>
            <a:endParaRPr lang="it-IT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2492896"/>
            <a:ext cx="8568952" cy="358722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t-IT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 calcola che vi siano in Italia circa </a:t>
            </a:r>
          </a:p>
          <a:p>
            <a:endParaRPr lang="it-IT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it-IT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640.000  pazienti con cirrosi  		( 1% )</a:t>
            </a:r>
          </a:p>
          <a:p>
            <a:endParaRPr lang="it-IT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it-IT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40.000  epatocarcinomi		(0,06%)</a:t>
            </a:r>
          </a:p>
          <a:p>
            <a:endParaRPr lang="it-IT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it-IT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con  un tasso di mortalità tra </a:t>
            </a:r>
            <a:r>
              <a:rPr lang="it-IT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 e 20</a:t>
            </a:r>
            <a:r>
              <a:rPr lang="it-IT" sz="1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/100.000 </a:t>
            </a:r>
            <a:r>
              <a:rPr lang="it-IT" sz="1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</a:t>
            </a:r>
            <a:r>
              <a:rPr lang="it-IT" sz="1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/anno </a:t>
            </a:r>
            <a:endParaRPr lang="it-IT" sz="2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251520" y="404664"/>
            <a:ext cx="856895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FF0000"/>
                </a:solidFill>
                <a:latin typeface="Comic Sans MS" pitchFamily="66" charset="0"/>
              </a:rPr>
              <a:t>“La malattia epatica”</a:t>
            </a:r>
          </a:p>
          <a:p>
            <a:pPr algn="ctr"/>
            <a:r>
              <a:rPr lang="it-IT" sz="3600" b="1" dirty="0" smtClean="0">
                <a:solidFill>
                  <a:srgbClr val="FF0000"/>
                </a:solidFill>
                <a:latin typeface="Comic Sans MS" pitchFamily="66" charset="0"/>
              </a:rPr>
              <a:t>è molto diffusa nel nostro paese </a:t>
            </a:r>
          </a:p>
          <a:p>
            <a:pPr algn="ctr"/>
            <a:r>
              <a:rPr lang="it-IT" sz="3600" b="1" dirty="0" smtClean="0">
                <a:solidFill>
                  <a:srgbClr val="FF0000"/>
                </a:solidFill>
                <a:latin typeface="Comic Sans MS" pitchFamily="66" charset="0"/>
              </a:rPr>
              <a:t>ed ha una morbilità elevata</a:t>
            </a:r>
          </a:p>
          <a:p>
            <a:pPr algn="ctr"/>
            <a:r>
              <a:rPr lang="it-IT" sz="3600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60648"/>
            <a:ext cx="7313240" cy="1008112"/>
          </a:xfrm>
        </p:spPr>
        <p:txBody>
          <a:bodyPr/>
          <a:lstStyle/>
          <a:p>
            <a:pPr algn="ctr" eaLnBrk="1" hangingPunct="1"/>
            <a:r>
              <a:rPr kumimoji="0" lang="it-IT" b="1" dirty="0" smtClean="0">
                <a:latin typeface="Comic Sans MS" pitchFamily="66" charset="0"/>
              </a:rPr>
              <a:t>ESAME OBIETTIVO</a:t>
            </a:r>
            <a:endParaRPr kumimoji="0" lang="it-IT" dirty="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340768"/>
            <a:ext cx="8424936" cy="4896544"/>
          </a:xfrm>
        </p:spPr>
        <p:txBody>
          <a:bodyPr/>
          <a:lstStyle/>
          <a:p>
            <a:pPr eaLnBrk="1" hangingPunct="1">
              <a:defRPr/>
            </a:pPr>
            <a:r>
              <a:rPr kumimoji="0" lang="it-IT" sz="2400" dirty="0" smtClean="0">
                <a:latin typeface="Comic Sans MS" pitchFamily="66" charset="0"/>
              </a:rPr>
              <a:t>Sintomi/segni </a:t>
            </a:r>
            <a:r>
              <a:rPr kumimoji="0" lang="it-IT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scompenso epatico</a:t>
            </a:r>
            <a:r>
              <a:rPr kumimoji="0" lang="it-IT" sz="2400" dirty="0" smtClean="0">
                <a:latin typeface="Comic Sans MS" pitchFamily="66" charset="0"/>
              </a:rPr>
              <a:t>: </a:t>
            </a:r>
          </a:p>
          <a:p>
            <a:pPr eaLnBrk="1" hangingPunct="1">
              <a:buFontTx/>
              <a:buNone/>
              <a:defRPr/>
            </a:pPr>
            <a:r>
              <a:rPr kumimoji="0" lang="it-IT" sz="2400" dirty="0" smtClean="0">
                <a:latin typeface="Comic Sans MS" pitchFamily="66" charset="0"/>
              </a:rPr>
              <a:t>		 Visita con Eco addome </a:t>
            </a:r>
            <a:r>
              <a:rPr kumimoji="0" lang="it-IT" sz="2400" dirty="0" smtClean="0">
                <a:solidFill>
                  <a:srgbClr val="008000"/>
                </a:solidFill>
                <a:latin typeface="Comic Sans MS" pitchFamily="66" charset="0"/>
              </a:rPr>
              <a:t>(bollino verde)</a:t>
            </a:r>
          </a:p>
          <a:p>
            <a:pPr eaLnBrk="1" hangingPunct="1">
              <a:defRPr/>
            </a:pPr>
            <a:r>
              <a:rPr kumimoji="0" lang="it-IT" sz="2400" dirty="0" smtClean="0">
                <a:latin typeface="Comic Sans MS" pitchFamily="66" charset="0"/>
              </a:rPr>
              <a:t>Sintomi/segni sospetti </a:t>
            </a:r>
            <a:r>
              <a:rPr kumimoji="0" lang="it-IT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per patologia neoplastica</a:t>
            </a:r>
            <a:r>
              <a:rPr kumimoji="0" lang="it-IT" sz="2400" dirty="0" smtClean="0">
                <a:latin typeface="Comic Sans MS" pitchFamily="66" charset="0"/>
              </a:rPr>
              <a:t>: </a:t>
            </a:r>
          </a:p>
          <a:p>
            <a:pPr eaLnBrk="1" hangingPunct="1">
              <a:buFontTx/>
              <a:buNone/>
              <a:defRPr/>
            </a:pPr>
            <a:r>
              <a:rPr kumimoji="0" lang="it-IT" sz="2400" dirty="0" smtClean="0">
                <a:latin typeface="Comic Sans MS" pitchFamily="66" charset="0"/>
              </a:rPr>
              <a:t>		Eco addome </a:t>
            </a:r>
            <a:r>
              <a:rPr kumimoji="0" lang="it-IT" sz="2400" dirty="0" smtClean="0">
                <a:solidFill>
                  <a:srgbClr val="008000"/>
                </a:solidFill>
                <a:latin typeface="Comic Sans MS" pitchFamily="66" charset="0"/>
              </a:rPr>
              <a:t>(bollino verde)</a:t>
            </a:r>
            <a:endParaRPr kumimoji="0" lang="it-IT" sz="2400" dirty="0" smtClean="0">
              <a:latin typeface="Comic Sans MS" pitchFamily="66" charset="0"/>
            </a:endParaRPr>
          </a:p>
          <a:p>
            <a:pPr eaLnBrk="1" hangingPunct="1">
              <a:defRPr/>
            </a:pPr>
            <a:r>
              <a:rPr kumimoji="0" lang="it-IT" sz="2400" dirty="0" smtClean="0">
                <a:latin typeface="Comic Sans MS" pitchFamily="66" charset="0"/>
              </a:rPr>
              <a:t>Sintomi/segni di </a:t>
            </a:r>
            <a:r>
              <a:rPr kumimoji="0" lang="it-IT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infezione sistemica</a:t>
            </a:r>
            <a:r>
              <a:rPr kumimoji="0" lang="it-IT" sz="2400" dirty="0" smtClean="0">
                <a:latin typeface="Comic Sans MS" pitchFamily="66" charset="0"/>
              </a:rPr>
              <a:t>: </a:t>
            </a:r>
          </a:p>
          <a:p>
            <a:pPr eaLnBrk="1" hangingPunct="1">
              <a:buFontTx/>
              <a:buNone/>
              <a:defRPr/>
            </a:pPr>
            <a:r>
              <a:rPr kumimoji="0" lang="it-IT" sz="2400" dirty="0" smtClean="0">
                <a:latin typeface="Comic Sans MS" pitchFamily="66" charset="0"/>
              </a:rPr>
              <a:t>		 Visita </a:t>
            </a:r>
            <a:r>
              <a:rPr kumimoji="0" lang="it-IT" sz="2400" dirty="0" err="1" smtClean="0">
                <a:latin typeface="Comic Sans MS" pitchFamily="66" charset="0"/>
              </a:rPr>
              <a:t>Infettivologica</a:t>
            </a:r>
            <a:r>
              <a:rPr kumimoji="0" lang="it-IT" sz="2400" dirty="0" smtClean="0">
                <a:latin typeface="Comic Sans MS" pitchFamily="66" charset="0"/>
              </a:rPr>
              <a:t> con CMV </a:t>
            </a:r>
            <a:r>
              <a:rPr kumimoji="0" lang="it-IT" sz="2400" dirty="0" err="1" smtClean="0">
                <a:latin typeface="Comic Sans MS" pitchFamily="66" charset="0"/>
              </a:rPr>
              <a:t>IgM</a:t>
            </a:r>
            <a:r>
              <a:rPr kumimoji="0" lang="it-IT" sz="2400" dirty="0" smtClean="0">
                <a:latin typeface="Comic Sans MS" pitchFamily="66" charset="0"/>
              </a:rPr>
              <a:t> + EBV </a:t>
            </a:r>
            <a:r>
              <a:rPr kumimoji="0" lang="it-IT" sz="2400" dirty="0" err="1" smtClean="0">
                <a:latin typeface="Comic Sans MS" pitchFamily="66" charset="0"/>
              </a:rPr>
              <a:t>IgM</a:t>
            </a:r>
            <a:r>
              <a:rPr kumimoji="0" lang="it-IT" sz="2400" dirty="0" smtClean="0">
                <a:latin typeface="Comic Sans MS" pitchFamily="66" charset="0"/>
              </a:rPr>
              <a:t> </a:t>
            </a:r>
          </a:p>
          <a:p>
            <a:pPr eaLnBrk="1" hangingPunct="1">
              <a:defRPr/>
            </a:pPr>
            <a:r>
              <a:rPr kumimoji="0" lang="it-IT" sz="2400" dirty="0" smtClean="0">
                <a:latin typeface="Comic Sans MS" pitchFamily="66" charset="0"/>
              </a:rPr>
              <a:t>Sintomi/segni</a:t>
            </a:r>
            <a:r>
              <a:rPr kumimoji="0" lang="it-IT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enteropatia o anemia </a:t>
            </a:r>
            <a:r>
              <a:rPr kumimoji="0" lang="it-IT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sideropenica</a:t>
            </a:r>
            <a:r>
              <a:rPr kumimoji="0" lang="it-IT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: </a:t>
            </a:r>
          </a:p>
          <a:p>
            <a:pPr lvl="1" eaLnBrk="1" hangingPunct="1">
              <a:buFontTx/>
              <a:buNone/>
              <a:defRPr/>
            </a:pPr>
            <a:r>
              <a:rPr kumimoji="0" lang="it-IT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+mn-cs"/>
              </a:rPr>
              <a:t>	</a:t>
            </a:r>
            <a:r>
              <a:rPr kumimoji="0" lang="it-IT" sz="2400" dirty="0" smtClean="0">
                <a:latin typeface="Comic Sans MS" pitchFamily="66" charset="0"/>
                <a:cs typeface="+mn-cs"/>
              </a:rPr>
              <a:t>	</a:t>
            </a:r>
            <a:r>
              <a:rPr kumimoji="0" lang="it-IT" sz="2400" dirty="0" err="1" smtClean="0">
                <a:latin typeface="Comic Sans MS" pitchFamily="66" charset="0"/>
                <a:cs typeface="+mn-cs"/>
              </a:rPr>
              <a:t>Ab</a:t>
            </a:r>
            <a:r>
              <a:rPr kumimoji="0" lang="it-IT" sz="2400" dirty="0" smtClean="0">
                <a:latin typeface="Comic Sans MS" pitchFamily="66" charset="0"/>
                <a:cs typeface="+mn-cs"/>
              </a:rPr>
              <a:t> </a:t>
            </a:r>
            <a:r>
              <a:rPr kumimoji="0" lang="it-IT" sz="2400" dirty="0" err="1" smtClean="0">
                <a:latin typeface="Comic Sans MS" pitchFamily="66" charset="0"/>
                <a:cs typeface="+mn-cs"/>
              </a:rPr>
              <a:t>anti-transglutaminasi</a:t>
            </a:r>
            <a:r>
              <a:rPr kumimoji="0" lang="it-IT" sz="2400" dirty="0" smtClean="0">
                <a:latin typeface="Comic Sans MS" pitchFamily="66" charset="0"/>
                <a:cs typeface="+mn-cs"/>
              </a:rPr>
              <a:t> </a:t>
            </a:r>
            <a:r>
              <a:rPr kumimoji="0" lang="it-IT" sz="2000" dirty="0" smtClean="0">
                <a:latin typeface="Comic Sans MS" pitchFamily="66" charset="0"/>
              </a:rPr>
              <a:t>+ </a:t>
            </a:r>
            <a:r>
              <a:rPr kumimoji="0" lang="it-IT" sz="2000" dirty="0" err="1" smtClean="0">
                <a:latin typeface="Comic Sans MS" pitchFamily="66" charset="0"/>
              </a:rPr>
              <a:t>IgA</a:t>
            </a:r>
            <a:r>
              <a:rPr kumimoji="0" lang="it-IT" sz="2000" dirty="0" smtClean="0">
                <a:latin typeface="Comic Sans MS" pitchFamily="66" charset="0"/>
              </a:rPr>
              <a:t> totali</a:t>
            </a:r>
          </a:p>
          <a:p>
            <a:pPr eaLnBrk="1" hangingPunct="1">
              <a:defRPr/>
            </a:pPr>
            <a:r>
              <a:rPr kumimoji="0" lang="it-IT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Sospetto anemia emolitica</a:t>
            </a:r>
            <a:r>
              <a:rPr kumimoji="0" lang="it-IT" sz="2400" dirty="0" smtClean="0">
                <a:latin typeface="Comic Sans MS" pitchFamily="66" charset="0"/>
              </a:rPr>
              <a:t>: </a:t>
            </a:r>
          </a:p>
          <a:p>
            <a:pPr eaLnBrk="1" hangingPunct="1">
              <a:buFontTx/>
              <a:buNone/>
              <a:defRPr/>
            </a:pPr>
            <a:r>
              <a:rPr kumimoji="0" lang="it-IT" sz="2400" dirty="0" smtClean="0">
                <a:latin typeface="Comic Sans MS" pitchFamily="66" charset="0"/>
              </a:rPr>
              <a:t>		</a:t>
            </a:r>
            <a:r>
              <a:rPr kumimoji="0" lang="it-IT" sz="2000" dirty="0" smtClean="0">
                <a:latin typeface="Comic Sans MS" pitchFamily="66" charset="0"/>
              </a:rPr>
              <a:t>Emocromo, </a:t>
            </a:r>
            <a:r>
              <a:rPr kumimoji="0" lang="it-IT" sz="2000" dirty="0" err="1" smtClean="0">
                <a:latin typeface="Comic Sans MS" pitchFamily="66" charset="0"/>
              </a:rPr>
              <a:t>reticoloc</a:t>
            </a:r>
            <a:r>
              <a:rPr kumimoji="0" lang="it-IT" sz="2000" dirty="0" smtClean="0">
                <a:latin typeface="Comic Sans MS" pitchFamily="66" charset="0"/>
              </a:rPr>
              <a:t>. </a:t>
            </a:r>
            <a:r>
              <a:rPr kumimoji="0" lang="it-IT" sz="2000" dirty="0" err="1" smtClean="0">
                <a:latin typeface="Comic Sans MS" pitchFamily="66" charset="0"/>
              </a:rPr>
              <a:t>bilirub</a:t>
            </a:r>
            <a:r>
              <a:rPr kumimoji="0" lang="it-IT" sz="2000" dirty="0" smtClean="0">
                <a:latin typeface="Comic Sans MS" pitchFamily="66" charset="0"/>
              </a:rPr>
              <a:t>. </a:t>
            </a:r>
            <a:r>
              <a:rPr kumimoji="0" lang="it-IT" sz="2000" dirty="0" err="1" smtClean="0">
                <a:latin typeface="Comic Sans MS" pitchFamily="66" charset="0"/>
              </a:rPr>
              <a:t>fr</a:t>
            </a:r>
            <a:r>
              <a:rPr kumimoji="0" lang="it-IT" sz="2000" dirty="0" smtClean="0">
                <a:latin typeface="Comic Sans MS" pitchFamily="66" charset="0"/>
              </a:rPr>
              <a:t>., </a:t>
            </a:r>
            <a:r>
              <a:rPr kumimoji="0" lang="it-IT" sz="2000" dirty="0" err="1" smtClean="0">
                <a:latin typeface="Comic Sans MS" pitchFamily="66" charset="0"/>
              </a:rPr>
              <a:t>LDh</a:t>
            </a:r>
            <a:r>
              <a:rPr kumimoji="0" lang="it-IT" sz="2000" dirty="0" smtClean="0">
                <a:latin typeface="Comic Sans MS" pitchFamily="66" charset="0"/>
              </a:rPr>
              <a:t>, </a:t>
            </a:r>
            <a:r>
              <a:rPr kumimoji="0" lang="it-IT" sz="2000" dirty="0" err="1" smtClean="0">
                <a:latin typeface="Comic Sans MS" pitchFamily="66" charset="0"/>
              </a:rPr>
              <a:t>Coombs</a:t>
            </a:r>
            <a:r>
              <a:rPr kumimoji="0" lang="it-IT" sz="2000" dirty="0" smtClean="0">
                <a:latin typeface="Comic Sans MS" pitchFamily="66" charset="0"/>
              </a:rPr>
              <a:t>, </a:t>
            </a:r>
            <a:r>
              <a:rPr kumimoji="0" lang="it-IT" sz="2000" dirty="0" err="1" smtClean="0">
                <a:latin typeface="Comic Sans MS" pitchFamily="66" charset="0"/>
              </a:rPr>
              <a:t>aptoglobina</a:t>
            </a:r>
            <a:endParaRPr kumimoji="0" lang="it-IT" sz="2000" dirty="0" smtClean="0">
              <a:latin typeface="Comic Sans MS" pitchFamily="66" charset="0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7315200" y="6172200"/>
            <a:ext cx="17526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sz="2400"/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6934200" y="6400800"/>
            <a:ext cx="200818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400"/>
              <a:t>Inquadramento clinico</a:t>
            </a:r>
            <a:endParaRPr lang="it-IT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81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152400"/>
            <a:ext cx="7241232" cy="838200"/>
          </a:xfrm>
        </p:spPr>
        <p:txBody>
          <a:bodyPr/>
          <a:lstStyle/>
          <a:p>
            <a:pPr algn="ctr" eaLnBrk="1" hangingPunct="1"/>
            <a:r>
              <a:rPr lang="it-IT" sz="3600" b="1" dirty="0" smtClean="0">
                <a:latin typeface="Comic Sans MS" pitchFamily="66" charset="0"/>
              </a:rPr>
              <a:t>Esemplificazione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990600"/>
            <a:ext cx="8280920" cy="5029200"/>
          </a:xfrm>
        </p:spPr>
        <p:txBody>
          <a:bodyPr/>
          <a:lstStyle/>
          <a:p>
            <a:pPr marL="285750" indent="-285750" eaLnBrk="1" hangingPunct="1">
              <a:buFontTx/>
              <a:buNone/>
            </a:pPr>
            <a:r>
              <a:rPr lang="it-IT" dirty="0" smtClean="0"/>
              <a:t>In caso di riscontro di una </a:t>
            </a:r>
            <a:r>
              <a:rPr lang="it-IT" b="1" dirty="0" smtClean="0">
                <a:solidFill>
                  <a:srgbClr val="CC3300"/>
                </a:solidFill>
              </a:rPr>
              <a:t>Alt elevata (&lt;300)</a:t>
            </a:r>
            <a:r>
              <a:rPr lang="it-IT" dirty="0" smtClean="0"/>
              <a:t> in paziente con </a:t>
            </a:r>
            <a:r>
              <a:rPr lang="it-IT" b="1" dirty="0" smtClean="0"/>
              <a:t>anamnesi muta</a:t>
            </a:r>
            <a:r>
              <a:rPr lang="it-IT" dirty="0" smtClean="0"/>
              <a:t> ed </a:t>
            </a:r>
            <a:r>
              <a:rPr lang="it-IT" b="1" dirty="0" smtClean="0"/>
              <a:t>asintomatico</a:t>
            </a:r>
            <a:r>
              <a:rPr lang="it-IT" dirty="0" smtClean="0"/>
              <a:t> per patologie epatiche </a:t>
            </a:r>
          </a:p>
          <a:p>
            <a:pPr marL="285750" indent="-285750" eaLnBrk="1" hangingPunct="1">
              <a:buFontTx/>
              <a:buNone/>
            </a:pPr>
            <a:endParaRPr lang="it-IT" dirty="0" smtClean="0"/>
          </a:p>
          <a:p>
            <a:pPr marL="285750" indent="-285750" eaLnBrk="1" hangingPunct="1">
              <a:buFontTx/>
              <a:buNone/>
            </a:pPr>
            <a:r>
              <a:rPr lang="it-IT" dirty="0" smtClean="0">
                <a:solidFill>
                  <a:srgbClr val="3333CC"/>
                </a:solidFill>
              </a:rPr>
              <a:t>Quali quesiti  dobbiamo porci?</a:t>
            </a:r>
          </a:p>
          <a:p>
            <a:pPr marL="285750" indent="-285750" eaLnBrk="1" hangingPunct="1">
              <a:buFont typeface="Wingdings" pitchFamily="2" charset="2"/>
              <a:buChar char="Ø"/>
            </a:pPr>
            <a:r>
              <a:rPr lang="it-IT" dirty="0" smtClean="0"/>
              <a:t> Si tratta di una epatite acuta ?</a:t>
            </a:r>
          </a:p>
          <a:p>
            <a:pPr marL="285750" indent="-285750" eaLnBrk="1" hangingPunct="1">
              <a:buFont typeface="Wingdings" pitchFamily="2" charset="2"/>
              <a:buChar char="Ø"/>
            </a:pPr>
            <a:r>
              <a:rPr lang="it-IT" dirty="0" smtClean="0"/>
              <a:t> Stato della funzione epatica ?</a:t>
            </a:r>
          </a:p>
          <a:p>
            <a:pPr marL="285750" indent="-285750" eaLnBrk="1" hangingPunct="1">
              <a:buFont typeface="Wingdings" pitchFamily="2" charset="2"/>
              <a:buChar char="Ø"/>
            </a:pPr>
            <a:r>
              <a:rPr lang="it-IT" dirty="0" smtClean="0"/>
              <a:t> Si tratta di una infezione HBV o HCV 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4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 build="p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0"/>
            <a:ext cx="8820472" cy="1772816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kumimoji="0" lang="it-IT" sz="2000" b="1" dirty="0" smtClean="0">
                <a:solidFill>
                  <a:schemeClr val="accent1"/>
                </a:solidFill>
                <a:latin typeface="Comic Sans MS" pitchFamily="66" charset="0"/>
              </a:rPr>
              <a:t>primo gradino</a:t>
            </a:r>
            <a:r>
              <a:rPr kumimoji="0" lang="it-IT" sz="3200" b="1" dirty="0" smtClean="0">
                <a:latin typeface="Comic Sans MS" pitchFamily="66" charset="0"/>
              </a:rPr>
              <a:t/>
            </a:r>
            <a:br>
              <a:rPr kumimoji="0" lang="it-IT" sz="3200" b="1" dirty="0" smtClean="0">
                <a:latin typeface="Comic Sans MS" pitchFamily="66" charset="0"/>
              </a:rPr>
            </a:br>
            <a:r>
              <a:rPr kumimoji="0" lang="it-IT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ALT </a:t>
            </a:r>
            <a:r>
              <a:rPr kumimoji="0" lang="it-IT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superiori alla norma</a:t>
            </a:r>
            <a:r>
              <a:rPr kumimoji="0" lang="it-IT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 </a:t>
            </a:r>
            <a:r>
              <a:rPr kumimoji="0" lang="it-IT" sz="3200" b="1" dirty="0" smtClean="0">
                <a:latin typeface="Comic Sans MS" pitchFamily="66" charset="0"/>
              </a:rPr>
              <a:t/>
            </a:r>
            <a:br>
              <a:rPr kumimoji="0" lang="it-IT" sz="3200" b="1" dirty="0" smtClean="0">
                <a:latin typeface="Comic Sans MS" pitchFamily="66" charset="0"/>
              </a:rPr>
            </a:br>
            <a:r>
              <a:rPr kumimoji="0" lang="it-IT" sz="3200" b="1" dirty="0" smtClean="0">
                <a:latin typeface="Comic Sans MS" pitchFamily="66" charset="0"/>
              </a:rPr>
              <a:t>prima </a:t>
            </a:r>
            <a:r>
              <a:rPr lang="it-IT" sz="3200" b="1" dirty="0" smtClean="0">
                <a:latin typeface="Comic Sans MS" pitchFamily="66" charset="0"/>
              </a:rPr>
              <a:t>di prescrivere</a:t>
            </a:r>
            <a:r>
              <a:rPr kumimoji="0" lang="it-IT" sz="2800" b="1" dirty="0" smtClean="0">
                <a:latin typeface="Comic Sans MS" pitchFamily="66" charset="0"/>
              </a:rPr>
              <a:t> </a:t>
            </a:r>
            <a:r>
              <a:rPr kumimoji="0" lang="it-IT" sz="2800" b="1" dirty="0" smtClean="0">
                <a:latin typeface="Comic Sans MS" pitchFamily="66" charset="0"/>
              </a:rPr>
              <a:t>esami </a:t>
            </a:r>
            <a:endParaRPr kumimoji="0" lang="it-IT" sz="3200" b="1" dirty="0" smtClean="0">
              <a:latin typeface="Comic Sans MS" pitchFamily="66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628800"/>
            <a:ext cx="7772400" cy="4394448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609600" indent="-609600">
              <a:lnSpc>
                <a:spcPct val="90000"/>
              </a:lnSpc>
              <a:buFontTx/>
              <a:buNone/>
            </a:pPr>
            <a:r>
              <a:rPr kumimoji="0" lang="it-IT" sz="2800" b="1" dirty="0" smtClean="0">
                <a:solidFill>
                  <a:schemeClr val="tx1"/>
                </a:solidFill>
                <a:latin typeface="Comic Sans MS" pitchFamily="66" charset="0"/>
              </a:rPr>
              <a:t>Counselling su rischio di Malattia epatica</a:t>
            </a:r>
          </a:p>
          <a:p>
            <a:pPr marL="609600" indent="-609600" algn="ctr">
              <a:lnSpc>
                <a:spcPct val="90000"/>
              </a:lnSpc>
              <a:buFontTx/>
              <a:buNone/>
            </a:pPr>
            <a:r>
              <a:rPr kumimoji="0" lang="it-IT" sz="2800" b="1" u="sng" dirty="0" smtClean="0">
                <a:solidFill>
                  <a:srgbClr val="7030A0"/>
                </a:solidFill>
                <a:latin typeface="Comic Sans MS" pitchFamily="66" charset="0"/>
              </a:rPr>
              <a:t>Cambiamento abitudini voluttuarie</a:t>
            </a:r>
            <a:endParaRPr kumimoji="0" lang="it-IT" b="1" dirty="0" smtClean="0">
              <a:solidFill>
                <a:srgbClr val="7030A0"/>
              </a:solidFill>
              <a:latin typeface="Comic Sans MS" pitchFamily="66" charset="0"/>
            </a:endParaRPr>
          </a:p>
          <a:p>
            <a:pPr marL="609600" indent="-609600">
              <a:lnSpc>
                <a:spcPct val="90000"/>
              </a:lnSpc>
              <a:buFontTx/>
              <a:buChar char="•"/>
            </a:pPr>
            <a:r>
              <a:rPr kumimoji="0" lang="it-IT" b="1" dirty="0" smtClean="0">
                <a:solidFill>
                  <a:srgbClr val="FF0000"/>
                </a:solidFill>
                <a:latin typeface="Comic Sans MS" pitchFamily="66" charset="0"/>
              </a:rPr>
              <a:t>Eliminare alcool dalla dieta</a:t>
            </a:r>
          </a:p>
          <a:p>
            <a:pPr marL="609600" indent="-609600">
              <a:lnSpc>
                <a:spcPct val="90000"/>
              </a:lnSpc>
              <a:buFontTx/>
              <a:buChar char="•"/>
            </a:pPr>
            <a:r>
              <a:rPr kumimoji="0" lang="it-IT" b="1" dirty="0" smtClean="0">
                <a:latin typeface="Comic Sans MS" pitchFamily="66" charset="0"/>
              </a:rPr>
              <a:t>Sospendere farmaci </a:t>
            </a:r>
            <a:r>
              <a:rPr kumimoji="0" lang="it-IT" b="1" dirty="0" smtClean="0">
                <a:latin typeface="Comic Sans MS" pitchFamily="66" charset="0"/>
              </a:rPr>
              <a:t>epatotossici</a:t>
            </a:r>
            <a:endParaRPr kumimoji="0" lang="it-IT" b="1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84784"/>
          </a:xfrm>
        </p:spPr>
        <p:txBody>
          <a:bodyPr>
            <a:noAutofit/>
          </a:bodyPr>
          <a:lstStyle/>
          <a:p>
            <a:pPr algn="ctr" eaLnBrk="1" hangingPunct="1"/>
            <a:r>
              <a:rPr kumimoji="0" lang="it-IT" sz="1800" b="1" dirty="0" smtClean="0">
                <a:latin typeface="Comic Sans MS" pitchFamily="66" charset="0"/>
              </a:rPr>
              <a:t>L’anamnesi e l’esame obiettivo non sono sufficienti  per </a:t>
            </a:r>
            <a:br>
              <a:rPr kumimoji="0" lang="it-IT" sz="1800" b="1" dirty="0" smtClean="0">
                <a:latin typeface="Comic Sans MS" pitchFamily="66" charset="0"/>
              </a:rPr>
            </a:br>
            <a:r>
              <a:rPr kumimoji="0" lang="it-IT" sz="2000" b="1" dirty="0" smtClean="0">
                <a:solidFill>
                  <a:srgbClr val="CC3300"/>
                </a:solidFill>
                <a:latin typeface="Comic Sans MS" pitchFamily="66" charset="0"/>
              </a:rPr>
              <a:t>chiarire l’eziologia e la situazione funzionale</a:t>
            </a:r>
            <a:endParaRPr kumimoji="0" lang="en-US" sz="2000" b="1" dirty="0" smtClean="0">
              <a:solidFill>
                <a:srgbClr val="CC3300"/>
              </a:solidFill>
              <a:latin typeface="Comic Sans MS" pitchFamily="66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95400"/>
            <a:ext cx="9144000" cy="5105400"/>
          </a:xfrm>
        </p:spPr>
        <p:txBody>
          <a:bodyPr/>
          <a:lstStyle/>
          <a:p>
            <a:pPr marL="609600" indent="-609600" algn="ctr" eaLnBrk="1" hangingPunct="1">
              <a:lnSpc>
                <a:spcPct val="80000"/>
              </a:lnSpc>
              <a:buFontTx/>
              <a:buNone/>
            </a:pPr>
            <a:r>
              <a:rPr kumimoji="0" lang="it-IT" sz="2000" b="1" u="sng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Perciò è necessario:</a:t>
            </a:r>
          </a:p>
          <a:p>
            <a:pPr marL="609600" indent="-609600" algn="ctr" eaLnBrk="1" hangingPunct="1">
              <a:lnSpc>
                <a:spcPct val="80000"/>
              </a:lnSpc>
              <a:buFontTx/>
              <a:buNone/>
            </a:pPr>
            <a:endParaRPr kumimoji="0" lang="it-IT" sz="2000" b="1" u="sng" dirty="0" smtClean="0">
              <a:solidFill>
                <a:srgbClr val="CC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marL="609600" indent="-6096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arenR"/>
            </a:pPr>
            <a:r>
              <a:rPr kumimoji="0" lang="it-IT" sz="2000" b="1" dirty="0" smtClean="0">
                <a:solidFill>
                  <a:srgbClr val="008000"/>
                </a:solidFill>
                <a:latin typeface="Comic Sans MS" pitchFamily="66" charset="0"/>
              </a:rPr>
              <a:t>Ripetere le transaminasi dopo 7 </a:t>
            </a:r>
            <a:r>
              <a:rPr kumimoji="0" lang="it-IT" sz="2000" b="1" dirty="0" err="1" smtClean="0">
                <a:solidFill>
                  <a:srgbClr val="008000"/>
                </a:solidFill>
                <a:latin typeface="Comic Sans MS" pitchFamily="66" charset="0"/>
              </a:rPr>
              <a:t>gg</a:t>
            </a:r>
            <a:endParaRPr kumimoji="0" lang="it-IT" sz="2000" b="1" dirty="0" smtClean="0">
              <a:solidFill>
                <a:srgbClr val="008000"/>
              </a:solidFill>
              <a:latin typeface="Comic Sans MS" pitchFamily="66" charset="0"/>
            </a:endParaRPr>
          </a:p>
          <a:p>
            <a:pPr marL="609600" indent="-6096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arenR"/>
            </a:pPr>
            <a:r>
              <a:rPr kumimoji="0" lang="it-IT" sz="2000" b="1" dirty="0" smtClean="0">
                <a:solidFill>
                  <a:srgbClr val="3333CC"/>
                </a:solidFill>
                <a:latin typeface="Comic Sans MS" pitchFamily="66" charset="0"/>
              </a:rPr>
              <a:t>Richiedere degli esami di funzionalità epatica</a:t>
            </a:r>
          </a:p>
          <a:p>
            <a:pPr marL="609600" indent="-6096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arenR"/>
            </a:pPr>
            <a:r>
              <a:rPr kumimoji="0" lang="it-IT" sz="2000" b="1" dirty="0" smtClean="0">
                <a:solidFill>
                  <a:srgbClr val="CC3300"/>
                </a:solidFill>
                <a:latin typeface="Comic Sans MS" pitchFamily="66" charset="0"/>
              </a:rPr>
              <a:t>Richiedere i </a:t>
            </a:r>
            <a:r>
              <a:rPr kumimoji="0" lang="it-IT" sz="2000" b="1" dirty="0" err="1" smtClean="0">
                <a:solidFill>
                  <a:srgbClr val="CC3300"/>
                </a:solidFill>
                <a:latin typeface="Comic Sans MS" pitchFamily="66" charset="0"/>
              </a:rPr>
              <a:t>markers</a:t>
            </a:r>
            <a:r>
              <a:rPr kumimoji="0" lang="it-IT" sz="2000" b="1" dirty="0" smtClean="0">
                <a:solidFill>
                  <a:srgbClr val="CC3300"/>
                </a:solidFill>
                <a:latin typeface="Comic Sans MS" pitchFamily="66" charset="0"/>
              </a:rPr>
              <a:t> delle eziologie più comuni</a:t>
            </a:r>
            <a:endParaRPr kumimoji="0" lang="it-IT" sz="800" b="1" dirty="0" smtClean="0">
              <a:solidFill>
                <a:srgbClr val="CC3300"/>
              </a:solidFill>
              <a:latin typeface="Comic Sans MS" pitchFamily="66" charset="0"/>
            </a:endParaRPr>
          </a:p>
          <a:p>
            <a:pPr marL="609600" indent="-609600" eaLnBrk="1" hangingPunct="1">
              <a:lnSpc>
                <a:spcPct val="80000"/>
              </a:lnSpc>
              <a:buClr>
                <a:schemeClr val="tx1"/>
              </a:buClr>
              <a:buFontTx/>
              <a:buNone/>
            </a:pPr>
            <a:endParaRPr kumimoji="0" lang="it-IT" sz="800" b="1" dirty="0" smtClean="0">
              <a:latin typeface="Comic Sans MS" pitchFamily="66" charset="0"/>
            </a:endParaRPr>
          </a:p>
          <a:p>
            <a:pPr marL="609600" indent="-609600" eaLnBrk="1" hangingPunct="1">
              <a:lnSpc>
                <a:spcPct val="80000"/>
              </a:lnSpc>
              <a:buClr>
                <a:schemeClr val="tx1"/>
              </a:buClr>
              <a:buFontTx/>
              <a:buNone/>
            </a:pPr>
            <a:endParaRPr kumimoji="0" lang="it-IT" sz="800" b="1" dirty="0" smtClean="0">
              <a:latin typeface="Comic Sans MS" pitchFamily="66" charset="0"/>
            </a:endParaRPr>
          </a:p>
          <a:p>
            <a:pPr marL="609600" indent="-609600">
              <a:lnSpc>
                <a:spcPct val="80000"/>
              </a:lnSpc>
              <a:buClr>
                <a:schemeClr val="tx1"/>
              </a:buClr>
              <a:buNone/>
            </a:pPr>
            <a:r>
              <a:rPr kumimoji="0" lang="it-IT" sz="2000" u="sng" dirty="0" smtClean="0">
                <a:latin typeface="Comic Sans MS" pitchFamily="66" charset="0"/>
              </a:rPr>
              <a:t>Test di funzionalità: </a:t>
            </a:r>
          </a:p>
          <a:p>
            <a:pPr marL="609600" indent="-609600">
              <a:lnSpc>
                <a:spcPct val="80000"/>
              </a:lnSpc>
              <a:buClr>
                <a:schemeClr val="tx1"/>
              </a:buClr>
              <a:buNone/>
            </a:pPr>
            <a:r>
              <a:rPr lang="it-IT" sz="2000" b="1" dirty="0" smtClean="0">
                <a:latin typeface="Comic Sans MS" pitchFamily="66" charset="0"/>
              </a:rPr>
              <a:t>	   </a:t>
            </a:r>
            <a:r>
              <a:rPr kumimoji="0" lang="it-IT" sz="2400" b="1" dirty="0" err="1" smtClean="0">
                <a:latin typeface="Comic Sans MS" pitchFamily="66" charset="0"/>
              </a:rPr>
              <a:t>Ast</a:t>
            </a:r>
            <a:r>
              <a:rPr kumimoji="0" lang="it-IT" sz="2400" b="1" dirty="0" smtClean="0">
                <a:latin typeface="Comic Sans MS" pitchFamily="66" charset="0"/>
              </a:rPr>
              <a:t> - Alt - </a:t>
            </a:r>
            <a:r>
              <a:rPr kumimoji="0" lang="it-IT" sz="2400" b="1" dirty="0" smtClean="0">
                <a:latin typeface="Comic Sans MS" pitchFamily="66" charset="0"/>
                <a:sym typeface="Symbol" pitchFamily="18" charset="2"/>
              </a:rPr>
              <a:t></a:t>
            </a:r>
            <a:r>
              <a:rPr kumimoji="0" lang="it-IT" sz="2400" b="1" dirty="0" err="1" smtClean="0">
                <a:latin typeface="Comic Sans MS" pitchFamily="66" charset="0"/>
                <a:sym typeface="Symbol" pitchFamily="18" charset="2"/>
              </a:rPr>
              <a:t>Gt</a:t>
            </a:r>
            <a:r>
              <a:rPr kumimoji="0" lang="it-IT" sz="2400" b="1" dirty="0" smtClean="0">
                <a:latin typeface="Comic Sans MS" pitchFamily="66" charset="0"/>
                <a:sym typeface="Symbol" pitchFamily="18" charset="2"/>
              </a:rPr>
              <a:t> - </a:t>
            </a:r>
            <a:r>
              <a:rPr kumimoji="0" lang="it-IT" sz="2400" b="1" dirty="0" err="1" smtClean="0">
                <a:latin typeface="Comic Sans MS" pitchFamily="66" charset="0"/>
                <a:sym typeface="Symbol" pitchFamily="18" charset="2"/>
              </a:rPr>
              <a:t>Alp</a:t>
            </a:r>
            <a:r>
              <a:rPr kumimoji="0" lang="it-IT" sz="2400" b="1" dirty="0" smtClean="0">
                <a:latin typeface="Comic Sans MS" pitchFamily="66" charset="0"/>
                <a:sym typeface="Symbol" pitchFamily="18" charset="2"/>
              </a:rPr>
              <a:t> - </a:t>
            </a:r>
            <a:r>
              <a:rPr lang="it-IT" sz="2400" b="1" dirty="0" smtClean="0">
                <a:latin typeface="Comic Sans MS" pitchFamily="66" charset="0"/>
                <a:sym typeface="Symbol" pitchFamily="18" charset="2"/>
              </a:rPr>
              <a:t>emocromo </a:t>
            </a:r>
            <a:r>
              <a:rPr lang="it-IT" sz="2400" dirty="0" smtClean="0">
                <a:latin typeface="Comic Sans MS" pitchFamily="66" charset="0"/>
                <a:sym typeface="Symbol" pitchFamily="18" charset="2"/>
              </a:rPr>
              <a:t>		</a:t>
            </a:r>
            <a:r>
              <a:rPr kumimoji="0" lang="it-IT" sz="2400" b="1" dirty="0" err="1" smtClean="0">
                <a:solidFill>
                  <a:srgbClr val="0070C0"/>
                </a:solidFill>
                <a:latin typeface="Comic Sans MS" pitchFamily="66" charset="0"/>
                <a:sym typeface="Symbol" pitchFamily="18" charset="2"/>
              </a:rPr>
              <a:t>protidogramma</a:t>
            </a:r>
            <a:r>
              <a:rPr kumimoji="0" lang="it-IT" sz="2400" b="1" dirty="0" smtClean="0">
                <a:solidFill>
                  <a:srgbClr val="0070C0"/>
                </a:solidFill>
                <a:latin typeface="Comic Sans MS" pitchFamily="66" charset="0"/>
                <a:sym typeface="Symbol" pitchFamily="18" charset="2"/>
              </a:rPr>
              <a:t> – </a:t>
            </a:r>
            <a:r>
              <a:rPr lang="it-IT" sz="2400" b="1" dirty="0" smtClean="0">
                <a:solidFill>
                  <a:srgbClr val="0070C0"/>
                </a:solidFill>
                <a:latin typeface="Comic Sans MS" pitchFamily="66" charset="0"/>
                <a:sym typeface="Symbol" pitchFamily="18" charset="2"/>
              </a:rPr>
              <a:t>INR- </a:t>
            </a:r>
            <a:r>
              <a:rPr lang="it-IT" sz="2400" b="1" dirty="0" smtClean="0">
                <a:solidFill>
                  <a:srgbClr val="C00000"/>
                </a:solidFill>
                <a:latin typeface="Comic Sans MS" pitchFamily="66" charset="0"/>
                <a:sym typeface="Symbol" pitchFamily="18" charset="2"/>
              </a:rPr>
              <a:t>Bilirubina </a:t>
            </a:r>
            <a:r>
              <a:rPr lang="it-IT" sz="2400" b="1" dirty="0" err="1" smtClean="0">
                <a:solidFill>
                  <a:srgbClr val="C00000"/>
                </a:solidFill>
                <a:latin typeface="Comic Sans MS" pitchFamily="66" charset="0"/>
                <a:sym typeface="Symbol" pitchFamily="18" charset="2"/>
              </a:rPr>
              <a:t>fr</a:t>
            </a:r>
            <a:r>
              <a:rPr lang="it-IT" sz="2400" b="1" dirty="0" smtClean="0">
                <a:solidFill>
                  <a:srgbClr val="C00000"/>
                </a:solidFill>
                <a:latin typeface="Comic Sans MS" pitchFamily="66" charset="0"/>
                <a:sym typeface="Symbol" pitchFamily="18" charset="2"/>
              </a:rPr>
              <a:t>.</a:t>
            </a:r>
            <a:endParaRPr kumimoji="0" lang="it-IT" sz="2000" b="1" dirty="0" smtClean="0">
              <a:solidFill>
                <a:srgbClr val="C00000"/>
              </a:solidFill>
              <a:latin typeface="Comic Sans MS" pitchFamily="66" charset="0"/>
              <a:sym typeface="Symbol" pitchFamily="18" charset="2"/>
            </a:endParaRPr>
          </a:p>
          <a:p>
            <a:pPr marL="609600" indent="-609600" eaLnBrk="1" hangingPunct="1">
              <a:lnSpc>
                <a:spcPct val="80000"/>
              </a:lnSpc>
              <a:buClr>
                <a:schemeClr val="tx1"/>
              </a:buClr>
              <a:buFontTx/>
              <a:buNone/>
            </a:pPr>
            <a:endParaRPr kumimoji="0" lang="it-IT" sz="900" dirty="0" smtClean="0">
              <a:latin typeface="Comic Sans MS" pitchFamily="66" charset="0"/>
              <a:sym typeface="Symbol" pitchFamily="18" charset="2"/>
            </a:endParaRPr>
          </a:p>
          <a:p>
            <a:pPr marL="609600" indent="-609600" eaLnBrk="1" hangingPunct="1">
              <a:lnSpc>
                <a:spcPct val="80000"/>
              </a:lnSpc>
              <a:buClr>
                <a:schemeClr val="tx1"/>
              </a:buClr>
              <a:buFontTx/>
              <a:buNone/>
            </a:pPr>
            <a:r>
              <a:rPr kumimoji="0" lang="it-IT" sz="2000" b="1" dirty="0" smtClean="0">
                <a:latin typeface="Comic Sans MS" pitchFamily="66" charset="0"/>
                <a:sym typeface="Symbol" pitchFamily="18" charset="2"/>
              </a:rPr>
              <a:t>Test etiologici: </a:t>
            </a:r>
          </a:p>
          <a:p>
            <a:pPr marL="609600" indent="-609600">
              <a:lnSpc>
                <a:spcPct val="80000"/>
              </a:lnSpc>
              <a:buClr>
                <a:schemeClr val="tx1"/>
              </a:buClr>
              <a:buNone/>
            </a:pPr>
            <a:r>
              <a:rPr kumimoji="0" lang="it-IT" sz="2000" dirty="0" smtClean="0">
                <a:latin typeface="Comic Sans MS" pitchFamily="66" charset="0"/>
                <a:sym typeface="Symbol" pitchFamily="18" charset="2"/>
              </a:rPr>
              <a:t>	</a:t>
            </a:r>
            <a:r>
              <a:rPr kumimoji="0" lang="it-IT" sz="2400" b="1" u="sng" dirty="0" err="1" smtClean="0">
                <a:latin typeface="Comic Sans MS" pitchFamily="66" charset="0"/>
                <a:sym typeface="Symbol" pitchFamily="18" charset="2"/>
              </a:rPr>
              <a:t>HBsAg</a:t>
            </a:r>
            <a:r>
              <a:rPr kumimoji="0" lang="it-IT" sz="2400" b="1" dirty="0" smtClean="0">
                <a:latin typeface="Comic Sans MS" pitchFamily="66" charset="0"/>
                <a:sym typeface="Symbol" pitchFamily="18" charset="2"/>
              </a:rPr>
              <a:t> </a:t>
            </a:r>
            <a:r>
              <a:rPr kumimoji="0" lang="it-IT" sz="2000" dirty="0" smtClean="0">
                <a:latin typeface="Comic Sans MS" pitchFamily="66" charset="0"/>
                <a:sym typeface="Symbol" pitchFamily="18" charset="2"/>
              </a:rPr>
              <a:t>– </a:t>
            </a:r>
            <a:r>
              <a:rPr lang="it-IT" sz="2400" b="1" u="sng" dirty="0" err="1" smtClean="0">
                <a:latin typeface="Comic Sans MS" pitchFamily="66" charset="0"/>
                <a:sym typeface="Symbol" pitchFamily="18" charset="2"/>
              </a:rPr>
              <a:t>HCV Ab</a:t>
            </a:r>
            <a:r>
              <a:rPr lang="it-IT" sz="2000" dirty="0" smtClean="0">
                <a:latin typeface="Comic Sans MS" pitchFamily="66" charset="0"/>
                <a:sym typeface="Symbol" pitchFamily="18" charset="2"/>
              </a:rPr>
              <a:t>. - </a:t>
            </a:r>
            <a:r>
              <a:rPr lang="it-IT" sz="2000" dirty="0" err="1" smtClean="0">
                <a:latin typeface="Comic Sans MS" pitchFamily="66" charset="0"/>
                <a:sym typeface="Symbol" pitchFamily="18" charset="2"/>
              </a:rPr>
              <a:t>IgM</a:t>
            </a:r>
            <a:r>
              <a:rPr lang="it-IT" sz="2000" dirty="0" smtClean="0">
                <a:latin typeface="Comic Sans MS" pitchFamily="66" charset="0"/>
                <a:sym typeface="Symbol" pitchFamily="18" charset="2"/>
              </a:rPr>
              <a:t> </a:t>
            </a:r>
            <a:r>
              <a:rPr kumimoji="0" lang="it-IT" sz="2000" dirty="0" smtClean="0">
                <a:latin typeface="Comic Sans MS" pitchFamily="66" charset="0"/>
                <a:sym typeface="Symbol" pitchFamily="18" charset="2"/>
              </a:rPr>
              <a:t>anti </a:t>
            </a:r>
            <a:r>
              <a:rPr kumimoji="0" lang="it-IT" sz="2000" dirty="0" err="1" smtClean="0">
                <a:latin typeface="Comic Sans MS" pitchFamily="66" charset="0"/>
                <a:sym typeface="Symbol" pitchFamily="18" charset="2"/>
              </a:rPr>
              <a:t>HBc-</a:t>
            </a:r>
            <a:r>
              <a:rPr kumimoji="0" lang="it-IT" sz="2000" dirty="0" smtClean="0">
                <a:latin typeface="Comic Sans MS" pitchFamily="66" charset="0"/>
                <a:sym typeface="Symbol" pitchFamily="18" charset="2"/>
              </a:rPr>
              <a:t> </a:t>
            </a:r>
            <a:r>
              <a:rPr kumimoji="0" lang="it-IT" sz="2000" dirty="0" err="1" smtClean="0">
                <a:latin typeface="Comic Sans MS" pitchFamily="66" charset="0"/>
                <a:sym typeface="Symbol" pitchFamily="18" charset="2"/>
              </a:rPr>
              <a:t>IgM</a:t>
            </a:r>
            <a:r>
              <a:rPr kumimoji="0" lang="it-IT" sz="2000" dirty="0" smtClean="0">
                <a:latin typeface="Comic Sans MS" pitchFamily="66" charset="0"/>
                <a:sym typeface="Symbol" pitchFamily="18" charset="2"/>
              </a:rPr>
              <a:t> anti HAV-</a:t>
            </a:r>
          </a:p>
          <a:p>
            <a:pPr marL="609600" indent="-609600" eaLnBrk="1" hangingPunct="1">
              <a:lnSpc>
                <a:spcPct val="80000"/>
              </a:lnSpc>
              <a:buClr>
                <a:schemeClr val="tx1"/>
              </a:buClr>
              <a:buFontTx/>
              <a:buNone/>
            </a:pPr>
            <a:r>
              <a:rPr kumimoji="0" lang="it-IT" sz="2000" b="1" dirty="0" smtClean="0">
                <a:latin typeface="Comic Sans MS" pitchFamily="66" charset="0"/>
                <a:sym typeface="Symbol" pitchFamily="18" charset="2"/>
              </a:rPr>
              <a:t>      </a:t>
            </a:r>
            <a:r>
              <a:rPr kumimoji="0" lang="it-IT" sz="2000" b="1" u="sng" dirty="0" smtClean="0">
                <a:latin typeface="Comic Sans MS" pitchFamily="66" charset="0"/>
                <a:sym typeface="Symbol" pitchFamily="18" charset="2"/>
              </a:rPr>
              <a:t>% saturazione transferrina</a:t>
            </a:r>
            <a:r>
              <a:rPr kumimoji="0" lang="it-IT" sz="2000" b="1" dirty="0" smtClean="0">
                <a:latin typeface="Comic Sans MS" pitchFamily="66" charset="0"/>
              </a:rPr>
              <a:t> </a:t>
            </a:r>
          </a:p>
          <a:p>
            <a:pPr marL="609600" indent="-6096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arenR"/>
            </a:pPr>
            <a:endParaRPr kumimoji="0" lang="it-IT" sz="800" b="1" dirty="0" smtClean="0">
              <a:solidFill>
                <a:srgbClr val="CC3300"/>
              </a:solidFill>
              <a:latin typeface="Comic Sans MS" pitchFamily="66" charset="0"/>
            </a:endParaRPr>
          </a:p>
          <a:p>
            <a:pPr marL="609600" indent="-6096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arenR"/>
            </a:pPr>
            <a:endParaRPr kumimoji="0" lang="it-IT" sz="800" b="1" dirty="0" smtClean="0">
              <a:solidFill>
                <a:srgbClr val="CC3300"/>
              </a:solidFill>
              <a:latin typeface="Comic Sans MS" pitchFamily="66" charset="0"/>
            </a:endParaRPr>
          </a:p>
          <a:p>
            <a:pPr marL="609600" indent="-609600" eaLnBrk="1" hangingPunct="1">
              <a:lnSpc>
                <a:spcPct val="80000"/>
              </a:lnSpc>
              <a:buClr>
                <a:schemeClr val="tx1"/>
              </a:buClr>
              <a:buFontTx/>
              <a:buNone/>
            </a:pPr>
            <a:r>
              <a:rPr kumimoji="0" lang="it-IT" sz="2000" dirty="0" smtClean="0">
                <a:latin typeface="Comic Sans MS" pitchFamily="66" charset="0"/>
              </a:rPr>
              <a:t> </a:t>
            </a:r>
            <a:r>
              <a:rPr kumimoji="0" lang="it-IT" sz="2400" b="1" dirty="0" smtClean="0">
                <a:latin typeface="Comic Sans MS" pitchFamily="66" charset="0"/>
              </a:rPr>
              <a:t>Usando questo schema è necessario passare agli esami di 2° livello solo in una limitata percentuale</a:t>
            </a:r>
            <a:r>
              <a:rPr kumimoji="0" lang="it-IT" sz="2000" b="1" dirty="0" smtClean="0">
                <a:latin typeface="Comic Sans MS" pitchFamily="66" charset="0"/>
              </a:rPr>
              <a:t> </a:t>
            </a:r>
            <a:r>
              <a:rPr kumimoji="0" lang="it-IT" sz="2400" b="1" dirty="0" smtClean="0">
                <a:latin typeface="Comic Sans MS" pitchFamily="66" charset="0"/>
              </a:rPr>
              <a:t>dei casi</a:t>
            </a: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6781800" y="6400800"/>
            <a:ext cx="21336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/>
              <a:t>Inquadramento clinico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92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92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92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921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0648"/>
            <a:ext cx="8305800" cy="1152128"/>
          </a:xfrm>
        </p:spPr>
        <p:txBody>
          <a:bodyPr/>
          <a:lstStyle/>
          <a:p>
            <a:pPr eaLnBrk="1" hangingPunct="1"/>
            <a:r>
              <a:rPr kumimoji="0" lang="it-IT" sz="2800" b="1" dirty="0" smtClean="0">
                <a:latin typeface="Comic Sans MS" pitchFamily="66" charset="0"/>
              </a:rPr>
              <a:t>TEST FUNZIONALI </a:t>
            </a:r>
            <a:r>
              <a:rPr kumimoji="0" lang="it-IT" sz="2800" b="1" dirty="0" err="1" smtClean="0">
                <a:latin typeface="Comic Sans MS" pitchFamily="66" charset="0"/>
              </a:rPr>
              <a:t>DI</a:t>
            </a:r>
            <a:r>
              <a:rPr kumimoji="0" lang="it-IT" sz="2800" b="1" dirty="0" smtClean="0">
                <a:latin typeface="Comic Sans MS" pitchFamily="66" charset="0"/>
              </a:rPr>
              <a:t> EPATOPATIA   </a:t>
            </a:r>
            <a:endParaRPr kumimoji="0" lang="it-IT" dirty="0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8458200" cy="47085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kumimoji="0" lang="it-IT" sz="1800" dirty="0" smtClean="0">
                <a:latin typeface="Comic Sans MS" pitchFamily="66" charset="0"/>
              </a:rPr>
              <a:t>     </a:t>
            </a:r>
            <a:endParaRPr kumimoji="0" lang="it-IT" sz="20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kumimoji="0" lang="it-IT" sz="2000" dirty="0" smtClean="0">
                <a:latin typeface="Comic Sans MS" pitchFamily="66" charset="0"/>
              </a:rPr>
              <a:t>     </a:t>
            </a:r>
            <a:r>
              <a:rPr kumimoji="0" lang="it-IT" sz="2000" b="1" u="sng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AST/ALT</a:t>
            </a:r>
            <a:r>
              <a:rPr kumimoji="0" lang="it-IT" sz="2000" dirty="0" smtClean="0">
                <a:latin typeface="Comic Sans MS" pitchFamily="66" charset="0"/>
              </a:rPr>
              <a:t>      </a:t>
            </a:r>
            <a:r>
              <a:rPr kumimoji="0" lang="it-IT" sz="2000" b="1" dirty="0" smtClean="0">
                <a:solidFill>
                  <a:srgbClr val="C00000"/>
                </a:solidFill>
                <a:latin typeface="Comic Sans MS" pitchFamily="66" charset="0"/>
              </a:rPr>
              <a:t>escludere cardiopatie o miopatie</a:t>
            </a:r>
          </a:p>
          <a:p>
            <a:pPr lvl="4" eaLnBrk="1" hangingPunct="1">
              <a:lnSpc>
                <a:spcPct val="90000"/>
              </a:lnSpc>
              <a:buFontTx/>
              <a:buNone/>
            </a:pPr>
            <a:r>
              <a:rPr kumimoji="0" lang="it-IT" sz="1400" dirty="0" smtClean="0">
                <a:latin typeface="Comic Sans MS" pitchFamily="66" charset="0"/>
              </a:rPr>
              <a:t>   </a:t>
            </a:r>
            <a:r>
              <a:rPr kumimoji="0" lang="it-IT" b="1" dirty="0" smtClean="0">
                <a:solidFill>
                  <a:srgbClr val="7030A0"/>
                </a:solidFill>
                <a:latin typeface="Comic Sans MS" pitchFamily="66" charset="0"/>
              </a:rPr>
              <a:t>nell’EC alcolica AST &gt; ALT (2-3:1)</a:t>
            </a:r>
          </a:p>
          <a:p>
            <a:pPr lvl="4" eaLnBrk="1" hangingPunct="1">
              <a:lnSpc>
                <a:spcPct val="90000"/>
              </a:lnSpc>
              <a:buFontTx/>
              <a:buNone/>
            </a:pPr>
            <a:r>
              <a:rPr kumimoji="0" lang="it-IT" b="1" dirty="0" smtClean="0">
                <a:latin typeface="Comic Sans MS" pitchFamily="66" charset="0"/>
              </a:rPr>
              <a:t>  nell’EC virali ALT ≥ AST</a:t>
            </a:r>
          </a:p>
          <a:p>
            <a:pPr lvl="4" eaLnBrk="1" hangingPunct="1">
              <a:lnSpc>
                <a:spcPct val="90000"/>
              </a:lnSpc>
              <a:buFontTx/>
              <a:buNone/>
            </a:pPr>
            <a:endParaRPr kumimoji="0" lang="it-IT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kumimoji="0" lang="it-IT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  <a:sym typeface="Symbol" pitchFamily="18" charset="2"/>
              </a:rPr>
              <a:t>     </a:t>
            </a:r>
            <a:r>
              <a:rPr kumimoji="0" lang="it-IT" sz="2000" b="1" u="sng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  <a:sym typeface="Symbol" pitchFamily="18" charset="2"/>
              </a:rPr>
              <a:t>GT</a:t>
            </a:r>
            <a:r>
              <a:rPr kumimoji="0" lang="it-IT" sz="2000" b="1" dirty="0" smtClean="0">
                <a:latin typeface="Comic Sans MS" pitchFamily="66" charset="0"/>
                <a:sym typeface="Symbol" pitchFamily="18" charset="2"/>
              </a:rPr>
              <a:t>	</a:t>
            </a:r>
            <a:r>
              <a:rPr kumimoji="0" lang="it-IT" sz="2000" dirty="0" smtClean="0">
                <a:latin typeface="Comic Sans MS" pitchFamily="66" charset="0"/>
                <a:sym typeface="Symbol" pitchFamily="18" charset="2"/>
              </a:rPr>
              <a:t>  </a:t>
            </a:r>
            <a:r>
              <a:rPr kumimoji="0" lang="it-IT" sz="2000" b="1" dirty="0" smtClean="0">
                <a:latin typeface="Comic Sans MS" pitchFamily="66" charset="0"/>
                <a:sym typeface="Symbol" pitchFamily="18" charset="2"/>
              </a:rPr>
              <a:t>sensibile/poco specifico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kumimoji="0" lang="it-IT" sz="2000" dirty="0" smtClean="0">
                <a:latin typeface="Comic Sans MS" pitchFamily="66" charset="0"/>
                <a:sym typeface="Symbol" pitchFamily="18" charset="2"/>
              </a:rPr>
              <a:t>			  farmaci - alcool - dismetabolismi (lipidi)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kumimoji="0" lang="it-IT" sz="2000" dirty="0" smtClean="0">
              <a:latin typeface="Comic Sans MS" pitchFamily="66" charset="0"/>
              <a:sym typeface="Symbol" pitchFamily="18" charset="2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kumimoji="0" lang="it-IT" sz="2000" dirty="0" smtClean="0">
                <a:latin typeface="Comic Sans MS" pitchFamily="66" charset="0"/>
                <a:sym typeface="Symbol" pitchFamily="18" charset="2"/>
              </a:rPr>
              <a:t>       </a:t>
            </a:r>
            <a:r>
              <a:rPr kumimoji="0" lang="it-IT" sz="2000" b="1" u="sng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  <a:sym typeface="Symbol" pitchFamily="18" charset="2"/>
              </a:rPr>
              <a:t>ALP</a:t>
            </a:r>
            <a:r>
              <a:rPr kumimoji="0" lang="it-IT" sz="2000" dirty="0" smtClean="0">
                <a:latin typeface="Comic Sans MS" pitchFamily="66" charset="0"/>
                <a:sym typeface="Symbol" pitchFamily="18" charset="2"/>
              </a:rPr>
              <a:t>	 aumenta soprattutto per ostruzione biliare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kumimoji="0" lang="it-IT" sz="2000" dirty="0" smtClean="0">
                <a:latin typeface="Comic Sans MS" pitchFamily="66" charset="0"/>
                <a:sym typeface="Symbol" pitchFamily="18" charset="2"/>
              </a:rPr>
              <a:t>			 aumenta seppur in minor misura per </a:t>
            </a:r>
            <a:r>
              <a:rPr kumimoji="0" lang="it-IT" sz="2000" dirty="0" err="1" smtClean="0">
                <a:latin typeface="Comic Sans MS" pitchFamily="66" charset="0"/>
                <a:sym typeface="Symbol" pitchFamily="18" charset="2"/>
              </a:rPr>
              <a:t>Ep</a:t>
            </a:r>
            <a:r>
              <a:rPr kumimoji="0" lang="it-IT" sz="2000" dirty="0" smtClean="0">
                <a:latin typeface="Comic Sans MS" pitchFamily="66" charset="0"/>
                <a:sym typeface="Symbol" pitchFamily="18" charset="2"/>
              </a:rPr>
              <a:t>. Cr.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kumimoji="0" lang="it-IT" sz="2000" dirty="0" smtClean="0">
                <a:latin typeface="Comic Sans MS" pitchFamily="66" charset="0"/>
                <a:sym typeface="Symbol" pitchFamily="18" charset="2"/>
              </a:rPr>
              <a:t>			 aumenta </a:t>
            </a:r>
            <a:r>
              <a:rPr kumimoji="0" lang="it-IT" sz="2000" b="1" dirty="0" smtClean="0">
                <a:latin typeface="Comic Sans MS" pitchFamily="66" charset="0"/>
                <a:sym typeface="Symbol" pitchFamily="18" charset="2"/>
              </a:rPr>
              <a:t>per lesioni occupanti spazio e 			         </a:t>
            </a:r>
            <a:r>
              <a:rPr kumimoji="0" lang="it-IT" sz="2000" b="1" dirty="0" err="1" smtClean="0">
                <a:latin typeface="Comic Sans MS" pitchFamily="66" charset="0"/>
                <a:sym typeface="Symbol" pitchFamily="18" charset="2"/>
              </a:rPr>
              <a:t>infiltrative</a:t>
            </a:r>
            <a:r>
              <a:rPr kumimoji="0" lang="it-IT" sz="2000" b="1" dirty="0" smtClean="0">
                <a:latin typeface="Comic Sans MS" pitchFamily="66" charset="0"/>
                <a:sym typeface="Symbol" pitchFamily="18" charset="2"/>
              </a:rPr>
              <a:t> </a:t>
            </a:r>
            <a:r>
              <a:rPr kumimoji="0" lang="it-IT" sz="2000" dirty="0" smtClean="0">
                <a:latin typeface="Comic Sans MS" pitchFamily="66" charset="0"/>
                <a:sym typeface="Symbol" pitchFamily="18" charset="2"/>
              </a:rPr>
              <a:t>(tumori, ascessi, leucemie, </a:t>
            </a:r>
            <a:r>
              <a:rPr kumimoji="0" lang="it-IT" sz="2000" dirty="0" err="1" smtClean="0">
                <a:latin typeface="Comic Sans MS" pitchFamily="66" charset="0"/>
                <a:sym typeface="Symbol" pitchFamily="18" charset="2"/>
              </a:rPr>
              <a:t>amiloidosi</a:t>
            </a:r>
            <a:r>
              <a:rPr kumimoji="0" lang="it-IT" sz="2000" dirty="0" smtClean="0">
                <a:latin typeface="Comic Sans MS" pitchFamily="66" charset="0"/>
                <a:sym typeface="Symbol" pitchFamily="18" charset="2"/>
              </a:rPr>
              <a:t>,..)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kumimoji="0" lang="it-IT" sz="2000" dirty="0" smtClean="0">
                <a:latin typeface="Comic Sans MS" pitchFamily="66" charset="0"/>
                <a:sym typeface="Symbol" pitchFamily="18" charset="2"/>
              </a:rPr>
              <a:t> </a:t>
            </a:r>
            <a:endParaRPr kumimoji="0" lang="it-IT" dirty="0" smtClean="0">
              <a:latin typeface="Comic Sans MS" pitchFamily="66" charset="0"/>
            </a:endParaRPr>
          </a:p>
          <a:p>
            <a:pPr lvl="4" eaLnBrk="1" hangingPunct="1">
              <a:lnSpc>
                <a:spcPct val="90000"/>
              </a:lnSpc>
              <a:buFontTx/>
              <a:buNone/>
            </a:pPr>
            <a:endParaRPr kumimoji="0" lang="it-IT" sz="1800" dirty="0" smtClean="0"/>
          </a:p>
        </p:txBody>
      </p:sp>
      <p:sp>
        <p:nvSpPr>
          <p:cNvPr id="12292" name="Rectangle 14"/>
          <p:cNvSpPr>
            <a:spLocks noChangeArrowheads="1"/>
          </p:cNvSpPr>
          <p:nvPr/>
        </p:nvSpPr>
        <p:spPr bwMode="auto">
          <a:xfrm>
            <a:off x="6858000" y="6400800"/>
            <a:ext cx="21336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/>
              <a:t>Inquadramento clinico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404664"/>
            <a:ext cx="7772400" cy="966936"/>
          </a:xfrm>
        </p:spPr>
        <p:txBody>
          <a:bodyPr/>
          <a:lstStyle/>
          <a:p>
            <a:pPr eaLnBrk="1" hangingPunct="1"/>
            <a:r>
              <a:rPr kumimoji="0" lang="it-IT" sz="2800" b="1" dirty="0" smtClean="0">
                <a:latin typeface="Comic Sans MS" pitchFamily="66" charset="0"/>
              </a:rPr>
              <a:t>TEST FUNZIONALI </a:t>
            </a:r>
            <a:r>
              <a:rPr kumimoji="0" lang="it-IT" sz="2800" b="1" dirty="0" err="1" smtClean="0">
                <a:latin typeface="Comic Sans MS" pitchFamily="66" charset="0"/>
              </a:rPr>
              <a:t>DI</a:t>
            </a:r>
            <a:r>
              <a:rPr kumimoji="0" lang="it-IT" sz="2800" b="1" dirty="0" smtClean="0">
                <a:latin typeface="Comic Sans MS" pitchFamily="66" charset="0"/>
              </a:rPr>
              <a:t> EPATOPATIA </a:t>
            </a:r>
            <a:endParaRPr kumimoji="0" lang="it-IT" sz="2400" dirty="0" smtClean="0">
              <a:latin typeface="Comic Sans MS" pitchFamily="66" charset="0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1447800"/>
            <a:ext cx="8303840" cy="4648200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endParaRPr kumimoji="0" lang="it-IT" sz="2000" dirty="0" smtClean="0"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r>
              <a:rPr kumimoji="0" lang="it-IT" sz="2400" b="1" u="sng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Emocromo</a:t>
            </a:r>
            <a:r>
              <a:rPr kumimoji="0" lang="it-IT" sz="2000" dirty="0" smtClean="0">
                <a:latin typeface="Comic Sans MS" pitchFamily="66" charset="0"/>
              </a:rPr>
              <a:t>	</a:t>
            </a:r>
            <a:r>
              <a:rPr kumimoji="0" lang="it-IT" sz="2000" b="1" dirty="0" err="1" smtClean="0">
                <a:solidFill>
                  <a:srgbClr val="C00000"/>
                </a:solidFill>
                <a:latin typeface="Comic Sans MS" pitchFamily="66" charset="0"/>
              </a:rPr>
              <a:t>Hb</a:t>
            </a:r>
            <a:r>
              <a:rPr kumimoji="0" lang="it-IT" sz="2000" b="1" dirty="0" smtClean="0">
                <a:solidFill>
                  <a:srgbClr val="C00000"/>
                </a:solidFill>
                <a:latin typeface="Comic Sans MS" pitchFamily="66" charset="0"/>
              </a:rPr>
              <a:t> anemia </a:t>
            </a:r>
            <a:r>
              <a:rPr kumimoji="0" lang="it-IT" sz="2000" dirty="0" smtClean="0">
                <a:latin typeface="Comic Sans MS" pitchFamily="66" charset="0"/>
              </a:rPr>
              <a:t>(varici ?,perdite occulte)</a:t>
            </a:r>
          </a:p>
          <a:p>
            <a:pPr eaLnBrk="1" hangingPunct="1">
              <a:buFontTx/>
              <a:buNone/>
            </a:pPr>
            <a:r>
              <a:rPr kumimoji="0" lang="it-IT" sz="2000" dirty="0" smtClean="0">
                <a:latin typeface="Comic Sans MS" pitchFamily="66" charset="0"/>
              </a:rPr>
              <a:t>			</a:t>
            </a:r>
            <a:r>
              <a:rPr kumimoji="0" lang="it-IT" sz="2000" b="1" dirty="0" smtClean="0">
                <a:solidFill>
                  <a:srgbClr val="7030A0"/>
                </a:solidFill>
                <a:latin typeface="Comic Sans MS" pitchFamily="66" charset="0"/>
              </a:rPr>
              <a:t>MCV  </a:t>
            </a:r>
            <a:r>
              <a:rPr kumimoji="0" lang="it-IT" sz="2000" b="1" u="sng" dirty="0" smtClean="0">
                <a:solidFill>
                  <a:srgbClr val="7030A0"/>
                </a:solidFill>
                <a:latin typeface="Comic Sans MS" pitchFamily="66" charset="0"/>
              </a:rPr>
              <a:t>&gt; per alcool</a:t>
            </a:r>
            <a:r>
              <a:rPr kumimoji="0" lang="it-IT" sz="2000" b="1" dirty="0" smtClean="0">
                <a:solidFill>
                  <a:srgbClr val="7030A0"/>
                </a:solidFill>
                <a:latin typeface="Comic Sans MS" pitchFamily="66" charset="0"/>
              </a:rPr>
              <a:t> e </a:t>
            </a:r>
            <a:r>
              <a:rPr kumimoji="0" lang="it-IT" sz="2000" b="1" u="sng" dirty="0" smtClean="0">
                <a:solidFill>
                  <a:srgbClr val="7030A0"/>
                </a:solidFill>
                <a:latin typeface="Comic Sans MS" pitchFamily="66" charset="0"/>
              </a:rPr>
              <a:t>&lt; anemia </a:t>
            </a:r>
            <a:r>
              <a:rPr kumimoji="0" lang="it-IT" sz="2000" b="1" u="sng" dirty="0" err="1" smtClean="0">
                <a:solidFill>
                  <a:srgbClr val="7030A0"/>
                </a:solidFill>
                <a:latin typeface="Comic Sans MS" pitchFamily="66" charset="0"/>
              </a:rPr>
              <a:t>sideropenica</a:t>
            </a:r>
            <a:endParaRPr kumimoji="0" lang="it-IT" sz="2000" b="1" u="sng" dirty="0" smtClean="0">
              <a:solidFill>
                <a:srgbClr val="7030A0"/>
              </a:solidFill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r>
              <a:rPr kumimoji="0" lang="it-IT" sz="2000" dirty="0" smtClean="0">
                <a:latin typeface="Comic Sans MS" pitchFamily="66" charset="0"/>
              </a:rPr>
              <a:t>			</a:t>
            </a:r>
            <a:r>
              <a:rPr kumimoji="0" lang="it-IT" sz="2000" b="1" dirty="0" smtClean="0">
                <a:latin typeface="Comic Sans MS" pitchFamily="66" charset="0"/>
              </a:rPr>
              <a:t>GB aumentano per EC alcolica riacutizzata</a:t>
            </a:r>
          </a:p>
          <a:p>
            <a:pPr eaLnBrk="1" hangingPunct="1">
              <a:buFontTx/>
              <a:buNone/>
            </a:pPr>
            <a:r>
              <a:rPr kumimoji="0" lang="it-IT" sz="2000" dirty="0" smtClean="0">
                <a:latin typeface="Comic Sans MS" pitchFamily="66" charset="0"/>
              </a:rPr>
              <a:t>			</a:t>
            </a:r>
            <a:r>
              <a:rPr kumimoji="0" lang="it-IT" sz="2000" b="1" dirty="0" smtClean="0">
                <a:latin typeface="Comic Sans MS" pitchFamily="66" charset="0"/>
              </a:rPr>
              <a:t>PLT ridotte segno sensibile di </a:t>
            </a:r>
            <a:r>
              <a:rPr kumimoji="0" lang="it-IT" sz="2000" b="1" dirty="0" err="1" smtClean="0">
                <a:latin typeface="Comic Sans MS" pitchFamily="66" charset="0"/>
              </a:rPr>
              <a:t>Ep</a:t>
            </a:r>
            <a:r>
              <a:rPr kumimoji="0" lang="it-IT" sz="2000" b="1" dirty="0" smtClean="0">
                <a:latin typeface="Comic Sans MS" pitchFamily="66" charset="0"/>
              </a:rPr>
              <a:t>. Cr. in 			peggioramento </a:t>
            </a:r>
            <a:r>
              <a:rPr kumimoji="0" lang="it-IT" sz="2000" b="1" dirty="0" smtClean="0">
                <a:solidFill>
                  <a:srgbClr val="FF0000"/>
                </a:solidFill>
                <a:latin typeface="Comic Sans MS" pitchFamily="66" charset="0"/>
              </a:rPr>
              <a:t>”indicatore di cirrosi”</a:t>
            </a:r>
          </a:p>
          <a:p>
            <a:pPr eaLnBrk="1" hangingPunct="1">
              <a:buFontTx/>
              <a:buNone/>
            </a:pPr>
            <a:endParaRPr kumimoji="0" lang="it-IT" sz="2000" dirty="0" smtClean="0"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r>
              <a:rPr kumimoji="0" lang="it-IT" sz="2400" b="1" u="sng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Bilirubina</a:t>
            </a:r>
            <a:r>
              <a:rPr kumimoji="0" lang="it-IT" sz="2000" dirty="0" smtClean="0">
                <a:latin typeface="Comic Sans MS" pitchFamily="66" charset="0"/>
              </a:rPr>
              <a:t>	tot. 0,2- 1,2 mg dl, capacità escretiva e 			</a:t>
            </a:r>
            <a:r>
              <a:rPr kumimoji="0" lang="it-IT" sz="2000" dirty="0" err="1" smtClean="0">
                <a:latin typeface="Comic Sans MS" pitchFamily="66" charset="0"/>
              </a:rPr>
              <a:t>detossificante</a:t>
            </a:r>
            <a:r>
              <a:rPr kumimoji="0" lang="it-IT" sz="2000" dirty="0" smtClean="0">
                <a:latin typeface="Comic Sans MS" pitchFamily="66" charset="0"/>
              </a:rPr>
              <a:t> 	(diretta 30 %: 0-0,2 indiretta: 		0,2-0,8 mg/dl)</a:t>
            </a:r>
          </a:p>
          <a:p>
            <a:pPr eaLnBrk="1" hangingPunct="1">
              <a:buFontTx/>
              <a:buNone/>
            </a:pPr>
            <a:r>
              <a:rPr kumimoji="0" lang="it-IT" sz="2000" dirty="0" smtClean="0">
                <a:latin typeface="Comic Sans MS" pitchFamily="66" charset="0"/>
              </a:rPr>
              <a:t>			</a:t>
            </a:r>
            <a:r>
              <a:rPr kumimoji="0" lang="it-IT" sz="2000" b="1" dirty="0" smtClean="0">
                <a:latin typeface="Comic Sans MS" pitchFamily="66" charset="0"/>
              </a:rPr>
              <a:t>indiretta aumentata (meno del 15% diretta): 		anemia emolitica, </a:t>
            </a:r>
            <a:r>
              <a:rPr kumimoji="0" lang="it-IT" sz="2000" b="1" dirty="0" err="1" smtClean="0">
                <a:latin typeface="Comic Sans MS" pitchFamily="66" charset="0"/>
              </a:rPr>
              <a:t>s.di</a:t>
            </a:r>
            <a:r>
              <a:rPr kumimoji="0" lang="it-IT" sz="2000" b="1" dirty="0" smtClean="0">
                <a:latin typeface="Comic Sans MS" pitchFamily="66" charset="0"/>
              </a:rPr>
              <a:t> Gilbert</a:t>
            </a: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6934200" y="6400800"/>
            <a:ext cx="200818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400"/>
              <a:t>Inquadramento clinico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533400"/>
            <a:ext cx="7772400" cy="838200"/>
          </a:xfrm>
        </p:spPr>
        <p:txBody>
          <a:bodyPr/>
          <a:lstStyle/>
          <a:p>
            <a:pPr eaLnBrk="1" hangingPunct="1"/>
            <a:r>
              <a:rPr kumimoji="0" lang="it-IT" sz="2800" b="1" dirty="0" smtClean="0">
                <a:latin typeface="Comic Sans MS" pitchFamily="66" charset="0"/>
              </a:rPr>
              <a:t>TEST FUNZIONALI </a:t>
            </a:r>
            <a:r>
              <a:rPr kumimoji="0" lang="it-IT" sz="2800" b="1" dirty="0" err="1" smtClean="0">
                <a:latin typeface="Comic Sans MS" pitchFamily="66" charset="0"/>
              </a:rPr>
              <a:t>DI</a:t>
            </a:r>
            <a:r>
              <a:rPr kumimoji="0" lang="it-IT" sz="2800" b="1" dirty="0" smtClean="0">
                <a:latin typeface="Comic Sans MS" pitchFamily="66" charset="0"/>
              </a:rPr>
              <a:t> EPATOPATIA </a:t>
            </a:r>
            <a:endParaRPr kumimoji="0" lang="it-IT" sz="2400" dirty="0" smtClean="0">
              <a:latin typeface="Comic Sans MS" pitchFamily="66" charset="0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1520" y="1447800"/>
            <a:ext cx="8663880" cy="4933950"/>
          </a:xfrm>
        </p:spPr>
        <p:txBody>
          <a:bodyPr>
            <a:normAutofit fontScale="92500"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kumimoji="0" lang="it-IT" sz="24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kumimoji="0" lang="it-IT" sz="2400" b="1" u="sng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Elettroforesi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kumimoji="0" lang="it-IT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  </a:t>
            </a:r>
            <a:r>
              <a:rPr kumimoji="0" lang="it-IT" sz="24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Ipoalbuminemia</a:t>
            </a:r>
            <a:r>
              <a:rPr kumimoji="0" lang="it-IT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.Malattie croniche epatiche, riflette grave danno </a:t>
            </a:r>
            <a:r>
              <a:rPr kumimoji="0" lang="it-IT" sz="24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eaptico</a:t>
            </a:r>
            <a:r>
              <a:rPr kumimoji="0" lang="it-IT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, aspecifico </a:t>
            </a:r>
            <a:r>
              <a:rPr kumimoji="0" lang="it-IT" sz="18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(malnutrizione, enteropatie, </a:t>
            </a:r>
            <a:r>
              <a:rPr kumimoji="0" lang="it-IT" sz="1800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s.nefrosica</a:t>
            </a:r>
            <a:r>
              <a:rPr kumimoji="0" lang="it-IT" sz="18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, infezioni croniche)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sz="18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	</a:t>
            </a:r>
            <a:r>
              <a:rPr lang="it-IT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Deficit delle </a:t>
            </a:r>
            <a:r>
              <a:rPr lang="it-IT" sz="2400" b="1" u="sng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alfa 1</a:t>
            </a:r>
            <a:r>
              <a:rPr lang="it-IT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 sospettare “deficit Alfa 1 antitripsina”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kumimoji="0" lang="it-IT" sz="24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    </a:t>
            </a:r>
            <a:r>
              <a:rPr kumimoji="0" lang="it-IT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Gammaglobuline aumentate </a:t>
            </a:r>
            <a:r>
              <a:rPr kumimoji="0" lang="it-IT" sz="24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in m. epatiche croniche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    </a:t>
            </a:r>
            <a:r>
              <a:rPr lang="it-IT" sz="24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sosp</a:t>
            </a:r>
            <a:r>
              <a:rPr lang="it-IT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. Epatite autoimmune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it-IT" sz="2400" b="1" dirty="0" smtClean="0">
              <a:solidFill>
                <a:srgbClr val="7030A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kumimoji="0" lang="it-IT" sz="2400" b="1" u="sng" dirty="0" smtClean="0">
                <a:latin typeface="Comic Sans MS" pitchFamily="66" charset="0"/>
              </a:rPr>
              <a:t>Fattori della coagulazione</a:t>
            </a:r>
            <a:r>
              <a:rPr kumimoji="0" lang="it-IT" sz="2400" b="1" dirty="0" smtClean="0">
                <a:latin typeface="Comic Sans MS" pitchFamily="66" charset="0"/>
              </a:rPr>
              <a:t>:INR </a:t>
            </a:r>
            <a:r>
              <a:rPr lang="it-IT" sz="2400" dirty="0" smtClean="0">
                <a:latin typeface="Comic Sans MS" pitchFamily="66" charset="0"/>
              </a:rPr>
              <a:t> </a:t>
            </a:r>
            <a:r>
              <a:rPr kumimoji="0" lang="it-IT" sz="2400" dirty="0" smtClean="0">
                <a:latin typeface="Comic Sans MS" pitchFamily="66" charset="0"/>
              </a:rPr>
              <a:t>(v.n. 0,8-1,2)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kumimoji="0" lang="it-IT" sz="2400" dirty="0" smtClean="0">
                <a:latin typeface="Comic Sans MS" pitchFamily="66" charset="0"/>
              </a:rPr>
              <a:t>	rapido turnover fattori della coagulazione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latin typeface="Comic Sans MS" pitchFamily="66" charset="0"/>
              </a:rPr>
              <a:t>	</a:t>
            </a:r>
            <a:r>
              <a:rPr kumimoji="0" lang="it-IT" sz="24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NB come test di funzione epatica</a:t>
            </a:r>
            <a:r>
              <a:rPr kumimoji="0" lang="it-IT" sz="2400" dirty="0" smtClean="0">
                <a:latin typeface="Comic Sans MS" pitchFamily="66" charset="0"/>
              </a:rPr>
              <a:t>, prognostico se non corretto da vit. K (INR sup.5)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kumimoji="0" lang="it-IT" sz="2400" dirty="0" smtClean="0">
                <a:latin typeface="Comic Sans MS" pitchFamily="66" charset="0"/>
              </a:rPr>
              <a:t>	</a:t>
            </a:r>
          </a:p>
        </p:txBody>
      </p:sp>
      <p:sp>
        <p:nvSpPr>
          <p:cNvPr id="109572" name="Rectangle 4"/>
          <p:cNvSpPr>
            <a:spLocks noChangeArrowheads="1"/>
          </p:cNvSpPr>
          <p:nvPr/>
        </p:nvSpPr>
        <p:spPr bwMode="auto">
          <a:xfrm>
            <a:off x="6934200" y="6400800"/>
            <a:ext cx="200818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400"/>
              <a:t>Inquadramento clinico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838200"/>
          </a:xfrm>
        </p:spPr>
        <p:txBody>
          <a:bodyPr/>
          <a:lstStyle/>
          <a:p>
            <a:r>
              <a:rPr kumimoji="0" lang="it-IT" smtClean="0">
                <a:latin typeface="Comic Sans MS" pitchFamily="66" charset="0"/>
              </a:rPr>
              <a:t>                  con</a:t>
            </a:r>
            <a:endParaRPr kumimoji="0" lang="it-IT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550" y="1143000"/>
            <a:ext cx="8172450" cy="5715000"/>
          </a:xfrm>
        </p:spPr>
        <p:txBody>
          <a:bodyPr/>
          <a:lstStyle/>
          <a:p>
            <a:pPr marL="609600" indent="-609600" algn="ctr">
              <a:lnSpc>
                <a:spcPct val="70000"/>
              </a:lnSpc>
              <a:buFont typeface="Wingdings" pitchFamily="2" charset="2"/>
              <a:buNone/>
            </a:pPr>
            <a:r>
              <a:rPr kumimoji="0" lang="it-IT" sz="40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Saturaz</a:t>
            </a:r>
            <a:r>
              <a:rPr kumimoji="0" lang="it-IT" sz="4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. Transferrina &gt; al 50%</a:t>
            </a:r>
          </a:p>
          <a:p>
            <a:pPr marL="609600" indent="-609600">
              <a:lnSpc>
                <a:spcPct val="70000"/>
              </a:lnSpc>
              <a:buFont typeface="Wingdings" pitchFamily="2" charset="2"/>
              <a:buNone/>
            </a:pPr>
            <a:r>
              <a:rPr kumimoji="0" lang="it-IT" sz="4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   </a:t>
            </a:r>
            <a:r>
              <a:rPr kumimoji="0" lang="it-IT" sz="4400" b="1" u="sng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Sospettare </a:t>
            </a:r>
            <a:r>
              <a:rPr kumimoji="0" lang="it-IT" sz="4400" b="1" u="sng" dirty="0" err="1" smtClean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emocromatosi</a:t>
            </a:r>
            <a:endParaRPr kumimoji="0" lang="it-IT" sz="4400" b="1" u="sng" dirty="0" smtClean="0">
              <a:solidFill>
                <a:srgbClr val="CC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marL="609600" indent="-609600">
              <a:lnSpc>
                <a:spcPct val="70000"/>
              </a:lnSpc>
              <a:buFont typeface="Wingdings" pitchFamily="2" charset="2"/>
              <a:buNone/>
            </a:pPr>
            <a:endParaRPr kumimoji="0" lang="it-IT" sz="2600" dirty="0" smtClean="0">
              <a:solidFill>
                <a:srgbClr val="CC3300"/>
              </a:solidFill>
              <a:latin typeface="Comic Sans MS" pitchFamily="66" charset="0"/>
            </a:endParaRPr>
          </a:p>
          <a:p>
            <a:pPr marL="609600" indent="-609600">
              <a:lnSpc>
                <a:spcPct val="70000"/>
              </a:lnSpc>
              <a:buFont typeface="Wingdings" pitchFamily="2" charset="2"/>
              <a:buAutoNum type="arabicParenR"/>
            </a:pPr>
            <a:r>
              <a:rPr kumimoji="0" lang="it-IT" sz="2600" b="1" dirty="0" smtClean="0">
                <a:solidFill>
                  <a:srgbClr val="FF0000"/>
                </a:solidFill>
                <a:latin typeface="Comic Sans MS" pitchFamily="66" charset="0"/>
              </a:rPr>
              <a:t>Ripetere la % </a:t>
            </a:r>
            <a:r>
              <a:rPr kumimoji="0" lang="it-IT" sz="2600" b="1" dirty="0" err="1" smtClean="0">
                <a:solidFill>
                  <a:srgbClr val="FF0000"/>
                </a:solidFill>
                <a:latin typeface="Comic Sans MS" pitchFamily="66" charset="0"/>
              </a:rPr>
              <a:t>saturaz</a:t>
            </a:r>
            <a:r>
              <a:rPr kumimoji="0" lang="it-IT" sz="2600" b="1" dirty="0" smtClean="0">
                <a:solidFill>
                  <a:srgbClr val="FF0000"/>
                </a:solidFill>
                <a:latin typeface="Comic Sans MS" pitchFamily="66" charset="0"/>
              </a:rPr>
              <a:t>. transfer. + ferritina </a:t>
            </a:r>
          </a:p>
          <a:p>
            <a:pPr marL="609600" indent="-609600">
              <a:lnSpc>
                <a:spcPct val="70000"/>
              </a:lnSpc>
              <a:buFont typeface="Wingdings" pitchFamily="2" charset="2"/>
              <a:buNone/>
            </a:pPr>
            <a:r>
              <a:rPr kumimoji="0" lang="it-IT" sz="2000" dirty="0" smtClean="0">
                <a:latin typeface="Comic Sans MS" pitchFamily="66" charset="0"/>
              </a:rPr>
              <a:t>        	</a:t>
            </a:r>
            <a:r>
              <a:rPr kumimoji="0" lang="it-IT" sz="2000" b="1" dirty="0" smtClean="0">
                <a:solidFill>
                  <a:srgbClr val="7030A0"/>
                </a:solidFill>
                <a:latin typeface="Comic Sans MS" pitchFamily="66" charset="0"/>
              </a:rPr>
              <a:t>effettuando il prelievo con ago 18G per evitare emolisi </a:t>
            </a:r>
          </a:p>
          <a:p>
            <a:pPr marL="609600" indent="-609600">
              <a:lnSpc>
                <a:spcPct val="70000"/>
              </a:lnSpc>
              <a:buFont typeface="Wingdings" pitchFamily="2" charset="2"/>
              <a:buNone/>
            </a:pPr>
            <a:endParaRPr kumimoji="0" lang="it-IT" sz="2400" b="1" dirty="0" smtClean="0">
              <a:solidFill>
                <a:schemeClr val="accent1"/>
              </a:solidFill>
              <a:latin typeface="Comic Sans MS" pitchFamily="66" charset="0"/>
            </a:endParaRPr>
          </a:p>
          <a:p>
            <a:pPr marL="609600" indent="-609600">
              <a:lnSpc>
                <a:spcPct val="70000"/>
              </a:lnSpc>
              <a:buFont typeface="Wingdings" pitchFamily="2" charset="2"/>
              <a:buAutoNum type="arabicParenR" startAt="2"/>
            </a:pPr>
            <a:r>
              <a:rPr kumimoji="0" lang="it-IT" sz="2400" dirty="0" smtClean="0">
                <a:latin typeface="Comic Sans MS" pitchFamily="66" charset="0"/>
              </a:rPr>
              <a:t>Se assume ferro o alcol sospendere x 2 mesi </a:t>
            </a:r>
          </a:p>
          <a:p>
            <a:pPr marL="609600" indent="-609600">
              <a:lnSpc>
                <a:spcPct val="70000"/>
              </a:lnSpc>
              <a:buFont typeface="Wingdings" pitchFamily="2" charset="2"/>
              <a:buNone/>
            </a:pPr>
            <a:r>
              <a:rPr kumimoji="0" lang="it-IT" sz="2800" dirty="0" smtClean="0">
                <a:latin typeface="Comic Sans MS" pitchFamily="66" charset="0"/>
              </a:rPr>
              <a:t>  		</a:t>
            </a:r>
            <a:r>
              <a:rPr kumimoji="0" lang="it-IT" sz="2800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kumimoji="0" lang="it-IT" sz="2000" dirty="0" smtClean="0">
                <a:solidFill>
                  <a:srgbClr val="C00000"/>
                </a:solidFill>
                <a:latin typeface="Comic Sans MS" pitchFamily="66" charset="0"/>
              </a:rPr>
              <a:t> quindi ripetere </a:t>
            </a:r>
            <a:r>
              <a:rPr kumimoji="0" lang="it-IT" sz="2000" b="1" dirty="0" smtClean="0">
                <a:solidFill>
                  <a:srgbClr val="C00000"/>
                </a:solidFill>
                <a:latin typeface="Comic Sans MS" pitchFamily="66" charset="0"/>
              </a:rPr>
              <a:t>ferritina e saturazione transferrina</a:t>
            </a:r>
          </a:p>
          <a:p>
            <a:pPr marL="609600" indent="-609600">
              <a:lnSpc>
                <a:spcPct val="70000"/>
              </a:lnSpc>
              <a:buFont typeface="Wingdings" pitchFamily="2" charset="2"/>
              <a:buAutoNum type="arabicParenR" startAt="2"/>
            </a:pPr>
            <a:endParaRPr kumimoji="0" lang="it-IT" sz="800" b="1" dirty="0" smtClean="0">
              <a:latin typeface="Comic Sans MS" pitchFamily="66" charset="0"/>
            </a:endParaRPr>
          </a:p>
          <a:p>
            <a:pPr marL="609600" indent="-609600">
              <a:lnSpc>
                <a:spcPct val="70000"/>
              </a:lnSpc>
              <a:buFont typeface="Wingdings" pitchFamily="2" charset="2"/>
              <a:buAutoNum type="arabicParenR" startAt="2"/>
            </a:pPr>
            <a:endParaRPr kumimoji="0" lang="it-IT" sz="800" dirty="0" smtClean="0">
              <a:latin typeface="Comic Sans MS" pitchFamily="66" charset="0"/>
            </a:endParaRPr>
          </a:p>
          <a:p>
            <a:pPr marL="609600" indent="-609600">
              <a:lnSpc>
                <a:spcPct val="70000"/>
              </a:lnSpc>
              <a:buFont typeface="Wingdings" pitchFamily="2" charset="2"/>
              <a:buAutoNum type="arabicParenR" startAt="3"/>
            </a:pPr>
            <a:r>
              <a:rPr kumimoji="0" lang="it-IT" sz="2800" dirty="0" smtClean="0">
                <a:latin typeface="Comic Sans MS" pitchFamily="66" charset="0"/>
              </a:rPr>
              <a:t>Se non assume ferro/alcol o non normalizzazione dopo sospensione</a:t>
            </a:r>
          </a:p>
          <a:p>
            <a:pPr marL="609600" indent="-609600">
              <a:lnSpc>
                <a:spcPct val="70000"/>
              </a:lnSpc>
              <a:buFont typeface="Wingdings" pitchFamily="2" charset="2"/>
              <a:buNone/>
            </a:pPr>
            <a:r>
              <a:rPr kumimoji="0" lang="it-IT" sz="900" dirty="0" smtClean="0">
                <a:latin typeface="Comic Sans MS" pitchFamily="66" charset="0"/>
              </a:rPr>
              <a:t>       </a:t>
            </a:r>
          </a:p>
          <a:p>
            <a:pPr marL="609600" indent="-609600" algn="ctr">
              <a:lnSpc>
                <a:spcPct val="70000"/>
              </a:lnSpc>
              <a:buFont typeface="Wingdings" pitchFamily="2" charset="2"/>
              <a:buNone/>
            </a:pPr>
            <a:r>
              <a:rPr kumimoji="0" lang="it-IT" sz="2800" dirty="0" smtClean="0">
                <a:latin typeface="Comic Sans MS" pitchFamily="66" charset="0"/>
              </a:rPr>
              <a:t> </a:t>
            </a:r>
            <a:r>
              <a:rPr kumimoji="0" lang="it-IT" sz="2800" dirty="0" smtClean="0">
                <a:solidFill>
                  <a:srgbClr val="FF0000"/>
                </a:solidFill>
                <a:latin typeface="Comic Sans MS" pitchFamily="66" charset="0"/>
              </a:rPr>
              <a:t>Inviare c/o centro specialistico per valutazione </a:t>
            </a:r>
            <a:r>
              <a:rPr kumimoji="0" lang="it-IT" sz="2800" dirty="0" smtClean="0">
                <a:latin typeface="Comic Sans MS" pitchFamily="66" charset="0"/>
              </a:rPr>
              <a:t>(</a:t>
            </a:r>
            <a:r>
              <a:rPr kumimoji="0" lang="it-IT" sz="2800" dirty="0" err="1" smtClean="0">
                <a:latin typeface="Comic Sans MS" pitchFamily="66" charset="0"/>
              </a:rPr>
              <a:t>tests</a:t>
            </a:r>
            <a:r>
              <a:rPr kumimoji="0" lang="it-IT" sz="2800" dirty="0" smtClean="0">
                <a:latin typeface="Comic Sans MS" pitchFamily="66" charset="0"/>
              </a:rPr>
              <a:t> genetici – biopsia)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ALT </a:t>
            </a:r>
            <a:r>
              <a:rPr lang="it-IT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superiori alla norma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554162"/>
            <a:ext cx="8740080" cy="5115198"/>
          </a:xfrm>
        </p:spPr>
        <p:txBody>
          <a:bodyPr>
            <a:normAutofit fontScale="92500" lnSpcReduction="10000"/>
          </a:bodyPr>
          <a:lstStyle/>
          <a:p>
            <a:r>
              <a:rPr lang="it-IT" dirty="0" smtClean="0"/>
              <a:t>I farmaci epatotossici più frequentemente incriminati sono </a:t>
            </a:r>
            <a:r>
              <a:rPr lang="it-IT" dirty="0" smtClean="0">
                <a:solidFill>
                  <a:srgbClr val="FF0000"/>
                </a:solidFill>
              </a:rPr>
              <a:t>i FANS</a:t>
            </a:r>
            <a:r>
              <a:rPr lang="it-IT" dirty="0" smtClean="0"/>
              <a:t>, </a:t>
            </a:r>
            <a:r>
              <a:rPr lang="it-IT" dirty="0" smtClean="0">
                <a:solidFill>
                  <a:srgbClr val="FF0000"/>
                </a:solidFill>
              </a:rPr>
              <a:t>le statine </a:t>
            </a:r>
            <a:r>
              <a:rPr lang="it-IT" dirty="0" smtClean="0"/>
              <a:t>e </a:t>
            </a:r>
            <a:r>
              <a:rPr lang="it-IT" dirty="0" smtClean="0">
                <a:solidFill>
                  <a:srgbClr val="FF0000"/>
                </a:solidFill>
              </a:rPr>
              <a:t>l’</a:t>
            </a:r>
            <a:r>
              <a:rPr lang="it-IT" dirty="0" err="1" smtClean="0">
                <a:solidFill>
                  <a:srgbClr val="FF0000"/>
                </a:solidFill>
              </a:rPr>
              <a:t>Amoxicillina+acido</a:t>
            </a:r>
            <a:r>
              <a:rPr lang="it-IT" dirty="0" smtClean="0">
                <a:solidFill>
                  <a:srgbClr val="FF0000"/>
                </a:solidFill>
              </a:rPr>
              <a:t> </a:t>
            </a:r>
            <a:r>
              <a:rPr lang="it-IT" dirty="0" err="1" smtClean="0">
                <a:solidFill>
                  <a:srgbClr val="FF0000"/>
                </a:solidFill>
              </a:rPr>
              <a:t>clavulanico</a:t>
            </a:r>
            <a:r>
              <a:rPr lang="it-IT" dirty="0" smtClean="0">
                <a:solidFill>
                  <a:srgbClr val="FF0000"/>
                </a:solidFill>
              </a:rPr>
              <a:t>, </a:t>
            </a:r>
            <a:r>
              <a:rPr lang="it-IT" dirty="0" smtClean="0"/>
              <a:t>ma qualsiasi altro farmaco potrebbe essere potenzialmente epatotossico per meccanismi di idiosincrasia. </a:t>
            </a:r>
          </a:p>
          <a:p>
            <a:r>
              <a:rPr lang="it-IT" b="1" dirty="0" smtClean="0">
                <a:solidFill>
                  <a:srgbClr val="7030A0"/>
                </a:solidFill>
              </a:rPr>
              <a:t>Come regola generale una tossicità da farmaco deve essere sospettata se un nuovo farmaco è stato introdotto da meno di 1 mese</a:t>
            </a:r>
          </a:p>
          <a:p>
            <a:r>
              <a:rPr lang="it-IT" b="1" dirty="0" smtClean="0">
                <a:solidFill>
                  <a:srgbClr val="CC0066"/>
                </a:solidFill>
              </a:rPr>
              <a:t>Si ribadisce in questo frangente anche la necessità di effettuare la segnalazione di sospetta reazione avversa per la </a:t>
            </a:r>
            <a:r>
              <a:rPr lang="it-IT" b="1" dirty="0" err="1" smtClean="0">
                <a:solidFill>
                  <a:srgbClr val="CC0066"/>
                </a:solidFill>
              </a:rPr>
              <a:t>farmacovigilianza</a:t>
            </a:r>
            <a:r>
              <a:rPr lang="it-IT" b="1" dirty="0" smtClean="0">
                <a:solidFill>
                  <a:srgbClr val="CC0066"/>
                </a:solidFill>
              </a:rPr>
              <a:t>.</a:t>
            </a:r>
          </a:p>
          <a:p>
            <a:endParaRPr lang="it-IT" b="1" dirty="0" smtClean="0">
              <a:solidFill>
                <a:srgbClr val="7030A0"/>
              </a:solidFill>
            </a:endParaRPr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0"/>
            <a:ext cx="8352928" cy="16002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kumimoji="0" lang="it-IT" sz="2000" b="1" dirty="0" smtClean="0">
                <a:solidFill>
                  <a:schemeClr val="accent1"/>
                </a:solidFill>
                <a:latin typeface="Comic Sans MS" pitchFamily="66" charset="0"/>
              </a:rPr>
              <a:t>secondo gradino</a:t>
            </a:r>
            <a:r>
              <a:rPr kumimoji="0" lang="it-IT" sz="3200" dirty="0" smtClean="0">
                <a:latin typeface="Comic Sans MS" pitchFamily="66" charset="0"/>
              </a:rPr>
              <a:t> </a:t>
            </a:r>
            <a:br>
              <a:rPr kumimoji="0" lang="it-IT" sz="3200" dirty="0" smtClean="0">
                <a:latin typeface="Comic Sans MS" pitchFamily="66" charset="0"/>
              </a:rPr>
            </a:br>
            <a:r>
              <a:rPr kumimoji="0" lang="it-IT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ALT </a:t>
            </a:r>
            <a:r>
              <a:rPr kumimoji="0" lang="it-IT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superiori alla norma</a:t>
            </a:r>
            <a:r>
              <a:rPr kumimoji="0" lang="it-IT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kumimoji="0" lang="it-IT" sz="3200" dirty="0" smtClean="0">
                <a:latin typeface="Comic Sans MS" pitchFamily="66" charset="0"/>
              </a:rPr>
              <a:t/>
            </a:r>
            <a:br>
              <a:rPr kumimoji="0" lang="it-IT" sz="3200" dirty="0" smtClean="0">
                <a:latin typeface="Comic Sans MS" pitchFamily="66" charset="0"/>
              </a:rPr>
            </a:br>
            <a:r>
              <a:rPr kumimoji="0" lang="it-IT" sz="3200" b="1" dirty="0" smtClean="0">
                <a:latin typeface="Comic Sans MS" pitchFamily="66" charset="0"/>
              </a:rPr>
              <a:t>con esami di primo livello normale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" y="2133600"/>
            <a:ext cx="8892480" cy="3657600"/>
          </a:xfrm>
        </p:spPr>
        <p:txBody>
          <a:bodyPr/>
          <a:lstStyle/>
          <a:p>
            <a:pPr marL="609600" indent="-609600">
              <a:buClr>
                <a:schemeClr val="tx1"/>
              </a:buClr>
              <a:buFontTx/>
              <a:buNone/>
              <a:defRPr/>
            </a:pPr>
            <a:endParaRPr kumimoji="0" lang="it-IT" sz="2800" b="1" u="sng" dirty="0" smtClean="0">
              <a:latin typeface="Comic Sans MS" pitchFamily="66" charset="0"/>
            </a:endParaRPr>
          </a:p>
          <a:p>
            <a:pPr marL="609600" indent="-609600" algn="ctr">
              <a:buClr>
                <a:schemeClr val="tx1"/>
              </a:buClr>
              <a:buFontTx/>
              <a:buNone/>
              <a:defRPr/>
            </a:pPr>
            <a:r>
              <a:rPr kumimoji="0" lang="it-IT" sz="2800" b="1" u="sng" dirty="0" smtClean="0">
                <a:latin typeface="Comic Sans MS" pitchFamily="66" charset="0"/>
              </a:rPr>
              <a:t>Controlli ripetuti e </a:t>
            </a:r>
            <a:r>
              <a:rPr kumimoji="0" lang="it-IT" sz="2800" b="1" u="sng" dirty="0" err="1" smtClean="0">
                <a:latin typeface="Comic Sans MS" pitchFamily="66" charset="0"/>
              </a:rPr>
              <a:t>follow</a:t>
            </a:r>
            <a:r>
              <a:rPr kumimoji="0" lang="it-IT" sz="2800" b="1" u="sng" dirty="0" smtClean="0">
                <a:latin typeface="Comic Sans MS" pitchFamily="66" charset="0"/>
              </a:rPr>
              <a:t> up per sei mesi</a:t>
            </a:r>
          </a:p>
          <a:p>
            <a:pPr marL="609600" indent="-609600" algn="ctr">
              <a:lnSpc>
                <a:spcPct val="70000"/>
              </a:lnSpc>
              <a:buClr>
                <a:schemeClr val="tx1"/>
              </a:buClr>
              <a:buFontTx/>
              <a:buNone/>
              <a:defRPr/>
            </a:pPr>
            <a:endParaRPr kumimoji="0" lang="it-IT" b="1" dirty="0" smtClean="0">
              <a:latin typeface="Comic Sans MS" pitchFamily="66" charset="0"/>
            </a:endParaRPr>
          </a:p>
          <a:p>
            <a:pPr marL="990600" lvl="1" indent="-533400">
              <a:buClr>
                <a:schemeClr val="tx1"/>
              </a:buClr>
              <a:buFontTx/>
              <a:buAutoNum type="alphaLcParenR"/>
              <a:defRPr/>
            </a:pPr>
            <a:r>
              <a:rPr kumimoji="0" lang="it-IT" sz="3200" b="1" dirty="0" smtClean="0">
                <a:solidFill>
                  <a:srgbClr val="33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kumimoji="0" lang="it-IT" sz="3200" b="1" u="sng" dirty="0" smtClean="0">
                <a:solidFill>
                  <a:srgbClr val="33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Normalizzazione</a:t>
            </a:r>
            <a:r>
              <a:rPr kumimoji="0" lang="it-IT" sz="3200" dirty="0" smtClean="0">
                <a:latin typeface="Comic Sans MS" pitchFamily="66" charset="0"/>
              </a:rPr>
              <a:t> </a:t>
            </a:r>
            <a:r>
              <a:rPr kumimoji="0" lang="it-IT" dirty="0" smtClean="0">
                <a:latin typeface="Comic Sans MS" pitchFamily="66" charset="0"/>
              </a:rPr>
              <a:t>osservazione per un anno</a:t>
            </a:r>
            <a:endParaRPr kumimoji="0" lang="it-IT" sz="3200" dirty="0" smtClean="0">
              <a:latin typeface="Comic Sans MS" pitchFamily="66" charset="0"/>
            </a:endParaRPr>
          </a:p>
          <a:p>
            <a:pPr marL="990600" lvl="1" indent="-533400">
              <a:buClr>
                <a:schemeClr val="tx1"/>
              </a:buClr>
              <a:buFontTx/>
              <a:buNone/>
              <a:defRPr/>
            </a:pPr>
            <a:endParaRPr kumimoji="0" lang="it-IT" b="1" dirty="0" smtClean="0">
              <a:effectLst>
                <a:outerShdw blurRad="38100" dist="38100" dir="2700000" algn="tl">
                  <a:srgbClr val="FFFFFF"/>
                </a:outerShdw>
              </a:effectLst>
              <a:latin typeface="Comic Sans MS" pitchFamily="66" charset="0"/>
            </a:endParaRPr>
          </a:p>
          <a:p>
            <a:pPr marL="990600" lvl="1" indent="-533400">
              <a:lnSpc>
                <a:spcPct val="70000"/>
              </a:lnSpc>
              <a:buClr>
                <a:schemeClr val="tx1"/>
              </a:buClr>
              <a:buFontTx/>
              <a:buAutoNum type="alphaLcParenR" startAt="2"/>
              <a:defRPr/>
            </a:pPr>
            <a:r>
              <a:rPr kumimoji="0" lang="it-IT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kumimoji="0" lang="it-IT" sz="32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Non variazione</a:t>
            </a:r>
            <a:r>
              <a:rPr kumimoji="0" lang="it-IT" sz="3200" b="1" dirty="0" smtClean="0">
                <a:solidFill>
                  <a:srgbClr val="FF0000"/>
                </a:solidFill>
                <a:latin typeface="Comic Sans MS" pitchFamily="66" charset="0"/>
              </a:rPr>
              <a:t>:</a:t>
            </a:r>
            <a:r>
              <a:rPr kumimoji="0"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 </a:t>
            </a:r>
            <a:r>
              <a:rPr kumimoji="0" lang="it-IT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esami di secondo livello</a:t>
            </a:r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>
                <a:solidFill>
                  <a:srgbClr val="FF0000"/>
                </a:solidFill>
                <a:latin typeface="Comic Sans MS" pitchFamily="66" charset="0"/>
              </a:rPr>
              <a:t>“La malattia epatica”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554162"/>
            <a:ext cx="91440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it-IT" sz="3600" b="1" dirty="0" smtClean="0"/>
              <a:t>Uno dei motivi dell'elevata mortalità è il fatto </a:t>
            </a:r>
          </a:p>
          <a:p>
            <a:pPr algn="ctr">
              <a:buNone/>
            </a:pPr>
            <a:r>
              <a:rPr lang="it-IT" sz="3600" b="1" dirty="0" smtClean="0"/>
              <a:t>che la storia naturale delle malattie epatiche </a:t>
            </a:r>
            <a:r>
              <a:rPr lang="it-IT" sz="3600" b="1" dirty="0" smtClean="0">
                <a:solidFill>
                  <a:srgbClr val="FF0000"/>
                </a:solidFill>
              </a:rPr>
              <a:t>decorre senza sintomi  </a:t>
            </a:r>
          </a:p>
          <a:p>
            <a:pPr algn="ctr">
              <a:spcBef>
                <a:spcPts val="0"/>
              </a:spcBef>
              <a:buNone/>
            </a:pPr>
            <a:r>
              <a:rPr lang="it-IT" sz="3600" b="1" dirty="0" smtClean="0"/>
              <a:t>ed il paziente giunge all'osservazione del medico in fase già avanzata </a:t>
            </a:r>
          </a:p>
          <a:p>
            <a:pPr algn="ctr">
              <a:spcBef>
                <a:spcPts val="0"/>
              </a:spcBef>
              <a:buNone/>
            </a:pPr>
            <a:r>
              <a:rPr lang="it-IT" sz="2200" dirty="0" smtClean="0"/>
              <a:t>(cirrosi, epatocarcinoma)</a:t>
            </a:r>
          </a:p>
          <a:p>
            <a:pPr algn="ctr">
              <a:spcBef>
                <a:spcPts val="0"/>
              </a:spcBef>
              <a:buNone/>
            </a:pPr>
            <a:r>
              <a:rPr lang="it-IT" sz="2200" dirty="0" smtClean="0"/>
              <a:t> </a:t>
            </a:r>
            <a:r>
              <a:rPr lang="it-IT" sz="3600" b="1" dirty="0" smtClean="0"/>
              <a:t>quando la terapia è meno efficace</a:t>
            </a:r>
            <a:endParaRPr lang="it-IT" sz="4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700808"/>
          </a:xfrm>
        </p:spPr>
        <p:txBody>
          <a:bodyPr>
            <a:normAutofit/>
          </a:bodyPr>
          <a:lstStyle/>
          <a:p>
            <a:pPr marL="838200" indent="-838200" algn="ctr"/>
            <a:r>
              <a:rPr kumimoji="0" lang="it-IT" sz="3200" b="1" dirty="0" smtClean="0">
                <a:solidFill>
                  <a:srgbClr val="FF0000"/>
                </a:solidFill>
                <a:latin typeface="Comic Sans MS" pitchFamily="66" charset="0"/>
              </a:rPr>
              <a:t>Persistenza </a:t>
            </a:r>
            <a:r>
              <a:rPr kumimoji="0" lang="it-IT" sz="3200" b="1" dirty="0" err="1" smtClean="0">
                <a:solidFill>
                  <a:srgbClr val="FF0000"/>
                </a:solidFill>
                <a:latin typeface="Comic Sans MS" pitchFamily="66" charset="0"/>
              </a:rPr>
              <a:t>aLT</a:t>
            </a:r>
            <a:r>
              <a:rPr kumimoji="0" lang="it-IT" sz="3200" b="1" dirty="0" smtClean="0">
                <a:solidFill>
                  <a:srgbClr val="FF0000"/>
                </a:solidFill>
                <a:latin typeface="Comic Sans MS" pitchFamily="66" charset="0"/>
              </a:rPr>
              <a:t> &gt; della norma</a:t>
            </a:r>
            <a:r>
              <a:rPr kumimoji="0" lang="it-IT" sz="1600" dirty="0" smtClean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kumimoji="0" lang="it-IT" sz="1600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it-IT" sz="1600" dirty="0" smtClean="0">
                <a:solidFill>
                  <a:srgbClr val="FF0000"/>
                </a:solidFill>
                <a:latin typeface="Comic Sans MS" pitchFamily="66" charset="0"/>
              </a:rPr>
              <a:t>c</a:t>
            </a:r>
            <a:r>
              <a:rPr kumimoji="0" lang="it-IT" sz="1600" dirty="0" smtClean="0">
                <a:solidFill>
                  <a:srgbClr val="FF0000"/>
                </a:solidFill>
                <a:latin typeface="Comic Sans MS" pitchFamily="66" charset="0"/>
              </a:rPr>
              <a:t>on</a:t>
            </a:r>
            <a:r>
              <a:rPr kumimoji="0" lang="it-IT" sz="3200" dirty="0" smtClean="0">
                <a:latin typeface="Comic Sans MS" pitchFamily="66" charset="0"/>
              </a:rPr>
              <a:t/>
            </a:r>
            <a:br>
              <a:rPr kumimoji="0" lang="it-IT" sz="3200" dirty="0" smtClean="0">
                <a:latin typeface="Comic Sans MS" pitchFamily="66" charset="0"/>
              </a:rPr>
            </a:br>
            <a:r>
              <a:rPr kumimoji="0" lang="it-IT" sz="2400" b="1" dirty="0" err="1" smtClean="0">
                <a:latin typeface="Comic Sans MS" pitchFamily="66" charset="0"/>
              </a:rPr>
              <a:t>marker</a:t>
            </a:r>
            <a:r>
              <a:rPr kumimoji="0" lang="it-IT" sz="2400" b="1" dirty="0" smtClean="0">
                <a:latin typeface="Comic Sans MS" pitchFamily="66" charset="0"/>
              </a:rPr>
              <a:t> virali negativi </a:t>
            </a:r>
            <a:r>
              <a:rPr lang="it-IT" sz="2400" b="1" dirty="0" smtClean="0">
                <a:latin typeface="Comic Sans MS" pitchFamily="66" charset="0"/>
              </a:rPr>
              <a:t>E</a:t>
            </a:r>
            <a:r>
              <a:rPr kumimoji="0" lang="it-IT" sz="2400" b="1" dirty="0" smtClean="0">
                <a:latin typeface="Comic Sans MS" pitchFamily="66" charset="0"/>
              </a:rPr>
              <a:t> </a:t>
            </a:r>
            <a:r>
              <a:rPr kumimoji="0" lang="it-IT" sz="2400" b="1" dirty="0" err="1" smtClean="0">
                <a:latin typeface="Comic Sans MS" pitchFamily="66" charset="0"/>
              </a:rPr>
              <a:t>Saturaz</a:t>
            </a:r>
            <a:r>
              <a:rPr kumimoji="0" lang="it-IT" sz="2400" b="1" dirty="0" smtClean="0">
                <a:latin typeface="Comic Sans MS" pitchFamily="66" charset="0"/>
              </a:rPr>
              <a:t>. &lt; 50%</a:t>
            </a:r>
            <a:endParaRPr kumimoji="0" lang="it-IT" sz="3200" b="1" dirty="0" smtClean="0">
              <a:latin typeface="Comic Sans MS" pitchFamily="66" charset="0"/>
            </a:endParaRP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7" y="1676400"/>
            <a:ext cx="8748464" cy="4953000"/>
          </a:xfrm>
        </p:spPr>
        <p:txBody>
          <a:bodyPr/>
          <a:lstStyle/>
          <a:p>
            <a:pPr marL="609600" indent="-609600" algn="ctr">
              <a:lnSpc>
                <a:spcPct val="90000"/>
              </a:lnSpc>
              <a:buClr>
                <a:schemeClr val="tx1"/>
              </a:buClr>
              <a:buFontTx/>
              <a:buNone/>
            </a:pPr>
            <a:r>
              <a:rPr kumimoji="0" lang="it-IT" sz="2800" b="1" i="1" u="sng" dirty="0" smtClean="0">
                <a:latin typeface="Comic Sans MS" pitchFamily="66" charset="0"/>
              </a:rPr>
              <a:t>Considerare</a:t>
            </a:r>
            <a:r>
              <a:rPr kumimoji="0" lang="it-IT" sz="2800" b="1" u="sng" dirty="0" smtClean="0">
                <a:latin typeface="Comic Sans MS" pitchFamily="66" charset="0"/>
              </a:rPr>
              <a:t> esami di secondo livello:</a:t>
            </a:r>
          </a:p>
          <a:p>
            <a:pPr marL="609600" indent="-609600">
              <a:lnSpc>
                <a:spcPct val="90000"/>
              </a:lnSpc>
              <a:buClr>
                <a:schemeClr val="tx1"/>
              </a:buClr>
              <a:buFontTx/>
              <a:buNone/>
            </a:pPr>
            <a:endParaRPr kumimoji="0" lang="it-IT" sz="800" b="1" u="sng" dirty="0" smtClean="0">
              <a:latin typeface="Comic Sans MS" pitchFamily="66" charset="0"/>
            </a:endParaRPr>
          </a:p>
          <a:p>
            <a:pPr marL="990600" lvl="1" indent="-533400">
              <a:lnSpc>
                <a:spcPct val="90000"/>
              </a:lnSpc>
              <a:buClr>
                <a:schemeClr val="tx1"/>
              </a:buClr>
              <a:buFontTx/>
              <a:buAutoNum type="alphaLcParenR"/>
            </a:pPr>
            <a:r>
              <a:rPr kumimoji="0" lang="it-IT" sz="2400" b="1" dirty="0" smtClean="0">
                <a:latin typeface="Comic Sans MS" pitchFamily="66" charset="0"/>
              </a:rPr>
              <a:t>ANA, ASMA, LKM, AMA</a:t>
            </a:r>
          </a:p>
          <a:p>
            <a:pPr marL="990600" lvl="1" indent="-533400">
              <a:lnSpc>
                <a:spcPct val="90000"/>
              </a:lnSpc>
              <a:buClr>
                <a:schemeClr val="tx1"/>
              </a:buClr>
              <a:buFontTx/>
              <a:buAutoNum type="alphaLcParenR"/>
            </a:pPr>
            <a:r>
              <a:rPr kumimoji="0" lang="it-IT" sz="2400" b="1" dirty="0" err="1" smtClean="0">
                <a:latin typeface="Comic Sans MS" pitchFamily="66" charset="0"/>
              </a:rPr>
              <a:t>Ceruloplasmina</a:t>
            </a:r>
            <a:endParaRPr kumimoji="0" lang="it-IT" sz="2400" b="1" dirty="0" smtClean="0">
              <a:latin typeface="Comic Sans MS" pitchFamily="66" charset="0"/>
            </a:endParaRPr>
          </a:p>
          <a:p>
            <a:pPr marL="990600" lvl="1" indent="-533400">
              <a:lnSpc>
                <a:spcPct val="90000"/>
              </a:lnSpc>
              <a:buClr>
                <a:schemeClr val="tx1"/>
              </a:buClr>
              <a:buFontTx/>
              <a:buAutoNum type="alphaLcParenR"/>
            </a:pPr>
            <a:r>
              <a:rPr kumimoji="0" lang="it-IT" sz="2400" b="1" dirty="0" smtClean="0">
                <a:latin typeface="Comic Sans MS" pitchFamily="66" charset="0"/>
              </a:rPr>
              <a:t>Alfa1 antitripsina</a:t>
            </a:r>
          </a:p>
          <a:p>
            <a:pPr marL="990600" lvl="1" indent="-533400">
              <a:lnSpc>
                <a:spcPct val="90000"/>
              </a:lnSpc>
              <a:buClr>
                <a:schemeClr val="tx1"/>
              </a:buClr>
              <a:buFontTx/>
              <a:buAutoNum type="alphaLcParenR"/>
            </a:pPr>
            <a:r>
              <a:rPr kumimoji="0" lang="it-IT" sz="2400" b="1" dirty="0" smtClean="0">
                <a:latin typeface="Comic Sans MS" pitchFamily="66" charset="0"/>
              </a:rPr>
              <a:t>Ecografia</a:t>
            </a:r>
          </a:p>
          <a:p>
            <a:pPr marL="990600" lvl="1" indent="-533400">
              <a:lnSpc>
                <a:spcPct val="90000"/>
              </a:lnSpc>
              <a:buClr>
                <a:schemeClr val="tx1"/>
              </a:buClr>
              <a:buFontTx/>
              <a:buAutoNum type="alphaLcParenR"/>
            </a:pPr>
            <a:r>
              <a:rPr lang="it-IT" sz="2400" b="1" dirty="0" smtClean="0">
                <a:latin typeface="Comic Sans MS" pitchFamily="66" charset="0"/>
              </a:rPr>
              <a:t>TGT </a:t>
            </a:r>
            <a:r>
              <a:rPr lang="it-IT" sz="2400" b="1" dirty="0" err="1" smtClean="0">
                <a:latin typeface="Comic Sans MS" pitchFamily="66" charset="0"/>
              </a:rPr>
              <a:t>IgA</a:t>
            </a:r>
            <a:r>
              <a:rPr lang="it-IT" sz="2400" b="1" dirty="0" smtClean="0">
                <a:latin typeface="Comic Sans MS" pitchFamily="66" charset="0"/>
              </a:rPr>
              <a:t> </a:t>
            </a:r>
            <a:r>
              <a:rPr lang="it-IT" sz="1800" b="1" dirty="0" smtClean="0">
                <a:latin typeface="Comic Sans MS" pitchFamily="66" charset="0"/>
              </a:rPr>
              <a:t>(anticorpi </a:t>
            </a:r>
            <a:r>
              <a:rPr kumimoji="0" lang="it-IT" sz="1800" b="1" dirty="0" err="1" smtClean="0">
                <a:latin typeface="Comic Sans MS" pitchFamily="66" charset="0"/>
              </a:rPr>
              <a:t>antitransglutaminasi</a:t>
            </a:r>
            <a:r>
              <a:rPr kumimoji="0" lang="it-IT" sz="1800" b="1" dirty="0" smtClean="0">
                <a:latin typeface="Comic Sans MS" pitchFamily="66" charset="0"/>
              </a:rPr>
              <a:t>)</a:t>
            </a:r>
            <a:r>
              <a:rPr kumimoji="0" lang="it-IT" sz="2400" b="1" dirty="0" err="1" smtClean="0">
                <a:latin typeface="Comic Sans MS" pitchFamily="66" charset="0"/>
              </a:rPr>
              <a:t>+IgA</a:t>
            </a:r>
            <a:r>
              <a:rPr kumimoji="0" lang="it-IT" sz="2400" b="1" dirty="0" smtClean="0">
                <a:latin typeface="Comic Sans MS" pitchFamily="66" charset="0"/>
              </a:rPr>
              <a:t> totali</a:t>
            </a:r>
          </a:p>
          <a:p>
            <a:pPr marL="990600" lvl="1" indent="-533400">
              <a:lnSpc>
                <a:spcPct val="90000"/>
              </a:lnSpc>
              <a:buClr>
                <a:schemeClr val="tx1"/>
              </a:buClr>
              <a:buFontTx/>
              <a:buAutoNum type="alphaLcParenR"/>
            </a:pPr>
            <a:r>
              <a:rPr kumimoji="0" lang="it-IT" sz="2400" b="1" dirty="0" err="1" smtClean="0">
                <a:latin typeface="Comic Sans MS" pitchFamily="66" charset="0"/>
              </a:rPr>
              <a:t>Aptoglobina</a:t>
            </a:r>
            <a:r>
              <a:rPr lang="it-IT" sz="2400" b="1" dirty="0" smtClean="0">
                <a:latin typeface="Comic Sans MS" pitchFamily="66" charset="0"/>
              </a:rPr>
              <a:t> </a:t>
            </a:r>
            <a:r>
              <a:rPr lang="it-IT" sz="2000" dirty="0" smtClean="0">
                <a:latin typeface="Comic Sans MS" pitchFamily="66" charset="0"/>
              </a:rPr>
              <a:t>(</a:t>
            </a:r>
            <a:r>
              <a:rPr kumimoji="0" lang="it-IT" sz="2000" dirty="0" smtClean="0">
                <a:latin typeface="Comic Sans MS" pitchFamily="66" charset="0"/>
              </a:rPr>
              <a:t>se ridotta screening anemia emolitica)</a:t>
            </a:r>
            <a:endParaRPr kumimoji="0" lang="it-IT" sz="2400" dirty="0" smtClean="0">
              <a:latin typeface="Comic Sans MS" pitchFamily="66" charset="0"/>
            </a:endParaRPr>
          </a:p>
          <a:p>
            <a:pPr marL="990600" lvl="1" indent="-533400">
              <a:lnSpc>
                <a:spcPct val="90000"/>
              </a:lnSpc>
              <a:buClr>
                <a:schemeClr val="tx1"/>
              </a:buClr>
              <a:buFontTx/>
              <a:buAutoNum type="alphaLcParenR"/>
            </a:pPr>
            <a:r>
              <a:rPr kumimoji="0" lang="it-IT" sz="2400" b="1" dirty="0" smtClean="0">
                <a:latin typeface="Comic Sans MS" pitchFamily="66" charset="0"/>
              </a:rPr>
              <a:t>CPK</a:t>
            </a:r>
          </a:p>
          <a:p>
            <a:pPr marL="990600" lvl="1" indent="-533400">
              <a:lnSpc>
                <a:spcPct val="90000"/>
              </a:lnSpc>
              <a:buClr>
                <a:schemeClr val="tx1"/>
              </a:buClr>
              <a:buFontTx/>
              <a:buAutoNum type="alphaLcParenR"/>
            </a:pPr>
            <a:r>
              <a:rPr kumimoji="0" lang="it-IT" sz="2400" b="1" dirty="0" smtClean="0">
                <a:latin typeface="Comic Sans MS" pitchFamily="66" charset="0"/>
              </a:rPr>
              <a:t>Ripetere </a:t>
            </a:r>
            <a:r>
              <a:rPr kumimoji="0" lang="it-IT" sz="2400" b="1" dirty="0" err="1" smtClean="0">
                <a:latin typeface="Comic Sans MS" pitchFamily="66" charset="0"/>
              </a:rPr>
              <a:t>HCVAb</a:t>
            </a:r>
            <a:r>
              <a:rPr kumimoji="0" lang="it-IT" sz="2400" b="1" dirty="0" smtClean="0">
                <a:latin typeface="Comic Sans MS" pitchFamily="66" charset="0"/>
              </a:rPr>
              <a:t>, </a:t>
            </a:r>
            <a:r>
              <a:rPr kumimoji="0" lang="it-IT" sz="2400" b="1" dirty="0" err="1" smtClean="0">
                <a:latin typeface="Comic Sans MS" pitchFamily="66" charset="0"/>
              </a:rPr>
              <a:t>HDVAb</a:t>
            </a:r>
            <a:r>
              <a:rPr kumimoji="0" lang="it-IT" sz="2400" b="1" dirty="0" smtClean="0">
                <a:latin typeface="Comic Sans MS" pitchFamily="66" charset="0"/>
              </a:rPr>
              <a:t> </a:t>
            </a:r>
            <a:r>
              <a:rPr kumimoji="0" lang="it-IT" sz="2400" b="1" dirty="0" err="1" smtClean="0">
                <a:latin typeface="Comic Sans MS" pitchFamily="66" charset="0"/>
              </a:rPr>
              <a:t>IgM</a:t>
            </a:r>
            <a:endParaRPr kumimoji="0" lang="it-IT" sz="2400" b="1" dirty="0" smtClean="0">
              <a:latin typeface="Comic Sans MS" pitchFamily="66" charset="0"/>
            </a:endParaRPr>
          </a:p>
          <a:p>
            <a:pPr marL="990600" lvl="1" indent="-533400">
              <a:lnSpc>
                <a:spcPct val="90000"/>
              </a:lnSpc>
              <a:buClr>
                <a:schemeClr val="tx1"/>
              </a:buClr>
              <a:buFontTx/>
              <a:buAutoNum type="alphaLcParenR"/>
            </a:pPr>
            <a:r>
              <a:rPr kumimoji="0" lang="it-IT" sz="2400" b="1" dirty="0" smtClean="0">
                <a:latin typeface="Comic Sans MS" pitchFamily="66" charset="0"/>
              </a:rPr>
              <a:t>CMV </a:t>
            </a:r>
            <a:r>
              <a:rPr kumimoji="0" lang="it-IT" sz="2400" b="1" dirty="0" err="1" smtClean="0">
                <a:latin typeface="Comic Sans MS" pitchFamily="66" charset="0"/>
              </a:rPr>
              <a:t>IgM</a:t>
            </a:r>
            <a:r>
              <a:rPr kumimoji="0" lang="it-IT" sz="2400" b="1" dirty="0" smtClean="0">
                <a:latin typeface="Comic Sans MS" pitchFamily="66" charset="0"/>
              </a:rPr>
              <a:t> ,   EBV </a:t>
            </a:r>
            <a:r>
              <a:rPr kumimoji="0" lang="it-IT" sz="2400" b="1" dirty="0" err="1" smtClean="0">
                <a:latin typeface="Comic Sans MS" pitchFamily="66" charset="0"/>
              </a:rPr>
              <a:t>IgM</a:t>
            </a:r>
            <a:endParaRPr kumimoji="0" lang="it-IT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8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81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481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481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481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4800" y="332656"/>
            <a:ext cx="8686800" cy="962744"/>
          </a:xfrm>
        </p:spPr>
        <p:txBody>
          <a:bodyPr>
            <a:normAutofit/>
          </a:bodyPr>
          <a:lstStyle/>
          <a:p>
            <a:pPr algn="ctr"/>
            <a:r>
              <a:rPr lang="it-IT" b="1" dirty="0" smtClean="0">
                <a:solidFill>
                  <a:srgbClr val="FF0000"/>
                </a:solidFill>
                <a:latin typeface="Comic Sans MS" pitchFamily="66" charset="0"/>
              </a:rPr>
              <a:t>“La malattia epatica”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b="1" dirty="0" smtClean="0">
                <a:solidFill>
                  <a:srgbClr val="0070C0"/>
                </a:solidFill>
              </a:rPr>
              <a:t>Data l’impossibilità di misurare la presenza  di un danno epatico istologico iniziale fino ad una compromissione superiore al 50% </a:t>
            </a:r>
          </a:p>
          <a:p>
            <a:endParaRPr lang="it-IT" b="1" dirty="0" smtClean="0">
              <a:solidFill>
                <a:srgbClr val="0070C0"/>
              </a:solidFill>
            </a:endParaRPr>
          </a:p>
          <a:p>
            <a:pPr algn="ctr">
              <a:buNone/>
            </a:pPr>
            <a:r>
              <a:rPr lang="it-IT" sz="4000" b="1" cap="all" dirty="0" smtClean="0">
                <a:solidFill>
                  <a:srgbClr val="FF0000"/>
                </a:solidFill>
                <a:effectLst>
                  <a:reflection blurRad="12700" stA="48000" endA="300" endPos="55000" dir="5400000" sy="-90000" algn="bl" rotWithShape="0"/>
                </a:effectLst>
                <a:latin typeface="Comic Sans MS" pitchFamily="66" charset="0"/>
                <a:ea typeface="+mj-ea"/>
                <a:cs typeface="+mj-cs"/>
              </a:rPr>
              <a:t>“la malattia epatica”</a:t>
            </a:r>
          </a:p>
          <a:p>
            <a:pPr algn="ctr">
              <a:buNone/>
            </a:pPr>
            <a:r>
              <a:rPr lang="it-IT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è stata sottostimata </a:t>
            </a:r>
            <a:endParaRPr lang="it-IT" sz="5400" b="1" dirty="0">
              <a:solidFill>
                <a:srgbClr val="CC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>
                <a:solidFill>
                  <a:srgbClr val="FF0000"/>
                </a:solidFill>
                <a:latin typeface="Comic Sans MS" pitchFamily="66" charset="0"/>
              </a:rPr>
              <a:t>“La malattia epatica”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554162"/>
            <a:ext cx="8892480" cy="4525963"/>
          </a:xfrm>
        </p:spPr>
        <p:txBody>
          <a:bodyPr/>
          <a:lstStyle/>
          <a:p>
            <a:pPr algn="ctr">
              <a:buNone/>
            </a:pP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Diagnostica per immagini sulla morfologia</a:t>
            </a:r>
          </a:p>
          <a:p>
            <a:pPr algn="ctr">
              <a:buNone/>
            </a:pPr>
            <a:endParaRPr lang="it-IT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diagnostica di primo livelli è </a:t>
            </a:r>
          </a:p>
          <a:p>
            <a:pPr algn="ctr">
              <a:spcBef>
                <a:spcPts val="0"/>
              </a:spcBef>
              <a:buNone/>
            </a:pPr>
            <a:r>
              <a:rPr lang="it-IT" sz="5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l’Ecografia</a:t>
            </a:r>
          </a:p>
          <a:p>
            <a:pPr algn="ctr">
              <a:spcBef>
                <a:spcPts val="0"/>
              </a:spcBef>
              <a:buNone/>
            </a:pPr>
            <a:r>
              <a:rPr lang="it-IT" sz="2800" b="1" dirty="0" smtClean="0"/>
              <a:t>senza e con </a:t>
            </a:r>
            <a:r>
              <a:rPr lang="it-IT" sz="2800" b="1" dirty="0" err="1" smtClean="0"/>
              <a:t>MDC</a:t>
            </a:r>
            <a:endParaRPr lang="it-IT" sz="2800" b="1" dirty="0" smtClean="0"/>
          </a:p>
          <a:p>
            <a:pPr algn="ctr">
              <a:buNone/>
            </a:pP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TC e RM con </a:t>
            </a:r>
            <a:r>
              <a:rPr lang="it-IT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MDC</a:t>
            </a: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>
              <a:buNone/>
            </a:pP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sono di secondo livello </a:t>
            </a:r>
            <a:endPara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>
                <a:solidFill>
                  <a:srgbClr val="FF0000"/>
                </a:solidFill>
                <a:latin typeface="Comic Sans MS" pitchFamily="66" charset="0"/>
              </a:rPr>
              <a:t>“La malattia epatica”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554162"/>
            <a:ext cx="889248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quadri ecografici possibili sono</a:t>
            </a:r>
          </a:p>
          <a:p>
            <a:pPr marL="514350" indent="-514350">
              <a:buBlip>
                <a:blip r:embed="rId2"/>
              </a:buBlip>
            </a:pP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Normalità dell’ecostruttura  e del parenchima</a:t>
            </a:r>
          </a:p>
          <a:p>
            <a:pPr marL="514350" indent="-514350">
              <a:buBlip>
                <a:blip r:embed="rId2"/>
              </a:buBlip>
            </a:pP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Alterazione della trama del parenchima epatico</a:t>
            </a:r>
          </a:p>
          <a:p>
            <a:pPr marL="514350" indent="-514350">
              <a:buBlip>
                <a:blip r:embed="rId2"/>
              </a:buBlip>
            </a:pP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Steatosi (di 3 gradi) </a:t>
            </a:r>
            <a:r>
              <a:rPr lang="it-IT" sz="2000" b="1" dirty="0" smtClean="0"/>
              <a:t>(</a:t>
            </a:r>
            <a:r>
              <a:rPr lang="it-IT" sz="2000" b="1" dirty="0" err="1" smtClean="0"/>
              <a:t>Istologicamente</a:t>
            </a:r>
            <a:r>
              <a:rPr lang="it-IT" sz="2000" b="1" dirty="0" smtClean="0"/>
              <a:t>  NAFLD, NASH, ASH )</a:t>
            </a:r>
            <a:endParaRPr lang="it-IT" b="1" dirty="0" smtClean="0"/>
          </a:p>
          <a:p>
            <a:pPr marL="514350" indent="-514350">
              <a:buBlip>
                <a:blip r:embed="rId2"/>
              </a:buBlip>
            </a:pP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Cirrosi</a:t>
            </a:r>
          </a:p>
          <a:p>
            <a:pPr marL="514350" indent="-514350">
              <a:buBlip>
                <a:blip r:embed="rId2"/>
              </a:buBlip>
            </a:pP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Nodulo </a:t>
            </a:r>
            <a:r>
              <a:rPr lang="it-IT" dirty="0" smtClean="0"/>
              <a:t>(</a:t>
            </a:r>
            <a:r>
              <a:rPr lang="it-IT" dirty="0" err="1" smtClean="0"/>
              <a:t>ipo</a:t>
            </a:r>
            <a:r>
              <a:rPr lang="it-IT" dirty="0" smtClean="0"/>
              <a:t>, </a:t>
            </a:r>
            <a:r>
              <a:rPr lang="it-IT" dirty="0" err="1" smtClean="0"/>
              <a:t>iper</a:t>
            </a:r>
            <a:r>
              <a:rPr lang="it-IT" dirty="0" smtClean="0"/>
              <a:t>, iso </a:t>
            </a:r>
            <a:r>
              <a:rPr lang="it-IT" dirty="0" err="1" smtClean="0"/>
              <a:t>ecogeno</a:t>
            </a:r>
            <a:r>
              <a:rPr lang="it-IT" dirty="0" smtClean="0"/>
              <a:t>)</a:t>
            </a:r>
          </a:p>
          <a:p>
            <a:pPr marL="514350" indent="-514350">
              <a:buNone/>
            </a:pPr>
            <a:endPara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it-IT" sz="4000" b="1" dirty="0" smtClean="0">
                <a:solidFill>
                  <a:srgbClr val="FF0000"/>
                </a:solidFill>
                <a:latin typeface="Comic Sans MS" pitchFamily="66" charset="0"/>
              </a:rPr>
              <a:t>La steatosi semplice e la NASH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554162"/>
            <a:ext cx="8991600" cy="5115198"/>
          </a:xfrm>
        </p:spPr>
        <p:txBody>
          <a:bodyPr>
            <a:normAutofit fontScale="92500"/>
          </a:bodyPr>
          <a:lstStyle/>
          <a:p>
            <a:pPr>
              <a:spcBef>
                <a:spcPts val="0"/>
              </a:spcBef>
            </a:pPr>
            <a:r>
              <a:rPr lang="it-IT" dirty="0" smtClean="0"/>
              <a:t>La steatosi epatica, </a:t>
            </a:r>
            <a:r>
              <a:rPr lang="it-IT" b="1" dirty="0" smtClean="0">
                <a:solidFill>
                  <a:srgbClr val="0000CC"/>
                </a:solidFill>
              </a:rPr>
              <a:t>un tempo patologia trascurata,</a:t>
            </a:r>
            <a:r>
              <a:rPr lang="it-IT" b="1" dirty="0" smtClean="0"/>
              <a:t> </a:t>
            </a:r>
            <a:r>
              <a:rPr lang="it-IT" dirty="0" smtClean="0"/>
              <a:t>è attualmente oggetto di interesse </a:t>
            </a:r>
            <a:r>
              <a:rPr lang="it-IT" dirty="0" err="1" smtClean="0"/>
              <a:t>perchè</a:t>
            </a:r>
            <a:r>
              <a:rPr lang="it-IT" dirty="0" smtClean="0"/>
              <a:t> si può accompagnare nel 20% dei casi ad un danno istologico significativo </a:t>
            </a:r>
            <a:r>
              <a:rPr lang="it-IT" sz="2200" b="1" dirty="0" smtClean="0"/>
              <a:t>(</a:t>
            </a:r>
            <a:r>
              <a:rPr lang="it-IT" sz="2200" b="1" dirty="0" err="1" smtClean="0"/>
              <a:t>steatoepatite</a:t>
            </a:r>
            <a:r>
              <a:rPr lang="it-IT" sz="2200" b="1" dirty="0" smtClean="0"/>
              <a:t> e </a:t>
            </a:r>
            <a:r>
              <a:rPr lang="it-IT" sz="2200" b="1" dirty="0" err="1" smtClean="0"/>
              <a:t>steatofibrosi</a:t>
            </a:r>
            <a:r>
              <a:rPr lang="it-IT" sz="2200" b="1" dirty="0" smtClean="0"/>
              <a:t> non alcolica)</a:t>
            </a:r>
          </a:p>
          <a:p>
            <a:pPr>
              <a:spcBef>
                <a:spcPts val="0"/>
              </a:spcBef>
              <a:buNone/>
            </a:pPr>
            <a:r>
              <a:rPr lang="it-IT" b="1" dirty="0" smtClean="0"/>
              <a:t>Con il seguente meccanismo:</a:t>
            </a:r>
          </a:p>
          <a:p>
            <a:r>
              <a:rPr lang="it-IT" sz="2400" b="1" dirty="0" smtClean="0"/>
              <a:t> </a:t>
            </a:r>
            <a:r>
              <a:rPr lang="it-IT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 Accumulo di trigliceridi prevalentemente da FFA</a:t>
            </a:r>
          </a:p>
          <a:p>
            <a:r>
              <a:rPr lang="it-IT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 La tossicità lipidica x effetto dell’</a:t>
            </a:r>
            <a:r>
              <a:rPr lang="it-IT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iperinsulinemia</a:t>
            </a:r>
            <a:endParaRPr lang="it-IT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it-IT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 Alterazione della replicazione degli </a:t>
            </a:r>
            <a:r>
              <a:rPr lang="it-IT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epaticiti</a:t>
            </a:r>
            <a:endParaRPr lang="it-IT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it-IT" dirty="0" smtClean="0"/>
              <a:t>    </a:t>
            </a:r>
            <a:r>
              <a:rPr lang="it-IT" sz="2800" b="1" dirty="0" smtClean="0"/>
              <a:t>Cui segue la fibrosi determinata dalla proliferazione di cellule epatiche </a:t>
            </a:r>
            <a:r>
              <a:rPr lang="it-IT" sz="2800" b="1" dirty="0" err="1" smtClean="0"/>
              <a:t>progenitici</a:t>
            </a:r>
            <a:r>
              <a:rPr lang="it-IT" sz="2800" b="1" dirty="0" smtClean="0"/>
              <a:t> presenti negli spazi </a:t>
            </a:r>
            <a:r>
              <a:rPr lang="it-IT" sz="2800" b="1" dirty="0" err="1" smtClean="0"/>
              <a:t>periportali</a:t>
            </a:r>
            <a:endParaRPr lang="it-IT" b="1" dirty="0" smtClean="0"/>
          </a:p>
          <a:p>
            <a:pPr>
              <a:spcBef>
                <a:spcPts val="0"/>
              </a:spcBef>
            </a:pPr>
            <a:endParaRPr lang="it-IT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027584"/>
          </a:xfrm>
        </p:spPr>
        <p:txBody>
          <a:bodyPr>
            <a:normAutofit fontScale="90000"/>
          </a:bodyPr>
          <a:lstStyle/>
          <a:p>
            <a:pPr algn="ctr"/>
            <a:r>
              <a:rPr lang="it-IT" sz="4000" b="1" dirty="0" smtClean="0">
                <a:solidFill>
                  <a:srgbClr val="FF0000"/>
                </a:solidFill>
                <a:latin typeface="Comic Sans MS" pitchFamily="66" charset="0"/>
              </a:rPr>
              <a:t>Steatosi - </a:t>
            </a:r>
            <a:r>
              <a:rPr lang="it-IT" sz="4000" b="1" dirty="0" err="1" smtClean="0">
                <a:solidFill>
                  <a:srgbClr val="FF0000"/>
                </a:solidFill>
                <a:latin typeface="Comic Sans MS" pitchFamily="66" charset="0"/>
              </a:rPr>
              <a:t>nafld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484784"/>
            <a:ext cx="8991600" cy="4525963"/>
          </a:xfrm>
        </p:spPr>
        <p:txBody>
          <a:bodyPr>
            <a:normAutofit fontScale="92500" lnSpcReduction="20000"/>
          </a:bodyPr>
          <a:lstStyle/>
          <a:p>
            <a:pPr>
              <a:buBlip>
                <a:blip r:embed="rId2"/>
              </a:buBlip>
            </a:pPr>
            <a:r>
              <a:rPr lang="it-IT" dirty="0" smtClean="0"/>
              <a:t>NAFLD può evolvere in NASH &gt; fibrosi &gt; cirrosi &gt;</a:t>
            </a:r>
            <a:r>
              <a:rPr lang="it-IT" dirty="0" err="1" smtClean="0"/>
              <a:t>hcc</a:t>
            </a:r>
            <a:endParaRPr lang="it-IT" dirty="0" smtClean="0"/>
          </a:p>
          <a:p>
            <a:pPr>
              <a:buBlip>
                <a:blip r:embed="rId2"/>
              </a:buBlip>
            </a:pPr>
            <a:r>
              <a:rPr lang="it-IT" sz="3800" b="1" dirty="0" smtClean="0">
                <a:solidFill>
                  <a:srgbClr val="FF0000"/>
                </a:solidFill>
              </a:rPr>
              <a:t>Steatosi evolve in cirrosi in 20 anni nel 1.5% </a:t>
            </a:r>
            <a:endParaRPr lang="it-IT" sz="3800" b="1" dirty="0" smtClean="0">
              <a:solidFill>
                <a:srgbClr val="FF0000"/>
              </a:solidFill>
            </a:endParaRPr>
          </a:p>
          <a:p>
            <a:pPr>
              <a:buBlip>
                <a:blip r:embed="rId2"/>
              </a:buBlip>
            </a:pPr>
            <a:r>
              <a:rPr lang="it-IT" sz="3800" b="1" dirty="0" smtClean="0">
                <a:solidFill>
                  <a:srgbClr val="FF0000"/>
                </a:solidFill>
              </a:rPr>
              <a:t>La NASH evolve</a:t>
            </a:r>
            <a:endParaRPr lang="it-IT" sz="3800" b="1" dirty="0" smtClean="0">
              <a:solidFill>
                <a:srgbClr val="FF0000"/>
              </a:solidFill>
            </a:endParaRPr>
          </a:p>
          <a:p>
            <a:pPr lvl="3">
              <a:buBlip>
                <a:blip r:embed="rId2"/>
              </a:buBlip>
            </a:pPr>
            <a:r>
              <a:rPr lang="it-IT" sz="3400" b="1" dirty="0" smtClean="0">
                <a:solidFill>
                  <a:srgbClr val="0070C0"/>
                </a:solidFill>
              </a:rPr>
              <a:t> </a:t>
            </a:r>
            <a:r>
              <a:rPr lang="it-IT" sz="3400" b="1" dirty="0" smtClean="0">
                <a:solidFill>
                  <a:srgbClr val="0070C0"/>
                </a:solidFill>
              </a:rPr>
              <a:t>nel </a:t>
            </a:r>
            <a:r>
              <a:rPr lang="it-IT" sz="3400" b="1" dirty="0" smtClean="0">
                <a:solidFill>
                  <a:srgbClr val="0070C0"/>
                </a:solidFill>
              </a:rPr>
              <a:t>30-50% &gt; fibrosi  </a:t>
            </a:r>
          </a:p>
          <a:p>
            <a:pPr lvl="3">
              <a:buBlip>
                <a:blip r:embed="rId2"/>
              </a:buBlip>
            </a:pPr>
            <a:r>
              <a:rPr lang="it-IT" sz="3400" b="1" dirty="0" smtClean="0">
                <a:solidFill>
                  <a:srgbClr val="0070C0"/>
                </a:solidFill>
              </a:rPr>
              <a:t> nel 15% cirrosi  </a:t>
            </a:r>
          </a:p>
          <a:p>
            <a:pPr lvl="3">
              <a:buBlip>
                <a:blip r:embed="rId2"/>
              </a:buBlip>
            </a:pPr>
            <a:r>
              <a:rPr lang="it-IT" sz="3400" b="1" dirty="0" smtClean="0">
                <a:solidFill>
                  <a:srgbClr val="0070C0"/>
                </a:solidFill>
              </a:rPr>
              <a:t> nel   3% </a:t>
            </a:r>
            <a:r>
              <a:rPr lang="it-IT" sz="3400" b="1" dirty="0" err="1" smtClean="0">
                <a:solidFill>
                  <a:srgbClr val="0070C0"/>
                </a:solidFill>
              </a:rPr>
              <a:t>insuf</a:t>
            </a:r>
            <a:r>
              <a:rPr lang="it-IT" sz="3400" b="1" dirty="0" smtClean="0">
                <a:solidFill>
                  <a:srgbClr val="0070C0"/>
                </a:solidFill>
              </a:rPr>
              <a:t>. Epatico</a:t>
            </a:r>
          </a:p>
          <a:p>
            <a:pPr>
              <a:buBlip>
                <a:blip r:embed="rId2"/>
              </a:buBlip>
            </a:pPr>
            <a:r>
              <a:rPr lang="it-IT" dirty="0" smtClean="0"/>
              <a:t>Il 23% dei pazienti con </a:t>
            </a:r>
            <a:r>
              <a:rPr lang="it-IT" dirty="0" err="1" smtClean="0"/>
              <a:t>steatoepatite</a:t>
            </a:r>
            <a:r>
              <a:rPr lang="it-IT" dirty="0" smtClean="0"/>
              <a:t> di grado moderato severo 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progredisce verso la cirrosi in 10-15 anni,</a:t>
            </a:r>
            <a:r>
              <a:rPr lang="it-IT" dirty="0" smtClean="0"/>
              <a:t> mentre </a:t>
            </a:r>
            <a:r>
              <a:rPr lang="it-IT" dirty="0" smtClean="0"/>
              <a:t>pochi</a:t>
            </a:r>
            <a:r>
              <a:rPr lang="it-IT" dirty="0" smtClean="0"/>
              <a:t> pazienti </a:t>
            </a:r>
            <a:r>
              <a:rPr lang="it-IT" dirty="0" smtClean="0"/>
              <a:t>con la semplice steatosi mostra questa tendenza evolutiva (23). </a:t>
            </a:r>
          </a:p>
          <a:p>
            <a:endParaRPr lang="it-IT" sz="3300" b="1" dirty="0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b="1" dirty="0" smtClean="0">
                <a:solidFill>
                  <a:srgbClr val="FF0000"/>
                </a:solidFill>
                <a:latin typeface="Comic Sans MS" pitchFamily="66" charset="0"/>
              </a:rPr>
              <a:t>Fattori di rischio per NASH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412776"/>
            <a:ext cx="8991600" cy="5256584"/>
          </a:xfrm>
        </p:spPr>
        <p:txBody>
          <a:bodyPr>
            <a:normAutofit/>
          </a:bodyPr>
          <a:lstStyle/>
          <a:p>
            <a:r>
              <a:rPr lang="it-IT" dirty="0" smtClean="0"/>
              <a:t>La presenza di </a:t>
            </a:r>
          </a:p>
          <a:p>
            <a:pPr lvl="1"/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Obesità</a:t>
            </a:r>
          </a:p>
          <a:p>
            <a:pPr lvl="1"/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Diabete mellito </a:t>
            </a:r>
          </a:p>
          <a:p>
            <a:pPr lvl="1"/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un età superiore a 45-50 anni </a:t>
            </a:r>
          </a:p>
          <a:p>
            <a:pPr>
              <a:buNone/>
            </a:pPr>
            <a:r>
              <a:rPr lang="it-IT" dirty="0" smtClean="0"/>
              <a:t>sono fattori di rischio </a:t>
            </a:r>
            <a:r>
              <a:rPr lang="it-IT" b="1" u="sng" dirty="0" smtClean="0"/>
              <a:t>per la presenza di danno epatico più grave della semplice statosi</a:t>
            </a:r>
            <a:r>
              <a:rPr lang="it-IT" dirty="0" smtClean="0"/>
              <a:t>.</a:t>
            </a:r>
          </a:p>
          <a:p>
            <a:r>
              <a:rPr lang="it-IT" dirty="0" smtClean="0"/>
              <a:t> </a:t>
            </a:r>
            <a:r>
              <a:rPr lang="it-IT" b="1" dirty="0" smtClean="0">
                <a:solidFill>
                  <a:srgbClr val="6A5124"/>
                </a:solidFill>
              </a:rPr>
              <a:t>L’ipertensione, l’</a:t>
            </a:r>
            <a:r>
              <a:rPr lang="it-IT" b="1" dirty="0" err="1" smtClean="0">
                <a:solidFill>
                  <a:srgbClr val="6A5124"/>
                </a:solidFill>
              </a:rPr>
              <a:t>ipertrigliceridemia</a:t>
            </a:r>
            <a:r>
              <a:rPr lang="it-IT" b="1" dirty="0" smtClean="0">
                <a:solidFill>
                  <a:srgbClr val="6A5124"/>
                </a:solidFill>
              </a:rPr>
              <a:t>, la distribuzione addominale del grasso 		</a:t>
            </a:r>
            <a:r>
              <a:rPr lang="it-IT" dirty="0" smtClean="0"/>
              <a:t>sono  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fattori di rischio aggiuntivo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457200"/>
            <a:ext cx="8991600" cy="838200"/>
          </a:xfrm>
        </p:spPr>
        <p:txBody>
          <a:bodyPr>
            <a:noAutofit/>
          </a:bodyPr>
          <a:lstStyle/>
          <a:p>
            <a:pPr algn="ctr"/>
            <a:r>
              <a:rPr lang="it-IT" b="1" dirty="0" smtClean="0">
                <a:solidFill>
                  <a:srgbClr val="FF0000"/>
                </a:solidFill>
                <a:latin typeface="Comic Sans MS" pitchFamily="66" charset="0"/>
              </a:rPr>
              <a:t>La steatosi semplice e la NASH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554162"/>
            <a:ext cx="9144000" cy="5115198"/>
          </a:xfrm>
        </p:spPr>
        <p:txBody>
          <a:bodyPr>
            <a:normAutofit fontScale="92500" lnSpcReduction="20000"/>
          </a:bodyPr>
          <a:lstStyle/>
          <a:p>
            <a:r>
              <a:rPr lang="it-IT" dirty="0" smtClean="0"/>
              <a:t>.Nella maggior parte dei casi la steatosi è causata da un eccessivo afflusso di acidi grassi al fegato, </a:t>
            </a:r>
            <a:r>
              <a:rPr lang="it-IT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causato alla resistenza insulinica.</a:t>
            </a:r>
          </a:p>
          <a:p>
            <a:r>
              <a:rPr lang="it-IT" dirty="0" smtClean="0"/>
              <a:t> La resistenza insulinica è quasi sempre associata alla sindrome metabolica, definita per la presenza di almeno tre dei seguenti criteri:</a:t>
            </a:r>
          </a:p>
          <a:p>
            <a:pPr lvl="1"/>
            <a:r>
              <a:rPr lang="it-IT" b="1" dirty="0" smtClean="0">
                <a:solidFill>
                  <a:srgbClr val="0000CC"/>
                </a:solidFill>
              </a:rPr>
              <a:t>Resistenza insulinica,</a:t>
            </a:r>
          </a:p>
          <a:p>
            <a:pPr lvl="1"/>
            <a:r>
              <a:rPr lang="it-IT" b="1" dirty="0" smtClean="0">
                <a:solidFill>
                  <a:srgbClr val="0000CC"/>
                </a:solidFill>
              </a:rPr>
              <a:t> Intolleranza glucidica o diabete</a:t>
            </a:r>
          </a:p>
          <a:p>
            <a:pPr lvl="1"/>
            <a:r>
              <a:rPr lang="it-IT" b="1" dirty="0" smtClean="0">
                <a:solidFill>
                  <a:srgbClr val="0000CC"/>
                </a:solidFill>
              </a:rPr>
              <a:t>Circonferenza addominale </a:t>
            </a:r>
            <a:r>
              <a:rPr lang="it-IT" sz="2100" b="1" dirty="0" smtClean="0">
                <a:solidFill>
                  <a:schemeClr val="tx1"/>
                </a:solidFill>
              </a:rPr>
              <a:t>(&gt; 102 cm nell’uomo o 88 cm nella donna)</a:t>
            </a:r>
          </a:p>
          <a:p>
            <a:pPr lvl="1"/>
            <a:r>
              <a:rPr lang="it-IT" b="1" dirty="0" err="1" smtClean="0">
                <a:solidFill>
                  <a:srgbClr val="0000CC"/>
                </a:solidFill>
              </a:rPr>
              <a:t>Trigliceridemia</a:t>
            </a:r>
            <a:r>
              <a:rPr lang="it-IT" b="1" dirty="0" smtClean="0">
                <a:solidFill>
                  <a:srgbClr val="0000CC"/>
                </a:solidFill>
              </a:rPr>
              <a:t> &gt; 150 mg/dl</a:t>
            </a:r>
          </a:p>
          <a:p>
            <a:pPr lvl="1"/>
            <a:r>
              <a:rPr lang="it-IT" b="1" dirty="0" smtClean="0">
                <a:solidFill>
                  <a:srgbClr val="0000CC"/>
                </a:solidFill>
              </a:rPr>
              <a:t>Colesterolemia HDL  </a:t>
            </a:r>
            <a:r>
              <a:rPr lang="it-IT" sz="2400" b="1" dirty="0" smtClean="0">
                <a:solidFill>
                  <a:schemeClr val="tx1"/>
                </a:solidFill>
              </a:rPr>
              <a:t>(&lt; 40 mg/dl (uomini) o &lt; 50 mg/dl (donne)</a:t>
            </a:r>
            <a:endParaRPr lang="it-IT" b="1" dirty="0" smtClean="0">
              <a:solidFill>
                <a:schemeClr val="tx1"/>
              </a:solidFill>
            </a:endParaRPr>
          </a:p>
          <a:p>
            <a:pPr lvl="1"/>
            <a:r>
              <a:rPr lang="it-IT" b="1" dirty="0" smtClean="0">
                <a:solidFill>
                  <a:srgbClr val="0000CC"/>
                </a:solidFill>
              </a:rPr>
              <a:t>Pressione arteriosa </a:t>
            </a:r>
            <a:r>
              <a:rPr lang="it-IT" sz="2600" b="1" dirty="0" smtClean="0">
                <a:solidFill>
                  <a:schemeClr val="tx1"/>
                </a:solidFill>
              </a:rPr>
              <a:t> (&gt; 130/85) </a:t>
            </a:r>
            <a:endParaRPr lang="it-IT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457200"/>
            <a:ext cx="89916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 smtClean="0">
                <a:solidFill>
                  <a:srgbClr val="FF0000"/>
                </a:solidFill>
                <a:latin typeface="Comic Sans MS" pitchFamily="66" charset="0"/>
              </a:rPr>
              <a:t>consigli al paziente con steatosi</a:t>
            </a:r>
            <a:endParaRPr lang="it-IT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340768"/>
            <a:ext cx="8991600" cy="5184576"/>
          </a:xfrm>
        </p:spPr>
        <p:txBody>
          <a:bodyPr>
            <a:normAutofit fontScale="92500" lnSpcReduction="20000"/>
          </a:bodyPr>
          <a:lstStyle/>
          <a:p>
            <a:r>
              <a:rPr lang="it-IT" b="1" dirty="0" smtClean="0">
                <a:solidFill>
                  <a:srgbClr val="0070C0"/>
                </a:solidFill>
              </a:rPr>
              <a:t>In tutti i casi di steatosi è opportuno dare consigli igienico dietetici e normalizzare il peso.</a:t>
            </a:r>
          </a:p>
          <a:p>
            <a:r>
              <a:rPr lang="it-IT" dirty="0" smtClean="0"/>
              <a:t> Se il paziente con </a:t>
            </a:r>
            <a:r>
              <a:rPr lang="it-IT" dirty="0" smtClean="0">
                <a:solidFill>
                  <a:srgbClr val="0000CC"/>
                </a:solidFill>
              </a:rPr>
              <a:t>ALT elevate e statosi all’ecografia è diabetico/intollerante ai glicidi o è in sovrappeso (BMI &gt; 30) oppure ha una sindrome metabolica </a:t>
            </a:r>
            <a:r>
              <a:rPr lang="it-IT" dirty="0" smtClean="0"/>
              <a:t>il </a:t>
            </a: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rischio di NASH è maggiore. </a:t>
            </a:r>
          </a:p>
          <a:p>
            <a:r>
              <a:rPr lang="it-IT" dirty="0" smtClean="0"/>
              <a:t>Al momento attuale </a:t>
            </a:r>
            <a:r>
              <a:rPr lang="it-IT" u="sng" dirty="0" smtClean="0"/>
              <a:t>la biopsia epatica è l'unico atto diagnostico</a:t>
            </a:r>
            <a:r>
              <a:rPr lang="it-IT" dirty="0" smtClean="0"/>
              <a:t> che consente di distinguere la steatosi semplice dalla NASH, ma molti epatologi sono riluttanti  ed eseguirla in tutte le statosi epatiche. </a:t>
            </a:r>
          </a:p>
          <a:p>
            <a:r>
              <a:rPr lang="it-IT" dirty="0" smtClean="0"/>
              <a:t>Infatti non vi è ancora una terapia farmacologia di provata efficacia per la  NASH, all’ infuori del controllo del peso e delle misure igienico dietetiche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b="1" dirty="0" smtClean="0">
                <a:solidFill>
                  <a:srgbClr val="FF0000"/>
                </a:solidFill>
                <a:latin typeface="Comic Sans MS" pitchFamily="66" charset="0"/>
              </a:rPr>
              <a:t>Possibili terapie per la steatosi</a:t>
            </a:r>
            <a:endParaRPr lang="it-IT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/>
              <a:t>Alcuni studi hanno mostrato una possibile efficacia della </a:t>
            </a:r>
            <a:r>
              <a:rPr lang="it-IT" dirty="0" err="1" smtClean="0"/>
              <a:t>Metformina</a:t>
            </a:r>
            <a:r>
              <a:rPr lang="it-IT" dirty="0" smtClean="0"/>
              <a:t>, del </a:t>
            </a:r>
            <a:r>
              <a:rPr lang="it-IT" dirty="0" err="1" smtClean="0"/>
              <a:t>Pioglitazone</a:t>
            </a:r>
            <a:r>
              <a:rPr lang="it-IT" dirty="0" smtClean="0"/>
              <a:t>, del </a:t>
            </a:r>
            <a:r>
              <a:rPr lang="it-IT" dirty="0" err="1" smtClean="0"/>
              <a:t>Rosiglitazone</a:t>
            </a:r>
            <a:r>
              <a:rPr lang="it-IT" dirty="0" smtClean="0"/>
              <a:t>, dell’</a:t>
            </a:r>
            <a:r>
              <a:rPr lang="it-IT" dirty="0" err="1" smtClean="0"/>
              <a:t>Orlistat</a:t>
            </a:r>
            <a:r>
              <a:rPr lang="it-IT" dirty="0" smtClean="0"/>
              <a:t> e degli antiossidanti </a:t>
            </a:r>
            <a:r>
              <a:rPr lang="it-IT" sz="2200" dirty="0" smtClean="0"/>
              <a:t>(vitamina E) </a:t>
            </a:r>
            <a:r>
              <a:rPr lang="it-IT" dirty="0" smtClean="0"/>
              <a:t>associati o meno all’Acido </a:t>
            </a:r>
            <a:r>
              <a:rPr lang="it-IT" dirty="0" err="1" smtClean="0"/>
              <a:t>Ursodesossicolico</a:t>
            </a:r>
            <a:r>
              <a:rPr lang="it-IT" dirty="0" smtClean="0"/>
              <a:t>, Agonisti </a:t>
            </a:r>
            <a:r>
              <a:rPr lang="it-IT" dirty="0" smtClean="0"/>
              <a:t>del </a:t>
            </a:r>
            <a:r>
              <a:rPr lang="it-IT" dirty="0" err="1" smtClean="0"/>
              <a:t>PPAR-gamma</a:t>
            </a:r>
            <a:endParaRPr lang="it-IT" dirty="0" smtClean="0"/>
          </a:p>
          <a:p>
            <a:r>
              <a:rPr lang="it-IT" dirty="0" smtClean="0"/>
              <a:t>, , </a:t>
            </a:r>
            <a:r>
              <a:rPr lang="it-IT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 questi studi attendono conferma in </a:t>
            </a:r>
            <a:r>
              <a:rPr lang="it-IT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trials</a:t>
            </a:r>
            <a:r>
              <a:rPr lang="it-IT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più ampi </a:t>
            </a:r>
          </a:p>
          <a:p>
            <a:r>
              <a:rPr lang="it-IT" b="1" dirty="0" smtClean="0"/>
              <a:t>I Farmaci per i quali la scheda tecnica non contempla la  steatosi epatica tra le indicazioni cliniche prescrittive     </a:t>
            </a:r>
          </a:p>
          <a:p>
            <a:pPr algn="ctr">
              <a:buNone/>
            </a:pPr>
            <a:r>
              <a:rPr lang="it-IT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attenzione prescrizione off </a:t>
            </a:r>
            <a:r>
              <a:rPr lang="it-IT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label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it-IT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>
                <a:solidFill>
                  <a:srgbClr val="FF0000"/>
                </a:solidFill>
                <a:latin typeface="Comic Sans MS" pitchFamily="66" charset="0"/>
              </a:rPr>
              <a:t>“La malattia epatica”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dirty="0" smtClean="0"/>
              <a:t>Per valutare “lo stato di salute” del fegato disponiamo di</a:t>
            </a:r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Indici di funzionalità epatica</a:t>
            </a:r>
          </a:p>
          <a:p>
            <a:pPr>
              <a:buNone/>
            </a:pP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Indici di </a:t>
            </a:r>
            <a:r>
              <a:rPr lang="it-IT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citolisi</a:t>
            </a:r>
            <a:endParaRPr lang="it-IT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Diagnostica per immagini  </a:t>
            </a:r>
            <a:r>
              <a:rPr lang="it-IT" sz="2400" dirty="0" smtClean="0"/>
              <a:t>(morfologica)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b="1" dirty="0" smtClean="0">
                <a:solidFill>
                  <a:srgbClr val="FF0000"/>
                </a:solidFill>
                <a:latin typeface="Comic Sans MS" pitchFamily="66" charset="0"/>
              </a:rPr>
              <a:t>Cause secondarie di NAFLD</a:t>
            </a:r>
            <a:endParaRPr lang="it-IT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268760"/>
            <a:ext cx="8991600" cy="5256584"/>
          </a:xfrm>
        </p:spPr>
        <p:txBody>
          <a:bodyPr>
            <a:noAutofit/>
          </a:bodyPr>
          <a:lstStyle/>
          <a:p>
            <a:r>
              <a:rPr lang="it-IT" dirty="0" smtClean="0"/>
              <a:t>Nutrizione parenterale totale, rapido calo ponderale </a:t>
            </a:r>
            <a:r>
              <a:rPr lang="it-IT" sz="2000" b="1" dirty="0" smtClean="0">
                <a:solidFill>
                  <a:srgbClr val="0070C0"/>
                </a:solidFill>
              </a:rPr>
              <a:t>(ottimale 10% del peso corporeo in sei mesi),</a:t>
            </a:r>
            <a:r>
              <a:rPr lang="it-IT" dirty="0" smtClean="0">
                <a:solidFill>
                  <a:srgbClr val="0070C0"/>
                </a:solidFill>
              </a:rPr>
              <a:t> </a:t>
            </a:r>
            <a:r>
              <a:rPr lang="it-IT" dirty="0" smtClean="0"/>
              <a:t>digiuno prolungato, by-pass intestinali</a:t>
            </a:r>
          </a:p>
          <a:p>
            <a:r>
              <a:rPr lang="it-IT" dirty="0" smtClean="0"/>
              <a:t>Steroidi, Estrogeni, </a:t>
            </a:r>
            <a:r>
              <a:rPr lang="it-IT" dirty="0" err="1" smtClean="0"/>
              <a:t>Tamoxifene</a:t>
            </a:r>
            <a:r>
              <a:rPr lang="it-IT" dirty="0" smtClean="0"/>
              <a:t>, </a:t>
            </a:r>
            <a:r>
              <a:rPr lang="it-IT" dirty="0" err="1" smtClean="0"/>
              <a:t>Metotrexate</a:t>
            </a:r>
            <a:r>
              <a:rPr lang="it-IT" dirty="0" smtClean="0"/>
              <a:t>, </a:t>
            </a:r>
            <a:r>
              <a:rPr lang="it-IT" dirty="0" err="1" smtClean="0"/>
              <a:t>Zidovudina</a:t>
            </a:r>
            <a:r>
              <a:rPr lang="it-IT" dirty="0" smtClean="0"/>
              <a:t>, </a:t>
            </a:r>
            <a:r>
              <a:rPr lang="it-IT" dirty="0" err="1" smtClean="0"/>
              <a:t>Amiodarone</a:t>
            </a:r>
            <a:r>
              <a:rPr lang="it-IT" dirty="0" smtClean="0"/>
              <a:t>, </a:t>
            </a:r>
            <a:r>
              <a:rPr lang="it-IT" dirty="0" err="1" smtClean="0"/>
              <a:t>Asa</a:t>
            </a:r>
            <a:r>
              <a:rPr lang="it-IT" dirty="0" smtClean="0"/>
              <a:t>, Tetracicline, </a:t>
            </a:r>
            <a:r>
              <a:rPr lang="it-IT" dirty="0" err="1" smtClean="0"/>
              <a:t>Diltiazem</a:t>
            </a:r>
            <a:r>
              <a:rPr lang="it-IT" dirty="0" smtClean="0"/>
              <a:t>, ipervitaminosi A</a:t>
            </a:r>
          </a:p>
          <a:p>
            <a:r>
              <a:rPr lang="it-IT" dirty="0" smtClean="0"/>
              <a:t>Da sostanze tossiche, funghi, alcuni derivati dal petrolio, fosforo</a:t>
            </a:r>
          </a:p>
          <a:p>
            <a:r>
              <a:rPr lang="it-IT" dirty="0" smtClean="0"/>
              <a:t>Le malattie infiammatorie HIV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b="1" dirty="0" smtClean="0">
                <a:solidFill>
                  <a:srgbClr val="FF0000"/>
                </a:solidFill>
                <a:latin typeface="Comic Sans MS" pitchFamily="66" charset="0"/>
              </a:rPr>
              <a:t>Conseguenze della </a:t>
            </a:r>
            <a:r>
              <a:rPr lang="it-IT" b="1" dirty="0" smtClean="0">
                <a:solidFill>
                  <a:srgbClr val="FF0000"/>
                </a:solidFill>
                <a:latin typeface="Comic Sans MS" pitchFamily="66" charset="0"/>
              </a:rPr>
              <a:t>NAFLD</a:t>
            </a:r>
            <a:endParaRPr lang="it-IT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268760"/>
            <a:ext cx="8991600" cy="5256584"/>
          </a:xfrm>
        </p:spPr>
        <p:txBody>
          <a:bodyPr>
            <a:noAutofit/>
          </a:bodyPr>
          <a:lstStyle/>
          <a:p>
            <a:r>
              <a:rPr lang="it-IT" dirty="0" smtClean="0"/>
              <a:t>NAFLD + HCV &gt;  fibrosi riduce risposta a farmaci antivirali.</a:t>
            </a:r>
          </a:p>
          <a:p>
            <a:r>
              <a:rPr lang="it-IT" dirty="0" smtClean="0"/>
              <a:t>Nei trapiantati  se in precedenza NASH essa recidiva nel nuovo fegato con precoce sviluppo di fibrosi </a:t>
            </a:r>
          </a:p>
          <a:p>
            <a:r>
              <a:rPr lang="it-IT" dirty="0" smtClean="0"/>
              <a:t>Nei trapiantati con  Cirrosi criptogenetica sviluppano steatosi nel 100% , ma solo nel 10% la NASH </a:t>
            </a:r>
          </a:p>
          <a:p>
            <a:r>
              <a:rPr lang="it-IT" dirty="0" smtClean="0"/>
              <a:t>Nell’obesità patologica la steatosi è presente nell’80%,  mentre la </a:t>
            </a:r>
            <a:r>
              <a:rPr lang="it-IT" dirty="0" err="1" smtClean="0"/>
              <a:t>steatoepatite</a:t>
            </a:r>
            <a:r>
              <a:rPr lang="it-IT" dirty="0" smtClean="0"/>
              <a:t> solo nel 30% 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>
                <a:solidFill>
                  <a:srgbClr val="FF0000"/>
                </a:solidFill>
                <a:latin typeface="Comic Sans MS" pitchFamily="66" charset="0"/>
              </a:rPr>
              <a:t>“La malattia epatica”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412776"/>
            <a:ext cx="8991600" cy="482453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it-IT" sz="4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Alcuni dubbi</a:t>
            </a:r>
          </a:p>
          <a:p>
            <a:pPr>
              <a:buNone/>
            </a:pPr>
            <a:r>
              <a:rPr lang="it-IT" dirty="0" err="1" smtClean="0"/>
              <a:t>Perchè</a:t>
            </a:r>
            <a:r>
              <a:rPr lang="it-IT" dirty="0" smtClean="0"/>
              <a:t> la NAFLD può svilupparsi anche in soggetti, magri, non diabetici e non </a:t>
            </a:r>
            <a:r>
              <a:rPr lang="it-IT" dirty="0" err="1" smtClean="0"/>
              <a:t>dislipidemici</a:t>
            </a:r>
            <a:r>
              <a:rPr lang="it-IT" dirty="0" smtClean="0"/>
              <a:t>.</a:t>
            </a:r>
          </a:p>
          <a:p>
            <a:pPr>
              <a:buNone/>
            </a:pPr>
            <a:r>
              <a:rPr lang="it-IT" dirty="0" smtClean="0"/>
              <a:t>Perche </a:t>
            </a:r>
            <a:r>
              <a:rPr lang="it-IT" dirty="0" smtClean="0"/>
              <a:t>alcuni alcolisti hanno le transaminasi normali?</a:t>
            </a:r>
          </a:p>
          <a:p>
            <a:pPr>
              <a:buNone/>
            </a:pPr>
            <a:r>
              <a:rPr lang="it-IT" dirty="0" err="1" smtClean="0"/>
              <a:t>Perchè</a:t>
            </a:r>
            <a:r>
              <a:rPr lang="it-IT" dirty="0" smtClean="0"/>
              <a:t> le donne tollerano meno l’alcool?</a:t>
            </a:r>
          </a:p>
          <a:p>
            <a:pPr algn="ctr">
              <a:buNone/>
            </a:pPr>
            <a:r>
              <a:rPr lang="it-IT" b="1" dirty="0" smtClean="0">
                <a:solidFill>
                  <a:srgbClr val="FF0000"/>
                </a:solidFill>
              </a:rPr>
              <a:t>La NAFLD è una patologia multifattoriale </a:t>
            </a:r>
          </a:p>
          <a:p>
            <a:pPr algn="ctr">
              <a:buNone/>
            </a:pPr>
            <a:r>
              <a:rPr lang="it-IT" b="1" dirty="0" smtClean="0">
                <a:solidFill>
                  <a:srgbClr val="FF0000"/>
                </a:solidFill>
              </a:rPr>
              <a:t>o è un problema </a:t>
            </a:r>
            <a:r>
              <a:rPr lang="it-IT" b="1" dirty="0" smtClean="0">
                <a:solidFill>
                  <a:srgbClr val="FF0000"/>
                </a:solidFill>
              </a:rPr>
              <a:t>genetico?</a:t>
            </a:r>
            <a:endParaRPr lang="it-IT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4800" y="332656"/>
            <a:ext cx="8686800" cy="962744"/>
          </a:xfrm>
        </p:spPr>
        <p:txBody>
          <a:bodyPr>
            <a:normAutofit/>
          </a:bodyPr>
          <a:lstStyle/>
          <a:p>
            <a:pPr algn="ctr"/>
            <a:r>
              <a:rPr lang="it-IT" b="1" dirty="0" smtClean="0">
                <a:solidFill>
                  <a:srgbClr val="FF0000"/>
                </a:solidFill>
                <a:latin typeface="Comic Sans MS" pitchFamily="66" charset="0"/>
              </a:rPr>
              <a:t>“La malattia epatica”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it-IT" b="1" dirty="0" smtClean="0"/>
              <a:t>Tutti i dati esposti dimostrano come sia dificile definire un modello comportamentale appropriato per prevenire l’evoluzione a stadi poco curabili della Malattia epatica    </a:t>
            </a:r>
            <a:endParaRPr lang="it-IT" sz="2200" dirty="0" smtClean="0"/>
          </a:p>
          <a:p>
            <a:r>
              <a:rPr lang="it-IT" b="1" dirty="0" smtClean="0">
                <a:solidFill>
                  <a:srgbClr val="0070C0"/>
                </a:solidFill>
              </a:rPr>
              <a:t>Finalizzato in particolare a prevenire l’HCC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Prevalenza database MG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ctr">
              <a:buNone/>
            </a:pPr>
            <a:r>
              <a:rPr lang="it-IT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HCC</a:t>
            </a:r>
          </a:p>
          <a:p>
            <a:pPr>
              <a:buNone/>
            </a:pPr>
            <a:endParaRPr lang="it-IT" dirty="0" smtClean="0"/>
          </a:p>
          <a:p>
            <a:pPr lvl="2">
              <a:buNone/>
            </a:pPr>
            <a:r>
              <a:rPr lang="it-IT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Maschi 		257 		0,057%</a:t>
            </a:r>
          </a:p>
          <a:p>
            <a:pPr lvl="2">
              <a:buNone/>
            </a:pPr>
            <a:r>
              <a:rPr lang="it-IT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Femmine	118		</a:t>
            </a:r>
            <a:r>
              <a:rPr lang="it-IT" sz="4400" dirty="0" smtClean="0"/>
              <a:t>	</a:t>
            </a:r>
            <a:r>
              <a:rPr lang="it-IT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0,024 </a:t>
            </a:r>
            <a:r>
              <a:rPr lang="it-IT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 </a:t>
            </a:r>
          </a:p>
          <a:p>
            <a:pPr lvl="2">
              <a:buNone/>
            </a:pPr>
            <a:r>
              <a:rPr lang="it-IT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Totale 		375 		0,04 %</a:t>
            </a:r>
          </a:p>
          <a:p>
            <a:pPr lvl="2">
              <a:buNone/>
            </a:pPr>
            <a:endParaRPr lang="it-IT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HCC</a:t>
            </a:r>
            <a:r>
              <a:rPr lang="it-IT" dirty="0" smtClean="0"/>
              <a:t> :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omic Sans MS" pitchFamily="66" charset="0"/>
              </a:rPr>
              <a:t>Prevenire è meglio che curare</a:t>
            </a:r>
            <a:endParaRPr lang="it-IT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  <a:latin typeface="Comic Sans MS" pitchFamily="66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733256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it-IT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L’epidemiologo ci ha rimarcato che l’HCC insorge in :</a:t>
            </a:r>
          </a:p>
          <a:p>
            <a:pPr>
              <a:spcBef>
                <a:spcPts val="0"/>
              </a:spcBef>
              <a:buNone/>
            </a:pPr>
            <a:r>
              <a:rPr lang="it-IT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1) chi ha la cirrosi</a:t>
            </a:r>
          </a:p>
          <a:p>
            <a:pPr>
              <a:spcBef>
                <a:spcPts val="0"/>
              </a:spcBef>
              <a:buNone/>
            </a:pPr>
            <a:r>
              <a:rPr lang="it-IT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2) chi è </a:t>
            </a:r>
            <a:r>
              <a:rPr lang="it-IT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HBsAg</a:t>
            </a:r>
            <a:r>
              <a:rPr lang="it-IT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</a:t>
            </a:r>
            <a:r>
              <a:rPr lang="it-IT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(soprattutto se con Alt &gt; v.n.)</a:t>
            </a:r>
            <a:r>
              <a:rPr lang="it-IT" sz="1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>
              <a:spcBef>
                <a:spcPts val="0"/>
              </a:spcBef>
              <a:buNone/>
            </a:pPr>
            <a:r>
              <a:rPr lang="it-IT" sz="1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it-IT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spcBef>
                <a:spcPts val="0"/>
              </a:spcBef>
              <a:buNone/>
            </a:pPr>
            <a:r>
              <a:rPr lang="it-IT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E’possibile disegnare una strategia</a:t>
            </a:r>
          </a:p>
          <a:p>
            <a:pPr algn="ctr">
              <a:spcBef>
                <a:spcPts val="0"/>
              </a:spcBef>
              <a:buNone/>
            </a:pPr>
            <a:r>
              <a:rPr lang="it-IT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 ridurre l’incidenza dell’HCC</a:t>
            </a:r>
          </a:p>
          <a:p>
            <a:pPr lvl="1">
              <a:buBlip>
                <a:blip r:embed="rId2"/>
              </a:buBlip>
            </a:pPr>
            <a:r>
              <a:rPr lang="it-IT" sz="3600" b="1" dirty="0" smtClean="0">
                <a:solidFill>
                  <a:srgbClr val="0070C0"/>
                </a:solidFill>
              </a:rPr>
              <a:t>Prevenendo la cirrosi </a:t>
            </a:r>
          </a:p>
          <a:p>
            <a:pPr lvl="1">
              <a:buBlip>
                <a:blip r:embed="rId2"/>
              </a:buBlip>
            </a:pPr>
            <a:r>
              <a:rPr lang="it-IT" sz="3600" b="1" dirty="0" smtClean="0">
                <a:solidFill>
                  <a:srgbClr val="0070C0"/>
                </a:solidFill>
              </a:rPr>
              <a:t>Prevenendo l’infezioni da HBV </a:t>
            </a:r>
          </a:p>
          <a:p>
            <a:pPr lvl="1">
              <a:buBlip>
                <a:blip r:embed="rId2"/>
              </a:buBlip>
            </a:pPr>
            <a:r>
              <a:rPr lang="it-IT" sz="3600" b="1" dirty="0" smtClean="0">
                <a:solidFill>
                  <a:srgbClr val="0070C0"/>
                </a:solidFill>
              </a:rPr>
              <a:t>Curare/monitorare i pazienti con epatite B</a:t>
            </a:r>
          </a:p>
          <a:p>
            <a:pPr lvl="1">
              <a:buNone/>
            </a:pPr>
            <a:endParaRPr lang="it-IT" sz="3600" b="1" dirty="0" smtClean="0">
              <a:solidFill>
                <a:srgbClr val="0070C0"/>
              </a:solidFill>
            </a:endParaRPr>
          </a:p>
          <a:p>
            <a:pPr>
              <a:buNone/>
            </a:pPr>
            <a:endParaRPr lang="it-IT" sz="4400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it-IT" sz="2800" b="1" i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HCC</a:t>
            </a:r>
            <a:r>
              <a:rPr lang="it-IT" dirty="0" smtClean="0"/>
              <a:t> :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omic Sans MS" pitchFamily="66" charset="0"/>
              </a:rPr>
              <a:t>Prevenire è meglio che curare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733256"/>
          </a:xfrm>
        </p:spPr>
        <p:txBody>
          <a:bodyPr>
            <a:normAutofit/>
          </a:bodyPr>
          <a:lstStyle/>
          <a:p>
            <a:pPr marL="342900" lvl="1" indent="-342900">
              <a:buBlip>
                <a:blip r:embed="rId2"/>
              </a:buBlip>
            </a:pPr>
            <a:r>
              <a:rPr lang="it-IT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Possiamo prevenire la cirrosi ?</a:t>
            </a:r>
          </a:p>
          <a:p>
            <a:pPr lvl="1">
              <a:buBlip>
                <a:blip r:embed="rId2"/>
              </a:buBlip>
            </a:pPr>
            <a:r>
              <a:rPr lang="it-IT" b="1" dirty="0" smtClean="0">
                <a:solidFill>
                  <a:srgbClr val="0070C0"/>
                </a:solidFill>
              </a:rPr>
              <a:t>Stigmatizzare i rialzi di Alt e </a:t>
            </a:r>
            <a:r>
              <a:rPr lang="it-IT" b="1" dirty="0" err="1" smtClean="0">
                <a:solidFill>
                  <a:srgbClr val="0070C0"/>
                </a:solidFill>
              </a:rPr>
              <a:t>Ast</a:t>
            </a:r>
            <a:r>
              <a:rPr lang="it-IT" b="1" dirty="0" smtClean="0">
                <a:solidFill>
                  <a:srgbClr val="0070C0"/>
                </a:solidFill>
              </a:rPr>
              <a:t>  (ASH e NASH)  </a:t>
            </a:r>
            <a:r>
              <a:rPr lang="it-IT" b="1" dirty="0" err="1" smtClean="0">
                <a:solidFill>
                  <a:srgbClr val="0070C0"/>
                </a:solidFill>
              </a:rPr>
              <a:t>couselling</a:t>
            </a:r>
            <a:r>
              <a:rPr lang="it-IT" b="1" dirty="0" smtClean="0">
                <a:solidFill>
                  <a:srgbClr val="0070C0"/>
                </a:solidFill>
              </a:rPr>
              <a:t> e monitoraggio </a:t>
            </a:r>
          </a:p>
          <a:p>
            <a:pPr lvl="1">
              <a:buBlip>
                <a:blip r:embed="rId2"/>
              </a:buBlip>
            </a:pPr>
            <a:r>
              <a:rPr lang="it-IT" b="1" dirty="0" smtClean="0">
                <a:solidFill>
                  <a:srgbClr val="0070C0"/>
                </a:solidFill>
              </a:rPr>
              <a:t>Valutare i pazienti con </a:t>
            </a:r>
            <a:r>
              <a:rPr lang="it-IT" b="1" dirty="0" smtClean="0">
                <a:solidFill>
                  <a:srgbClr val="0070C0"/>
                </a:solidFill>
              </a:rPr>
              <a:t>steatosi + fattori di rischio</a:t>
            </a:r>
            <a:endParaRPr lang="it-IT" b="1" dirty="0" smtClean="0">
              <a:solidFill>
                <a:srgbClr val="0070C0"/>
              </a:solidFill>
            </a:endParaRPr>
          </a:p>
          <a:p>
            <a:pPr lvl="1">
              <a:buBlip>
                <a:blip r:embed="rId2"/>
              </a:buBlip>
            </a:pPr>
            <a:r>
              <a:rPr lang="it-IT" b="1" dirty="0" smtClean="0">
                <a:solidFill>
                  <a:srgbClr val="0070C0"/>
                </a:solidFill>
              </a:rPr>
              <a:t>Identificare e trattare i pazienti  HCV positivi</a:t>
            </a:r>
          </a:p>
          <a:p>
            <a:pPr marL="342900" lvl="1" indent="-342900">
              <a:buBlip>
                <a:blip r:embed="rId2"/>
              </a:buBlip>
            </a:pPr>
            <a:r>
              <a:rPr lang="it-IT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Possiamo </a:t>
            </a:r>
            <a:r>
              <a:rPr lang="it-IT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prevemire</a:t>
            </a:r>
            <a:r>
              <a:rPr lang="it-IT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l’infezione da HBV</a:t>
            </a:r>
          </a:p>
          <a:p>
            <a:pPr marL="742950" lvl="2" indent="-342900">
              <a:buBlip>
                <a:blip r:embed="rId2"/>
              </a:buBlip>
            </a:pPr>
            <a:r>
              <a:rPr lang="it-IT" sz="2800" b="1" dirty="0" smtClean="0">
                <a:solidFill>
                  <a:srgbClr val="008000"/>
                </a:solidFill>
              </a:rPr>
              <a:t>Vaccinazione </a:t>
            </a:r>
          </a:p>
          <a:p>
            <a:pPr marL="1200150" lvl="3" indent="-342900">
              <a:buBlip>
                <a:blip r:embed="rId2"/>
              </a:buBlip>
            </a:pPr>
            <a:r>
              <a:rPr lang="it-IT" sz="2800" b="1" dirty="0" smtClean="0">
                <a:solidFill>
                  <a:srgbClr val="008000"/>
                </a:solidFill>
              </a:rPr>
              <a:t>alla nascita</a:t>
            </a:r>
          </a:p>
          <a:p>
            <a:pPr marL="1200150" lvl="3" indent="-342900">
              <a:buBlip>
                <a:blip r:embed="rId2"/>
              </a:buBlip>
            </a:pPr>
            <a:r>
              <a:rPr lang="it-IT" sz="2800" b="1" dirty="0" err="1" smtClean="0">
                <a:solidFill>
                  <a:srgbClr val="008000"/>
                </a:solidFill>
              </a:rPr>
              <a:t>screenando</a:t>
            </a:r>
            <a:r>
              <a:rPr lang="it-IT" sz="2800" b="1" dirty="0" smtClean="0">
                <a:solidFill>
                  <a:srgbClr val="008000"/>
                </a:solidFill>
              </a:rPr>
              <a:t> i soggetti a rischio e vaccinando i conviventi</a:t>
            </a:r>
          </a:p>
          <a:p>
            <a:pPr>
              <a:buNone/>
            </a:pPr>
            <a:endParaRPr lang="it-IT" sz="4400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it-IT" sz="2800" b="1" i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838200"/>
          </a:xfrm>
        </p:spPr>
        <p:txBody>
          <a:bodyPr>
            <a:normAutofit/>
          </a:bodyPr>
          <a:lstStyle/>
          <a:p>
            <a:pPr algn="ctr"/>
            <a:r>
              <a:rPr lang="it-IT" sz="2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omic Sans MS" pitchFamily="66" charset="0"/>
              </a:rPr>
              <a:t>Come</a:t>
            </a:r>
            <a:r>
              <a:rPr lang="it-IT" sz="2700" b="1" dirty="0" smtClean="0"/>
              <a:t> </a:t>
            </a:r>
            <a:r>
              <a:rPr lang="it-IT" sz="2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omic Sans MS" pitchFamily="66" charset="0"/>
              </a:rPr>
              <a:t>identificare il paziente cirrotico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/>
              <a:t>Le cause più frequenti di cirrosi nella nostra provincia sono nell’ordine:</a:t>
            </a:r>
          </a:p>
          <a:p>
            <a:pPr lvl="2"/>
            <a:r>
              <a:rPr lang="it-IT" b="1" dirty="0" smtClean="0">
                <a:solidFill>
                  <a:srgbClr val="0000CC"/>
                </a:solidFill>
              </a:rPr>
              <a:t>l’epatite C</a:t>
            </a:r>
          </a:p>
          <a:p>
            <a:pPr lvl="2"/>
            <a:r>
              <a:rPr lang="it-IT" b="1" dirty="0" smtClean="0">
                <a:solidFill>
                  <a:srgbClr val="0000CC"/>
                </a:solidFill>
              </a:rPr>
              <a:t> l’alcol</a:t>
            </a:r>
          </a:p>
          <a:p>
            <a:pPr lvl="2"/>
            <a:r>
              <a:rPr lang="it-IT" b="1" dirty="0" smtClean="0">
                <a:solidFill>
                  <a:srgbClr val="0000CC"/>
                </a:solidFill>
              </a:rPr>
              <a:t>l’epatite B </a:t>
            </a:r>
          </a:p>
          <a:p>
            <a:pPr lvl="2"/>
            <a:r>
              <a:rPr lang="it-IT" b="1" dirty="0" smtClean="0">
                <a:solidFill>
                  <a:srgbClr val="0000CC"/>
                </a:solidFill>
              </a:rPr>
              <a:t>la NASH</a:t>
            </a:r>
          </a:p>
          <a:p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Occorre pertanto prestare particolare attenzione ai pazienti con questi fattori di rischio specie se di età compresa tra i 55 ed i 75 anni. </a:t>
            </a:r>
          </a:p>
          <a:p>
            <a:r>
              <a:rPr lang="it-IT" dirty="0" smtClean="0"/>
              <a:t>Questa fascia di età è infatti a maggior rischio di cirrosi e di epatocarcinoma. </a:t>
            </a:r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Prevalenza database MG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554162"/>
            <a:ext cx="8740080" cy="4971182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it-IT" sz="44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HCV</a:t>
            </a:r>
          </a:p>
          <a:p>
            <a:pPr lvl="2">
              <a:buNone/>
            </a:pPr>
            <a:r>
              <a:rPr lang="it-IT" sz="3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Maschi 		  5.501		1.22 %</a:t>
            </a:r>
          </a:p>
          <a:p>
            <a:pPr lvl="2">
              <a:buNone/>
            </a:pPr>
            <a:r>
              <a:rPr lang="it-IT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Femmine		  5.632		1,15 % </a:t>
            </a:r>
          </a:p>
          <a:p>
            <a:pPr lvl="2">
              <a:buNone/>
            </a:pPr>
            <a:r>
              <a:rPr lang="it-IT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Totale 		11,133 		1,18 </a:t>
            </a:r>
            <a:r>
              <a:rPr lang="it-IT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</a:p>
          <a:p>
            <a:pPr lvl="2">
              <a:buNone/>
            </a:pPr>
            <a:r>
              <a:rPr lang="it-IT" sz="1400" dirty="0" smtClean="0"/>
              <a:t> ___________________________________________________________________________</a:t>
            </a:r>
            <a:endParaRPr lang="it-IT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it-IT" sz="4400" b="1" dirty="0" smtClean="0">
                <a:solidFill>
                  <a:srgbClr val="CC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HBV</a:t>
            </a:r>
          </a:p>
          <a:p>
            <a:pPr lvl="2">
              <a:buNone/>
            </a:pPr>
            <a:r>
              <a:rPr lang="it-IT" sz="3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Maschi 		4.955		1,10%</a:t>
            </a:r>
          </a:p>
          <a:p>
            <a:pPr lvl="2">
              <a:buNone/>
            </a:pPr>
            <a:r>
              <a:rPr lang="it-IT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Femmine		3.855		0,79 % </a:t>
            </a:r>
          </a:p>
          <a:p>
            <a:pPr lvl="2">
              <a:buNone/>
            </a:pPr>
            <a:r>
              <a:rPr lang="it-IT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Totale 		8.840		0,94%</a:t>
            </a:r>
            <a:r>
              <a:rPr lang="it-IT" sz="3200" dirty="0" smtClean="0"/>
              <a:t>  </a:t>
            </a:r>
            <a:endParaRPr lang="it-IT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>
              <a:buNone/>
            </a:pPr>
            <a:endParaRPr lang="it-IT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>
              <a:buNone/>
            </a:pPr>
            <a:endParaRPr lang="it-IT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>
              <a:buNone/>
            </a:pPr>
            <a:endParaRPr lang="it-IT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sz="5400" b="1" dirty="0" smtClean="0">
                <a:solidFill>
                  <a:srgbClr val="0070C0"/>
                </a:solidFill>
              </a:rPr>
              <a:t>Studio </a:t>
            </a:r>
            <a:r>
              <a:rPr lang="it-IT" sz="5400" b="1" dirty="0" err="1" smtClean="0">
                <a:solidFill>
                  <a:srgbClr val="0070C0"/>
                </a:solidFill>
              </a:rPr>
              <a:t>sidecir</a:t>
            </a:r>
            <a:r>
              <a:rPr lang="it-IT" sz="5400" b="1" dirty="0" smtClean="0">
                <a:solidFill>
                  <a:srgbClr val="0070C0"/>
                </a:solidFill>
              </a:rPr>
              <a:t>  </a:t>
            </a:r>
            <a:r>
              <a:rPr lang="it-IT" sz="2700" dirty="0" smtClean="0"/>
              <a:t>(</a:t>
            </a:r>
            <a:r>
              <a:rPr lang="it-IT" sz="2700" dirty="0" err="1" smtClean="0"/>
              <a:t>Gesia</a:t>
            </a:r>
            <a:r>
              <a:rPr lang="it-IT" sz="2700" dirty="0" smtClean="0"/>
              <a:t> e </a:t>
            </a:r>
            <a:r>
              <a:rPr lang="it-IT" sz="2700" dirty="0" err="1" smtClean="0"/>
              <a:t>Aisf</a:t>
            </a:r>
            <a:r>
              <a:rPr lang="it-IT" sz="2700" dirty="0" smtClean="0"/>
              <a:t>)</a:t>
            </a:r>
            <a:endParaRPr lang="it-IT" sz="27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290 casi </a:t>
            </a:r>
            <a:r>
              <a:rPr lang="it-IT" dirty="0" smtClean="0"/>
              <a:t>481 controllo</a:t>
            </a:r>
          </a:p>
          <a:p>
            <a:r>
              <a:rPr lang="it-IT" dirty="0" smtClean="0"/>
              <a:t>Arruolamento di pazienti </a:t>
            </a:r>
            <a:r>
              <a:rPr lang="it-IT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 primo riscontro di scompensa di </a:t>
            </a:r>
            <a:r>
              <a:rPr lang="it-IT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insuf</a:t>
            </a:r>
            <a:r>
              <a:rPr lang="it-IT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Epatica</a:t>
            </a:r>
          </a:p>
          <a:p>
            <a:r>
              <a:rPr lang="it-IT" dirty="0" smtClean="0"/>
              <a:t>Gli astinenti totali sono &gt; controlli</a:t>
            </a:r>
          </a:p>
          <a:p>
            <a:r>
              <a:rPr lang="it-IT" dirty="0" smtClean="0"/>
              <a:t>Mentre astinenti negli ultimi 2 anni sono =</a:t>
            </a:r>
          </a:p>
          <a:p>
            <a:r>
              <a:rPr lang="it-IT" dirty="0" smtClean="0"/>
              <a:t>Mentre il consumo di alcool è maggiore nei casi</a:t>
            </a:r>
          </a:p>
          <a:p>
            <a:r>
              <a:rPr lang="it-IT" dirty="0" smtClean="0"/>
              <a:t>Sia fuori pasto, sia a pasto,sia quotidianamente =</a:t>
            </a:r>
          </a:p>
          <a:p>
            <a:r>
              <a:rPr lang="it-IT" dirty="0" smtClean="0"/>
              <a:t>Maggior parte sono maschi, ma a 4 drink il RR è &gt; donne</a:t>
            </a:r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4800" y="332656"/>
            <a:ext cx="8686800" cy="962744"/>
          </a:xfrm>
        </p:spPr>
        <p:txBody>
          <a:bodyPr>
            <a:normAutofit/>
          </a:bodyPr>
          <a:lstStyle/>
          <a:p>
            <a:pPr algn="ctr"/>
            <a:r>
              <a:rPr lang="it-IT" b="1" dirty="0" smtClean="0">
                <a:solidFill>
                  <a:srgbClr val="FF0000"/>
                </a:solidFill>
                <a:latin typeface="Comic Sans MS" pitchFamily="66" charset="0"/>
              </a:rPr>
              <a:t>“La malattia epatica”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556792"/>
            <a:ext cx="8435280" cy="4525963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it-IT" b="1" dirty="0" smtClean="0"/>
              <a:t>Gli indici di funzionalità</a:t>
            </a:r>
          </a:p>
          <a:p>
            <a:pPr>
              <a:spcBef>
                <a:spcPts val="0"/>
              </a:spcBef>
            </a:pPr>
            <a:endParaRPr lang="it-IT" b="1" dirty="0" smtClean="0"/>
          </a:p>
          <a:p>
            <a:pPr lvl="2">
              <a:spcBef>
                <a:spcPts val="0"/>
              </a:spcBef>
            </a:pPr>
            <a:r>
              <a:rPr lang="it-IT" sz="3600" b="1" dirty="0" err="1" smtClean="0">
                <a:solidFill>
                  <a:srgbClr val="FF0000"/>
                </a:solidFill>
              </a:rPr>
              <a:t>Albuminemia</a:t>
            </a:r>
            <a:endParaRPr lang="it-IT" sz="3600" b="1" u="sng" dirty="0" smtClean="0">
              <a:solidFill>
                <a:srgbClr val="FF0000"/>
              </a:solidFill>
            </a:endParaRPr>
          </a:p>
          <a:p>
            <a:pPr lvl="2">
              <a:spcBef>
                <a:spcPts val="0"/>
              </a:spcBef>
            </a:pPr>
            <a:r>
              <a:rPr lang="it-IT" sz="3600" b="1" dirty="0" smtClean="0">
                <a:solidFill>
                  <a:srgbClr val="CC3399"/>
                </a:solidFill>
              </a:rPr>
              <a:t>INR</a:t>
            </a:r>
            <a:endParaRPr lang="it-IT" sz="3600" b="1" u="sng" dirty="0" smtClean="0">
              <a:solidFill>
                <a:srgbClr val="CC3399"/>
              </a:solidFill>
            </a:endParaRPr>
          </a:p>
          <a:p>
            <a:pPr lvl="2">
              <a:spcBef>
                <a:spcPts val="0"/>
              </a:spcBef>
            </a:pPr>
            <a:r>
              <a:rPr lang="it-IT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Bilirubina</a:t>
            </a:r>
          </a:p>
          <a:p>
            <a:pPr>
              <a:spcBef>
                <a:spcPts val="0"/>
              </a:spcBef>
            </a:pPr>
            <a:endParaRPr lang="it-IT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spcBef>
                <a:spcPts val="0"/>
              </a:spcBef>
              <a:buNone/>
            </a:pP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 sono solo indicatori tardivi  di danno epatico</a:t>
            </a:r>
          </a:p>
          <a:p>
            <a:pPr algn="ctr">
              <a:spcBef>
                <a:spcPts val="0"/>
              </a:spcBef>
              <a:buNone/>
            </a:pP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utilizzati per valutare il grado di </a:t>
            </a:r>
            <a:r>
              <a:rPr lang="it-IT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insuff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epatica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Prevalenza database MG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it-IT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Cirrosi</a:t>
            </a:r>
          </a:p>
          <a:p>
            <a:pPr>
              <a:buNone/>
            </a:pPr>
            <a:endParaRPr lang="it-IT" dirty="0" smtClean="0"/>
          </a:p>
          <a:p>
            <a:pPr lvl="2">
              <a:buNone/>
            </a:pPr>
            <a:r>
              <a:rPr lang="it-IT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Maschi 	1.398 		0,3 %</a:t>
            </a:r>
          </a:p>
          <a:p>
            <a:pPr lvl="2">
              <a:buNone/>
            </a:pPr>
            <a:r>
              <a:rPr lang="it-IT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Femmine	1.040		0,2 % </a:t>
            </a:r>
          </a:p>
          <a:p>
            <a:pPr lvl="2">
              <a:buNone/>
            </a:pPr>
            <a:r>
              <a:rPr lang="it-IT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Totale 		2.438 		0,2 %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omic Sans MS" pitchFamily="66" charset="0"/>
              </a:rPr>
              <a:t>Rischio relativo</a:t>
            </a:r>
            <a:endParaRPr lang="it-IT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  <a:latin typeface="Comic Sans MS" pitchFamily="66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    </a:t>
            </a:r>
            <a:r>
              <a:rPr lang="it-IT" b="1" dirty="0" smtClean="0">
                <a:solidFill>
                  <a:schemeClr val="tx1"/>
                </a:solidFill>
              </a:rPr>
              <a:t>2</a:t>
            </a:r>
            <a:r>
              <a:rPr lang="it-IT" dirty="0" smtClean="0"/>
              <a:t>   </a:t>
            </a:r>
            <a:r>
              <a:rPr lang="it-IT" u="sng" dirty="0" smtClean="0"/>
              <a:t>Alcool  2 drink  </a:t>
            </a:r>
            <a:r>
              <a:rPr lang="it-IT" dirty="0" smtClean="0"/>
              <a:t>x &gt; 20 anni </a:t>
            </a:r>
            <a:r>
              <a:rPr lang="it-IT" sz="2400" u="sng" dirty="0" smtClean="0"/>
              <a:t>con uso quotidiano</a:t>
            </a:r>
            <a:endParaRPr lang="it-IT" u="sng" dirty="0" smtClean="0"/>
          </a:p>
          <a:p>
            <a:r>
              <a:rPr lang="it-IT" dirty="0" smtClean="0"/>
              <a:t>   </a:t>
            </a:r>
            <a:r>
              <a:rPr lang="it-IT" b="1" dirty="0" smtClean="0">
                <a:solidFill>
                  <a:srgbClr val="CC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b="1" dirty="0" smtClean="0">
                <a:solidFill>
                  <a:schemeClr val="tx1"/>
                </a:solidFill>
              </a:rPr>
              <a:t>3,2</a:t>
            </a:r>
            <a:r>
              <a:rPr lang="it-IT" b="1" dirty="0" smtClean="0">
                <a:solidFill>
                  <a:srgbClr val="CC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it-IT" dirty="0" smtClean="0"/>
              <a:t>HBV </a:t>
            </a:r>
          </a:p>
          <a:p>
            <a:r>
              <a:rPr lang="it-IT" dirty="0" smtClean="0"/>
              <a:t> </a:t>
            </a:r>
            <a:r>
              <a:rPr lang="it-IT" dirty="0" smtClean="0"/>
              <a:t> </a:t>
            </a:r>
            <a:r>
              <a:rPr lang="it-IT" b="1" dirty="0" smtClean="0">
                <a:solidFill>
                  <a:srgbClr val="990033"/>
                </a:solidFill>
              </a:rPr>
              <a:t>13</a:t>
            </a:r>
            <a:r>
              <a:rPr lang="it-IT" dirty="0" smtClean="0"/>
              <a:t>    </a:t>
            </a:r>
            <a:r>
              <a:rPr lang="it-IT" dirty="0" smtClean="0"/>
              <a:t>Alcool    </a:t>
            </a:r>
            <a:r>
              <a:rPr lang="it-IT" u="sng" dirty="0" smtClean="0"/>
              <a:t>4 drink     </a:t>
            </a:r>
            <a:r>
              <a:rPr lang="it-IT" u="sng" dirty="0" smtClean="0">
                <a:solidFill>
                  <a:srgbClr val="FF0000"/>
                </a:solidFill>
              </a:rPr>
              <a:t>no virus</a:t>
            </a:r>
          </a:p>
          <a:p>
            <a:r>
              <a:rPr lang="it-IT" dirty="0" smtClean="0"/>
              <a:t>  </a:t>
            </a:r>
            <a:r>
              <a:rPr lang="it-IT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</a:t>
            </a:r>
            <a:r>
              <a:rPr lang="it-IT" dirty="0" smtClean="0"/>
              <a:t>   </a:t>
            </a:r>
            <a:r>
              <a:rPr lang="it-IT" dirty="0" smtClean="0"/>
              <a:t>HCV </a:t>
            </a:r>
          </a:p>
          <a:p>
            <a:r>
              <a:rPr lang="it-IT" dirty="0" smtClean="0"/>
              <a:t> </a:t>
            </a:r>
            <a:r>
              <a:rPr lang="it-IT" b="1" dirty="0" smtClean="0">
                <a:solidFill>
                  <a:srgbClr val="CC3399"/>
                </a:solidFill>
              </a:rPr>
              <a:t> 30   </a:t>
            </a:r>
            <a:r>
              <a:rPr lang="it-IT" dirty="0" smtClean="0"/>
              <a:t>Alcool 8 drink </a:t>
            </a:r>
          </a:p>
          <a:p>
            <a:r>
              <a:rPr lang="it-IT" dirty="0" smtClean="0"/>
              <a:t>  </a:t>
            </a:r>
            <a:r>
              <a:rPr lang="it-IT" b="1" dirty="0" smtClean="0">
                <a:solidFill>
                  <a:srgbClr val="CC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32</a:t>
            </a:r>
            <a:r>
              <a:rPr lang="it-IT" b="1" dirty="0" smtClean="0">
                <a:solidFill>
                  <a:srgbClr val="CC3399"/>
                </a:solidFill>
              </a:rPr>
              <a:t> </a:t>
            </a:r>
            <a:r>
              <a:rPr lang="it-IT" dirty="0" smtClean="0"/>
              <a:t>  Alcool 4 drink    + HBV</a:t>
            </a:r>
          </a:p>
          <a:p>
            <a:r>
              <a:rPr lang="it-IT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262 </a:t>
            </a:r>
            <a:r>
              <a:rPr lang="it-IT" dirty="0" smtClean="0"/>
              <a:t>  Alcool </a:t>
            </a:r>
            <a:r>
              <a:rPr lang="it-IT" u="sng" dirty="0" smtClean="0">
                <a:solidFill>
                  <a:srgbClr val="FF0000"/>
                </a:solidFill>
              </a:rPr>
              <a:t>4 drink    + HCV</a:t>
            </a:r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omic Sans MS" pitchFamily="66" charset="0"/>
              </a:rPr>
              <a:t>Come identificare il paziente cirrotico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Tutti i pazienti </a:t>
            </a:r>
          </a:p>
          <a:p>
            <a:pPr lvl="1"/>
            <a:r>
              <a:rPr lang="it-IT" b="1" dirty="0" smtClean="0">
                <a:solidFill>
                  <a:srgbClr val="0000CC"/>
                </a:solidFill>
              </a:rPr>
              <a:t>HCV positivi</a:t>
            </a:r>
            <a:endParaRPr lang="it-IT" dirty="0" smtClean="0"/>
          </a:p>
          <a:p>
            <a:pPr lvl="1"/>
            <a:r>
              <a:rPr lang="it-IT" b="1" dirty="0" err="1" smtClean="0">
                <a:solidFill>
                  <a:srgbClr val="933986"/>
                </a:solidFill>
              </a:rPr>
              <a:t>HBsAg</a:t>
            </a:r>
            <a:r>
              <a:rPr lang="it-IT" b="1" dirty="0" smtClean="0">
                <a:solidFill>
                  <a:srgbClr val="933986"/>
                </a:solidFill>
              </a:rPr>
              <a:t> positivi</a:t>
            </a:r>
            <a:endParaRPr lang="it-IT" dirty="0" smtClean="0"/>
          </a:p>
          <a:p>
            <a:pPr lvl="1"/>
            <a:r>
              <a:rPr lang="it-IT" b="1" dirty="0" smtClean="0">
                <a:solidFill>
                  <a:srgbClr val="FF0000"/>
                </a:solidFill>
              </a:rPr>
              <a:t>con anamnesi di alcolismo </a:t>
            </a:r>
            <a:endParaRPr lang="it-IT" dirty="0" smtClean="0"/>
          </a:p>
          <a:p>
            <a:pPr lvl="1"/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 </a:t>
            </a:r>
            <a:r>
              <a:rPr lang="it-IT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insulino</a:t>
            </a: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resistenza </a:t>
            </a:r>
            <a:r>
              <a:rPr lang="it-IT" dirty="0" smtClean="0"/>
              <a:t>+</a:t>
            </a: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b="1" dirty="0" smtClean="0">
                <a:solidFill>
                  <a:srgbClr val="0000CC"/>
                </a:solidFill>
              </a:rPr>
              <a:t>steatosi </a:t>
            </a:r>
            <a:r>
              <a:rPr lang="it-IT" sz="2000" dirty="0" smtClean="0">
                <a:solidFill>
                  <a:schemeClr val="tx1"/>
                </a:solidFill>
              </a:rPr>
              <a:t>di lunga durata  </a:t>
            </a:r>
            <a:endParaRPr lang="it-IT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it-IT" dirty="0" smtClean="0"/>
              <a:t>dovranno essere sottoposti a:</a:t>
            </a:r>
          </a:p>
          <a:p>
            <a:pPr lvl="1"/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Esame obiettivo </a:t>
            </a:r>
            <a:r>
              <a:rPr lang="it-IT" sz="2000" dirty="0" smtClean="0"/>
              <a:t>(Fegato duro? Ascite? Spider </a:t>
            </a:r>
            <a:r>
              <a:rPr lang="it-IT" sz="2000" dirty="0" err="1" smtClean="0"/>
              <a:t>Naevi</a:t>
            </a:r>
            <a:r>
              <a:rPr lang="it-IT" sz="2000" dirty="0" smtClean="0"/>
              <a:t>?)</a:t>
            </a:r>
            <a:endParaRPr lang="it-IT" dirty="0" smtClean="0"/>
          </a:p>
          <a:p>
            <a:pPr lvl="1"/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Ecografia epatica </a:t>
            </a:r>
            <a:r>
              <a:rPr lang="it-IT" sz="2000" dirty="0" smtClean="0"/>
              <a:t>(segni ecografici di cirrosi)</a:t>
            </a:r>
            <a:endParaRPr lang="it-IT" dirty="0" smtClean="0"/>
          </a:p>
          <a:p>
            <a:pPr lvl="1"/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Emocromo</a:t>
            </a:r>
            <a:r>
              <a:rPr lang="it-IT" b="1" dirty="0" smtClean="0"/>
              <a:t> </a:t>
            </a:r>
            <a:r>
              <a:rPr lang="it-IT" sz="2000" dirty="0" smtClean="0"/>
              <a:t>(piastrine &lt; 130.000 )</a:t>
            </a:r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omic Sans MS" pitchFamily="66" charset="0"/>
              </a:rPr>
              <a:t>Come identificare il paziente cirrotico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diagnosi di sospetta cirrosi </a:t>
            </a:r>
          </a:p>
          <a:p>
            <a:pPr>
              <a:buNone/>
            </a:pP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it-IT" dirty="0" smtClean="0"/>
              <a:t>verrà posta in presenza di:</a:t>
            </a:r>
          </a:p>
          <a:p>
            <a:pPr lvl="1"/>
            <a:r>
              <a:rPr lang="it-IT" b="1" dirty="0" smtClean="0">
                <a:solidFill>
                  <a:srgbClr val="FF0000"/>
                </a:solidFill>
              </a:rPr>
              <a:t>Fegato duro alla palpazione</a:t>
            </a:r>
          </a:p>
          <a:p>
            <a:pPr lvl="1"/>
            <a:r>
              <a:rPr lang="it-IT" b="1" dirty="0" smtClean="0">
                <a:solidFill>
                  <a:srgbClr val="933986"/>
                </a:solidFill>
              </a:rPr>
              <a:t>Almeno due segni ecografici di cirrosi</a:t>
            </a:r>
          </a:p>
          <a:p>
            <a:pPr lvl="1"/>
            <a:r>
              <a:rPr lang="it-IT" b="1" dirty="0" smtClean="0">
                <a:solidFill>
                  <a:srgbClr val="7030A0"/>
                </a:solidFill>
              </a:rPr>
              <a:t>Un segno ecografico + </a:t>
            </a:r>
            <a:r>
              <a:rPr lang="it-IT" b="1" dirty="0" err="1" smtClean="0">
                <a:solidFill>
                  <a:srgbClr val="7030A0"/>
                </a:solidFill>
              </a:rPr>
              <a:t>piastrinopenia</a:t>
            </a:r>
            <a:r>
              <a:rPr lang="it-IT" b="1" dirty="0" smtClean="0">
                <a:solidFill>
                  <a:srgbClr val="7030A0"/>
                </a:solidFill>
              </a:rPr>
              <a:t> </a:t>
            </a:r>
            <a:r>
              <a:rPr lang="it-IT" dirty="0" smtClean="0"/>
              <a:t>(&lt; 130.000)</a:t>
            </a:r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omic Sans MS" pitchFamily="66" charset="0"/>
              </a:rPr>
              <a:t>COME</a:t>
            </a:r>
            <a:r>
              <a:rPr lang="it-IT" b="1" dirty="0" smtClean="0"/>
              <a:t> 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omic Sans MS" pitchFamily="66" charset="0"/>
              </a:rPr>
              <a:t>FARE LA DIAGNOSI </a:t>
            </a:r>
            <a:r>
              <a:rPr lang="it-IT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omic Sans MS" pitchFamily="66" charset="0"/>
              </a:rPr>
              <a:t>DI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omic Sans MS" pitchFamily="66" charset="0"/>
              </a:rPr>
              <a:t> CIRROSI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it-IT" sz="35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Segni ecografici di possibile cirrosi </a:t>
            </a:r>
          </a:p>
          <a:p>
            <a:pPr algn="ctr">
              <a:buNone/>
            </a:pPr>
            <a:r>
              <a:rPr lang="it-IT" sz="2200" dirty="0" smtClean="0"/>
              <a:t>(con moderata specificità)</a:t>
            </a:r>
          </a:p>
          <a:p>
            <a:r>
              <a:rPr lang="it-IT" b="1" dirty="0" smtClean="0"/>
              <a:t>struttura del fegato disomogenea o nodulare, profilo </a:t>
            </a:r>
            <a:r>
              <a:rPr lang="it-IT" b="1" dirty="0" err="1" smtClean="0"/>
              <a:t>bozzuto</a:t>
            </a:r>
            <a:r>
              <a:rPr lang="it-IT" b="1" dirty="0" smtClean="0"/>
              <a:t> o nodulare dei margini</a:t>
            </a:r>
          </a:p>
          <a:p>
            <a:r>
              <a:rPr lang="it-IT" dirty="0" smtClean="0"/>
              <a:t> </a:t>
            </a:r>
            <a:r>
              <a:rPr lang="it-IT" b="1" dirty="0" smtClean="0">
                <a:solidFill>
                  <a:srgbClr val="CC3399"/>
                </a:solidFill>
              </a:rPr>
              <a:t>ipertrofia del lobo </a:t>
            </a:r>
            <a:r>
              <a:rPr lang="it-IT" b="1" dirty="0" err="1" smtClean="0">
                <a:solidFill>
                  <a:srgbClr val="CC3399"/>
                </a:solidFill>
              </a:rPr>
              <a:t>sx</a:t>
            </a:r>
            <a:endParaRPr lang="it-IT" b="1" dirty="0" smtClean="0">
              <a:solidFill>
                <a:srgbClr val="CC3399"/>
              </a:solidFill>
            </a:endParaRPr>
          </a:p>
          <a:p>
            <a:r>
              <a:rPr lang="it-IT" b="1" dirty="0" smtClean="0">
                <a:solidFill>
                  <a:srgbClr val="FF0000"/>
                </a:solidFill>
              </a:rPr>
              <a:t>ipertrofia del lobo caudato</a:t>
            </a:r>
          </a:p>
          <a:p>
            <a:r>
              <a:rPr lang="it-IT" b="1" dirty="0" smtClean="0">
                <a:solidFill>
                  <a:srgbClr val="0000CC"/>
                </a:solidFill>
              </a:rPr>
              <a:t>diametro della porta &gt;12mm</a:t>
            </a:r>
          </a:p>
          <a:p>
            <a:r>
              <a:rPr lang="it-IT" b="1" dirty="0" smtClean="0">
                <a:solidFill>
                  <a:srgbClr val="FF0000"/>
                </a:solidFill>
              </a:rPr>
              <a:t>splenomegalia</a:t>
            </a:r>
            <a:r>
              <a:rPr lang="it-IT" dirty="0" smtClean="0"/>
              <a:t> </a:t>
            </a:r>
            <a:r>
              <a:rPr lang="it-IT" sz="2200" dirty="0" smtClean="0"/>
              <a:t>(&gt;12 cm)</a:t>
            </a:r>
            <a:endParaRPr lang="it-IT" dirty="0" smtClean="0"/>
          </a:p>
          <a:p>
            <a:r>
              <a:rPr lang="it-IT" b="1" dirty="0" smtClean="0">
                <a:solidFill>
                  <a:srgbClr val="CC3399"/>
                </a:solidFill>
              </a:rPr>
              <a:t>riduzione del flusso portale </a:t>
            </a:r>
            <a:r>
              <a:rPr lang="it-IT" sz="2600" dirty="0" smtClean="0"/>
              <a:t>(se eseguito ecodoppler)</a:t>
            </a:r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omic Sans MS" pitchFamily="66" charset="0"/>
              </a:rPr>
              <a:t>COME FARE LA DIAGNOSI </a:t>
            </a:r>
            <a:r>
              <a:rPr lang="it-IT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omic Sans MS" pitchFamily="66" charset="0"/>
              </a:rPr>
              <a:t>DI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omic Sans MS" pitchFamily="66" charset="0"/>
              </a:rPr>
              <a:t> CIRROSI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it-IT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Segni laboratoristici di cirrosi </a:t>
            </a:r>
          </a:p>
          <a:p>
            <a:pPr algn="ctr">
              <a:buNone/>
            </a:pPr>
            <a:r>
              <a:rPr lang="it-IT" sz="2000" dirty="0" smtClean="0"/>
              <a:t>(moderata specificità)</a:t>
            </a:r>
          </a:p>
          <a:p>
            <a:r>
              <a:rPr lang="it-IT" dirty="0" smtClean="0"/>
              <a:t> </a:t>
            </a:r>
            <a:r>
              <a:rPr lang="it-IT" b="1" dirty="0" err="1" smtClean="0"/>
              <a:t>ipoalbuminemia</a:t>
            </a:r>
            <a:endParaRPr lang="it-IT" b="1" dirty="0" smtClean="0"/>
          </a:p>
          <a:p>
            <a:r>
              <a:rPr lang="it-IT" b="1" dirty="0" smtClean="0"/>
              <a:t> </a:t>
            </a:r>
            <a:r>
              <a:rPr lang="it-IT" b="1" dirty="0" err="1" smtClean="0"/>
              <a:t>piastrinopenia</a:t>
            </a:r>
            <a:endParaRPr lang="it-IT" b="1" dirty="0" smtClean="0"/>
          </a:p>
          <a:p>
            <a:r>
              <a:rPr lang="it-IT" b="1" dirty="0" smtClean="0"/>
              <a:t> aumento gammaglobuline</a:t>
            </a:r>
          </a:p>
          <a:p>
            <a:r>
              <a:rPr lang="it-IT" b="1" dirty="0" smtClean="0"/>
              <a:t> prolungamento del tempo di Protrombina </a:t>
            </a:r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omic Sans MS" pitchFamily="66" charset="0"/>
              </a:rPr>
              <a:t>COME FARE LA DIAGNOSI </a:t>
            </a:r>
            <a:r>
              <a:rPr lang="it-IT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omic Sans MS" pitchFamily="66" charset="0"/>
              </a:rPr>
              <a:t>DI</a:t>
            </a:r>
            <a:r>
              <a:rPr lang="it-IT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omic Sans MS" pitchFamily="66" charset="0"/>
              </a:rPr>
              <a:t> CIRROSI</a:t>
            </a:r>
            <a:endParaRPr lang="it-IT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  <a:latin typeface="Comic Sans MS" pitchFamily="66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43190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it-IT" sz="41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Segni strumentali </a:t>
            </a:r>
          </a:p>
          <a:p>
            <a:pPr algn="ctr">
              <a:buNone/>
            </a:pPr>
            <a:r>
              <a:rPr lang="it-IT" dirty="0" smtClean="0"/>
              <a:t>(elevata specificità):</a:t>
            </a:r>
          </a:p>
          <a:p>
            <a:r>
              <a:rPr lang="it-IT" dirty="0" smtClean="0"/>
              <a:t>- presenza di varici esofagee alla gastroscopia</a:t>
            </a:r>
          </a:p>
          <a:p>
            <a:pPr>
              <a:buNone/>
            </a:pPr>
            <a:r>
              <a:rPr lang="it-IT" dirty="0" smtClean="0"/>
              <a:t> </a:t>
            </a:r>
          </a:p>
          <a:p>
            <a:r>
              <a:rPr lang="it-IT" sz="41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Segni clinici di cirrosi all'esame obiettivo </a:t>
            </a:r>
          </a:p>
          <a:p>
            <a:pPr algn="ctr">
              <a:buNone/>
            </a:pPr>
            <a:r>
              <a:rPr lang="it-IT" dirty="0" smtClean="0"/>
              <a:t>(elevata specificità)</a:t>
            </a:r>
          </a:p>
          <a:p>
            <a:r>
              <a:rPr lang="it-IT" b="1" dirty="0" smtClean="0"/>
              <a:t>- Fegato duro (specie in zona epigastrica !)</a:t>
            </a:r>
          </a:p>
          <a:p>
            <a:r>
              <a:rPr lang="it-IT" b="1" dirty="0" smtClean="0"/>
              <a:t>- Ascite </a:t>
            </a:r>
          </a:p>
          <a:p>
            <a:r>
              <a:rPr lang="it-IT" b="1" dirty="0" smtClean="0"/>
              <a:t>- Spider </a:t>
            </a:r>
            <a:r>
              <a:rPr lang="it-IT" b="1" dirty="0" err="1" smtClean="0"/>
              <a:t>Naevi</a:t>
            </a:r>
            <a:endParaRPr lang="it-IT" b="1" dirty="0" smtClean="0"/>
          </a:p>
          <a:p>
            <a:r>
              <a:rPr lang="it-IT" dirty="0" smtClean="0"/>
              <a:t>- </a:t>
            </a:r>
            <a:r>
              <a:rPr lang="it-IT" b="1" dirty="0" smtClean="0"/>
              <a:t>Altri segni </a:t>
            </a:r>
            <a:r>
              <a:rPr lang="it-IT" dirty="0" smtClean="0"/>
              <a:t>(ginecomastia, impianto peli pubici femminile, cute a carta moneta, ipotrofia testicolare, ipertrofia parotidea, perdita tessuto muscolare):</a:t>
            </a:r>
          </a:p>
          <a:p>
            <a:r>
              <a:rPr lang="it-IT" dirty="0" smtClean="0"/>
              <a:t> </a:t>
            </a:r>
            <a:r>
              <a:rPr lang="it-IT" b="1" dirty="0" smtClean="0">
                <a:solidFill>
                  <a:srgbClr val="FF0000"/>
                </a:solidFill>
              </a:rPr>
              <a:t>sono presenti solo nella cirrosi avanzata, poco utili per diagnosi precoce.</a:t>
            </a:r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027584"/>
          </a:xfrm>
        </p:spPr>
        <p:txBody>
          <a:bodyPr>
            <a:normAutofit/>
          </a:bodyPr>
          <a:lstStyle/>
          <a:p>
            <a:pPr algn="ctr"/>
            <a:r>
              <a:rPr lang="it-IT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omic Sans MS" pitchFamily="66" charset="0"/>
              </a:rPr>
              <a:t>COME FARE LA DIAGNOSI </a:t>
            </a:r>
            <a:r>
              <a:rPr lang="it-IT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omic Sans MS" pitchFamily="66" charset="0"/>
              </a:rPr>
              <a:t>DI</a:t>
            </a:r>
            <a:r>
              <a:rPr lang="it-IT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omic Sans MS" pitchFamily="66" charset="0"/>
              </a:rPr>
              <a:t> CIRROSI</a:t>
            </a:r>
            <a:endParaRPr lang="it-IT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  <a:latin typeface="Comic Sans MS" pitchFamily="66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it-IT" sz="4200" b="1" dirty="0" smtClean="0"/>
              <a:t>La biopsia epatica</a:t>
            </a:r>
          </a:p>
          <a:p>
            <a:r>
              <a:rPr lang="it-IT" b="1" dirty="0" smtClean="0"/>
              <a:t>Cirrosi </a:t>
            </a:r>
            <a:r>
              <a:rPr lang="it-IT" dirty="0" smtClean="0"/>
              <a:t>= grado 4 secondo il sistema di </a:t>
            </a:r>
            <a:r>
              <a:rPr lang="it-IT" dirty="0" err="1" smtClean="0"/>
              <a:t>staging</a:t>
            </a:r>
            <a:r>
              <a:rPr lang="it-IT" dirty="0" smtClean="0"/>
              <a:t> </a:t>
            </a:r>
            <a:r>
              <a:rPr lang="it-IT" b="1" dirty="0" smtClean="0"/>
              <a:t>METAVIR</a:t>
            </a:r>
            <a:r>
              <a:rPr lang="it-IT" dirty="0" smtClean="0"/>
              <a:t> </a:t>
            </a:r>
          </a:p>
          <a:p>
            <a:pPr>
              <a:buNone/>
            </a:pPr>
            <a:r>
              <a:rPr lang="it-IT" dirty="0" smtClean="0"/>
              <a:t>	o grado 5-6 secondo </a:t>
            </a:r>
            <a:r>
              <a:rPr lang="it-IT" b="1" dirty="0" smtClean="0"/>
              <a:t>ISHAK</a:t>
            </a:r>
          </a:p>
          <a:p>
            <a:r>
              <a:rPr lang="it-IT" b="1" dirty="0" smtClean="0"/>
              <a:t>Pazienti in evoluzione </a:t>
            </a:r>
            <a:r>
              <a:rPr lang="it-IT" b="1" dirty="0" err="1" smtClean="0"/>
              <a:t>cirrogena</a:t>
            </a:r>
            <a:r>
              <a:rPr lang="it-IT" b="1" dirty="0" smtClean="0"/>
              <a:t> </a:t>
            </a:r>
            <a:r>
              <a:rPr lang="it-IT" dirty="0" smtClean="0"/>
              <a:t>(grado 3 METAVIR e grado 4 ISHAK)</a:t>
            </a:r>
          </a:p>
          <a:p>
            <a:pPr algn="ctr">
              <a:buNone/>
            </a:pPr>
            <a:r>
              <a:rPr lang="it-IT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Tutti devono essere sottoposti a sorveglianza ecografica</a:t>
            </a:r>
          </a:p>
          <a:p>
            <a:pPr>
              <a:buNone/>
            </a:pPr>
            <a:r>
              <a:rPr lang="it-IT" sz="1200" i="1" dirty="0" smtClean="0"/>
              <a:t> </a:t>
            </a:r>
          </a:p>
          <a:p>
            <a:r>
              <a:rPr lang="it-IT" sz="2600" b="1" i="1" dirty="0" smtClean="0">
                <a:solidFill>
                  <a:srgbClr val="0000CC"/>
                </a:solidFill>
              </a:rPr>
              <a:t>nel sistema METAVIR vi sono 4 gradi (i primi due indicano fibrosi lieve, il 3 fibrosi più grave e il 4 cirrosi).</a:t>
            </a:r>
          </a:p>
          <a:p>
            <a:r>
              <a:rPr lang="it-IT" sz="2600" b="1" i="1" dirty="0" smtClean="0"/>
              <a:t> </a:t>
            </a:r>
            <a:r>
              <a:rPr lang="it-IT" sz="2600" b="1" i="1" dirty="0" smtClean="0">
                <a:solidFill>
                  <a:srgbClr val="00B050"/>
                </a:solidFill>
              </a:rPr>
              <a:t>Nel sistema ISHAK i gradi sono 6 (i primi due indicano fibrosi lieve, il 3 fibrosi moderata, il 4 fibrosi grave, il 5 e 6 cirrosi)</a:t>
            </a:r>
            <a:endParaRPr lang="it-IT" sz="2600" b="1" dirty="0" smtClean="0">
              <a:solidFill>
                <a:srgbClr val="00B050"/>
              </a:solidFill>
            </a:endParaRPr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Cambiamenti nell’approccio all’epatologia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Da </a:t>
            </a:r>
            <a:r>
              <a:rPr lang="it-IT" dirty="0" err="1" smtClean="0"/>
              <a:t>trentanni</a:t>
            </a:r>
            <a:r>
              <a:rPr lang="it-IT" dirty="0" smtClean="0"/>
              <a:t> a questa parte</a:t>
            </a:r>
          </a:p>
          <a:p>
            <a:r>
              <a:rPr lang="it-IT" dirty="0" smtClean="0"/>
              <a:t>Educazione a</a:t>
            </a:r>
          </a:p>
          <a:p>
            <a:pPr lvl="1"/>
            <a:r>
              <a:rPr lang="it-IT" dirty="0" smtClean="0"/>
              <a:t>un corretto stile di vita</a:t>
            </a:r>
          </a:p>
          <a:p>
            <a:pPr lvl="1"/>
            <a:r>
              <a:rPr lang="it-IT" dirty="0" smtClean="0"/>
              <a:t>al controllo del peso </a:t>
            </a:r>
          </a:p>
          <a:p>
            <a:pPr lvl="1"/>
            <a:r>
              <a:rPr lang="it-IT" dirty="0" smtClean="0"/>
              <a:t>limitazione eliminazione dell’alcool</a:t>
            </a:r>
          </a:p>
          <a:p>
            <a:pPr lvl="1"/>
            <a:r>
              <a:rPr lang="it-IT" dirty="0" smtClean="0"/>
              <a:t>Attività fisica</a:t>
            </a:r>
          </a:p>
          <a:p>
            <a:pPr lvl="1"/>
            <a:r>
              <a:rPr lang="it-IT" dirty="0" smtClean="0"/>
              <a:t>Cura/controllo SM</a:t>
            </a:r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HCC</a:t>
            </a:r>
            <a:r>
              <a:rPr lang="it-IT" dirty="0" smtClean="0"/>
              <a:t> :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omic Sans MS" pitchFamily="66" charset="0"/>
              </a:rPr>
              <a:t>Prevenire è meglio che curare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5301208"/>
          </a:xfrm>
        </p:spPr>
        <p:txBody>
          <a:bodyPr>
            <a:normAutofit/>
          </a:bodyPr>
          <a:lstStyle/>
          <a:p>
            <a:pPr marL="342900" lvl="1" indent="-342900">
              <a:lnSpc>
                <a:spcPct val="110000"/>
              </a:lnSpc>
              <a:spcBef>
                <a:spcPts val="0"/>
              </a:spcBef>
              <a:buBlip>
                <a:blip r:embed="rId2"/>
              </a:buBlip>
            </a:pPr>
            <a:r>
              <a:rPr lang="it-IT" sz="3600" b="1" dirty="0" smtClean="0">
                <a:solidFill>
                  <a:srgbClr val="93398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Possiamo prevenire l’HCC nei pazienti AR?</a:t>
            </a:r>
          </a:p>
          <a:p>
            <a:pPr marL="342900" lvl="1" indent="-342900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000" b="1" dirty="0" smtClean="0">
                <a:solidFill>
                  <a:srgbClr val="93398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342900" lvl="1" indent="-342900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3600" b="1" dirty="0" smtClean="0">
                <a:solidFill>
                  <a:srgbClr val="93398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it-IT" sz="3600" b="1" u="sng" dirty="0" smtClean="0">
                <a:solidFill>
                  <a:srgbClr val="93398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no </a:t>
            </a:r>
            <a:endParaRPr lang="it-IT" sz="3600" b="1" dirty="0" smtClean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200150" lvl="3" indent="-342900">
              <a:buBlip>
                <a:blip r:embed="rId2"/>
              </a:buBlip>
            </a:pPr>
            <a:r>
              <a:rPr lang="it-IT" sz="3200" b="1" dirty="0" smtClean="0">
                <a:solidFill>
                  <a:srgbClr val="FF0000"/>
                </a:solidFill>
              </a:rPr>
              <a:t>Sia nel paziente con cirrosi</a:t>
            </a:r>
          </a:p>
          <a:p>
            <a:pPr marL="1200150" lvl="3" indent="-342900">
              <a:buBlip>
                <a:blip r:embed="rId2"/>
              </a:buBlip>
            </a:pPr>
            <a:r>
              <a:rPr lang="it-IT" sz="3200" b="1" dirty="0" smtClean="0">
                <a:solidFill>
                  <a:srgbClr val="FF0000"/>
                </a:solidFill>
              </a:rPr>
              <a:t>Sia </a:t>
            </a:r>
            <a:r>
              <a:rPr lang="it-IT" sz="3200" b="1" dirty="0" smtClean="0">
                <a:solidFill>
                  <a:srgbClr val="FF0000"/>
                </a:solidFill>
              </a:rPr>
              <a:t>nel paziente </a:t>
            </a:r>
            <a:r>
              <a:rPr lang="it-IT" sz="2800" b="1" dirty="0" smtClean="0">
                <a:solidFill>
                  <a:srgbClr val="FF0000"/>
                </a:solidFill>
              </a:rPr>
              <a:t>HB s </a:t>
            </a:r>
            <a:r>
              <a:rPr lang="it-IT" sz="2800" b="1" dirty="0" err="1" smtClean="0">
                <a:solidFill>
                  <a:srgbClr val="FF0000"/>
                </a:solidFill>
              </a:rPr>
              <a:t>Ag</a:t>
            </a:r>
            <a:r>
              <a:rPr lang="it-IT" sz="2800" b="1" dirty="0" smtClean="0">
                <a:solidFill>
                  <a:srgbClr val="FF0000"/>
                </a:solidFill>
              </a:rPr>
              <a:t> </a:t>
            </a:r>
            <a:r>
              <a:rPr lang="it-IT" sz="2800" b="1" dirty="0" err="1" smtClean="0">
                <a:solidFill>
                  <a:srgbClr val="FF0000"/>
                </a:solidFill>
              </a:rPr>
              <a:t>pos</a:t>
            </a:r>
            <a:r>
              <a:rPr lang="it-IT" sz="2800" b="1" dirty="0" smtClean="0">
                <a:solidFill>
                  <a:srgbClr val="FF0000"/>
                </a:solidFill>
              </a:rPr>
              <a:t>.</a:t>
            </a:r>
            <a:endParaRPr lang="it-IT" sz="3200" b="1" dirty="0" smtClean="0">
              <a:solidFill>
                <a:srgbClr val="FF0000"/>
              </a:solidFill>
            </a:endParaRPr>
          </a:p>
          <a:p>
            <a:pPr marL="742950" lvl="2" indent="-342900">
              <a:buNone/>
            </a:pPr>
            <a:r>
              <a:rPr lang="it-IT" sz="36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Possiamo  fare una diagnosi precoce</a:t>
            </a:r>
          </a:p>
          <a:p>
            <a:pPr marL="1200150" lvl="3" indent="-342900">
              <a:buBlip>
                <a:blip r:embed="rId2"/>
              </a:buBlip>
            </a:pPr>
            <a:r>
              <a:rPr lang="it-IT" sz="2600" b="1" dirty="0" smtClean="0">
                <a:solidFill>
                  <a:srgbClr val="FF0000"/>
                </a:solidFill>
              </a:rPr>
              <a:t>Monitorando con US ogni </a:t>
            </a:r>
          </a:p>
          <a:p>
            <a:pPr marL="1200150" lvl="3" indent="-342900">
              <a:buBlip>
                <a:blip r:embed="rId2"/>
              </a:buBlip>
            </a:pPr>
            <a:r>
              <a:rPr lang="it-IT" sz="2600" b="1" dirty="0" smtClean="0">
                <a:solidFill>
                  <a:srgbClr val="FF0000"/>
                </a:solidFill>
              </a:rPr>
              <a:t>6 mesi  i pazienti con cirrosi e con HBV Dna &gt; 2.000</a:t>
            </a:r>
          </a:p>
          <a:p>
            <a:pPr marL="1200150" lvl="3" indent="-342900">
              <a:buBlip>
                <a:blip r:embed="rId2"/>
              </a:buBlip>
            </a:pPr>
            <a:r>
              <a:rPr lang="it-IT" sz="2600" b="1" dirty="0" smtClean="0">
                <a:solidFill>
                  <a:srgbClr val="FF0000"/>
                </a:solidFill>
              </a:rPr>
              <a:t>Ogni 1 anno i pazienti con HBV Dna &lt; 2.000</a:t>
            </a:r>
          </a:p>
          <a:p>
            <a:pPr>
              <a:buNone/>
            </a:pPr>
            <a:endParaRPr lang="it-IT" sz="4400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it-IT" sz="2800" b="1" i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4800" y="332656"/>
            <a:ext cx="8686800" cy="962744"/>
          </a:xfrm>
        </p:spPr>
        <p:txBody>
          <a:bodyPr>
            <a:normAutofit/>
          </a:bodyPr>
          <a:lstStyle/>
          <a:p>
            <a:pPr algn="ctr"/>
            <a:r>
              <a:rPr lang="it-IT" b="1" dirty="0" smtClean="0">
                <a:solidFill>
                  <a:srgbClr val="FF0000"/>
                </a:solidFill>
                <a:latin typeface="Comic Sans MS" pitchFamily="66" charset="0"/>
              </a:rPr>
              <a:t>“La malattia epatica”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412776"/>
            <a:ext cx="8435280" cy="5445224"/>
          </a:xfrm>
        </p:spPr>
        <p:txBody>
          <a:bodyPr>
            <a:normAutofit fontScale="25000" lnSpcReduction="20000"/>
          </a:bodyPr>
          <a:lstStyle/>
          <a:p>
            <a:pPr algn="ctr">
              <a:spcBef>
                <a:spcPts val="0"/>
              </a:spcBef>
              <a:buNone/>
            </a:pPr>
            <a:r>
              <a:rPr lang="it-IT" sz="11100" b="1" dirty="0" smtClean="0"/>
              <a:t>Gli indici di </a:t>
            </a:r>
            <a:r>
              <a:rPr lang="it-IT" sz="11100" b="1" dirty="0" err="1" smtClean="0"/>
              <a:t>citolisi</a:t>
            </a:r>
            <a:endParaRPr lang="it-IT" sz="11100" b="1" dirty="0" smtClean="0"/>
          </a:p>
          <a:p>
            <a:pPr algn="ctr">
              <a:spcBef>
                <a:spcPts val="0"/>
              </a:spcBef>
              <a:buNone/>
            </a:pPr>
            <a:r>
              <a:rPr lang="it-IT" sz="2200" dirty="0" smtClean="0"/>
              <a:t> </a:t>
            </a:r>
          </a:p>
          <a:p>
            <a:pPr>
              <a:spcBef>
                <a:spcPts val="0"/>
              </a:spcBef>
              <a:buNone/>
            </a:pPr>
            <a:r>
              <a:rPr lang="it-IT" sz="1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Alt</a:t>
            </a:r>
            <a:r>
              <a:rPr lang="it-IT" sz="8000" b="1" dirty="0" smtClean="0"/>
              <a:t> </a:t>
            </a:r>
            <a:r>
              <a:rPr lang="it-IT" sz="11200" dirty="0" smtClean="0"/>
              <a:t>è considerata la più organo specifica</a:t>
            </a:r>
          </a:p>
          <a:p>
            <a:pPr>
              <a:spcBef>
                <a:spcPts val="0"/>
              </a:spcBef>
              <a:buNone/>
            </a:pPr>
            <a:r>
              <a:rPr lang="it-IT" sz="11200" dirty="0" smtClean="0"/>
              <a:t>	</a:t>
            </a:r>
            <a:r>
              <a:rPr lang="it-IT" sz="7200" b="1" dirty="0" smtClean="0">
                <a:solidFill>
                  <a:schemeClr val="accent1">
                    <a:lumMod val="50000"/>
                  </a:schemeClr>
                </a:solidFill>
              </a:rPr>
              <a:t>emivita 47 </a:t>
            </a:r>
            <a:r>
              <a:rPr lang="it-IT" sz="7200" b="1" u="sng" dirty="0" smtClean="0">
                <a:solidFill>
                  <a:schemeClr val="accent1">
                    <a:lumMod val="50000"/>
                  </a:schemeClr>
                </a:solidFill>
              </a:rPr>
              <a:t>+</a:t>
            </a:r>
            <a:r>
              <a:rPr lang="it-IT" sz="7200" b="1" dirty="0" smtClean="0">
                <a:solidFill>
                  <a:schemeClr val="accent1">
                    <a:lumMod val="50000"/>
                  </a:schemeClr>
                </a:solidFill>
              </a:rPr>
              <a:t> 10 ore</a:t>
            </a:r>
            <a:endParaRPr lang="it-IT" sz="11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  <a:buNone/>
            </a:pPr>
            <a:endParaRPr lang="it-IT" sz="8000" b="1" dirty="0" smtClean="0"/>
          </a:p>
          <a:p>
            <a:pPr>
              <a:spcBef>
                <a:spcPts val="0"/>
              </a:spcBef>
              <a:buNone/>
            </a:pPr>
            <a:r>
              <a:rPr lang="it-IT" sz="1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Ast</a:t>
            </a:r>
            <a:r>
              <a:rPr lang="it-IT" sz="8000" b="1" dirty="0" smtClean="0"/>
              <a:t> </a:t>
            </a:r>
            <a:r>
              <a:rPr lang="it-IT" sz="7200" b="1" dirty="0" smtClean="0">
                <a:solidFill>
                  <a:schemeClr val="accent1">
                    <a:lumMod val="50000"/>
                  </a:schemeClr>
                </a:solidFill>
              </a:rPr>
              <a:t>emivita 17 + 5 ore </a:t>
            </a:r>
          </a:p>
          <a:p>
            <a:pPr>
              <a:spcBef>
                <a:spcPts val="0"/>
              </a:spcBef>
              <a:buNone/>
            </a:pPr>
            <a:r>
              <a:rPr lang="it-IT" sz="7200" b="1" dirty="0" smtClean="0">
                <a:solidFill>
                  <a:schemeClr val="accent1">
                    <a:lumMod val="50000"/>
                  </a:schemeClr>
                </a:solidFill>
              </a:rPr>
              <a:t>	</a:t>
            </a:r>
            <a:r>
              <a:rPr lang="it-IT" sz="11200" dirty="0" smtClean="0"/>
              <a:t>marca il danno da alcool </a:t>
            </a:r>
            <a:r>
              <a:rPr lang="it-IT" sz="7200" dirty="0" smtClean="0"/>
              <a:t>(enzima </a:t>
            </a:r>
            <a:r>
              <a:rPr lang="it-IT" sz="7200" dirty="0" err="1" smtClean="0"/>
              <a:t>mitocondriale+</a:t>
            </a:r>
            <a:r>
              <a:rPr lang="it-IT" sz="7200" dirty="0" smtClean="0"/>
              <a:t> deficit  di </a:t>
            </a:r>
            <a:r>
              <a:rPr lang="it-IT" sz="7200" dirty="0" err="1" smtClean="0"/>
              <a:t>Piridossal</a:t>
            </a:r>
            <a:r>
              <a:rPr lang="it-IT" sz="7200" dirty="0" smtClean="0"/>
              <a:t> Fosfato che è un cofattore Alt) </a:t>
            </a:r>
          </a:p>
          <a:p>
            <a:pPr>
              <a:spcBef>
                <a:spcPts val="0"/>
              </a:spcBef>
              <a:buNone/>
            </a:pPr>
            <a:r>
              <a:rPr lang="it-IT" sz="7200" dirty="0" smtClean="0"/>
              <a:t>	</a:t>
            </a:r>
            <a:endParaRPr lang="it-IT" sz="7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  <a:buNone/>
            </a:pPr>
            <a:endParaRPr lang="it-IT" sz="8000" b="1" dirty="0" smtClean="0"/>
          </a:p>
          <a:p>
            <a:pPr>
              <a:spcBef>
                <a:spcPts val="0"/>
              </a:spcBef>
              <a:buNone/>
            </a:pPr>
            <a:r>
              <a:rPr lang="it-IT" sz="1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Ggt</a:t>
            </a:r>
            <a:r>
              <a:rPr lang="it-IT" sz="1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9600" dirty="0" smtClean="0"/>
              <a:t>molto sensibile al danno epatico, ma di difficile interpretazione “se isolata”, perché è un enzima ubiquitario</a:t>
            </a:r>
            <a:endParaRPr lang="it-IT" sz="11200" dirty="0" smtClean="0"/>
          </a:p>
          <a:p>
            <a:pPr>
              <a:spcBef>
                <a:spcPts val="0"/>
              </a:spcBef>
              <a:buNone/>
            </a:pPr>
            <a:r>
              <a:rPr lang="it-IT" sz="3600" dirty="0" smtClean="0">
                <a:solidFill>
                  <a:schemeClr val="accent1">
                    <a:lumMod val="50000"/>
                  </a:schemeClr>
                </a:solidFill>
              </a:rPr>
              <a:t>  </a:t>
            </a:r>
          </a:p>
          <a:p>
            <a:pPr>
              <a:spcBef>
                <a:spcPts val="0"/>
              </a:spcBef>
              <a:buNone/>
            </a:pPr>
            <a:r>
              <a:rPr lang="it-IT" sz="11200" dirty="0" smtClean="0">
                <a:solidFill>
                  <a:schemeClr val="accent1">
                    <a:lumMod val="50000"/>
                  </a:schemeClr>
                </a:solidFill>
              </a:rPr>
              <a:t>Le</a:t>
            </a:r>
            <a:r>
              <a:rPr lang="it-IT" sz="8000" dirty="0" smtClean="0">
                <a:solidFill>
                  <a:schemeClr val="accent1">
                    <a:lumMod val="50000"/>
                  </a:schemeClr>
                </a:solidFill>
              </a:rPr>
              <a:t>  </a:t>
            </a:r>
            <a:r>
              <a:rPr lang="it-IT" sz="1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Alt &gt; </a:t>
            </a:r>
            <a:r>
              <a:rPr lang="it-IT" sz="1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Ast</a:t>
            </a:r>
            <a:r>
              <a:rPr lang="it-IT" sz="1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it-IT" sz="11200" b="1" dirty="0" smtClean="0">
                <a:solidFill>
                  <a:schemeClr val="accent1">
                    <a:lumMod val="50000"/>
                  </a:schemeClr>
                </a:solidFill>
              </a:rPr>
              <a:t>tranne nella ASH</a:t>
            </a:r>
            <a:r>
              <a:rPr lang="it-IT" sz="112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</a:p>
          <a:p>
            <a:pPr>
              <a:spcBef>
                <a:spcPts val="0"/>
              </a:spcBef>
              <a:buNone/>
            </a:pPr>
            <a:r>
              <a:rPr lang="it-IT" sz="11200" dirty="0" smtClean="0">
                <a:solidFill>
                  <a:schemeClr val="accent1">
                    <a:lumMod val="50000"/>
                  </a:schemeClr>
                </a:solidFill>
              </a:rPr>
              <a:t>	</a:t>
            </a:r>
            <a:r>
              <a:rPr lang="it-IT" sz="8000" dirty="0" smtClean="0">
                <a:solidFill>
                  <a:schemeClr val="accent1">
                    <a:lumMod val="50000"/>
                  </a:schemeClr>
                </a:solidFill>
              </a:rPr>
              <a:t>in </a:t>
            </a:r>
            <a:r>
              <a:rPr lang="it-IT" sz="8000" dirty="0" smtClean="0"/>
              <a:t>questo caso le </a:t>
            </a:r>
            <a:r>
              <a:rPr lang="it-IT" sz="8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Ggt</a:t>
            </a:r>
            <a:r>
              <a:rPr lang="it-IT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8000" dirty="0" smtClean="0"/>
              <a:t>possono indicare la reversibilità  del danno </a:t>
            </a:r>
            <a:endParaRPr lang="it-IT" sz="1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Per concludere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it-IT" sz="3600" dirty="0" smtClean="0">
                <a:solidFill>
                  <a:srgbClr val="FF0000"/>
                </a:solidFill>
              </a:rPr>
              <a:t>La prevenzione della malattia epatica</a:t>
            </a:r>
          </a:p>
          <a:p>
            <a:r>
              <a:rPr lang="it-IT" dirty="0" smtClean="0"/>
              <a:t>Counselling su un sano stile di vita</a:t>
            </a:r>
          </a:p>
          <a:p>
            <a:r>
              <a:rPr lang="it-IT" dirty="0" smtClean="0"/>
              <a:t>Fare anamnesi su peso, fumo ed alcool</a:t>
            </a:r>
          </a:p>
          <a:p>
            <a:r>
              <a:rPr lang="it-IT" dirty="0" smtClean="0"/>
              <a:t>Indagare secondo PDT tutti i </a:t>
            </a:r>
            <a:r>
              <a:rPr lang="it-IT" dirty="0" err="1" smtClean="0"/>
              <a:t>paz</a:t>
            </a:r>
            <a:r>
              <a:rPr lang="it-IT" dirty="0" smtClean="0"/>
              <a:t>, con Alt &gt; </a:t>
            </a:r>
            <a:r>
              <a:rPr lang="it-IT" dirty="0" err="1" smtClean="0"/>
              <a:t>vn</a:t>
            </a:r>
            <a:endParaRPr lang="it-IT" dirty="0" smtClean="0"/>
          </a:p>
          <a:p>
            <a:r>
              <a:rPr lang="it-IT" dirty="0" smtClean="0"/>
              <a:t>Fare counselling a tutti i pazienti con diagnosi ecografica di steatosi</a:t>
            </a:r>
          </a:p>
          <a:p>
            <a:r>
              <a:rPr lang="it-IT" dirty="0" smtClean="0"/>
              <a:t>Valutare il rischio di NASH</a:t>
            </a:r>
          </a:p>
          <a:p>
            <a:r>
              <a:rPr lang="it-IT" dirty="0" smtClean="0"/>
              <a:t>Monitorare in sinergia con centri di 2 </a:t>
            </a:r>
            <a:r>
              <a:rPr lang="it-IT" dirty="0" err="1" smtClean="0"/>
              <a:t>livelllo</a:t>
            </a:r>
            <a:r>
              <a:rPr lang="it-IT" dirty="0" smtClean="0"/>
              <a:t> i </a:t>
            </a:r>
            <a:r>
              <a:rPr lang="it-IT" dirty="0" err="1" smtClean="0"/>
              <a:t>paz</a:t>
            </a:r>
            <a:r>
              <a:rPr lang="it-IT" dirty="0" smtClean="0"/>
              <a:t>. a rischio di HCC 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it-IT" dirty="0" smtClean="0"/>
          </a:p>
          <a:p>
            <a:endParaRPr lang="it-IT" dirty="0" smtClean="0"/>
          </a:p>
          <a:p>
            <a:pPr algn="ctr">
              <a:buNone/>
            </a:pPr>
            <a:r>
              <a:rPr lang="it-IT" sz="7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urlz MT" pitchFamily="82" charset="0"/>
              </a:rPr>
              <a:t>Grazie per l‘attenzione</a:t>
            </a:r>
            <a:endParaRPr lang="it-IT" sz="7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urlz MT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4800" y="332656"/>
            <a:ext cx="8686800" cy="962744"/>
          </a:xfrm>
        </p:spPr>
        <p:txBody>
          <a:bodyPr>
            <a:normAutofit/>
          </a:bodyPr>
          <a:lstStyle/>
          <a:p>
            <a:pPr algn="ctr"/>
            <a:r>
              <a:rPr lang="it-IT" b="1" dirty="0" smtClean="0">
                <a:solidFill>
                  <a:srgbClr val="FF0000"/>
                </a:solidFill>
                <a:latin typeface="Comic Sans MS" pitchFamily="66" charset="0"/>
              </a:rPr>
              <a:t>“La malattia epatica”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b="1" dirty="0" smtClean="0"/>
              <a:t>La maggior parte di queste patologie si sviluppa a seguito di infezioni croniche virali contratte molti anni prima</a:t>
            </a:r>
          </a:p>
          <a:p>
            <a:r>
              <a:rPr lang="it-IT" b="1" dirty="0" smtClean="0">
                <a:solidFill>
                  <a:srgbClr val="0070C0"/>
                </a:solidFill>
              </a:rPr>
              <a:t>in particolare l' infezione da virus C, diffusa nel 3-12% della popolazione italiana </a:t>
            </a:r>
          </a:p>
          <a:p>
            <a:r>
              <a:rPr lang="it-IT" dirty="0" smtClean="0"/>
              <a:t> </a:t>
            </a:r>
            <a:r>
              <a:rPr lang="it-IT" b="1" dirty="0" smtClean="0">
                <a:solidFill>
                  <a:srgbClr val="FF0000"/>
                </a:solidFill>
              </a:rPr>
              <a:t>Il 10-30 % dei soggetti con epatite cronica C  va incontro nel corso di 30 anni a cirrosi epatica </a:t>
            </a:r>
          </a:p>
          <a:p>
            <a:r>
              <a:rPr lang="it-IT" b="1" dirty="0" smtClean="0">
                <a:solidFill>
                  <a:srgbClr val="CC3399"/>
                </a:solidFill>
              </a:rPr>
              <a:t>ed una parte di essi ad epatocarcinoma </a:t>
            </a:r>
            <a:endParaRPr lang="it-IT" b="1" dirty="0">
              <a:solidFill>
                <a:srgbClr val="CC33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4800" y="332656"/>
            <a:ext cx="8686800" cy="962744"/>
          </a:xfrm>
        </p:spPr>
        <p:txBody>
          <a:bodyPr>
            <a:normAutofit/>
          </a:bodyPr>
          <a:lstStyle/>
          <a:p>
            <a:pPr algn="ctr"/>
            <a:r>
              <a:rPr lang="it-IT" b="1" dirty="0" smtClean="0">
                <a:solidFill>
                  <a:srgbClr val="FF0000"/>
                </a:solidFill>
                <a:latin typeface="Comic Sans MS" pitchFamily="66" charset="0"/>
              </a:rPr>
              <a:t>“La malattia epatica”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it-IT" b="1" dirty="0" smtClean="0"/>
              <a:t>Da ciò un minimo rialzo di transaminasi	non sempre determinava una valutazione più attenta	</a:t>
            </a:r>
            <a:endParaRPr lang="it-IT" sz="2200" dirty="0" smtClean="0"/>
          </a:p>
          <a:p>
            <a:r>
              <a:rPr lang="it-IT" b="1" dirty="0" smtClean="0">
                <a:solidFill>
                  <a:srgbClr val="0070C0"/>
                </a:solidFill>
              </a:rPr>
              <a:t>Come pure una diagnosi ecografica di steatosi veniva considerata normale, benigna , </a:t>
            </a:r>
          </a:p>
          <a:p>
            <a:r>
              <a:rPr lang="it-IT" b="1" dirty="0" smtClean="0">
                <a:solidFill>
                  <a:srgbClr val="0070C0"/>
                </a:solidFill>
              </a:rPr>
              <a:t>Nessuno di questi indicatori determinava  spesso nemmeno un “minimal </a:t>
            </a:r>
            <a:r>
              <a:rPr lang="it-IT" b="1" dirty="0" err="1" smtClean="0">
                <a:solidFill>
                  <a:srgbClr val="0070C0"/>
                </a:solidFill>
              </a:rPr>
              <a:t>advice</a:t>
            </a:r>
            <a:r>
              <a:rPr lang="it-IT" b="1" dirty="0" smtClean="0">
                <a:solidFill>
                  <a:srgbClr val="0070C0"/>
                </a:solidFill>
              </a:rPr>
              <a:t>”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>
                <a:solidFill>
                  <a:srgbClr val="FF0000"/>
                </a:solidFill>
                <a:latin typeface="Comic Sans MS" pitchFamily="66" charset="0"/>
              </a:rPr>
              <a:t>“La malattia epatica”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b="1" dirty="0" smtClean="0"/>
              <a:t>La più temibile complicanza della malattia epatica è lo comparsa di epatocarcinoma che si sviluppa nel 3-7 % dei cirrotici all’anno peggiorandone drasticamente la prognosi </a:t>
            </a:r>
          </a:p>
          <a:p>
            <a:pPr algn="ctr">
              <a:buNone/>
            </a:pPr>
            <a:r>
              <a:rPr lang="it-IT" b="1" dirty="0" smtClean="0"/>
              <a:t>Principali cause di cirrosi  </a:t>
            </a:r>
          </a:p>
          <a:p>
            <a:r>
              <a:rPr lang="it-IT" b="1" dirty="0" smtClean="0"/>
              <a:t> Alcool  HCV  HBV</a:t>
            </a:r>
          </a:p>
          <a:p>
            <a:r>
              <a:rPr lang="it-IT" b="1" dirty="0" smtClean="0"/>
              <a:t>Alcool è la prima causa ?</a:t>
            </a:r>
          </a:p>
          <a:p>
            <a:r>
              <a:rPr lang="it-IT" b="1" dirty="0" smtClean="0"/>
              <a:t>Ma circa il  5 – 30 % criptogenetica</a:t>
            </a:r>
            <a:endParaRPr lang="it-IT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b="1" dirty="0" smtClean="0">
                <a:solidFill>
                  <a:srgbClr val="FF0000"/>
                </a:solidFill>
                <a:latin typeface="Comic Sans MS" pitchFamily="66" charset="0"/>
              </a:rPr>
              <a:t>Possibili terapie</a:t>
            </a:r>
            <a:endParaRPr lang="it-IT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Calo ponderale + esercizio fisico + controllo fattori di rischio metabolico</a:t>
            </a:r>
          </a:p>
          <a:p>
            <a:r>
              <a:rPr lang="it-IT" dirty="0" err="1" smtClean="0"/>
              <a:t>Metformina</a:t>
            </a:r>
            <a:endParaRPr lang="it-IT" dirty="0" smtClean="0"/>
          </a:p>
          <a:p>
            <a:r>
              <a:rPr lang="it-IT" dirty="0" err="1" smtClean="0"/>
              <a:t>Glitazoni</a:t>
            </a:r>
            <a:endParaRPr lang="it-IT" dirty="0" smtClean="0"/>
          </a:p>
          <a:p>
            <a:r>
              <a:rPr lang="it-IT" dirty="0" smtClean="0"/>
              <a:t>Agonisti del </a:t>
            </a:r>
            <a:r>
              <a:rPr lang="it-IT" dirty="0" err="1" smtClean="0"/>
              <a:t>PPAR-gamma</a:t>
            </a:r>
            <a:endParaRPr lang="it-IT" dirty="0" smtClean="0"/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r>
              <a:rPr lang="it-IT" dirty="0" smtClean="0"/>
              <a:t>N.B. sono tutte terapie </a:t>
            </a:r>
            <a:r>
              <a:rPr lang="it-IT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“OFF LABEL”</a:t>
            </a:r>
            <a:endParaRPr lang="it-IT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4800" y="404664"/>
            <a:ext cx="8686800" cy="890736"/>
          </a:xfrm>
        </p:spPr>
        <p:txBody>
          <a:bodyPr/>
          <a:lstStyle/>
          <a:p>
            <a:pPr algn="ctr"/>
            <a:r>
              <a:rPr lang="it-IT" b="1" dirty="0" smtClean="0">
                <a:solidFill>
                  <a:srgbClr val="FF0000"/>
                </a:solidFill>
                <a:latin typeface="Comic Sans MS" pitchFamily="66" charset="0"/>
              </a:rPr>
              <a:t>“La malattia epatica”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it-IT" b="1" dirty="0" smtClean="0"/>
              <a:t>Gli indici di </a:t>
            </a:r>
            <a:r>
              <a:rPr lang="it-IT" b="1" dirty="0" err="1" smtClean="0"/>
              <a:t>citolisi</a:t>
            </a:r>
            <a:endParaRPr lang="it-IT" sz="2200" dirty="0" smtClean="0"/>
          </a:p>
          <a:p>
            <a:r>
              <a:rPr lang="it-IT" dirty="0" smtClean="0"/>
              <a:t>Un problema è qual è il valore di normalità della </a:t>
            </a:r>
            <a:r>
              <a:rPr lang="it-IT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Alt </a:t>
            </a:r>
          </a:p>
          <a:p>
            <a:r>
              <a:rPr lang="it-IT" dirty="0" smtClean="0"/>
              <a:t>Secondo vari studi i valori di riferimento sono</a:t>
            </a:r>
          </a:p>
          <a:p>
            <a:pPr lvl="1">
              <a:buNone/>
            </a:pPr>
            <a:r>
              <a:rPr lang="it-IT" sz="3200" b="1" u="sng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 m   </a:t>
            </a:r>
            <a:r>
              <a:rPr lang="it-IT" sz="32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it-IT" sz="32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30  f</a:t>
            </a:r>
          </a:p>
          <a:p>
            <a:pPr lvl="1">
              <a:buNone/>
            </a:pPr>
            <a:r>
              <a:rPr lang="it-IT" sz="3200" b="1" u="sng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35 m   </a:t>
            </a:r>
            <a:r>
              <a:rPr lang="it-IT" sz="3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it-IT" sz="32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25  f</a:t>
            </a:r>
          </a:p>
          <a:p>
            <a:pPr lvl="1">
              <a:buNone/>
            </a:pPr>
            <a:r>
              <a:rPr lang="it-IT" sz="3200" b="1" u="sng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 m   -</a:t>
            </a:r>
            <a:r>
              <a:rPr lang="it-IT" sz="32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19  f</a:t>
            </a:r>
          </a:p>
          <a:p>
            <a:pPr lvl="1"/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4800" y="332656"/>
            <a:ext cx="8686800" cy="962744"/>
          </a:xfrm>
        </p:spPr>
        <p:txBody>
          <a:bodyPr>
            <a:normAutofit/>
          </a:bodyPr>
          <a:lstStyle/>
          <a:p>
            <a:pPr algn="ctr"/>
            <a:r>
              <a:rPr lang="it-IT" b="1" dirty="0" smtClean="0">
                <a:solidFill>
                  <a:srgbClr val="FF0000"/>
                </a:solidFill>
                <a:latin typeface="Comic Sans MS" pitchFamily="66" charset="0"/>
              </a:rPr>
              <a:t>“La malattia epatica”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412776"/>
            <a:ext cx="8435280" cy="4669979"/>
          </a:xfrm>
        </p:spPr>
        <p:txBody>
          <a:bodyPr>
            <a:normAutofit fontScale="92500"/>
          </a:bodyPr>
          <a:lstStyle/>
          <a:p>
            <a:pPr algn="ctr">
              <a:spcBef>
                <a:spcPts val="0"/>
              </a:spcBef>
              <a:buNone/>
            </a:pPr>
            <a:r>
              <a:rPr lang="it-IT" sz="6400" b="1" dirty="0" smtClean="0"/>
              <a:t>Gli indici di </a:t>
            </a:r>
            <a:r>
              <a:rPr lang="it-IT" sz="6400" b="1" dirty="0" err="1" smtClean="0"/>
              <a:t>citolisi</a:t>
            </a:r>
            <a:r>
              <a:rPr lang="it-IT" sz="2200" dirty="0" smtClean="0"/>
              <a:t> </a:t>
            </a:r>
          </a:p>
          <a:p>
            <a:pPr>
              <a:spcBef>
                <a:spcPts val="0"/>
              </a:spcBef>
              <a:buNone/>
            </a:pPr>
            <a:endParaRPr lang="it-IT" dirty="0" smtClean="0"/>
          </a:p>
          <a:p>
            <a:pPr>
              <a:spcBef>
                <a:spcPts val="0"/>
              </a:spcBef>
              <a:buNone/>
            </a:pPr>
            <a:r>
              <a:rPr lang="it-IT" sz="4500" dirty="0" smtClean="0"/>
              <a:t>Prevalenza  7-17 %</a:t>
            </a:r>
          </a:p>
          <a:p>
            <a:pPr>
              <a:spcBef>
                <a:spcPts val="0"/>
              </a:spcBef>
            </a:pPr>
            <a:r>
              <a:rPr lang="it-IT" sz="4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Alt</a:t>
            </a:r>
            <a:r>
              <a:rPr lang="it-IT" sz="4500" dirty="0" smtClean="0"/>
              <a:t>   </a:t>
            </a:r>
            <a:r>
              <a:rPr lang="it-IT" sz="45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vn</a:t>
            </a:r>
            <a:r>
              <a:rPr lang="it-IT" sz="45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&lt; 40  </a:t>
            </a:r>
            <a:r>
              <a:rPr lang="it-IT" sz="45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m.  4,3%  - </a:t>
            </a:r>
            <a:r>
              <a:rPr lang="it-IT" sz="4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f.  1,7 %   </a:t>
            </a:r>
          </a:p>
          <a:p>
            <a:pPr>
              <a:spcBef>
                <a:spcPts val="0"/>
              </a:spcBef>
              <a:buNone/>
            </a:pPr>
            <a:r>
              <a:rPr lang="it-IT" sz="4500" dirty="0" smtClean="0"/>
              <a:t>	 se  </a:t>
            </a:r>
            <a:r>
              <a:rPr lang="it-IT" sz="4500" b="1" dirty="0" err="1" smtClean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vn</a:t>
            </a:r>
            <a:r>
              <a:rPr lang="it-IT" sz="4500" b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&lt; 30   </a:t>
            </a:r>
            <a:r>
              <a:rPr lang="it-IT" sz="45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m. 12.2% </a:t>
            </a:r>
            <a:r>
              <a:rPr lang="it-IT" sz="45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it-IT" sz="4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f. 14,0% </a:t>
            </a:r>
          </a:p>
          <a:p>
            <a:pPr>
              <a:spcBef>
                <a:spcPts val="0"/>
              </a:spcBef>
            </a:pPr>
            <a:r>
              <a:rPr lang="it-IT" sz="3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Sensibilità per steatosi 45% </a:t>
            </a:r>
            <a:r>
              <a:rPr lang="it-IT" sz="3000" u="sng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specificità 100%</a:t>
            </a:r>
          </a:p>
          <a:p>
            <a:pPr>
              <a:spcBef>
                <a:spcPts val="0"/>
              </a:spcBef>
            </a:pPr>
            <a:r>
              <a:rPr lang="it-IT" sz="3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Sensibilità per </a:t>
            </a:r>
            <a:r>
              <a:rPr lang="it-IT" sz="3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steatoepatite</a:t>
            </a:r>
            <a:r>
              <a:rPr lang="it-IT" sz="3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</a:t>
            </a:r>
            <a:r>
              <a:rPr lang="it-IT" sz="3000" u="sng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specificità 65%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Prevalenza </a:t>
            </a:r>
            <a:r>
              <a:rPr lang="it-IT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data base SIMG</a:t>
            </a:r>
            <a:endParaRPr lang="it-IT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ALT </a:t>
            </a:r>
            <a:r>
              <a:rPr lang="it-IT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&gt;40 M </a:t>
            </a: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&gt;30 F </a:t>
            </a:r>
            <a:r>
              <a:rPr lang="it-IT" sz="1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>
              <a:buNone/>
            </a:pPr>
            <a:r>
              <a:rPr lang="it-IT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it-IT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it-IT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	Maschi 		  74.045		 16,539 %</a:t>
            </a: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>
              <a:buNone/>
            </a:pPr>
            <a:r>
              <a:rPr lang="it-IT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>
              <a:buNone/>
            </a:pP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Femmine	  76.549		 15,661 %</a:t>
            </a:r>
          </a:p>
          <a:p>
            <a:pPr>
              <a:buNone/>
            </a:pPr>
            <a:r>
              <a:rPr lang="it-IT" sz="1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>
              <a:buNone/>
            </a:pP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Totale		150.594 		16,081 %</a:t>
            </a:r>
            <a:endPara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rra">
  <a:themeElements>
    <a:clrScheme name="Luna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Terr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ito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8719</TotalTime>
  <Words>2533</Words>
  <Application>Microsoft Office PowerPoint</Application>
  <PresentationFormat>Presentazione su schermo (4:3)</PresentationFormat>
  <Paragraphs>535</Paragraphs>
  <Slides>65</Slides>
  <Notes>13</Notes>
  <HiddenSlides>1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65</vt:i4>
      </vt:variant>
    </vt:vector>
  </HeadingPairs>
  <TitlesOfParts>
    <vt:vector size="67" baseType="lpstr">
      <vt:lpstr>Terra</vt:lpstr>
      <vt:lpstr>Fotografia Photo Editor</vt:lpstr>
      <vt:lpstr>Società Italiana di Medicina Generale </vt:lpstr>
      <vt:lpstr>Diapositiva 2</vt:lpstr>
      <vt:lpstr>“La malattia epatica”</vt:lpstr>
      <vt:lpstr>“La malattia epatica”</vt:lpstr>
      <vt:lpstr>“La malattia epatica”</vt:lpstr>
      <vt:lpstr>“La malattia epatica”</vt:lpstr>
      <vt:lpstr>“La malattia epatica”</vt:lpstr>
      <vt:lpstr>“La malattia epatica”</vt:lpstr>
      <vt:lpstr>Prevalenza data base SIMG</vt:lpstr>
      <vt:lpstr>Prevalenza database MG</vt:lpstr>
      <vt:lpstr>“La malattia epatica”</vt:lpstr>
      <vt:lpstr>Studio bagnacavallo ‘06-’09</vt:lpstr>
      <vt:lpstr>Studio bagnacavallo ‘06-’09</vt:lpstr>
      <vt:lpstr>Studio bagnacavallo ‘06-’09</vt:lpstr>
      <vt:lpstr>Studio bagnacavallo ‘06-’09</vt:lpstr>
      <vt:lpstr>Prevalenza database SIMG</vt:lpstr>
      <vt:lpstr>Diapositiva 17</vt:lpstr>
      <vt:lpstr>Circostanze comuni di riscontro di transaminasi elevate in medicina generale </vt:lpstr>
      <vt:lpstr>ANAMNESI</vt:lpstr>
      <vt:lpstr>ESAME OBIETTIVO</vt:lpstr>
      <vt:lpstr>Esemplificazione</vt:lpstr>
      <vt:lpstr>primo gradino ALT superiori alla norma   prima di prescrivere esami </vt:lpstr>
      <vt:lpstr>L’anamnesi e l’esame obiettivo non sono sufficienti  per  chiarire l’eziologia e la situazione funzionale</vt:lpstr>
      <vt:lpstr>TEST FUNZIONALI DI EPATOPATIA   </vt:lpstr>
      <vt:lpstr>TEST FUNZIONALI DI EPATOPATIA </vt:lpstr>
      <vt:lpstr>TEST FUNZIONALI DI EPATOPATIA </vt:lpstr>
      <vt:lpstr>                  con</vt:lpstr>
      <vt:lpstr>ALT superiori alla norma</vt:lpstr>
      <vt:lpstr>secondo gradino  ALT superiori alla norma  con esami di primo livello normale</vt:lpstr>
      <vt:lpstr>Persistenza aLT &gt; della norma con marker virali negativi E Saturaz. &lt; 50%</vt:lpstr>
      <vt:lpstr>“La malattia epatica”</vt:lpstr>
      <vt:lpstr>“La malattia epatica”</vt:lpstr>
      <vt:lpstr>“La malattia epatica”</vt:lpstr>
      <vt:lpstr>La steatosi semplice e la NASH</vt:lpstr>
      <vt:lpstr>Steatosi - nafld </vt:lpstr>
      <vt:lpstr>Fattori di rischio per NASH</vt:lpstr>
      <vt:lpstr>La steatosi semplice e la NASH</vt:lpstr>
      <vt:lpstr>consigli al paziente con steatosi</vt:lpstr>
      <vt:lpstr>Possibili terapie per la steatosi</vt:lpstr>
      <vt:lpstr>Cause secondarie di NAFLD</vt:lpstr>
      <vt:lpstr>Conseguenze della NAFLD</vt:lpstr>
      <vt:lpstr>“La malattia epatica”</vt:lpstr>
      <vt:lpstr>“La malattia epatica”</vt:lpstr>
      <vt:lpstr>Prevalenza database MG</vt:lpstr>
      <vt:lpstr>HCC :Prevenire è meglio che curare</vt:lpstr>
      <vt:lpstr>HCC :Prevenire è meglio che curare</vt:lpstr>
      <vt:lpstr>Come identificare il paziente cirrotico</vt:lpstr>
      <vt:lpstr>Prevalenza database MG</vt:lpstr>
      <vt:lpstr>Studio sidecir  (Gesia e Aisf)</vt:lpstr>
      <vt:lpstr>Prevalenza database MG</vt:lpstr>
      <vt:lpstr>Rischio relativo</vt:lpstr>
      <vt:lpstr>Come identificare il paziente cirrotico </vt:lpstr>
      <vt:lpstr>Come identificare il paziente cirrotico </vt:lpstr>
      <vt:lpstr>COME FARE LA DIAGNOSI DI CIRROSI </vt:lpstr>
      <vt:lpstr>COME FARE LA DIAGNOSI DI CIRROSI </vt:lpstr>
      <vt:lpstr>COME FARE LA DIAGNOSI DI CIRROSI</vt:lpstr>
      <vt:lpstr>COME FARE LA DIAGNOSI DI CIRROSI</vt:lpstr>
      <vt:lpstr>Cambiamenti nell’approccio all’epatologia</vt:lpstr>
      <vt:lpstr>HCC :Prevenire è meglio che curare</vt:lpstr>
      <vt:lpstr>Per concludere</vt:lpstr>
      <vt:lpstr>Diapositiva 61</vt:lpstr>
      <vt:lpstr>“La malattia epatica”</vt:lpstr>
      <vt:lpstr>“La malattia epatica”</vt:lpstr>
      <vt:lpstr>“La malattia epatica”</vt:lpstr>
      <vt:lpstr>Possibili terapie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Self Audit scompenso </dc:title>
  <dc:creator>Pelizzari Pier Carlo</dc:creator>
  <cp:lastModifiedBy>Pelizzari Pier Carlo</cp:lastModifiedBy>
  <cp:revision>129</cp:revision>
  <dcterms:created xsi:type="dcterms:W3CDTF">2010-10-01T15:17:04Z</dcterms:created>
  <dcterms:modified xsi:type="dcterms:W3CDTF">2013-01-25T23:17:02Z</dcterms:modified>
</cp:coreProperties>
</file>