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/>
      <dgm:spPr/>
      <dgm:t>
        <a:bodyPr/>
        <a:lstStyle/>
        <a:p>
          <a:r>
            <a:rPr lang="it-IT" dirty="0" smtClean="0">
              <a:latin typeface="Arial Narrow"/>
              <a:cs typeface="Arial Narrow"/>
            </a:rPr>
            <a:t>“Non dimentichiamoci del collo”</a:t>
          </a:r>
          <a:endParaRPr lang="it-IT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/>
      <dgm:spPr/>
      <dgm:t>
        <a:bodyPr/>
        <a:lstStyle/>
        <a:p>
          <a:r>
            <a:rPr lang="it-IT" dirty="0" smtClean="0">
              <a:latin typeface="Arial Narrow"/>
              <a:cs typeface="Arial Narrow"/>
            </a:rPr>
            <a:t>Gli esami di primo livello da richiedere sono TSH Reflex ed Ecografia tiroidea; la Calcitonina è fortemente consigliata.</a:t>
          </a:r>
          <a:endParaRPr lang="it-IT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1BFDECB-B5AA-5B42-B0D9-5495E9F87448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4</a:t>
          </a:r>
          <a:endParaRPr lang="it-IT" sz="4000" b="1" dirty="0">
            <a:latin typeface="Arial Narrow"/>
            <a:cs typeface="Arial Narrow"/>
          </a:endParaRPr>
        </a:p>
      </dgm:t>
    </dgm:pt>
    <dgm:pt modelId="{D18C085B-0903-4640-A7E2-CFCC7CEAF310}" type="par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5FBAB14-709E-6046-8227-C5EBEFE144DF}" type="sibTrans" cxnId="{E3E29C23-F7FE-B04A-9F92-CDD6D07A19FC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4635D34-9A8F-3040-A6D1-AC1310742952}">
      <dgm:prSet phldrT="[Testo]"/>
      <dgm:spPr/>
      <dgm:t>
        <a:bodyPr/>
        <a:lstStyle/>
        <a:p>
          <a:r>
            <a:rPr lang="it-IT" dirty="0" smtClean="0">
              <a:latin typeface="Arial Narrow"/>
              <a:cs typeface="Arial Narrow"/>
            </a:rPr>
            <a:t>In caso di nodulo tiroideo con TSH Basso/Soppresso è indicato eseguire </a:t>
          </a:r>
          <a:r>
            <a:rPr lang="it-IT" dirty="0" smtClean="0">
              <a:solidFill>
                <a:srgbClr val="000066"/>
              </a:solidFill>
              <a:latin typeface="Arial Narrow"/>
              <a:cs typeface="Arial Narrow"/>
            </a:rPr>
            <a:t> </a:t>
          </a:r>
          <a:r>
            <a:rPr lang="it-IT" dirty="0" smtClean="0">
              <a:latin typeface="Arial Narrow"/>
              <a:cs typeface="Arial Narrow"/>
            </a:rPr>
            <a:t>la Scintigrafia Tiroidea.</a:t>
          </a:r>
          <a:endParaRPr lang="it-IT" b="0" dirty="0">
            <a:latin typeface="Arial Narrow"/>
            <a:cs typeface="Arial Narrow"/>
          </a:endParaRPr>
        </a:p>
      </dgm:t>
    </dgm:pt>
    <dgm:pt modelId="{09FDE4ED-3A38-C546-9408-A77230F9596C}" type="par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B8436067-74AD-6E47-BB72-F72B6D770B21}" type="sibTrans" cxnId="{C6C38EC6-60CA-5247-A175-C463902844C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/>
      <dgm:spPr/>
      <dgm:t>
        <a:bodyPr/>
        <a:lstStyle/>
        <a:p>
          <a:r>
            <a:rPr lang="it-IT" dirty="0" smtClean="0">
              <a:latin typeface="Arial Narrow"/>
              <a:cs typeface="Arial Narrow"/>
            </a:rPr>
            <a:t>Generalmente la patologia nodulare tiroidea non richiede l’esecuzione di accertamenti morfologici in regime d’urgenza.</a:t>
          </a:r>
          <a:endParaRPr lang="it-IT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D6C8AB3-0107-E348-8308-E7F3AC95C772}">
      <dgm:prSet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/>
            <a:t>5</a:t>
          </a:r>
          <a:endParaRPr lang="it-IT" sz="4000" b="1" dirty="0"/>
        </a:p>
      </dgm:t>
    </dgm:pt>
    <dgm:pt modelId="{CCA6A4D8-EB30-8C4E-89ED-1B60B1362E28}" type="parTrans" cxnId="{738BDE7A-C8F8-E04E-9CE0-35EF7A6278A1}">
      <dgm:prSet/>
      <dgm:spPr/>
      <dgm:t>
        <a:bodyPr/>
        <a:lstStyle/>
        <a:p>
          <a:endParaRPr lang="it-IT"/>
        </a:p>
      </dgm:t>
    </dgm:pt>
    <dgm:pt modelId="{799E5083-4ED6-5D4F-9A05-E4AF08B573A7}" type="sibTrans" cxnId="{738BDE7A-C8F8-E04E-9CE0-35EF7A6278A1}">
      <dgm:prSet/>
      <dgm:spPr/>
      <dgm:t>
        <a:bodyPr/>
        <a:lstStyle/>
        <a:p>
          <a:endParaRPr lang="it-IT"/>
        </a:p>
      </dgm:t>
    </dgm:pt>
    <dgm:pt modelId="{82930CC0-2F32-C148-8ACC-24695DC7901C}">
      <dgm:prSet/>
      <dgm:spPr/>
      <dgm:t>
        <a:bodyPr/>
        <a:lstStyle/>
        <a:p>
          <a:r>
            <a:rPr lang="it-IT" dirty="0" smtClean="0">
              <a:latin typeface="Arial Narrow"/>
              <a:cs typeface="Arial Narrow"/>
            </a:rPr>
            <a:t>In caso di TSH Normale/Alto i dati anamnestici ed i parametri ecografici guidano alla FNAC</a:t>
          </a:r>
          <a:endParaRPr lang="it-IT" dirty="0">
            <a:latin typeface="Arial Narrow"/>
            <a:cs typeface="Arial Narrow"/>
          </a:endParaRPr>
        </a:p>
      </dgm:t>
    </dgm:pt>
    <dgm:pt modelId="{326F11AB-A196-6E45-A65D-B62C89B33C55}" type="parTrans" cxnId="{2EF26A7C-8D39-0D46-A441-9E621A5AE7B2}">
      <dgm:prSet/>
      <dgm:spPr/>
      <dgm:t>
        <a:bodyPr/>
        <a:lstStyle/>
        <a:p>
          <a:endParaRPr lang="it-IT"/>
        </a:p>
      </dgm:t>
    </dgm:pt>
    <dgm:pt modelId="{7977EC8A-2FDD-D747-A238-69455FFA0F13}" type="sibTrans" cxnId="{2EF26A7C-8D39-0D46-A441-9E621A5AE7B2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1979A3C7-6B83-AE48-AD16-A7BE9B28A234}" type="pres">
      <dgm:prSet presAssocID="{E1BFDECB-B5AA-5B42-B0D9-5495E9F87448}" presName="composite" presStyleCnt="0"/>
      <dgm:spPr/>
    </dgm:pt>
    <dgm:pt modelId="{F5DAF114-CBF2-6C42-A815-A4131FDC3DFB}" type="pres">
      <dgm:prSet presAssocID="{E1BFDECB-B5AA-5B42-B0D9-5495E9F874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E4D-3F6D-644B-A84D-6BDF82C790D4}" type="pres">
      <dgm:prSet presAssocID="{E1BFDECB-B5AA-5B42-B0D9-5495E9F874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308820-1715-714D-A84C-71FDA040D1B7}" type="pres">
      <dgm:prSet presAssocID="{B5FBAB14-709E-6046-8227-C5EBEFE144DF}" presName="sp" presStyleCnt="0"/>
      <dgm:spPr/>
    </dgm:pt>
    <dgm:pt modelId="{E3C9DA5B-BBF8-974D-8D97-67916F495E1A}" type="pres">
      <dgm:prSet presAssocID="{1D6C8AB3-0107-E348-8308-E7F3AC95C772}" presName="composite" presStyleCnt="0"/>
      <dgm:spPr/>
    </dgm:pt>
    <dgm:pt modelId="{6AE4838B-BA6B-6C46-B7F7-E2A08DDA05CA}" type="pres">
      <dgm:prSet presAssocID="{1D6C8AB3-0107-E348-8308-E7F3AC95C77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396400-A6BA-4A45-8500-62C550AA939B}" type="pres">
      <dgm:prSet presAssocID="{1D6C8AB3-0107-E348-8308-E7F3AC95C77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A6B50D-87F2-409C-ABF4-09D5021516AF}" type="presOf" srcId="{E1BFDECB-B5AA-5B42-B0D9-5495E9F87448}" destId="{F5DAF114-CBF2-6C42-A815-A4131FDC3DFB}" srcOrd="0" destOrd="0" presId="urn:microsoft.com/office/officeart/2005/8/layout/chevron2"/>
    <dgm:cxn modelId="{6B3F5E3A-43D3-4C72-9653-5369092027D9}" type="presOf" srcId="{CC0C5F87-9E09-F44A-9FE4-783D1ECA91D7}" destId="{A33AEACA-D2B7-DD4F-BC66-D0A9C74BB356}" srcOrd="0" destOrd="0" presId="urn:microsoft.com/office/officeart/2005/8/layout/chevron2"/>
    <dgm:cxn modelId="{929E645E-6F83-4A4E-91A0-2BAABE9DC545}" type="presOf" srcId="{1A482E81-4384-F043-99B0-3556F969F1C4}" destId="{49A8466E-1FE7-744E-93DB-7BDD5B0612CC}" srcOrd="0" destOrd="0" presId="urn:microsoft.com/office/officeart/2005/8/layout/chevron2"/>
    <dgm:cxn modelId="{E3E29C23-F7FE-B04A-9F92-CDD6D07A19FC}" srcId="{FE7C479A-06AC-4B44-BD18-E837F19107A3}" destId="{E1BFDECB-B5AA-5B42-B0D9-5495E9F87448}" srcOrd="3" destOrd="0" parTransId="{D18C085B-0903-4640-A7E2-CFCC7CEAF310}" sibTransId="{B5FBAB14-709E-6046-8227-C5EBEFE144DF}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C6C38EC6-60CA-5247-A175-C463902844C5}" srcId="{E1BFDECB-B5AA-5B42-B0D9-5495E9F87448}" destId="{54635D34-9A8F-3040-A6D1-AC1310742952}" srcOrd="0" destOrd="0" parTransId="{09FDE4ED-3A38-C546-9408-A77230F9596C}" sibTransId="{B8436067-74AD-6E47-BB72-F72B6D770B21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0EED6F7-BB2C-46B1-A57E-D6F3E218FCB0}" type="presOf" srcId="{E2B49345-971D-8E42-A04A-C70453476C74}" destId="{40E24A69-73F7-6B42-B21F-2F80040FE5B1}" srcOrd="0" destOrd="0" presId="urn:microsoft.com/office/officeart/2005/8/layout/chevron2"/>
    <dgm:cxn modelId="{738BDE7A-C8F8-E04E-9CE0-35EF7A6278A1}" srcId="{FE7C479A-06AC-4B44-BD18-E837F19107A3}" destId="{1D6C8AB3-0107-E348-8308-E7F3AC95C772}" srcOrd="4" destOrd="0" parTransId="{CCA6A4D8-EB30-8C4E-89ED-1B60B1362E28}" sibTransId="{799E5083-4ED6-5D4F-9A05-E4AF08B573A7}"/>
    <dgm:cxn modelId="{B246948F-7EEC-4725-B339-179DD23594CC}" type="presOf" srcId="{1D6C8AB3-0107-E348-8308-E7F3AC95C772}" destId="{6AE4838B-BA6B-6C46-B7F7-E2A08DDA05CA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C922A33F-B909-4CFA-81AE-6FC3D4DB858B}" type="presOf" srcId="{82930CC0-2F32-C148-8ACC-24695DC7901C}" destId="{2A396400-A6BA-4A45-8500-62C550AA939B}" srcOrd="0" destOrd="0" presId="urn:microsoft.com/office/officeart/2005/8/layout/chevron2"/>
    <dgm:cxn modelId="{2EF26A7C-8D39-0D46-A441-9E621A5AE7B2}" srcId="{1D6C8AB3-0107-E348-8308-E7F3AC95C772}" destId="{82930CC0-2F32-C148-8ACC-24695DC7901C}" srcOrd="0" destOrd="0" parTransId="{326F11AB-A196-6E45-A65D-B62C89B33C55}" sibTransId="{7977EC8A-2FDD-D747-A238-69455FFA0F13}"/>
    <dgm:cxn modelId="{904D19BF-4E11-43E5-9962-8311B16CDAC5}" type="presOf" srcId="{922FFC4C-6A2D-9A44-804C-E2E5705726AC}" destId="{350713BD-B27B-E948-80D9-169A97BCC1EF}" srcOrd="0" destOrd="0" presId="urn:microsoft.com/office/officeart/2005/8/layout/chevron2"/>
    <dgm:cxn modelId="{43361C5B-23B1-4697-AF1F-BAAB24B30C93}" type="presOf" srcId="{FE7C479A-06AC-4B44-BD18-E837F19107A3}" destId="{8CC556F1-3902-064D-9B1D-7826AE877ED2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95934F7E-8E26-44C9-A49B-5DFFA573CE65}" type="presOf" srcId="{082C3A4E-F1E0-BD46-9F2B-FE77532B948D}" destId="{66BEDA6B-ED39-584D-AFF9-E78CD244A2D8}" srcOrd="0" destOrd="0" presId="urn:microsoft.com/office/officeart/2005/8/layout/chevron2"/>
    <dgm:cxn modelId="{EF3B748E-FC9D-4EE8-A4CE-2899194B0AF6}" type="presOf" srcId="{54635D34-9A8F-3040-A6D1-AC1310742952}" destId="{927D0E4D-3F6D-644B-A84D-6BDF82C790D4}" srcOrd="0" destOrd="0" presId="urn:microsoft.com/office/officeart/2005/8/layout/chevron2"/>
    <dgm:cxn modelId="{29900500-F6EE-430C-870F-A8448E2E85B0}" type="presOf" srcId="{3800E0CD-D18A-6B4E-B56D-EC77A674B61F}" destId="{AB14E9ED-0B59-3C41-BFB6-02715B144645}" srcOrd="0" destOrd="0" presId="urn:microsoft.com/office/officeart/2005/8/layout/chevron2"/>
    <dgm:cxn modelId="{5565B478-A94F-4DFC-86D4-6ED48405800D}" type="presParOf" srcId="{8CC556F1-3902-064D-9B1D-7826AE877ED2}" destId="{E3E038D3-8E18-EA42-AF72-11DD7CD67EA8}" srcOrd="0" destOrd="0" presId="urn:microsoft.com/office/officeart/2005/8/layout/chevron2"/>
    <dgm:cxn modelId="{F9882531-D2BD-465E-87B9-525F23988EC3}" type="presParOf" srcId="{E3E038D3-8E18-EA42-AF72-11DD7CD67EA8}" destId="{A33AEACA-D2B7-DD4F-BC66-D0A9C74BB356}" srcOrd="0" destOrd="0" presId="urn:microsoft.com/office/officeart/2005/8/layout/chevron2"/>
    <dgm:cxn modelId="{8B1F122A-5D27-4600-97E2-3C38D7EBDA69}" type="presParOf" srcId="{E3E038D3-8E18-EA42-AF72-11DD7CD67EA8}" destId="{350713BD-B27B-E948-80D9-169A97BCC1EF}" srcOrd="1" destOrd="0" presId="urn:microsoft.com/office/officeart/2005/8/layout/chevron2"/>
    <dgm:cxn modelId="{2932B143-2D31-45DF-BB39-03FA2607F31D}" type="presParOf" srcId="{8CC556F1-3902-064D-9B1D-7826AE877ED2}" destId="{915AC809-38F8-0E4E-BD3E-2767400BDDE8}" srcOrd="1" destOrd="0" presId="urn:microsoft.com/office/officeart/2005/8/layout/chevron2"/>
    <dgm:cxn modelId="{F11A93A9-9A17-4D84-9356-2B283871289B}" type="presParOf" srcId="{8CC556F1-3902-064D-9B1D-7826AE877ED2}" destId="{ABB89070-6C57-554C-B131-4B74B9AD69F3}" srcOrd="2" destOrd="0" presId="urn:microsoft.com/office/officeart/2005/8/layout/chevron2"/>
    <dgm:cxn modelId="{3B2248A5-9130-445E-8257-D08062C82518}" type="presParOf" srcId="{ABB89070-6C57-554C-B131-4B74B9AD69F3}" destId="{40E24A69-73F7-6B42-B21F-2F80040FE5B1}" srcOrd="0" destOrd="0" presId="urn:microsoft.com/office/officeart/2005/8/layout/chevron2"/>
    <dgm:cxn modelId="{7843A765-CC00-413E-88A5-AC26B412C820}" type="presParOf" srcId="{ABB89070-6C57-554C-B131-4B74B9AD69F3}" destId="{AB14E9ED-0B59-3C41-BFB6-02715B144645}" srcOrd="1" destOrd="0" presId="urn:microsoft.com/office/officeart/2005/8/layout/chevron2"/>
    <dgm:cxn modelId="{F954C36C-18A4-47B0-82F3-49FAE1AC445D}" type="presParOf" srcId="{8CC556F1-3902-064D-9B1D-7826AE877ED2}" destId="{E2A5A025-D2BF-FD4B-9D0E-069330075690}" srcOrd="3" destOrd="0" presId="urn:microsoft.com/office/officeart/2005/8/layout/chevron2"/>
    <dgm:cxn modelId="{FDC73305-465B-4BE1-87B4-6D1EDF40BF73}" type="presParOf" srcId="{8CC556F1-3902-064D-9B1D-7826AE877ED2}" destId="{80146EE5-1473-194F-B1B6-CD064E2E7C73}" srcOrd="4" destOrd="0" presId="urn:microsoft.com/office/officeart/2005/8/layout/chevron2"/>
    <dgm:cxn modelId="{C948E4E3-09F4-4E4F-8B00-196D2FBEC883}" type="presParOf" srcId="{80146EE5-1473-194F-B1B6-CD064E2E7C73}" destId="{66BEDA6B-ED39-584D-AFF9-E78CD244A2D8}" srcOrd="0" destOrd="0" presId="urn:microsoft.com/office/officeart/2005/8/layout/chevron2"/>
    <dgm:cxn modelId="{F15477E3-15FE-459F-86D9-DE75AE730E82}" type="presParOf" srcId="{80146EE5-1473-194F-B1B6-CD064E2E7C73}" destId="{49A8466E-1FE7-744E-93DB-7BDD5B0612CC}" srcOrd="1" destOrd="0" presId="urn:microsoft.com/office/officeart/2005/8/layout/chevron2"/>
    <dgm:cxn modelId="{14800135-AB35-4E52-AFB8-4244819DD880}" type="presParOf" srcId="{8CC556F1-3902-064D-9B1D-7826AE877ED2}" destId="{1052B3D2-7971-7943-9E06-86B513B37BA9}" srcOrd="5" destOrd="0" presId="urn:microsoft.com/office/officeart/2005/8/layout/chevron2"/>
    <dgm:cxn modelId="{7810A72C-3713-4244-A109-072E8ED65BB1}" type="presParOf" srcId="{8CC556F1-3902-064D-9B1D-7826AE877ED2}" destId="{1979A3C7-6B83-AE48-AD16-A7BE9B28A234}" srcOrd="6" destOrd="0" presId="urn:microsoft.com/office/officeart/2005/8/layout/chevron2"/>
    <dgm:cxn modelId="{0F354777-E8F6-4784-B722-A501348C41F5}" type="presParOf" srcId="{1979A3C7-6B83-AE48-AD16-A7BE9B28A234}" destId="{F5DAF114-CBF2-6C42-A815-A4131FDC3DFB}" srcOrd="0" destOrd="0" presId="urn:microsoft.com/office/officeart/2005/8/layout/chevron2"/>
    <dgm:cxn modelId="{96A67EE0-25BC-418A-B7E7-7558A3FA6504}" type="presParOf" srcId="{1979A3C7-6B83-AE48-AD16-A7BE9B28A234}" destId="{927D0E4D-3F6D-644B-A84D-6BDF82C790D4}" srcOrd="1" destOrd="0" presId="urn:microsoft.com/office/officeart/2005/8/layout/chevron2"/>
    <dgm:cxn modelId="{15FF953C-4051-4E23-89AD-12F0566FFC52}" type="presParOf" srcId="{8CC556F1-3902-064D-9B1D-7826AE877ED2}" destId="{87308820-1715-714D-A84C-71FDA040D1B7}" srcOrd="7" destOrd="0" presId="urn:microsoft.com/office/officeart/2005/8/layout/chevron2"/>
    <dgm:cxn modelId="{89DE1AB0-3B62-409E-B61C-1A2A9117B3CA}" type="presParOf" srcId="{8CC556F1-3902-064D-9B1D-7826AE877ED2}" destId="{E3C9DA5B-BBF8-974D-8D97-67916F495E1A}" srcOrd="8" destOrd="0" presId="urn:microsoft.com/office/officeart/2005/8/layout/chevron2"/>
    <dgm:cxn modelId="{DF89D302-E39E-4A53-97A1-66ED302C567B}" type="presParOf" srcId="{E3C9DA5B-BBF8-974D-8D97-67916F495E1A}" destId="{6AE4838B-BA6B-6C46-B7F7-E2A08DDA05CA}" srcOrd="0" destOrd="0" presId="urn:microsoft.com/office/officeart/2005/8/layout/chevron2"/>
    <dgm:cxn modelId="{3C3ECD46-8BDA-4156-A1CD-1DFA95D52251}" type="presParOf" srcId="{E3C9DA5B-BBF8-974D-8D97-67916F495E1A}" destId="{2A396400-A6BA-4A45-8500-62C550AA93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165527" y="168216"/>
          <a:ext cx="1103516" cy="7724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1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388920"/>
        <a:ext cx="772461" cy="331055"/>
      </dsp:txXfrm>
    </dsp:sp>
    <dsp:sp modelId="{350713BD-B27B-E948-80D9-169A97BCC1EF}">
      <dsp:nvSpPr>
        <dsp:cNvPr id="0" name=""/>
        <dsp:cNvSpPr/>
      </dsp:nvSpPr>
      <dsp:spPr>
        <a:xfrm rot="5400000">
          <a:off x="4599399" y="-3824249"/>
          <a:ext cx="717662" cy="83715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Arial Narrow"/>
              <a:cs typeface="Arial Narrow"/>
            </a:rPr>
            <a:t>“Non dimentichiamoci del collo”</a:t>
          </a:r>
          <a:endParaRPr lang="it-IT" sz="2200" b="0" kern="1200" dirty="0">
            <a:latin typeface="Arial Narrow"/>
            <a:cs typeface="Arial Narrow"/>
          </a:endParaRPr>
        </a:p>
      </dsp:txBody>
      <dsp:txXfrm rot="-5400000">
        <a:off x="772462" y="37721"/>
        <a:ext cx="8336505" cy="647596"/>
      </dsp:txXfrm>
    </dsp:sp>
    <dsp:sp modelId="{40E24A69-73F7-6B42-B21F-2F80040FE5B1}">
      <dsp:nvSpPr>
        <dsp:cNvPr id="0" name=""/>
        <dsp:cNvSpPr/>
      </dsp:nvSpPr>
      <dsp:spPr>
        <a:xfrm rot="5400000">
          <a:off x="-165527" y="1154797"/>
          <a:ext cx="1103516" cy="7724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1375501"/>
        <a:ext cx="772461" cy="331055"/>
      </dsp:txXfrm>
    </dsp:sp>
    <dsp:sp modelId="{AB14E9ED-0B59-3C41-BFB6-02715B144645}">
      <dsp:nvSpPr>
        <dsp:cNvPr id="0" name=""/>
        <dsp:cNvSpPr/>
      </dsp:nvSpPr>
      <dsp:spPr>
        <a:xfrm rot="5400000">
          <a:off x="4599587" y="-2837856"/>
          <a:ext cx="717285" cy="83715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Arial Narrow"/>
              <a:cs typeface="Arial Narrow"/>
            </a:rPr>
            <a:t>Generalmente la patologia nodulare tiroidea non richiede l’esecuzione di accertamenti morfologici in regime d’urgenza.</a:t>
          </a:r>
          <a:endParaRPr lang="it-IT" sz="2200" b="0" kern="1200" dirty="0">
            <a:latin typeface="Arial Narrow"/>
            <a:cs typeface="Arial Narrow"/>
          </a:endParaRPr>
        </a:p>
      </dsp:txBody>
      <dsp:txXfrm rot="-5400000">
        <a:off x="772461" y="1024285"/>
        <a:ext cx="8336523" cy="647255"/>
      </dsp:txXfrm>
    </dsp:sp>
    <dsp:sp modelId="{66BEDA6B-ED39-584D-AFF9-E78CD244A2D8}">
      <dsp:nvSpPr>
        <dsp:cNvPr id="0" name=""/>
        <dsp:cNvSpPr/>
      </dsp:nvSpPr>
      <dsp:spPr>
        <a:xfrm rot="5400000">
          <a:off x="-165527" y="2141378"/>
          <a:ext cx="1103516" cy="7724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3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2362082"/>
        <a:ext cx="772461" cy="331055"/>
      </dsp:txXfrm>
    </dsp:sp>
    <dsp:sp modelId="{49A8466E-1FE7-744E-93DB-7BDD5B0612CC}">
      <dsp:nvSpPr>
        <dsp:cNvPr id="0" name=""/>
        <dsp:cNvSpPr/>
      </dsp:nvSpPr>
      <dsp:spPr>
        <a:xfrm rot="5400000">
          <a:off x="4599587" y="-1851275"/>
          <a:ext cx="717285" cy="83715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Arial Narrow"/>
              <a:cs typeface="Arial Narrow"/>
            </a:rPr>
            <a:t>Gli esami di primo livello da richiedere sono TSH Reflex ed Ecografia tiroidea; la Calcitonina è fortemente consigliata.</a:t>
          </a:r>
          <a:endParaRPr lang="it-IT" sz="2200" b="0" kern="1200" dirty="0">
            <a:latin typeface="Arial Narrow"/>
            <a:cs typeface="Arial Narrow"/>
          </a:endParaRPr>
        </a:p>
      </dsp:txBody>
      <dsp:txXfrm rot="-5400000">
        <a:off x="772461" y="2010866"/>
        <a:ext cx="8336523" cy="647255"/>
      </dsp:txXfrm>
    </dsp:sp>
    <dsp:sp modelId="{F5DAF114-CBF2-6C42-A815-A4131FDC3DFB}">
      <dsp:nvSpPr>
        <dsp:cNvPr id="0" name=""/>
        <dsp:cNvSpPr/>
      </dsp:nvSpPr>
      <dsp:spPr>
        <a:xfrm rot="5400000">
          <a:off x="-165527" y="3127960"/>
          <a:ext cx="1103516" cy="7724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4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3348664"/>
        <a:ext cx="772461" cy="331055"/>
      </dsp:txXfrm>
    </dsp:sp>
    <dsp:sp modelId="{927D0E4D-3F6D-644B-A84D-6BDF82C790D4}">
      <dsp:nvSpPr>
        <dsp:cNvPr id="0" name=""/>
        <dsp:cNvSpPr/>
      </dsp:nvSpPr>
      <dsp:spPr>
        <a:xfrm rot="5400000">
          <a:off x="4599587" y="-864693"/>
          <a:ext cx="717285" cy="83715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Arial Narrow"/>
              <a:cs typeface="Arial Narrow"/>
            </a:rPr>
            <a:t>In caso di nodulo tiroideo con TSH Basso/Soppresso è indicato eseguire </a:t>
          </a:r>
          <a:r>
            <a:rPr lang="it-IT" sz="2200" kern="1200" dirty="0" smtClean="0">
              <a:solidFill>
                <a:srgbClr val="000066"/>
              </a:solidFill>
              <a:latin typeface="Arial Narrow"/>
              <a:cs typeface="Arial Narrow"/>
            </a:rPr>
            <a:t> </a:t>
          </a:r>
          <a:r>
            <a:rPr lang="it-IT" sz="2200" kern="1200" dirty="0" smtClean="0">
              <a:latin typeface="Arial Narrow"/>
              <a:cs typeface="Arial Narrow"/>
            </a:rPr>
            <a:t>la Scintigrafia Tiroidea.</a:t>
          </a:r>
          <a:endParaRPr lang="it-IT" sz="2200" b="0" kern="1200" dirty="0">
            <a:latin typeface="Arial Narrow"/>
            <a:cs typeface="Arial Narrow"/>
          </a:endParaRPr>
        </a:p>
      </dsp:txBody>
      <dsp:txXfrm rot="-5400000">
        <a:off x="772461" y="2997448"/>
        <a:ext cx="8336523" cy="647255"/>
      </dsp:txXfrm>
    </dsp:sp>
    <dsp:sp modelId="{6AE4838B-BA6B-6C46-B7F7-E2A08DDA05CA}">
      <dsp:nvSpPr>
        <dsp:cNvPr id="0" name=""/>
        <dsp:cNvSpPr/>
      </dsp:nvSpPr>
      <dsp:spPr>
        <a:xfrm rot="5400000">
          <a:off x="-165527" y="4114541"/>
          <a:ext cx="1103516" cy="772461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5</a:t>
          </a:r>
          <a:endParaRPr lang="it-IT" sz="4000" b="1" kern="1200" dirty="0"/>
        </a:p>
      </dsp:txBody>
      <dsp:txXfrm rot="-5400000">
        <a:off x="1" y="4335245"/>
        <a:ext cx="772461" cy="331055"/>
      </dsp:txXfrm>
    </dsp:sp>
    <dsp:sp modelId="{2A396400-A6BA-4A45-8500-62C550AA939B}">
      <dsp:nvSpPr>
        <dsp:cNvPr id="0" name=""/>
        <dsp:cNvSpPr/>
      </dsp:nvSpPr>
      <dsp:spPr>
        <a:xfrm rot="5400000">
          <a:off x="4599587" y="121887"/>
          <a:ext cx="717285" cy="837153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Arial Narrow"/>
              <a:cs typeface="Arial Narrow"/>
            </a:rPr>
            <a:t>In caso di TSH Normale/Alto i dati anamnestici ed i parametri ecografici guidano alla FNAC</a:t>
          </a:r>
          <a:endParaRPr lang="it-IT" sz="2200" kern="1200" dirty="0">
            <a:latin typeface="Arial Narrow"/>
            <a:cs typeface="Arial Narrow"/>
          </a:endParaRPr>
        </a:p>
      </dsp:txBody>
      <dsp:txXfrm rot="-5400000">
        <a:off x="772461" y="3984029"/>
        <a:ext cx="8336523" cy="64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D12E7-418A-4750-ABCD-D8DB4C7030A9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C305-EF38-4ED6-AF45-54DB58E40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26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A8D269-BFC0-8E42-BDDC-247BC8FF5C8F}" type="slidenum">
              <a:rPr lang="it-IT">
                <a:latin typeface="Calibri" charset="0"/>
              </a:rPr>
              <a:pPr/>
              <a:t>15</a:t>
            </a:fld>
            <a:endParaRPr lang="it-IT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1 immagini CM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All'indagine scintigrafica la tiroide risulta in sede, di dimensioni aumentate soprattutto a carico del lobo destro La concentrazione intra-ghiandolare del tracciante risulta sufficientemente omogenea, ad eccezione di una formazione nodulare ipocaptante che occupa il terzo medio- inferiore del lobo destro; altra area di modesta disomogeneità distributiva del tracciante si rileva al polo superiore del lobo sinistro 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12-07-2011 10:02 ECOGRAFIA COLLO Tiroide in sede, di dimensioni ingrandite con diametro antero-posteriore di 2,6 cm per il lobo destro e di 2,2 cm per il lobo sinistro con sviluppo cranio - caudale fino in corrispondenza dell'imbocco toracico. In entrambi i lobi della tiroide si riconoscono plurimi, voluminosi noduli parzialmente confluenti tra loro, isoecogeni, con orletto periferico ipoecogeno e con grossolane lacune cistiche nel loro contesto e alcune con focali calcificazioni periferiche. I due noduli di maggiori dimensioni misurano 2,7 centimetri a destra e 2,5 cm a sinistra. Bilateralmente, plurime lacune di colloide. In sede laterocervicale bilaterale, plurimi linfonodi ovalari con aspetto di tipo immuno-reattivo con diametro massimo di 13 mm (livello II sinistro).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9DE46F-49B0-0B4E-9A55-7BDFB04233D3}" type="slidenum">
              <a:rPr lang="it-IT">
                <a:latin typeface="Calibri" charset="0"/>
              </a:rPr>
              <a:pPr/>
              <a:t>16</a:t>
            </a:fld>
            <a:endParaRPr lang="it-IT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CE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Tiroide in sede, asimmetrica per maggiore sviluppo del lobo destro che presenta formazione nodulare ipocaptante al terzo medio - inferiore lungo il contorno esterno Reperti di sostanziale normalità a sinistra Intensa ed omogenea concentrazione di tracciante nel parenchima extra nodulare 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2C9983-54A2-2540-A95C-053A05C73181}" type="slidenum">
              <a:rPr lang="it-IT">
                <a:latin typeface="Calibri" charset="0"/>
              </a:rPr>
              <a:pPr/>
              <a:t>17</a:t>
            </a:fld>
            <a:endParaRPr lang="it-IT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2 immagine svanera alberto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Tiroide in sede, di dimensioni lievemente aumentate e con irregolare distribuzione del tracciante per netta ipocaptazione della formazione nodulare apprezzabile a carico del lobo destro; 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14-12-2012 09:40 ECOGRAFIA TIROIDE 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Al controllo attuale lieve incremento volumetrico del nodulo a prevalente contenuto colloidale localizzato al terzo medio del lobo tiroideo destro con diametri attuali di 30 x 17 x 31 millimetri di diametro. Non presenta ipervascolarizzazione </a:t>
            </a:r>
          </a:p>
          <a:p>
            <a:pPr eaLnBrk="1" hangingPunct="1">
              <a:spcBef>
                <a:spcPct val="0"/>
              </a:spcBef>
            </a:pPr>
            <a:r>
              <a:rPr lang="it-IT" b="1">
                <a:latin typeface="Calibri" charset="0"/>
              </a:rPr>
              <a:t>CITOLOGICO???????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8F3D2C-DFFB-B547-BD7F-989DD053F83C}" type="slidenum">
              <a:rPr lang="it-IT">
                <a:latin typeface="Calibri" charset="0"/>
              </a:rPr>
              <a:pPr/>
              <a:t>18</a:t>
            </a:fld>
            <a:endParaRPr lang="it-IT">
              <a:latin typeface="Calibri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1 immagine matti erica maria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L'indagine scintigrafica documenta tiroide in sede, di dimensioni aumentate, con sufficientemente omogenea distribuzione intraparenchimale del tracciante; le due formazioni nodulari rilevabili ad entrambi i lobi tiroidei sono risultate ipocaptanti 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ECO 02/10/2012: A SX NODULO CISTICO DEL DIAMETRO DI 1.6 cm. A DX NODULO COLLOIDOCISTICO DI DIAMETRO 2.5 CM, NELLA COMPONENTE SOLIDA MICROCALCIFICAZIONI,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471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7BB5AF-B449-A946-8B1A-FFAE8F60DB48}" type="slidenum">
              <a:rPr lang="it-IT">
                <a:latin typeface="Calibri" charset="0"/>
              </a:rPr>
              <a:pPr/>
              <a:t>19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AD53F-9AB7-466F-B486-37DC61BFC4D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829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6A243F-F8E8-49C6-87E8-3D2490D8F487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sigle gruppo III AUS/FLUS significano: Atipia di significato sconosciuto/Lesione follicolare di significato sconosciuto, incerto; gruppo IV FN/SFN significa: neoplasia follicolare/neoplasia follicolare sospetta.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8CDF6-AB85-48CC-B191-939964B0BB0A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2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INQUADRAMENTO DIAGNOSTICO INIZIALE DI PRESSOCHE’ TUTTE LA TIREOPATIE</a:t>
            </a: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6F2419-AA14-D049-AD12-4D2C8EDC0453}" type="slidenum">
              <a:rPr lang="it-IT">
                <a:latin typeface="Calibri" charset="0"/>
              </a:rPr>
              <a:pPr/>
              <a:t>9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ED8210-F561-3248-921C-D09902645BEA}" type="slidenum">
              <a:rPr lang="it-IT">
                <a:latin typeface="Calibri" charset="0"/>
              </a:rPr>
              <a:pPr/>
              <a:t>10</a:t>
            </a:fld>
            <a:endParaRPr lang="it-IT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NB: ALLATTAMENTO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BFEDEA-DF83-7C4F-AC0C-9BB8BBCB5649}" type="slidenum">
              <a:rPr lang="it-IT">
                <a:latin typeface="Calibri" charset="0"/>
              </a:rPr>
              <a:pPr/>
              <a:t>11</a:t>
            </a:fld>
            <a:endParaRPr lang="it-IT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AG PZ CARDIOPATICO CON PREGRESSO SCOMPENSO CARDIACO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SINTOMI ALLA PRESENTAZIONE TACHICARDIA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Eco collo 25/02/2013: lobo tiroideo di sinistra che ha diametro antero-posteriore massimo di 28 mm, nel suo contesto, al terzo medio - inferiore, si conferma formazione nodulare prevalentemente solida, ipoecogena, vascolarizzata, avente diametro trasversale massimo di 23 mm e craniocaudale di 27 mm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SCINTIGRAFIA TIROIDEA</a:t>
            </a: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NODULO UNICO ADENOMA AUTONOMO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10DEFB-B924-3B4C-A958-0E283DE6CCFD}" type="slidenum">
              <a:rPr lang="it-IT">
                <a:latin typeface="Calibri" charset="0"/>
              </a:rPr>
              <a:pPr/>
              <a:t>12</a:t>
            </a:fld>
            <a:endParaRPr lang="it-IT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MF 15/11/1961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SCINTIGRAFIA CON RADIONUCLIDI IODIOMIMETICI (TC-99M) Alla indagine scintigrafica si evidenzia pressoché elettivo accumulo del tracciante nella formazione nodulare già evidenziata all'ecografia e palpabile in loggia tiroidea destra Solo con particolari modalità tecniche si visualizza il parenchima extra nodulare che, per quanto valutabile, appare nei limiti di norma COMMENTO </a:t>
            </a:r>
            <a:r>
              <a:rPr lang="it-IT" b="1">
                <a:latin typeface="Arial" charset="0"/>
                <a:cs typeface="ＭＳ Ｐゴシック" charset="0"/>
              </a:rPr>
              <a:t>Paziente inviata per ipertiroidismo sub-clinico che, in base al quadro scintigrafico, appare sostenuto da formazione nodulare adenomatosa autonoma (adenoma di Plummer) Dal punto di vista scintigrafico (dimensioni e omogeneità distributiva del tracciante all'interno del nodulo) ed in assenza di altre formazioni nodulari (vedi ecografia), la Paziente può essere candidabile ad un trattamento con I-131</a:t>
            </a:r>
          </a:p>
          <a:p>
            <a:pPr eaLnBrk="1" hangingPunct="1">
              <a:spcBef>
                <a:spcPct val="0"/>
              </a:spcBef>
            </a:pPr>
            <a:endParaRPr lang="it-IT" b="1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b="1">
                <a:latin typeface="Arial" charset="0"/>
                <a:cs typeface="ＭＳ Ｐゴシック" charset="0"/>
              </a:rPr>
              <a:t>Eco collo 15/01/2013: formazione nodulare tondeggiante di 2.5 cm a dx disomogenea con piccole lacune anecogene e spot iperecogeni compatibili con calcificazioni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F95DCC-F847-7A42-9420-FD166B4880AC}" type="slidenum">
              <a:rPr lang="it-IT">
                <a:latin typeface="Calibri" charset="0"/>
              </a:rPr>
              <a:pPr/>
              <a:t>13</a:t>
            </a:fld>
            <a:endParaRPr lang="it-IT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OT 07/01/1950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Lo studio scintigrafico ha evidenziato tiroide in sede, di dimensioni ai limiti superiori della norma, con prevalente fissazione intraparenchimale del radionuclide ai 2/3 superiori del lobo dx, sede della nodulazione di magiori dimensioni descritta dallo studio ecografico del 28.01.2013. Tre piccoli noduli di ipercaptazione relativa.</a:t>
            </a:r>
          </a:p>
          <a:p>
            <a:pPr eaLnBrk="1" hangingPunct="1">
              <a:spcBef>
                <a:spcPct val="0"/>
              </a:spcBef>
            </a:pPr>
            <a:endParaRPr lang="it-IT">
              <a:latin typeface="Arial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>
                <a:latin typeface="Arial" charset="0"/>
                <a:cs typeface="ＭＳ Ｐゴシック" charset="0"/>
              </a:rPr>
              <a:t>28-01-2013 10:20 ECOGRAFIA TIROIDE E PARATIROIDI Esame confrontato con precedente del 10/02/2005. Incremento del volume del nodulo localizzato nel lobo tiroideo destro (38 x 31 x18 mm) ipervascolarizzato al controllo color-Doppler, necessaria integrazione diagnostica con scintigrafia ed eventuale successivo agoaspirato ecoguidato. Nodulo colloido - cistico di 1 cm sede paraistmica destra. Nodulo cistico di 17 mm in sede paraistmica sinistra. Alcune lacune di colloide in entrambi i lobi tiroidei.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1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12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52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32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54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61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0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61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E85F-0448-4AF3-AABA-9FFAC498778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9296-2E2E-4CC7-9123-0B022EDE1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63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it/url?sa=i&amp;rct=j&amp;q=&amp;esrc=s&amp;frm=1&amp;source=images&amp;cd=&amp;cad=rja&amp;docid=7kdZO4OZAds0PM&amp;tbnid=w1qykjtQs7T4LM:&amp;ved=0CAUQjRw&amp;url=http://www.minerva.unito.it/Humor/Pagine/Domande.htm&amp;ei=fYdIUcK-ApCWswar8oD4BQ&amp;bvm=bv.43828540,d.Yms&amp;psig=AFQjCNH8pbDcZ5wLTNSa95XpEEVcNbhkCQ&amp;ust=1363794115602576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94"/>
          <p:cNvGrpSpPr/>
          <p:nvPr/>
        </p:nvGrpSpPr>
        <p:grpSpPr>
          <a:xfrm>
            <a:off x="253970" y="850736"/>
            <a:ext cx="8636060" cy="5472210"/>
            <a:chOff x="285716" y="850736"/>
            <a:chExt cx="9715568" cy="5472210"/>
          </a:xfrm>
        </p:grpSpPr>
        <p:sp>
          <p:nvSpPr>
            <p:cNvPr id="196" name="Text Box 17"/>
            <p:cNvSpPr txBox="1">
              <a:spLocks noChangeArrowheads="1"/>
            </p:cNvSpPr>
            <p:nvPr/>
          </p:nvSpPr>
          <p:spPr bwMode="auto">
            <a:xfrm>
              <a:off x="2786046" y="1479421"/>
              <a:ext cx="428628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Valutazione clinica</a:t>
              </a:r>
              <a:endParaRPr lang="it-IT" sz="2000" dirty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7" name="Text Box 17"/>
            <p:cNvSpPr txBox="1">
              <a:spLocks noChangeArrowheads="1"/>
            </p:cNvSpPr>
            <p:nvPr/>
          </p:nvSpPr>
          <p:spPr bwMode="auto">
            <a:xfrm>
              <a:off x="8143896" y="3214686"/>
              <a:ext cx="1857388" cy="707886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Basso/</a:t>
              </a:r>
            </a:p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Soppresso</a:t>
              </a:r>
              <a:endParaRPr lang="it-IT" sz="2000" dirty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98" name="Text Box 17"/>
            <p:cNvSpPr txBox="1">
              <a:spLocks noChangeArrowheads="1"/>
            </p:cNvSpPr>
            <p:nvPr/>
          </p:nvSpPr>
          <p:spPr bwMode="auto">
            <a:xfrm>
              <a:off x="2500294" y="850736"/>
              <a:ext cx="492922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Paziente con nodulo(i) </a:t>
              </a:r>
              <a:r>
                <a:rPr lang="it-IT" sz="2000" dirty="0" smtClean="0">
                  <a:ea typeface="ＭＳ Ｐゴシック" pitchFamily="-1" charset="-128"/>
                  <a:cs typeface="ＭＳ Ｐゴシック" pitchFamily="-1" charset="-128"/>
                </a:rPr>
                <a:t>tiroideo(i)</a:t>
              </a:r>
              <a:endParaRPr lang="it-IT" sz="2000" dirty="0" smtClean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cxnSp>
          <p:nvCxnSpPr>
            <p:cNvPr id="199" name="Connettore 1 51"/>
            <p:cNvCxnSpPr>
              <a:cxnSpLocks noChangeShapeType="1"/>
            </p:cNvCxnSpPr>
            <p:nvPr/>
          </p:nvCxnSpPr>
          <p:spPr bwMode="auto">
            <a:xfrm flipH="1">
              <a:off x="4919118" y="1272359"/>
              <a:ext cx="10068" cy="212425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200" name="Text Box 17"/>
            <p:cNvSpPr txBox="1">
              <a:spLocks noChangeArrowheads="1"/>
            </p:cNvSpPr>
            <p:nvPr/>
          </p:nvSpPr>
          <p:spPr bwMode="auto">
            <a:xfrm>
              <a:off x="8143896" y="4208324"/>
              <a:ext cx="1857388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Scintigrafia</a:t>
              </a:r>
              <a:endParaRPr lang="it-IT" sz="2000" baseline="30000" dirty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1" name="Text Box 17"/>
            <p:cNvSpPr txBox="1">
              <a:spLocks noChangeArrowheads="1"/>
            </p:cNvSpPr>
            <p:nvPr/>
          </p:nvSpPr>
          <p:spPr bwMode="auto">
            <a:xfrm>
              <a:off x="8334409" y="4894186"/>
              <a:ext cx="1595438" cy="5847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6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Nodulo </a:t>
              </a:r>
              <a:r>
                <a:rPr lang="it-IT" sz="1600" dirty="0" smtClean="0">
                  <a:ea typeface="ＭＳ Ｐゴシック" pitchFamily="-1" charset="-128"/>
                  <a:cs typeface="ＭＳ Ｐゴシック" pitchFamily="-1" charset="-128"/>
                </a:rPr>
                <a:t>solido</a:t>
              </a:r>
            </a:p>
            <a:p>
              <a:pPr algn="ctr">
                <a:defRPr/>
              </a:pPr>
              <a:r>
                <a:rPr lang="it-IT" sz="16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“freddo”</a:t>
              </a:r>
              <a:endParaRPr lang="it-IT" sz="1600" dirty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02" name="Text Box 17"/>
            <p:cNvSpPr txBox="1">
              <a:spLocks noChangeArrowheads="1"/>
            </p:cNvSpPr>
            <p:nvPr/>
          </p:nvSpPr>
          <p:spPr bwMode="auto">
            <a:xfrm>
              <a:off x="357154" y="2208060"/>
              <a:ext cx="957269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              </a:t>
              </a:r>
              <a:r>
                <a:rPr lang="it-I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ＭＳ Ｐゴシック" pitchFamily="-1" charset="-128"/>
                  <a:cs typeface="ＭＳ Ｐゴシック" pitchFamily="-1" charset="-128"/>
                </a:rPr>
                <a:t>Ecografia del collo</a:t>
              </a: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                                              Calcitonina (?)           TSH</a:t>
              </a:r>
              <a:endParaRPr lang="it-IT" sz="2000" dirty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cxnSp>
          <p:nvCxnSpPr>
            <p:cNvPr id="203" name="Connettore 1 51"/>
            <p:cNvCxnSpPr>
              <a:cxnSpLocks noChangeShapeType="1"/>
            </p:cNvCxnSpPr>
            <p:nvPr/>
          </p:nvCxnSpPr>
          <p:spPr bwMode="auto">
            <a:xfrm rot="20880000" flipH="1">
              <a:off x="4856954" y="1879531"/>
              <a:ext cx="72232" cy="324751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204" name="Connettore 1 51"/>
            <p:cNvCxnSpPr>
              <a:cxnSpLocks noChangeShapeType="1"/>
            </p:cNvCxnSpPr>
            <p:nvPr/>
          </p:nvCxnSpPr>
          <p:spPr bwMode="auto">
            <a:xfrm rot="5400000">
              <a:off x="1071534" y="306531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05" name="Connettore 1 51"/>
            <p:cNvCxnSpPr>
              <a:cxnSpLocks noChangeShapeType="1"/>
            </p:cNvCxnSpPr>
            <p:nvPr/>
          </p:nvCxnSpPr>
          <p:spPr bwMode="auto">
            <a:xfrm rot="5400000">
              <a:off x="6715136" y="2893128"/>
              <a:ext cx="570710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206" name="Connettore 1 51"/>
            <p:cNvCxnSpPr>
              <a:cxnSpLocks noChangeShapeType="1"/>
            </p:cNvCxnSpPr>
            <p:nvPr/>
          </p:nvCxnSpPr>
          <p:spPr bwMode="auto">
            <a:xfrm rot="5400000">
              <a:off x="8786441" y="2922043"/>
              <a:ext cx="571504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207" name="Connettore 1 51"/>
            <p:cNvCxnSpPr>
              <a:cxnSpLocks noChangeShapeType="1"/>
              <a:endCxn id="214" idx="0"/>
            </p:cNvCxnSpPr>
            <p:nvPr/>
          </p:nvCxnSpPr>
          <p:spPr bwMode="auto">
            <a:xfrm flipH="1">
              <a:off x="1214410" y="4208324"/>
              <a:ext cx="794" cy="71438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208" name="Text Box 17"/>
            <p:cNvSpPr txBox="1">
              <a:spLocks noChangeArrowheads="1"/>
            </p:cNvSpPr>
            <p:nvPr/>
          </p:nvSpPr>
          <p:spPr bwMode="auto">
            <a:xfrm>
              <a:off x="2420418" y="3221897"/>
              <a:ext cx="1830513" cy="95133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normAutofit/>
            </a:bodyPr>
            <a:lstStyle/>
            <a:p>
              <a:pPr algn="ctr">
                <a:defRPr/>
              </a:pPr>
              <a:r>
                <a:rPr lang="it-IT" sz="14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 Caratteristiche </a:t>
              </a:r>
              <a:r>
                <a:rPr lang="it-IT" sz="1400" dirty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cliniche </a:t>
              </a:r>
              <a:r>
                <a:rPr lang="it-IT" sz="14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e/o </a:t>
              </a:r>
              <a:r>
                <a:rPr lang="it-IT" sz="1400" dirty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ecografiche </a:t>
              </a:r>
              <a:r>
                <a:rPr lang="it-IT" sz="14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 </a:t>
              </a:r>
              <a:r>
                <a:rPr lang="it-IT" sz="1400" dirty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sospette</a:t>
              </a:r>
            </a:p>
          </p:txBody>
        </p:sp>
        <p:sp>
          <p:nvSpPr>
            <p:cNvPr id="209" name="Text Box 17"/>
            <p:cNvSpPr txBox="1">
              <a:spLocks noChangeArrowheads="1"/>
            </p:cNvSpPr>
            <p:nvPr/>
          </p:nvSpPr>
          <p:spPr bwMode="auto">
            <a:xfrm>
              <a:off x="285716" y="3208192"/>
              <a:ext cx="1761440" cy="95410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Caratteristiche cliniche ed ecografiche non sospette</a:t>
              </a:r>
            </a:p>
          </p:txBody>
        </p:sp>
        <p:sp>
          <p:nvSpPr>
            <p:cNvPr id="210" name="Text Box 17"/>
            <p:cNvSpPr txBox="1">
              <a:spLocks noChangeArrowheads="1"/>
            </p:cNvSpPr>
            <p:nvPr/>
          </p:nvSpPr>
          <p:spPr bwMode="auto">
            <a:xfrm>
              <a:off x="6286508" y="3219129"/>
              <a:ext cx="1571636" cy="646331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it-IT" sz="800" dirty="0" smtClean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Elevata</a:t>
              </a:r>
            </a:p>
            <a:p>
              <a:pPr algn="ctr">
                <a:defRPr/>
              </a:pPr>
              <a:endParaRPr lang="it-IT" sz="800" dirty="0" smtClean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cxnSp>
          <p:nvCxnSpPr>
            <p:cNvPr id="211" name="Connettore 1 51"/>
            <p:cNvCxnSpPr>
              <a:cxnSpLocks noChangeShapeType="1"/>
            </p:cNvCxnSpPr>
            <p:nvPr/>
          </p:nvCxnSpPr>
          <p:spPr bwMode="auto">
            <a:xfrm rot="5400000">
              <a:off x="3114194" y="306531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12" name="Connettore 1 211"/>
            <p:cNvCxnSpPr/>
            <p:nvPr/>
          </p:nvCxnSpPr>
          <p:spPr bwMode="auto">
            <a:xfrm>
              <a:off x="1214410" y="2922440"/>
              <a:ext cx="4095736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13" name="Connettore 1 212"/>
            <p:cNvCxnSpPr/>
            <p:nvPr/>
          </p:nvCxnSpPr>
          <p:spPr bwMode="auto">
            <a:xfrm rot="5400000">
              <a:off x="2265114" y="2791651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214" name="Text Box 17"/>
            <p:cNvSpPr txBox="1">
              <a:spLocks noChangeArrowheads="1"/>
            </p:cNvSpPr>
            <p:nvPr/>
          </p:nvSpPr>
          <p:spPr bwMode="auto">
            <a:xfrm>
              <a:off x="500030" y="4922704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err="1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Follow</a:t>
              </a: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 Up</a:t>
              </a:r>
            </a:p>
          </p:txBody>
        </p:sp>
        <p:cxnSp>
          <p:nvCxnSpPr>
            <p:cNvPr id="215" name="Connettore 1 51"/>
            <p:cNvCxnSpPr>
              <a:cxnSpLocks noChangeShapeType="1"/>
            </p:cNvCxnSpPr>
            <p:nvPr/>
          </p:nvCxnSpPr>
          <p:spPr bwMode="auto">
            <a:xfrm rot="5400000">
              <a:off x="821898" y="5743844"/>
              <a:ext cx="785818" cy="794"/>
            </a:xfrm>
            <a:prstGeom prst="line">
              <a:avLst/>
            </a:prstGeom>
            <a:noFill/>
            <a:ln w="38100" cap="rnd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216" name="Text Box 17"/>
            <p:cNvSpPr txBox="1">
              <a:spLocks noChangeArrowheads="1"/>
            </p:cNvSpPr>
            <p:nvPr/>
          </p:nvSpPr>
          <p:spPr bwMode="auto">
            <a:xfrm>
              <a:off x="2552738" y="4922704"/>
              <a:ext cx="1428760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FNAC</a:t>
              </a:r>
            </a:p>
          </p:txBody>
        </p:sp>
        <p:cxnSp>
          <p:nvCxnSpPr>
            <p:cNvPr id="217" name="Connettore 1 216"/>
            <p:cNvCxnSpPr/>
            <p:nvPr/>
          </p:nvCxnSpPr>
          <p:spPr bwMode="auto">
            <a:xfrm rot="5400000">
              <a:off x="8928920" y="406465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18" name="Connettore 1 217"/>
            <p:cNvCxnSpPr/>
            <p:nvPr/>
          </p:nvCxnSpPr>
          <p:spPr bwMode="auto">
            <a:xfrm rot="5400000">
              <a:off x="8930508" y="477903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20" name="Connettore 1 51"/>
            <p:cNvCxnSpPr>
              <a:cxnSpLocks noChangeShapeType="1"/>
            </p:cNvCxnSpPr>
            <p:nvPr/>
          </p:nvCxnSpPr>
          <p:spPr bwMode="auto">
            <a:xfrm>
              <a:off x="7038422" y="3843311"/>
              <a:ext cx="1191" cy="115865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21" name="Connettore 1 220"/>
            <p:cNvCxnSpPr/>
            <p:nvPr/>
          </p:nvCxnSpPr>
          <p:spPr bwMode="auto">
            <a:xfrm flipH="1">
              <a:off x="4071930" y="5001964"/>
              <a:ext cx="2967683" cy="1121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223" name="Connettore 1 222"/>
            <p:cNvCxnSpPr/>
            <p:nvPr/>
          </p:nvCxnSpPr>
          <p:spPr bwMode="auto">
            <a:xfrm rot="5400000">
              <a:off x="3125036" y="549341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224" name="Connettore 1 223"/>
            <p:cNvCxnSpPr/>
            <p:nvPr/>
          </p:nvCxnSpPr>
          <p:spPr bwMode="auto">
            <a:xfrm>
              <a:off x="2552738" y="5637084"/>
              <a:ext cx="1428760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25" name="Connettore 1 51"/>
            <p:cNvCxnSpPr>
              <a:cxnSpLocks noChangeShapeType="1"/>
            </p:cNvCxnSpPr>
            <p:nvPr/>
          </p:nvCxnSpPr>
          <p:spPr bwMode="auto">
            <a:xfrm rot="5400000">
              <a:off x="2410656" y="577916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226" name="Connettore 1 51"/>
            <p:cNvCxnSpPr>
              <a:cxnSpLocks noChangeShapeType="1"/>
            </p:cNvCxnSpPr>
            <p:nvPr/>
          </p:nvCxnSpPr>
          <p:spPr bwMode="auto">
            <a:xfrm rot="5400000">
              <a:off x="3839416" y="577916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227" name="Text Box 17"/>
            <p:cNvSpPr txBox="1">
              <a:spLocks noChangeArrowheads="1"/>
            </p:cNvSpPr>
            <p:nvPr/>
          </p:nvSpPr>
          <p:spPr bwMode="auto">
            <a:xfrm>
              <a:off x="1766920" y="5922836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benignità</a:t>
              </a:r>
            </a:p>
          </p:txBody>
        </p:sp>
        <p:sp>
          <p:nvSpPr>
            <p:cNvPr id="228" name="Text Box 17"/>
            <p:cNvSpPr txBox="1">
              <a:spLocks noChangeArrowheads="1"/>
            </p:cNvSpPr>
            <p:nvPr/>
          </p:nvSpPr>
          <p:spPr bwMode="auto">
            <a:xfrm>
              <a:off x="3267118" y="5922836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malignità</a:t>
              </a:r>
            </a:p>
          </p:txBody>
        </p:sp>
        <p:cxnSp>
          <p:nvCxnSpPr>
            <p:cNvPr id="229" name="Connettore 1 228"/>
            <p:cNvCxnSpPr/>
            <p:nvPr/>
          </p:nvCxnSpPr>
          <p:spPr bwMode="auto">
            <a:xfrm flipH="1">
              <a:off x="1214410" y="6137150"/>
              <a:ext cx="472706" cy="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231" name="Text Box 17"/>
            <p:cNvSpPr txBox="1">
              <a:spLocks noChangeArrowheads="1"/>
            </p:cNvSpPr>
            <p:nvPr/>
          </p:nvSpPr>
          <p:spPr bwMode="auto">
            <a:xfrm>
              <a:off x="6286508" y="5922836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20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Chirurgia</a:t>
              </a:r>
            </a:p>
          </p:txBody>
        </p:sp>
        <p:cxnSp>
          <p:nvCxnSpPr>
            <p:cNvPr id="232" name="Connettore 1 231"/>
            <p:cNvCxnSpPr/>
            <p:nvPr/>
          </p:nvCxnSpPr>
          <p:spPr bwMode="auto">
            <a:xfrm rot="10800000" flipV="1">
              <a:off x="4786311" y="6122891"/>
              <a:ext cx="1500198" cy="2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423420" y="3219129"/>
              <a:ext cx="1773452" cy="95410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Gozzo </a:t>
              </a:r>
              <a:r>
                <a:rPr lang="it-IT" sz="1400" dirty="0" err="1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multinodulare</a:t>
              </a:r>
              <a:r>
                <a:rPr lang="it-IT" sz="1400" dirty="0" smtClean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 in area iodio-carente</a:t>
              </a:r>
            </a:p>
            <a:p>
              <a:pPr algn="ctr">
                <a:defRPr/>
              </a:pPr>
              <a:r>
                <a:rPr lang="it-IT" sz="1400" dirty="0" smtClean="0">
                  <a:ea typeface="ＭＳ Ｐゴシック" pitchFamily="-1" charset="-128"/>
                  <a:cs typeface="ＭＳ Ｐゴシック" pitchFamily="-1" charset="-128"/>
                </a:rPr>
                <a:t>(?)</a:t>
              </a:r>
              <a:endParaRPr lang="it-IT" sz="1400" dirty="0" smtClean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cxnSp>
          <p:nvCxnSpPr>
            <p:cNvPr id="43" name="Connettore 1 51"/>
            <p:cNvCxnSpPr>
              <a:cxnSpLocks noChangeShapeType="1"/>
            </p:cNvCxnSpPr>
            <p:nvPr/>
          </p:nvCxnSpPr>
          <p:spPr bwMode="auto">
            <a:xfrm rot="5400000">
              <a:off x="5166476" y="3063735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4" name="Connettore 1 51"/>
            <p:cNvCxnSpPr>
              <a:cxnSpLocks noChangeShapeType="1"/>
              <a:stCxn id="40" idx="2"/>
            </p:cNvCxnSpPr>
            <p:nvPr/>
          </p:nvCxnSpPr>
          <p:spPr bwMode="auto">
            <a:xfrm flipH="1">
              <a:off x="5306970" y="4173236"/>
              <a:ext cx="3176" cy="249402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7" name="Connettore 1 86"/>
            <p:cNvCxnSpPr/>
            <p:nvPr/>
          </p:nvCxnSpPr>
          <p:spPr bwMode="auto">
            <a:xfrm flipH="1">
              <a:off x="5306737" y="4408379"/>
              <a:ext cx="2789091" cy="1425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89" name="Connettore 1 88"/>
            <p:cNvCxnSpPr/>
            <p:nvPr/>
          </p:nvCxnSpPr>
          <p:spPr bwMode="auto">
            <a:xfrm flipH="1">
              <a:off x="4083478" y="5174312"/>
              <a:ext cx="4250930" cy="1946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</p:grpSp>
      <p:sp>
        <p:nvSpPr>
          <p:cNvPr id="50" name="CasellaDiTesto 49"/>
          <p:cNvSpPr txBox="1"/>
          <p:nvPr/>
        </p:nvSpPr>
        <p:spPr>
          <a:xfrm>
            <a:off x="1371645" y="188641"/>
            <a:ext cx="65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IL RUOLO DELL’ ECOGRAFIA TIROIDEA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1" name="Connettore 1 51"/>
          <p:cNvCxnSpPr>
            <a:cxnSpLocks noChangeShapeType="1"/>
            <a:endCxn id="216" idx="0"/>
          </p:cNvCxnSpPr>
          <p:nvPr/>
        </p:nvCxnSpPr>
        <p:spPr bwMode="auto">
          <a:xfrm flipH="1">
            <a:off x="2904106" y="4208324"/>
            <a:ext cx="1411" cy="714380"/>
          </a:xfrm>
          <a:prstGeom prst="line">
            <a:avLst/>
          </a:prstGeom>
          <a:noFill/>
          <a:ln w="38100">
            <a:solidFill>
              <a:srgbClr val="618FFD"/>
            </a:solidFill>
            <a:round/>
            <a:headEnd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val="24547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 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Da non effettuare se: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2060575"/>
            <a:ext cx="8770938" cy="4035425"/>
          </a:xfrm>
          <a:solidFill>
            <a:srgbClr val="F2F2F2"/>
          </a:solidFill>
        </p:spPr>
        <p:txBody>
          <a:bodyPr/>
          <a:lstStyle/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Terapia sostitutiva in atto a dosaggio adeguato</a:t>
            </a:r>
          </a:p>
          <a:p>
            <a:pPr eaLnBrk="1" hangingPunct="1">
              <a:buClr>
                <a:srgbClr val="0341DD"/>
              </a:buClr>
            </a:pPr>
            <a:endParaRPr lang="it-IT" sz="2400">
              <a:latin typeface="Arial Narrow" charset="0"/>
            </a:endParaRPr>
          </a:p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Espansione del pool degli ioduri (MDC radiologici, medicazioni con sostanze iodate, cibi ad elevato tenore di iodio come alghe marine e crostacei, crema anticellulite)</a:t>
            </a:r>
          </a:p>
          <a:p>
            <a:pPr eaLnBrk="1" hangingPunct="1">
              <a:buClr>
                <a:srgbClr val="0341DD"/>
              </a:buClr>
            </a:pPr>
            <a:endParaRPr lang="it-IT" sz="2400">
              <a:latin typeface="Arial Narrow" charset="0"/>
            </a:endParaRPr>
          </a:p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Terapia con Amiodarone</a:t>
            </a:r>
          </a:p>
          <a:p>
            <a:pPr eaLnBrk="1" hangingPunct="1">
              <a:buClr>
                <a:srgbClr val="0341DD"/>
              </a:buClr>
            </a:pPr>
            <a:endParaRPr lang="it-IT" sz="2400">
              <a:latin typeface="Arial Narrow" charset="0"/>
            </a:endParaRPr>
          </a:p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Gravidanza</a:t>
            </a:r>
          </a:p>
        </p:txBody>
      </p:sp>
    </p:spTree>
    <p:extLst>
      <p:ext uri="{BB962C8B-B14F-4D97-AF65-F5344CB8AC3E}">
        <p14:creationId xmlns:p14="http://schemas.microsoft.com/office/powerpoint/2010/main" val="19096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caldo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11188" y="3403600"/>
            <a:ext cx="1657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Maschio</a:t>
            </a:r>
          </a:p>
          <a:p>
            <a:r>
              <a:rPr lang="it-IT">
                <a:cs typeface="ＭＳ Ｐゴシック" charset="0"/>
              </a:rPr>
              <a:t>67 anni</a:t>
            </a:r>
          </a:p>
          <a:p>
            <a:r>
              <a:rPr lang="it-IT">
                <a:cs typeface="ＭＳ Ｐゴシック" charset="0"/>
              </a:rPr>
              <a:t>fT3 3.7</a:t>
            </a:r>
          </a:p>
          <a:p>
            <a:r>
              <a:rPr lang="it-IT">
                <a:cs typeface="ＭＳ Ｐゴシック" charset="0"/>
              </a:rPr>
              <a:t>fT4 8</a:t>
            </a:r>
          </a:p>
          <a:p>
            <a:r>
              <a:rPr lang="it-IT">
                <a:cs typeface="ＭＳ Ｐゴシック" charset="0"/>
              </a:rPr>
              <a:t>TSH 0.4</a:t>
            </a:r>
          </a:p>
        </p:txBody>
      </p:sp>
      <p:pic>
        <p:nvPicPr>
          <p:cNvPr id="21507" name="Picture 6" descr="arena gennar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646238"/>
            <a:ext cx="5040312" cy="5040312"/>
          </a:xfrm>
        </p:spPr>
      </p:pic>
    </p:spTree>
    <p:extLst>
      <p:ext uri="{BB962C8B-B14F-4D97-AF65-F5344CB8AC3E}">
        <p14:creationId xmlns:p14="http://schemas.microsoft.com/office/powerpoint/2010/main" val="21752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lang="it-IT" sz="38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3800" b="1">
                <a:solidFill>
                  <a:srgbClr val="00CCFF"/>
                </a:solidFill>
                <a:latin typeface="Arial Narrow" charset="0"/>
              </a:rPr>
            </a:br>
            <a:r>
              <a:rPr lang="it-IT" sz="3800" b="1">
                <a:solidFill>
                  <a:srgbClr val="00CCFF"/>
                </a:solidFill>
                <a:latin typeface="Arial Narrow" charset="0"/>
              </a:rPr>
              <a:t>il nodulo caldo</a:t>
            </a:r>
          </a:p>
        </p:txBody>
      </p:sp>
      <p:pic>
        <p:nvPicPr>
          <p:cNvPr id="1043" name="Picture 4" descr="morandi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3671887" cy="3671887"/>
          </a:xfrm>
        </p:spPr>
      </p:pic>
      <p:graphicFrame>
        <p:nvGraphicFramePr>
          <p:cNvPr id="1041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268413"/>
          <a:ext cx="38671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a di Photo Editor" r:id="rId5" imgW="9523810" imgH="9752381" progId="">
                  <p:embed/>
                </p:oleObj>
              </mc:Choice>
              <mc:Fallback>
                <p:oleObj name="Fotografia di Photo Editor" r:id="rId5" imgW="9523810" imgH="97523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268413"/>
                        <a:ext cx="386715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Text Box 13"/>
          <p:cNvSpPr txBox="1">
            <a:spLocks noChangeArrowheads="1"/>
          </p:cNvSpPr>
          <p:nvPr/>
        </p:nvSpPr>
        <p:spPr bwMode="auto">
          <a:xfrm>
            <a:off x="4716463" y="1196975"/>
            <a:ext cx="4032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it-IT">
              <a:cs typeface="ＭＳ Ｐゴシック" charset="0"/>
            </a:endParaRPr>
          </a:p>
        </p:txBody>
      </p:sp>
      <p:sp>
        <p:nvSpPr>
          <p:cNvPr id="1045" name="Text Box 14"/>
          <p:cNvSpPr txBox="1">
            <a:spLocks noChangeArrowheads="1"/>
          </p:cNvSpPr>
          <p:nvPr/>
        </p:nvSpPr>
        <p:spPr bwMode="auto">
          <a:xfrm>
            <a:off x="663575" y="5286375"/>
            <a:ext cx="3692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Femmina</a:t>
            </a:r>
          </a:p>
          <a:p>
            <a:r>
              <a:rPr lang="it-IT">
                <a:cs typeface="ＭＳ Ｐゴシック" charset="0"/>
              </a:rPr>
              <a:t>52 anni</a:t>
            </a:r>
          </a:p>
          <a:p>
            <a:r>
              <a:rPr lang="it-IT">
                <a:cs typeface="ＭＳ Ｐゴシック" charset="0"/>
              </a:rPr>
              <a:t>Ipertiroidismo subclinico</a:t>
            </a:r>
          </a:p>
          <a:p>
            <a:r>
              <a:rPr lang="it-IT">
                <a:cs typeface="ＭＳ Ｐゴシック" charset="0"/>
              </a:rPr>
              <a:t>fT3 4     fT4  8.5    TSH </a:t>
            </a:r>
            <a:r>
              <a:rPr lang="it-IT">
                <a:cs typeface="Arial" charset="0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3260047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caldo</a:t>
            </a:r>
          </a:p>
        </p:txBody>
      </p:sp>
      <p:graphicFrame>
        <p:nvGraphicFramePr>
          <p:cNvPr id="2064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320925" y="1628775"/>
          <a:ext cx="4772025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tografia di Photo Editor" r:id="rId4" imgW="2438095" imgH="2438095" progId="">
                  <p:embed/>
                </p:oleObj>
              </mc:Choice>
              <mc:Fallback>
                <p:oleObj name="Fotografia di Photo Editor" r:id="rId4" imgW="2438095" imgH="243809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1628775"/>
                        <a:ext cx="4772025" cy="508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6"/>
          <p:cNvSpPr txBox="1">
            <a:spLocks noChangeArrowheads="1"/>
          </p:cNvSpPr>
          <p:nvPr/>
        </p:nvSpPr>
        <p:spPr bwMode="auto">
          <a:xfrm>
            <a:off x="611188" y="3403600"/>
            <a:ext cx="17287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Maschio</a:t>
            </a:r>
          </a:p>
          <a:p>
            <a:r>
              <a:rPr lang="it-IT">
                <a:cs typeface="ＭＳ Ｐゴシック" charset="0"/>
              </a:rPr>
              <a:t>63 anni</a:t>
            </a:r>
          </a:p>
          <a:p>
            <a:r>
              <a:rPr lang="it-IT">
                <a:cs typeface="ＭＳ Ｐゴシック" charset="0"/>
              </a:rPr>
              <a:t>fT3 4</a:t>
            </a:r>
          </a:p>
          <a:p>
            <a:r>
              <a:rPr lang="it-IT">
                <a:cs typeface="ＭＳ Ｐゴシック" charset="0"/>
              </a:rPr>
              <a:t>fT4  11.9</a:t>
            </a:r>
          </a:p>
          <a:p>
            <a:r>
              <a:rPr lang="it-IT">
                <a:cs typeface="ＭＳ Ｐゴシック" charset="0"/>
              </a:rPr>
              <a:t>TSH 0.01</a:t>
            </a:r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 flipH="1" flipV="1">
            <a:off x="5292725" y="4221163"/>
            <a:ext cx="574675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H="1" flipV="1">
            <a:off x="5364163" y="3500438"/>
            <a:ext cx="863600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V="1">
            <a:off x="3781425" y="4437063"/>
            <a:ext cx="503238" cy="504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2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 animBg="1"/>
      <p:bldP spid="156680" grpId="0" animBg="1"/>
      <p:bldP spid="1566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title"/>
          </p:nvPr>
        </p:nvSpPr>
        <p:spPr>
          <a:xfrm>
            <a:off x="-111125" y="0"/>
            <a:ext cx="9255125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caldo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005388" y="2381250"/>
            <a:ext cx="38877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cs typeface="ＭＳ Ｐゴシック" charset="0"/>
              </a:rPr>
              <a:t>Adenoma autonomo</a:t>
            </a:r>
          </a:p>
          <a:p>
            <a:pPr>
              <a:buClr>
                <a:srgbClr val="0341DD"/>
              </a:buClr>
              <a:buFontTx/>
              <a:buChar char="•"/>
            </a:pPr>
            <a:endParaRPr lang="it-IT" sz="2400">
              <a:cs typeface="ＭＳ Ｐゴシック" charset="0"/>
            </a:endParaRP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cs typeface="ＭＳ Ｐゴシック" charset="0"/>
              </a:rPr>
              <a:t>Gozzo multinodulare</a:t>
            </a:r>
          </a:p>
          <a:p>
            <a:pPr>
              <a:buClr>
                <a:srgbClr val="0341DD"/>
              </a:buClr>
            </a:pPr>
            <a:r>
              <a:rPr lang="it-IT" sz="2400">
                <a:cs typeface="ＭＳ Ｐゴシック" charset="0"/>
              </a:rPr>
              <a:t>  iperfunzionante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619250" y="5718175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400" b="1">
                <a:cs typeface="ＭＳ Ｐゴシック" charset="0"/>
              </a:rPr>
              <a:t>Nodulo caldo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4211638" y="6021388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5651500" y="5708650"/>
            <a:ext cx="242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400" b="1">
                <a:solidFill>
                  <a:srgbClr val="FF0000"/>
                </a:solidFill>
                <a:cs typeface="ＭＳ Ｐゴシック" charset="0"/>
              </a:rPr>
              <a:t>No agoaspirato</a:t>
            </a:r>
          </a:p>
        </p:txBody>
      </p:sp>
      <p:pic>
        <p:nvPicPr>
          <p:cNvPr id="29702" name="Picture 14" descr="arena gennar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3887787" cy="3887787"/>
          </a:xfrm>
        </p:spPr>
      </p:pic>
    </p:spTree>
    <p:extLst>
      <p:ext uri="{BB962C8B-B14F-4D97-AF65-F5344CB8AC3E}">
        <p14:creationId xmlns:p14="http://schemas.microsoft.com/office/powerpoint/2010/main" val="27376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  <p:bldP spid="129034" grpId="0"/>
      <p:bldP spid="129035" grpId="0" animBg="1"/>
      <p:bldP spid="129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freddo</a:t>
            </a:r>
          </a:p>
        </p:txBody>
      </p:sp>
      <p:graphicFrame>
        <p:nvGraphicFramePr>
          <p:cNvPr id="3087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4075" y="1701800"/>
          <a:ext cx="5040313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Fotografia di Photo Editor" r:id="rId4" imgW="2438095" imgH="2438095" progId="">
                  <p:embed/>
                </p:oleObj>
              </mc:Choice>
              <mc:Fallback>
                <p:oleObj name="Fotografia di Photo Editor" r:id="rId4" imgW="2438095" imgH="243809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01800"/>
                        <a:ext cx="5040313" cy="5040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 Box 6"/>
          <p:cNvSpPr txBox="1">
            <a:spLocks noChangeArrowheads="1"/>
          </p:cNvSpPr>
          <p:nvPr/>
        </p:nvSpPr>
        <p:spPr bwMode="auto">
          <a:xfrm>
            <a:off x="611188" y="3403600"/>
            <a:ext cx="15128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Femmina</a:t>
            </a:r>
          </a:p>
          <a:p>
            <a:r>
              <a:rPr lang="it-IT">
                <a:cs typeface="ＭＳ Ｐゴシック" charset="0"/>
              </a:rPr>
              <a:t>77 anni</a:t>
            </a:r>
          </a:p>
          <a:p>
            <a:r>
              <a:rPr lang="it-IT">
                <a:cs typeface="ＭＳ Ｐゴシック" charset="0"/>
              </a:rPr>
              <a:t>fT3   2.9</a:t>
            </a:r>
          </a:p>
          <a:p>
            <a:r>
              <a:rPr lang="it-IT">
                <a:cs typeface="ＭＳ Ｐゴシック" charset="0"/>
              </a:rPr>
              <a:t>fT4   14.9</a:t>
            </a:r>
          </a:p>
          <a:p>
            <a:r>
              <a:rPr lang="it-IT">
                <a:cs typeface="ＭＳ Ｐゴシック" charset="0"/>
              </a:rPr>
              <a:t>TSH 0.08</a:t>
            </a:r>
          </a:p>
        </p:txBody>
      </p:sp>
    </p:spTree>
    <p:extLst>
      <p:ext uri="{BB962C8B-B14F-4D97-AF65-F5344CB8AC3E}">
        <p14:creationId xmlns:p14="http://schemas.microsoft.com/office/powerpoint/2010/main" val="167991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freddo</a:t>
            </a:r>
          </a:p>
        </p:txBody>
      </p:sp>
      <p:graphicFrame>
        <p:nvGraphicFramePr>
          <p:cNvPr id="4110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124075" y="1701800"/>
          <a:ext cx="5040313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Fotografia di Photo Editor" r:id="rId4" imgW="1219370" imgH="1219370" progId="">
                  <p:embed/>
                </p:oleObj>
              </mc:Choice>
              <mc:Fallback>
                <p:oleObj name="Fotografia di Photo Editor" r:id="rId4" imgW="1219370" imgH="121937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01800"/>
                        <a:ext cx="5040313" cy="504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7"/>
          <p:cNvSpPr txBox="1">
            <a:spLocks noChangeArrowheads="1"/>
          </p:cNvSpPr>
          <p:nvPr/>
        </p:nvSpPr>
        <p:spPr bwMode="auto">
          <a:xfrm>
            <a:off x="611188" y="3403600"/>
            <a:ext cx="16573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Femmina</a:t>
            </a:r>
          </a:p>
          <a:p>
            <a:r>
              <a:rPr lang="it-IT">
                <a:cs typeface="ＭＳ Ｐゴシック" charset="0"/>
              </a:rPr>
              <a:t>74 anni</a:t>
            </a:r>
          </a:p>
          <a:p>
            <a:r>
              <a:rPr lang="it-IT">
                <a:cs typeface="ＭＳ Ｐゴシック" charset="0"/>
              </a:rPr>
              <a:t>fT3    6.2</a:t>
            </a:r>
          </a:p>
          <a:p>
            <a:r>
              <a:rPr lang="it-IT">
                <a:cs typeface="ＭＳ Ｐゴシック" charset="0"/>
              </a:rPr>
              <a:t>fT4   16.5</a:t>
            </a:r>
          </a:p>
          <a:p>
            <a:r>
              <a:rPr lang="it-IT">
                <a:cs typeface="ＭＳ Ｐゴシック" charset="0"/>
              </a:rPr>
              <a:t>TSH  </a:t>
            </a:r>
            <a:r>
              <a:rPr lang="it-IT">
                <a:cs typeface="Arial" charset="0"/>
              </a:rPr>
              <a:t>0.01</a:t>
            </a:r>
            <a:r>
              <a:rPr lang="it-IT"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39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freddo</a:t>
            </a:r>
          </a:p>
        </p:txBody>
      </p:sp>
      <p:graphicFrame>
        <p:nvGraphicFramePr>
          <p:cNvPr id="5134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122488" y="1628775"/>
          <a:ext cx="5113337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Fotografia di Photo Editor" r:id="rId4" imgW="2438095" imgH="2438095" progId="">
                  <p:embed/>
                </p:oleObj>
              </mc:Choice>
              <mc:Fallback>
                <p:oleObj name="Fotografia di Photo Editor" r:id="rId4" imgW="2438095" imgH="243809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1628775"/>
                        <a:ext cx="5113337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7"/>
          <p:cNvSpPr txBox="1">
            <a:spLocks noChangeArrowheads="1"/>
          </p:cNvSpPr>
          <p:nvPr/>
        </p:nvSpPr>
        <p:spPr bwMode="auto">
          <a:xfrm>
            <a:off x="611188" y="3403600"/>
            <a:ext cx="1368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Maschio</a:t>
            </a:r>
          </a:p>
          <a:p>
            <a:r>
              <a:rPr lang="it-IT">
                <a:cs typeface="ＭＳ Ｐゴシック" charset="0"/>
              </a:rPr>
              <a:t>46 anni</a:t>
            </a:r>
          </a:p>
          <a:p>
            <a:r>
              <a:rPr lang="it-IT">
                <a:cs typeface="ＭＳ Ｐゴシック" charset="0"/>
              </a:rPr>
              <a:t>fT3  2.24</a:t>
            </a:r>
          </a:p>
          <a:p>
            <a:r>
              <a:rPr lang="it-IT">
                <a:cs typeface="ＭＳ Ｐゴシック" charset="0"/>
              </a:rPr>
              <a:t>fT4  13.7</a:t>
            </a:r>
          </a:p>
          <a:p>
            <a:r>
              <a:rPr lang="it-IT">
                <a:cs typeface="ＭＳ Ｐゴシック" charset="0"/>
              </a:rPr>
              <a:t>TSH 3.84</a:t>
            </a:r>
          </a:p>
        </p:txBody>
      </p:sp>
    </p:spTree>
    <p:extLst>
      <p:ext uri="{BB962C8B-B14F-4D97-AF65-F5344CB8AC3E}">
        <p14:creationId xmlns:p14="http://schemas.microsoft.com/office/powerpoint/2010/main" val="1078440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 dirty="0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 dirty="0">
                <a:solidFill>
                  <a:srgbClr val="00CCFF"/>
                </a:solidFill>
                <a:latin typeface="Arial Narrow" charset="0"/>
              </a:rPr>
              <a:t>il nodulo freddo</a:t>
            </a:r>
          </a:p>
        </p:txBody>
      </p:sp>
      <p:graphicFrame>
        <p:nvGraphicFramePr>
          <p:cNvPr id="6158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1700213"/>
          <a:ext cx="5040312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Fotografia di Photo Editor" r:id="rId4" imgW="2438095" imgH="2438095" progId="">
                  <p:embed/>
                </p:oleObj>
              </mc:Choice>
              <mc:Fallback>
                <p:oleObj name="Fotografia di Photo Editor" r:id="rId4" imgW="2438095" imgH="243809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00213"/>
                        <a:ext cx="5040312" cy="504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7"/>
          <p:cNvSpPr txBox="1">
            <a:spLocks noChangeArrowheads="1"/>
          </p:cNvSpPr>
          <p:nvPr/>
        </p:nvSpPr>
        <p:spPr bwMode="auto">
          <a:xfrm>
            <a:off x="611188" y="3357563"/>
            <a:ext cx="14398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>
                <a:cs typeface="ＭＳ Ｐゴシック" charset="0"/>
              </a:rPr>
              <a:t>Femmina</a:t>
            </a:r>
          </a:p>
          <a:p>
            <a:r>
              <a:rPr lang="it-IT">
                <a:cs typeface="ＭＳ Ｐゴシック" charset="0"/>
              </a:rPr>
              <a:t>63 anni</a:t>
            </a:r>
          </a:p>
          <a:p>
            <a:r>
              <a:rPr lang="it-IT">
                <a:cs typeface="ＭＳ Ｐゴシック" charset="0"/>
              </a:rPr>
              <a:t>fT3 = 2.8</a:t>
            </a:r>
          </a:p>
          <a:p>
            <a:r>
              <a:rPr lang="it-IT">
                <a:cs typeface="ＭＳ Ｐゴシック" charset="0"/>
              </a:rPr>
              <a:t>fT4 = 11</a:t>
            </a:r>
          </a:p>
          <a:p>
            <a:r>
              <a:rPr lang="it-IT">
                <a:cs typeface="ＭＳ Ｐゴシック" charset="0"/>
              </a:rPr>
              <a:t>TSH 1.4</a:t>
            </a:r>
          </a:p>
        </p:txBody>
      </p:sp>
    </p:spTree>
    <p:extLst>
      <p:ext uri="{BB962C8B-B14F-4D97-AF65-F5344CB8AC3E}">
        <p14:creationId xmlns:p14="http://schemas.microsoft.com/office/powerpoint/2010/main" val="7520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il nodulo freddo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311275" y="585152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2400" b="1">
                <a:cs typeface="ＭＳ Ｐゴシック" charset="0"/>
              </a:rPr>
              <a:t>Nodulo freddo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859338" y="2082800"/>
            <a:ext cx="42846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Cisti</a:t>
            </a: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Emorragia</a:t>
            </a: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Nodulo iperplastico</a:t>
            </a: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Tiroidite focali </a:t>
            </a: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Neoplasia tiroidea </a:t>
            </a: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Neoplasia</a:t>
            </a:r>
            <a:r>
              <a:rPr lang="it-IT">
                <a:latin typeface="Arial Narrow" charset="0"/>
                <a:cs typeface="Arial Narrow" charset="0"/>
              </a:rPr>
              <a:t> </a:t>
            </a:r>
            <a:r>
              <a:rPr lang="it-IT" sz="2400">
                <a:latin typeface="Arial Narrow" charset="0"/>
                <a:cs typeface="Arial Narrow" charset="0"/>
              </a:rPr>
              <a:t>paratiroidea</a:t>
            </a:r>
          </a:p>
          <a:p>
            <a:pPr>
              <a:buClr>
                <a:srgbClr val="0341DD"/>
              </a:buClr>
              <a:buFontTx/>
              <a:buChar char="•"/>
            </a:pPr>
            <a:r>
              <a:rPr lang="it-IT" sz="2400">
                <a:latin typeface="Arial Narrow" charset="0"/>
                <a:cs typeface="Arial Narrow" charset="0"/>
              </a:rPr>
              <a:t>Metastasi</a:t>
            </a:r>
          </a:p>
          <a:p>
            <a:pPr>
              <a:buFontTx/>
              <a:buChar char="•"/>
            </a:pPr>
            <a:endParaRPr lang="it-IT" sz="2400">
              <a:solidFill>
                <a:schemeClr val="bg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940425" y="5824538"/>
            <a:ext cx="223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2400" b="1">
                <a:solidFill>
                  <a:srgbClr val="FF0000"/>
                </a:solidFill>
                <a:cs typeface="ＭＳ Ｐゴシック" charset="0"/>
              </a:rPr>
              <a:t>Agoaspirato </a:t>
            </a:r>
          </a:p>
        </p:txBody>
      </p:sp>
      <p:graphicFrame>
        <p:nvGraphicFramePr>
          <p:cNvPr id="7181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682625" y="1557338"/>
          <a:ext cx="388937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Fotografia di Photo Editor" r:id="rId4" imgW="2438095" imgH="2438095" progId="">
                  <p:embed/>
                </p:oleObj>
              </mc:Choice>
              <mc:Fallback>
                <p:oleObj name="Fotografia di Photo Editor" r:id="rId4" imgW="2438095" imgH="243809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557338"/>
                        <a:ext cx="3889375" cy="38877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4067175" y="6092825"/>
            <a:ext cx="12239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6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8600" cy="914400"/>
          </a:xfrm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REFERTO DEL CITOASPIRATO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502" y="1262608"/>
            <a:ext cx="8640960" cy="4038600"/>
          </a:xfrm>
        </p:spPr>
        <p:txBody>
          <a:bodyPr>
            <a:noAutofit/>
          </a:bodyPr>
          <a:lstStyle/>
          <a:p>
            <a:pPr>
              <a:buClr>
                <a:srgbClr val="0341DD"/>
              </a:buClr>
            </a:pPr>
            <a:r>
              <a:rPr lang="it-IT" sz="2400" b="1" dirty="0" smtClean="0">
                <a:latin typeface="Arial Narrow"/>
                <a:cs typeface="Arial Narrow"/>
              </a:rPr>
              <a:t>TIR1: NON DIAGNOSTICO</a:t>
            </a:r>
          </a:p>
          <a:p>
            <a:pPr>
              <a:buClr>
                <a:srgbClr val="0341DD"/>
              </a:buClr>
              <a:buNone/>
            </a:pPr>
            <a:r>
              <a:rPr lang="it-IT" sz="2400" b="1" dirty="0" smtClean="0">
                <a:latin typeface="Arial Narrow"/>
                <a:cs typeface="Arial Narrow"/>
              </a:rPr>
              <a:t>	</a:t>
            </a:r>
            <a:r>
              <a:rPr lang="it-IT" sz="2400" dirty="0" smtClean="0">
                <a:latin typeface="Arial Narrow"/>
                <a:cs typeface="Arial Narrow"/>
              </a:rPr>
              <a:t>la FNAC deve essere ripetuta non prima di 30 giorni</a:t>
            </a:r>
          </a:p>
          <a:p>
            <a:pPr>
              <a:buNone/>
            </a:pPr>
            <a:endParaRPr lang="it-IT" sz="2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it-IT" sz="2400" dirty="0" smtClean="0">
              <a:latin typeface="Arial Narrow"/>
              <a:cs typeface="Arial Narrow"/>
            </a:endParaRPr>
          </a:p>
          <a:p>
            <a:pPr>
              <a:buClr>
                <a:srgbClr val="0341DD"/>
              </a:buClr>
            </a:pPr>
            <a:r>
              <a:rPr lang="it-IT" sz="2400" b="1" dirty="0" smtClean="0">
                <a:latin typeface="Arial Narrow"/>
                <a:cs typeface="Arial Narrow"/>
              </a:rPr>
              <a:t>TIR2: BENIGNO  </a:t>
            </a:r>
            <a:r>
              <a:rPr lang="it-IT" sz="2400" dirty="0" smtClean="0">
                <a:latin typeface="Arial Narrow"/>
                <a:cs typeface="Arial Narrow"/>
              </a:rPr>
              <a:t>follow-up ecografico 6-12 mesi</a:t>
            </a:r>
          </a:p>
          <a:p>
            <a:endParaRPr lang="it-IT" sz="2400" dirty="0" smtClean="0">
              <a:latin typeface="Arial Narrow"/>
              <a:cs typeface="Arial Narrow"/>
            </a:endParaRPr>
          </a:p>
          <a:p>
            <a:endParaRPr lang="it-IT" sz="2400" dirty="0" smtClean="0">
              <a:latin typeface="Arial Narrow"/>
              <a:cs typeface="Arial Narrow"/>
            </a:endParaRPr>
          </a:p>
          <a:p>
            <a:pPr>
              <a:buNone/>
            </a:pPr>
            <a:endParaRPr lang="it-IT" sz="2400" dirty="0" smtClean="0">
              <a:latin typeface="Arial Narrow"/>
              <a:cs typeface="Arial Narrow"/>
            </a:endParaRPr>
          </a:p>
          <a:p>
            <a:pPr>
              <a:buClr>
                <a:srgbClr val="0341DD"/>
              </a:buClr>
            </a:pPr>
            <a:r>
              <a:rPr lang="it-IT" sz="2400" b="1" dirty="0" smtClean="0">
                <a:latin typeface="Arial Narrow"/>
                <a:cs typeface="Arial Narrow"/>
              </a:rPr>
              <a:t>TIR3: INDETERMINATO</a:t>
            </a:r>
          </a:p>
          <a:p>
            <a:pPr>
              <a:buClr>
                <a:srgbClr val="0341DD"/>
              </a:buClr>
            </a:pPr>
            <a:r>
              <a:rPr lang="it-IT" sz="2400" b="1" dirty="0" smtClean="0">
                <a:latin typeface="Arial Narrow"/>
                <a:cs typeface="Arial Narrow"/>
              </a:rPr>
              <a:t>TIR4: SOSPETTO PER CARCINOMA</a:t>
            </a:r>
          </a:p>
          <a:p>
            <a:pPr>
              <a:buClr>
                <a:srgbClr val="0341DD"/>
              </a:buClr>
            </a:pPr>
            <a:r>
              <a:rPr lang="it-IT" sz="2400" b="1" dirty="0" smtClean="0">
                <a:latin typeface="Arial Narrow"/>
                <a:cs typeface="Arial Narrow"/>
              </a:rPr>
              <a:t>TIR5: CARCINOMA TIROIDEO</a:t>
            </a:r>
            <a:endParaRPr lang="it-IT" sz="2400" b="1" dirty="0">
              <a:latin typeface="Arial Narrow"/>
              <a:cs typeface="Arial Narrow"/>
            </a:endParaRPr>
          </a:p>
        </p:txBody>
      </p:sp>
      <p:sp>
        <p:nvSpPr>
          <p:cNvPr id="5" name="Parentesi graffa chiusa 4"/>
          <p:cNvSpPr/>
          <p:nvPr/>
        </p:nvSpPr>
        <p:spPr bwMode="auto">
          <a:xfrm>
            <a:off x="5340085" y="4805365"/>
            <a:ext cx="384043" cy="1440160"/>
          </a:xfrm>
          <a:prstGeom prst="rightBrace">
            <a:avLst>
              <a:gd name="adj1" fmla="val 24613"/>
              <a:gd name="adj2" fmla="val 48824"/>
            </a:avLst>
          </a:prstGeom>
          <a:noFill/>
          <a:ln w="38100">
            <a:solidFill>
              <a:srgbClr val="618FFD"/>
            </a:solidFill>
            <a:round/>
            <a:headEnd/>
            <a:tailEnd type="none" w="lg" len="med"/>
          </a:ln>
        </p:spPr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 descr="j03139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49" y="4581128"/>
            <a:ext cx="17921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40647" y="2276872"/>
            <a:ext cx="1763801" cy="1800200"/>
            <a:chOff x="0" y="0"/>
            <a:chExt cx="5760" cy="4341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5829">
              <a:off x="1837" y="1252"/>
              <a:ext cx="391" cy="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9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Gruppo 194"/>
          <p:cNvGrpSpPr>
            <a:grpSpLocks/>
          </p:cNvGrpSpPr>
          <p:nvPr/>
        </p:nvGrpSpPr>
        <p:grpSpPr bwMode="auto">
          <a:xfrm>
            <a:off x="254000" y="850900"/>
            <a:ext cx="8636000" cy="5472113"/>
            <a:chOff x="285716" y="850736"/>
            <a:chExt cx="9715568" cy="5472210"/>
          </a:xfrm>
        </p:grpSpPr>
        <p:sp>
          <p:nvSpPr>
            <p:cNvPr id="78852" name="Text Box 17"/>
            <p:cNvSpPr txBox="1">
              <a:spLocks noChangeArrowheads="1"/>
            </p:cNvSpPr>
            <p:nvPr/>
          </p:nvSpPr>
          <p:spPr bwMode="auto">
            <a:xfrm>
              <a:off x="2786046" y="1479421"/>
              <a:ext cx="428628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Valutazione clinica</a:t>
              </a:r>
            </a:p>
          </p:txBody>
        </p:sp>
        <p:sp>
          <p:nvSpPr>
            <p:cNvPr id="78853" name="Text Box 17"/>
            <p:cNvSpPr txBox="1">
              <a:spLocks noChangeArrowheads="1"/>
            </p:cNvSpPr>
            <p:nvPr/>
          </p:nvSpPr>
          <p:spPr bwMode="auto">
            <a:xfrm>
              <a:off x="8143896" y="3214686"/>
              <a:ext cx="1857388" cy="70788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Basso/</a:t>
              </a:r>
            </a:p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Soppresso</a:t>
              </a:r>
            </a:p>
          </p:txBody>
        </p:sp>
        <p:sp>
          <p:nvSpPr>
            <p:cNvPr id="78854" name="Text Box 17"/>
            <p:cNvSpPr txBox="1">
              <a:spLocks noChangeArrowheads="1"/>
            </p:cNvSpPr>
            <p:nvPr/>
          </p:nvSpPr>
          <p:spPr bwMode="auto">
            <a:xfrm>
              <a:off x="2500294" y="850736"/>
              <a:ext cx="492922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Paziente con nodulo(i) tiroideo</a:t>
              </a:r>
            </a:p>
          </p:txBody>
        </p:sp>
        <p:cxnSp>
          <p:nvCxnSpPr>
            <p:cNvPr id="78855" name="Connettore 1 51"/>
            <p:cNvCxnSpPr>
              <a:cxnSpLocks noChangeShapeType="1"/>
            </p:cNvCxnSpPr>
            <p:nvPr/>
          </p:nvCxnSpPr>
          <p:spPr bwMode="auto">
            <a:xfrm flipH="1">
              <a:off x="4919118" y="1272359"/>
              <a:ext cx="10068" cy="212425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200" name="Text Box 17"/>
            <p:cNvSpPr txBox="1">
              <a:spLocks noChangeArrowheads="1"/>
            </p:cNvSpPr>
            <p:nvPr/>
          </p:nvSpPr>
          <p:spPr bwMode="auto">
            <a:xfrm>
              <a:off x="8143896" y="4208359"/>
              <a:ext cx="1857388" cy="4000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618FFD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Scintigrafia</a:t>
              </a:r>
              <a:endParaRPr lang="it-IT" sz="2000" baseline="30000" dirty="0">
                <a:latin typeface="+mn-lt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78857" name="Text Box 17"/>
            <p:cNvSpPr txBox="1">
              <a:spLocks noChangeArrowheads="1"/>
            </p:cNvSpPr>
            <p:nvPr/>
          </p:nvSpPr>
          <p:spPr bwMode="auto">
            <a:xfrm>
              <a:off x="8334409" y="4894186"/>
              <a:ext cx="1595438" cy="5847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latin typeface="Calibri" pitchFamily="34" charset="0"/>
                  <a:ea typeface="ＭＳ Ｐゴシック"/>
                  <a:cs typeface="ＭＳ Ｐゴシック"/>
                </a:rPr>
                <a:t>Nodulo solido</a:t>
              </a:r>
            </a:p>
            <a:p>
              <a:pPr algn="ctr"/>
              <a:r>
                <a:rPr lang="it-IT" sz="1600">
                  <a:latin typeface="Calibri" pitchFamily="34" charset="0"/>
                  <a:ea typeface="ＭＳ Ｐゴシック"/>
                  <a:cs typeface="ＭＳ Ｐゴシック"/>
                </a:rPr>
                <a:t>“freddo”</a:t>
              </a:r>
            </a:p>
          </p:txBody>
        </p:sp>
        <p:sp>
          <p:nvSpPr>
            <p:cNvPr id="78858" name="Text Box 17"/>
            <p:cNvSpPr txBox="1">
              <a:spLocks noChangeArrowheads="1"/>
            </p:cNvSpPr>
            <p:nvPr/>
          </p:nvSpPr>
          <p:spPr bwMode="auto">
            <a:xfrm>
              <a:off x="357154" y="2208060"/>
              <a:ext cx="957269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                 Ecografia del collo                                            Calcitonina (?)          TSH</a:t>
              </a:r>
            </a:p>
          </p:txBody>
        </p:sp>
        <p:cxnSp>
          <p:nvCxnSpPr>
            <p:cNvPr id="78859" name="Connettore 1 51"/>
            <p:cNvCxnSpPr>
              <a:cxnSpLocks noChangeShapeType="1"/>
            </p:cNvCxnSpPr>
            <p:nvPr/>
          </p:nvCxnSpPr>
          <p:spPr bwMode="auto">
            <a:xfrm rot="20880000" flipH="1">
              <a:off x="4856954" y="1879531"/>
              <a:ext cx="72232" cy="324751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78860" name="Connettore 1 51"/>
            <p:cNvCxnSpPr>
              <a:cxnSpLocks noChangeShapeType="1"/>
            </p:cNvCxnSpPr>
            <p:nvPr/>
          </p:nvCxnSpPr>
          <p:spPr bwMode="auto">
            <a:xfrm rot="5400000">
              <a:off x="1071534" y="306531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61" name="Connettore 1 51"/>
            <p:cNvCxnSpPr>
              <a:cxnSpLocks noChangeShapeType="1"/>
            </p:cNvCxnSpPr>
            <p:nvPr/>
          </p:nvCxnSpPr>
          <p:spPr bwMode="auto">
            <a:xfrm rot="5400000">
              <a:off x="6715136" y="2893128"/>
              <a:ext cx="570710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78862" name="Connettore 1 51"/>
            <p:cNvCxnSpPr>
              <a:cxnSpLocks noChangeShapeType="1"/>
            </p:cNvCxnSpPr>
            <p:nvPr/>
          </p:nvCxnSpPr>
          <p:spPr bwMode="auto">
            <a:xfrm rot="5400000">
              <a:off x="8786441" y="2922043"/>
              <a:ext cx="571504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78863" name="Connettore 1 51"/>
            <p:cNvCxnSpPr>
              <a:cxnSpLocks noChangeShapeType="1"/>
              <a:endCxn id="78869" idx="0"/>
            </p:cNvCxnSpPr>
            <p:nvPr/>
          </p:nvCxnSpPr>
          <p:spPr bwMode="auto">
            <a:xfrm flipH="1">
              <a:off x="1214410" y="4208324"/>
              <a:ext cx="794" cy="71438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78864" name="Text Box 17"/>
            <p:cNvSpPr txBox="1">
              <a:spLocks noChangeArrowheads="1"/>
            </p:cNvSpPr>
            <p:nvPr/>
          </p:nvSpPr>
          <p:spPr bwMode="auto">
            <a:xfrm>
              <a:off x="285716" y="3208192"/>
              <a:ext cx="1761440" cy="9541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>
                  <a:latin typeface="Calibri" pitchFamily="34" charset="0"/>
                  <a:ea typeface="ＭＳ Ｐゴシック"/>
                  <a:cs typeface="ＭＳ Ｐゴシック"/>
                </a:rPr>
                <a:t>Caratteristiche cliniche ed ecografiche non sospette</a:t>
              </a:r>
            </a:p>
          </p:txBody>
        </p:sp>
        <p:sp>
          <p:nvSpPr>
            <p:cNvPr id="78865" name="Text Box 17"/>
            <p:cNvSpPr txBox="1">
              <a:spLocks noChangeArrowheads="1"/>
            </p:cNvSpPr>
            <p:nvPr/>
          </p:nvSpPr>
          <p:spPr bwMode="auto">
            <a:xfrm>
              <a:off x="6286508" y="3219129"/>
              <a:ext cx="1571636" cy="646331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Elevata</a:t>
              </a:r>
            </a:p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78866" name="Connettore 1 51"/>
            <p:cNvCxnSpPr>
              <a:cxnSpLocks noChangeShapeType="1"/>
            </p:cNvCxnSpPr>
            <p:nvPr/>
          </p:nvCxnSpPr>
          <p:spPr bwMode="auto">
            <a:xfrm rot="5400000">
              <a:off x="3114194" y="306531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67" name="Connettore 1 211"/>
            <p:cNvCxnSpPr>
              <a:cxnSpLocks noChangeShapeType="1"/>
            </p:cNvCxnSpPr>
            <p:nvPr/>
          </p:nvCxnSpPr>
          <p:spPr bwMode="auto">
            <a:xfrm>
              <a:off x="1214410" y="2922440"/>
              <a:ext cx="4095736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68" name="Connettore 1 212"/>
            <p:cNvCxnSpPr>
              <a:cxnSpLocks noChangeShapeType="1"/>
            </p:cNvCxnSpPr>
            <p:nvPr/>
          </p:nvCxnSpPr>
          <p:spPr bwMode="auto">
            <a:xfrm rot="5400000">
              <a:off x="2265114" y="2791651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78869" name="Text Box 17"/>
            <p:cNvSpPr txBox="1">
              <a:spLocks noChangeArrowheads="1"/>
            </p:cNvSpPr>
            <p:nvPr/>
          </p:nvSpPr>
          <p:spPr bwMode="auto">
            <a:xfrm>
              <a:off x="500030" y="4922704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Follow Up</a:t>
              </a:r>
            </a:p>
          </p:txBody>
        </p:sp>
        <p:cxnSp>
          <p:nvCxnSpPr>
            <p:cNvPr id="78870" name="Connettore 1 51"/>
            <p:cNvCxnSpPr>
              <a:cxnSpLocks noChangeShapeType="1"/>
            </p:cNvCxnSpPr>
            <p:nvPr/>
          </p:nvCxnSpPr>
          <p:spPr bwMode="auto">
            <a:xfrm rot="5400000">
              <a:off x="821898" y="5743844"/>
              <a:ext cx="785818" cy="794"/>
            </a:xfrm>
            <a:prstGeom prst="line">
              <a:avLst/>
            </a:prstGeom>
            <a:noFill/>
            <a:ln w="38100" cap="rnd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216" name="Text Box 17"/>
            <p:cNvSpPr txBox="1">
              <a:spLocks noChangeArrowheads="1"/>
            </p:cNvSpPr>
            <p:nvPr/>
          </p:nvSpPr>
          <p:spPr bwMode="auto">
            <a:xfrm>
              <a:off x="2552087" y="4922746"/>
              <a:ext cx="1428760" cy="4000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latin typeface="+mn-lt"/>
                  <a:ea typeface="ＭＳ Ｐゴシック" pitchFamily="-1" charset="-128"/>
                  <a:cs typeface="ＭＳ Ｐゴシック" pitchFamily="-1" charset="-128"/>
                </a:rPr>
                <a:t>FNAC</a:t>
              </a:r>
            </a:p>
          </p:txBody>
        </p:sp>
        <p:cxnSp>
          <p:nvCxnSpPr>
            <p:cNvPr id="78872" name="Connettore 1 216"/>
            <p:cNvCxnSpPr>
              <a:cxnSpLocks noChangeShapeType="1"/>
            </p:cNvCxnSpPr>
            <p:nvPr/>
          </p:nvCxnSpPr>
          <p:spPr bwMode="auto">
            <a:xfrm rot="5400000">
              <a:off x="8928920" y="406465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73" name="Connettore 1 217"/>
            <p:cNvCxnSpPr>
              <a:cxnSpLocks noChangeShapeType="1"/>
            </p:cNvCxnSpPr>
            <p:nvPr/>
          </p:nvCxnSpPr>
          <p:spPr bwMode="auto">
            <a:xfrm rot="5400000">
              <a:off x="8930508" y="477903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74" name="Connettore 1 51"/>
            <p:cNvCxnSpPr>
              <a:cxnSpLocks noChangeShapeType="1"/>
            </p:cNvCxnSpPr>
            <p:nvPr/>
          </p:nvCxnSpPr>
          <p:spPr bwMode="auto">
            <a:xfrm>
              <a:off x="3256275" y="4208324"/>
              <a:ext cx="2" cy="71438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78875" name="Connettore 1 51"/>
            <p:cNvCxnSpPr>
              <a:cxnSpLocks noChangeShapeType="1"/>
            </p:cNvCxnSpPr>
            <p:nvPr/>
          </p:nvCxnSpPr>
          <p:spPr bwMode="auto">
            <a:xfrm>
              <a:off x="7038422" y="3843311"/>
              <a:ext cx="1191" cy="115865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76" name="Connettore 1 220"/>
            <p:cNvCxnSpPr>
              <a:cxnSpLocks noChangeShapeType="1"/>
            </p:cNvCxnSpPr>
            <p:nvPr/>
          </p:nvCxnSpPr>
          <p:spPr bwMode="auto">
            <a:xfrm flipH="1">
              <a:off x="4071930" y="5001964"/>
              <a:ext cx="2967683" cy="1121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78877" name="Connettore 1 222"/>
            <p:cNvCxnSpPr>
              <a:cxnSpLocks noChangeShapeType="1"/>
            </p:cNvCxnSpPr>
            <p:nvPr/>
          </p:nvCxnSpPr>
          <p:spPr bwMode="auto">
            <a:xfrm rot="5400000">
              <a:off x="3125036" y="549341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78878" name="Connettore 1 223"/>
            <p:cNvCxnSpPr>
              <a:cxnSpLocks noChangeShapeType="1"/>
            </p:cNvCxnSpPr>
            <p:nvPr/>
          </p:nvCxnSpPr>
          <p:spPr bwMode="auto">
            <a:xfrm>
              <a:off x="2552738" y="5637084"/>
              <a:ext cx="1428760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79" name="Connettore 1 51"/>
            <p:cNvCxnSpPr>
              <a:cxnSpLocks noChangeShapeType="1"/>
            </p:cNvCxnSpPr>
            <p:nvPr/>
          </p:nvCxnSpPr>
          <p:spPr bwMode="auto">
            <a:xfrm rot="5400000">
              <a:off x="2410656" y="577916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80" name="Connettore 1 51"/>
            <p:cNvCxnSpPr>
              <a:cxnSpLocks noChangeShapeType="1"/>
            </p:cNvCxnSpPr>
            <p:nvPr/>
          </p:nvCxnSpPr>
          <p:spPr bwMode="auto">
            <a:xfrm rot="5400000">
              <a:off x="3839416" y="577916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78881" name="Text Box 17"/>
            <p:cNvSpPr txBox="1">
              <a:spLocks noChangeArrowheads="1"/>
            </p:cNvSpPr>
            <p:nvPr/>
          </p:nvSpPr>
          <p:spPr bwMode="auto">
            <a:xfrm>
              <a:off x="1766920" y="5922836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benignità</a:t>
              </a:r>
            </a:p>
          </p:txBody>
        </p:sp>
        <p:sp>
          <p:nvSpPr>
            <p:cNvPr id="78882" name="Text Box 17"/>
            <p:cNvSpPr txBox="1">
              <a:spLocks noChangeArrowheads="1"/>
            </p:cNvSpPr>
            <p:nvPr/>
          </p:nvSpPr>
          <p:spPr bwMode="auto">
            <a:xfrm>
              <a:off x="3267118" y="5922836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malignità</a:t>
              </a:r>
            </a:p>
          </p:txBody>
        </p:sp>
        <p:cxnSp>
          <p:nvCxnSpPr>
            <p:cNvPr id="78883" name="Connettore 1 228"/>
            <p:cNvCxnSpPr>
              <a:cxnSpLocks noChangeShapeType="1"/>
            </p:cNvCxnSpPr>
            <p:nvPr/>
          </p:nvCxnSpPr>
          <p:spPr bwMode="auto">
            <a:xfrm flipH="1">
              <a:off x="1214410" y="6137150"/>
              <a:ext cx="472706" cy="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78884" name="Text Box 17"/>
            <p:cNvSpPr txBox="1">
              <a:spLocks noChangeArrowheads="1"/>
            </p:cNvSpPr>
            <p:nvPr/>
          </p:nvSpPr>
          <p:spPr bwMode="auto">
            <a:xfrm>
              <a:off x="6286508" y="5922836"/>
              <a:ext cx="1428760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Chirurgia</a:t>
              </a:r>
            </a:p>
          </p:txBody>
        </p:sp>
        <p:cxnSp>
          <p:nvCxnSpPr>
            <p:cNvPr id="78885" name="Connettore 1 231"/>
            <p:cNvCxnSpPr>
              <a:cxnSpLocks noChangeShapeType="1"/>
            </p:cNvCxnSpPr>
            <p:nvPr/>
          </p:nvCxnSpPr>
          <p:spPr bwMode="auto">
            <a:xfrm rot="10800000" flipV="1">
              <a:off x="4786311" y="6122891"/>
              <a:ext cx="1500198" cy="2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78886" name="Text Box 17"/>
            <p:cNvSpPr txBox="1">
              <a:spLocks noChangeArrowheads="1"/>
            </p:cNvSpPr>
            <p:nvPr/>
          </p:nvSpPr>
          <p:spPr bwMode="auto">
            <a:xfrm>
              <a:off x="4423420" y="3219129"/>
              <a:ext cx="1773452" cy="95410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>
                  <a:latin typeface="Calibri" pitchFamily="34" charset="0"/>
                  <a:ea typeface="ＭＳ Ｐゴシック"/>
                  <a:cs typeface="ＭＳ Ｐゴシック"/>
                </a:rPr>
                <a:t>Gozzo multinodulare in area iodio-carente</a:t>
              </a:r>
            </a:p>
            <a:p>
              <a:pPr algn="ctr"/>
              <a:r>
                <a:rPr lang="it-IT" sz="1400">
                  <a:latin typeface="Calibri" pitchFamily="34" charset="0"/>
                  <a:ea typeface="ＭＳ Ｐゴシック"/>
                  <a:cs typeface="ＭＳ Ｐゴシック"/>
                </a:rPr>
                <a:t>(?)</a:t>
              </a:r>
            </a:p>
          </p:txBody>
        </p:sp>
        <p:cxnSp>
          <p:nvCxnSpPr>
            <p:cNvPr id="78887" name="Connettore 1 51"/>
            <p:cNvCxnSpPr>
              <a:cxnSpLocks noChangeShapeType="1"/>
            </p:cNvCxnSpPr>
            <p:nvPr/>
          </p:nvCxnSpPr>
          <p:spPr bwMode="auto">
            <a:xfrm rot="5400000">
              <a:off x="5166476" y="3063735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88" name="Connettore 1 51"/>
            <p:cNvCxnSpPr>
              <a:cxnSpLocks noChangeShapeType="1"/>
              <a:stCxn id="78886" idx="2"/>
            </p:cNvCxnSpPr>
            <p:nvPr/>
          </p:nvCxnSpPr>
          <p:spPr bwMode="auto">
            <a:xfrm flipH="1">
              <a:off x="5306972" y="4173236"/>
              <a:ext cx="3175" cy="249402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78889" name="Connettore 1 86"/>
            <p:cNvCxnSpPr>
              <a:cxnSpLocks noChangeShapeType="1"/>
            </p:cNvCxnSpPr>
            <p:nvPr/>
          </p:nvCxnSpPr>
          <p:spPr bwMode="auto">
            <a:xfrm flipH="1">
              <a:off x="5306737" y="4408379"/>
              <a:ext cx="2789091" cy="1425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78890" name="Connettore 1 88"/>
            <p:cNvCxnSpPr>
              <a:cxnSpLocks noChangeShapeType="1"/>
            </p:cNvCxnSpPr>
            <p:nvPr/>
          </p:nvCxnSpPr>
          <p:spPr bwMode="auto">
            <a:xfrm flipH="1">
              <a:off x="4083478" y="5174312"/>
              <a:ext cx="4250930" cy="1946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</p:grpSp>
      <p:sp>
        <p:nvSpPr>
          <p:cNvPr id="50" name="CasellaDiTesto 49"/>
          <p:cNvSpPr txBox="1"/>
          <p:nvPr/>
        </p:nvSpPr>
        <p:spPr>
          <a:xfrm>
            <a:off x="1500188" y="188913"/>
            <a:ext cx="65849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IL RUOLO DELLA SCINTIGRAFIA TIROIDEA</a:t>
            </a:r>
          </a:p>
        </p:txBody>
      </p:sp>
      <p:sp>
        <p:nvSpPr>
          <p:cNvPr id="78851" name="Text Box 17"/>
          <p:cNvSpPr txBox="1">
            <a:spLocks noChangeArrowheads="1"/>
          </p:cNvSpPr>
          <p:nvPr/>
        </p:nvSpPr>
        <p:spPr bwMode="auto">
          <a:xfrm>
            <a:off x="2151063" y="3222625"/>
            <a:ext cx="1627187" cy="950913"/>
          </a:xfrm>
          <a:prstGeom prst="rect">
            <a:avLst/>
          </a:prstGeom>
          <a:solidFill>
            <a:schemeClr val="bg1"/>
          </a:solidFill>
          <a:ln w="12700">
            <a:solidFill>
              <a:srgbClr val="618FFD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400">
                <a:latin typeface="Calibri" pitchFamily="34" charset="0"/>
                <a:ea typeface="ＭＳ Ｐゴシック"/>
                <a:cs typeface="ＭＳ Ｐゴシック"/>
              </a:rPr>
              <a:t>Caratteristiche cliniche e/o ecografiche  sospette</a:t>
            </a:r>
          </a:p>
        </p:txBody>
      </p:sp>
    </p:spTree>
    <p:extLst>
      <p:ext uri="{BB962C8B-B14F-4D97-AF65-F5344CB8AC3E}">
        <p14:creationId xmlns:p14="http://schemas.microsoft.com/office/powerpoint/2010/main" val="2371125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uppo 194"/>
          <p:cNvGrpSpPr>
            <a:grpSpLocks/>
          </p:cNvGrpSpPr>
          <p:nvPr/>
        </p:nvGrpSpPr>
        <p:grpSpPr bwMode="auto">
          <a:xfrm>
            <a:off x="317500" y="850900"/>
            <a:ext cx="8572500" cy="5472113"/>
            <a:chOff x="357154" y="850736"/>
            <a:chExt cx="9644130" cy="5472210"/>
          </a:xfrm>
        </p:grpSpPr>
        <p:sp>
          <p:nvSpPr>
            <p:cNvPr id="80899" name="Text Box 17"/>
            <p:cNvSpPr txBox="1">
              <a:spLocks noChangeArrowheads="1"/>
            </p:cNvSpPr>
            <p:nvPr/>
          </p:nvSpPr>
          <p:spPr bwMode="auto">
            <a:xfrm>
              <a:off x="2479204" y="1479421"/>
              <a:ext cx="5089504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Valutazione clinica: non fattori di rischio</a:t>
              </a:r>
            </a:p>
          </p:txBody>
        </p:sp>
        <p:sp>
          <p:nvSpPr>
            <p:cNvPr id="80900" name="Text Box 17"/>
            <p:cNvSpPr txBox="1">
              <a:spLocks noChangeArrowheads="1"/>
            </p:cNvSpPr>
            <p:nvPr/>
          </p:nvSpPr>
          <p:spPr bwMode="auto">
            <a:xfrm>
              <a:off x="8143896" y="3214686"/>
              <a:ext cx="1857388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Normale</a:t>
              </a:r>
            </a:p>
          </p:txBody>
        </p:sp>
        <p:sp>
          <p:nvSpPr>
            <p:cNvPr id="80901" name="Text Box 17"/>
            <p:cNvSpPr txBox="1">
              <a:spLocks noChangeArrowheads="1"/>
            </p:cNvSpPr>
            <p:nvPr/>
          </p:nvSpPr>
          <p:spPr bwMode="auto">
            <a:xfrm>
              <a:off x="2500294" y="850736"/>
              <a:ext cx="492922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Giuliana</a:t>
              </a:r>
            </a:p>
          </p:txBody>
        </p:sp>
        <p:cxnSp>
          <p:nvCxnSpPr>
            <p:cNvPr id="80902" name="Connettore 1 51"/>
            <p:cNvCxnSpPr>
              <a:cxnSpLocks noChangeShapeType="1"/>
            </p:cNvCxnSpPr>
            <p:nvPr/>
          </p:nvCxnSpPr>
          <p:spPr bwMode="auto">
            <a:xfrm flipH="1">
              <a:off x="4919118" y="1272359"/>
              <a:ext cx="10068" cy="212425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0903" name="Text Box 17"/>
            <p:cNvSpPr txBox="1">
              <a:spLocks noChangeArrowheads="1"/>
            </p:cNvSpPr>
            <p:nvPr/>
          </p:nvSpPr>
          <p:spPr bwMode="auto">
            <a:xfrm>
              <a:off x="357154" y="2208060"/>
              <a:ext cx="957269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                          Ecografia del collo                                   Calcitonina (?)           TSH</a:t>
              </a:r>
            </a:p>
          </p:txBody>
        </p:sp>
        <p:cxnSp>
          <p:nvCxnSpPr>
            <p:cNvPr id="80904" name="Connettore 1 51"/>
            <p:cNvCxnSpPr>
              <a:cxnSpLocks noChangeShapeType="1"/>
            </p:cNvCxnSpPr>
            <p:nvPr/>
          </p:nvCxnSpPr>
          <p:spPr bwMode="auto">
            <a:xfrm rot="20880000" flipH="1">
              <a:off x="4856954" y="1879531"/>
              <a:ext cx="72232" cy="324751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0905" name="Connettore 1 51"/>
            <p:cNvCxnSpPr>
              <a:cxnSpLocks noChangeShapeType="1"/>
            </p:cNvCxnSpPr>
            <p:nvPr/>
          </p:nvCxnSpPr>
          <p:spPr bwMode="auto">
            <a:xfrm rot="5400000">
              <a:off x="6715136" y="2893128"/>
              <a:ext cx="570710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0906" name="Connettore 1 51"/>
            <p:cNvCxnSpPr>
              <a:cxnSpLocks noChangeShapeType="1"/>
            </p:cNvCxnSpPr>
            <p:nvPr/>
          </p:nvCxnSpPr>
          <p:spPr bwMode="auto">
            <a:xfrm rot="5400000">
              <a:off x="8786441" y="2922043"/>
              <a:ext cx="571504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0907" name="Text Box 17"/>
            <p:cNvSpPr txBox="1">
              <a:spLocks noChangeArrowheads="1"/>
            </p:cNvSpPr>
            <p:nvPr/>
          </p:nvSpPr>
          <p:spPr bwMode="auto">
            <a:xfrm>
              <a:off x="2420418" y="3221897"/>
              <a:ext cx="1830515" cy="95410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>
                  <a:latin typeface="Calibri" pitchFamily="34" charset="0"/>
                  <a:ea typeface="ＭＳ Ｐゴシック"/>
                  <a:cs typeface="ＭＳ Ｐゴシック"/>
                </a:rPr>
                <a:t>Craratteristiche cliniche e/o ecografiche  sospette</a:t>
              </a:r>
            </a:p>
          </p:txBody>
        </p:sp>
        <p:sp>
          <p:nvSpPr>
            <p:cNvPr id="80908" name="Text Box 17"/>
            <p:cNvSpPr txBox="1">
              <a:spLocks noChangeArrowheads="1"/>
            </p:cNvSpPr>
            <p:nvPr/>
          </p:nvSpPr>
          <p:spPr bwMode="auto">
            <a:xfrm>
              <a:off x="6286508" y="3219129"/>
              <a:ext cx="1571636" cy="646331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Normale</a:t>
              </a:r>
            </a:p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80909" name="Connettore 1 51"/>
            <p:cNvCxnSpPr>
              <a:cxnSpLocks noChangeShapeType="1"/>
            </p:cNvCxnSpPr>
            <p:nvPr/>
          </p:nvCxnSpPr>
          <p:spPr bwMode="auto">
            <a:xfrm flipH="1">
              <a:off x="3256276" y="2649569"/>
              <a:ext cx="10842" cy="559417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80910" name="Text Box 17"/>
            <p:cNvSpPr txBox="1">
              <a:spLocks noChangeArrowheads="1"/>
            </p:cNvSpPr>
            <p:nvPr/>
          </p:nvSpPr>
          <p:spPr bwMode="auto">
            <a:xfrm>
              <a:off x="2552738" y="4922704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FNAC</a:t>
              </a:r>
            </a:p>
          </p:txBody>
        </p:sp>
        <p:cxnSp>
          <p:nvCxnSpPr>
            <p:cNvPr id="80911" name="Connettore 1 51"/>
            <p:cNvCxnSpPr>
              <a:cxnSpLocks noChangeShapeType="1"/>
            </p:cNvCxnSpPr>
            <p:nvPr/>
          </p:nvCxnSpPr>
          <p:spPr bwMode="auto">
            <a:xfrm>
              <a:off x="3256276" y="4176004"/>
              <a:ext cx="0" cy="74670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0912" name="Connettore 1 222"/>
            <p:cNvCxnSpPr>
              <a:cxnSpLocks noChangeShapeType="1"/>
            </p:cNvCxnSpPr>
            <p:nvPr/>
          </p:nvCxnSpPr>
          <p:spPr bwMode="auto">
            <a:xfrm rot="5400000">
              <a:off x="3125036" y="549341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0913" name="Connettore 1 223"/>
            <p:cNvCxnSpPr>
              <a:cxnSpLocks noChangeShapeType="1"/>
            </p:cNvCxnSpPr>
            <p:nvPr/>
          </p:nvCxnSpPr>
          <p:spPr bwMode="auto">
            <a:xfrm>
              <a:off x="3268706" y="5637084"/>
              <a:ext cx="71279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0914" name="Connettore 1 51"/>
            <p:cNvCxnSpPr>
              <a:cxnSpLocks noChangeShapeType="1"/>
            </p:cNvCxnSpPr>
            <p:nvPr/>
          </p:nvCxnSpPr>
          <p:spPr bwMode="auto">
            <a:xfrm rot="5400000">
              <a:off x="3839416" y="577916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80915" name="Text Box 17"/>
            <p:cNvSpPr txBox="1">
              <a:spLocks noChangeArrowheads="1"/>
            </p:cNvSpPr>
            <p:nvPr/>
          </p:nvSpPr>
          <p:spPr bwMode="auto">
            <a:xfrm>
              <a:off x="3267118" y="5922836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TIR 3</a:t>
              </a:r>
            </a:p>
          </p:txBody>
        </p:sp>
        <p:sp>
          <p:nvSpPr>
            <p:cNvPr id="80916" name="Text Box 17"/>
            <p:cNvSpPr txBox="1">
              <a:spLocks noChangeArrowheads="1"/>
            </p:cNvSpPr>
            <p:nvPr/>
          </p:nvSpPr>
          <p:spPr bwMode="auto">
            <a:xfrm>
              <a:off x="6286508" y="5922836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Chirurgia</a:t>
              </a:r>
            </a:p>
          </p:txBody>
        </p:sp>
        <p:cxnSp>
          <p:nvCxnSpPr>
            <p:cNvPr id="80917" name="Connettore 1 231"/>
            <p:cNvCxnSpPr>
              <a:cxnSpLocks noChangeShapeType="1"/>
            </p:cNvCxnSpPr>
            <p:nvPr/>
          </p:nvCxnSpPr>
          <p:spPr bwMode="auto">
            <a:xfrm rot="10800000" flipV="1">
              <a:off x="4786311" y="6122891"/>
              <a:ext cx="1500198" cy="2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</p:grpSp>
      <p:sp>
        <p:nvSpPr>
          <p:cNvPr id="6" name="CasellaDiTesto 5"/>
          <p:cNvSpPr txBox="1"/>
          <p:nvPr/>
        </p:nvSpPr>
        <p:spPr>
          <a:xfrm>
            <a:off x="2395538" y="188913"/>
            <a:ext cx="42084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SCENARIO 1</a:t>
            </a:r>
          </a:p>
        </p:txBody>
      </p:sp>
    </p:spTree>
    <p:extLst>
      <p:ext uri="{BB962C8B-B14F-4D97-AF65-F5344CB8AC3E}">
        <p14:creationId xmlns:p14="http://schemas.microsoft.com/office/powerpoint/2010/main" val="17416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uppo 194"/>
          <p:cNvGrpSpPr>
            <a:grpSpLocks/>
          </p:cNvGrpSpPr>
          <p:nvPr/>
        </p:nvGrpSpPr>
        <p:grpSpPr bwMode="auto">
          <a:xfrm>
            <a:off x="317500" y="850900"/>
            <a:ext cx="8572500" cy="5511800"/>
            <a:chOff x="357154" y="850736"/>
            <a:chExt cx="9644130" cy="5512402"/>
          </a:xfrm>
        </p:grpSpPr>
        <p:sp>
          <p:nvSpPr>
            <p:cNvPr id="81929" name="Text Box 17"/>
            <p:cNvSpPr txBox="1">
              <a:spLocks noChangeArrowheads="1"/>
            </p:cNvSpPr>
            <p:nvPr/>
          </p:nvSpPr>
          <p:spPr bwMode="auto">
            <a:xfrm>
              <a:off x="8143896" y="3214686"/>
              <a:ext cx="1857388" cy="70788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Basso/</a:t>
              </a:r>
            </a:p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Soppresso</a:t>
              </a:r>
            </a:p>
          </p:txBody>
        </p:sp>
        <p:sp>
          <p:nvSpPr>
            <p:cNvPr id="81930" name="Text Box 17"/>
            <p:cNvSpPr txBox="1">
              <a:spLocks noChangeArrowheads="1"/>
            </p:cNvSpPr>
            <p:nvPr/>
          </p:nvSpPr>
          <p:spPr bwMode="auto">
            <a:xfrm>
              <a:off x="2500294" y="850736"/>
              <a:ext cx="492922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Giuliana</a:t>
              </a:r>
            </a:p>
          </p:txBody>
        </p:sp>
        <p:cxnSp>
          <p:nvCxnSpPr>
            <p:cNvPr id="81931" name="Connettore 1 51"/>
            <p:cNvCxnSpPr>
              <a:cxnSpLocks noChangeShapeType="1"/>
            </p:cNvCxnSpPr>
            <p:nvPr/>
          </p:nvCxnSpPr>
          <p:spPr bwMode="auto">
            <a:xfrm flipH="1">
              <a:off x="4919118" y="1272359"/>
              <a:ext cx="10068" cy="212425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1932" name="Text Box 17"/>
            <p:cNvSpPr txBox="1">
              <a:spLocks noChangeArrowheads="1"/>
            </p:cNvSpPr>
            <p:nvPr/>
          </p:nvSpPr>
          <p:spPr bwMode="auto">
            <a:xfrm>
              <a:off x="8143896" y="4208324"/>
              <a:ext cx="1857388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Scintigrafia</a:t>
              </a:r>
              <a:endParaRPr lang="it-IT" sz="2000" baseline="30000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33" name="Text Box 17"/>
            <p:cNvSpPr txBox="1">
              <a:spLocks noChangeArrowheads="1"/>
            </p:cNvSpPr>
            <p:nvPr/>
          </p:nvSpPr>
          <p:spPr bwMode="auto">
            <a:xfrm>
              <a:off x="8334408" y="4894186"/>
              <a:ext cx="1595438" cy="58477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>
                  <a:latin typeface="Calibri" pitchFamily="34" charset="0"/>
                  <a:ea typeface="ＭＳ Ｐゴシック"/>
                  <a:cs typeface="ＭＳ Ｐゴシック"/>
                </a:rPr>
                <a:t>Nodulo solido</a:t>
              </a:r>
            </a:p>
            <a:p>
              <a:pPr algn="ctr"/>
              <a:r>
                <a:rPr lang="it-IT" sz="1600">
                  <a:latin typeface="Calibri" pitchFamily="34" charset="0"/>
                  <a:ea typeface="ＭＳ Ｐゴシック"/>
                  <a:cs typeface="ＭＳ Ｐゴシック"/>
                </a:rPr>
                <a:t>“freddo”</a:t>
              </a:r>
            </a:p>
          </p:txBody>
        </p:sp>
        <p:sp>
          <p:nvSpPr>
            <p:cNvPr id="81934" name="Text Box 17"/>
            <p:cNvSpPr txBox="1">
              <a:spLocks noChangeArrowheads="1"/>
            </p:cNvSpPr>
            <p:nvPr/>
          </p:nvSpPr>
          <p:spPr bwMode="auto">
            <a:xfrm>
              <a:off x="357154" y="2208060"/>
              <a:ext cx="957269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            Ecografia del collo                                              Calcitonina (?)               TSH</a:t>
              </a:r>
            </a:p>
          </p:txBody>
        </p:sp>
        <p:cxnSp>
          <p:nvCxnSpPr>
            <p:cNvPr id="81935" name="Connettore 1 51"/>
            <p:cNvCxnSpPr>
              <a:cxnSpLocks noChangeShapeType="1"/>
            </p:cNvCxnSpPr>
            <p:nvPr/>
          </p:nvCxnSpPr>
          <p:spPr bwMode="auto">
            <a:xfrm rot="20880000" flipH="1">
              <a:off x="4856954" y="1879531"/>
              <a:ext cx="72232" cy="324751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1936" name="Connettore 1 51"/>
            <p:cNvCxnSpPr>
              <a:cxnSpLocks noChangeShapeType="1"/>
            </p:cNvCxnSpPr>
            <p:nvPr/>
          </p:nvCxnSpPr>
          <p:spPr bwMode="auto">
            <a:xfrm rot="5400000">
              <a:off x="6715136" y="2893128"/>
              <a:ext cx="570710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1937" name="Connettore 1 51"/>
            <p:cNvCxnSpPr>
              <a:cxnSpLocks noChangeShapeType="1"/>
            </p:cNvCxnSpPr>
            <p:nvPr/>
          </p:nvCxnSpPr>
          <p:spPr bwMode="auto">
            <a:xfrm rot="5400000">
              <a:off x="8786441" y="2922043"/>
              <a:ext cx="571504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1938" name="Text Box 17"/>
            <p:cNvSpPr txBox="1">
              <a:spLocks noChangeArrowheads="1"/>
            </p:cNvSpPr>
            <p:nvPr/>
          </p:nvSpPr>
          <p:spPr bwMode="auto">
            <a:xfrm>
              <a:off x="6286508" y="3219129"/>
              <a:ext cx="1571636" cy="646331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Normale</a:t>
              </a:r>
            </a:p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39" name="Text Box 17"/>
            <p:cNvSpPr txBox="1">
              <a:spLocks noChangeArrowheads="1"/>
            </p:cNvSpPr>
            <p:nvPr/>
          </p:nvSpPr>
          <p:spPr bwMode="auto">
            <a:xfrm>
              <a:off x="500030" y="4922704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Follow Up</a:t>
              </a:r>
            </a:p>
          </p:txBody>
        </p:sp>
        <p:cxnSp>
          <p:nvCxnSpPr>
            <p:cNvPr id="81940" name="Connettore 1 51"/>
            <p:cNvCxnSpPr>
              <a:cxnSpLocks noChangeShapeType="1"/>
            </p:cNvCxnSpPr>
            <p:nvPr/>
          </p:nvCxnSpPr>
          <p:spPr bwMode="auto">
            <a:xfrm rot="5400000">
              <a:off x="821898" y="5743844"/>
              <a:ext cx="785818" cy="794"/>
            </a:xfrm>
            <a:prstGeom prst="line">
              <a:avLst/>
            </a:prstGeom>
            <a:noFill/>
            <a:ln w="38100" cap="rnd">
              <a:solidFill>
                <a:srgbClr val="618FFD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81941" name="Text Box 17"/>
            <p:cNvSpPr txBox="1">
              <a:spLocks noChangeArrowheads="1"/>
            </p:cNvSpPr>
            <p:nvPr/>
          </p:nvSpPr>
          <p:spPr bwMode="auto">
            <a:xfrm>
              <a:off x="2552738" y="4922704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FNAC</a:t>
              </a:r>
            </a:p>
          </p:txBody>
        </p:sp>
        <p:cxnSp>
          <p:nvCxnSpPr>
            <p:cNvPr id="81942" name="Connettore 1 216"/>
            <p:cNvCxnSpPr>
              <a:cxnSpLocks noChangeShapeType="1"/>
            </p:cNvCxnSpPr>
            <p:nvPr/>
          </p:nvCxnSpPr>
          <p:spPr bwMode="auto">
            <a:xfrm rot="5400000">
              <a:off x="8928920" y="406465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1943" name="Connettore 1 217"/>
            <p:cNvCxnSpPr>
              <a:cxnSpLocks noChangeShapeType="1"/>
            </p:cNvCxnSpPr>
            <p:nvPr/>
          </p:nvCxnSpPr>
          <p:spPr bwMode="auto">
            <a:xfrm rot="5400000">
              <a:off x="8930508" y="477903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1944" name="Connettore 1 222"/>
            <p:cNvCxnSpPr>
              <a:cxnSpLocks noChangeShapeType="1"/>
            </p:cNvCxnSpPr>
            <p:nvPr/>
          </p:nvCxnSpPr>
          <p:spPr bwMode="auto">
            <a:xfrm rot="5400000">
              <a:off x="3125036" y="5493414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1945" name="Connettore 1 223"/>
            <p:cNvCxnSpPr>
              <a:cxnSpLocks noChangeShapeType="1"/>
            </p:cNvCxnSpPr>
            <p:nvPr/>
          </p:nvCxnSpPr>
          <p:spPr bwMode="auto">
            <a:xfrm flipV="1">
              <a:off x="2552738" y="5632850"/>
              <a:ext cx="714380" cy="423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1946" name="Connettore 1 51"/>
            <p:cNvCxnSpPr>
              <a:cxnSpLocks noChangeShapeType="1"/>
            </p:cNvCxnSpPr>
            <p:nvPr/>
          </p:nvCxnSpPr>
          <p:spPr bwMode="auto">
            <a:xfrm rot="5400000">
              <a:off x="2410656" y="577916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1947" name="Text Box 17"/>
            <p:cNvSpPr txBox="1">
              <a:spLocks noChangeArrowheads="1"/>
            </p:cNvSpPr>
            <p:nvPr/>
          </p:nvSpPr>
          <p:spPr bwMode="auto">
            <a:xfrm>
              <a:off x="1766920" y="5963028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TIR 2</a:t>
              </a:r>
            </a:p>
          </p:txBody>
        </p:sp>
        <p:cxnSp>
          <p:nvCxnSpPr>
            <p:cNvPr id="81948" name="Connettore 1 228"/>
            <p:cNvCxnSpPr>
              <a:cxnSpLocks noChangeShapeType="1"/>
              <a:stCxn id="81947" idx="1"/>
            </p:cNvCxnSpPr>
            <p:nvPr/>
          </p:nvCxnSpPr>
          <p:spPr bwMode="auto">
            <a:xfrm flipH="1">
              <a:off x="1215204" y="6163083"/>
              <a:ext cx="551716" cy="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1949" name="Connettore 1 88"/>
            <p:cNvCxnSpPr>
              <a:cxnSpLocks noChangeShapeType="1"/>
            </p:cNvCxnSpPr>
            <p:nvPr/>
          </p:nvCxnSpPr>
          <p:spPr bwMode="auto">
            <a:xfrm flipH="1">
              <a:off x="4083478" y="5174312"/>
              <a:ext cx="4250930" cy="19463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</p:grpSp>
      <p:sp>
        <p:nvSpPr>
          <p:cNvPr id="81922" name="Text Box 17"/>
          <p:cNvSpPr txBox="1">
            <a:spLocks noChangeArrowheads="1"/>
          </p:cNvSpPr>
          <p:nvPr/>
        </p:nvSpPr>
        <p:spPr bwMode="auto">
          <a:xfrm>
            <a:off x="2203450" y="1479550"/>
            <a:ext cx="4524375" cy="400050"/>
          </a:xfrm>
          <a:prstGeom prst="rect">
            <a:avLst/>
          </a:prstGeom>
          <a:noFill/>
          <a:ln w="12700">
            <a:solidFill>
              <a:srgbClr val="618FF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Calibri" pitchFamily="34" charset="0"/>
                <a:ea typeface="ＭＳ Ｐゴシック"/>
                <a:cs typeface="ＭＳ Ｐゴシック"/>
              </a:rPr>
              <a:t>Valutazione clinica: non fattori di rischio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395538" y="188913"/>
            <a:ext cx="42084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SCENARIO 2</a:t>
            </a:r>
          </a:p>
        </p:txBody>
      </p:sp>
      <p:cxnSp>
        <p:nvCxnSpPr>
          <p:cNvPr id="81924" name="Connettore 1 25"/>
          <p:cNvCxnSpPr>
            <a:cxnSpLocks noChangeShapeType="1"/>
          </p:cNvCxnSpPr>
          <p:nvPr/>
        </p:nvCxnSpPr>
        <p:spPr bwMode="auto">
          <a:xfrm>
            <a:off x="2408238" y="2935288"/>
            <a:ext cx="530225" cy="0"/>
          </a:xfrm>
          <a:prstGeom prst="line">
            <a:avLst/>
          </a:prstGeom>
          <a:noFill/>
          <a:ln w="38100">
            <a:solidFill>
              <a:srgbClr val="618FFD"/>
            </a:solidFill>
            <a:round/>
            <a:headEnd/>
            <a:tailEnd type="none" w="lg" len="med"/>
          </a:ln>
        </p:spPr>
      </p:cxnSp>
      <p:cxnSp>
        <p:nvCxnSpPr>
          <p:cNvPr id="81925" name="Connettore 1 27"/>
          <p:cNvCxnSpPr>
            <a:cxnSpLocks noChangeShapeType="1"/>
          </p:cNvCxnSpPr>
          <p:nvPr/>
        </p:nvCxnSpPr>
        <p:spPr bwMode="auto">
          <a:xfrm rot="5400000">
            <a:off x="2264569" y="2791619"/>
            <a:ext cx="285750" cy="1588"/>
          </a:xfrm>
          <a:prstGeom prst="line">
            <a:avLst/>
          </a:prstGeom>
          <a:noFill/>
          <a:ln w="38100">
            <a:solidFill>
              <a:srgbClr val="618FFD"/>
            </a:solidFill>
            <a:round/>
            <a:headEnd/>
            <a:tailEnd type="none" w="lg" len="med"/>
          </a:ln>
        </p:spPr>
      </p:cxnSp>
      <p:sp>
        <p:nvSpPr>
          <p:cNvPr id="81926" name="Text Box 17"/>
          <p:cNvSpPr txBox="1">
            <a:spLocks noChangeArrowheads="1"/>
          </p:cNvSpPr>
          <p:nvPr/>
        </p:nvSpPr>
        <p:spPr bwMode="auto">
          <a:xfrm>
            <a:off x="2151063" y="3222625"/>
            <a:ext cx="1627187" cy="954088"/>
          </a:xfrm>
          <a:prstGeom prst="rect">
            <a:avLst/>
          </a:prstGeom>
          <a:solidFill>
            <a:schemeClr val="bg2"/>
          </a:solidFill>
          <a:ln w="12700">
            <a:solidFill>
              <a:srgbClr val="618FF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alibri" pitchFamily="34" charset="0"/>
                <a:ea typeface="ＭＳ Ｐゴシック"/>
                <a:cs typeface="ＭＳ Ｐゴシック"/>
              </a:rPr>
              <a:t>Craratteristiche cliniche e/o ecografiche  sospette</a:t>
            </a:r>
          </a:p>
        </p:txBody>
      </p:sp>
      <p:cxnSp>
        <p:nvCxnSpPr>
          <p:cNvPr id="81927" name="Connettore 1 51"/>
          <p:cNvCxnSpPr>
            <a:cxnSpLocks noChangeShapeType="1"/>
          </p:cNvCxnSpPr>
          <p:nvPr/>
        </p:nvCxnSpPr>
        <p:spPr bwMode="auto">
          <a:xfrm>
            <a:off x="2916238" y="4208463"/>
            <a:ext cx="0" cy="714375"/>
          </a:xfrm>
          <a:prstGeom prst="line">
            <a:avLst/>
          </a:prstGeom>
          <a:noFill/>
          <a:ln w="38100">
            <a:solidFill>
              <a:srgbClr val="618FFD"/>
            </a:solidFill>
            <a:round/>
            <a:headEnd/>
            <a:tailEnd type="triangle" w="lg" len="med"/>
          </a:ln>
        </p:spPr>
      </p:cxnSp>
      <p:cxnSp>
        <p:nvCxnSpPr>
          <p:cNvPr id="81928" name="Connettore 1 51"/>
          <p:cNvCxnSpPr>
            <a:cxnSpLocks noChangeShapeType="1"/>
          </p:cNvCxnSpPr>
          <p:nvPr/>
        </p:nvCxnSpPr>
        <p:spPr bwMode="auto">
          <a:xfrm rot="5400000">
            <a:off x="2794794" y="3064669"/>
            <a:ext cx="285750" cy="1588"/>
          </a:xfrm>
          <a:prstGeom prst="line">
            <a:avLst/>
          </a:prstGeom>
          <a:noFill/>
          <a:ln w="38100">
            <a:solidFill>
              <a:srgbClr val="618FFD"/>
            </a:solidFill>
            <a:round/>
            <a:headEnd/>
            <a:tailEnd type="none" w="lg" len="med"/>
          </a:ln>
        </p:spPr>
      </p:cxnSp>
    </p:spTree>
    <p:extLst>
      <p:ext uri="{BB962C8B-B14F-4D97-AF65-F5344CB8AC3E}">
        <p14:creationId xmlns:p14="http://schemas.microsoft.com/office/powerpoint/2010/main" val="35416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uppo 194"/>
          <p:cNvGrpSpPr>
            <a:grpSpLocks/>
          </p:cNvGrpSpPr>
          <p:nvPr/>
        </p:nvGrpSpPr>
        <p:grpSpPr bwMode="auto">
          <a:xfrm>
            <a:off x="254000" y="850900"/>
            <a:ext cx="8636000" cy="4471988"/>
            <a:chOff x="285716" y="850736"/>
            <a:chExt cx="9715568" cy="4472078"/>
          </a:xfrm>
        </p:grpSpPr>
        <p:sp>
          <p:nvSpPr>
            <p:cNvPr id="83972" name="Text Box 17"/>
            <p:cNvSpPr txBox="1">
              <a:spLocks noChangeArrowheads="1"/>
            </p:cNvSpPr>
            <p:nvPr/>
          </p:nvSpPr>
          <p:spPr bwMode="auto">
            <a:xfrm>
              <a:off x="8143896" y="3214686"/>
              <a:ext cx="1857388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Normale</a:t>
              </a:r>
            </a:p>
          </p:txBody>
        </p:sp>
        <p:sp>
          <p:nvSpPr>
            <p:cNvPr id="83973" name="Text Box 17"/>
            <p:cNvSpPr txBox="1">
              <a:spLocks noChangeArrowheads="1"/>
            </p:cNvSpPr>
            <p:nvPr/>
          </p:nvSpPr>
          <p:spPr bwMode="auto">
            <a:xfrm>
              <a:off x="2500294" y="850736"/>
              <a:ext cx="492922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Giuliana</a:t>
              </a:r>
            </a:p>
          </p:txBody>
        </p:sp>
        <p:cxnSp>
          <p:nvCxnSpPr>
            <p:cNvPr id="83974" name="Connettore 1 51"/>
            <p:cNvCxnSpPr>
              <a:cxnSpLocks noChangeShapeType="1"/>
            </p:cNvCxnSpPr>
            <p:nvPr/>
          </p:nvCxnSpPr>
          <p:spPr bwMode="auto">
            <a:xfrm flipH="1">
              <a:off x="4919118" y="1272359"/>
              <a:ext cx="10068" cy="212425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3975" name="Text Box 17"/>
            <p:cNvSpPr txBox="1">
              <a:spLocks noChangeArrowheads="1"/>
            </p:cNvSpPr>
            <p:nvPr/>
          </p:nvSpPr>
          <p:spPr bwMode="auto">
            <a:xfrm>
              <a:off x="357154" y="2208060"/>
              <a:ext cx="9572692" cy="400110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              Ecografia del collo                                Calcitonina (?)             TSH</a:t>
              </a:r>
            </a:p>
          </p:txBody>
        </p:sp>
        <p:cxnSp>
          <p:nvCxnSpPr>
            <p:cNvPr id="83976" name="Connettore 1 51"/>
            <p:cNvCxnSpPr>
              <a:cxnSpLocks noChangeShapeType="1"/>
            </p:cNvCxnSpPr>
            <p:nvPr/>
          </p:nvCxnSpPr>
          <p:spPr bwMode="auto">
            <a:xfrm rot="20880000" flipH="1">
              <a:off x="4856954" y="1879531"/>
              <a:ext cx="72232" cy="324751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3977" name="Connettore 1 51"/>
            <p:cNvCxnSpPr>
              <a:cxnSpLocks noChangeShapeType="1"/>
            </p:cNvCxnSpPr>
            <p:nvPr/>
          </p:nvCxnSpPr>
          <p:spPr bwMode="auto">
            <a:xfrm rot="5400000">
              <a:off x="1071534" y="3065316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3978" name="Connettore 1 51"/>
            <p:cNvCxnSpPr>
              <a:cxnSpLocks noChangeShapeType="1"/>
            </p:cNvCxnSpPr>
            <p:nvPr/>
          </p:nvCxnSpPr>
          <p:spPr bwMode="auto">
            <a:xfrm rot="5400000">
              <a:off x="6715136" y="2893128"/>
              <a:ext cx="570710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3979" name="Connettore 1 51"/>
            <p:cNvCxnSpPr>
              <a:cxnSpLocks noChangeShapeType="1"/>
            </p:cNvCxnSpPr>
            <p:nvPr/>
          </p:nvCxnSpPr>
          <p:spPr bwMode="auto">
            <a:xfrm rot="5400000">
              <a:off x="8786441" y="2922043"/>
              <a:ext cx="571504" cy="794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cxnSp>
          <p:nvCxnSpPr>
            <p:cNvPr id="83980" name="Connettore 1 51"/>
            <p:cNvCxnSpPr>
              <a:cxnSpLocks noChangeShapeType="1"/>
              <a:endCxn id="83985" idx="0"/>
            </p:cNvCxnSpPr>
            <p:nvPr/>
          </p:nvCxnSpPr>
          <p:spPr bwMode="auto">
            <a:xfrm flipH="1">
              <a:off x="1214410" y="4208324"/>
              <a:ext cx="794" cy="714380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lg" len="med"/>
            </a:ln>
          </p:spPr>
        </p:cxnSp>
        <p:sp>
          <p:nvSpPr>
            <p:cNvPr id="83981" name="Text Box 17"/>
            <p:cNvSpPr txBox="1">
              <a:spLocks noChangeArrowheads="1"/>
            </p:cNvSpPr>
            <p:nvPr/>
          </p:nvSpPr>
          <p:spPr bwMode="auto">
            <a:xfrm>
              <a:off x="285716" y="3208192"/>
              <a:ext cx="1761440" cy="95410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400">
                  <a:latin typeface="Calibri" pitchFamily="34" charset="0"/>
                  <a:ea typeface="ＭＳ Ｐゴシック"/>
                  <a:cs typeface="ＭＳ Ｐゴシック"/>
                </a:rPr>
                <a:t>Caratteristiche cliniche ed ecografiche non sospette</a:t>
              </a:r>
            </a:p>
          </p:txBody>
        </p:sp>
        <p:sp>
          <p:nvSpPr>
            <p:cNvPr id="83982" name="Text Box 17"/>
            <p:cNvSpPr txBox="1">
              <a:spLocks noChangeArrowheads="1"/>
            </p:cNvSpPr>
            <p:nvPr/>
          </p:nvSpPr>
          <p:spPr bwMode="auto">
            <a:xfrm>
              <a:off x="6286508" y="3219129"/>
              <a:ext cx="1571636" cy="646331"/>
            </a:xfrm>
            <a:prstGeom prst="rect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Normale</a:t>
              </a:r>
            </a:p>
            <a:p>
              <a:pPr algn="ctr"/>
              <a:endParaRPr lang="it-IT" sz="800"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83983" name="Connettore 1 211"/>
            <p:cNvCxnSpPr>
              <a:cxnSpLocks noChangeShapeType="1"/>
            </p:cNvCxnSpPr>
            <p:nvPr/>
          </p:nvCxnSpPr>
          <p:spPr bwMode="auto">
            <a:xfrm>
              <a:off x="1214410" y="2922440"/>
              <a:ext cx="1206008" cy="12881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cxnSp>
          <p:nvCxnSpPr>
            <p:cNvPr id="83984" name="Connettore 1 212"/>
            <p:cNvCxnSpPr>
              <a:cxnSpLocks noChangeShapeType="1"/>
            </p:cNvCxnSpPr>
            <p:nvPr/>
          </p:nvCxnSpPr>
          <p:spPr bwMode="auto">
            <a:xfrm rot="5400000">
              <a:off x="2265114" y="2791651"/>
              <a:ext cx="285752" cy="1588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none" w="lg" len="med"/>
            </a:ln>
          </p:spPr>
        </p:cxnSp>
        <p:sp>
          <p:nvSpPr>
            <p:cNvPr id="83985" name="Text Box 17"/>
            <p:cNvSpPr txBox="1">
              <a:spLocks noChangeArrowheads="1"/>
            </p:cNvSpPr>
            <p:nvPr/>
          </p:nvSpPr>
          <p:spPr bwMode="auto">
            <a:xfrm>
              <a:off x="500030" y="4922704"/>
              <a:ext cx="1428760" cy="4001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618FF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>
                  <a:latin typeface="Calibri" pitchFamily="34" charset="0"/>
                  <a:ea typeface="ＭＳ Ｐゴシック"/>
                  <a:cs typeface="ＭＳ Ｐゴシック"/>
                </a:rPr>
                <a:t>Follow Up</a:t>
              </a:r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2395538" y="188913"/>
            <a:ext cx="42084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SCENARIO 3</a:t>
            </a:r>
          </a:p>
        </p:txBody>
      </p:sp>
      <p:sp>
        <p:nvSpPr>
          <p:cNvPr id="83971" name="Text Box 17"/>
          <p:cNvSpPr txBox="1">
            <a:spLocks noChangeArrowheads="1"/>
          </p:cNvSpPr>
          <p:nvPr/>
        </p:nvSpPr>
        <p:spPr bwMode="auto">
          <a:xfrm>
            <a:off x="2203450" y="1479550"/>
            <a:ext cx="4524375" cy="400050"/>
          </a:xfrm>
          <a:prstGeom prst="rect">
            <a:avLst/>
          </a:prstGeom>
          <a:noFill/>
          <a:ln w="12700">
            <a:solidFill>
              <a:srgbClr val="618FF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Calibri" pitchFamily="34" charset="0"/>
                <a:ea typeface="ＭＳ Ｐゴシック"/>
                <a:cs typeface="ＭＳ Ｐゴシック"/>
              </a:rPr>
              <a:t>Valutazione clinica: non fattori di rischio</a:t>
            </a:r>
          </a:p>
        </p:txBody>
      </p:sp>
    </p:spTree>
    <p:extLst>
      <p:ext uri="{BB962C8B-B14F-4D97-AF65-F5344CB8AC3E}">
        <p14:creationId xmlns:p14="http://schemas.microsoft.com/office/powerpoint/2010/main" val="8628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betsh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" y="0"/>
            <a:ext cx="9144000" cy="2244055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41266"/>
              </p:ext>
            </p:extLst>
          </p:nvPr>
        </p:nvGraphicFramePr>
        <p:xfrm>
          <a:off x="615967" y="1780678"/>
          <a:ext cx="8265436" cy="462095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66359"/>
                <a:gridCol w="2066359"/>
                <a:gridCol w="2066359"/>
                <a:gridCol w="2066359"/>
              </a:tblGrid>
              <a:tr h="567245">
                <a:tc>
                  <a:txBody>
                    <a:bodyPr/>
                    <a:lstStyle/>
                    <a:p>
                      <a:r>
                        <a:rPr lang="it-IT" dirty="0" smtClean="0"/>
                        <a:t>Categoria</a:t>
                      </a:r>
                      <a:r>
                        <a:rPr lang="it-IT" baseline="0" dirty="0" smtClean="0"/>
                        <a:t> Diagnostica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Diagnosi</a:t>
                      </a:r>
                      <a:r>
                        <a:rPr lang="it-IT" baseline="0" dirty="0" smtClean="0"/>
                        <a:t> Citologica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Rischio di Malignità</a:t>
                      </a:r>
                      <a:r>
                        <a:rPr lang="it-IT" baseline="0" dirty="0" smtClean="0"/>
                        <a:t> 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Atteggiamento </a:t>
                      </a:r>
                      <a:r>
                        <a:rPr lang="it-IT" dirty="0" err="1" smtClean="0"/>
                        <a:t>usaule</a:t>
                      </a:r>
                      <a:endParaRPr lang="it-IT" dirty="0"/>
                    </a:p>
                  </a:txBody>
                  <a:tcPr/>
                </a:tc>
              </a:tr>
              <a:tr h="810350">
                <a:tc>
                  <a:txBody>
                    <a:bodyPr/>
                    <a:lstStyle/>
                    <a:p>
                      <a:r>
                        <a:rPr lang="it-IT" dirty="0" smtClean="0"/>
                        <a:t>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Non diagnostico</a:t>
                      </a:r>
                    </a:p>
                    <a:p>
                      <a:r>
                        <a:rPr lang="it-IT" dirty="0" smtClean="0"/>
                        <a:t>Insoddisfacente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1-4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Ripetizione FNAC</a:t>
                      </a:r>
                    </a:p>
                    <a:p>
                      <a:r>
                        <a:rPr lang="it-IT" dirty="0" smtClean="0"/>
                        <a:t>Sotto</a:t>
                      </a:r>
                      <a:r>
                        <a:rPr lang="it-IT" baseline="0" dirty="0" smtClean="0"/>
                        <a:t> guida ecografica</a:t>
                      </a:r>
                      <a:endParaRPr lang="it-IT" dirty="0"/>
                    </a:p>
                  </a:txBody>
                  <a:tcPr/>
                </a:tc>
              </a:tr>
              <a:tr h="423952">
                <a:tc>
                  <a:txBody>
                    <a:bodyPr/>
                    <a:lstStyle/>
                    <a:p>
                      <a:r>
                        <a:rPr lang="it-IT" dirty="0" smtClean="0"/>
                        <a:t>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Benigno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0-3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Follow-up</a:t>
                      </a:r>
                      <a:r>
                        <a:rPr lang="it-IT" baseline="0" dirty="0" smtClean="0"/>
                        <a:t> clinico</a:t>
                      </a:r>
                      <a:endParaRPr lang="it-IT" dirty="0"/>
                    </a:p>
                  </a:txBody>
                  <a:tcPr/>
                </a:tc>
              </a:tr>
              <a:tr h="423952">
                <a:tc>
                  <a:txBody>
                    <a:bodyPr/>
                    <a:lstStyle/>
                    <a:p>
                      <a:r>
                        <a:rPr lang="it-IT" dirty="0" smtClean="0"/>
                        <a:t>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AUS/FLUS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5-15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Ripetizione FNAC</a:t>
                      </a:r>
                      <a:endParaRPr lang="it-IT" dirty="0"/>
                    </a:p>
                  </a:txBody>
                  <a:tcPr/>
                </a:tc>
              </a:tr>
              <a:tr h="423952">
                <a:tc>
                  <a:txBody>
                    <a:bodyPr/>
                    <a:lstStyle/>
                    <a:p>
                      <a:r>
                        <a:rPr lang="it-IT" dirty="0" smtClean="0"/>
                        <a:t>IV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FN/SFN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15-30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Emitiroidectomia</a:t>
                      </a:r>
                      <a:endParaRPr lang="it-IT" dirty="0"/>
                    </a:p>
                  </a:txBody>
                  <a:tcPr/>
                </a:tc>
              </a:tr>
              <a:tr h="1020764">
                <a:tc>
                  <a:txBody>
                    <a:bodyPr/>
                    <a:lstStyle/>
                    <a:p>
                      <a:r>
                        <a:rPr lang="it-IT" dirty="0" smtClean="0"/>
                        <a:t>V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Sospetto per malignità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60-75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Tiroidectomia quasi totale o Emitiroidectomia</a:t>
                      </a:r>
                      <a:endParaRPr lang="it-IT" dirty="0"/>
                    </a:p>
                  </a:txBody>
                  <a:tcPr/>
                </a:tc>
              </a:tr>
              <a:tr h="773851">
                <a:tc>
                  <a:txBody>
                    <a:bodyPr/>
                    <a:lstStyle/>
                    <a:p>
                      <a:r>
                        <a:rPr lang="it-IT" dirty="0" smtClean="0"/>
                        <a:t>VI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Maligno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97-99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Tiroidectomia totale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10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6001"/>
          </a:xfrm>
        </p:spPr>
        <p:txBody>
          <a:bodyPr/>
          <a:lstStyle/>
          <a:p>
            <a:r>
              <a:rPr lang="it-IT" sz="2000" dirty="0" smtClean="0">
                <a:solidFill>
                  <a:srgbClr val="FF0000"/>
                </a:solidFill>
              </a:rPr>
              <a:t>Si </a:t>
            </a:r>
            <a:r>
              <a:rPr lang="it-IT" sz="2000" dirty="0">
                <a:solidFill>
                  <a:srgbClr val="FF0000"/>
                </a:solidFill>
              </a:rPr>
              <a:t>raccomanda controllo ecografico a 6-18 mesi</a:t>
            </a:r>
            <a:r>
              <a:rPr lang="it-IT" sz="2000" dirty="0">
                <a:solidFill>
                  <a:srgbClr val="800000"/>
                </a:solidFill>
              </a:rPr>
              <a:t>. </a:t>
            </a:r>
            <a:endParaRPr lang="it-IT" sz="2000" dirty="0" smtClean="0">
              <a:solidFill>
                <a:srgbClr val="800000"/>
              </a:solidFill>
            </a:endParaRPr>
          </a:p>
          <a:p>
            <a:r>
              <a:rPr lang="it-IT" sz="2000" dirty="0" smtClean="0"/>
              <a:t>In caso di aumento di volume del nodulo (&gt;50% del volume, &gt;20% in almeno due delle dimensioni, con aumento minimo di 2mm nei noduli solidi o nella parte solida dei noduli misti) si suggerisce FNAC di controllo.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In </a:t>
            </a:r>
            <a:r>
              <a:rPr lang="it-IT" sz="2000" dirty="0">
                <a:solidFill>
                  <a:srgbClr val="FF0000"/>
                </a:solidFill>
              </a:rPr>
              <a:t>caso di volume stabile l’intervallo tra i controlli ecografici può essere allungato (3-5 anni).</a:t>
            </a:r>
          </a:p>
          <a:p>
            <a:r>
              <a:rPr lang="it-IT" sz="2000" dirty="0"/>
              <a:t>In caso di nodulo in crescita con FNAC ripetuta benigna può essere considerato l’intervento chirurgico sulla base di sintomi di compressione o di sospetto clinico. Non ci sono dati relativi alla terapia medica in questo sottogruppo.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 noduli cistici con citologia benigna vengono controllati per </a:t>
            </a:r>
            <a:r>
              <a:rPr lang="it-IT" sz="2000" dirty="0" err="1">
                <a:solidFill>
                  <a:srgbClr val="FF0000"/>
                </a:solidFill>
              </a:rPr>
              <a:t>riaccumulazione</a:t>
            </a:r>
            <a:r>
              <a:rPr lang="it-IT" sz="2000" dirty="0">
                <a:solidFill>
                  <a:srgbClr val="FF0000"/>
                </a:solidFill>
              </a:rPr>
              <a:t> di liquido (60-90% dei casi), sottoposti ad un secondo agoaspirato e sottoposti ad intervento in caso di recidiva.</a:t>
            </a:r>
          </a:p>
          <a:p>
            <a:r>
              <a:rPr lang="it-IT" sz="2000" dirty="0" smtClean="0"/>
              <a:t>L’alcoolizzazione del nodulo cistico può essere ragionevole (successo nel 75-85%) (complicanze: dolore locale, malessere, disfonia)</a:t>
            </a:r>
            <a:endParaRPr lang="it-IT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891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sz="4000" b="1" dirty="0" smtClean="0">
                <a:solidFill>
                  <a:srgbClr val="00CCFF"/>
                </a:solidFill>
                <a:latin typeface="Arial Narrow" charset="0"/>
              </a:rPr>
              <a:t>FOLLOW UP NODULO BENIGNO</a:t>
            </a:r>
            <a:endParaRPr lang="it-IT" sz="4000" b="1" dirty="0">
              <a:solidFill>
                <a:srgbClr val="00CCF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http://www.minerva.unito.it/Humor/Vignette/Cartoon2/DomandeRispost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3375"/>
            <a:ext cx="53673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490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"/>
          <p:cNvSpPr/>
          <p:nvPr/>
        </p:nvSpPr>
        <p:spPr>
          <a:xfrm>
            <a:off x="0" y="1438200"/>
            <a:ext cx="9144000" cy="180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sp>
        <p:nvSpPr>
          <p:cNvPr id="104" name="Line 2"/>
          <p:cNvSpPr/>
          <p:nvPr/>
        </p:nvSpPr>
        <p:spPr>
          <a:xfrm>
            <a:off x="0" y="4994280"/>
            <a:ext cx="9144000" cy="1440"/>
          </a:xfrm>
          <a:prstGeom prst="line">
            <a:avLst/>
          </a:prstGeom>
          <a:ln w="76320">
            <a:solidFill>
              <a:srgbClr val="00CCFF"/>
            </a:solidFill>
            <a:round/>
          </a:ln>
        </p:spPr>
      </p:sp>
      <p:pic>
        <p:nvPicPr>
          <p:cNvPr id="105" name="Immagine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144360" y="1655640"/>
            <a:ext cx="2808000" cy="2744640"/>
          </a:xfrm>
          <a:prstGeom prst="rect">
            <a:avLst/>
          </a:prstGeom>
        </p:spPr>
      </p:pic>
      <p:graphicFrame>
        <p:nvGraphicFramePr>
          <p:cNvPr id="106" name="Table 3"/>
          <p:cNvGraphicFramePr/>
          <p:nvPr>
            <p:extLst>
              <p:ext uri="{D42A27DB-BD31-4B8C-83A1-F6EECF244321}">
                <p14:modId xmlns:p14="http://schemas.microsoft.com/office/powerpoint/2010/main" val="2555462239"/>
              </p:ext>
            </p:extLst>
          </p:nvPr>
        </p:nvGraphicFramePr>
        <p:xfrm>
          <a:off x="2879640" y="1689120"/>
          <a:ext cx="6119640" cy="3134880"/>
        </p:xfrm>
        <a:graphic>
          <a:graphicData uri="http://schemas.openxmlformats.org/drawingml/2006/table">
            <a:tbl>
              <a:tblPr/>
              <a:tblGrid>
                <a:gridCol w="6119640"/>
              </a:tblGrid>
              <a:tr h="31348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D.ssa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Burattin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(Endocrinologia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030.7102245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D.ssa </a:t>
                      </a:r>
                      <a:r>
                        <a:rPr lang="it-IT" b="1" baseline="0" dirty="0" smtClean="0">
                          <a:solidFill>
                            <a:srgbClr val="33CC66"/>
                          </a:solidFill>
                        </a:rPr>
                        <a:t> </a:t>
                      </a:r>
                      <a:r>
                        <a:rPr lang="it-IT" b="1" baseline="0" dirty="0" err="1" smtClean="0">
                          <a:solidFill>
                            <a:srgbClr val="33CC66"/>
                          </a:solidFill>
                        </a:rPr>
                        <a:t>Z</a:t>
                      </a:r>
                      <a:r>
                        <a:rPr lang="it-IT" b="1" dirty="0" err="1" smtClean="0">
                          <a:solidFill>
                            <a:srgbClr val="33CC66"/>
                          </a:solidFill>
                        </a:rPr>
                        <a:t>ilioli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 (Medicina Nucleare 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– S. Civili BS)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030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. 3995460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sz="1800" b="1" kern="1200" dirty="0">
                        <a:solidFill>
                          <a:srgbClr val="33CC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Dott. Di Gaspare (Radiologia – M. </a:t>
                      </a:r>
                      <a:r>
                        <a:rPr lang="it-IT" b="1" dirty="0" err="1">
                          <a:solidFill>
                            <a:srgbClr val="33CC66"/>
                          </a:solidFill>
                        </a:rPr>
                        <a:t>Mellini</a:t>
                      </a: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 Chiari)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b="1" dirty="0">
                          <a:solidFill>
                            <a:srgbClr val="33CC66"/>
                          </a:solidFill>
                        </a:rPr>
                        <a:t>Tel: </a:t>
                      </a:r>
                      <a:r>
                        <a:rPr lang="it-IT" b="1" dirty="0" smtClean="0">
                          <a:solidFill>
                            <a:srgbClr val="33CC66"/>
                          </a:solidFill>
                        </a:rPr>
                        <a:t>030.7102 - 274  -282</a:t>
                      </a:r>
                      <a:endParaRPr dirty="0"/>
                    </a:p>
                    <a:p>
                      <a:pPr algn="ctr">
                        <a:lnSpc>
                          <a:spcPct val="93000"/>
                        </a:lnSpc>
                      </a:pP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7" name="Table 4"/>
          <p:cNvGraphicFramePr/>
          <p:nvPr/>
        </p:nvGraphicFramePr>
        <p:xfrm>
          <a:off x="582480" y="177840"/>
          <a:ext cx="7846920" cy="998474"/>
        </p:xfrm>
        <a:graphic>
          <a:graphicData uri="http://schemas.openxmlformats.org/drawingml/2006/table">
            <a:tbl>
              <a:tblPr/>
              <a:tblGrid>
                <a:gridCol w="7846920"/>
              </a:tblGrid>
              <a:tr h="971280">
                <a:tc>
                  <a:txBody>
                    <a:bodyPr/>
                    <a:lstStyle/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BOLLINO VERDE...</a:t>
                      </a:r>
                      <a:endParaRPr/>
                    </a:p>
                    <a:p>
                      <a:pPr algn="ctr">
                        <a:lnSpc>
                          <a:spcPct val="93000"/>
                        </a:lnSpc>
                        <a:buFont typeface="Times New Roman"/>
                        <a:buChar char="•"/>
                      </a:pPr>
                      <a:r>
                        <a:rPr lang="it-IT" sz="3200" b="1">
                          <a:solidFill>
                            <a:srgbClr val="33CC66"/>
                          </a:solidFill>
                        </a:rPr>
                        <a:t>...NUOVO MODELLO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" name="Immagine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640" y="71280"/>
            <a:ext cx="1368000" cy="12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1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4125"/>
          </a:xfrm>
        </p:spPr>
        <p:txBody>
          <a:bodyPr/>
          <a:lstStyle/>
          <a:p>
            <a:r>
              <a:rPr lang="it-IT" b="1" u="sng" smtClean="0">
                <a:latin typeface="Arial Narrow" pitchFamily="34" charset="0"/>
              </a:rPr>
              <a:t>TAKE HOME MESSAGES: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0" y="1460500"/>
          <a:ext cx="9144000" cy="505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9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 bwMode="auto">
          <a:xfrm>
            <a:off x="172017" y="1319842"/>
            <a:ext cx="8673220" cy="43649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Noduli tiroidei palpabili ~ 30% popolazione</a:t>
            </a:r>
            <a:endParaRPr lang="it-IT" sz="28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Noduli tiroidei non palpabili (</a:t>
            </a:r>
            <a:r>
              <a:rPr lang="it-IT" sz="2800" dirty="0" err="1" smtClean="0">
                <a:latin typeface="Arial Narrow"/>
                <a:cs typeface="Arial Narrow"/>
              </a:rPr>
              <a:t>incidentalomi</a:t>
            </a:r>
            <a:r>
              <a:rPr lang="it-IT" sz="2800" dirty="0" smtClean="0">
                <a:latin typeface="Arial Narrow"/>
                <a:cs typeface="Arial Narrow"/>
              </a:rPr>
              <a:t>) ~ 70% popolazione</a:t>
            </a: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solidFill>
                  <a:srgbClr val="003300"/>
                </a:solidFill>
                <a:latin typeface="Arial Narrow"/>
                <a:cs typeface="Arial Narrow"/>
              </a:rPr>
              <a:t>Aspetti ecografici benigni/maligni ampiamente sovrapponibili</a:t>
            </a: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solidFill>
                  <a:srgbClr val="003300"/>
                </a:solidFill>
                <a:latin typeface="Arial Narrow"/>
                <a:ea typeface="ＭＳ Ｐゴシック" pitchFamily="-1" charset="-128"/>
                <a:cs typeface="Arial Narrow"/>
              </a:rPr>
              <a:t>Cancro tiroideo</a:t>
            </a:r>
            <a:r>
              <a:rPr lang="it-IT" sz="2800" dirty="0" smtClean="0">
                <a:latin typeface="Arial Narrow"/>
                <a:cs typeface="Arial Narrow"/>
              </a:rPr>
              <a:t> 1,5% di tutte le neoplasie</a:t>
            </a:r>
            <a:endParaRPr lang="it-IT" sz="2800" dirty="0">
              <a:latin typeface="Arial Narrow"/>
              <a:ea typeface="ＭＳ Ｐゴシック" pitchFamily="-1" charset="-128"/>
              <a:cs typeface="Arial Narrow"/>
            </a:endParaRP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~ 0,23% delle morti per cancro (USA 2001)</a:t>
            </a:r>
            <a:endParaRPr lang="it-IT" sz="2800" dirty="0">
              <a:latin typeface="Arial Narrow"/>
              <a:cs typeface="Arial Narrow"/>
            </a:endParaRP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Cancro occulto (rilievo autoptico) fino a 36% in alcuni paesi</a:t>
            </a:r>
            <a:endParaRPr lang="it-IT" sz="2800" dirty="0">
              <a:latin typeface="Arial Narrow"/>
              <a:cs typeface="Arial Narrow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85800" y="116632"/>
            <a:ext cx="7848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CONSIDERAZIONI</a:t>
            </a:r>
            <a:r>
              <a:rPr kumimoji="0" lang="it-IT" sz="4400" b="1" i="0" u="none" strike="noStrike" kern="1200" cap="none" spc="0" normalizeH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  ( I )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370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 bwMode="auto">
          <a:xfrm>
            <a:off x="172017" y="1319842"/>
            <a:ext cx="8673220" cy="2907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Falsi positivi + falsi negativi FNAC ~ 1%</a:t>
            </a: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Inadeguati ~ 10%</a:t>
            </a: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TIR 3 diagnosi frequente</a:t>
            </a: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  <a:buFont typeface="Arial"/>
              <a:buChar char="•"/>
            </a:pPr>
            <a:r>
              <a:rPr lang="it-IT" sz="2800" dirty="0" smtClean="0">
                <a:latin typeface="Arial Narrow"/>
                <a:cs typeface="Arial Narrow"/>
              </a:rPr>
              <a:t>Discordanze cito-istologiche ~ 15%</a:t>
            </a:r>
          </a:p>
          <a:p>
            <a:pPr lvl="1" indent="-457200"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341DD"/>
              </a:buClr>
              <a:buSzPct val="80000"/>
            </a:pPr>
            <a:endParaRPr lang="it-IT" sz="2800" dirty="0">
              <a:latin typeface="Arial Narrow"/>
              <a:cs typeface="Arial Narrow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85800" y="116632"/>
            <a:ext cx="7848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CONSIDERAZIONI   ( II )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941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685800" y="116632"/>
            <a:ext cx="7848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>
                <a:solidFill>
                  <a:srgbClr val="00CCFF"/>
                </a:solidFill>
                <a:latin typeface="Arial Narrow"/>
                <a:ea typeface="+mj-ea"/>
                <a:cs typeface="Arial Narrow"/>
              </a:rPr>
              <a:t>i</a:t>
            </a:r>
            <a:r>
              <a:rPr lang="it-IT" sz="4400" b="1" dirty="0" smtClean="0">
                <a:solidFill>
                  <a:srgbClr val="00CCFF"/>
                </a:solidFill>
                <a:latin typeface="Arial Narrow"/>
                <a:ea typeface="+mj-ea"/>
                <a:cs typeface="Arial Narrow"/>
              </a:rPr>
              <a:t>n sintesi..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 bwMode="auto">
          <a:xfrm>
            <a:off x="172016" y="914400"/>
            <a:ext cx="8792689" cy="5683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t"/>
          <a:lstStyle/>
          <a:p>
            <a:pPr marL="0" lvl="1" algn="just" eaLnBrk="0" hangingPunct="0">
              <a:spcBef>
                <a:spcPct val="20000"/>
              </a:spcBef>
              <a:buClr>
                <a:srgbClr val="0341DD"/>
              </a:buClr>
              <a:buSzPct val="80000"/>
            </a:pPr>
            <a:r>
              <a:rPr lang="it-IT" sz="2800" dirty="0" smtClean="0">
                <a:latin typeface="Arial Narrow"/>
                <a:cs typeface="Arial Narrow"/>
              </a:rPr>
              <a:t>L’alta incidenza di noduli non palpabili scoperti </a:t>
            </a:r>
            <a:r>
              <a:rPr lang="it-IT" sz="2800" dirty="0" err="1" smtClean="0">
                <a:latin typeface="Arial Narrow"/>
                <a:cs typeface="Arial Narrow"/>
              </a:rPr>
              <a:t>ecograficamente</a:t>
            </a:r>
            <a:r>
              <a:rPr lang="it-IT" sz="2800" dirty="0" smtClean="0">
                <a:latin typeface="Arial Narrow"/>
                <a:cs typeface="Arial Narrow"/>
              </a:rPr>
              <a:t> costituisce una vera e propria “epidemia” emergente la cui gestione clinica risulta spesso problematica</a:t>
            </a:r>
          </a:p>
          <a:p>
            <a:pPr marL="0" lvl="1" algn="just" eaLnBrk="0" hangingPunct="0">
              <a:spcBef>
                <a:spcPct val="20000"/>
              </a:spcBef>
              <a:buClr>
                <a:srgbClr val="0341DD"/>
              </a:buClr>
              <a:buSzPct val="80000"/>
            </a:pPr>
            <a:r>
              <a:rPr lang="it-IT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L’ecografia permette di guidare con precisione il prelievo citologico</a:t>
            </a:r>
          </a:p>
          <a:p>
            <a:pPr marL="0" lvl="1" algn="just" eaLnBrk="0" hangingPunct="0">
              <a:spcBef>
                <a:spcPct val="20000"/>
              </a:spcBef>
              <a:buClr>
                <a:srgbClr val="0341DD"/>
              </a:buClr>
              <a:buSzPct val="80000"/>
            </a:pPr>
            <a:r>
              <a:rPr lang="it-IT" sz="2800" dirty="0" smtClean="0">
                <a:latin typeface="Arial Narrow"/>
                <a:cs typeface="Arial Narrow"/>
              </a:rPr>
              <a:t>La citopatologia, sebbene offra indiscutibili vantaggi nella caratterizzazione dei noduli tiroidei non è scevra da limiti che bisogna tenere ben presenti prima di utilizzarla in quanto le risposte attese possono trasformarsi in dubbi, ansie inaspettate e possibile ricorso ad atteggiamenti chirurgici magari aggressivi</a:t>
            </a:r>
          </a:p>
          <a:p>
            <a:pPr marL="0" lvl="1" algn="just" eaLnBrk="0" hangingPunct="0">
              <a:spcBef>
                <a:spcPct val="20000"/>
              </a:spcBef>
              <a:buClr>
                <a:srgbClr val="0341DD"/>
              </a:buClr>
              <a:buSzPct val="80000"/>
            </a:pPr>
            <a:r>
              <a:rPr lang="it-IT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Sono possibili trattamenti percutanei </a:t>
            </a:r>
            <a:r>
              <a:rPr lang="it-IT" sz="28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ecoguidati</a:t>
            </a:r>
            <a:endParaRPr lang="it-IT" sz="28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0" lvl="1" algn="just" eaLnBrk="0" hangingPunct="0">
              <a:spcBef>
                <a:spcPct val="20000"/>
              </a:spcBef>
              <a:buClr>
                <a:srgbClr val="0341DD"/>
              </a:buClr>
              <a:buSzPct val="80000"/>
            </a:pPr>
            <a:r>
              <a:rPr lang="it-IT" sz="2800" dirty="0" smtClean="0">
                <a:latin typeface="Arial Narrow"/>
                <a:cs typeface="Arial Narrow"/>
              </a:rPr>
              <a:t>La storia naturale del tumore tiroideo consiglia un atteggiamento prudenziale</a:t>
            </a:r>
            <a:endParaRPr lang="it-IT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494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8147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4338" name="CasellaDiTesto 7"/>
          <p:cNvSpPr txBox="1">
            <a:spLocks noChangeArrowheads="1"/>
          </p:cNvSpPr>
          <p:nvPr/>
        </p:nvSpPr>
        <p:spPr bwMode="auto">
          <a:xfrm>
            <a:off x="0" y="2093913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6000" b="1">
                <a:latin typeface="Arial Narrow" charset="0"/>
              </a:rPr>
              <a:t>Ed ora al medico </a:t>
            </a:r>
          </a:p>
          <a:p>
            <a:pPr algn="ctr"/>
            <a:r>
              <a:rPr lang="it-IT" sz="6000" b="1">
                <a:latin typeface="Arial Narrow" charset="0"/>
              </a:rPr>
              <a:t>di medicina nucleare...</a:t>
            </a:r>
          </a:p>
        </p:txBody>
      </p:sp>
      <p:cxnSp>
        <p:nvCxnSpPr>
          <p:cNvPr id="6" name="Connettore 1 5"/>
          <p:cNvCxnSpPr>
            <a:cxnSpLocks noChangeShapeType="1"/>
          </p:cNvCxnSpPr>
          <p:nvPr/>
        </p:nvCxnSpPr>
        <p:spPr bwMode="auto">
          <a:xfrm>
            <a:off x="0" y="1395413"/>
            <a:ext cx="91440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5210175"/>
            <a:ext cx="9144000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1" name="CasellaDiTesto 8"/>
          <p:cNvSpPr txBox="1">
            <a:spLocks noChangeArrowheads="1"/>
          </p:cNvSpPr>
          <p:nvPr/>
        </p:nvSpPr>
        <p:spPr bwMode="auto">
          <a:xfrm>
            <a:off x="2057295" y="5264150"/>
            <a:ext cx="487701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3200" i="1" dirty="0">
                <a:latin typeface="Arial Narrow" charset="0"/>
              </a:rPr>
              <a:t>Dr.ssa </a:t>
            </a:r>
            <a:r>
              <a:rPr lang="it-IT" sz="3200" i="1" dirty="0" smtClean="0">
                <a:latin typeface="Arial Narrow" charset="0"/>
              </a:rPr>
              <a:t>Zilioli - Dr.ssa </a:t>
            </a:r>
            <a:r>
              <a:rPr lang="it-IT" sz="3200" i="1" dirty="0" err="1">
                <a:latin typeface="Arial Narrow" charset="0"/>
              </a:rPr>
              <a:t>Panarotto</a:t>
            </a:r>
            <a:endParaRPr lang="it-IT" sz="3200" i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3"/>
          <p:cNvSpPr txBox="1">
            <a:spLocks noChangeArrowheads="1"/>
          </p:cNvSpPr>
          <p:nvPr/>
        </p:nvSpPr>
        <p:spPr bwMode="auto">
          <a:xfrm>
            <a:off x="522288" y="1989138"/>
            <a:ext cx="793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it-IT" sz="6600" b="1">
                <a:solidFill>
                  <a:srgbClr val="00CCFF"/>
                </a:solidFill>
                <a:latin typeface="Arial Narrow" charset="0"/>
              </a:rPr>
              <a:t>Il ruolo della scintigrafia</a:t>
            </a:r>
          </a:p>
        </p:txBody>
      </p:sp>
    </p:spTree>
    <p:extLst>
      <p:ext uri="{BB962C8B-B14F-4D97-AF65-F5344CB8AC3E}">
        <p14:creationId xmlns:p14="http://schemas.microsoft.com/office/powerpoint/2010/main" val="22695517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2375"/>
          </a:xfrm>
        </p:spPr>
        <p:txBody>
          <a:bodyPr/>
          <a:lstStyle/>
          <a:p>
            <a:pPr eaLnBrk="1" hangingPunct="1"/>
            <a:r>
              <a:rPr lang="it-IT" b="1">
                <a:solidFill>
                  <a:srgbClr val="00CCFF"/>
                </a:solidFill>
                <a:latin typeface="Arial Narrow" charset="0"/>
              </a:rPr>
              <a:t>SCINTIGRAFIA TIROIDEA</a:t>
            </a:r>
          </a:p>
        </p:txBody>
      </p:sp>
      <p:sp>
        <p:nvSpPr>
          <p:cNvPr id="16386" name="Rectangle 13"/>
          <p:cNvSpPr>
            <a:spLocks noGrp="1" noChangeArrowheads="1"/>
          </p:cNvSpPr>
          <p:nvPr>
            <p:ph idx="1"/>
          </p:nvPr>
        </p:nvSpPr>
        <p:spPr>
          <a:xfrm>
            <a:off x="174625" y="1222375"/>
            <a:ext cx="8905875" cy="5264150"/>
          </a:xfrm>
          <a:solidFill>
            <a:srgbClr val="F2F2F2"/>
          </a:solidFill>
        </p:spPr>
        <p:txBody>
          <a:bodyPr/>
          <a:lstStyle/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Tecnica diagnostica che consente di determinare la topografia funzionale della tiroide e di evidenziare le aree di tessuto ghiandolare dotate di autonomia funzionale. </a:t>
            </a:r>
          </a:p>
          <a:p>
            <a:pPr eaLnBrk="1" hangingPunct="1">
              <a:buClr>
                <a:srgbClr val="0341DD"/>
              </a:buClr>
              <a:buFont typeface="Arial" charset="0"/>
              <a:buNone/>
            </a:pPr>
            <a:endParaRPr lang="it-IT" sz="2400">
              <a:latin typeface="Arial Narrow" charset="0"/>
            </a:endParaRPr>
          </a:p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Si esegue su gamma camera, talora con tecnica SPECT.</a:t>
            </a:r>
          </a:p>
          <a:p>
            <a:pPr eaLnBrk="1" hangingPunct="1">
              <a:buClr>
                <a:srgbClr val="0341DD"/>
              </a:buClr>
            </a:pPr>
            <a:endParaRPr lang="it-IT" sz="2400">
              <a:latin typeface="Arial Narrow" charset="0"/>
            </a:endParaRPr>
          </a:p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Radiofarmaci utilizzati:  </a:t>
            </a:r>
            <a:r>
              <a:rPr lang="it-IT" sz="2400" baseline="30000">
                <a:latin typeface="Arial Narrow" charset="0"/>
              </a:rPr>
              <a:t>99m</a:t>
            </a:r>
            <a:r>
              <a:rPr lang="it-IT" sz="2400">
                <a:latin typeface="Arial Narrow" charset="0"/>
              </a:rPr>
              <a:t>Tc (</a:t>
            </a:r>
            <a:r>
              <a:rPr lang="it-IT" sz="2400" baseline="30000">
                <a:latin typeface="Arial Narrow" charset="0"/>
              </a:rPr>
              <a:t>123</a:t>
            </a:r>
            <a:r>
              <a:rPr lang="it-IT" sz="2400">
                <a:latin typeface="Arial Narrow" charset="0"/>
              </a:rPr>
              <a:t>I, </a:t>
            </a:r>
            <a:r>
              <a:rPr lang="it-IT" sz="2400" baseline="30000">
                <a:latin typeface="Arial Narrow" charset="0"/>
              </a:rPr>
              <a:t> 131</a:t>
            </a:r>
            <a:r>
              <a:rPr lang="it-IT" sz="2400">
                <a:latin typeface="Arial Narrow" charset="0"/>
              </a:rPr>
              <a:t>I, </a:t>
            </a:r>
            <a:r>
              <a:rPr lang="it-IT" sz="2400" baseline="30000">
                <a:latin typeface="Arial Narrow" charset="0"/>
              </a:rPr>
              <a:t>99m</a:t>
            </a:r>
            <a:r>
              <a:rPr lang="it-IT" sz="2400">
                <a:latin typeface="Arial Narrow" charset="0"/>
              </a:rPr>
              <a:t>TcMIBI e occasionalmente </a:t>
            </a:r>
          </a:p>
          <a:p>
            <a:pPr eaLnBrk="1" hangingPunct="1">
              <a:buClr>
                <a:srgbClr val="0341DD"/>
              </a:buClr>
              <a:buFont typeface="Arial" charset="0"/>
              <a:buNone/>
            </a:pPr>
            <a:r>
              <a:rPr lang="it-IT" sz="2400" baseline="30000">
                <a:latin typeface="Arial Narrow" charset="0"/>
              </a:rPr>
              <a:t>        18F</a:t>
            </a:r>
            <a:r>
              <a:rPr lang="it-IT" sz="2400">
                <a:latin typeface="Arial Narrow" charset="0"/>
              </a:rPr>
              <a:t>-FDG).</a:t>
            </a:r>
          </a:p>
          <a:p>
            <a:pPr eaLnBrk="1" hangingPunct="1">
              <a:buClr>
                <a:srgbClr val="0341DD"/>
              </a:buClr>
            </a:pPr>
            <a:r>
              <a:rPr lang="it-IT" sz="2400">
                <a:latin typeface="Arial Narrow" charset="0"/>
              </a:rPr>
              <a:t>Sulla base dell</a:t>
            </a:r>
            <a:r>
              <a:rPr lang="ja-JP" altLang="it-IT" sz="2400">
                <a:latin typeface="Arial Narrow" charset="0"/>
              </a:rPr>
              <a:t>’</a:t>
            </a:r>
            <a:r>
              <a:rPr lang="it-IT" altLang="ja-JP" sz="2400">
                <a:latin typeface="Arial Narrow" charset="0"/>
                <a:cs typeface="Arial Narrow" charset="0"/>
              </a:rPr>
              <a:t>entità della captazione del radiofarmaco, i noduli possono essere classificati come :</a:t>
            </a:r>
          </a:p>
          <a:p>
            <a:pPr eaLnBrk="1" hangingPunct="1">
              <a:buClr>
                <a:srgbClr val="0341DD"/>
              </a:buClr>
              <a:buFont typeface="Arial" charset="0"/>
              <a:buNone/>
            </a:pPr>
            <a:r>
              <a:rPr lang="it-IT" altLang="ja-JP" sz="2400">
                <a:latin typeface="Arial Narrow" charset="0"/>
                <a:cs typeface="Arial Narrow" charset="0"/>
              </a:rPr>
              <a:t>                                           - ipocaptanti (</a:t>
            </a:r>
            <a:r>
              <a:rPr lang="ja-JP" altLang="it-IT" sz="2400">
                <a:latin typeface="Arial Narrow" charset="0"/>
                <a:cs typeface="Arial Narrow" charset="0"/>
              </a:rPr>
              <a:t>“</a:t>
            </a:r>
            <a:r>
              <a:rPr lang="it-IT" altLang="ja-JP" sz="2400">
                <a:latin typeface="Arial Narrow" charset="0"/>
                <a:cs typeface="Arial Narrow" charset="0"/>
              </a:rPr>
              <a:t>freddi</a:t>
            </a:r>
            <a:r>
              <a:rPr lang="ja-JP" altLang="it-IT" sz="2400">
                <a:latin typeface="Arial Narrow" charset="0"/>
                <a:cs typeface="Arial Narrow" charset="0"/>
              </a:rPr>
              <a:t>”</a:t>
            </a:r>
            <a:r>
              <a:rPr lang="it-IT" altLang="ja-JP" sz="2400">
                <a:latin typeface="Arial Narrow" charset="0"/>
                <a:cs typeface="Arial Narrow" charset="0"/>
              </a:rPr>
              <a:t>)</a:t>
            </a:r>
          </a:p>
          <a:p>
            <a:pPr eaLnBrk="1" hangingPunct="1">
              <a:buClr>
                <a:srgbClr val="0341DD"/>
              </a:buClr>
              <a:buFont typeface="Arial" charset="0"/>
              <a:buNone/>
            </a:pPr>
            <a:r>
              <a:rPr lang="it-IT" sz="2400">
                <a:latin typeface="Arial Narrow" charset="0"/>
              </a:rPr>
              <a:t>                                           - ipercaptanti (</a:t>
            </a:r>
            <a:r>
              <a:rPr lang="ja-JP" altLang="it-IT" sz="2400">
                <a:latin typeface="Arial Narrow" charset="0"/>
                <a:cs typeface="ＭＳ Ｐゴシック" charset="0"/>
              </a:rPr>
              <a:t>“</a:t>
            </a:r>
            <a:r>
              <a:rPr lang="it-IT" altLang="ja-JP" sz="2400">
                <a:latin typeface="Arial Narrow" charset="0"/>
                <a:cs typeface="ＭＳ Ｐゴシック" charset="0"/>
              </a:rPr>
              <a:t>caldi</a:t>
            </a:r>
            <a:r>
              <a:rPr lang="ja-JP" altLang="it-IT" sz="2400">
                <a:latin typeface="Arial Narrow" charset="0"/>
                <a:cs typeface="ＭＳ Ｐゴシック" charset="0"/>
              </a:rPr>
              <a:t>”</a:t>
            </a:r>
            <a:r>
              <a:rPr lang="it-IT" altLang="ja-JP" sz="2400">
                <a:latin typeface="Arial Narrow" charset="0"/>
                <a:cs typeface="ＭＳ Ｐゴシック" charset="0"/>
              </a:rPr>
              <a:t>).</a:t>
            </a:r>
            <a:endParaRPr lang="it-IT" sz="2400">
              <a:latin typeface="Arial Narrow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133725" y="3613150"/>
            <a:ext cx="808038" cy="6032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9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9144000" cy="1484313"/>
          </a:xfrm>
        </p:spPr>
        <p:txBody>
          <a:bodyPr/>
          <a:lstStyle/>
          <a:p>
            <a:pPr eaLnBrk="1" hangingPunct="1"/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SCINTIGRAFIA TIROIDEA</a:t>
            </a:r>
            <a:br>
              <a:rPr lang="it-IT" sz="4000" b="1">
                <a:solidFill>
                  <a:srgbClr val="00CCFF"/>
                </a:solidFill>
                <a:latin typeface="Arial Narrow" charset="0"/>
              </a:rPr>
            </a:br>
            <a:r>
              <a:rPr lang="it-IT" sz="4000" b="1">
                <a:solidFill>
                  <a:srgbClr val="00CCFF"/>
                </a:solidFill>
                <a:latin typeface="Arial Narrow" charset="0"/>
              </a:rPr>
              <a:t>Indicazioni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700213"/>
            <a:ext cx="8699500" cy="4618037"/>
          </a:xfrm>
          <a:solidFill>
            <a:srgbClr val="F2F2F2"/>
          </a:solidFill>
        </p:spPr>
        <p:txBody>
          <a:bodyPr anchor="ctr"/>
          <a:lstStyle/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Nodulo singolo o multiplo con TSH soppresso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Arial" charset="0"/>
              <a:buNone/>
            </a:pPr>
            <a:endParaRPr lang="it-IT" sz="2000">
              <a:latin typeface="Arial Narrow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Iperormonemia (noduli iperfunzionanti, dd tra Basedow, tiroidite, jod-Basedow)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Arial" charset="0"/>
              <a:buNone/>
            </a:pPr>
            <a:endParaRPr lang="it-IT" sz="2000">
              <a:latin typeface="Arial Narrow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Voluminoso gozzo multinodulare (sospetta estensione retrosternale)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Arial" charset="0"/>
              <a:buNone/>
            </a:pPr>
            <a:endParaRPr lang="it-IT" sz="2000">
              <a:latin typeface="Arial Narrow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Ricerca di tessuto tiroideo in sede ectopica (struma ovarii o tiroide sublinguale, isole di ectopia tiroidea)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Arial" charset="0"/>
              <a:buNone/>
            </a:pPr>
            <a:endParaRPr lang="it-IT" sz="2000">
              <a:latin typeface="Arial Narrow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Valutazione residuo dopo chirurgia parziale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Arial" charset="0"/>
              <a:buNone/>
            </a:pPr>
            <a:endParaRPr lang="it-IT" sz="2000">
              <a:latin typeface="Arial Narrow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Prima di terapia con radioiodio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endParaRPr lang="it-IT" sz="2000">
              <a:latin typeface="Arial Narrow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341DD"/>
              </a:buClr>
              <a:buFont typeface="Wingdings" charset="0"/>
              <a:buChar char="§"/>
            </a:pPr>
            <a:r>
              <a:rPr lang="it-IT" sz="2000">
                <a:latin typeface="Arial Narrow" charset="0"/>
              </a:rPr>
              <a:t>Follow up delle tireopatie solo se effettivamente necessaria</a:t>
            </a:r>
          </a:p>
        </p:txBody>
      </p:sp>
    </p:spTree>
    <p:extLst>
      <p:ext uri="{BB962C8B-B14F-4D97-AF65-F5344CB8AC3E}">
        <p14:creationId xmlns:p14="http://schemas.microsoft.com/office/powerpoint/2010/main" val="18350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1811</Words>
  <Application>Microsoft Office PowerPoint</Application>
  <PresentationFormat>Presentazione su schermo (4:3)</PresentationFormat>
  <Paragraphs>305</Paragraphs>
  <Slides>28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Tema di Office</vt:lpstr>
      <vt:lpstr>Fotografia di Photo Editor</vt:lpstr>
      <vt:lpstr>Presentazione standard di PowerPoint</vt:lpstr>
      <vt:lpstr>REFERTO DEL CITOASPIRATO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SCINTIGRAFIA TIROIDEA</vt:lpstr>
      <vt:lpstr>SCINTIGRAFIA TIROIDEA Indicazioni</vt:lpstr>
      <vt:lpstr>SCINTIGRAFIA TIROIDEA  Da non effettuare se:</vt:lpstr>
      <vt:lpstr>SCINTIGRAFIA TIROIDEA il nodulo caldo</vt:lpstr>
      <vt:lpstr>SCINTIGRAFIA TIROIDEA il nodulo caldo</vt:lpstr>
      <vt:lpstr>SCINTIGRAFIA TIROIDEA il nodulo caldo</vt:lpstr>
      <vt:lpstr>SCINTIGRAFIA TIROIDEA il nodulo caldo</vt:lpstr>
      <vt:lpstr>SCINTIGRAFIA TIROIDEA il nodulo freddo</vt:lpstr>
      <vt:lpstr>SCINTIGRAFIA TIROIDEA il nodulo freddo</vt:lpstr>
      <vt:lpstr>SCINTIGRAFIA TIROIDEA il nodulo freddo</vt:lpstr>
      <vt:lpstr>SCINTIGRAFIA TIROIDEA il nodulo freddo</vt:lpstr>
      <vt:lpstr>SCINTIGRAFIA TIROIDEA il nodulo freddo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2013-10-24T10:52:47Z</dcterms:created>
  <dcterms:modified xsi:type="dcterms:W3CDTF">2013-10-24T10:55:01Z</dcterms:modified>
</cp:coreProperties>
</file>