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81183-6B32-4C0F-B35A-2507E80C6DB2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5BCC3-6B79-4EC8-A242-6B807622B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07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A892A7B-2E49-4ED9-A90D-1909111594D2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493-89F8-4353-8125-6572E8678C27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F4FD-95FC-4091-B66D-37CB59DB9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18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493-89F8-4353-8125-6572E8678C27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F4FD-95FC-4091-B66D-37CB59DB9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12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493-89F8-4353-8125-6572E8678C27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F4FD-95FC-4091-B66D-37CB59DB9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44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493-89F8-4353-8125-6572E8678C27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F4FD-95FC-4091-B66D-37CB59DB9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02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493-89F8-4353-8125-6572E8678C27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F4FD-95FC-4091-B66D-37CB59DB9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23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493-89F8-4353-8125-6572E8678C27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F4FD-95FC-4091-B66D-37CB59DB9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69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493-89F8-4353-8125-6572E8678C27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F4FD-95FC-4091-B66D-37CB59DB9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95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493-89F8-4353-8125-6572E8678C27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F4FD-95FC-4091-B66D-37CB59DB9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47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493-89F8-4353-8125-6572E8678C27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F4FD-95FC-4091-B66D-37CB59DB9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9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493-89F8-4353-8125-6572E8678C27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F4FD-95FC-4091-B66D-37CB59DB9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73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493-89F8-4353-8125-6572E8678C27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F4FD-95FC-4091-B66D-37CB59DB9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28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D4493-89F8-4353-8125-6572E8678C27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5F4FD-95FC-4091-B66D-37CB59DB9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54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orenzo%20zanini\Desktop\medicina%20delle%20immagini%20chiavetta\DefinitivoEmaturia%20Bastiani\VARINELLI%20RENATO.mov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localhost\Users\danilozani\Documents\pdd1\PDD.avi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3723"/>
            <a:ext cx="8585200" cy="48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69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ottore dubbio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3131840" cy="3429000"/>
          </a:xfrm>
        </p:spPr>
      </p:pic>
      <p:sp>
        <p:nvSpPr>
          <p:cNvPr id="9" name="Fumetto 4 8"/>
          <p:cNvSpPr/>
          <p:nvPr/>
        </p:nvSpPr>
        <p:spPr>
          <a:xfrm>
            <a:off x="5508104" y="620688"/>
            <a:ext cx="3074640" cy="11167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TAC</a:t>
            </a:r>
            <a:endParaRPr lang="it-IT" sz="3600" dirty="0"/>
          </a:p>
        </p:txBody>
      </p:sp>
      <p:sp>
        <p:nvSpPr>
          <p:cNvPr id="8" name="Fumetto 4 7"/>
          <p:cNvSpPr/>
          <p:nvPr/>
        </p:nvSpPr>
        <p:spPr>
          <a:xfrm>
            <a:off x="3491880" y="692696"/>
            <a:ext cx="4320480" cy="2376264"/>
          </a:xfrm>
          <a:prstGeom prst="cloud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ECOGRAFIA</a:t>
            </a:r>
          </a:p>
          <a:p>
            <a:pPr algn="ctr"/>
            <a:r>
              <a:rPr lang="it-IT" sz="3600" dirty="0" smtClean="0"/>
              <a:t>+ </a:t>
            </a:r>
          </a:p>
          <a:p>
            <a:pPr algn="ctr"/>
            <a:r>
              <a:rPr lang="it-IT" sz="3600" dirty="0" smtClean="0"/>
              <a:t>PAP urine</a:t>
            </a:r>
            <a:endParaRPr lang="it-IT" sz="3600" dirty="0"/>
          </a:p>
        </p:txBody>
      </p:sp>
      <p:sp>
        <p:nvSpPr>
          <p:cNvPr id="10" name="Fumetto 4 9"/>
          <p:cNvSpPr/>
          <p:nvPr/>
        </p:nvSpPr>
        <p:spPr>
          <a:xfrm>
            <a:off x="3347864" y="908720"/>
            <a:ext cx="4752528" cy="280831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CISTOSCOPIA</a:t>
            </a:r>
            <a:endParaRPr lang="it-IT" sz="3600" dirty="0"/>
          </a:p>
        </p:txBody>
      </p:sp>
      <p:sp>
        <p:nvSpPr>
          <p:cNvPr id="11" name="Fumetto 4 10"/>
          <p:cNvSpPr/>
          <p:nvPr/>
        </p:nvSpPr>
        <p:spPr>
          <a:xfrm>
            <a:off x="2483768" y="1700808"/>
            <a:ext cx="6156176" cy="252028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rgbClr val="FF0000"/>
                </a:solidFill>
              </a:rPr>
              <a:t>PRONTO SOCCORSO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13" name="Nuvola 12"/>
          <p:cNvSpPr/>
          <p:nvPr/>
        </p:nvSpPr>
        <p:spPr>
          <a:xfrm>
            <a:off x="683568" y="404664"/>
            <a:ext cx="8460432" cy="439248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EMATURIA “NEFROLOGICA”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VS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EMATURIA “UROLOGICA”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203848" y="0"/>
            <a:ext cx="305959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0" dirty="0" smtClean="0">
                <a:solidFill>
                  <a:srgbClr val="FF0000"/>
                </a:solidFill>
                <a:latin typeface="Snap ITC" pitchFamily="82" charset="0"/>
              </a:rPr>
              <a:t>?</a:t>
            </a:r>
            <a:endParaRPr lang="it-IT" sz="40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915816" y="5301208"/>
            <a:ext cx="6228184" cy="138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>
                <a:latin typeface="Snap ITC" pitchFamily="82" charset="0"/>
              </a:rPr>
              <a:t>LA PAROLA ALLO </a:t>
            </a:r>
            <a:r>
              <a:rPr lang="it-IT" sz="3600" b="1" dirty="0" err="1" smtClean="0">
                <a:latin typeface="Snap ITC" pitchFamily="82" charset="0"/>
              </a:rPr>
              <a:t>SPECIALISTA…</a:t>
            </a:r>
            <a:endParaRPr lang="it-IT" sz="3600" b="1" dirty="0"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0" y="1395000"/>
            <a:ext cx="9142200" cy="3598200"/>
          </a:xfrm>
          <a:prstGeom prst="rect">
            <a:avLst/>
          </a:prstGeom>
          <a:solidFill>
            <a:srgbClr val="D9D9D9"/>
          </a:solidFill>
          <a:ln w="9360">
            <a:solidFill>
              <a:srgbClr val="4A7EBB"/>
            </a:solidFill>
            <a:round/>
          </a:ln>
        </p:spPr>
      </p:sp>
      <p:sp>
        <p:nvSpPr>
          <p:cNvPr id="331" name="CustomShape 2"/>
          <p:cNvSpPr/>
          <p:nvPr/>
        </p:nvSpPr>
        <p:spPr>
          <a:xfrm>
            <a:off x="0" y="1395000"/>
            <a:ext cx="9142200" cy="1550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it-IT" sz="8000" b="1">
                <a:solidFill>
                  <a:srgbClr val="000000"/>
                </a:solidFill>
                <a:latin typeface="Arial Narrow"/>
              </a:rPr>
              <a:t>La parola al clinico...</a:t>
            </a:r>
            <a:endParaRPr/>
          </a:p>
        </p:txBody>
      </p:sp>
      <p:sp>
        <p:nvSpPr>
          <p:cNvPr id="332" name="CustomShape 3"/>
          <p:cNvSpPr/>
          <p:nvPr/>
        </p:nvSpPr>
        <p:spPr>
          <a:xfrm>
            <a:off x="0" y="3247920"/>
            <a:ext cx="9142200" cy="12945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it-IT" sz="6600" b="1">
                <a:solidFill>
                  <a:srgbClr val="000000"/>
                </a:solidFill>
                <a:latin typeface="Arial Narrow"/>
              </a:rPr>
              <a:t>…COSA FARE???</a:t>
            </a:r>
            <a:endParaRPr/>
          </a:p>
        </p:txBody>
      </p:sp>
      <p:sp>
        <p:nvSpPr>
          <p:cNvPr id="333" name="Line 4"/>
          <p:cNvSpPr/>
          <p:nvPr/>
        </p:nvSpPr>
        <p:spPr>
          <a:xfrm>
            <a:off x="0" y="1395000"/>
            <a:ext cx="9144000" cy="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334" name="Line 5"/>
          <p:cNvSpPr/>
          <p:nvPr/>
        </p:nvSpPr>
        <p:spPr>
          <a:xfrm>
            <a:off x="0" y="4994640"/>
            <a:ext cx="9143640" cy="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335" name="CustomShape 6"/>
          <p:cNvSpPr/>
          <p:nvPr/>
        </p:nvSpPr>
        <p:spPr>
          <a:xfrm>
            <a:off x="2546252" y="5118480"/>
            <a:ext cx="3965400" cy="1551240"/>
          </a:xfrm>
          <a:prstGeom prst="rect">
            <a:avLst/>
          </a:prstGeom>
          <a:solidFill>
            <a:srgbClr val="FFFF00"/>
          </a:solidFill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1" dirty="0" smtClean="0">
                <a:solidFill>
                  <a:srgbClr val="000000"/>
                </a:solidFill>
                <a:latin typeface="Arial Narrow"/>
              </a:rPr>
              <a:t>Dr. C. </a:t>
            </a:r>
            <a:r>
              <a:rPr lang="it-IT" sz="3200" b="1" dirty="0" err="1" smtClean="0">
                <a:solidFill>
                  <a:srgbClr val="000000"/>
                </a:solidFill>
                <a:latin typeface="Arial Narrow"/>
              </a:rPr>
              <a:t>Bertelli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3200" i="1" dirty="0">
                <a:solidFill>
                  <a:srgbClr val="000000"/>
                </a:solidFill>
                <a:latin typeface="Arial Narrow"/>
              </a:rPr>
              <a:t>Nefrologia e Dialisi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3200" i="1" dirty="0">
                <a:solidFill>
                  <a:srgbClr val="000000"/>
                </a:solidFill>
                <a:latin typeface="Arial Narrow"/>
              </a:rPr>
              <a:t> </a:t>
            </a:r>
            <a:endParaRPr dirty="0"/>
          </a:p>
        </p:txBody>
      </p:sp>
      <p:pic>
        <p:nvPicPr>
          <p:cNvPr id="336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71233" y="6195240"/>
            <a:ext cx="1236600" cy="4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15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533520" y="494280"/>
            <a:ext cx="2360520" cy="1551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000000"/>
                </a:solidFill>
                <a:latin typeface="Calibri"/>
              </a:rPr>
              <a:t>LA CAUSA PIU’ FREQUENTE NEL MONDO</a:t>
            </a:r>
            <a:endParaRPr/>
          </a:p>
        </p:txBody>
      </p:sp>
      <p:pic>
        <p:nvPicPr>
          <p:cNvPr id="342" name="Immagin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280" y="5410080"/>
            <a:ext cx="2665080" cy="1361520"/>
          </a:xfrm>
          <a:prstGeom prst="rect">
            <a:avLst/>
          </a:prstGeom>
        </p:spPr>
      </p:pic>
      <p:pic>
        <p:nvPicPr>
          <p:cNvPr id="343" name="Immagin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3352680" y="152280"/>
            <a:ext cx="5408280" cy="2536200"/>
          </a:xfrm>
          <a:prstGeom prst="rect">
            <a:avLst/>
          </a:prstGeom>
        </p:spPr>
      </p:pic>
      <p:sp>
        <p:nvSpPr>
          <p:cNvPr id="344" name="CustomShape 2"/>
          <p:cNvSpPr/>
          <p:nvPr/>
        </p:nvSpPr>
        <p:spPr>
          <a:xfrm>
            <a:off x="2663280" y="475560"/>
            <a:ext cx="6478920" cy="6375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600" b="1">
                <a:solidFill>
                  <a:srgbClr val="FFFFFF"/>
                </a:solidFill>
                <a:latin typeface="Calibri"/>
              </a:rPr>
              <a:t>La bilharziosi urinaria!!!</a:t>
            </a:r>
            <a:endParaRPr/>
          </a:p>
        </p:txBody>
      </p:sp>
      <p:sp>
        <p:nvSpPr>
          <p:cNvPr id="345" name="CustomShape 3"/>
          <p:cNvSpPr/>
          <p:nvPr/>
        </p:nvSpPr>
        <p:spPr>
          <a:xfrm>
            <a:off x="490320" y="2880000"/>
            <a:ext cx="8292960" cy="3221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000000"/>
                </a:solidFill>
                <a:latin typeface="Tahoma"/>
              </a:rPr>
              <a:t>La RELAZIONE  tra ematuria macroscopica e FASI della minzione può orientare sulla sede d’origine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2400" b="1">
                <a:solidFill>
                  <a:srgbClr val="000000"/>
                </a:solidFill>
                <a:latin typeface="Tahoma"/>
              </a:rPr>
              <a:t>		iniziale </a:t>
            </a:r>
            <a:r>
              <a:rPr lang="it-IT" sz="2400" b="1">
                <a:solidFill>
                  <a:srgbClr val="000000"/>
                </a:solidFill>
                <a:latin typeface="Wingdings"/>
              </a:rPr>
              <a:t></a:t>
            </a:r>
            <a:r>
              <a:rPr lang="it-IT" sz="2400" b="1">
                <a:solidFill>
                  <a:srgbClr val="000000"/>
                </a:solidFill>
                <a:latin typeface="Tahoma"/>
              </a:rPr>
              <a:t>    uretra, prostata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2400" b="1">
                <a:solidFill>
                  <a:srgbClr val="000000"/>
                </a:solidFill>
                <a:latin typeface="Tahoma"/>
              </a:rPr>
              <a:t>		finale </a:t>
            </a:r>
            <a:r>
              <a:rPr lang="it-IT" sz="2400" b="1">
                <a:solidFill>
                  <a:srgbClr val="000000"/>
                </a:solidFill>
                <a:latin typeface="Wingdings"/>
              </a:rPr>
              <a:t></a:t>
            </a:r>
            <a:r>
              <a:rPr lang="it-IT" sz="2400" b="1">
                <a:solidFill>
                  <a:srgbClr val="000000"/>
                </a:solidFill>
                <a:latin typeface="Tahoma"/>
              </a:rPr>
              <a:t>      vescicale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2400" b="1">
                <a:solidFill>
                  <a:srgbClr val="000000"/>
                </a:solidFill>
                <a:latin typeface="Tahoma"/>
              </a:rPr>
              <a:t>		totale </a:t>
            </a:r>
            <a:r>
              <a:rPr lang="it-IT" sz="2400" b="1">
                <a:solidFill>
                  <a:srgbClr val="000000"/>
                </a:solidFill>
                <a:latin typeface="Wingdings"/>
              </a:rPr>
              <a:t></a:t>
            </a:r>
            <a:r>
              <a:rPr lang="it-IT" sz="2400" b="1">
                <a:solidFill>
                  <a:srgbClr val="000000"/>
                </a:solidFill>
                <a:latin typeface="Tahoma"/>
              </a:rPr>
              <a:t>      vie urinarie superiori</a:t>
            </a:r>
            <a:endParaRPr/>
          </a:p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000000"/>
                </a:solidFill>
                <a:latin typeface="Tahoma"/>
              </a:rPr>
              <a:t>                 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34755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323640" y="116640"/>
            <a:ext cx="8533080" cy="698400"/>
          </a:xfrm>
          <a:prstGeom prst="rect">
            <a:avLst/>
          </a:prstGeom>
          <a:solidFill>
            <a:srgbClr val="F2F2F2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4000" b="1">
                <a:solidFill>
                  <a:srgbClr val="000000"/>
                </a:solidFill>
                <a:latin typeface="Arial Narrow"/>
              </a:rPr>
              <a:t>Paziente: </a:t>
            </a:r>
            <a:r>
              <a:rPr lang="it-IT" sz="4000" b="1">
                <a:solidFill>
                  <a:srgbClr val="FF0000"/>
                </a:solidFill>
                <a:latin typeface="Arial Narrow"/>
              </a:rPr>
              <a:t>“… urine rosse …”</a:t>
            </a:r>
            <a:endParaRPr/>
          </a:p>
        </p:txBody>
      </p:sp>
      <p:sp>
        <p:nvSpPr>
          <p:cNvPr id="347" name="CustomShape 2"/>
          <p:cNvSpPr/>
          <p:nvPr/>
        </p:nvSpPr>
        <p:spPr>
          <a:xfrm>
            <a:off x="339120" y="3059280"/>
            <a:ext cx="3156120" cy="3938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Arial Narrow"/>
              </a:rPr>
              <a:t>Esame delle urine </a:t>
            </a:r>
            <a:r>
              <a:rPr lang="it-IT" sz="2000" b="1">
                <a:solidFill>
                  <a:srgbClr val="FF0000"/>
                </a:solidFill>
                <a:latin typeface="Arial Narrow"/>
              </a:rPr>
              <a:t>stick per Hb</a:t>
            </a:r>
            <a:endParaRPr/>
          </a:p>
        </p:txBody>
      </p:sp>
      <p:sp>
        <p:nvSpPr>
          <p:cNvPr id="348" name="CustomShape 3"/>
          <p:cNvSpPr/>
          <p:nvPr/>
        </p:nvSpPr>
        <p:spPr>
          <a:xfrm>
            <a:off x="4066920" y="2537640"/>
            <a:ext cx="1144440" cy="36324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b="1">
                <a:solidFill>
                  <a:srgbClr val="000000"/>
                </a:solidFill>
                <a:latin typeface="Arial Narrow"/>
                <a:ea typeface="Verdana"/>
              </a:rPr>
              <a:t>NEGATIVO</a:t>
            </a:r>
            <a:endParaRPr/>
          </a:p>
        </p:txBody>
      </p:sp>
      <p:sp>
        <p:nvSpPr>
          <p:cNvPr id="349" name="CustomShape 4"/>
          <p:cNvSpPr/>
          <p:nvPr/>
        </p:nvSpPr>
        <p:spPr>
          <a:xfrm>
            <a:off x="4068000" y="3663000"/>
            <a:ext cx="1164600" cy="36324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b="1">
                <a:solidFill>
                  <a:srgbClr val="FF0000"/>
                </a:solidFill>
                <a:latin typeface="Arial Narrow"/>
                <a:ea typeface="Verdana"/>
              </a:rPr>
              <a:t>POSITIVO</a:t>
            </a:r>
            <a:endParaRPr/>
          </a:p>
        </p:txBody>
      </p:sp>
      <p:sp>
        <p:nvSpPr>
          <p:cNvPr id="350" name="CustomShape 5"/>
          <p:cNvSpPr/>
          <p:nvPr/>
        </p:nvSpPr>
        <p:spPr>
          <a:xfrm flipV="1">
            <a:off x="3456000" y="2806200"/>
            <a:ext cx="502560" cy="494280"/>
          </a:xfrm>
          <a:prstGeom prst="straightConnector1">
            <a:avLst/>
          </a:prstGeom>
          <a:ln w="2844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351" name="CustomShape 6"/>
          <p:cNvSpPr/>
          <p:nvPr/>
        </p:nvSpPr>
        <p:spPr>
          <a:xfrm>
            <a:off x="3456000" y="3304080"/>
            <a:ext cx="411840" cy="541440"/>
          </a:xfrm>
          <a:prstGeom prst="straightConnector1">
            <a:avLst/>
          </a:prstGeom>
          <a:ln w="2844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352" name="CustomShape 7"/>
          <p:cNvSpPr/>
          <p:nvPr/>
        </p:nvSpPr>
        <p:spPr>
          <a:xfrm>
            <a:off x="5778360" y="2176920"/>
            <a:ext cx="2176200" cy="1184040"/>
          </a:xfrm>
          <a:prstGeom prst="rect">
            <a:avLst/>
          </a:prstGeom>
          <a:ln w="9360">
            <a:solidFill>
              <a:srgbClr val="000099"/>
            </a:solidFill>
            <a:miter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1200">
                <a:solidFill>
                  <a:srgbClr val="000099"/>
                </a:solidFill>
                <a:latin typeface="Arial Narrow"/>
                <a:ea typeface="Verdana"/>
              </a:rPr>
              <a:t>Farmaci:  rifampicina</a:t>
            </a:r>
            <a:endParaRPr/>
          </a:p>
          <a:p>
            <a:pPr>
              <a:lnSpc>
                <a:spcPct val="100000"/>
              </a:lnSpc>
            </a:pPr>
            <a:r>
              <a:rPr lang="it-IT" sz="1200">
                <a:solidFill>
                  <a:srgbClr val="000099"/>
                </a:solidFill>
                <a:latin typeface="Arial Narrow"/>
                <a:ea typeface="Verdana"/>
              </a:rPr>
              <a:t>	         imipenem</a:t>
            </a:r>
            <a:endParaRPr/>
          </a:p>
          <a:p>
            <a:pPr>
              <a:lnSpc>
                <a:spcPct val="100000"/>
              </a:lnSpc>
            </a:pPr>
            <a:r>
              <a:rPr lang="it-IT" sz="1200">
                <a:solidFill>
                  <a:srgbClr val="000099"/>
                </a:solidFill>
                <a:latin typeface="Arial Narrow"/>
                <a:ea typeface="Verdana"/>
              </a:rPr>
              <a:t>	         fenazopiridina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1200">
                <a:solidFill>
                  <a:srgbClr val="000099"/>
                </a:solidFill>
                <a:latin typeface="Arial Narrow"/>
                <a:ea typeface="Verdana"/>
              </a:rPr>
              <a:t>Porfiria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1200">
                <a:solidFill>
                  <a:srgbClr val="000099"/>
                </a:solidFill>
                <a:latin typeface="Arial Narrow"/>
                <a:ea typeface="Verdana"/>
              </a:rPr>
              <a:t>Bietole rosse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1200">
                <a:solidFill>
                  <a:srgbClr val="000099"/>
                </a:solidFill>
                <a:latin typeface="Arial Narrow"/>
                <a:ea typeface="Verdana"/>
              </a:rPr>
              <a:t>Coloranti</a:t>
            </a:r>
            <a:endParaRPr/>
          </a:p>
        </p:txBody>
      </p:sp>
      <p:sp>
        <p:nvSpPr>
          <p:cNvPr id="353" name="CustomShape 8"/>
          <p:cNvSpPr/>
          <p:nvPr/>
        </p:nvSpPr>
        <p:spPr>
          <a:xfrm>
            <a:off x="5292000" y="2644920"/>
            <a:ext cx="430200" cy="14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</p:sp>
      <p:sp>
        <p:nvSpPr>
          <p:cNvPr id="354" name="CustomShape 9"/>
          <p:cNvSpPr/>
          <p:nvPr/>
        </p:nvSpPr>
        <p:spPr>
          <a:xfrm>
            <a:off x="5292000" y="3771000"/>
            <a:ext cx="430200" cy="14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80">
            <a:solidFill>
              <a:srgbClr val="FF0000"/>
            </a:solidFill>
            <a:round/>
          </a:ln>
        </p:spPr>
      </p:sp>
      <p:sp>
        <p:nvSpPr>
          <p:cNvPr id="355" name="CustomShape 10"/>
          <p:cNvSpPr/>
          <p:nvPr/>
        </p:nvSpPr>
        <p:spPr>
          <a:xfrm>
            <a:off x="5785200" y="3459240"/>
            <a:ext cx="2205360" cy="819000"/>
          </a:xfrm>
          <a:prstGeom prst="rect">
            <a:avLst/>
          </a:prstGeom>
          <a:ln w="9360">
            <a:solidFill>
              <a:srgbClr val="FF0000"/>
            </a:solidFill>
            <a:miter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1200" b="1">
                <a:solidFill>
                  <a:srgbClr val="FF0000"/>
                </a:solidFill>
                <a:latin typeface="Arial Narrow"/>
                <a:ea typeface="Verdana"/>
              </a:rPr>
              <a:t>PIGMENTI EMINICI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1200" b="1">
                <a:solidFill>
                  <a:srgbClr val="FF0000"/>
                </a:solidFill>
                <a:latin typeface="Arial Narrow"/>
                <a:ea typeface="Verdana"/>
              </a:rPr>
              <a:t>Eritrociti 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1200" b="1">
                <a:solidFill>
                  <a:srgbClr val="FF0000"/>
                </a:solidFill>
                <a:latin typeface="Arial Narrow"/>
                <a:ea typeface="Verdana"/>
              </a:rPr>
              <a:t>Emoglobina </a:t>
            </a:r>
            <a:endParaRPr/>
          </a:p>
          <a:p>
            <a:pPr>
              <a:lnSpc>
                <a:spcPct val="100000"/>
              </a:lnSpc>
            </a:pPr>
            <a:r>
              <a:rPr lang="it-IT" sz="1200" b="1">
                <a:solidFill>
                  <a:srgbClr val="FF0000"/>
                </a:solidFill>
                <a:latin typeface="Arial Narrow"/>
                <a:ea typeface="Verdana"/>
              </a:rPr>
              <a:t>      Mioglobina </a:t>
            </a:r>
            <a:endParaRPr/>
          </a:p>
        </p:txBody>
      </p:sp>
      <p:sp>
        <p:nvSpPr>
          <p:cNvPr id="356" name="CustomShape 11"/>
          <p:cNvSpPr/>
          <p:nvPr/>
        </p:nvSpPr>
        <p:spPr>
          <a:xfrm>
            <a:off x="323640" y="1052640"/>
            <a:ext cx="8533080" cy="5763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u="sng">
                <a:solidFill>
                  <a:srgbClr val="000000"/>
                </a:solidFill>
                <a:latin typeface="Arial Narrow"/>
                <a:ea typeface="Verdana"/>
              </a:rPr>
              <a:t>Quesito 1° livello:</a:t>
            </a:r>
            <a:r>
              <a:rPr lang="it-IT" sz="3200">
                <a:solidFill>
                  <a:srgbClr val="000000"/>
                </a:solidFill>
                <a:latin typeface="Arial Narrow"/>
                <a:ea typeface="Verdana"/>
              </a:rPr>
              <a:t> </a:t>
            </a:r>
            <a:r>
              <a:rPr lang="it-IT" sz="3200" b="1">
                <a:solidFill>
                  <a:srgbClr val="00CCFF"/>
                </a:solidFill>
                <a:latin typeface="Arial Narrow"/>
                <a:ea typeface="Verdana"/>
              </a:rPr>
              <a:t>MACROEMATURIA </a:t>
            </a:r>
            <a:endParaRPr/>
          </a:p>
        </p:txBody>
      </p:sp>
      <p:sp>
        <p:nvSpPr>
          <p:cNvPr id="357" name="CustomShape 12"/>
          <p:cNvSpPr/>
          <p:nvPr/>
        </p:nvSpPr>
        <p:spPr>
          <a:xfrm>
            <a:off x="5328720" y="4608000"/>
            <a:ext cx="3166560" cy="57564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600">
                <a:solidFill>
                  <a:srgbClr val="000000"/>
                </a:solidFill>
                <a:latin typeface="Arial Narrow"/>
                <a:ea typeface="Verdana"/>
              </a:rPr>
              <a:t>Sedimento urinario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000000"/>
                </a:solidFill>
                <a:latin typeface="Arial Narrow"/>
                <a:ea typeface="Verdana"/>
              </a:rPr>
              <a:t>eritrociti ?</a:t>
            </a:r>
            <a:endParaRPr/>
          </a:p>
        </p:txBody>
      </p:sp>
      <p:sp>
        <p:nvSpPr>
          <p:cNvPr id="358" name="CustomShape 13"/>
          <p:cNvSpPr/>
          <p:nvPr/>
        </p:nvSpPr>
        <p:spPr>
          <a:xfrm>
            <a:off x="7488000" y="5615280"/>
            <a:ext cx="1510560" cy="648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>
                <a:solidFill>
                  <a:srgbClr val="000099"/>
                </a:solidFill>
                <a:latin typeface="Arial Narrow"/>
                <a:ea typeface="Verdana"/>
              </a:rPr>
              <a:t>Emoglobinuria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000099"/>
                </a:solidFill>
                <a:latin typeface="Arial Narrow"/>
                <a:ea typeface="Verdana"/>
              </a:rPr>
              <a:t>Mioglobinuria</a:t>
            </a:r>
            <a:endParaRPr/>
          </a:p>
        </p:txBody>
      </p:sp>
      <p:sp>
        <p:nvSpPr>
          <p:cNvPr id="359" name="CustomShape 14"/>
          <p:cNvSpPr/>
          <p:nvPr/>
        </p:nvSpPr>
        <p:spPr>
          <a:xfrm>
            <a:off x="4464000" y="5184000"/>
            <a:ext cx="790560" cy="3632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FF0000"/>
                </a:solidFill>
                <a:latin typeface="Arial Narrow"/>
                <a:ea typeface="Verdana"/>
              </a:rPr>
              <a:t>SI</a:t>
            </a:r>
            <a:endParaRPr/>
          </a:p>
        </p:txBody>
      </p:sp>
      <p:sp>
        <p:nvSpPr>
          <p:cNvPr id="360" name="CustomShape 15"/>
          <p:cNvSpPr/>
          <p:nvPr/>
        </p:nvSpPr>
        <p:spPr>
          <a:xfrm>
            <a:off x="7992000" y="5251680"/>
            <a:ext cx="574560" cy="36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000099"/>
                </a:solidFill>
                <a:latin typeface="Arial Narrow"/>
                <a:ea typeface="Verdana"/>
              </a:rPr>
              <a:t>NO</a:t>
            </a:r>
            <a:endParaRPr/>
          </a:p>
        </p:txBody>
      </p:sp>
      <p:sp>
        <p:nvSpPr>
          <p:cNvPr id="361" name="CustomShape 16"/>
          <p:cNvSpPr/>
          <p:nvPr/>
        </p:nvSpPr>
        <p:spPr>
          <a:xfrm>
            <a:off x="3816000" y="5611320"/>
            <a:ext cx="1726560" cy="36324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b="1">
                <a:solidFill>
                  <a:srgbClr val="FF0000"/>
                </a:solidFill>
                <a:latin typeface="Arial Narrow"/>
                <a:ea typeface="Verdana"/>
              </a:rPr>
              <a:t>Ematuria</a:t>
            </a:r>
            <a:endParaRPr/>
          </a:p>
        </p:txBody>
      </p:sp>
      <p:pic>
        <p:nvPicPr>
          <p:cNvPr id="362" name="Immagin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448040" y="824400"/>
            <a:ext cx="866880" cy="866880"/>
          </a:xfrm>
          <a:prstGeom prst="rect">
            <a:avLst/>
          </a:prstGeom>
        </p:spPr>
      </p:pic>
      <p:pic>
        <p:nvPicPr>
          <p:cNvPr id="363" name="Segnaposto contenuto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3744000"/>
            <a:ext cx="3130200" cy="31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272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3636000" y="1692000"/>
            <a:ext cx="1222200" cy="39384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FF0000"/>
                </a:solidFill>
                <a:latin typeface="Arial Narrow"/>
                <a:ea typeface="Verdana"/>
              </a:rPr>
              <a:t>Ematuria</a:t>
            </a:r>
            <a:endParaRPr/>
          </a:p>
        </p:txBody>
      </p:sp>
      <p:sp>
        <p:nvSpPr>
          <p:cNvPr id="365" name="CustomShape 2"/>
          <p:cNvSpPr/>
          <p:nvPr/>
        </p:nvSpPr>
        <p:spPr>
          <a:xfrm flipH="1">
            <a:off x="3094560" y="2160000"/>
            <a:ext cx="1006560" cy="318960"/>
          </a:xfrm>
          <a:prstGeom prst="straightConnector1">
            <a:avLst/>
          </a:prstGeom>
          <a:ln w="2844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366" name="CustomShape 3"/>
          <p:cNvSpPr/>
          <p:nvPr/>
        </p:nvSpPr>
        <p:spPr>
          <a:xfrm>
            <a:off x="4464000" y="2160000"/>
            <a:ext cx="1006560" cy="286560"/>
          </a:xfrm>
          <a:prstGeom prst="straightConnector1">
            <a:avLst/>
          </a:prstGeom>
          <a:ln w="2844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367" name="CustomShape 4"/>
          <p:cNvSpPr/>
          <p:nvPr/>
        </p:nvSpPr>
        <p:spPr>
          <a:xfrm>
            <a:off x="1993680" y="2556360"/>
            <a:ext cx="1496520" cy="6102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Arial Narrow"/>
                <a:ea typeface="Verdana"/>
              </a:rPr>
              <a:t>GR isomorfici*</a:t>
            </a:r>
            <a:endParaRPr/>
          </a:p>
        </p:txBody>
      </p:sp>
      <p:sp>
        <p:nvSpPr>
          <p:cNvPr id="368" name="CustomShape 5"/>
          <p:cNvSpPr/>
          <p:nvPr/>
        </p:nvSpPr>
        <p:spPr>
          <a:xfrm>
            <a:off x="4936680" y="2556360"/>
            <a:ext cx="2068200" cy="63756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Arial Narrow"/>
                <a:ea typeface="Verdana"/>
              </a:rPr>
              <a:t>GR dismorfici* e/o Cilindri eritrocitari</a:t>
            </a:r>
            <a:endParaRPr/>
          </a:p>
        </p:txBody>
      </p:sp>
      <p:sp>
        <p:nvSpPr>
          <p:cNvPr id="369" name="CustomShape 6"/>
          <p:cNvSpPr/>
          <p:nvPr/>
        </p:nvSpPr>
        <p:spPr>
          <a:xfrm>
            <a:off x="1858320" y="4203720"/>
            <a:ext cx="1582200" cy="6987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FF0000"/>
                </a:solidFill>
                <a:latin typeface="Arial Narrow"/>
                <a:ea typeface="Verdana"/>
              </a:rPr>
              <a:t>Ematuria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FF0000"/>
                </a:solidFill>
                <a:latin typeface="Arial Narrow"/>
                <a:ea typeface="Verdana"/>
              </a:rPr>
              <a:t>“Urologica”</a:t>
            </a:r>
            <a:endParaRPr/>
          </a:p>
        </p:txBody>
      </p:sp>
      <p:sp>
        <p:nvSpPr>
          <p:cNvPr id="370" name="CustomShape 7"/>
          <p:cNvSpPr/>
          <p:nvPr/>
        </p:nvSpPr>
        <p:spPr>
          <a:xfrm>
            <a:off x="323640" y="620640"/>
            <a:ext cx="8437680" cy="5763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u="sng">
                <a:solidFill>
                  <a:srgbClr val="000000"/>
                </a:solidFill>
                <a:latin typeface="Arial Narrow"/>
                <a:ea typeface="Verdana"/>
              </a:rPr>
              <a:t>Quesito 2° livello</a:t>
            </a:r>
            <a:r>
              <a:rPr lang="it-IT" sz="3200">
                <a:solidFill>
                  <a:srgbClr val="000000"/>
                </a:solidFill>
                <a:latin typeface="Arial Narrow"/>
                <a:ea typeface="Verdana"/>
              </a:rPr>
              <a:t>: </a:t>
            </a:r>
            <a:r>
              <a:rPr lang="it-IT" sz="3200" b="1">
                <a:solidFill>
                  <a:srgbClr val="00CCFF"/>
                </a:solidFill>
                <a:latin typeface="Arial Narrow"/>
                <a:ea typeface="Verdana"/>
              </a:rPr>
              <a:t>ORIGINE DELL’EMATURIA </a:t>
            </a:r>
            <a:endParaRPr/>
          </a:p>
        </p:txBody>
      </p:sp>
      <p:sp>
        <p:nvSpPr>
          <p:cNvPr id="371" name="CustomShape 8"/>
          <p:cNvSpPr/>
          <p:nvPr/>
        </p:nvSpPr>
        <p:spPr>
          <a:xfrm>
            <a:off x="4945320" y="4212360"/>
            <a:ext cx="1870560" cy="6987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FF0000"/>
                </a:solidFill>
                <a:latin typeface="Arial Narrow"/>
                <a:ea typeface="Verdana"/>
              </a:rPr>
              <a:t>Ematuria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FF0000"/>
                </a:solidFill>
                <a:latin typeface="Arial Narrow"/>
                <a:ea typeface="Verdana"/>
              </a:rPr>
              <a:t>“Nefrologica”</a:t>
            </a:r>
            <a:endParaRPr/>
          </a:p>
        </p:txBody>
      </p:sp>
      <p:sp>
        <p:nvSpPr>
          <p:cNvPr id="372" name="CustomShape 9"/>
          <p:cNvSpPr/>
          <p:nvPr/>
        </p:nvSpPr>
        <p:spPr>
          <a:xfrm>
            <a:off x="2542320" y="3312000"/>
            <a:ext cx="214200" cy="646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560">
            <a:solidFill>
              <a:srgbClr val="FF0000"/>
            </a:solidFill>
            <a:round/>
          </a:ln>
        </p:spPr>
      </p:sp>
      <p:sp>
        <p:nvSpPr>
          <p:cNvPr id="373" name="CustomShape 10"/>
          <p:cNvSpPr/>
          <p:nvPr/>
        </p:nvSpPr>
        <p:spPr>
          <a:xfrm>
            <a:off x="5782680" y="3276360"/>
            <a:ext cx="214200" cy="862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560">
            <a:solidFill>
              <a:srgbClr val="FF0000"/>
            </a:solidFill>
            <a:round/>
          </a:ln>
        </p:spPr>
      </p:sp>
      <p:sp>
        <p:nvSpPr>
          <p:cNvPr id="374" name="CustomShape 11"/>
          <p:cNvSpPr/>
          <p:nvPr/>
        </p:nvSpPr>
        <p:spPr>
          <a:xfrm>
            <a:off x="4552200" y="5040000"/>
            <a:ext cx="3259800" cy="453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i="1">
                <a:solidFill>
                  <a:srgbClr val="000099"/>
                </a:solidFill>
                <a:latin typeface="Arial Narrow"/>
              </a:rPr>
              <a:t>vedi diagnostica nefrologica</a:t>
            </a:r>
            <a:endParaRPr/>
          </a:p>
        </p:txBody>
      </p:sp>
      <p:sp>
        <p:nvSpPr>
          <p:cNvPr id="375" name="CustomShape 12"/>
          <p:cNvSpPr/>
          <p:nvPr/>
        </p:nvSpPr>
        <p:spPr>
          <a:xfrm>
            <a:off x="1641960" y="5040000"/>
            <a:ext cx="2523600" cy="453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i="1">
                <a:solidFill>
                  <a:srgbClr val="000099"/>
                </a:solidFill>
                <a:latin typeface="Arial Narrow"/>
              </a:rPr>
              <a:t>diagnostica urologica</a:t>
            </a:r>
            <a:endParaRPr/>
          </a:p>
        </p:txBody>
      </p:sp>
      <p:sp>
        <p:nvSpPr>
          <p:cNvPr id="376" name="CustomShape 13"/>
          <p:cNvSpPr/>
          <p:nvPr/>
        </p:nvSpPr>
        <p:spPr>
          <a:xfrm>
            <a:off x="374400" y="6309360"/>
            <a:ext cx="3841920" cy="3632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i="1">
                <a:solidFill>
                  <a:srgbClr val="000000"/>
                </a:solidFill>
                <a:latin typeface="Arial Narrow"/>
              </a:rPr>
              <a:t>* Pochi laboratori danno queste informazioni</a:t>
            </a:r>
            <a:endParaRPr/>
          </a:p>
        </p:txBody>
      </p:sp>
      <p:pic>
        <p:nvPicPr>
          <p:cNvPr id="377" name="Immagin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862400" y="390240"/>
            <a:ext cx="866880" cy="86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674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3502080" y="307440"/>
            <a:ext cx="2087280" cy="383400"/>
          </a:xfrm>
          <a:prstGeom prst="flowChartProcess">
            <a:avLst/>
          </a:prstGeom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200" b="1">
                <a:solidFill>
                  <a:srgbClr val="FF0000"/>
                </a:solidFill>
                <a:latin typeface="Calibri"/>
              </a:rPr>
              <a:t>EMATURIA</a:t>
            </a:r>
            <a:endParaRPr/>
          </a:p>
        </p:txBody>
      </p:sp>
      <p:sp>
        <p:nvSpPr>
          <p:cNvPr id="379" name="CustomShape 2"/>
          <p:cNvSpPr/>
          <p:nvPr/>
        </p:nvSpPr>
        <p:spPr>
          <a:xfrm>
            <a:off x="3576600" y="975960"/>
            <a:ext cx="1941480" cy="358560"/>
          </a:xfrm>
          <a:prstGeom prst="flowChartProcess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Esame urine</a:t>
            </a:r>
            <a:endParaRPr/>
          </a:p>
        </p:txBody>
      </p:sp>
      <p:sp>
        <p:nvSpPr>
          <p:cNvPr id="380" name="CustomShape 3"/>
          <p:cNvSpPr/>
          <p:nvPr/>
        </p:nvSpPr>
        <p:spPr>
          <a:xfrm>
            <a:off x="5904000" y="4094280"/>
            <a:ext cx="1223280" cy="341280"/>
          </a:xfrm>
          <a:prstGeom prst="flowChartProcess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Cistoscopia</a:t>
            </a:r>
            <a:endParaRPr/>
          </a:p>
        </p:txBody>
      </p:sp>
      <p:sp>
        <p:nvSpPr>
          <p:cNvPr id="381" name="CustomShape 4"/>
          <p:cNvSpPr/>
          <p:nvPr/>
        </p:nvSpPr>
        <p:spPr>
          <a:xfrm>
            <a:off x="3672000" y="2856240"/>
            <a:ext cx="1798560" cy="814320"/>
          </a:xfrm>
          <a:prstGeom prst="flowChartProcess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500" b="1">
                <a:solidFill>
                  <a:srgbClr val="000000"/>
                </a:solidFill>
                <a:latin typeface="Calibri"/>
              </a:rPr>
              <a:t>Molto verosimile origine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500" b="1">
                <a:solidFill>
                  <a:srgbClr val="000000"/>
                </a:solidFill>
                <a:latin typeface="Calibri"/>
              </a:rPr>
              <a:t>GLOMERULARE</a:t>
            </a:r>
            <a:endParaRPr/>
          </a:p>
        </p:txBody>
      </p:sp>
      <p:sp>
        <p:nvSpPr>
          <p:cNvPr id="382" name="CustomShape 5"/>
          <p:cNvSpPr/>
          <p:nvPr/>
        </p:nvSpPr>
        <p:spPr>
          <a:xfrm>
            <a:off x="6832080" y="2712240"/>
            <a:ext cx="1704600" cy="786960"/>
          </a:xfrm>
          <a:prstGeom prst="flowChartProcess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Ecografia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e/o Urografia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e/o TAC</a:t>
            </a:r>
            <a:endParaRPr/>
          </a:p>
        </p:txBody>
      </p:sp>
      <p:sp>
        <p:nvSpPr>
          <p:cNvPr id="383" name="CustomShape 6"/>
          <p:cNvSpPr/>
          <p:nvPr/>
        </p:nvSpPr>
        <p:spPr>
          <a:xfrm>
            <a:off x="6516360" y="1696680"/>
            <a:ext cx="2338200" cy="578520"/>
          </a:xfrm>
          <a:prstGeom prst="flowChartProcess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G.R. non alterati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Proteinuria &lt;0,5 g/die</a:t>
            </a:r>
            <a:endParaRPr/>
          </a:p>
        </p:txBody>
      </p:sp>
      <p:sp>
        <p:nvSpPr>
          <p:cNvPr id="384" name="CustomShape 7"/>
          <p:cNvSpPr/>
          <p:nvPr/>
        </p:nvSpPr>
        <p:spPr>
          <a:xfrm>
            <a:off x="3453480" y="1757520"/>
            <a:ext cx="2215800" cy="722520"/>
          </a:xfrm>
          <a:prstGeom prst="flowChartProcess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G.R. dismorfici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e/o Cilindri eritrocitari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e/o proteinuria</a:t>
            </a:r>
            <a:endParaRPr/>
          </a:p>
        </p:txBody>
      </p:sp>
      <p:sp>
        <p:nvSpPr>
          <p:cNvPr id="385" name="CustomShape 8"/>
          <p:cNvSpPr/>
          <p:nvPr/>
        </p:nvSpPr>
        <p:spPr>
          <a:xfrm>
            <a:off x="900000" y="1696680"/>
            <a:ext cx="1582560" cy="414360"/>
          </a:xfrm>
          <a:prstGeom prst="flowChartProcess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Leucocituria</a:t>
            </a:r>
            <a:endParaRPr/>
          </a:p>
        </p:txBody>
      </p:sp>
      <p:sp>
        <p:nvSpPr>
          <p:cNvPr id="386" name="CustomShape 9"/>
          <p:cNvSpPr/>
          <p:nvPr/>
        </p:nvSpPr>
        <p:spPr>
          <a:xfrm>
            <a:off x="7488000" y="4064760"/>
            <a:ext cx="1439280" cy="514800"/>
          </a:xfrm>
          <a:prstGeom prst="flowChartProcess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Neoplasia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Calcoli</a:t>
            </a:r>
            <a:endParaRPr/>
          </a:p>
        </p:txBody>
      </p:sp>
      <p:sp>
        <p:nvSpPr>
          <p:cNvPr id="387" name="CustomShape 10"/>
          <p:cNvSpPr/>
          <p:nvPr/>
        </p:nvSpPr>
        <p:spPr>
          <a:xfrm>
            <a:off x="1877400" y="3792240"/>
            <a:ext cx="2297160" cy="958320"/>
          </a:xfrm>
          <a:prstGeom prst="flowChartProcess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Coltura negativa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Terapia empirica per IVU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Possibile nefrite interstiziale</a:t>
            </a:r>
            <a:endParaRPr/>
          </a:p>
        </p:txBody>
      </p:sp>
      <p:sp>
        <p:nvSpPr>
          <p:cNvPr id="388" name="CustomShape 11"/>
          <p:cNvSpPr/>
          <p:nvPr/>
        </p:nvSpPr>
        <p:spPr>
          <a:xfrm>
            <a:off x="3672000" y="5225760"/>
            <a:ext cx="2159280" cy="748800"/>
          </a:xfrm>
          <a:prstGeom prst="flowChartProcess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500" b="1">
                <a:solidFill>
                  <a:srgbClr val="FF0000"/>
                </a:solidFill>
                <a:latin typeface="Calibri"/>
              </a:rPr>
              <a:t>CONSULENZA NEFROLOGICA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500" i="1">
                <a:solidFill>
                  <a:srgbClr val="FF0000"/>
                </a:solidFill>
                <a:latin typeface="Calibri"/>
              </a:rPr>
              <a:t>(biopsia renale)</a:t>
            </a:r>
            <a:endParaRPr/>
          </a:p>
        </p:txBody>
      </p:sp>
      <p:sp>
        <p:nvSpPr>
          <p:cNvPr id="389" name="CustomShape 12"/>
          <p:cNvSpPr/>
          <p:nvPr/>
        </p:nvSpPr>
        <p:spPr>
          <a:xfrm>
            <a:off x="871560" y="2520000"/>
            <a:ext cx="1647000" cy="574560"/>
          </a:xfrm>
          <a:prstGeom prst="flowChartProcess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Urinocoltura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Ricerca  BK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90" name="CustomShape 13"/>
          <p:cNvSpPr/>
          <p:nvPr/>
        </p:nvSpPr>
        <p:spPr>
          <a:xfrm>
            <a:off x="288000" y="4464000"/>
            <a:ext cx="1270440" cy="258480"/>
          </a:xfrm>
          <a:prstGeom prst="flowChartProcess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Trattare</a:t>
            </a:r>
            <a:endParaRPr/>
          </a:p>
        </p:txBody>
      </p:sp>
      <p:sp>
        <p:nvSpPr>
          <p:cNvPr id="391" name="CustomShape 14"/>
          <p:cNvSpPr/>
          <p:nvPr/>
        </p:nvSpPr>
        <p:spPr>
          <a:xfrm>
            <a:off x="360000" y="3816000"/>
            <a:ext cx="1150200" cy="286560"/>
          </a:xfrm>
          <a:prstGeom prst="flowChartProcess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IVU</a:t>
            </a:r>
            <a:endParaRPr/>
          </a:p>
        </p:txBody>
      </p:sp>
      <p:sp>
        <p:nvSpPr>
          <p:cNvPr id="392" name="CustomShape 15"/>
          <p:cNvSpPr/>
          <p:nvPr/>
        </p:nvSpPr>
        <p:spPr>
          <a:xfrm>
            <a:off x="72000" y="5112000"/>
            <a:ext cx="1833840" cy="862560"/>
          </a:xfrm>
          <a:prstGeom prst="flowChartProcess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Controllo con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Urinocoltura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000000"/>
                </a:solidFill>
                <a:latin typeface="Calibri"/>
              </a:rPr>
              <a:t>Es. urine</a:t>
            </a:r>
            <a:endParaRPr/>
          </a:p>
        </p:txBody>
      </p:sp>
      <p:sp>
        <p:nvSpPr>
          <p:cNvPr id="393" name="CustomShape 16"/>
          <p:cNvSpPr/>
          <p:nvPr/>
        </p:nvSpPr>
        <p:spPr>
          <a:xfrm>
            <a:off x="4546440" y="692640"/>
            <a:ext cx="360" cy="28152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394" name="CustomShape 17"/>
          <p:cNvSpPr/>
          <p:nvPr/>
        </p:nvSpPr>
        <p:spPr>
          <a:xfrm>
            <a:off x="4548240" y="1336320"/>
            <a:ext cx="12600" cy="41976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395" name="CustomShape 18"/>
          <p:cNvSpPr/>
          <p:nvPr/>
        </p:nvSpPr>
        <p:spPr>
          <a:xfrm>
            <a:off x="4562280" y="2481840"/>
            <a:ext cx="19440" cy="37224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396" name="CustomShape 19"/>
          <p:cNvSpPr/>
          <p:nvPr/>
        </p:nvSpPr>
        <p:spPr>
          <a:xfrm>
            <a:off x="4583520" y="3816000"/>
            <a:ext cx="360" cy="1263960"/>
          </a:xfrm>
          <a:prstGeom prst="straightConnector1">
            <a:avLst/>
          </a:prstGeom>
          <a:ln w="19080">
            <a:solidFill>
              <a:srgbClr val="800000"/>
            </a:solidFill>
            <a:round/>
            <a:tailEnd type="triangle" w="med" len="med"/>
          </a:ln>
        </p:spPr>
      </p:sp>
      <p:sp>
        <p:nvSpPr>
          <p:cNvPr id="397" name="CustomShape 20"/>
          <p:cNvSpPr/>
          <p:nvPr/>
        </p:nvSpPr>
        <p:spPr>
          <a:xfrm flipH="1">
            <a:off x="2872800" y="1512000"/>
            <a:ext cx="1084320" cy="29340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398" name="CustomShape 21"/>
          <p:cNvSpPr/>
          <p:nvPr/>
        </p:nvSpPr>
        <p:spPr>
          <a:xfrm>
            <a:off x="5184000" y="1512000"/>
            <a:ext cx="954360" cy="30060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399" name="CustomShape 22"/>
          <p:cNvSpPr/>
          <p:nvPr/>
        </p:nvSpPr>
        <p:spPr>
          <a:xfrm flipH="1">
            <a:off x="7714440" y="2376000"/>
            <a:ext cx="360" cy="15048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00" name="CustomShape 23"/>
          <p:cNvSpPr/>
          <p:nvPr/>
        </p:nvSpPr>
        <p:spPr>
          <a:xfrm flipH="1">
            <a:off x="6911280" y="3501000"/>
            <a:ext cx="771120" cy="24228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01" name="CustomShape 24"/>
          <p:cNvSpPr/>
          <p:nvPr/>
        </p:nvSpPr>
        <p:spPr>
          <a:xfrm>
            <a:off x="7706880" y="3511800"/>
            <a:ext cx="571680" cy="23076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02" name="CustomShape 25"/>
          <p:cNvSpPr/>
          <p:nvPr/>
        </p:nvSpPr>
        <p:spPr>
          <a:xfrm>
            <a:off x="7056000" y="5112000"/>
            <a:ext cx="1906920" cy="502560"/>
          </a:xfrm>
          <a:prstGeom prst="flowChartProcess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500" b="1">
                <a:solidFill>
                  <a:srgbClr val="FF0000"/>
                </a:solidFill>
                <a:latin typeface="Calibri"/>
              </a:rPr>
              <a:t>CONSULENZA UROLOGICA</a:t>
            </a:r>
            <a:endParaRPr/>
          </a:p>
        </p:txBody>
      </p:sp>
      <p:sp>
        <p:nvSpPr>
          <p:cNvPr id="403" name="CustomShape 26"/>
          <p:cNvSpPr/>
          <p:nvPr/>
        </p:nvSpPr>
        <p:spPr>
          <a:xfrm>
            <a:off x="7992000" y="4581000"/>
            <a:ext cx="360" cy="21420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04" name="CustomShape 27"/>
          <p:cNvSpPr/>
          <p:nvPr/>
        </p:nvSpPr>
        <p:spPr>
          <a:xfrm flipH="1">
            <a:off x="1683000" y="2232000"/>
            <a:ext cx="5400" cy="18720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05" name="CustomShape 28"/>
          <p:cNvSpPr/>
          <p:nvPr/>
        </p:nvSpPr>
        <p:spPr>
          <a:xfrm flipH="1">
            <a:off x="718560" y="3168000"/>
            <a:ext cx="358560" cy="28656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06" name="CustomShape 29"/>
          <p:cNvSpPr/>
          <p:nvPr/>
        </p:nvSpPr>
        <p:spPr>
          <a:xfrm>
            <a:off x="1752120" y="3120480"/>
            <a:ext cx="1055160" cy="40680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07" name="CustomShape 30"/>
          <p:cNvSpPr/>
          <p:nvPr/>
        </p:nvSpPr>
        <p:spPr>
          <a:xfrm flipH="1">
            <a:off x="862200" y="4176000"/>
            <a:ext cx="6120" cy="24444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08" name="CustomShape 31"/>
          <p:cNvSpPr/>
          <p:nvPr/>
        </p:nvSpPr>
        <p:spPr>
          <a:xfrm>
            <a:off x="859320" y="4751280"/>
            <a:ext cx="3240" cy="287280"/>
          </a:xfrm>
          <a:prstGeom prst="straightConnector1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09" name="CustomShape 32"/>
          <p:cNvSpPr/>
          <p:nvPr/>
        </p:nvSpPr>
        <p:spPr>
          <a:xfrm>
            <a:off x="216000" y="3357000"/>
            <a:ext cx="1096920" cy="317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500" b="1">
                <a:solidFill>
                  <a:srgbClr val="000000"/>
                </a:solidFill>
                <a:latin typeface="Calibri"/>
              </a:rPr>
              <a:t>   Positiva</a:t>
            </a:r>
            <a:endParaRPr/>
          </a:p>
        </p:txBody>
      </p:sp>
      <p:sp>
        <p:nvSpPr>
          <p:cNvPr id="410" name="CustomShape 33"/>
          <p:cNvSpPr/>
          <p:nvPr/>
        </p:nvSpPr>
        <p:spPr>
          <a:xfrm>
            <a:off x="2573640" y="3456000"/>
            <a:ext cx="970560" cy="316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500" b="1">
                <a:solidFill>
                  <a:srgbClr val="000000"/>
                </a:solidFill>
                <a:latin typeface="Calibri"/>
              </a:rPr>
              <a:t>Negativa</a:t>
            </a:r>
            <a:endParaRPr/>
          </a:p>
        </p:txBody>
      </p:sp>
      <p:sp>
        <p:nvSpPr>
          <p:cNvPr id="411" name="CustomShape 34"/>
          <p:cNvSpPr/>
          <p:nvPr/>
        </p:nvSpPr>
        <p:spPr>
          <a:xfrm>
            <a:off x="5616000" y="3695400"/>
            <a:ext cx="1076760" cy="317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500" b="1">
                <a:solidFill>
                  <a:srgbClr val="000000"/>
                </a:solidFill>
                <a:latin typeface="Calibri"/>
              </a:rPr>
              <a:t>             Negativa</a:t>
            </a:r>
            <a:endParaRPr/>
          </a:p>
        </p:txBody>
      </p:sp>
      <p:sp>
        <p:nvSpPr>
          <p:cNvPr id="412" name="CustomShape 35"/>
          <p:cNvSpPr/>
          <p:nvPr/>
        </p:nvSpPr>
        <p:spPr>
          <a:xfrm>
            <a:off x="179280" y="6165720"/>
            <a:ext cx="8962920" cy="520560"/>
          </a:xfrm>
          <a:prstGeom prst="flowChartProcess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400" b="1">
                <a:solidFill>
                  <a:srgbClr val="000000"/>
                </a:solidFill>
                <a:latin typeface="Calibri"/>
              </a:rPr>
              <a:t>IVU = Infezione delle Vie Urinarie</a:t>
            </a:r>
            <a:endParaRPr/>
          </a:p>
          <a:p>
            <a:pPr>
              <a:lnSpc>
                <a:spcPct val="100000"/>
              </a:lnSpc>
            </a:pPr>
            <a:r>
              <a:rPr lang="it-IT" sz="1200">
                <a:solidFill>
                  <a:srgbClr val="000000"/>
                </a:solidFill>
                <a:latin typeface="Calibri"/>
              </a:rPr>
              <a:t>Modificato dfa:Li T. Approach to Hematuria. In: Agha IA, Green G, eds. The Washington Manual: Nephrology Subspecialty Consult. Philadelphia: Lippincott, 2004.</a:t>
            </a:r>
            <a:endParaRPr/>
          </a:p>
        </p:txBody>
      </p:sp>
      <p:sp>
        <p:nvSpPr>
          <p:cNvPr id="413" name="CustomShape 36"/>
          <p:cNvSpPr/>
          <p:nvPr/>
        </p:nvSpPr>
        <p:spPr>
          <a:xfrm>
            <a:off x="7685280" y="3695400"/>
            <a:ext cx="1005480" cy="317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500" b="1">
                <a:solidFill>
                  <a:srgbClr val="000000"/>
                </a:solidFill>
                <a:latin typeface="Calibri"/>
              </a:rPr>
              <a:t>Positiva</a:t>
            </a:r>
            <a:endParaRPr/>
          </a:p>
        </p:txBody>
      </p:sp>
      <p:sp>
        <p:nvSpPr>
          <p:cNvPr id="414" name="CustomShape 37"/>
          <p:cNvSpPr/>
          <p:nvPr/>
        </p:nvSpPr>
        <p:spPr>
          <a:xfrm>
            <a:off x="179640" y="188640"/>
            <a:ext cx="2317320" cy="650880"/>
          </a:xfrm>
          <a:prstGeom prst="flowChartProcess">
            <a:avLst/>
          </a:prstGeom>
          <a:solidFill>
            <a:srgbClr val="F2F2F2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1">
                <a:solidFill>
                  <a:srgbClr val="00CCFF"/>
                </a:solidFill>
                <a:latin typeface="Arial Narrow"/>
              </a:rPr>
              <a:t>Flow-chart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76169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360000" y="1740600"/>
            <a:ext cx="8443800" cy="4738680"/>
          </a:xfrm>
          <a:prstGeom prst="rect">
            <a:avLst/>
          </a:prstGeom>
          <a:solidFill>
            <a:srgbClr val="F2F2F2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000000"/>
                </a:solidFill>
                <a:latin typeface="Arial Narrow"/>
              </a:rPr>
              <a:t>        </a:t>
            </a:r>
            <a:r>
              <a:rPr lang="it-IT" sz="2200" b="1">
                <a:solidFill>
                  <a:srgbClr val="000000"/>
                </a:solidFill>
                <a:latin typeface="Arial Narrow"/>
              </a:rPr>
              <a:t>DATO ANAMNESTICO	</a:t>
            </a:r>
            <a:r>
              <a:rPr lang="it-IT" sz="2000" b="1">
                <a:solidFill>
                  <a:srgbClr val="000000"/>
                </a:solidFill>
                <a:latin typeface="Arial Narrow"/>
              </a:rPr>
              <a:t>		                   </a:t>
            </a:r>
            <a:r>
              <a:rPr lang="it-IT" sz="2200" b="1">
                <a:solidFill>
                  <a:srgbClr val="000000"/>
                </a:solidFill>
                <a:latin typeface="Arial Narrow"/>
              </a:rPr>
              <a:t>  ORIENTAMENTO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2000" b="1">
                <a:solidFill>
                  <a:srgbClr val="000000"/>
                </a:solidFill>
                <a:latin typeface="Arial Narrow"/>
              </a:rPr>
              <a:t>Riferita disuria e pollachiuria	</a:t>
            </a:r>
            <a:r>
              <a:rPr lang="it-IT" sz="2000">
                <a:solidFill>
                  <a:srgbClr val="000000"/>
                </a:solidFill>
                <a:latin typeface="Arial Narrow"/>
              </a:rPr>
              <a:t>		       Sospetta infezione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Arial Narrow"/>
              </a:rPr>
              <a:t>                                                                                (es. urine: leucocitura)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2000" b="1">
                <a:solidFill>
                  <a:srgbClr val="000000"/>
                </a:solidFill>
                <a:latin typeface="Arial Narrow"/>
              </a:rPr>
              <a:t>Infezione respiratoria recente </a:t>
            </a:r>
            <a:r>
              <a:rPr lang="it-IT" sz="2000">
                <a:solidFill>
                  <a:srgbClr val="000000"/>
                </a:solidFill>
                <a:latin typeface="Arial Narrow"/>
              </a:rPr>
              <a:t>			       Nefropatia da IgA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Arial Narrow"/>
              </a:rPr>
              <a:t>			                                                         Glomerulonefrite acuta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Arial Narrow"/>
              </a:rPr>
              <a:t>                                                                                 Altra glomerulonefrite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2000" b="1">
                <a:solidFill>
                  <a:srgbClr val="000000"/>
                </a:solidFill>
                <a:latin typeface="Arial Narrow"/>
              </a:rPr>
              <a:t>Storia familiare  di nefropatia</a:t>
            </a:r>
            <a:r>
              <a:rPr lang="it-IT" sz="2000">
                <a:solidFill>
                  <a:srgbClr val="000000"/>
                </a:solidFill>
                <a:latin typeface="Arial Narrow"/>
              </a:rPr>
              <a:t>			       Nefrite familiare (sindrome di Alport)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Arial Narrow"/>
              </a:rPr>
              <a:t>			                                                         Rene policistico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2000" b="1">
                <a:solidFill>
                  <a:srgbClr val="000000"/>
                </a:solidFill>
                <a:latin typeface="Arial Narrow"/>
              </a:rPr>
              <a:t>Riferito dolore lombare</a:t>
            </a:r>
            <a:r>
              <a:rPr lang="it-IT" sz="2000">
                <a:solidFill>
                  <a:srgbClr val="000000"/>
                </a:solidFill>
                <a:latin typeface="Arial Narrow"/>
              </a:rPr>
              <a:t>			               Colica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Arial Narrow"/>
              </a:rPr>
              <a:t>			                                                         Ostruzione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2000" b="1">
                <a:solidFill>
                  <a:srgbClr val="000000"/>
                </a:solidFill>
                <a:latin typeface="Arial Narrow"/>
              </a:rPr>
              <a:t>Comparsa ciclica in donne</a:t>
            </a:r>
            <a:r>
              <a:rPr lang="it-IT" sz="2000">
                <a:solidFill>
                  <a:srgbClr val="000000"/>
                </a:solidFill>
                <a:latin typeface="Arial Narrow"/>
              </a:rPr>
              <a:t>			               Sospetta endometriosi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2000" b="1">
                <a:solidFill>
                  <a:srgbClr val="000000"/>
                </a:solidFill>
                <a:latin typeface="Arial Narrow"/>
              </a:rPr>
              <a:t>Comparsa dopo esercizio fisico 	</a:t>
            </a:r>
            <a:r>
              <a:rPr lang="it-IT" sz="2000">
                <a:solidFill>
                  <a:srgbClr val="000000"/>
                </a:solidFill>
                <a:latin typeface="Arial Narrow"/>
              </a:rPr>
              <a:t>	       Ematuria da sforzo</a:t>
            </a:r>
            <a:endParaRPr/>
          </a:p>
        </p:txBody>
      </p:sp>
      <p:sp>
        <p:nvSpPr>
          <p:cNvPr id="416" name="CustomShape 2"/>
          <p:cNvSpPr/>
          <p:nvPr/>
        </p:nvSpPr>
        <p:spPr>
          <a:xfrm>
            <a:off x="0" y="188640"/>
            <a:ext cx="9142200" cy="1063800"/>
          </a:xfrm>
          <a:prstGeom prst="rect">
            <a:avLst/>
          </a:prstGeom>
          <a:solidFill>
            <a:srgbClr val="FFFF00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1">
                <a:solidFill>
                  <a:srgbClr val="00CCFF"/>
                </a:solidFill>
                <a:latin typeface="Arial Narrow"/>
              </a:rPr>
              <a:t>ELEMENTI ANAMNESTICI UTILI PER LA DIAGNOSI  DIFFERENZIALE DELL’EMATURIA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29924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251640" y="260640"/>
            <a:ext cx="8541360" cy="637560"/>
          </a:xfrm>
          <a:prstGeom prst="rect">
            <a:avLst/>
          </a:prstGeom>
          <a:solidFill>
            <a:srgbClr val="FFFF00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600" b="1">
                <a:solidFill>
                  <a:srgbClr val="00CCFF"/>
                </a:solidFill>
                <a:latin typeface="Arial Narrow"/>
              </a:rPr>
              <a:t>EMATURIA MICROSCOPICA</a:t>
            </a:r>
            <a:endParaRPr/>
          </a:p>
        </p:txBody>
      </p:sp>
      <p:sp>
        <p:nvSpPr>
          <p:cNvPr id="418" name="CustomShape 2"/>
          <p:cNvSpPr/>
          <p:nvPr/>
        </p:nvSpPr>
        <p:spPr>
          <a:xfrm>
            <a:off x="323640" y="1440720"/>
            <a:ext cx="8675640" cy="4606560"/>
          </a:xfrm>
          <a:prstGeom prst="rect">
            <a:avLst/>
          </a:prstGeom>
          <a:solidFill>
            <a:srgbClr val="F2F2F2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000000"/>
                </a:solidFill>
                <a:latin typeface="Arial Narrow"/>
              </a:rPr>
              <a:t>Definizione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000000"/>
                </a:solidFill>
                <a:latin typeface="Arial Narrow"/>
              </a:rPr>
              <a:t> </a:t>
            </a:r>
            <a:r>
              <a:rPr lang="it-IT" sz="2000">
                <a:solidFill>
                  <a:srgbClr val="000000"/>
                </a:solidFill>
                <a:latin typeface="Arial Narrow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Arial Narrow"/>
              </a:rPr>
              <a:t>Urine non macroematuriche  presenza di </a:t>
            </a:r>
            <a:r>
              <a:rPr lang="it-IT" sz="2000">
                <a:solidFill>
                  <a:srgbClr val="000000"/>
                </a:solidFill>
                <a:latin typeface="Symbol"/>
              </a:rPr>
              <a:t></a:t>
            </a:r>
            <a:r>
              <a:rPr lang="it-IT" sz="2000">
                <a:solidFill>
                  <a:srgbClr val="000000"/>
                </a:solidFill>
                <a:latin typeface="Arial Narrow"/>
              </a:rPr>
              <a:t>2 G.R. /campo (</a:t>
            </a:r>
            <a:r>
              <a:rPr lang="it-IT" sz="2000">
                <a:solidFill>
                  <a:srgbClr val="000000"/>
                </a:solidFill>
                <a:latin typeface="Symbol"/>
              </a:rPr>
              <a:t></a:t>
            </a:r>
            <a:r>
              <a:rPr lang="it-IT" sz="2000">
                <a:solidFill>
                  <a:srgbClr val="000000"/>
                </a:solidFill>
                <a:latin typeface="Arial Narrow"/>
              </a:rPr>
              <a:t> 1 o </a:t>
            </a:r>
            <a:r>
              <a:rPr lang="it-IT" sz="2000">
                <a:solidFill>
                  <a:srgbClr val="000000"/>
                </a:solidFill>
                <a:latin typeface="Symbol"/>
              </a:rPr>
              <a:t></a:t>
            </a:r>
            <a:r>
              <a:rPr lang="it-IT" sz="2000">
                <a:solidFill>
                  <a:srgbClr val="000000"/>
                </a:solidFill>
                <a:latin typeface="Arial Narrow"/>
              </a:rPr>
              <a:t> 10) all’esame del sedimento urinario a 400x.</a:t>
            </a:r>
            <a:endParaRPr/>
          </a:p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000000"/>
                </a:solidFill>
                <a:latin typeface="Arial Narrow"/>
              </a:rPr>
              <a:t>Prevalenza:         </a:t>
            </a:r>
            <a:r>
              <a:rPr lang="it-IT" sz="1600" b="1" i="1">
                <a:solidFill>
                  <a:srgbClr val="000000"/>
                </a:solidFill>
                <a:latin typeface="Arial Narrow"/>
              </a:rPr>
              <a:t>0.2 a 16,1% di popolazione generale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000000"/>
                </a:solidFill>
                <a:latin typeface="Arial Narrow"/>
              </a:rPr>
              <a:t>Riproducibilità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FF0000"/>
                </a:solidFill>
                <a:latin typeface="Arial Narrow"/>
              </a:rPr>
              <a:t>Era già presente?  da quanto? sugli stessi valori ? </a:t>
            </a:r>
            <a:endParaRPr/>
          </a:p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FF0000"/>
                </a:solidFill>
                <a:latin typeface="Arial Narrow"/>
              </a:rPr>
              <a:t>è costante ? </a:t>
            </a:r>
            <a:r>
              <a:rPr lang="it-IT" sz="2000">
                <a:solidFill>
                  <a:srgbClr val="000000"/>
                </a:solidFill>
                <a:latin typeface="Arial Narrow"/>
              </a:rPr>
              <a:t>(può essere</a:t>
            </a:r>
            <a:r>
              <a:rPr lang="it-IT" sz="2000" b="1">
                <a:solidFill>
                  <a:srgbClr val="000000"/>
                </a:solidFill>
                <a:latin typeface="Arial Narrow"/>
              </a:rPr>
              <a:t> TRANSITORIA</a:t>
            </a:r>
            <a:r>
              <a:rPr lang="it-IT" sz="2000">
                <a:solidFill>
                  <a:srgbClr val="000000"/>
                </a:solidFill>
                <a:latin typeface="Arial Narrow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5914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576000" y="459720"/>
            <a:ext cx="8227800" cy="114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000000"/>
                </a:solidFill>
                <a:latin typeface="Arial Narrow"/>
              </a:rPr>
              <a:t>POSSIBILI CAUSE DI MICROEMATURIA TRANSITORIA</a:t>
            </a:r>
            <a:endParaRPr/>
          </a:p>
        </p:txBody>
      </p:sp>
      <p:sp>
        <p:nvSpPr>
          <p:cNvPr id="420" name="CustomShape 2"/>
          <p:cNvSpPr/>
          <p:nvPr/>
        </p:nvSpPr>
        <p:spPr>
          <a:xfrm>
            <a:off x="601200" y="1944000"/>
            <a:ext cx="8181360" cy="4750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Arial Narrow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 sz="1400" b="1">
                <a:solidFill>
                  <a:srgbClr val="000000"/>
                </a:solidFill>
                <a:latin typeface="Arial Narrow"/>
              </a:rPr>
              <a:t> </a:t>
            </a:r>
            <a:r>
              <a:rPr lang="it-IT" sz="2000" b="1">
                <a:solidFill>
                  <a:srgbClr val="000000"/>
                </a:solidFill>
                <a:latin typeface="Arial Narrow"/>
              </a:rPr>
              <a:t>Esercizio fisico intenso</a:t>
            </a:r>
            <a:endParaRPr/>
          </a:p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000000"/>
                </a:solidFill>
                <a:latin typeface="Arial Narrow"/>
              </a:rPr>
              <a:t> Attività sessuale</a:t>
            </a:r>
            <a:endParaRPr/>
          </a:p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000000"/>
                </a:solidFill>
                <a:latin typeface="Arial Narrow"/>
              </a:rPr>
              <a:t> Modesto trauma</a:t>
            </a:r>
            <a:endParaRPr/>
          </a:p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000000"/>
                </a:solidFill>
                <a:latin typeface="Arial Narrow"/>
              </a:rPr>
              <a:t> Contaminazione mestruale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FF0000"/>
                </a:solidFill>
                <a:latin typeface="Arial Narrow"/>
              </a:rPr>
              <a:t>	C'è solo microematuria?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 Narrow"/>
              </a:rPr>
              <a:t>VALUTARE</a:t>
            </a: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 Narrow"/>
              </a:rPr>
              <a:t>Peso Specifico (effetto della concentrazione)</a:t>
            </a: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 Narrow"/>
              </a:rPr>
              <a:t>Presenza di cristalli al sedimento</a:t>
            </a:r>
            <a:endParaRPr/>
          </a:p>
          <a:p>
            <a:pPr>
              <a:lnSpc>
                <a:spcPct val="100000"/>
              </a:lnSpc>
            </a:pPr>
            <a:r>
              <a:rPr lang="it-IT" sz="1300">
                <a:solidFill>
                  <a:srgbClr val="000000"/>
                </a:solidFill>
                <a:latin typeface="Arial Narrow"/>
              </a:rPr>
              <a:t>(se P.S. &gt;1020-1025 e/o cristalli, ripetere dopo alcuni giorni di diuresi </a:t>
            </a:r>
            <a:r>
              <a:rPr lang="it-IT" sz="1300">
                <a:solidFill>
                  <a:srgbClr val="000000"/>
                </a:solidFill>
                <a:latin typeface="Symbol"/>
              </a:rPr>
              <a:t></a:t>
            </a:r>
            <a:r>
              <a:rPr lang="it-IT" sz="1300">
                <a:solidFill>
                  <a:srgbClr val="000000"/>
                </a:solidFill>
                <a:latin typeface="Arial Narrow"/>
              </a:rPr>
              <a:t>1,5 litri /die)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266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251640" y="787680"/>
            <a:ext cx="8805960" cy="5117760"/>
          </a:xfrm>
          <a:prstGeom prst="rect">
            <a:avLst/>
          </a:prstGeom>
          <a:solidFill>
            <a:srgbClr val="F2F2F2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000000"/>
                </a:solidFill>
                <a:latin typeface="Arial Narrow"/>
              </a:rPr>
              <a:t>CHE ALTRO?</a:t>
            </a:r>
            <a:r>
              <a:rPr lang="it-IT" sz="2000">
                <a:solidFill>
                  <a:srgbClr val="000000"/>
                </a:solidFill>
                <a:latin typeface="Arial Narrow"/>
              </a:rPr>
              <a:t>	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2000" b="1">
                <a:solidFill>
                  <a:srgbClr val="0000CC"/>
                </a:solidFill>
                <a:latin typeface="Arial Narrow"/>
              </a:rPr>
              <a:t>sindrome nefritica?  </a:t>
            </a:r>
            <a:r>
              <a:rPr lang="it-IT" sz="2000" b="1">
                <a:solidFill>
                  <a:srgbClr val="FF0000"/>
                </a:solidFill>
                <a:latin typeface="Arial Narrow"/>
              </a:rPr>
              <a:t>*</a:t>
            </a:r>
            <a:r>
              <a:rPr lang="it-IT" sz="1400" i="1">
                <a:solidFill>
                  <a:srgbClr val="000000"/>
                </a:solidFill>
                <a:latin typeface="Arial Narrow"/>
              </a:rPr>
              <a:t>ematuria, proteinuria, ipertensione arteriosa, edemi al volto, riduzione VFG </a:t>
            </a:r>
            <a:r>
              <a:rPr lang="it-IT" sz="1400" i="1">
                <a:solidFill>
                  <a:srgbClr val="000000"/>
                </a:solidFill>
                <a:latin typeface="Symbol"/>
              </a:rPr>
              <a:t></a:t>
            </a:r>
            <a:r>
              <a:rPr lang="it-IT" sz="1400" i="1">
                <a:solidFill>
                  <a:srgbClr val="000000"/>
                </a:solidFill>
                <a:latin typeface="Arial Narrow"/>
              </a:rPr>
              <a:t>o eGFR</a:t>
            </a:r>
            <a:r>
              <a:rPr lang="it-IT" sz="1400" i="1">
                <a:solidFill>
                  <a:srgbClr val="000000"/>
                </a:solidFill>
                <a:latin typeface="Symbol"/>
              </a:rPr>
              <a:t></a:t>
            </a:r>
            <a:r>
              <a:rPr lang="it-IT" sz="1400" i="1">
                <a:solidFill>
                  <a:srgbClr val="000000"/>
                </a:solidFill>
                <a:latin typeface="Arial Narrow"/>
              </a:rPr>
              <a:t>, oliguria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000000"/>
                </a:solidFill>
                <a:latin typeface="Arial Narrow"/>
              </a:rPr>
              <a:t>	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2000" b="1">
                <a:solidFill>
                  <a:srgbClr val="0000CC"/>
                </a:solidFill>
                <a:latin typeface="Arial Narrow"/>
              </a:rPr>
              <a:t>sindrome nefrosica?</a:t>
            </a:r>
            <a:r>
              <a:rPr lang="it-IT" sz="1400" b="1">
                <a:solidFill>
                  <a:srgbClr val="0000CC"/>
                </a:solidFill>
                <a:latin typeface="Arial Narrow"/>
              </a:rPr>
              <a:t> </a:t>
            </a:r>
            <a:r>
              <a:rPr lang="it-IT" sz="1400" b="1">
                <a:solidFill>
                  <a:srgbClr val="FF0000"/>
                </a:solidFill>
                <a:latin typeface="Arial Narrow"/>
              </a:rPr>
              <a:t>*</a:t>
            </a:r>
            <a:r>
              <a:rPr lang="it-IT" sz="1400" i="1">
                <a:solidFill>
                  <a:srgbClr val="000000"/>
                </a:solidFill>
                <a:latin typeface="Arial Narrow"/>
              </a:rPr>
              <a:t>edemi declivi importanti e simmetrici, proteinuria marcata, ipodisprotidemia, iperlipemia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000000"/>
                </a:solidFill>
                <a:latin typeface="Arial Narrow"/>
              </a:rPr>
              <a:t>	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2000" b="1">
                <a:solidFill>
                  <a:srgbClr val="0000CC"/>
                </a:solidFill>
                <a:latin typeface="Arial Narrow"/>
              </a:rPr>
              <a:t>quadro sindromico/sintomatologico ? </a:t>
            </a:r>
            <a:r>
              <a:rPr lang="it-IT" sz="2000" b="1">
                <a:solidFill>
                  <a:srgbClr val="FF0000"/>
                </a:solidFill>
                <a:latin typeface="Arial Narrow"/>
              </a:rPr>
              <a:t>*</a:t>
            </a:r>
            <a:r>
              <a:rPr lang="it-IT" sz="1400" i="1">
                <a:solidFill>
                  <a:srgbClr val="000000"/>
                </a:solidFill>
                <a:latin typeface="Arial Narrow"/>
              </a:rPr>
              <a:t>astenia ingravescente, febbricola, calo ponderale, malessere</a:t>
            </a:r>
            <a:endParaRPr/>
          </a:p>
          <a:p>
            <a:pPr>
              <a:lnSpc>
                <a:spcPct val="100000"/>
              </a:lnSpc>
            </a:pPr>
            <a:r>
              <a:rPr lang="it-IT" sz="1400" b="1">
                <a:solidFill>
                  <a:srgbClr val="0000CC"/>
                </a:solidFill>
                <a:latin typeface="Arial Narrow"/>
              </a:rPr>
              <a:t>     c’è </a:t>
            </a:r>
            <a:r>
              <a:rPr lang="it-IT" sz="1400" b="1">
                <a:solidFill>
                  <a:srgbClr val="0000CC"/>
                </a:solidFill>
                <a:latin typeface="Symbol"/>
              </a:rPr>
              <a:t></a:t>
            </a:r>
            <a:r>
              <a:rPr lang="it-IT" sz="1400" b="1">
                <a:solidFill>
                  <a:srgbClr val="0000CC"/>
                </a:solidFill>
                <a:latin typeface="Arial Narrow"/>
              </a:rPr>
              <a:t> </a:t>
            </a:r>
            <a:r>
              <a:rPr lang="it-IT" sz="1400" b="1">
                <a:solidFill>
                  <a:srgbClr val="0000CC"/>
                </a:solidFill>
                <a:latin typeface="Symbol"/>
              </a:rPr>
              <a:t></a:t>
            </a:r>
            <a:r>
              <a:rPr lang="it-IT" sz="1400" b="1">
                <a:solidFill>
                  <a:srgbClr val="0000CC"/>
                </a:solidFill>
                <a:latin typeface="Arial Narrow"/>
              </a:rPr>
              <a:t> VFG </a:t>
            </a:r>
            <a:r>
              <a:rPr lang="it-IT" sz="1400">
                <a:solidFill>
                  <a:srgbClr val="000000"/>
                </a:solidFill>
                <a:latin typeface="Arial Narrow"/>
              </a:rPr>
              <a:t>non noto prima o peggiorato rispetto a valori precedenti ?</a:t>
            </a:r>
            <a:r>
              <a:rPr lang="it-IT" sz="1400" b="1">
                <a:solidFill>
                  <a:srgbClr val="FF0000"/>
                </a:solidFill>
                <a:latin typeface="Arial Narrow"/>
              </a:rPr>
              <a:t> *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it-IT" sz="2000" b="1">
                <a:solidFill>
                  <a:srgbClr val="0000CC"/>
                </a:solidFill>
                <a:latin typeface="Arial Narrow"/>
              </a:rPr>
              <a:t>altra patologia nota per complicanze renali ?</a:t>
            </a:r>
            <a:r>
              <a:rPr lang="it-IT" sz="1400" b="1">
                <a:solidFill>
                  <a:srgbClr val="0000CC"/>
                </a:solidFill>
                <a:latin typeface="Arial Narrow"/>
              </a:rPr>
              <a:t> </a:t>
            </a:r>
            <a:r>
              <a:rPr lang="it-IT" sz="1400" i="1">
                <a:solidFill>
                  <a:srgbClr val="000000"/>
                </a:solidFill>
                <a:latin typeface="Arial Narrow"/>
              </a:rPr>
              <a:t>(diabete, paraproteine , ecc.?)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FF0000"/>
                </a:solidFill>
                <a:latin typeface="Arial Narrow"/>
              </a:rPr>
              <a:t>In questi casi: invio al nefrologo; se * : </a:t>
            </a:r>
            <a:r>
              <a:rPr lang="it-IT" sz="2800" b="1" u="sng">
                <a:solidFill>
                  <a:srgbClr val="FF0000"/>
                </a:solidFill>
                <a:latin typeface="Arial Narrow"/>
              </a:rPr>
              <a:t>bollino verde</a:t>
            </a:r>
            <a:endParaRPr/>
          </a:p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000099"/>
                </a:solidFill>
                <a:latin typeface="Arial Narrow"/>
              </a:rPr>
              <a:t>Nota: </a:t>
            </a:r>
            <a:r>
              <a:rPr lang="it-IT" sz="2000">
                <a:solidFill>
                  <a:srgbClr val="000099"/>
                </a:solidFill>
                <a:latin typeface="Arial Narrow"/>
              </a:rPr>
              <a:t>Solo altissime dosi di dicumarolici danno ematuria, negli altri casi il dicumarolico </a:t>
            </a:r>
            <a:r>
              <a:rPr lang="it-IT" sz="2000" b="1">
                <a:solidFill>
                  <a:srgbClr val="FF0000"/>
                </a:solidFill>
                <a:latin typeface="Arial Narrow"/>
              </a:rPr>
              <a:t>“svela” una causa esistente.</a:t>
            </a:r>
            <a:endParaRPr/>
          </a:p>
          <a:p>
            <a:pPr>
              <a:lnSpc>
                <a:spcPct val="100000"/>
              </a:lnSpc>
            </a:pPr>
            <a:r>
              <a:rPr lang="it-IT" sz="2000" i="1">
                <a:solidFill>
                  <a:srgbClr val="000099"/>
                </a:solidFill>
                <a:latin typeface="Arial Narrow"/>
              </a:rPr>
              <a:t>(non cavarsela con “tanto è scoagulato”; fare esami di imaging)</a:t>
            </a:r>
            <a:endParaRPr/>
          </a:p>
        </p:txBody>
      </p:sp>
      <p:sp>
        <p:nvSpPr>
          <p:cNvPr id="422" name="CustomShape 2"/>
          <p:cNvSpPr/>
          <p:nvPr/>
        </p:nvSpPr>
        <p:spPr>
          <a:xfrm>
            <a:off x="251640" y="149400"/>
            <a:ext cx="8783280" cy="637560"/>
          </a:xfrm>
          <a:prstGeom prst="rect">
            <a:avLst/>
          </a:prstGeom>
          <a:solidFill>
            <a:srgbClr val="FFFF00"/>
          </a:solidFill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600" b="1">
                <a:solidFill>
                  <a:srgbClr val="00CCFF"/>
                </a:solidFill>
                <a:latin typeface="Arial Narrow"/>
              </a:rPr>
              <a:t>EMATURIA MICROSCOPICA</a:t>
            </a:r>
            <a:endParaRPr/>
          </a:p>
        </p:txBody>
      </p:sp>
      <p:pic>
        <p:nvPicPr>
          <p:cNvPr id="423" name="Segnaposto contenuto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1080" y="5184000"/>
            <a:ext cx="2410200" cy="167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243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995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5400" b="1" dirty="0" smtClean="0">
                <a:solidFill>
                  <a:srgbClr val="00CCFF"/>
                </a:solidFill>
                <a:latin typeface="Arial Narrow" charset="0"/>
              </a:rPr>
              <a:t>III SESSIONE: ADDOME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87363" y="1270000"/>
            <a:ext cx="8218487" cy="829543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4800" b="1" dirty="0" smtClean="0">
                <a:solidFill>
                  <a:srgbClr val="00CCFF"/>
                </a:solidFill>
                <a:latin typeface="Arial Narrow" charset="0"/>
              </a:rPr>
              <a:t>3° </a:t>
            </a:r>
            <a:r>
              <a:rPr lang="it-IT" sz="4800" b="1" dirty="0">
                <a:solidFill>
                  <a:srgbClr val="00CCFF"/>
                </a:solidFill>
                <a:latin typeface="Arial Narrow" charset="0"/>
              </a:rPr>
              <a:t>MODULO: </a:t>
            </a:r>
            <a:r>
              <a:rPr lang="it-IT" sz="4800" b="1" dirty="0" smtClean="0">
                <a:solidFill>
                  <a:srgbClr val="00CCFF"/>
                </a:solidFill>
                <a:latin typeface="Arial Narrow" charset="0"/>
              </a:rPr>
              <a:t>Ematuria</a:t>
            </a:r>
            <a:endParaRPr lang="it-IT" sz="4800" b="1" dirty="0">
              <a:solidFill>
                <a:srgbClr val="00CCFF"/>
              </a:solidFill>
              <a:latin typeface="Arial Narrow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71550" y="2781300"/>
            <a:ext cx="7129463" cy="332398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9050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marL="285750" indent="-285750">
              <a:buClr>
                <a:srgbClr val="00B0F0"/>
              </a:buClr>
              <a:buSzPct val="150000"/>
              <a:buFont typeface="Arial" pitchFamily="34" charset="0"/>
              <a:buChar char="•"/>
              <a:defRPr/>
            </a:pPr>
            <a:endParaRPr lang="it-IT" sz="3000" dirty="0">
              <a:latin typeface="Arial Narrow" pitchFamily="34" charset="0"/>
            </a:endParaRPr>
          </a:p>
          <a:p>
            <a:pPr marL="285750" indent="-285750">
              <a:buClr>
                <a:srgbClr val="00B0F0"/>
              </a:buClr>
              <a:buSzPct val="150000"/>
              <a:buFont typeface="Arial" pitchFamily="34" charset="0"/>
              <a:buChar char="•"/>
              <a:defRPr/>
            </a:pPr>
            <a:r>
              <a:rPr lang="it-IT" sz="3000" dirty="0">
                <a:latin typeface="Arial Narrow" pitchFamily="34" charset="0"/>
              </a:rPr>
              <a:t>MMG Senior (</a:t>
            </a:r>
            <a:r>
              <a:rPr lang="it-IT" sz="3000" dirty="0" smtClean="0">
                <a:latin typeface="Arial Narrow" pitchFamily="34" charset="0"/>
              </a:rPr>
              <a:t>Dr.ssa Daria </a:t>
            </a:r>
            <a:r>
              <a:rPr lang="it-IT" sz="3000" dirty="0" err="1" smtClean="0">
                <a:latin typeface="Arial Narrow" pitchFamily="34" charset="0"/>
              </a:rPr>
              <a:t>Armanini</a:t>
            </a:r>
            <a:r>
              <a:rPr lang="it-IT" sz="3000" dirty="0" smtClean="0">
                <a:latin typeface="Arial Narrow" pitchFamily="34" charset="0"/>
              </a:rPr>
              <a:t>)</a:t>
            </a:r>
            <a:endParaRPr lang="it-IT" sz="3000" dirty="0">
              <a:latin typeface="Arial Narrow" pitchFamily="34" charset="0"/>
            </a:endParaRPr>
          </a:p>
          <a:p>
            <a:pPr marL="285750" indent="-285750">
              <a:buClr>
                <a:srgbClr val="00B0F0"/>
              </a:buClr>
              <a:buSzPct val="150000"/>
              <a:buFont typeface="Arial" pitchFamily="34" charset="0"/>
              <a:buChar char="•"/>
              <a:defRPr/>
            </a:pPr>
            <a:r>
              <a:rPr lang="it-IT" sz="3000" dirty="0">
                <a:latin typeface="Arial Narrow" pitchFamily="34" charset="0"/>
              </a:rPr>
              <a:t>MMG in formazione (</a:t>
            </a:r>
            <a:r>
              <a:rPr lang="it-IT" sz="3000" dirty="0" smtClean="0">
                <a:latin typeface="Arial Narrow" pitchFamily="34" charset="0"/>
              </a:rPr>
              <a:t>Dr. Nicola </a:t>
            </a:r>
            <a:r>
              <a:rPr lang="it-IT" sz="3000" dirty="0" err="1" smtClean="0">
                <a:latin typeface="Arial Narrow" pitchFamily="34" charset="0"/>
              </a:rPr>
              <a:t>Bastiani</a:t>
            </a:r>
            <a:r>
              <a:rPr lang="it-IT" sz="3000" dirty="0" smtClean="0">
                <a:latin typeface="Arial Narrow" pitchFamily="34" charset="0"/>
              </a:rPr>
              <a:t>)</a:t>
            </a:r>
            <a:endParaRPr lang="it-IT" sz="3000" dirty="0">
              <a:latin typeface="Arial Narrow" pitchFamily="34" charset="0"/>
            </a:endParaRPr>
          </a:p>
          <a:p>
            <a:pPr marL="285750" indent="-285750">
              <a:buClr>
                <a:srgbClr val="00B0F0"/>
              </a:buClr>
              <a:buSzPct val="150000"/>
              <a:buFont typeface="Arial" pitchFamily="34" charset="0"/>
              <a:buChar char="•"/>
              <a:defRPr/>
            </a:pPr>
            <a:r>
              <a:rPr lang="it-IT" sz="3000" dirty="0" smtClean="0">
                <a:latin typeface="Arial Narrow" pitchFamily="34" charset="0"/>
              </a:rPr>
              <a:t>Nefrologo </a:t>
            </a:r>
            <a:r>
              <a:rPr lang="it-IT" sz="3000" dirty="0">
                <a:latin typeface="Arial Narrow" pitchFamily="34" charset="0"/>
              </a:rPr>
              <a:t>(</a:t>
            </a:r>
            <a:r>
              <a:rPr lang="it-IT" sz="3000" dirty="0" smtClean="0">
                <a:latin typeface="Arial Narrow" pitchFamily="34" charset="0"/>
              </a:rPr>
              <a:t>Dr. Cesare </a:t>
            </a:r>
            <a:r>
              <a:rPr lang="it-IT" sz="3000" dirty="0" err="1" smtClean="0">
                <a:latin typeface="Arial Narrow" pitchFamily="34" charset="0"/>
              </a:rPr>
              <a:t>Bertelli</a:t>
            </a:r>
            <a:r>
              <a:rPr lang="it-IT" sz="3000" dirty="0" smtClean="0">
                <a:latin typeface="Arial Narrow" pitchFamily="34" charset="0"/>
              </a:rPr>
              <a:t>)</a:t>
            </a:r>
            <a:endParaRPr lang="it-IT" sz="3000" dirty="0">
              <a:latin typeface="Arial Narrow" pitchFamily="34" charset="0"/>
            </a:endParaRPr>
          </a:p>
          <a:p>
            <a:pPr marL="285750" indent="-285750">
              <a:buClr>
                <a:srgbClr val="00B0F0"/>
              </a:buClr>
              <a:buSzPct val="150000"/>
              <a:buFont typeface="Arial" pitchFamily="34" charset="0"/>
              <a:buChar char="•"/>
              <a:defRPr/>
            </a:pPr>
            <a:r>
              <a:rPr lang="it-IT" sz="3000" dirty="0" err="1" smtClean="0">
                <a:latin typeface="Arial Narrow" pitchFamily="34" charset="0"/>
              </a:rPr>
              <a:t>Urolologo</a:t>
            </a:r>
            <a:r>
              <a:rPr lang="it-IT" sz="3000" dirty="0" smtClean="0">
                <a:latin typeface="Arial Narrow" pitchFamily="34" charset="0"/>
              </a:rPr>
              <a:t> </a:t>
            </a:r>
            <a:r>
              <a:rPr lang="it-IT" sz="3000" dirty="0">
                <a:latin typeface="Arial Narrow" pitchFamily="34" charset="0"/>
              </a:rPr>
              <a:t>(</a:t>
            </a:r>
            <a:r>
              <a:rPr lang="it-IT" sz="3000" dirty="0" smtClean="0">
                <a:latin typeface="Arial Narrow" pitchFamily="34" charset="0"/>
              </a:rPr>
              <a:t>Dr. Luca Fontana)</a:t>
            </a:r>
            <a:endParaRPr lang="it-IT" sz="3000" dirty="0">
              <a:latin typeface="Arial Narrow" pitchFamily="34" charset="0"/>
            </a:endParaRPr>
          </a:p>
          <a:p>
            <a:pPr marL="285750" indent="-285750">
              <a:buClr>
                <a:srgbClr val="00B0F0"/>
              </a:buClr>
              <a:buSzPct val="150000"/>
              <a:buFont typeface="Arial" pitchFamily="34" charset="0"/>
              <a:buChar char="•"/>
              <a:defRPr/>
            </a:pPr>
            <a:r>
              <a:rPr lang="it-IT" sz="3000" dirty="0">
                <a:latin typeface="Arial Narrow" pitchFamily="34" charset="0"/>
              </a:rPr>
              <a:t>Radiologo (Dr. </a:t>
            </a:r>
            <a:r>
              <a:rPr lang="it-IT" sz="3000" dirty="0" smtClean="0">
                <a:latin typeface="Arial Narrow" pitchFamily="34" charset="0"/>
              </a:rPr>
              <a:t>Mario </a:t>
            </a:r>
            <a:r>
              <a:rPr lang="it-IT" sz="3000" dirty="0" err="1" smtClean="0">
                <a:latin typeface="Arial Narrow" pitchFamily="34" charset="0"/>
              </a:rPr>
              <a:t>Navarria</a:t>
            </a:r>
            <a:r>
              <a:rPr lang="it-IT" sz="3000" dirty="0" smtClean="0">
                <a:latin typeface="Arial Narrow" pitchFamily="34" charset="0"/>
              </a:rPr>
              <a:t>)</a:t>
            </a:r>
            <a:endParaRPr lang="it-IT" sz="3000" dirty="0">
              <a:latin typeface="Arial Narrow" pitchFamily="34" charset="0"/>
            </a:endParaRPr>
          </a:p>
          <a:p>
            <a:pPr>
              <a:buClr>
                <a:srgbClr val="00B0F0"/>
              </a:buClr>
              <a:buSzPct val="150000"/>
              <a:defRPr/>
            </a:pPr>
            <a:endParaRPr lang="it-IT" sz="3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09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228600" y="864000"/>
            <a:ext cx="8685000" cy="3814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i="1">
                <a:solidFill>
                  <a:srgbClr val="376092"/>
                </a:solidFill>
                <a:latin typeface="Monotype Corsiva"/>
              </a:rPr>
              <a:t>“L’individuazione di un ematuria non concede alcuna leggerezza nell’interpretazione, nessuna pigrizia nelle indagini, nessuna stupidaggine nelle terapie.</a:t>
            </a:r>
            <a:endParaRPr/>
          </a:p>
          <a:p>
            <a:pPr>
              <a:lnSpc>
                <a:spcPct val="100000"/>
              </a:lnSpc>
            </a:pPr>
            <a:r>
              <a:rPr lang="it-IT" sz="3200" i="1">
                <a:solidFill>
                  <a:srgbClr val="376092"/>
                </a:solidFill>
                <a:latin typeface="Monotype Corsiva"/>
              </a:rPr>
              <a:t>L’ematuria non si tratta con la dieta ne’ con il riposo, ne’ con gli emostatici.</a:t>
            </a:r>
            <a:endParaRPr/>
          </a:p>
          <a:p>
            <a:pPr>
              <a:lnSpc>
                <a:spcPct val="100000"/>
              </a:lnSpc>
            </a:pPr>
            <a:r>
              <a:rPr lang="it-IT" sz="3200" i="1">
                <a:solidFill>
                  <a:srgbClr val="376092"/>
                </a:solidFill>
                <a:latin typeface="Monotype Corsiva"/>
              </a:rPr>
              <a:t>Essa esige solo di essere presa in considerazione”</a:t>
            </a:r>
            <a:endParaRPr/>
          </a:p>
          <a:p>
            <a:pPr algn="r">
              <a:lnSpc>
                <a:spcPct val="100000"/>
              </a:lnSpc>
            </a:pPr>
            <a:r>
              <a:rPr lang="it-IT" sz="2400" b="1">
                <a:solidFill>
                  <a:srgbClr val="CF2E2A"/>
                </a:solidFill>
                <a:latin typeface="Calibri"/>
              </a:rPr>
              <a:t>COUVELAIRE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8" name="CustomShape 2"/>
          <p:cNvSpPr/>
          <p:nvPr/>
        </p:nvSpPr>
        <p:spPr>
          <a:xfrm>
            <a:off x="0" y="5029200"/>
            <a:ext cx="2207880" cy="1185480"/>
          </a:xfrm>
          <a:prstGeom prst="rect">
            <a:avLst/>
          </a:prstGeom>
        </p:spPr>
      </p:sp>
      <p:sp>
        <p:nvSpPr>
          <p:cNvPr id="339" name="CustomShape 3"/>
          <p:cNvSpPr/>
          <p:nvPr/>
        </p:nvSpPr>
        <p:spPr>
          <a:xfrm>
            <a:off x="4954680" y="5904000"/>
            <a:ext cx="4115880" cy="646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1F497D"/>
                </a:solidFill>
                <a:latin typeface="Calibri"/>
              </a:rPr>
              <a:t>Mostafid AND Persad,  BJU Int, 2010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93743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0" y="1395000"/>
            <a:ext cx="9142200" cy="3598200"/>
          </a:xfrm>
          <a:prstGeom prst="rect">
            <a:avLst/>
          </a:prstGeom>
          <a:solidFill>
            <a:srgbClr val="D9D9D9"/>
          </a:solidFill>
          <a:ln w="9360">
            <a:solidFill>
              <a:srgbClr val="4A7EBB"/>
            </a:solidFill>
            <a:round/>
          </a:ln>
        </p:spPr>
      </p:sp>
      <p:sp>
        <p:nvSpPr>
          <p:cNvPr id="331" name="CustomShape 2"/>
          <p:cNvSpPr/>
          <p:nvPr/>
        </p:nvSpPr>
        <p:spPr>
          <a:xfrm>
            <a:off x="0" y="1395000"/>
            <a:ext cx="9142200" cy="1550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it-IT" sz="8000" b="1" dirty="0" err="1" smtClean="0">
                <a:solidFill>
                  <a:srgbClr val="000000"/>
                </a:solidFill>
                <a:latin typeface="Arial Narrow"/>
              </a:rPr>
              <a:t>…ora</a:t>
            </a:r>
            <a:r>
              <a:rPr lang="it-IT" sz="8000" b="1" dirty="0" smtClean="0">
                <a:solidFill>
                  <a:srgbClr val="000000"/>
                </a:solidFill>
                <a:latin typeface="Arial Narrow"/>
              </a:rPr>
              <a:t> la parola al’Urologo</a:t>
            </a:r>
            <a:endParaRPr dirty="0"/>
          </a:p>
        </p:txBody>
      </p:sp>
      <p:sp>
        <p:nvSpPr>
          <p:cNvPr id="332" name="CustomShape 3"/>
          <p:cNvSpPr/>
          <p:nvPr/>
        </p:nvSpPr>
        <p:spPr>
          <a:xfrm>
            <a:off x="0" y="3247920"/>
            <a:ext cx="9142200" cy="12945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endParaRPr dirty="0"/>
          </a:p>
        </p:txBody>
      </p:sp>
      <p:sp>
        <p:nvSpPr>
          <p:cNvPr id="333" name="Line 4"/>
          <p:cNvSpPr/>
          <p:nvPr/>
        </p:nvSpPr>
        <p:spPr>
          <a:xfrm>
            <a:off x="0" y="1395000"/>
            <a:ext cx="9144000" cy="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334" name="Line 5"/>
          <p:cNvSpPr/>
          <p:nvPr/>
        </p:nvSpPr>
        <p:spPr>
          <a:xfrm>
            <a:off x="0" y="4994640"/>
            <a:ext cx="9143640" cy="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335" name="CustomShape 6"/>
          <p:cNvSpPr/>
          <p:nvPr/>
        </p:nvSpPr>
        <p:spPr>
          <a:xfrm>
            <a:off x="2576050" y="5118480"/>
            <a:ext cx="3965400" cy="1093320"/>
          </a:xfrm>
          <a:prstGeom prst="rect">
            <a:avLst/>
          </a:prstGeom>
          <a:solidFill>
            <a:srgbClr val="FFFF00"/>
          </a:solidFill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1" dirty="0" smtClean="0">
                <a:solidFill>
                  <a:srgbClr val="000000"/>
                </a:solidFill>
                <a:latin typeface="Arial Narrow"/>
              </a:rPr>
              <a:t>Dr.  L. Fontana</a:t>
            </a:r>
            <a:endParaRPr dirty="0"/>
          </a:p>
        </p:txBody>
      </p:sp>
      <p:pic>
        <p:nvPicPr>
          <p:cNvPr id="336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26824" y="5737320"/>
            <a:ext cx="1236600" cy="4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256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533400" y="494327"/>
            <a:ext cx="2362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LA CAUSA PIU’ FREQUENTE NEL MONDO</a:t>
            </a:r>
            <a:endParaRPr lang="it-IT" sz="2400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10200"/>
            <a:ext cx="2667000" cy="136342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52400"/>
            <a:ext cx="5410200" cy="253811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663280" y="47545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bilharziosi urinaria!!!</a:t>
            </a:r>
            <a:endParaRPr lang="it-IT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2946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b="1" dirty="0">
                <a:latin typeface="Tahoma" charset="0"/>
              </a:rPr>
              <a:t>La relazione tra ematuria macroscopica e fasi della minzione può orientare sulla sede </a:t>
            </a:r>
            <a:r>
              <a:rPr lang="it-IT" sz="2400" b="1" dirty="0" smtClean="0">
                <a:latin typeface="Tahoma" charset="0"/>
              </a:rPr>
              <a:t>d’origine</a:t>
            </a:r>
          </a:p>
          <a:p>
            <a:pPr algn="ctr" eaLnBrk="0" hangingPunct="0">
              <a:spcBef>
                <a:spcPct val="50000"/>
              </a:spcBef>
            </a:pPr>
            <a:endParaRPr lang="it-IT" sz="2400" b="1" dirty="0" smtClean="0">
              <a:latin typeface="Tahoma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it-IT" sz="2400" b="1" dirty="0" smtClean="0">
                <a:latin typeface="Tahoma" charset="0"/>
              </a:rPr>
              <a:t>		iniziale </a:t>
            </a:r>
            <a:r>
              <a:rPr lang="it-IT" sz="2400" b="1" dirty="0">
                <a:latin typeface="Tahoma" charset="0"/>
                <a:sym typeface="Wingdings" charset="2"/>
              </a:rPr>
              <a:t>    uretra, prostata</a:t>
            </a:r>
            <a:endParaRPr lang="it-IT" sz="2400" b="1" dirty="0" smtClean="0">
              <a:latin typeface="Tahoma" charset="0"/>
              <a:sym typeface="Wingdings" charset="2"/>
            </a:endParaRPr>
          </a:p>
          <a:p>
            <a:pPr eaLnBrk="0" hangingPunct="0">
              <a:spcBef>
                <a:spcPct val="50000"/>
              </a:spcBef>
            </a:pPr>
            <a:r>
              <a:rPr lang="it-IT" sz="2400" b="1" dirty="0" smtClean="0">
                <a:latin typeface="Tahoma" charset="0"/>
                <a:sym typeface="Wingdings" charset="2"/>
              </a:rPr>
              <a:t>		finale </a:t>
            </a:r>
            <a:r>
              <a:rPr lang="it-IT" sz="2400" b="1" dirty="0">
                <a:latin typeface="Tahoma" charset="0"/>
                <a:sym typeface="Wingdings" charset="2"/>
              </a:rPr>
              <a:t>     </a:t>
            </a:r>
            <a:r>
              <a:rPr lang="it-IT" sz="2400" b="1" dirty="0" smtClean="0">
                <a:latin typeface="Tahoma" charset="0"/>
                <a:sym typeface="Wingdings" charset="2"/>
              </a:rPr>
              <a:t> vescicale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 b="1" dirty="0" smtClean="0">
                <a:latin typeface="Tahoma" charset="0"/>
                <a:sym typeface="Wingdings" charset="2"/>
              </a:rPr>
              <a:t>		totale </a:t>
            </a:r>
            <a:r>
              <a:rPr lang="it-IT" sz="2400" b="1" dirty="0">
                <a:latin typeface="Tahoma" charset="0"/>
                <a:sym typeface="Wingdings" charset="2"/>
              </a:rPr>
              <a:t>     </a:t>
            </a:r>
            <a:r>
              <a:rPr lang="it-IT" sz="2400" b="1" dirty="0" smtClean="0">
                <a:latin typeface="Tahoma" charset="0"/>
                <a:sym typeface="Wingdings" charset="2"/>
              </a:rPr>
              <a:t> vie </a:t>
            </a:r>
            <a:r>
              <a:rPr lang="it-IT" sz="2400" b="1" dirty="0">
                <a:latin typeface="Tahoma" charset="0"/>
                <a:sym typeface="Wingdings" charset="2"/>
              </a:rPr>
              <a:t>urinarie superiori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 b="1" dirty="0">
                <a:latin typeface="Tahoma" charset="0"/>
                <a:sym typeface="Wingdings" charset="2"/>
              </a:rPr>
              <a:t>                  </a:t>
            </a:r>
            <a:r>
              <a:rPr lang="it-IT" sz="2400" b="1" dirty="0" smtClean="0">
                <a:latin typeface="Tahoma" charset="0"/>
                <a:sym typeface="Wingdings" charset="2"/>
              </a:rPr>
              <a:t> </a:t>
            </a:r>
            <a:endParaRPr lang="it-IT" sz="2400" b="1" dirty="0">
              <a:latin typeface="Tahoma" charset="0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8984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QUALE DIAGNOSTICA PER IMMAGINI</a:t>
            </a:r>
            <a:endParaRPr lang="it-IT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8" descr="Senza titolo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1800578" cy="1676400"/>
          </a:xfrm>
          <a:prstGeom prst="rect">
            <a:avLst/>
          </a:prstGeom>
          <a:noFill/>
        </p:spPr>
      </p:pic>
      <p:pic>
        <p:nvPicPr>
          <p:cNvPr id="6" name="Picture 15" descr="Senza titolo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181600"/>
            <a:ext cx="1320800" cy="1498600"/>
          </a:xfrm>
          <a:prstGeom prst="rect">
            <a:avLst/>
          </a:prstGeom>
          <a:noFill/>
        </p:spPr>
      </p:pic>
      <p:pic>
        <p:nvPicPr>
          <p:cNvPr id="7" name="Picture 16" descr="Senza titolo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5181600"/>
            <a:ext cx="1512888" cy="1512887"/>
          </a:xfrm>
          <a:prstGeom prst="rect">
            <a:avLst/>
          </a:prstGeom>
          <a:noFill/>
        </p:spPr>
      </p:pic>
      <p:pic>
        <p:nvPicPr>
          <p:cNvPr id="9" name="Picture 15" descr="Senza titolo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219200"/>
            <a:ext cx="2641035" cy="1752600"/>
          </a:xfrm>
          <a:prstGeom prst="rect">
            <a:avLst/>
          </a:prstGeom>
          <a:noFill/>
        </p:spPr>
      </p:pic>
      <p:pic>
        <p:nvPicPr>
          <p:cNvPr id="10" name="Picture 16" descr="Senza titolo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286369"/>
            <a:ext cx="2819400" cy="1590431"/>
          </a:xfrm>
          <a:prstGeom prst="rect">
            <a:avLst/>
          </a:prstGeom>
          <a:noFill/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5494571"/>
            <a:ext cx="2667000" cy="13634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3288845"/>
            <a:ext cx="4576017" cy="234995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1219200"/>
            <a:ext cx="1905000" cy="1905000"/>
          </a:xfrm>
          <a:prstGeom prst="rect">
            <a:avLst/>
          </a:prstGeom>
        </p:spPr>
      </p:pic>
      <p:pic>
        <p:nvPicPr>
          <p:cNvPr id="15" name="VARINELLI RENATO.mov">
            <a:hlinkClick r:id="" action="ppaction://media"/>
          </p:cNvPr>
          <p:cNvPicPr/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7162800" y="1219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10200"/>
            <a:ext cx="2667000" cy="1363429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914400" y="15240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Blick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nel 2011, su 778 pazienti valutati con cistoscopia flessibile ed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immaging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dell’alta via, riporta che la citologia urinaria presentava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2400" kern="0" dirty="0" smtClean="0">
              <a:ea typeface="ＭＳ Ｐゴシック" charset="-128"/>
              <a:cs typeface="ＭＳ Ｐゴシック" charset="-128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kern="0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sensibilità del 0.38 (95%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CI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0.31-0.45) e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 specificità del 0.98 (95%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CI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0.97-0.99)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28700"/>
            <a:ext cx="77819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over image for Vol. 109 Issu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400" y="962025"/>
            <a:ext cx="9620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438400" y="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 citologia urinaria</a:t>
            </a:r>
            <a:endParaRPr lang="it-IT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2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5" descr="IMG_003.bmp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47183" y="5257800"/>
            <a:ext cx="1971354" cy="1477962"/>
          </a:xfrm>
        </p:spPr>
      </p:pic>
      <p:pic>
        <p:nvPicPr>
          <p:cNvPr id="13" name="Immagine 6" descr="IMG_004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7212" y="5257800"/>
            <a:ext cx="197098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olo 10"/>
          <p:cNvSpPr>
            <a:spLocks noGrp="1"/>
          </p:cNvSpPr>
          <p:nvPr>
            <p:ph type="title"/>
          </p:nvPr>
        </p:nvSpPr>
        <p:spPr>
          <a:xfrm>
            <a:off x="-76200" y="274638"/>
            <a:ext cx="4495800" cy="1143000"/>
          </a:xfrm>
        </p:spPr>
        <p:txBody>
          <a:bodyPr/>
          <a:lstStyle/>
          <a:p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CISTOSCOPIA</a:t>
            </a:r>
            <a:endParaRPr lang="it-IT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23334" y="3581400"/>
            <a:ext cx="53678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1" dirty="0" smtClean="0"/>
              <a:t>		 </a:t>
            </a:r>
            <a:r>
              <a:rPr lang="it-IT" sz="2000" b="1" dirty="0"/>
              <a:t>PDD</a:t>
            </a:r>
            <a:r>
              <a:rPr lang="it-IT" sz="2000" b="1" dirty="0" smtClean="0"/>
              <a:t>	     	WL</a:t>
            </a:r>
          </a:p>
          <a:p>
            <a:pPr algn="l">
              <a:spcBef>
                <a:spcPct val="50000"/>
              </a:spcBef>
            </a:pPr>
            <a:r>
              <a:rPr lang="it-IT" sz="2000" b="1" dirty="0"/>
              <a:t>SENSIBILITA’</a:t>
            </a:r>
            <a:r>
              <a:rPr lang="it-IT" sz="2000" b="1" dirty="0" smtClean="0"/>
              <a:t>	97.6 </a:t>
            </a:r>
            <a:r>
              <a:rPr lang="it-IT" sz="2000" b="1" dirty="0"/>
              <a:t>%</a:t>
            </a:r>
            <a:r>
              <a:rPr lang="it-IT" sz="2000" b="1" dirty="0" smtClean="0"/>
              <a:t>		65 </a:t>
            </a:r>
            <a:r>
              <a:rPr lang="it-IT" sz="2000" b="1" dirty="0"/>
              <a:t>%</a:t>
            </a:r>
          </a:p>
          <a:p>
            <a:pPr algn="l">
              <a:spcBef>
                <a:spcPct val="50000"/>
              </a:spcBef>
            </a:pPr>
            <a:r>
              <a:rPr lang="it-IT" sz="2000" b="1" dirty="0"/>
              <a:t>SPECIFICITA’</a:t>
            </a:r>
            <a:r>
              <a:rPr lang="it-IT" sz="2000" b="1" dirty="0" smtClean="0"/>
              <a:t>	28.6 %		54.7 </a:t>
            </a:r>
            <a:r>
              <a:rPr lang="it-IT" sz="2000" b="1" dirty="0"/>
              <a:t>%</a:t>
            </a:r>
          </a:p>
          <a:p>
            <a:pPr algn="l">
              <a:spcBef>
                <a:spcPct val="50000"/>
              </a:spcBef>
            </a:pPr>
            <a:r>
              <a:rPr lang="it-IT" sz="2000" b="1" dirty="0"/>
              <a:t>VPP</a:t>
            </a:r>
            <a:r>
              <a:rPr lang="it-IT" sz="2000" b="1" dirty="0" smtClean="0"/>
              <a:t>		71.9 </a:t>
            </a:r>
            <a:r>
              <a:rPr lang="it-IT" sz="2000" b="1" dirty="0"/>
              <a:t>%</a:t>
            </a:r>
            <a:r>
              <a:rPr lang="it-IT" sz="2000" b="1" dirty="0" smtClean="0"/>
              <a:t>		85.4 %</a:t>
            </a:r>
            <a:endParaRPr lang="it-IT" sz="2000" b="1" dirty="0"/>
          </a:p>
          <a:p>
            <a:pPr algn="l">
              <a:spcBef>
                <a:spcPct val="50000"/>
              </a:spcBef>
            </a:pPr>
            <a:r>
              <a:rPr lang="it-IT" sz="2000" b="1" dirty="0"/>
              <a:t>VPN</a:t>
            </a:r>
            <a:r>
              <a:rPr lang="it-IT" sz="2000" b="1" dirty="0" smtClean="0"/>
              <a:t>		94.7 %		61 </a:t>
            </a:r>
            <a:r>
              <a:rPr lang="it-IT" sz="2000" b="1" dirty="0"/>
              <a:t>%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600200"/>
            <a:ext cx="3962400" cy="1915160"/>
          </a:xfrm>
          <a:prstGeom prst="rect">
            <a:avLst/>
          </a:prstGeom>
        </p:spPr>
      </p:pic>
      <p:pic>
        <p:nvPicPr>
          <p:cNvPr id="18" name="Picture 7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76800" y="512847"/>
            <a:ext cx="4192641" cy="314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3999" y="3733800"/>
            <a:ext cx="3718037" cy="146105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34812"/>
            <a:ext cx="1610236" cy="8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2971800" cy="6705599"/>
          </a:xfrm>
        </p:spPr>
        <p:txBody>
          <a:bodyPr/>
          <a:lstStyle/>
          <a:p>
            <a:pPr algn="ctr">
              <a:buNone/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ECO APP URINARIO +</a:t>
            </a:r>
          </a:p>
          <a:p>
            <a:pPr algn="ctr">
              <a:buNone/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PAP URINE +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UROLOGO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TRATTAMENTO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Freccia giù 4"/>
          <p:cNvSpPr/>
          <p:nvPr/>
        </p:nvSpPr>
        <p:spPr>
          <a:xfrm>
            <a:off x="1295400" y="161239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contenuto 2"/>
          <p:cNvSpPr>
            <a:spLocks noGrp="1"/>
          </p:cNvSpPr>
          <p:nvPr>
            <p:ph sz="half" idx="1"/>
          </p:nvPr>
        </p:nvSpPr>
        <p:spPr>
          <a:xfrm>
            <a:off x="3276600" y="152400"/>
            <a:ext cx="2819400" cy="6400800"/>
          </a:xfrm>
        </p:spPr>
        <p:txBody>
          <a:bodyPr/>
          <a:lstStyle/>
          <a:p>
            <a:pPr algn="ctr">
              <a:buNone/>
            </a:pPr>
            <a:r>
              <a:rPr lang="it-IT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ECO APP URINARIO -</a:t>
            </a:r>
          </a:p>
          <a:p>
            <a:pPr algn="ctr">
              <a:buNone/>
            </a:pPr>
            <a:r>
              <a:rPr lang="it-IT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PAP URINE +</a:t>
            </a: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UROLOGO</a:t>
            </a: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STUDIO alta via</a:t>
            </a:r>
          </a:p>
          <a:p>
            <a:pPr algn="ctr">
              <a:buNone/>
            </a:pP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Freccia giù 6"/>
          <p:cNvSpPr/>
          <p:nvPr/>
        </p:nvSpPr>
        <p:spPr>
          <a:xfrm>
            <a:off x="4419600" y="15240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2"/>
          <p:cNvSpPr>
            <a:spLocks noGrp="1"/>
          </p:cNvSpPr>
          <p:nvPr>
            <p:ph sz="half" idx="1"/>
          </p:nvPr>
        </p:nvSpPr>
        <p:spPr>
          <a:xfrm>
            <a:off x="6172200" y="152400"/>
            <a:ext cx="29718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ECO APP URINARIO -</a:t>
            </a:r>
          </a:p>
          <a:p>
            <a:pPr algn="ctr">
              <a:buNone/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PAP URINE -</a:t>
            </a: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UROLOGO</a:t>
            </a: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CISTOSCOPIA</a:t>
            </a:r>
          </a:p>
          <a:p>
            <a:pPr algn="ctr">
              <a:buNone/>
            </a:pPr>
            <a:endParaRPr lang="it-IT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Freccia giù 9"/>
          <p:cNvSpPr/>
          <p:nvPr/>
        </p:nvSpPr>
        <p:spPr>
          <a:xfrm>
            <a:off x="7363968" y="15240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giù 10"/>
          <p:cNvSpPr/>
          <p:nvPr/>
        </p:nvSpPr>
        <p:spPr>
          <a:xfrm>
            <a:off x="7391400" y="420319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Freccia giù 11"/>
          <p:cNvSpPr/>
          <p:nvPr/>
        </p:nvSpPr>
        <p:spPr>
          <a:xfrm>
            <a:off x="4468368" y="41910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Freccia giù 12"/>
          <p:cNvSpPr/>
          <p:nvPr/>
        </p:nvSpPr>
        <p:spPr>
          <a:xfrm>
            <a:off x="1295400" y="412699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1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 descr="data:image/jpeg;base64,/9j/4AAQSkZJRgABAQAAAQABAAD/2wBDAAkGBwgHBgkIBwgKCgkLDRYPDQwMDRsUFRAWIB0iIiAdHx8kKDQsJCYxJx8fLT0tMTU3Ojo6Iys/RD84QzQ5Ojf/2wBDAQoKCg0MDRoPDxo3JR8lNzc3Nzc3Nzc3Nzc3Nzc3Nzc3Nzc3Nzc3Nzc3Nzc3Nzc3Nzc3Nzc3Nzc3Nzc3Nzc3Nzf/wAARCACcAO4DASIAAhEBAxEB/8QAHAAAAwEBAQEBAQAAAAAAAAAAAwQFBgIBAAcI/8QANBAAAgEDAwMDAgUDBAMBAAAAAQIDAAQREiExBUFREyJhFHEGMoGRoSNCsTPB0fFS4fBy/8QAGQEAAwEBAQAAAAAAAAAAAAAAAgMEAQAF/8QAIhEAAgMAAwACAwEBAAAAAAAAAAECESEDEjEiQQQTUTJC/9oADAMBAAIRAxEAPwD9pkl2P2qN1KXSjHtVOQGs71+b04GGdzXHL0wnX5tcr44zUG1QPLj5qh1OXds96B05Qzg4qbkel/Ai7bw5RT4pbq3+g57VRiXSoyCARkZ71D/EFx6cZZDkjtS26RS1pDslLO2x3bNVo19NMdzSXS0ygY96eDe7zjikSf2OgjtsvnHbmvGUFABzXPTZHneVVIXHmuzGySEGlOVqyjrR2qYQbUSEDPNehWAGN89hXAIYnsRzisZqZ2rHOOwryZ1OASK+Kvj2A/em7Do931AhYULEnf4+aKKk8BnKK1i9uiSH4HemiinIWnrzo79MMSsyssgzqHmkiI9fuyVzuBTGmvRcWpagLZK8cVOu20ZYb1SYnRkDvipl0pYYH60ubzBkavQVrP6mzbAnBosFzNZXSSxf6i5/Xzn7ik1ZbaUoWJ1fxRGncLsx0/ep+zWj+qZ9JMcaSc/rTdp095YkaNhJI+f6S5LKBvk7YpK2ia5k0ruSQN+9aONUsYJtnW4VCijbSCeTtzTONOWyF8rSyJJmYLIEb96XSRVnGRgeRXd1MjXRaOMomTpUnOB96XjT1bjSDzufigc28QS40lbLDJ9Rbho92Xx3qXd5wexO1U4Qba20BsnByaUuEDxaz/b/ADVKbJpJMa6OzywZlBz2J7inWUDuM0t0T3Qon/6X+abnt9DbEmnt4TxxjEPuXPgV4woEQdEYk0RXyAWrrCP1KdggzWO6++sNvvWkvpdKcisX1m5wx3q88SJjerZV9J5r7pKs0iqASWICgdz2FD6jJ6kxbOVzgU506NzEZlGAhAJHbP8A1UnJ6elwYi9FO8trGjtqaMsFzvpB7fbOdvmsp+IZMSaCM58Vr454LiJpPRKzvkuUbKk47Dtk71jPxASeoRgDY0uXg+OsNZKFgUcAV5MxiBYgjPFGtxso4HNfXkTyuqknQO4FTcl9SvipPRj8IW6t1IfUwlo8amFP9Y+nimSG37ajIx5+1RYbm4spw0LsoGOe4FU7EQSXUj3LOwc5UeSaXxz+PQbyR+Xcfgjjs723l9RVV11An7cV9PF08j1d2mdgxVeAO4oz21q9vJpuI5m50ZOpPGB3oc1gkEVuxdpTINR0jgVVVfRJ6MC0tZreNSnpOXzr3yV8Yp+zeHp9s+i41sxUqY9joHIPilbiC4i6W16joYScFB+YD/io/rlgSdtW/wB6JzUQYw7/AGU726iu45JpZX9bP9OP+0io80qqur98V85DRt2+1IzOfWRP7aQ5W9HqCj4ORszpkcc70ncEqXdhjbjzRosMxGrYHag3rAZHPbesZsSHeu2sY3NcJK7gKAQfFHlXB1YJollEPqGzg+2lOH2H3+it06BWjwTuQM4pm5YMrFZo8KMDLc0pCHQ7cUJ1aSQqqFQvc0TfxpGJbovI3tLY3oHSi/1Wp+KZkiA0tqyG5Ucivo8RY0jPk0pKmhrdplSUrJGqrkMcljQ3hcRaTxQLeVpJgijI7mqcqkIF5yN6sj8tJJY6BdGBViOwkP8AIFWpFDIp+Kj9MdRM6d9ef4qu5ATnimrwTWgZEDlVHA5obDJ2ojMAh0nc0LWOF380H2EaXqvVVSMksOPNYrqvURLsGySan9R6w8p06qlPdjOa9GTo8aEW2MTPrcIKu9IXKOh7pWbtSXkDZ5rT9O9pUjmo5O2enxKkULZSiHT42rMdaUt1WOtaoGg4FZvqceeqIfg0E/8AI2Pp3GuFXbtvT8MepCzLlR+YdwKDBGMjPFNxqNxn7ChY0n3Vv6radh4+KJBb+nhWY5A2IpglY3y4yOKs9MtbSbKSFWdl9pzxSuiuxj5ajRLfXA8Uit7kwVY0CW4aOXWhwCclRwKqXiGAvby6XQflOd1qHMAM6N/vWSk0sChT9Nf0+W167YwwTTD6mFPyF9Or4qB1D6FbdDBIwudxLGdwDnsfFR0kaM6kYqecg4rx3GAaB8/Zajo/j9JNp4EEsgOkrkUsS8t0QoGlRjNc3F2R7QTk11Anpqp3Orcmhi7YySoaS3KqDq/mgXKaT5HmmFOBhcgeK4mKsCv7im2hLsm3kY9MCM/eloSYpww8b0e5Oh8LvS0eppmDbbUDdsJUvS5azNEyyLvjtRWgvZv6jYnB2JDjGB5qZFdLGFUkiQDBpj1gBqTcnvQt/QSFrhZI5VVXEmobqm+k5x9qIsRAdWOSO9fJpdsp2oulnJEf6/H3oFEOUjvokZMzuVOnOKsyLyaL0zpptrOFm/NLqY5Gx+1Fli2OBV3FBxiRck1KVk+yj/qF8cuf4Ap5wWG3GaStpsTGHGy5YHzn/qqsKalBIOMZ2ol4C80TMbFvb34r4IEYgUw53OkaT8dqGq+053Oa06z8+vlMZynuJ/ilYUYnJp6YazvXqRAb0+bPO4kg9kgyK01pE6qpAIBGxxzUGxjLTKq8nt5rWWVrJFGPVRgMbZqcujgyin0BnxUDqaD6uM/BrRqQF0mpXURECNQbXkBccc75rpeBr0Ei+0YGabWIAqCdzv8AahQLsDT6BniU6lOk/l7gUKCb0SuU942281zHIYiGhGGG+fmm51YnTto8fNTZS6PkD2/FDJ0Mi7w8luJHlLybk80MYfJ4FcPlzkZ23IoE9w+ltKE6eQBU7dPSir8O5zCmdJJI/wDt6Rkn3IPFcRW1xe3QhjChmGdzgD7mmun9FuruUwpHqlxkRlsZB8f/AHnxS0uzpI2UlBW2TAxMmSTjOd6eikZsaTsKLc9OEU6xxMsgYZHYjPYjscgj9PmuUjK4A/Wi6uLoFcikrDpKc4PGKDO2nkYHzRHUYAA385oL+5ih7UT8OtACA0iEtjL8+O2au9c6PDaWCPbjMkQHv1bMDSFpavLIoEDyIR/apNU3aQhIZ4pF0g4Vxg4p0ElHSPkbc8MwsUZhMj6S+rAXWdXB3xjH7+aJBa3eCFimAXc+w7A8U7eWMbuXQ6X8A9qodN6leRWS2sl7cSxKdo2OcDxk7/zQrq3TDfeKtER0lUhSP1FWuhWEl1PEhyVZ8jI/c/tTdxHFcz6mhWPbt3+ar/hmFCygW5m/q4II204O4P8AntRw4/kDycrUbKd8LMrCIIwJNG7rgAgbCodyd2+1au4gjCKzIkQ0OVGnY5328Vk7jv8AGaqkmmS8LtEUHF+cjlcVbRmVdGdqkREG+KkeDn9/+ashQcZPu70qGj5fwGc964I3ph2CkKRXjlc4AoqMR+awyq3JpxMEbVmrS6zjerlnNqA4NPkrPOg6KVudLg8VprK+kMCwlyy/Pas3AmrG1VrNSjDxU7VF0GmjRIVaPcAkDaovUmBdQfzFhgVTt5Cgz2pHqcyIjx4B9QruRuN/+676DTo7iGIgw7U5FbTf0i0fsl3U+QDScBBixV78PzRpeD1yRGyMu52FZFWbOTUbAz2gESuWJLAnSVwQe+PNQ5i0BJCZ371sLPqMMckiK404Ol2j1ZPj4rM9ZDQnLrp1nVpPIyP8Vs0qszim3KmiUiST7voCu5XAPcb1V+igh6XK300Sa4g2p3bJAwDj7nH61ARNdxG5kEas28jbAfNO3d+VDoHSQx8ESjYfA/4qZNLWUytukAmjT1VYat8FQec02Lo9OuzcQOyspzGz87jG/wChNI2xckTPPbks20Zfdf0pfqLBrsIj6lRs+qqnDfvXLNR0mnjOpGklleUEhidRI810IpAuoqeMjAr2G9s0jMd3bSu5O0sM+hh9xgg0zGxuGkktkuQFUZ9d14+MKM0aimKfI1lExpWPwPvXsco8M+GG3b/3/mmvTtYnT6Iy3EsinUbhFHp58KCcfc5oGl4WAbdj3znFBJdPRkLniLI6leQvLHayPHHIx0lgNW533370sqXMzu4YkM2lizbn/niurK5gLst0JUcofTlQB8HuSCRXst1EpHqu8Z0lcIB/B7fzS209sZGPV0kewWMTKzKXkOCQvGr7frQi66RqGWO2aWm6q6n040AizndRqP3PJ/8AdeiR7qb1XAQdsDGf0FZ2X/IfRv8A0OTSiNWOSWxgAV3ZT3MLxvbyvHIpypzx+lBSInltzVG3hAePJyF/MQKdDs2Kn1So0r3IksEklkLzMCCQNIxnPA2qLc6SHIPanGfKuo2G2B2FIXjAR4XxVUmRwikQ0kA6iKtQOSS3PxUKONXuXk9VVYMFVDy2c5/bA/ersQ0RqoOXIyfihjgctYRiMZO5oJlVfzNvXsmcHGTXlr0/6vW0tzBbqODKcEn7V2/RuJWz8Js7jBwTWs6O2vGKwkbaT81sfwvcK4IJywxVbPIs2dhFnmrS2xCA9qjWkoU1pbF0lh0nk0ucSjhmCjOVwe1I9RTVGNvcGyD8U66NBJjlCe9Cv0zCzpzikWXfQG2caFzx3rR9MSBbeeaVCwA0jBxj5rI20uobbVpuly6rSdG1ZK7Ad6yD07kvqc2UaSykzFlijBZ5QTuPj57VJ/EU63F6Ft53lRAq63xvgf4qx1W+hREgiC6FQaio/M2+9Zo4ySV/Me9By0lSD4U2+zArauwIVScZI7ihyWJjT1JBjPjg1WM5NqsKqp0vqB07g480CYq6D1AWBB4PNKcVQ9PSaiaFUtkHwK6kaIt7SdtyM0OScRyau1AkuAWyowfJpL5EkO/W3o6EdgJvSDQppDHtvwCacs2Ot1WPYnOD28AUlH1SQ9O+hFqHy4f1NZH7ii2s59Yhl0KTwpPtH3o4citULlxNp2NTyDUn9Ndj2FeSRxlcsgwcjfvTFrFE84juNQUMMkckU31xrNpFi6fErKq6c9zmmS1Nio/FqNENfTCgDSSvA8UrKrtLoCDB/uPankgVVwd28mjRQ63CrGzMTgBBmpmm1RUn10RXpilCzEs4PHAp62tHULpH6c1Ubp/0DLJ1A6FIHsz7jk4/THO/iq8CdLQKyrK7gj2sw3p/Hwq/4T8nPmaRIrKTOt1wPnino1CgDGxNN9Uu0lKRRxKiBvai+fmh3MX06gYGV3JbcfaqUkvCdybWnGkFDvznH6VK6ixVW+1Nxu43JBG+Km9Wl/pkk+d616gfGJ2cBW4E7g4K6lB7k7f7VY1NgA7uean2drLbSvDMclQP5AOP0zVIjSo81yR1ngJ2C7Ed6Yt557Ri6BCWGCzDOaBG25zvQ7pxoX3Eb8Zo0gWz+etNVOkXZt5xnYZ5pEqMV8BtmqGzzaP0Sz6iGCkPnPzWi6f1EAggj96/J7K9dHCnOB81qeiXzOwANLm8GcUdP0+Nluos8ntQQCQySb4GKW6FPrIQnkU/dJoBZanWno+KiKqpBcEB9QzltiMfG/xVK3uDHj0u9TryZWmQKoBwc/O9MwjRHqrljCq0dTStIzELpPgdqRGSzEngZo+slmPmu4oA7bOFJ23+aXNWNi6PICHjHq/kPjnNJdSEkcjIRpwdj2NOGIR3DQFvcjacjv8ANfdS9twbaR/V04UN2HekzT6jYNdjPSxvzRLWIEFmBIqlNZuMYQshOM07b2GiMaRpU85FTw4ZORRLmSjQvZxwrpcRBts4bg1xJLFrYIoU5zjxVBon9MKFGF+MUvddLuYliuDA4VnAz3p7jKKwQpJvTmJSzqc4PkUwRImFJO/fua+hCetpB4OKufQKsMF1JD6kTA7Z/MfmmQg5ICc1BmcMbh9IyQfHerSJLFDH6XsjXuuxzVyS1sMW0iW6QFHUuVGcHxQerWkyvK6DVC5LAAcUyPD10Q/yFOlVEi/T6kQXMpZjpwQTnOD80Rddu6kplyB7SM4H+9eW7j2mRA6gj2GqcHT4zKxkbERBIzzvxRqNuzJSpUDWxW3kW5Yg+modQzfmzxjFIXsr3DhVwAWy3jFOdTuPUkZ12CqFC9thtU+31fmfc965/wAQEU67M4dWVSzHONqh9TmwQWG2Rn96vXUoCEEDes11F9UijnesliCTsqxXBfXPJ+eVix+MnJ/zTaPkAYyx8VPtY2ZFY427ZqjHGdJVfzeaYmA6GILZpTsckHilusQJbKgLpqzuG2p+3jeFQc78nesn+JLxpLogknfNbdAU2z8dG9GSPK0JBg7in7ZeNqZN0S8cbFfROoYFaf8ADdq+NXakorYFwcVrejiKGEA81POdlUONIvdGBWaM/wAVcvP9Nh+tRenSIZ1wRVTqEyohznGOaGA+RnJ5h9Xo/wDGmUmLKAOKz8lzm9Z+2qq9tKrAHPNDbsJDykY5ogfT23PzSevD7cUdDnGaxuglo3cxRSW4lBKzFtyTtjFK3TLM0TIgVggyR/cacSXTCV0qcgjcUpFExmH/AIjck0E9QcMHun3cixPFqGlhwR3p2GYNmOUqCakyr6Eg7g/3LxTiyxSqNS7jxRQdGTSfhXa2AtkjDrknUEPYfegNbS/UNbhFLv7hrk2H2oUE8ZZQWcYHNMzvZ3cwAAiwgAJODnyadjQl2mKWvTjNfmCQMukkkryK7aZ4wFGvQrYBz/OK0v4ZskSOch1djjDj/avL2KKzukZrVHJBG42Brf1VGxL/ACLn1oR6VJBNIEunB07DT3+9UZ+owoPTZdhxURIj9SGwFGrLAcCvruRFlPtDH/FEpVE6XGnIHOYTITHtk5OK+N42AHOQBtSMkuknGNzwKFGjz8ggZ7UtS3B3RUdtM105QYAzzTLuY4hGDsDkbV6kSxrkACkrqcKOaKq0FvtgpfzHfes/cXBNwFFUL2cHO9Zq6uMXqkHvQSYS8Nf08lhqO3irVqUVQACSe9ZmxmJQYPzVi2kYjAODTExbRSvphDAWJ7VhbhjcXDtnIztVfr3UNMPpBsk81MtEzHqxXPTEqMLJ0tvB/ai29iUIzmtc1oNGcD9qUkg074FMnpPxpIQit8Abb0/b4UYNchCK9CnzSGilMoQzvCwdDxR7/q3rWwUMQ7YGMZyeNqkNrxsTSssTMcgkH4rIqgpNyR9cRyWt1Lb3IKyxSFHGOGpq0uiq4B3HFTZvWZi8rM8jNqZ2OSx8k1xFK6EnFY/Toulpp4br1ME7GnoZNVZ61uVfBzvVuBlKgqd6FRbGKSQ+rnAyaYgcjUNtxg5qa0zY9o9w5o1tdI2Aee9B4xq1FtbaAQkzHOpfYFbOD8+KQgJGVPIzXsUshJGNq9wobOohqL0xYElikhnAJI2BqjFcIwBlRXYDAyKlTMy4wTjtXltL6cmZ1kZTxpOK1Oma1aL1n1aS2kPpJpGeBVSXqYvbddcxDjYx4rKpOCxwDjtmuo7kqxOTTI8jqhM+CL2i27qqkf20ns7knjtQzca152xQnnwBjb7UVgJUGuUhLKIRwPcx7mmIFRExtU5pts0Br7SCMmtjhktHLycKSCdsVnLy7ySAds131G+Kr+bFQbi6ByaGTOjiDXM+Qd6zd3KfqNYB2IO3am7q8LHCnB7UG3MSR3AuVcuygIAcYIPJ8/asStAymaXpsyaEbOARVRrxI4lwfcRk1irO7cBUBOlfneqP1LEHk/etbo5Wzu7mM9zknIqjFJpQCobMQ4PFPQXKYwx3rAixJD8UrJDnarEyDB+1KOgzVckQRkyU9vQ/RxVF1ApdwBmluI6MhGZAozShfBNPXHFT3G5qeeFUVaOSc1yYUfkV3ivgaCxlHKWxDZDYp6KZ4wBuf0oMZ3ovautmdUOR3YxuN6K86NFkfn7UggrusejFhd6Zc6kAJAYDemXl9+Cy/tU3oxC3kepFdTnKtwdq6uGHrEKoUajgAnb+aJL4guXyHjdHOgg6eM7YrpnGhguxA5pv8P2UV3rEhYfIP/NcdXso7eXCO5Hzj/YUXUz9m0J6gYdgdXnau4/VABdhg/NJNO6wY2OGIyRVXothHe27TTPJnSx0gjG2cdqFR0JzaQI3GOWP61ybrAya6gtklB1Fh9jUa/kaOdo1PtFMqlYpytjtx1DAxkVNm6g2DilZHbGc0Ie5t64W2DuLiWQnfFJPk/m3PxVSKBHyWHejrbRDbQK6tO9IaWsjnKrp+aMvT9R1SFmPkmrBRVzgUu5wdqxs1RQp6CRjiulKL2ryYnNCzQ2HQSZwV2pJpGU7U2oyd6J6MZ3K0SYLR//Z"/>
          <p:cNvSpPr>
            <a:spLocks noChangeAspect="1" noChangeArrowheads="1"/>
          </p:cNvSpPr>
          <p:nvPr/>
        </p:nvSpPr>
        <p:spPr bwMode="auto">
          <a:xfrm>
            <a:off x="4406900" y="-708025"/>
            <a:ext cx="2238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15" name="AutoShape 8" descr="data:image/jpeg;base64,/9j/4AAQSkZJRgABAQAAAQABAAD/2wBDAAkGBwgHBgkIBwgKCgkLDRYPDQwMDRsUFRAWIB0iIiAdHx8kKDQsJCYxJx8fLT0tMTU3Ojo6Iys/RD84QzQ5Ojf/2wBDAQoKCg0MDRoPDxo3JR8lNzc3Nzc3Nzc3Nzc3Nzc3Nzc3Nzc3Nzc3Nzc3Nzc3Nzc3Nzc3Nzc3Nzc3Nzc3Nzc3Nzf/wAARCACcAO4DASIAAhEBAxEB/8QAHAAAAwEBAQEBAQAAAAAAAAAAAwQFBgIBAAcI/8QANBAAAgEDAwMDAgUDBAMBAAAAAQIDAAQREiExBUFREyJhFHEGMoGRoSNCsTPB0fFS4fBy/8QAGQEAAwEBAQAAAAAAAAAAAAAAAgMEAQAF/8QAIhEAAgMAAwACAwEBAAAAAAAAAAECESEDEjEiQQQTUTJC/9oADAMBAAIRAxEAPwD9pkl2P2qN1KXSjHtVOQGs71+b04GGdzXHL0wnX5tcr44zUG1QPLj5qh1OXds96B05Qzg4qbkel/Ai7bw5RT4pbq3+g57VRiXSoyCARkZ71D/EFx6cZZDkjtS26RS1pDslLO2x3bNVo19NMdzSXS0ygY96eDe7zjikSf2OgjtsvnHbmvGUFABzXPTZHneVVIXHmuzGySEGlOVqyjrR2qYQbUSEDPNehWAGN89hXAIYnsRzisZqZ2rHOOwryZ1OASK+Kvj2A/em7Do931AhYULEnf4+aKKk8BnKK1i9uiSH4HemiinIWnrzo79MMSsyssgzqHmkiI9fuyVzuBTGmvRcWpagLZK8cVOu20ZYb1SYnRkDvipl0pYYH60ubzBkavQVrP6mzbAnBosFzNZXSSxf6i5/Xzn7ik1ZbaUoWJ1fxRGncLsx0/ep+zWj+qZ9JMcaSc/rTdp095YkaNhJI+f6S5LKBvk7YpK2ia5k0ruSQN+9aONUsYJtnW4VCijbSCeTtzTONOWyF8rSyJJmYLIEb96XSRVnGRgeRXd1MjXRaOMomTpUnOB96XjT1bjSDzufigc28QS40lbLDJ9Rbho92Xx3qXd5wexO1U4Qba20BsnByaUuEDxaz/b/ADVKbJpJMa6OzywZlBz2J7inWUDuM0t0T3Qon/6X+abnt9DbEmnt4TxxjEPuXPgV4woEQdEYk0RXyAWrrCP1KdggzWO6++sNvvWkvpdKcisX1m5wx3q88SJjerZV9J5r7pKs0iqASWICgdz2FD6jJ6kxbOVzgU506NzEZlGAhAJHbP8A1UnJ6elwYi9FO8trGjtqaMsFzvpB7fbOdvmsp+IZMSaCM58Vr454LiJpPRKzvkuUbKk47Dtk71jPxASeoRgDY0uXg+OsNZKFgUcAV5MxiBYgjPFGtxso4HNfXkTyuqknQO4FTcl9SvipPRj8IW6t1IfUwlo8amFP9Y+nimSG37ajIx5+1RYbm4spw0LsoGOe4FU7EQSXUj3LOwc5UeSaXxz+PQbyR+Xcfgjjs723l9RVV11An7cV9PF08j1d2mdgxVeAO4oz21q9vJpuI5m50ZOpPGB3oc1gkEVuxdpTINR0jgVVVfRJ6MC0tZreNSnpOXzr3yV8Yp+zeHp9s+i41sxUqY9joHIPilbiC4i6W16joYScFB+YD/io/rlgSdtW/wB6JzUQYw7/AGU726iu45JpZX9bP9OP+0io80qqur98V85DRt2+1IzOfWRP7aQ5W9HqCj4ORszpkcc70ncEqXdhjbjzRosMxGrYHag3rAZHPbesZsSHeu2sY3NcJK7gKAQfFHlXB1YJollEPqGzg+2lOH2H3+it06BWjwTuQM4pm5YMrFZo8KMDLc0pCHQ7cUJ1aSQqqFQvc0TfxpGJbovI3tLY3oHSi/1Wp+KZkiA0tqyG5Ucivo8RY0jPk0pKmhrdplSUrJGqrkMcljQ3hcRaTxQLeVpJgijI7mqcqkIF5yN6sj8tJJY6BdGBViOwkP8AIFWpFDIp+Kj9MdRM6d9ef4qu5ATnimrwTWgZEDlVHA5obDJ2ojMAh0nc0LWOF380H2EaXqvVVSMksOPNYrqvURLsGySan9R6w8p06qlPdjOa9GTo8aEW2MTPrcIKu9IXKOh7pWbtSXkDZ5rT9O9pUjmo5O2enxKkULZSiHT42rMdaUt1WOtaoGg4FZvqceeqIfg0E/8AI2Pp3GuFXbtvT8MepCzLlR+YdwKDBGMjPFNxqNxn7ChY0n3Vv6radh4+KJBb+nhWY5A2IpglY3y4yOKs9MtbSbKSFWdl9pzxSuiuxj5ajRLfXA8Uit7kwVY0CW4aOXWhwCclRwKqXiGAvby6XQflOd1qHMAM6N/vWSk0sChT9Nf0+W167YwwTTD6mFPyF9Or4qB1D6FbdDBIwudxLGdwDnsfFR0kaM6kYqecg4rx3GAaB8/Zajo/j9JNp4EEsgOkrkUsS8t0QoGlRjNc3F2R7QTk11Anpqp3Orcmhi7YySoaS3KqDq/mgXKaT5HmmFOBhcgeK4mKsCv7im2hLsm3kY9MCM/eloSYpww8b0e5Oh8LvS0eppmDbbUDdsJUvS5azNEyyLvjtRWgvZv6jYnB2JDjGB5qZFdLGFUkiQDBpj1gBqTcnvQt/QSFrhZI5VVXEmobqm+k5x9qIsRAdWOSO9fJpdsp2oulnJEf6/H3oFEOUjvokZMzuVOnOKsyLyaL0zpptrOFm/NLqY5Gx+1Fli2OBV3FBxiRck1KVk+yj/qF8cuf4Ap5wWG3GaStpsTGHGy5YHzn/qqsKalBIOMZ2ol4C80TMbFvb34r4IEYgUw53OkaT8dqGq+053Oa06z8+vlMZynuJ/ilYUYnJp6YazvXqRAb0+bPO4kg9kgyK01pE6qpAIBGxxzUGxjLTKq8nt5rWWVrJFGPVRgMbZqcujgyin0BnxUDqaD6uM/BrRqQF0mpXURECNQbXkBccc75rpeBr0Ei+0YGabWIAqCdzv8AahQLsDT6BniU6lOk/l7gUKCb0SuU942281zHIYiGhGGG+fmm51YnTto8fNTZS6PkD2/FDJ0Mi7w8luJHlLybk80MYfJ4FcPlzkZ23IoE9w+ltKE6eQBU7dPSir8O5zCmdJJI/wDt6Rkn3IPFcRW1xe3QhjChmGdzgD7mmun9FuruUwpHqlxkRlsZB8f/AHnxS0uzpI2UlBW2TAxMmSTjOd6eikZsaTsKLc9OEU6xxMsgYZHYjPYjscgj9PmuUjK4A/Wi6uLoFcikrDpKc4PGKDO2nkYHzRHUYAA385oL+5ih7UT8OtACA0iEtjL8+O2au9c6PDaWCPbjMkQHv1bMDSFpavLIoEDyIR/apNU3aQhIZ4pF0g4Vxg4p0ElHSPkbc8MwsUZhMj6S+rAXWdXB3xjH7+aJBa3eCFimAXc+w7A8U7eWMbuXQ6X8A9qodN6leRWS2sl7cSxKdo2OcDxk7/zQrq3TDfeKtER0lUhSP1FWuhWEl1PEhyVZ8jI/c/tTdxHFcz6mhWPbt3+ar/hmFCygW5m/q4II204O4P8AntRw4/kDycrUbKd8LMrCIIwJNG7rgAgbCodyd2+1au4gjCKzIkQ0OVGnY5328Vk7jv8AGaqkmmS8LtEUHF+cjlcVbRmVdGdqkREG+KkeDn9/+ashQcZPu70qGj5fwGc964I3ph2CkKRXjlc4AoqMR+awyq3JpxMEbVmrS6zjerlnNqA4NPkrPOg6KVudLg8VprK+kMCwlyy/Pas3AmrG1VrNSjDxU7VF0GmjRIVaPcAkDaovUmBdQfzFhgVTt5Cgz2pHqcyIjx4B9QruRuN/+676DTo7iGIgw7U5FbTf0i0fsl3U+QDScBBixV78PzRpeD1yRGyMu52FZFWbOTUbAz2gESuWJLAnSVwQe+PNQ5i0BJCZ371sLPqMMckiK404Ol2j1ZPj4rM9ZDQnLrp1nVpPIyP8Vs0qszim3KmiUiST7voCu5XAPcb1V+igh6XK300Sa4g2p3bJAwDj7nH61ARNdxG5kEas28jbAfNO3d+VDoHSQx8ESjYfA/4qZNLWUytukAmjT1VYat8FQec02Lo9OuzcQOyspzGz87jG/wChNI2xckTPPbks20Zfdf0pfqLBrsIj6lRs+qqnDfvXLNR0mnjOpGklleUEhidRI810IpAuoqeMjAr2G9s0jMd3bSu5O0sM+hh9xgg0zGxuGkktkuQFUZ9d14+MKM0aimKfI1lExpWPwPvXsco8M+GG3b/3/mmvTtYnT6Iy3EsinUbhFHp58KCcfc5oGl4WAbdj3znFBJdPRkLniLI6leQvLHayPHHIx0lgNW533370sqXMzu4YkM2lizbn/niurK5gLst0JUcofTlQB8HuSCRXst1EpHqu8Z0lcIB/B7fzS209sZGPV0kewWMTKzKXkOCQvGr7frQi66RqGWO2aWm6q6n040AizndRqP3PJ/8AdeiR7qb1XAQdsDGf0FZ2X/IfRv8A0OTSiNWOSWxgAV3ZT3MLxvbyvHIpypzx+lBSInltzVG3hAePJyF/MQKdDs2Kn1So0r3IksEklkLzMCCQNIxnPA2qLc6SHIPanGfKuo2G2B2FIXjAR4XxVUmRwikQ0kA6iKtQOSS3PxUKONXuXk9VVYMFVDy2c5/bA/ersQ0RqoOXIyfihjgctYRiMZO5oJlVfzNvXsmcHGTXlr0/6vW0tzBbqODKcEn7V2/RuJWz8Js7jBwTWs6O2vGKwkbaT81sfwvcK4IJywxVbPIs2dhFnmrS2xCA9qjWkoU1pbF0lh0nk0ucSjhmCjOVwe1I9RTVGNvcGyD8U66NBJjlCe9Cv0zCzpzikWXfQG2caFzx3rR9MSBbeeaVCwA0jBxj5rI20uobbVpuly6rSdG1ZK7Ad6yD07kvqc2UaSykzFlijBZ5QTuPj57VJ/EU63F6Ft53lRAq63xvgf4qx1W+hREgiC6FQaio/M2+9Zo4ySV/Me9By0lSD4U2+zArauwIVScZI7ihyWJjT1JBjPjg1WM5NqsKqp0vqB07g480CYq6D1AWBB4PNKcVQ9PSaiaFUtkHwK6kaIt7SdtyM0OScRyau1AkuAWyowfJpL5EkO/W3o6EdgJvSDQppDHtvwCacs2Ot1WPYnOD28AUlH1SQ9O+hFqHy4f1NZH7ii2s59Yhl0KTwpPtH3o4citULlxNp2NTyDUn9Ndj2FeSRxlcsgwcjfvTFrFE84juNQUMMkckU31xrNpFi6fErKq6c9zmmS1Nio/FqNENfTCgDSSvA8UrKrtLoCDB/uPankgVVwd28mjRQ63CrGzMTgBBmpmm1RUn10RXpilCzEs4PHAp62tHULpH6c1Ubp/0DLJ1A6FIHsz7jk4/THO/iq8CdLQKyrK7gj2sw3p/Hwq/4T8nPmaRIrKTOt1wPnino1CgDGxNN9Uu0lKRRxKiBvai+fmh3MX06gYGV3JbcfaqUkvCdybWnGkFDvznH6VK6ixVW+1Nxu43JBG+Km9Wl/pkk+d616gfGJ2cBW4E7g4K6lB7k7f7VY1NgA7uean2drLbSvDMclQP5AOP0zVIjSo81yR1ngJ2C7Ed6Yt557Ri6BCWGCzDOaBG25zvQ7pxoX3Eb8Zo0gWz+etNVOkXZt5xnYZ5pEqMV8BtmqGzzaP0Sz6iGCkPnPzWi6f1EAggj96/J7K9dHCnOB81qeiXzOwANLm8GcUdP0+Nluos8ntQQCQySb4GKW6FPrIQnkU/dJoBZanWno+KiKqpBcEB9QzltiMfG/xVK3uDHj0u9TryZWmQKoBwc/O9MwjRHqrljCq0dTStIzELpPgdqRGSzEngZo+slmPmu4oA7bOFJ23+aXNWNi6PICHjHq/kPjnNJdSEkcjIRpwdj2NOGIR3DQFvcjacjv8ANfdS9twbaR/V04UN2HekzT6jYNdjPSxvzRLWIEFmBIqlNZuMYQshOM07b2GiMaRpU85FTw4ZORRLmSjQvZxwrpcRBts4bg1xJLFrYIoU5zjxVBon9MKFGF+MUvddLuYliuDA4VnAz3p7jKKwQpJvTmJSzqc4PkUwRImFJO/fua+hCetpB4OKufQKsMF1JD6kTA7Z/MfmmQg5ICc1BmcMbh9IyQfHerSJLFDH6XsjXuuxzVyS1sMW0iW6QFHUuVGcHxQerWkyvK6DVC5LAAcUyPD10Q/yFOlVEi/T6kQXMpZjpwQTnOD80Rddu6kplyB7SM4H+9eW7j2mRA6gj2GqcHT4zKxkbERBIzzvxRqNuzJSpUDWxW3kW5Yg+modQzfmzxjFIXsr3DhVwAWy3jFOdTuPUkZ12CqFC9thtU+31fmfc965/wAQEU67M4dWVSzHONqh9TmwQWG2Rn96vXUoCEEDes11F9UijnesliCTsqxXBfXPJ+eVix+MnJ/zTaPkAYyx8VPtY2ZFY427ZqjHGdJVfzeaYmA6GILZpTsckHilusQJbKgLpqzuG2p+3jeFQc78nesn+JLxpLogknfNbdAU2z8dG9GSPK0JBg7in7ZeNqZN0S8cbFfROoYFaf8ADdq+NXakorYFwcVrejiKGEA81POdlUONIvdGBWaM/wAVcvP9Nh+tRenSIZ1wRVTqEyohznGOaGA+RnJ5h9Xo/wDGmUmLKAOKz8lzm9Z+2qq9tKrAHPNDbsJDykY5ogfT23PzSevD7cUdDnGaxuglo3cxRSW4lBKzFtyTtjFK3TLM0TIgVggyR/cacSXTCV0qcgjcUpFExmH/AIjck0E9QcMHun3cixPFqGlhwR3p2GYNmOUqCakyr6Eg7g/3LxTiyxSqNS7jxRQdGTSfhXa2AtkjDrknUEPYfegNbS/UNbhFLv7hrk2H2oUE8ZZQWcYHNMzvZ3cwAAiwgAJODnyadjQl2mKWvTjNfmCQMukkkryK7aZ4wFGvQrYBz/OK0v4ZskSOch1djjDj/avL2KKzukZrVHJBG42Brf1VGxL/ACLn1oR6VJBNIEunB07DT3+9UZ+owoPTZdhxURIj9SGwFGrLAcCvruRFlPtDH/FEpVE6XGnIHOYTITHtk5OK+N42AHOQBtSMkuknGNzwKFGjz8ggZ7UtS3B3RUdtM105QYAzzTLuY4hGDsDkbV6kSxrkACkrqcKOaKq0FvtgpfzHfes/cXBNwFFUL2cHO9Zq6uMXqkHvQSYS8Nf08lhqO3irVqUVQACSe9ZmxmJQYPzVi2kYjAODTExbRSvphDAWJ7VhbhjcXDtnIztVfr3UNMPpBsk81MtEzHqxXPTEqMLJ0tvB/ai29iUIzmtc1oNGcD9qUkg074FMnpPxpIQit8Abb0/b4UYNchCK9CnzSGilMoQzvCwdDxR7/q3rWwUMQ7YGMZyeNqkNrxsTSssTMcgkH4rIqgpNyR9cRyWt1Lb3IKyxSFHGOGpq0uiq4B3HFTZvWZi8rM8jNqZ2OSx8k1xFK6EnFY/Toulpp4br1ME7GnoZNVZ61uVfBzvVuBlKgqd6FRbGKSQ+rnAyaYgcjUNtxg5qa0zY9o9w5o1tdI2Aee9B4xq1FtbaAQkzHOpfYFbOD8+KQgJGVPIzXsUshJGNq9wobOohqL0xYElikhnAJI2BqjFcIwBlRXYDAyKlTMy4wTjtXltL6cmZ1kZTxpOK1Oma1aL1n1aS2kPpJpGeBVSXqYvbddcxDjYx4rKpOCxwDjtmuo7kqxOTTI8jqhM+CL2i27qqkf20ns7knjtQzca152xQnnwBjb7UVgJUGuUhLKIRwPcx7mmIFRExtU5pts0Br7SCMmtjhktHLycKSCdsVnLy7ySAds131G+Kr+bFQbi6ByaGTOjiDXM+Qd6zd3KfqNYB2IO3am7q8LHCnB7UG3MSR3AuVcuygIAcYIPJ8/asStAymaXpsyaEbOARVRrxI4lwfcRk1irO7cBUBOlfneqP1LEHk/etbo5Wzu7mM9zknIqjFJpQCobMQ4PFPQXKYwx3rAixJD8UrJDnarEyDB+1KOgzVckQRkyU9vQ/RxVF1ApdwBmluI6MhGZAozShfBNPXHFT3G5qeeFUVaOSc1yYUfkV3ivgaCxlHKWxDZDYp6KZ4wBuf0oMZ3ovautmdUOR3YxuN6K86NFkfn7UggrusejFhd6Zc6kAJAYDemXl9+Cy/tU3oxC3kepFdTnKtwdq6uGHrEKoUajgAnb+aJL4guXyHjdHOgg6eM7YrpnGhguxA5pv8P2UV3rEhYfIP/NcdXso7eXCO5Hzj/YUXUz9m0J6gYdgdXnau4/VABdhg/NJNO6wY2OGIyRVXothHe27TTPJnSx0gjG2cdqFR0JzaQI3GOWP61ybrAya6gtklB1Fh9jUa/kaOdo1PtFMqlYpytjtx1DAxkVNm6g2DilZHbGc0Ie5t64W2DuLiWQnfFJPk/m3PxVSKBHyWHejrbRDbQK6tO9IaWsjnKrp+aMvT9R1SFmPkmrBRVzgUu5wdqxs1RQp6CRjiulKL2ryYnNCzQ2HQSZwV2pJpGU7U2oyd6J6MZ3K0SYLR//Z"/>
          <p:cNvSpPr>
            <a:spLocks noChangeAspect="1" noChangeArrowheads="1"/>
          </p:cNvSpPr>
          <p:nvPr/>
        </p:nvSpPr>
        <p:spPr bwMode="auto">
          <a:xfrm>
            <a:off x="4406900" y="-708025"/>
            <a:ext cx="2238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316" name="Picture 10" descr="Pip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006475"/>
            <a:ext cx="39306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2209800" cy="256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410200"/>
            <a:ext cx="2667000" cy="136342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124200" y="3810000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UN’UNICA SEDUTA:</a:t>
            </a:r>
          </a:p>
          <a:p>
            <a:pPr algn="ctr"/>
            <a:endParaRPr lang="it-IT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/>
              <a:buChar char="•"/>
            </a:pP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VISITA ED ES. OBIETTIVO</a:t>
            </a:r>
          </a:p>
          <a:p>
            <a:pPr>
              <a:buFont typeface="Arial"/>
              <a:buChar char="•"/>
            </a:pP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ECOGRAFIA 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 TAC ADDOME PELVI</a:t>
            </a:r>
          </a:p>
          <a:p>
            <a:pPr>
              <a:buFont typeface="Arial"/>
              <a:buChar char="•"/>
            </a:pP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CISTOSCOPIA FLESSIBILE</a:t>
            </a:r>
            <a:endParaRPr lang="it-IT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731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8600" y="191683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Pazienti con ematuria microscopica a basso rischio (non fumatori, non lavoratori in settori a rischio) possono ritenersi conclusi dopo un adeguato studio clinico-laboratoristico</a:t>
            </a:r>
            <a:endParaRPr lang="it-IT" sz="2400" b="1" dirty="0">
              <a:solidFill>
                <a:srgbClr val="7030A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22104" y="3703181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ln>
                  <a:solidFill>
                    <a:schemeClr val="tx1"/>
                  </a:solidFill>
                </a:ln>
              </a:rPr>
              <a:t>I malati a forte rischio (fumatori per esempio) potrebbero comunque beneficiare di una ripetizione a distanza (mediamente un anno) se persiste la </a:t>
            </a:r>
            <a:r>
              <a:rPr lang="it-IT" sz="2400" b="1" dirty="0" err="1" smtClean="0">
                <a:ln>
                  <a:solidFill>
                    <a:schemeClr val="tx1"/>
                  </a:solidFill>
                </a:ln>
              </a:rPr>
              <a:t>microematuria</a:t>
            </a:r>
            <a:r>
              <a:rPr lang="it-IT" sz="2400" b="1" dirty="0" smtClean="0">
                <a:ln>
                  <a:solidFill>
                    <a:schemeClr val="tx1"/>
                  </a:solidFill>
                </a:ln>
              </a:rPr>
              <a:t>.</a:t>
            </a:r>
          </a:p>
          <a:p>
            <a:pPr algn="r"/>
            <a:r>
              <a:rPr lang="it-IT" sz="1600" b="1" dirty="0" smtClean="0">
                <a:ln>
                  <a:solidFill>
                    <a:schemeClr val="tx1"/>
                  </a:solidFill>
                </a:ln>
              </a:rPr>
              <a:t>Campbell et al, </a:t>
            </a:r>
            <a:r>
              <a:rPr lang="it-IT" sz="1600" b="1" dirty="0" err="1" smtClean="0">
                <a:ln>
                  <a:solidFill>
                    <a:schemeClr val="tx1"/>
                  </a:solidFill>
                </a:ln>
              </a:rPr>
              <a:t>Urology</a:t>
            </a:r>
            <a:endParaRPr lang="it-IT" sz="16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10200"/>
            <a:ext cx="2667000" cy="1363429"/>
          </a:xfrm>
          <a:prstGeom prst="rect">
            <a:avLst/>
          </a:prstGeom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MICROEMATURIA PERSISTENTE</a:t>
            </a:r>
            <a:endParaRPr lang="it-IT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8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ANNA 64 aa</a:t>
            </a:r>
            <a:endParaRPr lang="it-IT" b="1" dirty="0">
              <a:latin typeface="Arial Narrow"/>
              <a:cs typeface="Arial Narrow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6750" y="2747207"/>
            <a:ext cx="2222500" cy="3657600"/>
          </a:xfrm>
          <a:prstGeom prst="rect">
            <a:avLst/>
          </a:prstGeom>
        </p:spPr>
      </p:pic>
      <p:sp>
        <p:nvSpPr>
          <p:cNvPr id="10" name="Fumetto 2 9"/>
          <p:cNvSpPr/>
          <p:nvPr/>
        </p:nvSpPr>
        <p:spPr>
          <a:xfrm>
            <a:off x="1793875" y="2112911"/>
            <a:ext cx="5222875" cy="758927"/>
          </a:xfrm>
          <a:prstGeom prst="wedgeRoundRectCallout">
            <a:avLst>
              <a:gd name="adj1" fmla="val -46316"/>
              <a:gd name="adj2" fmla="val 70278"/>
              <a:gd name="adj3" fmla="val 16667"/>
            </a:avLst>
          </a:prstGeom>
          <a:solidFill>
            <a:schemeClr val="bg1">
              <a:lumMod val="85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1425"/>
              </a:spcAft>
              <a:buFontTx/>
              <a:buNone/>
            </a:pP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Ieri sono andata in bagno e ho visto le urine completamente rosse… </a:t>
            </a:r>
          </a:p>
        </p:txBody>
      </p:sp>
      <p:sp>
        <p:nvSpPr>
          <p:cNvPr id="11" name="Fumetto 2 10"/>
          <p:cNvSpPr/>
          <p:nvPr/>
        </p:nvSpPr>
        <p:spPr>
          <a:xfrm>
            <a:off x="1793875" y="4136357"/>
            <a:ext cx="5222875" cy="2039861"/>
          </a:xfrm>
          <a:prstGeom prst="wedgeRoundRectCallout">
            <a:avLst>
              <a:gd name="adj1" fmla="val -47496"/>
              <a:gd name="adj2" fmla="val -68071"/>
              <a:gd name="adj3" fmla="val 16667"/>
            </a:avLst>
          </a:prstGeom>
          <a:solidFill>
            <a:srgbClr val="D9D9D9"/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Mi sono spaventata , mio marito mi ha provato la pressione ed era molto alta! 180/95….</a:t>
            </a:r>
          </a:p>
          <a:p>
            <a:pPr>
              <a:buNone/>
            </a:pP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Allora oggi sono venuta subito da lei!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824" l="1220" r="56098"/>
                    </a14:imgEffect>
                  </a14:imgLayer>
                </a14:imgProps>
              </a:ext>
            </a:extLst>
          </a:blip>
          <a:srcRect l="6194" r="40508"/>
          <a:stretch/>
        </p:blipFill>
        <p:spPr>
          <a:xfrm>
            <a:off x="111125" y="1245432"/>
            <a:ext cx="1682750" cy="51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ANNA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316871" y="2100713"/>
            <a:ext cx="8557254" cy="4011162"/>
          </a:xfrm>
          <a:ln>
            <a:solidFill>
              <a:schemeClr val="tx2"/>
            </a:solidFill>
          </a:ln>
        </p:spPr>
        <p:txBody>
          <a:bodyPr vert="horz" anchor="ctr">
            <a:normAutofit fontScale="92500" lnSpcReduction="20000"/>
          </a:bodyPr>
          <a:lstStyle/>
          <a:p>
            <a:r>
              <a:rPr lang="it-IT" dirty="0">
                <a:latin typeface="Arial Narrow"/>
                <a:cs typeface="Arial Narrow"/>
              </a:rPr>
              <a:t>Nessuna patologia rilevante in </a:t>
            </a:r>
            <a:r>
              <a:rPr lang="it-IT" dirty="0" smtClean="0">
                <a:latin typeface="Arial Narrow"/>
                <a:cs typeface="Arial Narrow"/>
              </a:rPr>
              <a:t>famiglia</a:t>
            </a:r>
          </a:p>
          <a:p>
            <a:r>
              <a:rPr lang="it-IT" sz="3200" u="sng" dirty="0" smtClean="0">
                <a:latin typeface="Arial Narrow"/>
                <a:cs typeface="Arial Narrow"/>
              </a:rPr>
              <a:t>Ex </a:t>
            </a:r>
            <a:r>
              <a:rPr lang="it-IT" sz="3200" u="sng" dirty="0">
                <a:latin typeface="Arial Narrow"/>
                <a:cs typeface="Arial Narrow"/>
              </a:rPr>
              <a:t>fumatrice </a:t>
            </a:r>
            <a:r>
              <a:rPr lang="it-IT" sz="3200" dirty="0">
                <a:latin typeface="Arial Narrow"/>
                <a:cs typeface="Arial Narrow"/>
              </a:rPr>
              <a:t>(10 </a:t>
            </a:r>
            <a:r>
              <a:rPr lang="it-IT" sz="3200" dirty="0" err="1">
                <a:latin typeface="Arial Narrow"/>
                <a:cs typeface="Arial Narrow"/>
              </a:rPr>
              <a:t>sig</a:t>
            </a:r>
            <a:r>
              <a:rPr lang="it-IT" sz="3200" dirty="0">
                <a:latin typeface="Arial Narrow"/>
                <a:cs typeface="Arial Narrow"/>
              </a:rPr>
              <a:t>/die per 20 anni)</a:t>
            </a:r>
          </a:p>
          <a:p>
            <a:r>
              <a:rPr lang="it-IT" u="sng" dirty="0" smtClean="0">
                <a:latin typeface="Arial Narrow"/>
                <a:cs typeface="Arial Narrow"/>
              </a:rPr>
              <a:t>Ipertensione </a:t>
            </a:r>
            <a:r>
              <a:rPr lang="it-IT" u="sng" dirty="0">
                <a:latin typeface="Arial Narrow"/>
                <a:cs typeface="Arial Narrow"/>
              </a:rPr>
              <a:t>arteriosa</a:t>
            </a:r>
            <a:r>
              <a:rPr lang="it-IT" dirty="0">
                <a:latin typeface="Arial Narrow"/>
                <a:cs typeface="Arial Narrow"/>
              </a:rPr>
              <a:t> in terapia con Ca-antagonisti</a:t>
            </a:r>
          </a:p>
          <a:p>
            <a:r>
              <a:rPr lang="it-IT" u="sng" dirty="0" smtClean="0">
                <a:latin typeface="Arial Narrow"/>
                <a:cs typeface="Arial Narrow"/>
              </a:rPr>
              <a:t>Stipsi</a:t>
            </a:r>
            <a:r>
              <a:rPr lang="it-IT" dirty="0" smtClean="0">
                <a:latin typeface="Arial Narrow"/>
                <a:cs typeface="Arial Narrow"/>
              </a:rPr>
              <a:t> </a:t>
            </a:r>
            <a:r>
              <a:rPr lang="it-IT" dirty="0">
                <a:latin typeface="Arial Narrow"/>
                <a:cs typeface="Arial Narrow"/>
              </a:rPr>
              <a:t>da circa 1 anno, peggiorata negli ultimi mesi, già 2 accessi in ambulatorio per dolori addominali ai quadranti inferiori (“coliche addominali”)</a:t>
            </a:r>
            <a:r>
              <a:rPr lang="it-IT" dirty="0" smtClean="0">
                <a:latin typeface="Arial Narrow"/>
                <a:cs typeface="Arial Narrow"/>
              </a:rPr>
              <a:t>.</a:t>
            </a:r>
          </a:p>
          <a:p>
            <a:endParaRPr lang="it-IT" dirty="0">
              <a:latin typeface="Arial Narrow"/>
              <a:cs typeface="Arial Narrow"/>
            </a:endParaRPr>
          </a:p>
          <a:p>
            <a:r>
              <a:rPr lang="it-IT" dirty="0" smtClean="0">
                <a:latin typeface="Arial Narrow"/>
                <a:cs typeface="Arial Narrow"/>
              </a:rPr>
              <a:t>10 </a:t>
            </a:r>
            <a:r>
              <a:rPr lang="it-IT" dirty="0">
                <a:latin typeface="Arial Narrow"/>
                <a:cs typeface="Arial Narrow"/>
              </a:rPr>
              <a:t>mesi fa prescritti Esami Ematochimici  (nessun referto pervenuto</a:t>
            </a:r>
            <a:r>
              <a:rPr lang="it-IT" dirty="0" smtClean="0">
                <a:latin typeface="Arial Narrow"/>
                <a:cs typeface="Arial Narrow"/>
              </a:rPr>
              <a:t>)</a:t>
            </a:r>
            <a:endParaRPr lang="it-IT" dirty="0">
              <a:latin typeface="Arial Narrow"/>
              <a:cs typeface="Arial Narrow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31248" y="1269716"/>
            <a:ext cx="787300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APR</a:t>
            </a:r>
            <a:endParaRPr lang="it-IT" sz="48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304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6750" y="1741639"/>
            <a:ext cx="2222500" cy="3657600"/>
          </a:xfrm>
          <a:prstGeom prst="rect">
            <a:avLst/>
          </a:prstGeom>
        </p:spPr>
      </p:pic>
      <p:sp>
        <p:nvSpPr>
          <p:cNvPr id="8" name="Fumetto 2 7"/>
          <p:cNvSpPr/>
          <p:nvPr/>
        </p:nvSpPr>
        <p:spPr>
          <a:xfrm>
            <a:off x="1873250" y="1317625"/>
            <a:ext cx="5540375" cy="1682750"/>
          </a:xfrm>
          <a:prstGeom prst="wedgeRoundRectCallout">
            <a:avLst>
              <a:gd name="adj1" fmla="val -56993"/>
              <a:gd name="adj2" fmla="val 40967"/>
              <a:gd name="adj3" fmla="val 16667"/>
            </a:avLst>
          </a:prstGeom>
          <a:solidFill>
            <a:schemeClr val="bg1">
              <a:lumMod val="85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Si dottore…….. Anzi, no…. Negli ultimi</a:t>
            </a:r>
          </a:p>
          <a:p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due mesi mi è capitato al mattino di vedere </a:t>
            </a:r>
          </a:p>
          <a:p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l’urina un po’ più rossa ma pensavo fosse normale…</a:t>
            </a:r>
          </a:p>
        </p:txBody>
      </p:sp>
      <p:sp>
        <p:nvSpPr>
          <p:cNvPr id="10" name="Fumetto 2 9"/>
          <p:cNvSpPr/>
          <p:nvPr/>
        </p:nvSpPr>
        <p:spPr>
          <a:xfrm>
            <a:off x="2174875" y="3374857"/>
            <a:ext cx="4683125" cy="895518"/>
          </a:xfrm>
          <a:prstGeom prst="wedgeRoundRectCallout">
            <a:avLst>
              <a:gd name="adj1" fmla="val 65331"/>
              <a:gd name="adj2" fmla="val -6273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1425"/>
              </a:spcAft>
              <a:buFontTx/>
              <a:buNone/>
            </a:pP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Ha avuto dolore? Altri disturbi?</a:t>
            </a:r>
          </a:p>
        </p:txBody>
      </p:sp>
      <p:sp>
        <p:nvSpPr>
          <p:cNvPr id="11" name="Fumetto 2 10"/>
          <p:cNvSpPr/>
          <p:nvPr/>
        </p:nvSpPr>
        <p:spPr>
          <a:xfrm>
            <a:off x="1682750" y="4750632"/>
            <a:ext cx="5730876" cy="1837493"/>
          </a:xfrm>
          <a:prstGeom prst="wedgeRoundRectCallout">
            <a:avLst>
              <a:gd name="adj1" fmla="val -47496"/>
              <a:gd name="adj2" fmla="val -68071"/>
              <a:gd name="adj3" fmla="val 16667"/>
            </a:avLst>
          </a:prstGeom>
          <a:solidFill>
            <a:srgbClr val="D9D9D9"/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A volte sentivo un po’ di dolore alla pancia, ma ho sempre pensato fosse perché ero gonfia… Sa, la stipsi…. E poi sentivo un po’ di bruciore ma poi passava subito…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824" l="1220" r="56098"/>
                    </a14:imgEffect>
                  </a14:imgLayer>
                </a14:imgProps>
              </a:ext>
            </a:extLst>
          </a:blip>
          <a:srcRect l="6194" r="40508"/>
          <a:stretch/>
        </p:blipFill>
        <p:spPr>
          <a:xfrm>
            <a:off x="0" y="682625"/>
            <a:ext cx="1682750" cy="5159375"/>
          </a:xfrm>
          <a:prstGeom prst="rect">
            <a:avLst/>
          </a:prstGeom>
        </p:spPr>
      </p:pic>
      <p:sp>
        <p:nvSpPr>
          <p:cNvPr id="12" name="Fumetto 2 11"/>
          <p:cNvSpPr/>
          <p:nvPr/>
        </p:nvSpPr>
        <p:spPr>
          <a:xfrm>
            <a:off x="3349625" y="123740"/>
            <a:ext cx="5508625" cy="781134"/>
          </a:xfrm>
          <a:prstGeom prst="wedgeRoundRectCallout">
            <a:avLst>
              <a:gd name="adj1" fmla="val 35837"/>
              <a:gd name="adj2" fmla="val 1115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1425"/>
              </a:spcAft>
              <a:buFontTx/>
              <a:buNone/>
            </a:pP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E’ la prima volta che le capita?</a:t>
            </a:r>
          </a:p>
        </p:txBody>
      </p:sp>
    </p:spTree>
    <p:extLst>
      <p:ext uri="{BB962C8B-B14F-4D97-AF65-F5344CB8AC3E}">
        <p14:creationId xmlns:p14="http://schemas.microsoft.com/office/powerpoint/2010/main" val="21024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316871" y="1005338"/>
            <a:ext cx="8557254" cy="2137912"/>
          </a:xfrm>
          <a:ln>
            <a:solidFill>
              <a:schemeClr val="tx2"/>
            </a:solidFill>
          </a:ln>
        </p:spPr>
        <p:txBody>
          <a:bodyPr vert="horz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2700" dirty="0">
                <a:latin typeface="Arial Narrow"/>
                <a:cs typeface="Arial Narrow"/>
              </a:rPr>
              <a:t>PA 120/75mmHg   FC 78bpm</a:t>
            </a:r>
          </a:p>
          <a:p>
            <a:pPr>
              <a:lnSpc>
                <a:spcPct val="90000"/>
              </a:lnSpc>
            </a:pPr>
            <a:r>
              <a:rPr lang="it-IT" sz="2700" dirty="0" smtClean="0">
                <a:latin typeface="Arial Narrow"/>
                <a:cs typeface="Arial Narrow"/>
              </a:rPr>
              <a:t>Pallore </a:t>
            </a:r>
            <a:r>
              <a:rPr lang="it-IT" sz="2700" dirty="0">
                <a:latin typeface="Arial Narrow"/>
                <a:cs typeface="Arial Narrow"/>
              </a:rPr>
              <a:t>di cute e mucose</a:t>
            </a:r>
          </a:p>
          <a:p>
            <a:pPr>
              <a:lnSpc>
                <a:spcPct val="90000"/>
              </a:lnSpc>
            </a:pPr>
            <a:r>
              <a:rPr lang="it-IT" sz="2700" dirty="0" smtClean="0">
                <a:latin typeface="Arial Narrow"/>
                <a:cs typeface="Arial Narrow"/>
              </a:rPr>
              <a:t>Addome </a:t>
            </a:r>
            <a:r>
              <a:rPr lang="it-IT" sz="2700" dirty="0" err="1">
                <a:latin typeface="Arial Narrow"/>
                <a:cs typeface="Arial Narrow"/>
              </a:rPr>
              <a:t>trattablie</a:t>
            </a:r>
            <a:r>
              <a:rPr lang="it-IT" sz="2700" dirty="0">
                <a:latin typeface="Arial Narrow"/>
                <a:cs typeface="Arial Narrow"/>
              </a:rPr>
              <a:t>, lievemente dolorabile ai quadranti inferiori &gt; a sinistra, Bloomberg negativo, Giordano negativo </a:t>
            </a:r>
            <a:r>
              <a:rPr lang="it-IT" sz="2700" dirty="0" smtClean="0">
                <a:latin typeface="Arial Narrow"/>
                <a:cs typeface="Arial Narrow"/>
              </a:rPr>
              <a:t>bilateralmente</a:t>
            </a:r>
            <a:endParaRPr lang="it-IT" sz="2700" dirty="0">
              <a:latin typeface="Arial Narrow"/>
              <a:cs typeface="Arial Narrow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31248" y="174341"/>
            <a:ext cx="787300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ESAME OBIETTIVO</a:t>
            </a:r>
            <a:endParaRPr lang="it-IT" sz="4800" b="1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316871" y="4189862"/>
            <a:ext cx="8557254" cy="212838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it-IT" dirty="0">
                <a:latin typeface="Arial Narrow"/>
                <a:cs typeface="Arial Narrow"/>
              </a:rPr>
              <a:t> Anemia </a:t>
            </a:r>
            <a:r>
              <a:rPr lang="it-IT" dirty="0" err="1">
                <a:latin typeface="Arial Narrow"/>
                <a:cs typeface="Arial Narrow"/>
              </a:rPr>
              <a:t>sideropenica</a:t>
            </a:r>
            <a:endParaRPr lang="it-IT" dirty="0">
              <a:latin typeface="Arial Narrow"/>
              <a:cs typeface="Arial Narrow"/>
            </a:endParaRP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Arial Narrow"/>
                <a:cs typeface="Arial Narrow"/>
              </a:rPr>
              <a:t> Funzione Renale/Funzionalità Epatica/Coagulazione nella norma</a:t>
            </a: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Arial Narrow"/>
                <a:cs typeface="Arial Narrow"/>
              </a:rPr>
              <a:t> VES=30mm/h</a:t>
            </a: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Arial Narrow"/>
                <a:cs typeface="Arial Narrow"/>
              </a:rPr>
              <a:t> Esame urine: </a:t>
            </a:r>
            <a:r>
              <a:rPr lang="it-IT" dirty="0" err="1">
                <a:latin typeface="Arial Narrow"/>
                <a:cs typeface="Arial Narrow"/>
              </a:rPr>
              <a:t>Microematuria</a:t>
            </a:r>
            <a:r>
              <a:rPr lang="it-IT" dirty="0">
                <a:latin typeface="Arial Narrow"/>
                <a:cs typeface="Arial Narrow"/>
              </a:rPr>
              <a:t> (</a:t>
            </a:r>
            <a:r>
              <a:rPr lang="it-IT" dirty="0" err="1">
                <a:latin typeface="Arial Narrow"/>
                <a:cs typeface="Arial Narrow"/>
              </a:rPr>
              <a:t>Hb</a:t>
            </a:r>
            <a:r>
              <a:rPr lang="it-IT" dirty="0">
                <a:latin typeface="Arial Narrow"/>
                <a:cs typeface="Arial Narrow"/>
              </a:rPr>
              <a:t>=3+)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31248" y="3358866"/>
            <a:ext cx="787300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ESAMI EMATOCHIMICI</a:t>
            </a:r>
            <a:endParaRPr lang="it-IT" sz="4800" b="1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070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236799"/>
            <a:ext cx="869247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numCol="2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it-IT" sz="2400" b="1" dirty="0"/>
              <a:t>Infezione?</a:t>
            </a:r>
          </a:p>
          <a:p>
            <a:pPr marL="571500" indent="-571500">
              <a:buFont typeface="Arial"/>
              <a:buChar char="•"/>
            </a:pPr>
            <a:r>
              <a:rPr lang="it-IT" sz="2400" b="1" dirty="0"/>
              <a:t>Calcolosi?  </a:t>
            </a:r>
          </a:p>
          <a:p>
            <a:pPr marL="571500" indent="-571500">
              <a:buFont typeface="Arial"/>
              <a:buChar char="•"/>
            </a:pPr>
            <a:r>
              <a:rPr lang="it-IT" sz="2400" b="1" dirty="0"/>
              <a:t>Neoplasia Vescicale (Benigna/Maligna)?</a:t>
            </a:r>
          </a:p>
          <a:p>
            <a:pPr marL="571500" indent="-571500">
              <a:buFont typeface="Arial"/>
              <a:buChar char="•"/>
            </a:pPr>
            <a:r>
              <a:rPr lang="it-IT" sz="2400" b="1" dirty="0"/>
              <a:t>K Alte Vie Escretrici</a:t>
            </a:r>
            <a:r>
              <a:rPr lang="it-IT" sz="2400" b="1" dirty="0" smtClean="0"/>
              <a:t>?</a:t>
            </a:r>
            <a:endParaRPr lang="it-IT" sz="2400" b="1" dirty="0"/>
          </a:p>
          <a:p>
            <a:pPr marL="571500" indent="-571500">
              <a:buFont typeface="Arial"/>
              <a:buChar char="•"/>
            </a:pPr>
            <a:r>
              <a:rPr lang="it-IT" sz="2400" b="1" dirty="0"/>
              <a:t>Nefropatia?</a:t>
            </a:r>
          </a:p>
          <a:p>
            <a:pPr marL="571500" indent="-571500">
              <a:buFont typeface="Arial"/>
              <a:buChar char="•"/>
            </a:pPr>
            <a:r>
              <a:rPr lang="it-IT" sz="2400" b="1" dirty="0" smtClean="0"/>
              <a:t>Farmaci?</a:t>
            </a:r>
          </a:p>
          <a:p>
            <a:pPr marL="571500" indent="-571500">
              <a:buFont typeface="Arial"/>
              <a:buChar char="•"/>
            </a:pPr>
            <a:r>
              <a:rPr lang="it-IT" sz="2400" b="1" dirty="0" smtClean="0"/>
              <a:t>Criptogenetica?</a:t>
            </a:r>
            <a:endParaRPr lang="it-IT" sz="24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43495"/>
          <a:stretch/>
        </p:blipFill>
        <p:spPr>
          <a:xfrm>
            <a:off x="0" y="2817203"/>
            <a:ext cx="9144000" cy="395287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45345" y="5920590"/>
            <a:ext cx="579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Eco Addome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5345" y="5203265"/>
            <a:ext cx="5793530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800" b="1" dirty="0" smtClean="0"/>
              <a:t>Citologico urinario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63908" y="3109591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ANNA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41408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45345" y="1303144"/>
            <a:ext cx="1418505" cy="18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2" descr="C:\Users\Santo\Desktop\foto.JPG"/>
          <p:cNvPicPr>
            <a:picLocks noChangeAspect="1" noChangeArrowheads="1"/>
          </p:cNvPicPr>
          <p:nvPr/>
        </p:nvPicPr>
        <p:blipFill>
          <a:blip r:embed="rId2" cstate="print"/>
          <a:srcRect l="3937" t="31626" r="6234" b="2343"/>
          <a:stretch>
            <a:fillRect/>
          </a:stretch>
        </p:blipFill>
        <p:spPr bwMode="auto">
          <a:xfrm>
            <a:off x="179512" y="1484784"/>
            <a:ext cx="8640959" cy="4896544"/>
          </a:xfrm>
          <a:prstGeom prst="rect">
            <a:avLst/>
          </a:prstGeom>
          <a:noFill/>
        </p:spPr>
      </p:pic>
      <p:sp>
        <p:nvSpPr>
          <p:cNvPr id="10" name="Cornice 9"/>
          <p:cNvSpPr/>
          <p:nvPr/>
        </p:nvSpPr>
        <p:spPr>
          <a:xfrm>
            <a:off x="971600" y="5229200"/>
            <a:ext cx="2088232" cy="360040"/>
          </a:xfrm>
          <a:prstGeom prst="frame">
            <a:avLst>
              <a:gd name="adj1" fmla="val 86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ornice 10"/>
          <p:cNvSpPr/>
          <p:nvPr/>
        </p:nvSpPr>
        <p:spPr>
          <a:xfrm>
            <a:off x="5436096" y="5301208"/>
            <a:ext cx="1944216" cy="360040"/>
          </a:xfrm>
          <a:prstGeom prst="frame">
            <a:avLst>
              <a:gd name="adj1" fmla="val 86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Cornice 11"/>
          <p:cNvSpPr/>
          <p:nvPr/>
        </p:nvSpPr>
        <p:spPr>
          <a:xfrm>
            <a:off x="3419872" y="5661248"/>
            <a:ext cx="5328592" cy="360040"/>
          </a:xfrm>
          <a:prstGeom prst="frame">
            <a:avLst>
              <a:gd name="adj1" fmla="val 863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Cornice 12"/>
          <p:cNvSpPr/>
          <p:nvPr/>
        </p:nvSpPr>
        <p:spPr>
          <a:xfrm>
            <a:off x="323528" y="5445224"/>
            <a:ext cx="3240360" cy="504056"/>
          </a:xfrm>
          <a:prstGeom prst="frame">
            <a:avLst>
              <a:gd name="adj1" fmla="val 86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0" y="199090"/>
            <a:ext cx="9144000" cy="973169"/>
          </a:xfrm>
          <a:noFill/>
        </p:spPr>
        <p:txBody>
          <a:bodyPr/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Eco addome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744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99090"/>
            <a:ext cx="9144000" cy="973169"/>
          </a:xfrm>
          <a:noFill/>
        </p:spPr>
        <p:txBody>
          <a:bodyPr>
            <a:normAutofit fontScale="90000"/>
          </a:bodyPr>
          <a:lstStyle/>
          <a:p>
            <a:r>
              <a:rPr lang="it-IT" sz="49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Citologico urinario</a:t>
            </a:r>
            <a:br>
              <a:rPr lang="it-IT" sz="4900" b="1" dirty="0" smtClean="0">
                <a:solidFill>
                  <a:srgbClr val="00CCFF"/>
                </a:solidFill>
                <a:latin typeface="Arial Narrow"/>
                <a:cs typeface="Arial Narrow"/>
              </a:rPr>
            </a:br>
            <a:r>
              <a:rPr lang="it-IT" sz="2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SU 3 CAMPIONI DI URINE</a:t>
            </a:r>
            <a:endParaRPr lang="it-IT" sz="22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6379" y="1272926"/>
            <a:ext cx="8559496" cy="3970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2800" b="1" dirty="0">
                <a:solidFill>
                  <a:srgbClr val="FF0000"/>
                </a:solidFill>
                <a:latin typeface="Arial Narrow"/>
                <a:cs typeface="Arial Narrow"/>
              </a:rPr>
              <a:t>Campione </a:t>
            </a:r>
            <a:r>
              <a:rPr lang="it-IT" sz="28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1</a:t>
            </a:r>
            <a:endParaRPr lang="it-IT" sz="2800" b="1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it-IT" sz="2400" dirty="0" smtClean="0">
                <a:latin typeface="Arial Narrow"/>
                <a:cs typeface="Arial Narrow"/>
              </a:rPr>
              <a:t>Presenza </a:t>
            </a:r>
            <a:r>
              <a:rPr lang="it-IT" sz="2400" dirty="0">
                <a:latin typeface="Arial Narrow"/>
                <a:cs typeface="Arial Narrow"/>
              </a:rPr>
              <a:t>di cellule pavimentose delle basse vie urinarie e alcune cellule metaplastiche squamose, detriti cellulari, flora batterica e rare emazie.</a:t>
            </a:r>
          </a:p>
          <a:p>
            <a:pPr>
              <a:buNone/>
            </a:pPr>
            <a:endParaRPr lang="it-IT" sz="2000" dirty="0">
              <a:latin typeface="Arial Narrow"/>
              <a:cs typeface="Arial Narrow"/>
            </a:endParaRPr>
          </a:p>
          <a:p>
            <a:pPr>
              <a:buNone/>
            </a:pPr>
            <a:r>
              <a:rPr lang="it-IT" sz="2800" b="1" dirty="0">
                <a:solidFill>
                  <a:srgbClr val="FF0000"/>
                </a:solidFill>
                <a:latin typeface="Arial Narrow"/>
                <a:cs typeface="Arial Narrow"/>
              </a:rPr>
              <a:t>Campione </a:t>
            </a:r>
            <a:r>
              <a:rPr lang="it-IT" sz="28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2</a:t>
            </a:r>
            <a:endParaRPr lang="it-IT" sz="2800" b="1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it-IT" sz="2400" dirty="0" smtClean="0">
                <a:latin typeface="Arial Narrow"/>
                <a:cs typeface="Arial Narrow"/>
              </a:rPr>
              <a:t>Sovrapponibile </a:t>
            </a:r>
            <a:r>
              <a:rPr lang="it-IT" sz="2400" dirty="0">
                <a:latin typeface="Arial Narrow"/>
                <a:cs typeface="Arial Narrow"/>
              </a:rPr>
              <a:t>al campione 1</a:t>
            </a:r>
          </a:p>
          <a:p>
            <a:pPr>
              <a:buNone/>
            </a:pPr>
            <a:endParaRPr lang="it-IT" sz="2800" dirty="0">
              <a:latin typeface="Arial Narrow"/>
              <a:cs typeface="Arial Narrow"/>
            </a:endParaRPr>
          </a:p>
          <a:p>
            <a:pPr>
              <a:buNone/>
            </a:pPr>
            <a:r>
              <a:rPr lang="it-IT" sz="2800" b="1" dirty="0">
                <a:solidFill>
                  <a:srgbClr val="FF0000"/>
                </a:solidFill>
                <a:latin typeface="Arial Narrow"/>
                <a:cs typeface="Arial Narrow"/>
              </a:rPr>
              <a:t>Campione </a:t>
            </a:r>
            <a:r>
              <a:rPr lang="it-IT" sz="28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3</a:t>
            </a:r>
            <a:endParaRPr lang="it-IT" sz="2800" b="1" dirty="0">
              <a:latin typeface="Arial Narrow"/>
              <a:cs typeface="Arial Narrow"/>
            </a:endParaRPr>
          </a:p>
          <a:p>
            <a:pPr>
              <a:buNone/>
            </a:pPr>
            <a:r>
              <a:rPr lang="it-IT" sz="2400" dirty="0">
                <a:latin typeface="Arial Narrow"/>
                <a:cs typeface="Arial Narrow"/>
              </a:rPr>
              <a:t>L</a:t>
            </a:r>
            <a:r>
              <a:rPr lang="it-IT" sz="2400" dirty="0" smtClean="0">
                <a:latin typeface="Arial Narrow"/>
                <a:cs typeface="Arial Narrow"/>
              </a:rPr>
              <a:t>ievi </a:t>
            </a:r>
            <a:r>
              <a:rPr lang="it-IT" sz="2400" dirty="0">
                <a:latin typeface="Arial Narrow"/>
                <a:cs typeface="Arial Narrow"/>
              </a:rPr>
              <a:t>atipie in alcuni aggregati papillari con aumentato rapporto nucleo/citoplasma e </a:t>
            </a:r>
            <a:r>
              <a:rPr lang="it-IT" sz="2400" u="sng" dirty="0">
                <a:latin typeface="Arial Narrow"/>
                <a:cs typeface="Arial Narrow"/>
              </a:rPr>
              <a:t>atipie di dubbia interpretazione.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4317"/>
          <a:stretch/>
        </p:blipFill>
        <p:spPr>
          <a:xfrm>
            <a:off x="0" y="5386118"/>
            <a:ext cx="9144000" cy="14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Presentazione su schermo (4:3)</PresentationFormat>
  <Paragraphs>282</Paragraphs>
  <Slides>28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Presentazione standard di PowerPoint</vt:lpstr>
      <vt:lpstr>III SESSIONE: ADDOME</vt:lpstr>
      <vt:lpstr>ANNA 64 aa</vt:lpstr>
      <vt:lpstr>ANNA</vt:lpstr>
      <vt:lpstr>Presentazione standard di PowerPoint</vt:lpstr>
      <vt:lpstr>Presentazione standard di PowerPoint</vt:lpstr>
      <vt:lpstr>Valutazione</vt:lpstr>
      <vt:lpstr>Eco addome</vt:lpstr>
      <vt:lpstr>Citologico urinario SU 3 CAMPIONI DI URINE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QUALE DIAGNOSTICA PER IMMAGINI</vt:lpstr>
      <vt:lpstr>Presentazione standard di PowerPoint</vt:lpstr>
      <vt:lpstr>CISTOSCOPIA</vt:lpstr>
      <vt:lpstr>Presentazione standard di PowerPoint</vt:lpstr>
      <vt:lpstr>Presentazione standard di PowerPoint</vt:lpstr>
      <vt:lpstr>MICROEMATURIA PERSISTENTE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2013-10-29T11:26:48Z</dcterms:created>
  <dcterms:modified xsi:type="dcterms:W3CDTF">2013-10-29T11:27:22Z</dcterms:modified>
</cp:coreProperties>
</file>