
<file path=[Content_Types].xml><?xml version="1.0" encoding="utf-8"?>
<Types xmlns="http://schemas.openxmlformats.org/package/2006/content-types">
  <Default Extension="xml" ContentType="application/xml"/>
  <Default Extension="wm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69" r:id="rId2"/>
    <p:sldId id="366" r:id="rId3"/>
    <p:sldId id="370" r:id="rId4"/>
    <p:sldId id="371" r:id="rId5"/>
    <p:sldId id="372" r:id="rId6"/>
    <p:sldId id="373" r:id="rId7"/>
    <p:sldId id="381" r:id="rId8"/>
    <p:sldId id="386" r:id="rId9"/>
    <p:sldId id="374" r:id="rId10"/>
    <p:sldId id="375" r:id="rId11"/>
    <p:sldId id="378" r:id="rId12"/>
    <p:sldId id="379" r:id="rId13"/>
    <p:sldId id="376" r:id="rId14"/>
    <p:sldId id="377" r:id="rId15"/>
    <p:sldId id="384" r:id="rId16"/>
    <p:sldId id="385" r:id="rId17"/>
    <p:sldId id="383" r:id="rId18"/>
    <p:sldId id="387" r:id="rId19"/>
    <p:sldId id="388" r:id="rId20"/>
    <p:sldId id="389" r:id="rId21"/>
    <p:sldId id="390" r:id="rId22"/>
    <p:sldId id="400" r:id="rId23"/>
    <p:sldId id="391" r:id="rId24"/>
    <p:sldId id="399" r:id="rId25"/>
    <p:sldId id="393" r:id="rId26"/>
    <p:sldId id="394" r:id="rId27"/>
    <p:sldId id="395" r:id="rId28"/>
    <p:sldId id="396" r:id="rId29"/>
    <p:sldId id="397" r:id="rId30"/>
    <p:sldId id="398" r:id="rId31"/>
    <p:sldId id="259" r:id="rId32"/>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94716" autoAdjust="0"/>
  </p:normalViewPr>
  <p:slideViewPr>
    <p:cSldViewPr snapToGrid="0" snapToObjects="1">
      <p:cViewPr varScale="1">
        <p:scale>
          <a:sx n="92" d="100"/>
          <a:sy n="92" d="100"/>
        </p:scale>
        <p:origin x="-209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77DEFC-9E05-5647-8CC9-C79DFC9A2D55}" type="datetimeFigureOut">
              <a:rPr lang="it-IT" smtClean="0"/>
              <a:t>09/05/14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DD7054-3155-8E4C-97D6-62AEA7B4035D}" type="slidenum">
              <a:rPr lang="it-IT" smtClean="0"/>
              <a:t>‹n.›</a:t>
            </a:fld>
            <a:endParaRPr lang="it-IT"/>
          </a:p>
        </p:txBody>
      </p:sp>
    </p:spTree>
    <p:extLst>
      <p:ext uri="{BB962C8B-B14F-4D97-AF65-F5344CB8AC3E}">
        <p14:creationId xmlns:p14="http://schemas.microsoft.com/office/powerpoint/2010/main" val="24202201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bg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bg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bg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bg1"/>
                </a:solidFill>
                <a:latin typeface="Arial" charset="0"/>
                <a:ea typeface="ＭＳ Ｐゴシック" charset="0"/>
              </a:defRPr>
            </a:lvl9pPr>
          </a:lstStyle>
          <a:p>
            <a:pPr eaLnBrk="1" hangingPunct="1"/>
            <a:fld id="{EC6439DE-51D1-F94C-ABFE-FECD84A3980C}" type="slidenum">
              <a:rPr lang="it-IT" sz="1200">
                <a:solidFill>
                  <a:srgbClr val="000000"/>
                </a:solidFill>
                <a:latin typeface="Times New Roman" charset="0"/>
              </a:rPr>
              <a:pPr eaLnBrk="1" hangingPunct="1"/>
              <a:t>1</a:t>
            </a:fld>
            <a:endParaRPr lang="it-IT" sz="1200">
              <a:solidFill>
                <a:srgbClr val="000000"/>
              </a:solidFill>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xfrm>
            <a:off x="1338263" y="914400"/>
            <a:ext cx="4179887" cy="3135313"/>
          </a:xfrm>
          <a:solidFill>
            <a:srgbClr val="FFFFFF"/>
          </a:solidFill>
          <a:ln/>
        </p:spPr>
      </p:sp>
      <p:sp>
        <p:nvSpPr>
          <p:cNvPr id="34819" name="Text Box 2"/>
          <p:cNvSpPr>
            <a:spLocks noGrp="1" noChangeArrowheads="1"/>
          </p:cNvSpPr>
          <p:nvPr>
            <p:ph type="body" idx="1"/>
          </p:nvPr>
        </p:nvSpPr>
        <p:spPr>
          <a:xfrm>
            <a:off x="1046560" y="4351868"/>
            <a:ext cx="4770834" cy="869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85725" indent="-85725">
              <a:lnSpc>
                <a:spcPct val="94000"/>
              </a:lnSpc>
              <a:spcBef>
                <a:spcPts val="45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ＭＳ Ｐゴシック" charset="0"/>
                <a:cs typeface="HG Mincho Light J" charset="0"/>
              </a:rPr>
              <a:t> Upper mediastinal views obtained from a fetus at 22 weeks with ToF of good anatomy. Note the continuity between the right ventricle (RV) and pulmonary artery (PA) and the presence of confluent, good size branch. AAo, ascending aorta; DAo, descending aorta; LPA, left pulmonary artery; RPA, right pulmonary artery.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
          <p:cNvSpPr>
            <a:spLocks noGrp="1" noRot="1" noChangeAspect="1" noChangeArrowheads="1" noTextEdit="1"/>
          </p:cNvSpPr>
          <p:nvPr>
            <p:ph type="sldImg"/>
          </p:nvPr>
        </p:nvSpPr>
        <p:spPr>
          <a:xfrm>
            <a:off x="1338263" y="914400"/>
            <a:ext cx="4179887" cy="3135313"/>
          </a:xfrm>
          <a:solidFill>
            <a:srgbClr val="FFFFFF"/>
          </a:solidFill>
          <a:ln/>
        </p:spPr>
      </p:sp>
      <p:sp>
        <p:nvSpPr>
          <p:cNvPr id="36867" name="Text Box 2"/>
          <p:cNvSpPr>
            <a:spLocks noGrp="1" noChangeArrowheads="1"/>
          </p:cNvSpPr>
          <p:nvPr>
            <p:ph type="body" idx="1"/>
          </p:nvPr>
        </p:nvSpPr>
        <p:spPr>
          <a:xfrm>
            <a:off x="1046560" y="4351868"/>
            <a:ext cx="4770834" cy="869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85725" indent="-85725">
              <a:lnSpc>
                <a:spcPct val="94000"/>
              </a:lnSpc>
              <a:spcBef>
                <a:spcPts val="45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ＭＳ Ｐゴシック" charset="0"/>
                <a:cs typeface="HG Mincho Light J" charset="0"/>
              </a:rPr>
              <a:t> Upper mediastinal views obtained from a fetus at 22 weeks with ToF of good anatomy. Note the continuity between the right ventricle (RV) and pulmonary artery (PA) and the presence of confluent, good size branch. AAo, ascending aorta; DAo, descending aorta; LPA, left pulmonary artery; RPA, right pulmonary artery.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Grp="1" noRot="1" noChangeAspect="1" noChangeArrowheads="1" noTextEdit="1"/>
          </p:cNvSpPr>
          <p:nvPr>
            <p:ph type="sldImg"/>
          </p:nvPr>
        </p:nvSpPr>
        <p:spPr>
          <a:xfrm>
            <a:off x="1338263" y="914400"/>
            <a:ext cx="4179887" cy="3135313"/>
          </a:xfrm>
          <a:solidFill>
            <a:srgbClr val="FFFFFF"/>
          </a:solidFill>
          <a:ln/>
        </p:spPr>
      </p:sp>
      <p:sp>
        <p:nvSpPr>
          <p:cNvPr id="38915" name="Text Box 2"/>
          <p:cNvSpPr>
            <a:spLocks noGrp="1" noChangeArrowheads="1"/>
          </p:cNvSpPr>
          <p:nvPr>
            <p:ph type="body" idx="1"/>
          </p:nvPr>
        </p:nvSpPr>
        <p:spPr>
          <a:xfrm>
            <a:off x="1046560" y="4351868"/>
            <a:ext cx="4770834" cy="869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85725" indent="-85725">
              <a:lnSpc>
                <a:spcPct val="94000"/>
              </a:lnSpc>
              <a:spcBef>
                <a:spcPts val="45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ＭＳ Ｐゴシック" charset="0"/>
                <a:cs typeface="HG Mincho Light J" charset="0"/>
              </a:rPr>
              <a:t> Upper mediastinal views obtained from a fetus at 22 weeks with ToF of good anatomy. Note the continuity between the right ventricle (RV) and pulmonary artery (PA) and the presence of confluent, good size branch. AAo, ascending aorta; DAo, descending aorta; LPA, left pulmonary artery; RPA, right pulmonary artery.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1338263" y="914400"/>
            <a:ext cx="4179887" cy="3135313"/>
          </a:xfrm>
          <a:solidFill>
            <a:srgbClr val="FFFFFF"/>
          </a:solidFill>
          <a:ln/>
        </p:spPr>
      </p:sp>
      <p:sp>
        <p:nvSpPr>
          <p:cNvPr id="40963" name="Text Box 2"/>
          <p:cNvSpPr>
            <a:spLocks noGrp="1" noChangeArrowheads="1"/>
          </p:cNvSpPr>
          <p:nvPr>
            <p:ph type="body" idx="1"/>
          </p:nvPr>
        </p:nvSpPr>
        <p:spPr>
          <a:xfrm>
            <a:off x="1046560" y="4351868"/>
            <a:ext cx="4770834" cy="869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85725" indent="-85725">
              <a:lnSpc>
                <a:spcPct val="94000"/>
              </a:lnSpc>
              <a:spcBef>
                <a:spcPts val="45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ＭＳ Ｐゴシック" charset="0"/>
                <a:cs typeface="HG Mincho Light J" charset="0"/>
              </a:rPr>
              <a:t> Upper mediastinal views obtained from a fetus at 22 weeks with ToF of good anatomy. Note the continuity between the right ventricle (RV) and pulmonary artery (PA) and the presence of confluent, good size branch. AAo, ascending aorta; DAo, descending aorta; LPA, left pulmonary artery; RPA, right pulmonary artery.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
          <p:cNvSpPr>
            <a:spLocks noGrp="1" noRot="1" noChangeAspect="1" noChangeArrowheads="1" noTextEdit="1"/>
          </p:cNvSpPr>
          <p:nvPr>
            <p:ph type="sldImg"/>
          </p:nvPr>
        </p:nvSpPr>
        <p:spPr>
          <a:xfrm>
            <a:off x="1338263" y="914400"/>
            <a:ext cx="4179887" cy="3135313"/>
          </a:xfrm>
          <a:solidFill>
            <a:srgbClr val="FFFFFF"/>
          </a:solidFill>
          <a:ln/>
        </p:spPr>
      </p:sp>
      <p:sp>
        <p:nvSpPr>
          <p:cNvPr id="43011" name="Text Box 2"/>
          <p:cNvSpPr>
            <a:spLocks noGrp="1" noChangeArrowheads="1"/>
          </p:cNvSpPr>
          <p:nvPr>
            <p:ph type="body" idx="1"/>
          </p:nvPr>
        </p:nvSpPr>
        <p:spPr>
          <a:xfrm>
            <a:off x="1046560" y="4351867"/>
            <a:ext cx="4770834" cy="5226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85725" indent="-85725">
              <a:lnSpc>
                <a:spcPct val="94000"/>
              </a:lnSpc>
              <a:spcBef>
                <a:spcPts val="45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ＭＳ Ｐゴシック" charset="0"/>
                <a:cs typeface="HG Mincho Light J" charset="0"/>
              </a:rPr>
              <a:t>Measurements of pulmonary artery branches. (A) Hypoplastic right pulmonary artery at 29 weeks gestation. (B) Normal pulmonary artery branches at 27 weeks gestation in a foetus with tetralogy of Fallot.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284BB3F-0A0D-A045-ADF9-51C74EA52F46}" type="datetimeFigureOut">
              <a:rPr lang="it-IT" smtClean="0"/>
              <a:t>09/05/14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182FFA-66DE-414D-AA71-6B67E091DDF0}" type="slidenum">
              <a:rPr lang="it-IT" smtClean="0"/>
              <a:t>‹n.›</a:t>
            </a:fld>
            <a:endParaRPr lang="it-IT"/>
          </a:p>
        </p:txBody>
      </p:sp>
    </p:spTree>
    <p:extLst>
      <p:ext uri="{BB962C8B-B14F-4D97-AF65-F5344CB8AC3E}">
        <p14:creationId xmlns:p14="http://schemas.microsoft.com/office/powerpoint/2010/main" val="419032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284BB3F-0A0D-A045-ADF9-51C74EA52F46}" type="datetimeFigureOut">
              <a:rPr lang="it-IT" smtClean="0"/>
              <a:t>09/05/14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182FFA-66DE-414D-AA71-6B67E091DDF0}" type="slidenum">
              <a:rPr lang="it-IT" smtClean="0"/>
              <a:t>‹n.›</a:t>
            </a:fld>
            <a:endParaRPr lang="it-IT"/>
          </a:p>
        </p:txBody>
      </p:sp>
    </p:spTree>
    <p:extLst>
      <p:ext uri="{BB962C8B-B14F-4D97-AF65-F5344CB8AC3E}">
        <p14:creationId xmlns:p14="http://schemas.microsoft.com/office/powerpoint/2010/main" val="1703109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284BB3F-0A0D-A045-ADF9-51C74EA52F46}" type="datetimeFigureOut">
              <a:rPr lang="it-IT" smtClean="0"/>
              <a:t>09/05/14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182FFA-66DE-414D-AA71-6B67E091DDF0}" type="slidenum">
              <a:rPr lang="it-IT" smtClean="0"/>
              <a:t>‹n.›</a:t>
            </a:fld>
            <a:endParaRPr lang="it-IT"/>
          </a:p>
        </p:txBody>
      </p:sp>
    </p:spTree>
    <p:extLst>
      <p:ext uri="{BB962C8B-B14F-4D97-AF65-F5344CB8AC3E}">
        <p14:creationId xmlns:p14="http://schemas.microsoft.com/office/powerpoint/2010/main" val="142985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284BB3F-0A0D-A045-ADF9-51C74EA52F46}" type="datetimeFigureOut">
              <a:rPr lang="it-IT" smtClean="0"/>
              <a:t>09/05/14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182FFA-66DE-414D-AA71-6B67E091DDF0}" type="slidenum">
              <a:rPr lang="it-IT" smtClean="0"/>
              <a:t>‹n.›</a:t>
            </a:fld>
            <a:endParaRPr lang="it-IT"/>
          </a:p>
        </p:txBody>
      </p:sp>
    </p:spTree>
    <p:extLst>
      <p:ext uri="{BB962C8B-B14F-4D97-AF65-F5344CB8AC3E}">
        <p14:creationId xmlns:p14="http://schemas.microsoft.com/office/powerpoint/2010/main" val="4280486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D284BB3F-0A0D-A045-ADF9-51C74EA52F46}" type="datetimeFigureOut">
              <a:rPr lang="it-IT" smtClean="0"/>
              <a:t>09/05/14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182FFA-66DE-414D-AA71-6B67E091DDF0}" type="slidenum">
              <a:rPr lang="it-IT" smtClean="0"/>
              <a:t>‹n.›</a:t>
            </a:fld>
            <a:endParaRPr lang="it-IT"/>
          </a:p>
        </p:txBody>
      </p:sp>
    </p:spTree>
    <p:extLst>
      <p:ext uri="{BB962C8B-B14F-4D97-AF65-F5344CB8AC3E}">
        <p14:creationId xmlns:p14="http://schemas.microsoft.com/office/powerpoint/2010/main" val="3996146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284BB3F-0A0D-A045-ADF9-51C74EA52F46}" type="datetimeFigureOut">
              <a:rPr lang="it-IT" smtClean="0"/>
              <a:t>09/05/14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8182FFA-66DE-414D-AA71-6B67E091DDF0}" type="slidenum">
              <a:rPr lang="it-IT" smtClean="0"/>
              <a:t>‹n.›</a:t>
            </a:fld>
            <a:endParaRPr lang="it-IT"/>
          </a:p>
        </p:txBody>
      </p:sp>
    </p:spTree>
    <p:extLst>
      <p:ext uri="{BB962C8B-B14F-4D97-AF65-F5344CB8AC3E}">
        <p14:creationId xmlns:p14="http://schemas.microsoft.com/office/powerpoint/2010/main" val="2637859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284BB3F-0A0D-A045-ADF9-51C74EA52F46}" type="datetimeFigureOut">
              <a:rPr lang="it-IT" smtClean="0"/>
              <a:t>09/05/14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8182FFA-66DE-414D-AA71-6B67E091DDF0}" type="slidenum">
              <a:rPr lang="it-IT" smtClean="0"/>
              <a:t>‹n.›</a:t>
            </a:fld>
            <a:endParaRPr lang="it-IT"/>
          </a:p>
        </p:txBody>
      </p:sp>
    </p:spTree>
    <p:extLst>
      <p:ext uri="{BB962C8B-B14F-4D97-AF65-F5344CB8AC3E}">
        <p14:creationId xmlns:p14="http://schemas.microsoft.com/office/powerpoint/2010/main" val="29431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D284BB3F-0A0D-A045-ADF9-51C74EA52F46}" type="datetimeFigureOut">
              <a:rPr lang="it-IT" smtClean="0"/>
              <a:t>09/05/14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8182FFA-66DE-414D-AA71-6B67E091DDF0}" type="slidenum">
              <a:rPr lang="it-IT" smtClean="0"/>
              <a:t>‹n.›</a:t>
            </a:fld>
            <a:endParaRPr lang="it-IT"/>
          </a:p>
        </p:txBody>
      </p:sp>
    </p:spTree>
    <p:extLst>
      <p:ext uri="{BB962C8B-B14F-4D97-AF65-F5344CB8AC3E}">
        <p14:creationId xmlns:p14="http://schemas.microsoft.com/office/powerpoint/2010/main" val="1540436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284BB3F-0A0D-A045-ADF9-51C74EA52F46}" type="datetimeFigureOut">
              <a:rPr lang="it-IT" smtClean="0"/>
              <a:t>09/05/14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8182FFA-66DE-414D-AA71-6B67E091DDF0}" type="slidenum">
              <a:rPr lang="it-IT" smtClean="0"/>
              <a:t>‹n.›</a:t>
            </a:fld>
            <a:endParaRPr lang="it-IT"/>
          </a:p>
        </p:txBody>
      </p:sp>
    </p:spTree>
    <p:extLst>
      <p:ext uri="{BB962C8B-B14F-4D97-AF65-F5344CB8AC3E}">
        <p14:creationId xmlns:p14="http://schemas.microsoft.com/office/powerpoint/2010/main" val="2885013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D284BB3F-0A0D-A045-ADF9-51C74EA52F46}" type="datetimeFigureOut">
              <a:rPr lang="it-IT" smtClean="0"/>
              <a:t>09/05/14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8182FFA-66DE-414D-AA71-6B67E091DDF0}" type="slidenum">
              <a:rPr lang="it-IT" smtClean="0"/>
              <a:t>‹n.›</a:t>
            </a:fld>
            <a:endParaRPr lang="it-IT"/>
          </a:p>
        </p:txBody>
      </p:sp>
    </p:spTree>
    <p:extLst>
      <p:ext uri="{BB962C8B-B14F-4D97-AF65-F5344CB8AC3E}">
        <p14:creationId xmlns:p14="http://schemas.microsoft.com/office/powerpoint/2010/main" val="228691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D284BB3F-0A0D-A045-ADF9-51C74EA52F46}" type="datetimeFigureOut">
              <a:rPr lang="it-IT" smtClean="0"/>
              <a:t>09/05/14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8182FFA-66DE-414D-AA71-6B67E091DDF0}" type="slidenum">
              <a:rPr lang="it-IT" smtClean="0"/>
              <a:t>‹n.›</a:t>
            </a:fld>
            <a:endParaRPr lang="it-IT"/>
          </a:p>
        </p:txBody>
      </p:sp>
    </p:spTree>
    <p:extLst>
      <p:ext uri="{BB962C8B-B14F-4D97-AF65-F5344CB8AC3E}">
        <p14:creationId xmlns:p14="http://schemas.microsoft.com/office/powerpoint/2010/main" val="13520639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4BB3F-0A0D-A045-ADF9-51C74EA52F46}" type="datetimeFigureOut">
              <a:rPr lang="it-IT" smtClean="0"/>
              <a:t>09/05/14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82FFA-66DE-414D-AA71-6B67E091DDF0}" type="slidenum">
              <a:rPr lang="it-IT" smtClean="0"/>
              <a:t>‹n.›</a:t>
            </a:fld>
            <a:endParaRPr lang="it-IT"/>
          </a:p>
        </p:txBody>
      </p:sp>
    </p:spTree>
    <p:extLst>
      <p:ext uri="{BB962C8B-B14F-4D97-AF65-F5344CB8AC3E}">
        <p14:creationId xmlns:p14="http://schemas.microsoft.com/office/powerpoint/2010/main" val="2468954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wmv"/><Relationship Id="rId2" Type="http://schemas.openxmlformats.org/officeDocument/2006/relationships/video" Target="../media/media1.wm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sieog.it" TargetMode="External"/><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1" Type="http://schemas.microsoft.com/office/2007/relationships/media" Target="../media/media2.wmv"/><Relationship Id="rId2" Type="http://schemas.openxmlformats.org/officeDocument/2006/relationships/video" Target="../media/media2.wm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398463" y="693738"/>
            <a:ext cx="8324850" cy="2219325"/>
          </a:xfrm>
        </p:spPr>
        <p:txBody>
          <a:bodyPr rtlCol="0">
            <a:noAutofit/>
          </a:bodyPr>
          <a:lstStyle/>
          <a:p>
            <a:pPr>
              <a:defRPr/>
            </a:pPr>
            <a:r>
              <a:rPr lang="it-IT" b="1" dirty="0">
                <a:solidFill>
                  <a:srgbClr val="3366FF"/>
                </a:solidFill>
                <a:ea typeface="SimSun" pitchFamily="2" charset="-122"/>
                <a:cs typeface="SimSun" pitchFamily="2" charset="-122"/>
              </a:rPr>
              <a:t>Le cardiopatie fetali: diagnosi ecografica</a:t>
            </a:r>
            <a:endParaRPr lang="en-US" sz="3600" b="1" dirty="0" smtClean="0">
              <a:solidFill>
                <a:srgbClr val="3366FF"/>
              </a:solidFill>
              <a:ea typeface="SimSun" pitchFamily="2" charset="-122"/>
              <a:cs typeface="SimSun" pitchFamily="2" charset="-122"/>
            </a:endParaRPr>
          </a:p>
        </p:txBody>
      </p:sp>
      <p:sp>
        <p:nvSpPr>
          <p:cNvPr id="17410" name="Rectangle 4"/>
          <p:cNvSpPr>
            <a:spLocks noChangeArrowheads="1"/>
          </p:cNvSpPr>
          <p:nvPr/>
        </p:nvSpPr>
        <p:spPr bwMode="auto">
          <a:xfrm>
            <a:off x="2916238" y="5443538"/>
            <a:ext cx="56165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120000"/>
              </a:lnSpc>
              <a:spcBef>
                <a:spcPct val="0"/>
              </a:spcBef>
              <a:buFontTx/>
              <a:buNone/>
            </a:pPr>
            <a:r>
              <a:rPr lang="en-GB" sz="1600" dirty="0" err="1" smtClean="0">
                <a:solidFill>
                  <a:srgbClr val="000000"/>
                </a:solidFill>
                <a:latin typeface="Arial Unicode MS" charset="0"/>
              </a:rPr>
              <a:t>Dipartimento</a:t>
            </a:r>
            <a:r>
              <a:rPr lang="en-GB" sz="1600" dirty="0" smtClean="0">
                <a:solidFill>
                  <a:srgbClr val="000000"/>
                </a:solidFill>
                <a:latin typeface="Arial Unicode MS" charset="0"/>
              </a:rPr>
              <a:t> </a:t>
            </a:r>
            <a:r>
              <a:rPr lang="en-GB" sz="1600" dirty="0">
                <a:solidFill>
                  <a:srgbClr val="000000"/>
                </a:solidFill>
                <a:latin typeface="Arial Unicode MS" charset="0"/>
              </a:rPr>
              <a:t>di </a:t>
            </a:r>
            <a:r>
              <a:rPr lang="en-GB" sz="1600" dirty="0" err="1">
                <a:solidFill>
                  <a:srgbClr val="000000"/>
                </a:solidFill>
                <a:latin typeface="Arial Unicode MS" charset="0"/>
              </a:rPr>
              <a:t>Ostetricia</a:t>
            </a:r>
            <a:r>
              <a:rPr lang="en-GB" sz="1600" dirty="0">
                <a:solidFill>
                  <a:srgbClr val="000000"/>
                </a:solidFill>
                <a:latin typeface="Arial Unicode MS" charset="0"/>
              </a:rPr>
              <a:t> e </a:t>
            </a:r>
            <a:r>
              <a:rPr lang="en-GB" sz="1600" dirty="0" err="1">
                <a:solidFill>
                  <a:srgbClr val="000000"/>
                </a:solidFill>
                <a:latin typeface="Arial Unicode MS" charset="0"/>
              </a:rPr>
              <a:t>Ginecologia</a:t>
            </a:r>
            <a:endParaRPr lang="en-GB" sz="1600" dirty="0">
              <a:solidFill>
                <a:srgbClr val="000000"/>
              </a:solidFill>
              <a:latin typeface="Arial Unicode MS" charset="0"/>
            </a:endParaRPr>
          </a:p>
          <a:p>
            <a:pPr>
              <a:lnSpc>
                <a:spcPct val="120000"/>
              </a:lnSpc>
              <a:spcBef>
                <a:spcPct val="0"/>
              </a:spcBef>
              <a:buFontTx/>
              <a:buNone/>
            </a:pPr>
            <a:r>
              <a:rPr lang="en-US" sz="1600" dirty="0" err="1">
                <a:solidFill>
                  <a:srgbClr val="000000"/>
                </a:solidFill>
                <a:latin typeface="Arial Unicode MS" charset="0"/>
              </a:rPr>
              <a:t>Università</a:t>
            </a:r>
            <a:r>
              <a:rPr lang="en-US" sz="1600" dirty="0">
                <a:solidFill>
                  <a:srgbClr val="000000"/>
                </a:solidFill>
                <a:latin typeface="Arial Unicode MS" charset="0"/>
              </a:rPr>
              <a:t> di Brescia / A.O. </a:t>
            </a:r>
            <a:r>
              <a:rPr lang="en-US" sz="1600" dirty="0" err="1">
                <a:solidFill>
                  <a:srgbClr val="000000"/>
                </a:solidFill>
                <a:latin typeface="Arial Unicode MS" charset="0"/>
              </a:rPr>
              <a:t>Spedali</a:t>
            </a:r>
            <a:r>
              <a:rPr lang="en-US" sz="1600" dirty="0">
                <a:solidFill>
                  <a:srgbClr val="000000"/>
                </a:solidFill>
                <a:latin typeface="Arial Unicode MS" charset="0"/>
              </a:rPr>
              <a:t> </a:t>
            </a:r>
            <a:r>
              <a:rPr lang="en-US" sz="1600" dirty="0" err="1">
                <a:solidFill>
                  <a:srgbClr val="000000"/>
                </a:solidFill>
                <a:latin typeface="Arial Unicode MS" charset="0"/>
              </a:rPr>
              <a:t>Civili</a:t>
            </a:r>
            <a:r>
              <a:rPr lang="en-US" sz="1600" dirty="0">
                <a:solidFill>
                  <a:srgbClr val="000000"/>
                </a:solidFill>
                <a:latin typeface="Arial Unicode MS" charset="0"/>
              </a:rPr>
              <a:t> di Brescia</a:t>
            </a:r>
          </a:p>
          <a:p>
            <a:pPr>
              <a:lnSpc>
                <a:spcPct val="120000"/>
              </a:lnSpc>
              <a:spcBef>
                <a:spcPct val="0"/>
              </a:spcBef>
              <a:buFontTx/>
              <a:buNone/>
            </a:pPr>
            <a:r>
              <a:rPr lang="en-US" sz="1600" dirty="0" err="1">
                <a:solidFill>
                  <a:srgbClr val="000000"/>
                </a:solidFill>
                <a:latin typeface="Arial Unicode MS" charset="0"/>
              </a:rPr>
              <a:t>federico.prefumo@spedalicivili.brescia.it</a:t>
            </a:r>
            <a:endParaRPr lang="en-US" sz="1600" dirty="0">
              <a:solidFill>
                <a:srgbClr val="000000"/>
              </a:solidFill>
              <a:latin typeface="Arial Unicode MS" charset="0"/>
            </a:endParaRPr>
          </a:p>
        </p:txBody>
      </p:sp>
      <p:pic>
        <p:nvPicPr>
          <p:cNvPr id="17411" name="Picture 5" descr="sigi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5378450"/>
            <a:ext cx="1309688" cy="1219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16"/>
          <p:cNvSpPr txBox="1">
            <a:spLocks noChangeArrowheads="1"/>
          </p:cNvSpPr>
          <p:nvPr/>
        </p:nvSpPr>
        <p:spPr bwMode="auto">
          <a:xfrm>
            <a:off x="1752600" y="4178300"/>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20000"/>
              </a:spcBef>
              <a:spcAft>
                <a:spcPct val="0"/>
              </a:spcAft>
              <a:buChar char="•"/>
              <a:defRPr sz="2400">
                <a:solidFill>
                  <a:schemeClr val="bg1"/>
                </a:solidFill>
                <a:latin typeface="Arial" charset="0"/>
                <a:ea typeface="ＭＳ Ｐゴシック" charset="0"/>
              </a:defRPr>
            </a:lvl6pPr>
            <a:lvl7pPr marL="2971800" indent="-228600" eaLnBrk="0" fontAlgn="base" hangingPunct="0">
              <a:spcBef>
                <a:spcPct val="20000"/>
              </a:spcBef>
              <a:spcAft>
                <a:spcPct val="0"/>
              </a:spcAft>
              <a:buChar char="•"/>
              <a:defRPr sz="2400">
                <a:solidFill>
                  <a:schemeClr val="bg1"/>
                </a:solidFill>
                <a:latin typeface="Arial" charset="0"/>
                <a:ea typeface="ＭＳ Ｐゴシック" charset="0"/>
              </a:defRPr>
            </a:lvl7pPr>
            <a:lvl8pPr marL="3429000" indent="-228600" eaLnBrk="0" fontAlgn="base" hangingPunct="0">
              <a:spcBef>
                <a:spcPct val="20000"/>
              </a:spcBef>
              <a:spcAft>
                <a:spcPct val="0"/>
              </a:spcAft>
              <a:buChar char="•"/>
              <a:defRPr sz="2400">
                <a:solidFill>
                  <a:schemeClr val="bg1"/>
                </a:solidFill>
                <a:latin typeface="Arial" charset="0"/>
                <a:ea typeface="ＭＳ Ｐゴシック" charset="0"/>
              </a:defRPr>
            </a:lvl8pPr>
            <a:lvl9pPr marL="3886200" indent="-228600" eaLnBrk="0" fontAlgn="base" hangingPunct="0">
              <a:spcBef>
                <a:spcPct val="20000"/>
              </a:spcBef>
              <a:spcAft>
                <a:spcPct val="0"/>
              </a:spcAft>
              <a:buChar char="•"/>
              <a:defRPr sz="2400">
                <a:solidFill>
                  <a:schemeClr val="bg1"/>
                </a:solidFill>
                <a:latin typeface="Arial" charset="0"/>
                <a:ea typeface="ＭＳ Ｐゴシック" charset="0"/>
              </a:defRPr>
            </a:lvl9pPr>
          </a:lstStyle>
          <a:p>
            <a:pPr algn="ctr">
              <a:spcBef>
                <a:spcPct val="0"/>
              </a:spcBef>
              <a:buSzPct val="100000"/>
              <a:buFontTx/>
              <a:buNone/>
            </a:pPr>
            <a:r>
              <a:rPr lang="en-GB" sz="3200" b="1">
                <a:solidFill>
                  <a:srgbClr val="000000"/>
                </a:solidFill>
              </a:rPr>
              <a:t>Federico Prefumo</a:t>
            </a:r>
            <a:endParaRPr lang="en-GB" sz="1800" b="1">
              <a:solidFill>
                <a:srgbClr val="000000"/>
              </a:solidFill>
            </a:endParaRPr>
          </a:p>
        </p:txBody>
      </p:sp>
    </p:spTree>
    <p:extLst>
      <p:ext uri="{BB962C8B-B14F-4D97-AF65-F5344CB8AC3E}">
        <p14:creationId xmlns:p14="http://schemas.microsoft.com/office/powerpoint/2010/main" val="3915440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weepfinal.wmv"/>
          <p:cNvPicPr>
            <a:picLocks noChangeAspect="1"/>
          </p:cNvPicPr>
          <p:nvPr>
            <a:videoFile r:link="rId2"/>
            <p:extLst>
              <p:ext uri="{DAA4B4D4-6D71-4841-9C94-3DE7FCFB9230}">
                <p14:media xmlns:p14="http://schemas.microsoft.com/office/powerpoint/2010/main" r:embed="rId1"/>
              </p:ext>
            </p:extLst>
          </p:nvPr>
        </p:nvPicPr>
        <p:blipFill rotWithShape="1">
          <a:blip r:embed="rId4"/>
          <a:srcRect l="13008"/>
          <a:stretch/>
        </p:blipFill>
        <p:spPr>
          <a:xfrm>
            <a:off x="1283848" y="571500"/>
            <a:ext cx="6628782" cy="5715000"/>
          </a:xfrm>
          <a:prstGeom prst="rect">
            <a:avLst/>
          </a:prstGeom>
        </p:spPr>
      </p:pic>
    </p:spTree>
    <p:extLst>
      <p:ext uri="{BB962C8B-B14F-4D97-AF65-F5344CB8AC3E}">
        <p14:creationId xmlns:p14="http://schemas.microsoft.com/office/powerpoint/2010/main" val="4082888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55750"/>
            <a:ext cx="89916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err="1" smtClean="0">
                <a:solidFill>
                  <a:srgbClr val="4BACC6"/>
                </a:solidFill>
                <a:latin typeface="Arial" charset="0"/>
              </a:rPr>
              <a:t>Ecografia</a:t>
            </a:r>
            <a:r>
              <a:rPr lang="en-GB" sz="4000" b="1" dirty="0" smtClean="0">
                <a:solidFill>
                  <a:srgbClr val="4BACC6"/>
                </a:solidFill>
                <a:latin typeface="Arial" charset="0"/>
              </a:rPr>
              <a:t> di screening</a:t>
            </a:r>
            <a:endParaRPr lang="en-GB" sz="2800" b="1" dirty="0">
              <a:solidFill>
                <a:srgbClr val="4BACC6"/>
              </a:solidFill>
              <a:latin typeface="Arial" charset="0"/>
            </a:endParaRPr>
          </a:p>
        </p:txBody>
      </p:sp>
    </p:spTree>
    <p:extLst>
      <p:ext uri="{BB962C8B-B14F-4D97-AF65-F5344CB8AC3E}">
        <p14:creationId xmlns:p14="http://schemas.microsoft.com/office/powerpoint/2010/main" val="110818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536700"/>
            <a:ext cx="9144000" cy="3771487"/>
          </a:xfrm>
          <a:prstGeom prst="rect">
            <a:avLst/>
          </a:prstGeom>
        </p:spPr>
      </p:pic>
      <p:sp>
        <p:nvSpPr>
          <p:cNvPr id="4"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err="1" smtClean="0">
                <a:solidFill>
                  <a:srgbClr val="4BACC6"/>
                </a:solidFill>
                <a:latin typeface="Arial" charset="0"/>
              </a:rPr>
              <a:t>Ecografia</a:t>
            </a:r>
            <a:r>
              <a:rPr lang="en-GB" sz="4000" b="1" dirty="0" smtClean="0">
                <a:solidFill>
                  <a:srgbClr val="4BACC6"/>
                </a:solidFill>
                <a:latin typeface="Arial" charset="0"/>
              </a:rPr>
              <a:t> di screening</a:t>
            </a:r>
            <a:endParaRPr lang="en-GB" sz="2800" b="1" dirty="0">
              <a:solidFill>
                <a:srgbClr val="4BACC6"/>
              </a:solidFill>
              <a:latin typeface="Arial" charset="0"/>
            </a:endParaRPr>
          </a:p>
        </p:txBody>
      </p:sp>
    </p:spTree>
    <p:extLst>
      <p:ext uri="{BB962C8B-B14F-4D97-AF65-F5344CB8AC3E}">
        <p14:creationId xmlns:p14="http://schemas.microsoft.com/office/powerpoint/2010/main" val="3603930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581150"/>
            <a:ext cx="90678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err="1" smtClean="0">
                <a:solidFill>
                  <a:srgbClr val="4BACC6"/>
                </a:solidFill>
                <a:latin typeface="Arial" charset="0"/>
              </a:rPr>
              <a:t>Ecografia</a:t>
            </a:r>
            <a:r>
              <a:rPr lang="en-GB" sz="4000" b="1" dirty="0" smtClean="0">
                <a:solidFill>
                  <a:srgbClr val="4BACC6"/>
                </a:solidFill>
                <a:latin typeface="Arial" charset="0"/>
              </a:rPr>
              <a:t> di screening</a:t>
            </a:r>
            <a:endParaRPr lang="en-GB" sz="2800" b="1" dirty="0">
              <a:solidFill>
                <a:srgbClr val="4BACC6"/>
              </a:solidFill>
              <a:latin typeface="Arial" charset="0"/>
            </a:endParaRPr>
          </a:p>
        </p:txBody>
      </p:sp>
    </p:spTree>
    <p:extLst>
      <p:ext uri="{BB962C8B-B14F-4D97-AF65-F5344CB8AC3E}">
        <p14:creationId xmlns:p14="http://schemas.microsoft.com/office/powerpoint/2010/main" val="2994593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581150"/>
            <a:ext cx="90678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err="1" smtClean="0">
                <a:solidFill>
                  <a:srgbClr val="4BACC6"/>
                </a:solidFill>
                <a:latin typeface="Arial" charset="0"/>
              </a:rPr>
              <a:t>Ecografia</a:t>
            </a:r>
            <a:r>
              <a:rPr lang="en-GB" sz="4000" b="1" dirty="0" smtClean="0">
                <a:solidFill>
                  <a:srgbClr val="4BACC6"/>
                </a:solidFill>
                <a:latin typeface="Arial" charset="0"/>
              </a:rPr>
              <a:t> di screening</a:t>
            </a:r>
            <a:endParaRPr lang="en-GB" sz="2800" b="1" dirty="0">
              <a:solidFill>
                <a:srgbClr val="4BACC6"/>
              </a:solidFill>
              <a:latin typeface="Arial" charset="0"/>
            </a:endParaRPr>
          </a:p>
        </p:txBody>
      </p:sp>
    </p:spTree>
    <p:extLst>
      <p:ext uri="{BB962C8B-B14F-4D97-AF65-F5344CB8AC3E}">
        <p14:creationId xmlns:p14="http://schemas.microsoft.com/office/powerpoint/2010/main" val="1894945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err="1" smtClean="0">
                <a:solidFill>
                  <a:srgbClr val="4BACC6"/>
                </a:solidFill>
                <a:latin typeface="Arial" charset="0"/>
              </a:rPr>
              <a:t>Ecografia</a:t>
            </a:r>
            <a:r>
              <a:rPr lang="en-GB" sz="4000" b="1" dirty="0" smtClean="0">
                <a:solidFill>
                  <a:srgbClr val="4BACC6"/>
                </a:solidFill>
                <a:latin typeface="Arial" charset="0"/>
              </a:rPr>
              <a:t> di screening</a:t>
            </a:r>
            <a:endParaRPr lang="en-GB" sz="2800" b="1" dirty="0">
              <a:solidFill>
                <a:srgbClr val="4BACC6"/>
              </a:solidFill>
              <a:latin typeface="Arial" charset="0"/>
            </a:endParaRPr>
          </a:p>
        </p:txBody>
      </p:sp>
      <p:sp>
        <p:nvSpPr>
          <p:cNvPr id="2" name="CasellaDiTesto 1"/>
          <p:cNvSpPr txBox="1"/>
          <p:nvPr/>
        </p:nvSpPr>
        <p:spPr>
          <a:xfrm>
            <a:off x="607414" y="1808541"/>
            <a:ext cx="7882580" cy="3416320"/>
          </a:xfrm>
          <a:prstGeom prst="rect">
            <a:avLst/>
          </a:prstGeom>
          <a:noFill/>
        </p:spPr>
        <p:txBody>
          <a:bodyPr wrap="square" rtlCol="0">
            <a:spAutoFit/>
          </a:bodyPr>
          <a:lstStyle/>
          <a:p>
            <a:r>
              <a:rPr lang="it-IT" sz="2400" dirty="0" smtClean="0"/>
              <a:t>Si ottiene una sezione 4 camere diagnostica nel 95-98% delle gravidanze</a:t>
            </a:r>
          </a:p>
          <a:p>
            <a:endParaRPr lang="it-IT" sz="2400" dirty="0"/>
          </a:p>
          <a:p>
            <a:r>
              <a:rPr lang="it-IT" sz="2400" dirty="0" smtClean="0"/>
              <a:t>Teoricamente, la sezione 4 camere permette di riconoscere &gt;50% delle malformazioni cardiache maggiori</a:t>
            </a:r>
          </a:p>
          <a:p>
            <a:endParaRPr lang="it-IT" sz="2400" dirty="0"/>
          </a:p>
          <a:p>
            <a:r>
              <a:rPr lang="it-IT" sz="2400" dirty="0" smtClean="0"/>
              <a:t>L’ulteriore visualizzazione degli efflussi ventricolari permette teoricamente di arrivare a riconoscere quasi il 90% delle </a:t>
            </a:r>
            <a:r>
              <a:rPr lang="it-IT" sz="2400" dirty="0"/>
              <a:t>malformazioni cardiache </a:t>
            </a:r>
            <a:r>
              <a:rPr lang="it-IT" sz="2400" dirty="0" smtClean="0"/>
              <a:t>maggiori</a:t>
            </a:r>
            <a:endParaRPr lang="it-IT" sz="2400" dirty="0"/>
          </a:p>
        </p:txBody>
      </p:sp>
      <p:grpSp>
        <p:nvGrpSpPr>
          <p:cNvPr id="6" name="Gruppo 5"/>
          <p:cNvGrpSpPr/>
          <p:nvPr/>
        </p:nvGrpSpPr>
        <p:grpSpPr>
          <a:xfrm>
            <a:off x="607414" y="5288170"/>
            <a:ext cx="7882580" cy="1224725"/>
            <a:chOff x="607414" y="4749736"/>
            <a:chExt cx="7882580" cy="1224725"/>
          </a:xfrm>
        </p:grpSpPr>
        <p:sp>
          <p:nvSpPr>
            <p:cNvPr id="4" name="CasellaDiTesto 3"/>
            <p:cNvSpPr txBox="1"/>
            <p:nvPr/>
          </p:nvSpPr>
          <p:spPr>
            <a:xfrm>
              <a:off x="607414" y="4749736"/>
              <a:ext cx="7882580" cy="707886"/>
            </a:xfrm>
            <a:prstGeom prst="rect">
              <a:avLst/>
            </a:prstGeom>
            <a:noFill/>
          </p:spPr>
          <p:txBody>
            <a:bodyPr wrap="square" rtlCol="0">
              <a:spAutoFit/>
            </a:bodyPr>
            <a:lstStyle/>
            <a:p>
              <a:r>
                <a:rPr lang="it-IT" sz="2400" dirty="0" smtClean="0"/>
                <a:t>Sensibilità REALE di sezione 4 camere + efflussi: </a:t>
              </a:r>
              <a:r>
                <a:rPr lang="it-IT" sz="4000" dirty="0" smtClean="0">
                  <a:solidFill>
                    <a:srgbClr val="FF0000"/>
                  </a:solidFill>
                </a:rPr>
                <a:t>65%</a:t>
              </a:r>
              <a:endParaRPr lang="it-IT" sz="2400" dirty="0">
                <a:solidFill>
                  <a:srgbClr val="FF0000"/>
                </a:solidFill>
              </a:endParaRPr>
            </a:p>
          </p:txBody>
        </p:sp>
        <p:sp>
          <p:nvSpPr>
            <p:cNvPr id="5" name="CasellaDiTesto 4"/>
            <p:cNvSpPr txBox="1"/>
            <p:nvPr/>
          </p:nvSpPr>
          <p:spPr>
            <a:xfrm>
              <a:off x="5742825" y="5605129"/>
              <a:ext cx="2360633" cy="369332"/>
            </a:xfrm>
            <a:prstGeom prst="rect">
              <a:avLst/>
            </a:prstGeom>
            <a:noFill/>
          </p:spPr>
          <p:txBody>
            <a:bodyPr wrap="square" rtlCol="0">
              <a:spAutoFit/>
            </a:bodyPr>
            <a:lstStyle/>
            <a:p>
              <a:r>
                <a:rPr lang="it-IT" dirty="0" smtClean="0"/>
                <a:t>Piemonte, 2002-2004</a:t>
              </a:r>
              <a:endParaRPr lang="it-IT" dirty="0"/>
            </a:p>
          </p:txBody>
        </p:sp>
      </p:grpSp>
    </p:spTree>
    <p:extLst>
      <p:ext uri="{BB962C8B-B14F-4D97-AF65-F5344CB8AC3E}">
        <p14:creationId xmlns:p14="http://schemas.microsoft.com/office/powerpoint/2010/main" val="652988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 y="1508058"/>
            <a:ext cx="3310213" cy="469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CasellaDiTesto 4"/>
          <p:cNvSpPr txBox="1">
            <a:spLocks noChangeArrowheads="1"/>
          </p:cNvSpPr>
          <p:nvPr/>
        </p:nvSpPr>
        <p:spPr bwMode="auto">
          <a:xfrm>
            <a:off x="4343400" y="5185566"/>
            <a:ext cx="4267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Arial Unicode MS" charset="0"/>
              </a:defRPr>
            </a:lvl1pPr>
            <a:lvl2pPr marL="37931725" indent="-37474525">
              <a:defRPr sz="2400">
                <a:solidFill>
                  <a:schemeClr val="bg1"/>
                </a:solidFill>
                <a:latin typeface="Times New Roman" charset="0"/>
                <a:ea typeface="Arial Unicode MS" charset="0"/>
                <a:cs typeface="Arial Unicode MS" charset="0"/>
              </a:defRPr>
            </a:lvl2pPr>
            <a:lvl3pPr>
              <a:defRPr sz="2400">
                <a:solidFill>
                  <a:schemeClr val="bg1"/>
                </a:solidFill>
                <a:latin typeface="Times New Roman" charset="0"/>
                <a:ea typeface="Arial Unicode MS" charset="0"/>
                <a:cs typeface="Arial Unicode MS" charset="0"/>
              </a:defRPr>
            </a:lvl3pPr>
            <a:lvl4pPr>
              <a:defRPr sz="2400">
                <a:solidFill>
                  <a:schemeClr val="bg1"/>
                </a:solidFill>
                <a:latin typeface="Times New Roman" charset="0"/>
                <a:ea typeface="Arial Unicode MS" charset="0"/>
                <a:cs typeface="Arial Unicode MS" charset="0"/>
              </a:defRPr>
            </a:lvl4pPr>
            <a:lvl5pPr>
              <a:defRPr sz="2400">
                <a:solidFill>
                  <a:schemeClr val="bg1"/>
                </a:solidFill>
                <a:latin typeface="Times New Roman" charset="0"/>
                <a:ea typeface="Arial Unicode MS" charset="0"/>
                <a:cs typeface="Arial Unicode MS" charset="0"/>
              </a:defRPr>
            </a:lvl5pPr>
            <a:lvl6pPr marL="457200" eaLnBrk="0" fontAlgn="base" hangingPunct="0">
              <a:spcBef>
                <a:spcPct val="0"/>
              </a:spcBef>
              <a:spcAft>
                <a:spcPct val="0"/>
              </a:spcAft>
              <a:defRPr sz="2400">
                <a:solidFill>
                  <a:schemeClr val="bg1"/>
                </a:solidFill>
                <a:latin typeface="Times New Roman" charset="0"/>
                <a:ea typeface="Arial Unicode MS" charset="0"/>
                <a:cs typeface="Arial Unicode MS" charset="0"/>
              </a:defRPr>
            </a:lvl6pPr>
            <a:lvl7pPr marL="914400" eaLnBrk="0" fontAlgn="base" hangingPunct="0">
              <a:spcBef>
                <a:spcPct val="0"/>
              </a:spcBef>
              <a:spcAft>
                <a:spcPct val="0"/>
              </a:spcAft>
              <a:defRPr sz="2400">
                <a:solidFill>
                  <a:schemeClr val="bg1"/>
                </a:solidFill>
                <a:latin typeface="Times New Roman" charset="0"/>
                <a:ea typeface="Arial Unicode MS" charset="0"/>
                <a:cs typeface="Arial Unicode MS" charset="0"/>
              </a:defRPr>
            </a:lvl7pPr>
            <a:lvl8pPr marL="1371600" eaLnBrk="0" fontAlgn="base" hangingPunct="0">
              <a:spcBef>
                <a:spcPct val="0"/>
              </a:spcBef>
              <a:spcAft>
                <a:spcPct val="0"/>
              </a:spcAft>
              <a:defRPr sz="2400">
                <a:solidFill>
                  <a:schemeClr val="bg1"/>
                </a:solidFill>
                <a:latin typeface="Times New Roman" charset="0"/>
                <a:ea typeface="Arial Unicode MS" charset="0"/>
                <a:cs typeface="Arial Unicode MS" charset="0"/>
              </a:defRPr>
            </a:lvl8pPr>
            <a:lvl9pPr marL="1828800" eaLnBrk="0" fontAlgn="base" hangingPunct="0">
              <a:spcBef>
                <a:spcPct val="0"/>
              </a:spcBef>
              <a:spcAft>
                <a:spcPct val="0"/>
              </a:spcAft>
              <a:defRPr sz="2400">
                <a:solidFill>
                  <a:schemeClr val="bg1"/>
                </a:solidFill>
                <a:latin typeface="Times New Roman" charset="0"/>
                <a:ea typeface="Arial Unicode MS" charset="0"/>
                <a:cs typeface="Arial Unicode MS" charset="0"/>
              </a:defRPr>
            </a:lvl9pPr>
          </a:lstStyle>
          <a:p>
            <a:pPr algn="ctr"/>
            <a:r>
              <a:rPr lang="it-IT" sz="2800" dirty="0">
                <a:solidFill>
                  <a:srgbClr val="FFFFFF"/>
                </a:solidFill>
                <a:latin typeface="Arial Rounded MT Bold" charset="0"/>
                <a:hlinkClick r:id="rId3"/>
              </a:rPr>
              <a:t>www.sieog.it</a:t>
            </a:r>
          </a:p>
          <a:p>
            <a:pPr algn="ctr"/>
            <a:r>
              <a:rPr lang="it-IT" sz="2800" dirty="0" smtClean="0">
                <a:solidFill>
                  <a:srgbClr val="FFFFFF"/>
                </a:solidFill>
                <a:latin typeface="Arial Rounded MT Bold" charset="0"/>
                <a:hlinkClick r:id=""/>
              </a:rPr>
              <a:t>www.isuog.org</a:t>
            </a:r>
          </a:p>
          <a:p>
            <a:pPr algn="ctr"/>
            <a:r>
              <a:rPr lang="it-IT" sz="2800" dirty="0" smtClean="0">
                <a:solidFill>
                  <a:srgbClr val="FFFFFF"/>
                </a:solidFill>
                <a:latin typeface="Arial Rounded MT Bold" charset="0"/>
                <a:hlinkClick r:id=""/>
              </a:rPr>
              <a:t>www.heart.org</a:t>
            </a:r>
            <a:endParaRPr lang="it-IT" sz="2800" dirty="0">
              <a:solidFill>
                <a:srgbClr val="FFFFFF"/>
              </a:solidFill>
              <a:latin typeface="Arial Rounded MT Bold" charset="0"/>
              <a:hlinkClick r:id="rId3"/>
            </a:endParaRPr>
          </a:p>
        </p:txBody>
      </p:sp>
      <p:pic>
        <p:nvPicPr>
          <p:cNvPr id="2" name="Immagine 1"/>
          <p:cNvPicPr>
            <a:picLocks noChangeAspect="1"/>
          </p:cNvPicPr>
          <p:nvPr/>
        </p:nvPicPr>
        <p:blipFill>
          <a:blip r:embed="rId4"/>
          <a:stretch>
            <a:fillRect/>
          </a:stretch>
        </p:blipFill>
        <p:spPr>
          <a:xfrm>
            <a:off x="3578724" y="1546250"/>
            <a:ext cx="5565276" cy="1794750"/>
          </a:xfrm>
          <a:prstGeom prst="rect">
            <a:avLst/>
          </a:prstGeom>
        </p:spPr>
      </p:pic>
      <p:pic>
        <p:nvPicPr>
          <p:cNvPr id="3" name="Immagine 2"/>
          <p:cNvPicPr>
            <a:picLocks noChangeAspect="1"/>
          </p:cNvPicPr>
          <p:nvPr/>
        </p:nvPicPr>
        <p:blipFill>
          <a:blip r:embed="rId5"/>
          <a:stretch>
            <a:fillRect/>
          </a:stretch>
        </p:blipFill>
        <p:spPr>
          <a:xfrm>
            <a:off x="3561656" y="3770574"/>
            <a:ext cx="5544244" cy="1356983"/>
          </a:xfrm>
          <a:prstGeom prst="rect">
            <a:avLst/>
          </a:prstGeom>
        </p:spPr>
      </p:pic>
      <p:sp>
        <p:nvSpPr>
          <p:cNvPr id="6"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err="1" smtClean="0">
                <a:solidFill>
                  <a:srgbClr val="4BACC6"/>
                </a:solidFill>
                <a:latin typeface="Arial" charset="0"/>
              </a:rPr>
              <a:t>Ecocardiografia</a:t>
            </a:r>
            <a:r>
              <a:rPr lang="en-GB" sz="4000" b="1" dirty="0" smtClean="0">
                <a:solidFill>
                  <a:srgbClr val="4BACC6"/>
                </a:solidFill>
                <a:latin typeface="Arial" charset="0"/>
              </a:rPr>
              <a:t> </a:t>
            </a:r>
            <a:r>
              <a:rPr lang="en-GB" sz="4000" b="1" dirty="0" err="1" smtClean="0">
                <a:solidFill>
                  <a:srgbClr val="4BACC6"/>
                </a:solidFill>
                <a:latin typeface="Arial" charset="0"/>
              </a:rPr>
              <a:t>fetale</a:t>
            </a:r>
            <a:endParaRPr lang="en-GB" sz="2800" b="1" dirty="0">
              <a:solidFill>
                <a:srgbClr val="4BACC6"/>
              </a:solidFill>
              <a:latin typeface="Arial" charset="0"/>
            </a:endParaRPr>
          </a:p>
        </p:txBody>
      </p:sp>
    </p:spTree>
    <p:extLst>
      <p:ext uri="{BB962C8B-B14F-4D97-AF65-F5344CB8AC3E}">
        <p14:creationId xmlns:p14="http://schemas.microsoft.com/office/powerpoint/2010/main" val="25247613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070728" y="194804"/>
            <a:ext cx="4951652" cy="6552748"/>
          </a:xfrm>
          <a:prstGeom prst="rect">
            <a:avLst/>
          </a:prstGeom>
        </p:spPr>
      </p:pic>
    </p:spTree>
    <p:extLst>
      <p:ext uri="{BB962C8B-B14F-4D97-AF65-F5344CB8AC3E}">
        <p14:creationId xmlns:p14="http://schemas.microsoft.com/office/powerpoint/2010/main" val="3085540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324100" y="0"/>
            <a:ext cx="4494389" cy="6858000"/>
          </a:xfrm>
          <a:prstGeom prst="rect">
            <a:avLst/>
          </a:prstGeom>
        </p:spPr>
      </p:pic>
    </p:spTree>
    <p:extLst>
      <p:ext uri="{BB962C8B-B14F-4D97-AF65-F5344CB8AC3E}">
        <p14:creationId xmlns:p14="http://schemas.microsoft.com/office/powerpoint/2010/main" val="2176136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err="1" smtClean="0">
                <a:solidFill>
                  <a:srgbClr val="4BACC6"/>
                </a:solidFill>
                <a:latin typeface="Arial" charset="0"/>
              </a:rPr>
              <a:t>Ecocardiografia</a:t>
            </a:r>
            <a:r>
              <a:rPr lang="en-GB" sz="4000" b="1" dirty="0" smtClean="0">
                <a:solidFill>
                  <a:srgbClr val="4BACC6"/>
                </a:solidFill>
                <a:latin typeface="Arial" charset="0"/>
              </a:rPr>
              <a:t> </a:t>
            </a:r>
            <a:r>
              <a:rPr lang="en-GB" sz="4000" b="1" dirty="0" err="1" smtClean="0">
                <a:solidFill>
                  <a:srgbClr val="4BACC6"/>
                </a:solidFill>
                <a:latin typeface="Arial" charset="0"/>
              </a:rPr>
              <a:t>fetale</a:t>
            </a:r>
            <a:endParaRPr lang="en-GB" sz="2800" b="1" dirty="0">
              <a:solidFill>
                <a:srgbClr val="4BACC6"/>
              </a:solidFill>
              <a:latin typeface="Arial" charset="0"/>
            </a:endParaRPr>
          </a:p>
        </p:txBody>
      </p:sp>
      <p:pic>
        <p:nvPicPr>
          <p:cNvPr id="15" name="Immagine 14"/>
          <p:cNvPicPr>
            <a:picLocks noChangeAspect="1"/>
          </p:cNvPicPr>
          <p:nvPr/>
        </p:nvPicPr>
        <p:blipFill>
          <a:blip r:embed="rId2"/>
          <a:stretch>
            <a:fillRect/>
          </a:stretch>
        </p:blipFill>
        <p:spPr>
          <a:xfrm>
            <a:off x="0" y="1320800"/>
            <a:ext cx="9144000" cy="4212629"/>
          </a:xfrm>
          <a:prstGeom prst="rect">
            <a:avLst/>
          </a:prstGeom>
        </p:spPr>
      </p:pic>
      <p:pic>
        <p:nvPicPr>
          <p:cNvPr id="2" name="Immagine 1"/>
          <p:cNvPicPr>
            <a:picLocks noChangeAspect="1"/>
          </p:cNvPicPr>
          <p:nvPr/>
        </p:nvPicPr>
        <p:blipFill>
          <a:blip r:embed="rId3"/>
          <a:stretch>
            <a:fillRect/>
          </a:stretch>
        </p:blipFill>
        <p:spPr>
          <a:xfrm>
            <a:off x="7663988" y="5574847"/>
            <a:ext cx="1180868" cy="1149238"/>
          </a:xfrm>
          <a:prstGeom prst="rect">
            <a:avLst/>
          </a:prstGeom>
        </p:spPr>
      </p:pic>
    </p:spTree>
    <p:extLst>
      <p:ext uri="{BB962C8B-B14F-4D97-AF65-F5344CB8AC3E}">
        <p14:creationId xmlns:p14="http://schemas.microsoft.com/office/powerpoint/2010/main" val="30419330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smtClean="0">
                <a:solidFill>
                  <a:srgbClr val="4BACC6"/>
                </a:solidFill>
                <a:latin typeface="Arial" charset="0"/>
              </a:rPr>
              <a:t>EUROCAT: </a:t>
            </a:r>
            <a:r>
              <a:rPr lang="en-GB" sz="4000" b="1" dirty="0" err="1" smtClean="0">
                <a:solidFill>
                  <a:srgbClr val="4BACC6"/>
                </a:solidFill>
                <a:latin typeface="Arial" charset="0"/>
              </a:rPr>
              <a:t>prevalenza</a:t>
            </a:r>
            <a:r>
              <a:rPr lang="en-GB" sz="4000" b="1" dirty="0" smtClean="0">
                <a:solidFill>
                  <a:srgbClr val="4BACC6"/>
                </a:solidFill>
                <a:latin typeface="Arial" charset="0"/>
              </a:rPr>
              <a:t>/10’000 </a:t>
            </a:r>
            <a:r>
              <a:rPr lang="en-GB" sz="4000" b="1" dirty="0" err="1" smtClean="0">
                <a:solidFill>
                  <a:srgbClr val="4BACC6"/>
                </a:solidFill>
                <a:latin typeface="Arial" charset="0"/>
              </a:rPr>
              <a:t>nati</a:t>
            </a:r>
            <a:endParaRPr lang="en-GB" sz="4000" b="1" dirty="0" smtClean="0">
              <a:solidFill>
                <a:srgbClr val="4BACC6"/>
              </a:solidFill>
              <a:latin typeface="Arial" charset="0"/>
            </a:endParaRPr>
          </a:p>
          <a:p>
            <a:pPr algn="ctr"/>
            <a:r>
              <a:rPr lang="en-GB" sz="4000" b="1" dirty="0" smtClean="0">
                <a:solidFill>
                  <a:srgbClr val="4BACC6"/>
                </a:solidFill>
                <a:latin typeface="Arial" charset="0"/>
              </a:rPr>
              <a:t>2008-2012</a:t>
            </a:r>
            <a:endParaRPr lang="en-GB" sz="2800" b="1" dirty="0">
              <a:solidFill>
                <a:srgbClr val="4BACC6"/>
              </a:solidFill>
              <a:latin typeface="Arial" charset="0"/>
            </a:endParaRPr>
          </a:p>
        </p:txBody>
      </p:sp>
      <p:graphicFrame>
        <p:nvGraphicFramePr>
          <p:cNvPr id="7" name="Tabella 6"/>
          <p:cNvGraphicFramePr>
            <a:graphicFrameLocks noGrp="1"/>
          </p:cNvGraphicFramePr>
          <p:nvPr>
            <p:extLst>
              <p:ext uri="{D42A27DB-BD31-4B8C-83A1-F6EECF244321}">
                <p14:modId xmlns:p14="http://schemas.microsoft.com/office/powerpoint/2010/main" val="457713153"/>
              </p:ext>
            </p:extLst>
          </p:nvPr>
        </p:nvGraphicFramePr>
        <p:xfrm>
          <a:off x="737121" y="1686925"/>
          <a:ext cx="7559607" cy="4740120"/>
        </p:xfrm>
        <a:graphic>
          <a:graphicData uri="http://schemas.openxmlformats.org/drawingml/2006/table">
            <a:tbl>
              <a:tblPr firstRow="1" bandRow="1">
                <a:tableStyleId>{5C22544A-7EE6-4342-B048-85BDC9FD1C3A}</a:tableStyleId>
              </a:tblPr>
              <a:tblGrid>
                <a:gridCol w="2519869"/>
                <a:gridCol w="2519869"/>
                <a:gridCol w="2519869"/>
              </a:tblGrid>
              <a:tr h="423974">
                <a:tc>
                  <a:txBody>
                    <a:bodyPr/>
                    <a:lstStyle/>
                    <a:p>
                      <a:pPr algn="ctr" fontAlgn="b"/>
                      <a:r>
                        <a:rPr lang="it-IT" sz="1600" b="1" i="0" u="none" strike="noStrike" dirty="0" smtClean="0">
                          <a:solidFill>
                            <a:schemeClr val="bg1"/>
                          </a:solidFill>
                          <a:effectLst/>
                          <a:latin typeface="Calibri"/>
                        </a:rPr>
                        <a:t>Anomaly</a:t>
                      </a:r>
                      <a:endParaRPr lang="it-IT" sz="1600" b="1" i="0" u="none" strike="noStrike" dirty="0">
                        <a:solidFill>
                          <a:schemeClr val="bg1"/>
                        </a:solidFill>
                        <a:effectLst/>
                        <a:latin typeface="Calibri"/>
                      </a:endParaRPr>
                    </a:p>
                  </a:txBody>
                  <a:tcPr marL="12700" marR="12700" marT="12700" marB="0" anchor="ctr"/>
                </a:tc>
                <a:tc>
                  <a:txBody>
                    <a:bodyPr/>
                    <a:lstStyle/>
                    <a:p>
                      <a:pPr algn="ctr" fontAlgn="b"/>
                      <a:r>
                        <a:rPr lang="it-IT" sz="1600" b="1" i="0" u="none" strike="noStrike" dirty="0">
                          <a:solidFill>
                            <a:schemeClr val="bg1"/>
                          </a:solidFill>
                          <a:effectLst/>
                          <a:latin typeface="Calibri"/>
                        </a:rPr>
                        <a:t>Total </a:t>
                      </a:r>
                      <a:r>
                        <a:rPr lang="it-IT" sz="1600" b="1" i="0" u="none" strike="noStrike" dirty="0" err="1">
                          <a:solidFill>
                            <a:schemeClr val="bg1"/>
                          </a:solidFill>
                          <a:effectLst/>
                          <a:latin typeface="Calibri"/>
                        </a:rPr>
                        <a:t>Prevalence</a:t>
                      </a:r>
                      <a:r>
                        <a:rPr lang="it-IT" sz="1600" b="1" i="0" u="none" strike="noStrike" dirty="0">
                          <a:solidFill>
                            <a:schemeClr val="bg1"/>
                          </a:solidFill>
                          <a:effectLst/>
                          <a:latin typeface="Calibri"/>
                        </a:rPr>
                        <a:t/>
                      </a:r>
                      <a:br>
                        <a:rPr lang="it-IT" sz="1600" b="1" i="0" u="none" strike="noStrike" dirty="0">
                          <a:solidFill>
                            <a:schemeClr val="bg1"/>
                          </a:solidFill>
                          <a:effectLst/>
                          <a:latin typeface="Calibri"/>
                        </a:rPr>
                      </a:br>
                      <a:r>
                        <a:rPr lang="it-IT" sz="1600" b="1" i="0" u="none" strike="noStrike" dirty="0">
                          <a:solidFill>
                            <a:schemeClr val="bg1"/>
                          </a:solidFill>
                          <a:effectLst/>
                          <a:latin typeface="Calibri"/>
                        </a:rPr>
                        <a:t>(95% CI)</a:t>
                      </a:r>
                    </a:p>
                  </a:txBody>
                  <a:tcPr marL="12700" marR="12700" marT="12700" marB="0" anchor="b"/>
                </a:tc>
                <a:tc>
                  <a:txBody>
                    <a:bodyPr/>
                    <a:lstStyle/>
                    <a:p>
                      <a:pPr algn="ctr" fontAlgn="b"/>
                      <a:r>
                        <a:rPr lang="it-IT" sz="1600" b="1" i="0" u="none" strike="noStrike" dirty="0">
                          <a:solidFill>
                            <a:schemeClr val="bg1"/>
                          </a:solidFill>
                          <a:effectLst/>
                          <a:latin typeface="Calibri"/>
                        </a:rPr>
                        <a:t>LB </a:t>
                      </a:r>
                      <a:r>
                        <a:rPr lang="it-IT" sz="1600" b="1" i="0" u="none" strike="noStrike" dirty="0" err="1">
                          <a:solidFill>
                            <a:schemeClr val="bg1"/>
                          </a:solidFill>
                          <a:effectLst/>
                          <a:latin typeface="Calibri"/>
                        </a:rPr>
                        <a:t>Prevalence</a:t>
                      </a:r>
                      <a:r>
                        <a:rPr lang="it-IT" sz="1600" b="1" i="0" u="none" strike="noStrike" dirty="0">
                          <a:solidFill>
                            <a:schemeClr val="bg1"/>
                          </a:solidFill>
                          <a:effectLst/>
                          <a:latin typeface="Calibri"/>
                        </a:rPr>
                        <a:t/>
                      </a:r>
                      <a:br>
                        <a:rPr lang="it-IT" sz="1600" b="1" i="0" u="none" strike="noStrike" dirty="0">
                          <a:solidFill>
                            <a:schemeClr val="bg1"/>
                          </a:solidFill>
                          <a:effectLst/>
                          <a:latin typeface="Calibri"/>
                        </a:rPr>
                      </a:br>
                      <a:r>
                        <a:rPr lang="it-IT" sz="1600" b="1" i="0" u="none" strike="noStrike" dirty="0">
                          <a:solidFill>
                            <a:schemeClr val="bg1"/>
                          </a:solidFill>
                          <a:effectLst/>
                          <a:latin typeface="Calibri"/>
                        </a:rPr>
                        <a:t>(95% CI)</a:t>
                      </a:r>
                    </a:p>
                  </a:txBody>
                  <a:tcPr marL="12700" marR="12700" marT="12700" marB="0" anchor="b"/>
                </a:tc>
              </a:tr>
              <a:tr h="423974">
                <a:tc>
                  <a:txBody>
                    <a:bodyPr/>
                    <a:lstStyle/>
                    <a:p>
                      <a:pPr algn="ctr" fontAlgn="ctr"/>
                      <a:r>
                        <a:rPr lang="it-IT" sz="1600" b="0" i="0" u="none" strike="noStrike">
                          <a:solidFill>
                            <a:srgbClr val="000000"/>
                          </a:solidFill>
                          <a:effectLst/>
                          <a:latin typeface="Calibri"/>
                        </a:rPr>
                        <a:t>Nervous system</a:t>
                      </a:r>
                    </a:p>
                  </a:txBody>
                  <a:tcPr marL="12700" marR="12700" marT="12700" marB="0" anchor="ctr"/>
                </a:tc>
                <a:tc>
                  <a:txBody>
                    <a:bodyPr/>
                    <a:lstStyle/>
                    <a:p>
                      <a:pPr algn="ctr" fontAlgn="ctr"/>
                      <a:r>
                        <a:rPr lang="it-IT" sz="1600" b="0" i="0" u="none" strike="noStrike">
                          <a:solidFill>
                            <a:srgbClr val="000000"/>
                          </a:solidFill>
                          <a:effectLst/>
                          <a:latin typeface="Calibri"/>
                        </a:rPr>
                        <a:t>25.06 (24.57 - 25.56)</a:t>
                      </a:r>
                    </a:p>
                  </a:txBody>
                  <a:tcPr marL="12700" marR="12700" marT="12700" marB="0" anchor="ctr"/>
                </a:tc>
                <a:tc>
                  <a:txBody>
                    <a:bodyPr/>
                    <a:lstStyle/>
                    <a:p>
                      <a:pPr algn="ctr" fontAlgn="ctr"/>
                      <a:r>
                        <a:rPr lang="it-IT" sz="1600" b="0" i="0" u="none" strike="noStrike">
                          <a:solidFill>
                            <a:srgbClr val="000000"/>
                          </a:solidFill>
                          <a:effectLst/>
                          <a:latin typeface="Calibri"/>
                        </a:rPr>
                        <a:t>12.36 (12.01 - 12.71)</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Eye</a:t>
                      </a:r>
                    </a:p>
                  </a:txBody>
                  <a:tcPr marL="12700" marR="12700" marT="12700" marB="0" anchor="ctr"/>
                </a:tc>
                <a:tc>
                  <a:txBody>
                    <a:bodyPr/>
                    <a:lstStyle/>
                    <a:p>
                      <a:pPr algn="ctr" fontAlgn="ctr"/>
                      <a:r>
                        <a:rPr lang="it-IT" sz="1600" b="0" i="0" u="none" strike="noStrike">
                          <a:solidFill>
                            <a:srgbClr val="000000"/>
                          </a:solidFill>
                          <a:effectLst/>
                          <a:latin typeface="Calibri"/>
                        </a:rPr>
                        <a:t>4.09 (3.89 - 4.29)</a:t>
                      </a:r>
                    </a:p>
                  </a:txBody>
                  <a:tcPr marL="12700" marR="12700" marT="12700" marB="0" anchor="ctr"/>
                </a:tc>
                <a:tc>
                  <a:txBody>
                    <a:bodyPr/>
                    <a:lstStyle/>
                    <a:p>
                      <a:pPr algn="ctr" fontAlgn="ctr"/>
                      <a:r>
                        <a:rPr lang="it-IT" sz="1600" b="0" i="0" u="none" strike="noStrike">
                          <a:solidFill>
                            <a:srgbClr val="000000"/>
                          </a:solidFill>
                          <a:effectLst/>
                          <a:latin typeface="Calibri"/>
                        </a:rPr>
                        <a:t>3.86 (3.66 - 4.06)</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Ear, face and neck</a:t>
                      </a:r>
                    </a:p>
                  </a:txBody>
                  <a:tcPr marL="12700" marR="12700" marT="12700" marB="0" anchor="ctr"/>
                </a:tc>
                <a:tc>
                  <a:txBody>
                    <a:bodyPr/>
                    <a:lstStyle/>
                    <a:p>
                      <a:pPr algn="ctr" fontAlgn="ctr"/>
                      <a:r>
                        <a:rPr lang="it-IT" sz="1600" b="0" i="0" u="none" strike="noStrike">
                          <a:solidFill>
                            <a:srgbClr val="000000"/>
                          </a:solidFill>
                          <a:effectLst/>
                          <a:latin typeface="Calibri"/>
                        </a:rPr>
                        <a:t>1.91 (1.78 - 2.06)</a:t>
                      </a:r>
                    </a:p>
                  </a:txBody>
                  <a:tcPr marL="12700" marR="12700" marT="12700" marB="0" anchor="ctr"/>
                </a:tc>
                <a:tc>
                  <a:txBody>
                    <a:bodyPr/>
                    <a:lstStyle/>
                    <a:p>
                      <a:pPr algn="ctr" fontAlgn="ctr"/>
                      <a:r>
                        <a:rPr lang="it-IT" sz="1600" b="0" i="0" u="none" strike="noStrike">
                          <a:solidFill>
                            <a:srgbClr val="000000"/>
                          </a:solidFill>
                          <a:effectLst/>
                          <a:latin typeface="Calibri"/>
                        </a:rPr>
                        <a:t>1.62 (1.49 - 1.75)</a:t>
                      </a:r>
                    </a:p>
                  </a:txBody>
                  <a:tcPr marL="12700" marR="12700" marT="12700" marB="0" anchor="ctr"/>
                </a:tc>
              </a:tr>
              <a:tr h="423974">
                <a:tc>
                  <a:txBody>
                    <a:bodyPr/>
                    <a:lstStyle/>
                    <a:p>
                      <a:pPr algn="ctr" fontAlgn="ctr"/>
                      <a:r>
                        <a:rPr lang="it-IT" sz="1600" b="0" i="0" u="none" strike="noStrike" dirty="0" err="1">
                          <a:solidFill>
                            <a:srgbClr val="FFFFFF"/>
                          </a:solidFill>
                          <a:effectLst/>
                          <a:latin typeface="Calibri"/>
                        </a:rPr>
                        <a:t>Congenital</a:t>
                      </a:r>
                      <a:r>
                        <a:rPr lang="it-IT" sz="1600" b="0" i="0" u="none" strike="noStrike" dirty="0">
                          <a:solidFill>
                            <a:srgbClr val="FFFFFF"/>
                          </a:solidFill>
                          <a:effectLst/>
                          <a:latin typeface="Calibri"/>
                        </a:rPr>
                        <a:t> </a:t>
                      </a:r>
                      <a:r>
                        <a:rPr lang="it-IT" sz="1600" b="0" i="0" u="none" strike="noStrike" dirty="0" err="1">
                          <a:solidFill>
                            <a:srgbClr val="FFFFFF"/>
                          </a:solidFill>
                          <a:effectLst/>
                          <a:latin typeface="Calibri"/>
                        </a:rPr>
                        <a:t>heart</a:t>
                      </a:r>
                      <a:r>
                        <a:rPr lang="it-IT" sz="1600" b="0" i="0" u="none" strike="noStrike" dirty="0">
                          <a:solidFill>
                            <a:srgbClr val="FFFFFF"/>
                          </a:solidFill>
                          <a:effectLst/>
                          <a:latin typeface="Calibri"/>
                        </a:rPr>
                        <a:t> defects</a:t>
                      </a:r>
                    </a:p>
                  </a:txBody>
                  <a:tcPr marL="12700" marR="12700" marT="12700" marB="0" anchor="ctr">
                    <a:solidFill>
                      <a:srgbClr val="FF0000"/>
                    </a:solidFill>
                  </a:tcPr>
                </a:tc>
                <a:tc>
                  <a:txBody>
                    <a:bodyPr/>
                    <a:lstStyle/>
                    <a:p>
                      <a:pPr algn="ctr" fontAlgn="ctr"/>
                      <a:r>
                        <a:rPr lang="it-IT" sz="1600" b="0" i="0" u="none" strike="noStrike" dirty="0">
                          <a:solidFill>
                            <a:srgbClr val="FFFFFF"/>
                          </a:solidFill>
                          <a:effectLst/>
                          <a:latin typeface="Calibri"/>
                        </a:rPr>
                        <a:t>79.87 (78.99 - 80.76)</a:t>
                      </a:r>
                    </a:p>
                  </a:txBody>
                  <a:tcPr marL="12700" marR="12700" marT="12700" marB="0" anchor="ctr">
                    <a:solidFill>
                      <a:srgbClr val="FF0000"/>
                    </a:solidFill>
                  </a:tcPr>
                </a:tc>
                <a:tc>
                  <a:txBody>
                    <a:bodyPr/>
                    <a:lstStyle/>
                    <a:p>
                      <a:pPr algn="ctr" fontAlgn="ctr"/>
                      <a:r>
                        <a:rPr lang="it-IT" sz="1600" b="0" i="0" u="none" strike="noStrike" dirty="0">
                          <a:solidFill>
                            <a:srgbClr val="FFFFFF"/>
                          </a:solidFill>
                          <a:effectLst/>
                          <a:latin typeface="Calibri"/>
                        </a:rPr>
                        <a:t>72.39 (71.55 - 73.24)</a:t>
                      </a:r>
                    </a:p>
                  </a:txBody>
                  <a:tcPr marL="12700" marR="12700" marT="12700" marB="0" anchor="ctr">
                    <a:solidFill>
                      <a:srgbClr val="FF0000"/>
                    </a:solidFill>
                  </a:tcPr>
                </a:tc>
              </a:tr>
              <a:tr h="423974">
                <a:tc>
                  <a:txBody>
                    <a:bodyPr/>
                    <a:lstStyle/>
                    <a:p>
                      <a:pPr algn="ctr" fontAlgn="ctr"/>
                      <a:r>
                        <a:rPr lang="it-IT" sz="1600" b="0" i="0" u="none" strike="noStrike">
                          <a:solidFill>
                            <a:srgbClr val="000000"/>
                          </a:solidFill>
                          <a:effectLst/>
                          <a:latin typeface="Calibri"/>
                        </a:rPr>
                        <a:t>Oro-facial clefts</a:t>
                      </a:r>
                    </a:p>
                  </a:txBody>
                  <a:tcPr marL="12700" marR="12700" marT="12700" marB="0" anchor="ctr"/>
                </a:tc>
                <a:tc>
                  <a:txBody>
                    <a:bodyPr/>
                    <a:lstStyle/>
                    <a:p>
                      <a:pPr algn="ctr" fontAlgn="ctr"/>
                      <a:r>
                        <a:rPr lang="it-IT" sz="1600" b="0" i="0" u="none" strike="noStrike" dirty="0">
                          <a:solidFill>
                            <a:srgbClr val="000000"/>
                          </a:solidFill>
                          <a:effectLst/>
                          <a:latin typeface="Calibri"/>
                        </a:rPr>
                        <a:t>14.25 (13.88 - 14.63)</a:t>
                      </a:r>
                    </a:p>
                  </a:txBody>
                  <a:tcPr marL="12700" marR="12700" marT="12700" marB="0" anchor="ctr"/>
                </a:tc>
                <a:tc>
                  <a:txBody>
                    <a:bodyPr/>
                    <a:lstStyle/>
                    <a:p>
                      <a:pPr algn="ctr" fontAlgn="ctr"/>
                      <a:r>
                        <a:rPr lang="it-IT" sz="1600" b="0" i="0" u="none" strike="noStrike">
                          <a:solidFill>
                            <a:srgbClr val="000000"/>
                          </a:solidFill>
                          <a:effectLst/>
                          <a:latin typeface="Calibri"/>
                        </a:rPr>
                        <a:t>12.87 (12.51 - 13.23)</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Digestive system</a:t>
                      </a:r>
                    </a:p>
                  </a:txBody>
                  <a:tcPr marL="12700" marR="12700" marT="12700" marB="0" anchor="ctr"/>
                </a:tc>
                <a:tc>
                  <a:txBody>
                    <a:bodyPr/>
                    <a:lstStyle/>
                    <a:p>
                      <a:pPr algn="ctr" fontAlgn="ctr"/>
                      <a:r>
                        <a:rPr lang="it-IT" sz="1600" b="0" i="0" u="none" strike="noStrike">
                          <a:solidFill>
                            <a:srgbClr val="000000"/>
                          </a:solidFill>
                          <a:effectLst/>
                          <a:latin typeface="Calibri"/>
                        </a:rPr>
                        <a:t>18.30 (17.88 - 18.72)</a:t>
                      </a:r>
                    </a:p>
                  </a:txBody>
                  <a:tcPr marL="12700" marR="12700" marT="12700" marB="0" anchor="ctr"/>
                </a:tc>
                <a:tc>
                  <a:txBody>
                    <a:bodyPr/>
                    <a:lstStyle/>
                    <a:p>
                      <a:pPr algn="ctr" fontAlgn="ctr"/>
                      <a:r>
                        <a:rPr lang="it-IT" sz="1600" b="0" i="0" u="none" strike="noStrike">
                          <a:solidFill>
                            <a:srgbClr val="000000"/>
                          </a:solidFill>
                          <a:effectLst/>
                          <a:latin typeface="Calibri"/>
                        </a:rPr>
                        <a:t>15.83 (15.44 - 16.23)</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Abdominal wall defects</a:t>
                      </a:r>
                    </a:p>
                  </a:txBody>
                  <a:tcPr marL="12700" marR="12700" marT="12700" marB="0" anchor="ctr"/>
                </a:tc>
                <a:tc>
                  <a:txBody>
                    <a:bodyPr/>
                    <a:lstStyle/>
                    <a:p>
                      <a:pPr algn="ctr" fontAlgn="ctr"/>
                      <a:r>
                        <a:rPr lang="it-IT" sz="1600" b="0" i="0" u="none" strike="noStrike">
                          <a:solidFill>
                            <a:srgbClr val="000000"/>
                          </a:solidFill>
                          <a:effectLst/>
                          <a:latin typeface="Calibri"/>
                        </a:rPr>
                        <a:t>6.61 (6.36 - 6.87)</a:t>
                      </a:r>
                    </a:p>
                  </a:txBody>
                  <a:tcPr marL="12700" marR="12700" marT="12700" marB="0" anchor="ctr"/>
                </a:tc>
                <a:tc>
                  <a:txBody>
                    <a:bodyPr/>
                    <a:lstStyle/>
                    <a:p>
                      <a:pPr algn="ctr" fontAlgn="ctr"/>
                      <a:r>
                        <a:rPr lang="it-IT" sz="1600" b="0" i="0" u="none" strike="noStrike">
                          <a:solidFill>
                            <a:srgbClr val="000000"/>
                          </a:solidFill>
                          <a:effectLst/>
                          <a:latin typeface="Calibri"/>
                        </a:rPr>
                        <a:t>3.72 (3.53 - 3.91)</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Urinary</a:t>
                      </a:r>
                    </a:p>
                  </a:txBody>
                  <a:tcPr marL="12700" marR="12700" marT="12700" marB="0" anchor="ctr"/>
                </a:tc>
                <a:tc>
                  <a:txBody>
                    <a:bodyPr/>
                    <a:lstStyle/>
                    <a:p>
                      <a:pPr algn="ctr" fontAlgn="ctr"/>
                      <a:r>
                        <a:rPr lang="it-IT" sz="1600" b="0" i="0" u="none" strike="noStrike">
                          <a:solidFill>
                            <a:srgbClr val="000000"/>
                          </a:solidFill>
                          <a:effectLst/>
                          <a:latin typeface="Calibri"/>
                        </a:rPr>
                        <a:t>33.30 (32.73 - 33.87)</a:t>
                      </a:r>
                    </a:p>
                  </a:txBody>
                  <a:tcPr marL="12700" marR="12700" marT="12700" marB="0" anchor="ctr"/>
                </a:tc>
                <a:tc>
                  <a:txBody>
                    <a:bodyPr/>
                    <a:lstStyle/>
                    <a:p>
                      <a:pPr algn="ctr" fontAlgn="ctr"/>
                      <a:r>
                        <a:rPr lang="it-IT" sz="1600" b="0" i="0" u="none" strike="noStrike">
                          <a:solidFill>
                            <a:srgbClr val="000000"/>
                          </a:solidFill>
                          <a:effectLst/>
                          <a:latin typeface="Calibri"/>
                        </a:rPr>
                        <a:t>28.49 (27.97 - 29.03)</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Genital</a:t>
                      </a:r>
                    </a:p>
                  </a:txBody>
                  <a:tcPr marL="12700" marR="12700" marT="12700" marB="0" anchor="ctr"/>
                </a:tc>
                <a:tc>
                  <a:txBody>
                    <a:bodyPr/>
                    <a:lstStyle/>
                    <a:p>
                      <a:pPr algn="ctr" fontAlgn="ctr"/>
                      <a:r>
                        <a:rPr lang="it-IT" sz="1600" b="0" i="0" u="none" strike="noStrike">
                          <a:solidFill>
                            <a:srgbClr val="000000"/>
                          </a:solidFill>
                          <a:effectLst/>
                          <a:latin typeface="Calibri"/>
                        </a:rPr>
                        <a:t>21.92 (21.46 - 22.39)</a:t>
                      </a:r>
                    </a:p>
                  </a:txBody>
                  <a:tcPr marL="12700" marR="12700" marT="12700" marB="0" anchor="ctr"/>
                </a:tc>
                <a:tc>
                  <a:txBody>
                    <a:bodyPr/>
                    <a:lstStyle/>
                    <a:p>
                      <a:pPr algn="ctr" fontAlgn="ctr"/>
                      <a:r>
                        <a:rPr lang="it-IT" sz="1600" b="0" i="0" u="none" strike="noStrike">
                          <a:solidFill>
                            <a:srgbClr val="000000"/>
                          </a:solidFill>
                          <a:effectLst/>
                          <a:latin typeface="Calibri"/>
                        </a:rPr>
                        <a:t>21.21 (20.75 - 21.67)</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Limb</a:t>
                      </a:r>
                    </a:p>
                  </a:txBody>
                  <a:tcPr marL="12700" marR="12700" marT="12700" marB="0" anchor="ctr"/>
                </a:tc>
                <a:tc>
                  <a:txBody>
                    <a:bodyPr/>
                    <a:lstStyle/>
                    <a:p>
                      <a:pPr algn="ctr" fontAlgn="ctr"/>
                      <a:r>
                        <a:rPr lang="it-IT" sz="1600" b="0" i="0" u="none" strike="noStrike">
                          <a:solidFill>
                            <a:srgbClr val="000000"/>
                          </a:solidFill>
                          <a:effectLst/>
                          <a:latin typeface="Calibri"/>
                        </a:rPr>
                        <a:t>40.85 (40.22 - 41.49)</a:t>
                      </a:r>
                    </a:p>
                  </a:txBody>
                  <a:tcPr marL="12700" marR="12700" marT="12700" marB="0" anchor="ctr"/>
                </a:tc>
                <a:tc>
                  <a:txBody>
                    <a:bodyPr/>
                    <a:lstStyle/>
                    <a:p>
                      <a:pPr algn="ctr" fontAlgn="ctr"/>
                      <a:r>
                        <a:rPr lang="it-IT" sz="1600" b="0" i="0" u="none" strike="noStrike" dirty="0">
                          <a:solidFill>
                            <a:srgbClr val="000000"/>
                          </a:solidFill>
                          <a:effectLst/>
                          <a:latin typeface="Calibri"/>
                        </a:rPr>
                        <a:t>36.57 (35.98 - 37.18)</a:t>
                      </a:r>
                    </a:p>
                  </a:txBody>
                  <a:tcPr marL="12700" marR="12700" marT="12700" marB="0" anchor="ctr"/>
                </a:tc>
              </a:tr>
            </a:tbl>
          </a:graphicData>
        </a:graphic>
      </p:graphicFrame>
    </p:spTree>
    <p:extLst>
      <p:ext uri="{BB962C8B-B14F-4D97-AF65-F5344CB8AC3E}">
        <p14:creationId xmlns:p14="http://schemas.microsoft.com/office/powerpoint/2010/main" val="4022541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err="1" smtClean="0">
                <a:solidFill>
                  <a:srgbClr val="4BACC6"/>
                </a:solidFill>
                <a:latin typeface="Arial" charset="0"/>
              </a:rPr>
              <a:t>Ecocardiografia</a:t>
            </a:r>
            <a:r>
              <a:rPr lang="en-GB" sz="4000" b="1" dirty="0" smtClean="0">
                <a:solidFill>
                  <a:srgbClr val="4BACC6"/>
                </a:solidFill>
                <a:latin typeface="Arial" charset="0"/>
              </a:rPr>
              <a:t> </a:t>
            </a:r>
            <a:r>
              <a:rPr lang="en-GB" sz="4000" b="1" dirty="0" err="1" smtClean="0">
                <a:solidFill>
                  <a:srgbClr val="4BACC6"/>
                </a:solidFill>
                <a:latin typeface="Arial" charset="0"/>
              </a:rPr>
              <a:t>fetale</a:t>
            </a:r>
            <a:endParaRPr lang="en-GB" sz="2800" b="1" dirty="0">
              <a:solidFill>
                <a:srgbClr val="4BACC6"/>
              </a:solidFill>
              <a:latin typeface="Arial" charset="0"/>
            </a:endParaRPr>
          </a:p>
        </p:txBody>
      </p:sp>
      <p:pic>
        <p:nvPicPr>
          <p:cNvPr id="3" name="Immagine 2"/>
          <p:cNvPicPr>
            <a:picLocks noChangeAspect="1"/>
          </p:cNvPicPr>
          <p:nvPr/>
        </p:nvPicPr>
        <p:blipFill>
          <a:blip r:embed="rId2"/>
          <a:stretch>
            <a:fillRect/>
          </a:stretch>
        </p:blipFill>
        <p:spPr>
          <a:xfrm>
            <a:off x="509013" y="1394380"/>
            <a:ext cx="8191285" cy="5384237"/>
          </a:xfrm>
          <a:prstGeom prst="rect">
            <a:avLst/>
          </a:prstGeom>
        </p:spPr>
      </p:pic>
    </p:spTree>
    <p:extLst>
      <p:ext uri="{BB962C8B-B14F-4D97-AF65-F5344CB8AC3E}">
        <p14:creationId xmlns:p14="http://schemas.microsoft.com/office/powerpoint/2010/main" val="8752043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607414" y="3672859"/>
            <a:ext cx="8296726" cy="1631216"/>
          </a:xfrm>
          <a:prstGeom prst="rect">
            <a:avLst/>
          </a:prstGeom>
          <a:noFill/>
        </p:spPr>
        <p:txBody>
          <a:bodyPr wrap="square" rtlCol="0">
            <a:spAutoFit/>
          </a:bodyPr>
          <a:lstStyle/>
          <a:p>
            <a:r>
              <a:rPr lang="it-IT" sz="2800" dirty="0" smtClean="0"/>
              <a:t>Sensibilità REALE dell’ecocardiografia fetale: </a:t>
            </a:r>
            <a:r>
              <a:rPr lang="it-IT" sz="4400" dirty="0">
                <a:solidFill>
                  <a:srgbClr val="FF0000"/>
                </a:solidFill>
              </a:rPr>
              <a:t>80</a:t>
            </a:r>
            <a:r>
              <a:rPr lang="it-IT" sz="4400" dirty="0" smtClean="0">
                <a:solidFill>
                  <a:srgbClr val="FF0000"/>
                </a:solidFill>
              </a:rPr>
              <a:t>%</a:t>
            </a:r>
          </a:p>
          <a:p>
            <a:pPr lvl="1"/>
            <a:r>
              <a:rPr lang="it-IT" sz="2800" dirty="0"/>
              <a:t>5% diagnosi nel terzo </a:t>
            </a:r>
            <a:r>
              <a:rPr lang="it-IT" sz="2800" dirty="0" smtClean="0"/>
              <a:t>trimestre</a:t>
            </a:r>
          </a:p>
          <a:p>
            <a:pPr lvl="1"/>
            <a:r>
              <a:rPr lang="it-IT" sz="2800" dirty="0" smtClean="0"/>
              <a:t>15% diagnosi postnatali</a:t>
            </a:r>
            <a:endParaRPr lang="it-IT" sz="2800" dirty="0"/>
          </a:p>
        </p:txBody>
      </p:sp>
      <p:sp>
        <p:nvSpPr>
          <p:cNvPr id="7"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err="1" smtClean="0">
                <a:solidFill>
                  <a:srgbClr val="4BACC6"/>
                </a:solidFill>
                <a:latin typeface="Arial" charset="0"/>
              </a:rPr>
              <a:t>Ecocardiografia</a:t>
            </a:r>
            <a:r>
              <a:rPr lang="en-GB" sz="4000" b="1" dirty="0" smtClean="0">
                <a:solidFill>
                  <a:srgbClr val="4BACC6"/>
                </a:solidFill>
                <a:latin typeface="Arial" charset="0"/>
              </a:rPr>
              <a:t> </a:t>
            </a:r>
            <a:r>
              <a:rPr lang="en-GB" sz="4000" b="1" dirty="0" err="1" smtClean="0">
                <a:solidFill>
                  <a:srgbClr val="4BACC6"/>
                </a:solidFill>
                <a:latin typeface="Arial" charset="0"/>
              </a:rPr>
              <a:t>fetale</a:t>
            </a:r>
            <a:endParaRPr lang="en-GB" sz="2800" b="1" dirty="0">
              <a:solidFill>
                <a:srgbClr val="4BACC6"/>
              </a:solidFill>
              <a:latin typeface="Arial" charset="0"/>
            </a:endParaRPr>
          </a:p>
        </p:txBody>
      </p:sp>
      <p:sp>
        <p:nvSpPr>
          <p:cNvPr id="8" name="CasellaDiTesto 7"/>
          <p:cNvSpPr txBox="1"/>
          <p:nvPr/>
        </p:nvSpPr>
        <p:spPr>
          <a:xfrm>
            <a:off x="456104" y="2334254"/>
            <a:ext cx="8296726" cy="707886"/>
          </a:xfrm>
          <a:prstGeom prst="rect">
            <a:avLst/>
          </a:prstGeom>
          <a:noFill/>
        </p:spPr>
        <p:txBody>
          <a:bodyPr wrap="square" rtlCol="0">
            <a:spAutoFit/>
          </a:bodyPr>
          <a:lstStyle/>
          <a:p>
            <a:pPr algn="ctr"/>
            <a:r>
              <a:rPr lang="it-IT" sz="4000" dirty="0" smtClean="0"/>
              <a:t>L’esame perfetto?</a:t>
            </a:r>
            <a:endParaRPr lang="it-IT" sz="4000" dirty="0"/>
          </a:p>
        </p:txBody>
      </p:sp>
    </p:spTree>
    <p:extLst>
      <p:ext uri="{BB962C8B-B14F-4D97-AF65-F5344CB8AC3E}">
        <p14:creationId xmlns:p14="http://schemas.microsoft.com/office/powerpoint/2010/main" val="597688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err="1" smtClean="0">
                <a:solidFill>
                  <a:srgbClr val="4BACC6"/>
                </a:solidFill>
                <a:latin typeface="Arial" charset="0"/>
              </a:rPr>
              <a:t>Ecocardiografia</a:t>
            </a:r>
            <a:r>
              <a:rPr lang="en-GB" sz="4000" b="1" dirty="0" smtClean="0">
                <a:solidFill>
                  <a:srgbClr val="4BACC6"/>
                </a:solidFill>
                <a:latin typeface="Arial" charset="0"/>
              </a:rPr>
              <a:t> </a:t>
            </a:r>
            <a:r>
              <a:rPr lang="en-GB" sz="4000" b="1" dirty="0" err="1" smtClean="0">
                <a:solidFill>
                  <a:srgbClr val="4BACC6"/>
                </a:solidFill>
                <a:latin typeface="Arial" charset="0"/>
              </a:rPr>
              <a:t>fetale</a:t>
            </a:r>
            <a:endParaRPr lang="en-GB" sz="2800" b="1" dirty="0">
              <a:solidFill>
                <a:srgbClr val="4BACC6"/>
              </a:solidFill>
              <a:latin typeface="Arial" charset="0"/>
            </a:endParaRPr>
          </a:p>
        </p:txBody>
      </p:sp>
      <p:sp>
        <p:nvSpPr>
          <p:cNvPr id="8" name="CasellaDiTesto 7"/>
          <p:cNvSpPr txBox="1"/>
          <p:nvPr/>
        </p:nvSpPr>
        <p:spPr>
          <a:xfrm>
            <a:off x="456104" y="1643954"/>
            <a:ext cx="8296726" cy="4708982"/>
          </a:xfrm>
          <a:prstGeom prst="rect">
            <a:avLst/>
          </a:prstGeom>
          <a:noFill/>
        </p:spPr>
        <p:txBody>
          <a:bodyPr wrap="square" rtlCol="0">
            <a:spAutoFit/>
          </a:bodyPr>
          <a:lstStyle/>
          <a:p>
            <a:r>
              <a:rPr lang="it-IT" sz="3600" dirty="0" smtClean="0"/>
              <a:t>Talora eseguito ad epoche gestazionali più precoci:</a:t>
            </a:r>
          </a:p>
          <a:p>
            <a:pPr lvl="1"/>
            <a:r>
              <a:rPr lang="it-IT" sz="3600" dirty="0" smtClean="0"/>
              <a:t>15-16 settimane (NT elevata, rischio 	anamnestico elevato)</a:t>
            </a:r>
          </a:p>
          <a:p>
            <a:pPr lvl="1"/>
            <a:r>
              <a:rPr lang="it-IT" sz="3600" dirty="0" smtClean="0"/>
              <a:t>11-14 settimane (NT elevata)</a:t>
            </a:r>
          </a:p>
          <a:p>
            <a:endParaRPr lang="it-IT" sz="1200" dirty="0"/>
          </a:p>
          <a:p>
            <a:r>
              <a:rPr lang="it-IT" sz="3600" dirty="0" smtClean="0"/>
              <a:t>Problemi:</a:t>
            </a:r>
          </a:p>
          <a:p>
            <a:pPr lvl="1"/>
            <a:r>
              <a:rPr lang="it-IT" sz="3600" dirty="0" smtClean="0"/>
              <a:t>Accuratezza ridotta</a:t>
            </a:r>
          </a:p>
          <a:p>
            <a:pPr lvl="1"/>
            <a:r>
              <a:rPr lang="it-IT" sz="3600" dirty="0" smtClean="0"/>
              <a:t>Evoluzione delle anomalie - prognosi</a:t>
            </a:r>
            <a:endParaRPr lang="it-IT" sz="3600" dirty="0"/>
          </a:p>
        </p:txBody>
      </p:sp>
    </p:spTree>
    <p:extLst>
      <p:ext uri="{BB962C8B-B14F-4D97-AF65-F5344CB8AC3E}">
        <p14:creationId xmlns:p14="http://schemas.microsoft.com/office/powerpoint/2010/main" val="976661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p:txBody>
          <a:bodyPr>
            <a:normAutofit/>
          </a:bodyPr>
          <a:lstStyle/>
          <a:p>
            <a:r>
              <a:rPr lang="it-IT" sz="4000" b="1" dirty="0">
                <a:solidFill>
                  <a:srgbClr val="4BACC6"/>
                </a:solidFill>
                <a:latin typeface="Arial" charset="0"/>
                <a:ea typeface="+mn-ea"/>
                <a:cs typeface="+mn-cs"/>
              </a:rPr>
              <a:t>Tetralogia di </a:t>
            </a:r>
            <a:r>
              <a:rPr lang="it-IT" sz="4000" b="1" dirty="0" err="1">
                <a:solidFill>
                  <a:srgbClr val="4BACC6"/>
                </a:solidFill>
                <a:latin typeface="Arial" charset="0"/>
                <a:ea typeface="+mn-ea"/>
                <a:cs typeface="+mn-cs"/>
              </a:rPr>
              <a:t>Fallot</a:t>
            </a:r>
            <a:endParaRPr lang="it-IT" sz="4000" b="1" dirty="0">
              <a:solidFill>
                <a:srgbClr val="4BACC6"/>
              </a:solidFill>
              <a:latin typeface="Arial" charset="0"/>
              <a:ea typeface="+mn-ea"/>
              <a:cs typeface="+mn-cs"/>
            </a:endParaRPr>
          </a:p>
        </p:txBody>
      </p:sp>
      <p:pic>
        <p:nvPicPr>
          <p:cNvPr id="30723" name="Immagine 5" descr="fallot picture.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0470" y="1417638"/>
            <a:ext cx="6960380" cy="32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CasellaDiTesto 6"/>
          <p:cNvSpPr txBox="1">
            <a:spLocks noChangeArrowheads="1"/>
          </p:cNvSpPr>
          <p:nvPr/>
        </p:nvSpPr>
        <p:spPr bwMode="auto">
          <a:xfrm>
            <a:off x="1213592" y="4972904"/>
            <a:ext cx="6705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bg1"/>
                </a:solidFill>
                <a:latin typeface="Arial" charset="0"/>
                <a:ea typeface="ＭＳ Ｐゴシック" charset="0"/>
                <a:cs typeface="Times New Roman" charset="0"/>
              </a:defRPr>
            </a:lvl1pPr>
            <a:lvl2pPr marL="37931725" indent="-37474525" eaLnBrk="0" hangingPunct="0">
              <a:defRPr sz="2400">
                <a:solidFill>
                  <a:schemeClr val="bg1"/>
                </a:solidFill>
                <a:latin typeface="Arial" charset="0"/>
                <a:ea typeface="Times New Roman" charset="0"/>
                <a:cs typeface="Times New Roman" charset="0"/>
              </a:defRPr>
            </a:lvl2pPr>
            <a:lvl3pPr eaLnBrk="0" hangingPunct="0">
              <a:defRPr sz="2400">
                <a:solidFill>
                  <a:schemeClr val="bg1"/>
                </a:solidFill>
                <a:latin typeface="Arial" charset="0"/>
                <a:ea typeface="Times New Roman" charset="0"/>
                <a:cs typeface="Times New Roman" charset="0"/>
              </a:defRPr>
            </a:lvl3pPr>
            <a:lvl4pPr eaLnBrk="0" hangingPunct="0">
              <a:defRPr sz="2400">
                <a:solidFill>
                  <a:schemeClr val="bg1"/>
                </a:solidFill>
                <a:latin typeface="Arial" charset="0"/>
                <a:ea typeface="Times New Roman" charset="0"/>
                <a:cs typeface="Times New Roman" charset="0"/>
              </a:defRPr>
            </a:lvl4pPr>
            <a:lvl5pPr eaLnBrk="0" hangingPunct="0">
              <a:defRPr sz="2400">
                <a:solidFill>
                  <a:schemeClr val="bg1"/>
                </a:solidFill>
                <a:latin typeface="Arial" charset="0"/>
                <a:ea typeface="Times New Roman" charset="0"/>
                <a:cs typeface="Times New Roman" charset="0"/>
              </a:defRPr>
            </a:lvl5pPr>
            <a:lvl6pPr marL="457200" eaLnBrk="0" fontAlgn="base" hangingPunct="0">
              <a:spcBef>
                <a:spcPct val="20000"/>
              </a:spcBef>
              <a:spcAft>
                <a:spcPct val="0"/>
              </a:spcAft>
              <a:defRPr sz="2400">
                <a:solidFill>
                  <a:schemeClr val="bg1"/>
                </a:solidFill>
                <a:latin typeface="Arial" charset="0"/>
                <a:ea typeface="Times New Roman" charset="0"/>
                <a:cs typeface="Times New Roman" charset="0"/>
              </a:defRPr>
            </a:lvl6pPr>
            <a:lvl7pPr marL="914400" eaLnBrk="0" fontAlgn="base" hangingPunct="0">
              <a:spcBef>
                <a:spcPct val="20000"/>
              </a:spcBef>
              <a:spcAft>
                <a:spcPct val="0"/>
              </a:spcAft>
              <a:defRPr sz="2400">
                <a:solidFill>
                  <a:schemeClr val="bg1"/>
                </a:solidFill>
                <a:latin typeface="Arial" charset="0"/>
                <a:ea typeface="Times New Roman" charset="0"/>
                <a:cs typeface="Times New Roman" charset="0"/>
              </a:defRPr>
            </a:lvl7pPr>
            <a:lvl8pPr marL="1371600" eaLnBrk="0" fontAlgn="base" hangingPunct="0">
              <a:spcBef>
                <a:spcPct val="20000"/>
              </a:spcBef>
              <a:spcAft>
                <a:spcPct val="0"/>
              </a:spcAft>
              <a:defRPr sz="2400">
                <a:solidFill>
                  <a:schemeClr val="bg1"/>
                </a:solidFill>
                <a:latin typeface="Arial" charset="0"/>
                <a:ea typeface="Times New Roman" charset="0"/>
                <a:cs typeface="Times New Roman" charset="0"/>
              </a:defRPr>
            </a:lvl8pPr>
            <a:lvl9pPr marL="1828800" eaLnBrk="0" fontAlgn="base" hangingPunct="0">
              <a:spcBef>
                <a:spcPct val="20000"/>
              </a:spcBef>
              <a:spcAft>
                <a:spcPct val="0"/>
              </a:spcAft>
              <a:defRPr sz="2400">
                <a:solidFill>
                  <a:schemeClr val="bg1"/>
                </a:solidFill>
                <a:latin typeface="Arial" charset="0"/>
                <a:ea typeface="Times New Roman" charset="0"/>
                <a:cs typeface="Times New Roman" charset="0"/>
              </a:defRPr>
            </a:lvl9pPr>
          </a:lstStyle>
          <a:p>
            <a:pPr eaLnBrk="1" hangingPunct="1">
              <a:buFont typeface="Times New Roman" charset="0"/>
              <a:buAutoNum type="arabicPeriod"/>
            </a:pPr>
            <a:r>
              <a:rPr lang="it-IT">
                <a:solidFill>
                  <a:schemeClr val="tx1"/>
                </a:solidFill>
              </a:rPr>
              <a:t>Difetto del setto interventricolare</a:t>
            </a:r>
          </a:p>
          <a:p>
            <a:pPr eaLnBrk="1" hangingPunct="1">
              <a:buFont typeface="Times New Roman" charset="0"/>
              <a:buAutoNum type="arabicPeriod"/>
            </a:pPr>
            <a:r>
              <a:rPr lang="it-IT">
                <a:solidFill>
                  <a:schemeClr val="tx1"/>
                </a:solidFill>
              </a:rPr>
              <a:t>Aorta a cavaliere</a:t>
            </a:r>
          </a:p>
          <a:p>
            <a:pPr eaLnBrk="1" hangingPunct="1">
              <a:buFont typeface="Times New Roman" charset="0"/>
              <a:buAutoNum type="arabicPeriod"/>
            </a:pPr>
            <a:r>
              <a:rPr lang="it-IT">
                <a:solidFill>
                  <a:schemeClr val="tx1"/>
                </a:solidFill>
              </a:rPr>
              <a:t>Ostruzione dell</a:t>
            </a:r>
            <a:r>
              <a:rPr lang="ja-JP" altLang="it-IT">
                <a:solidFill>
                  <a:schemeClr val="tx1"/>
                </a:solidFill>
              </a:rPr>
              <a:t>’</a:t>
            </a:r>
            <a:r>
              <a:rPr lang="it-IT">
                <a:solidFill>
                  <a:schemeClr val="tx1"/>
                </a:solidFill>
              </a:rPr>
              <a:t>efflusso ventricolare destro</a:t>
            </a:r>
          </a:p>
          <a:p>
            <a:pPr eaLnBrk="1" hangingPunct="1">
              <a:buFont typeface="Times New Roman" charset="0"/>
              <a:buAutoNum type="arabicPeriod"/>
            </a:pPr>
            <a:r>
              <a:rPr lang="it-IT">
                <a:solidFill>
                  <a:schemeClr val="tx1"/>
                </a:solidFill>
              </a:rPr>
              <a:t>Ipertrofia ventricolare destra</a:t>
            </a:r>
          </a:p>
        </p:txBody>
      </p:sp>
    </p:spTree>
    <p:extLst>
      <p:ext uri="{BB962C8B-B14F-4D97-AF65-F5344CB8AC3E}">
        <p14:creationId xmlns:p14="http://schemas.microsoft.com/office/powerpoint/2010/main" val="3019321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p:txBody>
          <a:bodyPr>
            <a:normAutofit/>
          </a:bodyPr>
          <a:lstStyle/>
          <a:p>
            <a:r>
              <a:rPr lang="it-IT" sz="4000" b="1" dirty="0">
                <a:solidFill>
                  <a:srgbClr val="4BACC6"/>
                </a:solidFill>
                <a:latin typeface="Arial" charset="0"/>
                <a:ea typeface="+mn-ea"/>
                <a:cs typeface="+mn-cs"/>
              </a:rPr>
              <a:t>Tetralogia di </a:t>
            </a:r>
            <a:r>
              <a:rPr lang="it-IT" sz="4000" b="1" dirty="0" err="1">
                <a:solidFill>
                  <a:srgbClr val="4BACC6"/>
                </a:solidFill>
                <a:latin typeface="Arial" charset="0"/>
                <a:ea typeface="+mn-ea"/>
                <a:cs typeface="+mn-cs"/>
              </a:rPr>
              <a:t>Fallot</a:t>
            </a:r>
            <a:endParaRPr lang="it-IT" sz="4000" b="1" dirty="0">
              <a:solidFill>
                <a:srgbClr val="4BACC6"/>
              </a:solidFill>
              <a:latin typeface="Arial" charset="0"/>
              <a:ea typeface="+mn-ea"/>
              <a:cs typeface="+mn-cs"/>
            </a:endParaRPr>
          </a:p>
        </p:txBody>
      </p:sp>
      <p:pic>
        <p:nvPicPr>
          <p:cNvPr id="30723" name="Immagine 5" descr="fallot picture.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0470" y="1417638"/>
            <a:ext cx="6960380" cy="32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CasellaDiTesto 6"/>
          <p:cNvSpPr txBox="1">
            <a:spLocks noChangeArrowheads="1"/>
          </p:cNvSpPr>
          <p:nvPr/>
        </p:nvSpPr>
        <p:spPr bwMode="auto">
          <a:xfrm>
            <a:off x="1213592" y="4972904"/>
            <a:ext cx="6705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bg1"/>
                </a:solidFill>
                <a:latin typeface="Arial" charset="0"/>
                <a:ea typeface="ＭＳ Ｐゴシック" charset="0"/>
                <a:cs typeface="Times New Roman" charset="0"/>
              </a:defRPr>
            </a:lvl1pPr>
            <a:lvl2pPr marL="37931725" indent="-37474525" eaLnBrk="0" hangingPunct="0">
              <a:defRPr sz="2400">
                <a:solidFill>
                  <a:schemeClr val="bg1"/>
                </a:solidFill>
                <a:latin typeface="Arial" charset="0"/>
                <a:ea typeface="Times New Roman" charset="0"/>
                <a:cs typeface="Times New Roman" charset="0"/>
              </a:defRPr>
            </a:lvl2pPr>
            <a:lvl3pPr eaLnBrk="0" hangingPunct="0">
              <a:defRPr sz="2400">
                <a:solidFill>
                  <a:schemeClr val="bg1"/>
                </a:solidFill>
                <a:latin typeface="Arial" charset="0"/>
                <a:ea typeface="Times New Roman" charset="0"/>
                <a:cs typeface="Times New Roman" charset="0"/>
              </a:defRPr>
            </a:lvl3pPr>
            <a:lvl4pPr eaLnBrk="0" hangingPunct="0">
              <a:defRPr sz="2400">
                <a:solidFill>
                  <a:schemeClr val="bg1"/>
                </a:solidFill>
                <a:latin typeface="Arial" charset="0"/>
                <a:ea typeface="Times New Roman" charset="0"/>
                <a:cs typeface="Times New Roman" charset="0"/>
              </a:defRPr>
            </a:lvl4pPr>
            <a:lvl5pPr eaLnBrk="0" hangingPunct="0">
              <a:defRPr sz="2400">
                <a:solidFill>
                  <a:schemeClr val="bg1"/>
                </a:solidFill>
                <a:latin typeface="Arial" charset="0"/>
                <a:ea typeface="Times New Roman" charset="0"/>
                <a:cs typeface="Times New Roman" charset="0"/>
              </a:defRPr>
            </a:lvl5pPr>
            <a:lvl6pPr marL="457200" eaLnBrk="0" fontAlgn="base" hangingPunct="0">
              <a:spcBef>
                <a:spcPct val="20000"/>
              </a:spcBef>
              <a:spcAft>
                <a:spcPct val="0"/>
              </a:spcAft>
              <a:defRPr sz="2400">
                <a:solidFill>
                  <a:schemeClr val="bg1"/>
                </a:solidFill>
                <a:latin typeface="Arial" charset="0"/>
                <a:ea typeface="Times New Roman" charset="0"/>
                <a:cs typeface="Times New Roman" charset="0"/>
              </a:defRPr>
            </a:lvl6pPr>
            <a:lvl7pPr marL="914400" eaLnBrk="0" fontAlgn="base" hangingPunct="0">
              <a:spcBef>
                <a:spcPct val="20000"/>
              </a:spcBef>
              <a:spcAft>
                <a:spcPct val="0"/>
              </a:spcAft>
              <a:defRPr sz="2400">
                <a:solidFill>
                  <a:schemeClr val="bg1"/>
                </a:solidFill>
                <a:latin typeface="Arial" charset="0"/>
                <a:ea typeface="Times New Roman" charset="0"/>
                <a:cs typeface="Times New Roman" charset="0"/>
              </a:defRPr>
            </a:lvl7pPr>
            <a:lvl8pPr marL="1371600" eaLnBrk="0" fontAlgn="base" hangingPunct="0">
              <a:spcBef>
                <a:spcPct val="20000"/>
              </a:spcBef>
              <a:spcAft>
                <a:spcPct val="0"/>
              </a:spcAft>
              <a:defRPr sz="2400">
                <a:solidFill>
                  <a:schemeClr val="bg1"/>
                </a:solidFill>
                <a:latin typeface="Arial" charset="0"/>
                <a:ea typeface="Times New Roman" charset="0"/>
                <a:cs typeface="Times New Roman" charset="0"/>
              </a:defRPr>
            </a:lvl8pPr>
            <a:lvl9pPr marL="1828800" eaLnBrk="0" fontAlgn="base" hangingPunct="0">
              <a:spcBef>
                <a:spcPct val="20000"/>
              </a:spcBef>
              <a:spcAft>
                <a:spcPct val="0"/>
              </a:spcAft>
              <a:defRPr sz="2400">
                <a:solidFill>
                  <a:schemeClr val="bg1"/>
                </a:solidFill>
                <a:latin typeface="Arial" charset="0"/>
                <a:ea typeface="Times New Roman" charset="0"/>
                <a:cs typeface="Times New Roman" charset="0"/>
              </a:defRPr>
            </a:lvl9pPr>
          </a:lstStyle>
          <a:p>
            <a:pPr eaLnBrk="1" hangingPunct="1">
              <a:buFont typeface="Times New Roman" charset="0"/>
              <a:buAutoNum type="arabicPeriod"/>
            </a:pPr>
            <a:r>
              <a:rPr lang="it-IT" dirty="0">
                <a:solidFill>
                  <a:schemeClr val="tx1"/>
                </a:solidFill>
              </a:rPr>
              <a:t>Difetto del setto interventricolare</a:t>
            </a:r>
          </a:p>
          <a:p>
            <a:pPr eaLnBrk="1" hangingPunct="1">
              <a:buFont typeface="Times New Roman" charset="0"/>
              <a:buAutoNum type="arabicPeriod"/>
            </a:pPr>
            <a:r>
              <a:rPr lang="it-IT" dirty="0">
                <a:solidFill>
                  <a:schemeClr val="tx1"/>
                </a:solidFill>
              </a:rPr>
              <a:t>Aorta a cavaliere</a:t>
            </a:r>
          </a:p>
          <a:p>
            <a:pPr eaLnBrk="1" hangingPunct="1">
              <a:buFont typeface="Times New Roman" charset="0"/>
              <a:buAutoNum type="arabicPeriod"/>
            </a:pPr>
            <a:r>
              <a:rPr lang="it-IT" dirty="0">
                <a:solidFill>
                  <a:schemeClr val="tx1"/>
                </a:solidFill>
              </a:rPr>
              <a:t>Ostruzione </a:t>
            </a:r>
            <a:r>
              <a:rPr lang="it-IT" dirty="0" err="1">
                <a:solidFill>
                  <a:schemeClr val="tx1"/>
                </a:solidFill>
              </a:rPr>
              <a:t>dell</a:t>
            </a:r>
            <a:r>
              <a:rPr lang="ja-JP" altLang="it-IT" dirty="0">
                <a:solidFill>
                  <a:schemeClr val="tx1"/>
                </a:solidFill>
              </a:rPr>
              <a:t>’</a:t>
            </a:r>
            <a:r>
              <a:rPr lang="it-IT" dirty="0">
                <a:solidFill>
                  <a:schemeClr val="tx1"/>
                </a:solidFill>
              </a:rPr>
              <a:t>efflusso ventricolare destro</a:t>
            </a:r>
          </a:p>
          <a:p>
            <a:pPr eaLnBrk="1" hangingPunct="1">
              <a:buFont typeface="Times New Roman" charset="0"/>
              <a:buAutoNum type="arabicPeriod"/>
            </a:pPr>
            <a:r>
              <a:rPr lang="it-IT" dirty="0">
                <a:solidFill>
                  <a:schemeClr val="bg1">
                    <a:lumMod val="75000"/>
                  </a:schemeClr>
                </a:solidFill>
              </a:rPr>
              <a:t>Ipertrofia ventricolare destra</a:t>
            </a:r>
          </a:p>
        </p:txBody>
      </p:sp>
    </p:spTree>
    <p:extLst>
      <p:ext uri="{BB962C8B-B14F-4D97-AF65-F5344CB8AC3E}">
        <p14:creationId xmlns:p14="http://schemas.microsoft.com/office/powerpoint/2010/main" val="973537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p:cNvSpPr>
            <a:spLocks noGrp="1"/>
          </p:cNvSpPr>
          <p:nvPr>
            <p:ph type="title"/>
          </p:nvPr>
        </p:nvSpPr>
        <p:spPr/>
        <p:txBody>
          <a:bodyPr>
            <a:noAutofit/>
          </a:bodyPr>
          <a:lstStyle/>
          <a:p>
            <a:r>
              <a:rPr lang="it-IT" sz="4000" b="1" dirty="0">
                <a:solidFill>
                  <a:srgbClr val="4BACC6"/>
                </a:solidFill>
                <a:latin typeface="Arial" charset="0"/>
                <a:ea typeface="+mn-ea"/>
                <a:cs typeface="+mn-cs"/>
              </a:rPr>
              <a:t>Tetralogia di </a:t>
            </a:r>
            <a:r>
              <a:rPr lang="it-IT" sz="4000" b="1" dirty="0" err="1">
                <a:solidFill>
                  <a:srgbClr val="4BACC6"/>
                </a:solidFill>
                <a:latin typeface="Arial" charset="0"/>
                <a:ea typeface="+mn-ea"/>
                <a:cs typeface="+mn-cs"/>
              </a:rPr>
              <a:t>Fallot</a:t>
            </a:r>
            <a:r>
              <a:rPr lang="it-IT" sz="4000" b="1" dirty="0">
                <a:solidFill>
                  <a:srgbClr val="4BACC6"/>
                </a:solidFill>
                <a:latin typeface="Arial" charset="0"/>
                <a:ea typeface="+mn-ea"/>
                <a:cs typeface="+mn-cs"/>
              </a:rPr>
              <a:t/>
            </a:r>
            <a:br>
              <a:rPr lang="it-IT" sz="4000" b="1" dirty="0">
                <a:solidFill>
                  <a:srgbClr val="4BACC6"/>
                </a:solidFill>
                <a:latin typeface="Arial" charset="0"/>
                <a:ea typeface="+mn-ea"/>
                <a:cs typeface="+mn-cs"/>
              </a:rPr>
            </a:br>
            <a:endParaRPr lang="it-IT" sz="4000" b="1" dirty="0">
              <a:solidFill>
                <a:srgbClr val="4BACC6"/>
              </a:solidFill>
              <a:latin typeface="Arial" charset="0"/>
              <a:ea typeface="+mn-ea"/>
              <a:cs typeface="+mn-cs"/>
            </a:endParaRPr>
          </a:p>
        </p:txBody>
      </p:sp>
      <p:pic>
        <p:nvPicPr>
          <p:cNvPr id="2" name="TOFFINAL2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1500" y="1419120"/>
            <a:ext cx="5461000" cy="4572000"/>
          </a:xfrm>
          <a:prstGeom prst="rect">
            <a:avLst/>
          </a:prstGeom>
        </p:spPr>
      </p:pic>
    </p:spTree>
    <p:extLst>
      <p:ext uri="{BB962C8B-B14F-4D97-AF65-F5344CB8AC3E}">
        <p14:creationId xmlns:p14="http://schemas.microsoft.com/office/powerpoint/2010/main" val="1349920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1042988" y="6440488"/>
            <a:ext cx="391795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655638" algn="l"/>
                <a:tab pos="1312863" algn="l"/>
                <a:tab pos="1968500" algn="l"/>
                <a:tab pos="2625725" algn="l"/>
                <a:tab pos="3282950" algn="l"/>
              </a:tabLst>
              <a:defRPr sz="2400">
                <a:solidFill>
                  <a:schemeClr val="bg1"/>
                </a:solidFill>
                <a:latin typeface="Arial" charset="0"/>
                <a:ea typeface="ＭＳ Ｐゴシック" charset="0"/>
                <a:cs typeface="Times New Roman" charset="0"/>
              </a:defRPr>
            </a:lvl1pPr>
            <a:lvl2pPr marL="37931725" indent="-37474525"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2pPr>
            <a:lvl3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3pPr>
            <a:lvl4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4pPr>
            <a:lvl5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5pPr>
            <a:lvl6pPr marL="4572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6pPr>
            <a:lvl7pPr marL="9144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7pPr>
            <a:lvl8pPr marL="13716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8pPr>
            <a:lvl9pPr marL="18288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9pPr>
          </a:lstStyle>
          <a:p>
            <a:pPr eaLnBrk="1" hangingPunct="1">
              <a:lnSpc>
                <a:spcPct val="97000"/>
              </a:lnSpc>
              <a:buClr>
                <a:srgbClr val="000000"/>
              </a:buClr>
              <a:buSzPct val="45000"/>
              <a:buFontTx/>
              <a:buNone/>
            </a:pPr>
            <a:r>
              <a:rPr lang="en-GB" sz="1100" b="1">
                <a:solidFill>
                  <a:srgbClr val="BFBFBF"/>
                </a:solidFill>
              </a:rPr>
              <a:t>Shinebourne E A et al. Heart 2006;92:1353-1359</a:t>
            </a:r>
          </a:p>
        </p:txBody>
      </p:sp>
      <p:sp>
        <p:nvSpPr>
          <p:cNvPr id="7" name="Titolo 1"/>
          <p:cNvSpPr txBox="1">
            <a:spLocks/>
          </p:cNvSpPr>
          <p:nvPr/>
        </p:nvSpPr>
        <p:spPr bwMode="auto">
          <a:xfrm>
            <a:off x="685800" y="152400"/>
            <a:ext cx="7772400" cy="1143000"/>
          </a:xfrm>
          <a:prstGeom prst="rect">
            <a:avLst/>
          </a:prstGeom>
          <a:noFill/>
          <a:ln w="9525">
            <a:noFill/>
            <a:miter lim="800000"/>
            <a:headEnd/>
            <a:tailEnd/>
          </a:ln>
        </p:spPr>
        <p:txBody>
          <a:bodyPr anchor="ctr" anchorCtr="0"/>
          <a:lstStyle>
            <a:lvl1pPr eaLnBrk="0" hangingPunct="0">
              <a:defRPr sz="2400">
                <a:solidFill>
                  <a:schemeClr val="bg1"/>
                </a:solidFill>
                <a:latin typeface="Arial" charset="0"/>
                <a:ea typeface="ＭＳ Ｐゴシック" charset="0"/>
                <a:cs typeface="Times New Roman" charset="0"/>
              </a:defRPr>
            </a:lvl1pPr>
            <a:lvl2pPr marL="37931725" indent="-37474525" eaLnBrk="0" hangingPunct="0">
              <a:defRPr sz="2400">
                <a:solidFill>
                  <a:schemeClr val="bg1"/>
                </a:solidFill>
                <a:latin typeface="Arial" charset="0"/>
                <a:ea typeface="Times New Roman" charset="0"/>
                <a:cs typeface="Times New Roman" charset="0"/>
              </a:defRPr>
            </a:lvl2pPr>
            <a:lvl3pPr eaLnBrk="0" hangingPunct="0">
              <a:defRPr sz="2400">
                <a:solidFill>
                  <a:schemeClr val="bg1"/>
                </a:solidFill>
                <a:latin typeface="Arial" charset="0"/>
                <a:ea typeface="Times New Roman" charset="0"/>
                <a:cs typeface="Times New Roman" charset="0"/>
              </a:defRPr>
            </a:lvl3pPr>
            <a:lvl4pPr eaLnBrk="0" hangingPunct="0">
              <a:defRPr sz="2400">
                <a:solidFill>
                  <a:schemeClr val="bg1"/>
                </a:solidFill>
                <a:latin typeface="Arial" charset="0"/>
                <a:ea typeface="Times New Roman" charset="0"/>
                <a:cs typeface="Times New Roman" charset="0"/>
              </a:defRPr>
            </a:lvl4pPr>
            <a:lvl5pPr eaLnBrk="0" hangingPunct="0">
              <a:defRPr sz="2400">
                <a:solidFill>
                  <a:schemeClr val="bg1"/>
                </a:solidFill>
                <a:latin typeface="Arial" charset="0"/>
                <a:ea typeface="Times New Roman" charset="0"/>
                <a:cs typeface="Times New Roman" charset="0"/>
              </a:defRPr>
            </a:lvl5pPr>
            <a:lvl6pPr marL="457200" eaLnBrk="0" fontAlgn="base" hangingPunct="0">
              <a:spcBef>
                <a:spcPct val="20000"/>
              </a:spcBef>
              <a:spcAft>
                <a:spcPct val="0"/>
              </a:spcAft>
              <a:defRPr sz="2400">
                <a:solidFill>
                  <a:schemeClr val="bg1"/>
                </a:solidFill>
                <a:latin typeface="Arial" charset="0"/>
                <a:ea typeface="Times New Roman" charset="0"/>
                <a:cs typeface="Times New Roman" charset="0"/>
              </a:defRPr>
            </a:lvl6pPr>
            <a:lvl7pPr marL="914400" eaLnBrk="0" fontAlgn="base" hangingPunct="0">
              <a:spcBef>
                <a:spcPct val="20000"/>
              </a:spcBef>
              <a:spcAft>
                <a:spcPct val="0"/>
              </a:spcAft>
              <a:defRPr sz="2400">
                <a:solidFill>
                  <a:schemeClr val="bg1"/>
                </a:solidFill>
                <a:latin typeface="Arial" charset="0"/>
                <a:ea typeface="Times New Roman" charset="0"/>
                <a:cs typeface="Times New Roman" charset="0"/>
              </a:defRPr>
            </a:lvl7pPr>
            <a:lvl8pPr marL="1371600" eaLnBrk="0" fontAlgn="base" hangingPunct="0">
              <a:spcBef>
                <a:spcPct val="20000"/>
              </a:spcBef>
              <a:spcAft>
                <a:spcPct val="0"/>
              </a:spcAft>
              <a:defRPr sz="2400">
                <a:solidFill>
                  <a:schemeClr val="bg1"/>
                </a:solidFill>
                <a:latin typeface="Arial" charset="0"/>
                <a:ea typeface="Times New Roman" charset="0"/>
                <a:cs typeface="Times New Roman" charset="0"/>
              </a:defRPr>
            </a:lvl8pPr>
            <a:lvl9pPr marL="1828800" eaLnBrk="0" fontAlgn="base" hangingPunct="0">
              <a:spcBef>
                <a:spcPct val="20000"/>
              </a:spcBef>
              <a:spcAft>
                <a:spcPct val="0"/>
              </a:spcAft>
              <a:defRPr sz="2400">
                <a:solidFill>
                  <a:schemeClr val="bg1"/>
                </a:solidFill>
                <a:latin typeface="Arial" charset="0"/>
                <a:ea typeface="Times New Roman" charset="0"/>
                <a:cs typeface="Times New Roman" charset="0"/>
              </a:defRPr>
            </a:lvl9pPr>
          </a:lstStyle>
          <a:p>
            <a:pPr algn="ctr">
              <a:spcBef>
                <a:spcPct val="0"/>
              </a:spcBef>
              <a:buFontTx/>
              <a:buNone/>
            </a:pPr>
            <a:r>
              <a:rPr lang="it-IT" sz="3200" b="1" dirty="0">
                <a:solidFill>
                  <a:srgbClr val="4BACC6"/>
                </a:solidFill>
                <a:ea typeface="+mn-ea"/>
                <a:cs typeface="+mn-cs"/>
              </a:rPr>
              <a:t>Tetralogia di </a:t>
            </a:r>
            <a:r>
              <a:rPr lang="it-IT" sz="3200" b="1" dirty="0" err="1">
                <a:solidFill>
                  <a:srgbClr val="4BACC6"/>
                </a:solidFill>
                <a:ea typeface="+mn-ea"/>
                <a:cs typeface="+mn-cs"/>
              </a:rPr>
              <a:t>Fallot</a:t>
            </a:r>
            <a:r>
              <a:rPr lang="it-IT" sz="3200" b="1" dirty="0">
                <a:solidFill>
                  <a:srgbClr val="4BACC6"/>
                </a:solidFill>
                <a:ea typeface="+mn-ea"/>
                <a:cs typeface="+mn-cs"/>
              </a:rPr>
              <a:t> – variante </a:t>
            </a:r>
            <a:r>
              <a:rPr lang="it-IT" sz="3200" b="1" dirty="0" smtClean="0">
                <a:solidFill>
                  <a:srgbClr val="4BACC6"/>
                </a:solidFill>
                <a:ea typeface="+mn-ea"/>
                <a:cs typeface="+mn-cs"/>
              </a:rPr>
              <a:t>classica</a:t>
            </a:r>
            <a:endParaRPr lang="it-IT" sz="3200" b="1" dirty="0">
              <a:solidFill>
                <a:srgbClr val="4BACC6"/>
              </a:solidFill>
              <a:ea typeface="+mn-ea"/>
              <a:cs typeface="+mn-cs"/>
            </a:endParaRPr>
          </a:p>
        </p:txBody>
      </p:sp>
      <p:pic>
        <p:nvPicPr>
          <p:cNvPr id="33796"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65833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862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1042988" y="6440488"/>
            <a:ext cx="391795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655638" algn="l"/>
                <a:tab pos="1312863" algn="l"/>
                <a:tab pos="1968500" algn="l"/>
                <a:tab pos="2625725" algn="l"/>
                <a:tab pos="3282950" algn="l"/>
              </a:tabLst>
              <a:defRPr sz="2400">
                <a:solidFill>
                  <a:schemeClr val="bg1"/>
                </a:solidFill>
                <a:latin typeface="Arial" charset="0"/>
                <a:ea typeface="ＭＳ Ｐゴシック" charset="0"/>
                <a:cs typeface="Times New Roman" charset="0"/>
              </a:defRPr>
            </a:lvl1pPr>
            <a:lvl2pPr marL="37931725" indent="-37474525"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2pPr>
            <a:lvl3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3pPr>
            <a:lvl4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4pPr>
            <a:lvl5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5pPr>
            <a:lvl6pPr marL="4572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6pPr>
            <a:lvl7pPr marL="9144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7pPr>
            <a:lvl8pPr marL="13716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8pPr>
            <a:lvl9pPr marL="18288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9pPr>
          </a:lstStyle>
          <a:p>
            <a:pPr eaLnBrk="1" hangingPunct="1">
              <a:lnSpc>
                <a:spcPct val="97000"/>
              </a:lnSpc>
              <a:buClr>
                <a:srgbClr val="000000"/>
              </a:buClr>
              <a:buSzPct val="45000"/>
              <a:buFontTx/>
              <a:buNone/>
            </a:pPr>
            <a:r>
              <a:rPr lang="en-GB" sz="1100" b="1" dirty="0" err="1">
                <a:solidFill>
                  <a:srgbClr val="BFBFBF"/>
                </a:solidFill>
              </a:rPr>
              <a:t>Shinebourne</a:t>
            </a:r>
            <a:r>
              <a:rPr lang="en-GB" sz="1100" b="1" dirty="0">
                <a:solidFill>
                  <a:srgbClr val="BFBFBF"/>
                </a:solidFill>
              </a:rPr>
              <a:t> E A et al. Heart 2006;92:1353-1359</a:t>
            </a:r>
          </a:p>
        </p:txBody>
      </p:sp>
      <p:sp>
        <p:nvSpPr>
          <p:cNvPr id="7" name="Titolo 1"/>
          <p:cNvSpPr txBox="1">
            <a:spLocks/>
          </p:cNvSpPr>
          <p:nvPr/>
        </p:nvSpPr>
        <p:spPr bwMode="auto">
          <a:xfrm>
            <a:off x="0" y="152400"/>
            <a:ext cx="9067800" cy="1143000"/>
          </a:xfrm>
          <a:prstGeom prst="rect">
            <a:avLst/>
          </a:prstGeom>
          <a:noFill/>
          <a:ln w="9525">
            <a:noFill/>
            <a:miter lim="800000"/>
            <a:headEnd/>
            <a:tailEnd/>
          </a:ln>
        </p:spPr>
        <p:txBody>
          <a:bodyPr anchor="ctr"/>
          <a:lstStyle>
            <a:lvl1pPr eaLnBrk="0" hangingPunct="0">
              <a:defRPr sz="2400">
                <a:solidFill>
                  <a:schemeClr val="bg1"/>
                </a:solidFill>
                <a:latin typeface="Arial" charset="0"/>
                <a:ea typeface="ＭＳ Ｐゴシック" charset="0"/>
                <a:cs typeface="Times New Roman" charset="0"/>
              </a:defRPr>
            </a:lvl1pPr>
            <a:lvl2pPr marL="37931725" indent="-37474525" eaLnBrk="0" hangingPunct="0">
              <a:defRPr sz="2400">
                <a:solidFill>
                  <a:schemeClr val="bg1"/>
                </a:solidFill>
                <a:latin typeface="Arial" charset="0"/>
                <a:ea typeface="Times New Roman" charset="0"/>
                <a:cs typeface="Times New Roman" charset="0"/>
              </a:defRPr>
            </a:lvl2pPr>
            <a:lvl3pPr eaLnBrk="0" hangingPunct="0">
              <a:defRPr sz="2400">
                <a:solidFill>
                  <a:schemeClr val="bg1"/>
                </a:solidFill>
                <a:latin typeface="Arial" charset="0"/>
                <a:ea typeface="Times New Roman" charset="0"/>
                <a:cs typeface="Times New Roman" charset="0"/>
              </a:defRPr>
            </a:lvl3pPr>
            <a:lvl4pPr eaLnBrk="0" hangingPunct="0">
              <a:defRPr sz="2400">
                <a:solidFill>
                  <a:schemeClr val="bg1"/>
                </a:solidFill>
                <a:latin typeface="Arial" charset="0"/>
                <a:ea typeface="Times New Roman" charset="0"/>
                <a:cs typeface="Times New Roman" charset="0"/>
              </a:defRPr>
            </a:lvl4pPr>
            <a:lvl5pPr eaLnBrk="0" hangingPunct="0">
              <a:defRPr sz="2400">
                <a:solidFill>
                  <a:schemeClr val="bg1"/>
                </a:solidFill>
                <a:latin typeface="Arial" charset="0"/>
                <a:ea typeface="Times New Roman" charset="0"/>
                <a:cs typeface="Times New Roman" charset="0"/>
              </a:defRPr>
            </a:lvl5pPr>
            <a:lvl6pPr marL="457200" eaLnBrk="0" fontAlgn="base" hangingPunct="0">
              <a:spcBef>
                <a:spcPct val="20000"/>
              </a:spcBef>
              <a:spcAft>
                <a:spcPct val="0"/>
              </a:spcAft>
              <a:defRPr sz="2400">
                <a:solidFill>
                  <a:schemeClr val="bg1"/>
                </a:solidFill>
                <a:latin typeface="Arial" charset="0"/>
                <a:ea typeface="Times New Roman" charset="0"/>
                <a:cs typeface="Times New Roman" charset="0"/>
              </a:defRPr>
            </a:lvl6pPr>
            <a:lvl7pPr marL="914400" eaLnBrk="0" fontAlgn="base" hangingPunct="0">
              <a:spcBef>
                <a:spcPct val="20000"/>
              </a:spcBef>
              <a:spcAft>
                <a:spcPct val="0"/>
              </a:spcAft>
              <a:defRPr sz="2400">
                <a:solidFill>
                  <a:schemeClr val="bg1"/>
                </a:solidFill>
                <a:latin typeface="Arial" charset="0"/>
                <a:ea typeface="Times New Roman" charset="0"/>
                <a:cs typeface="Times New Roman" charset="0"/>
              </a:defRPr>
            </a:lvl7pPr>
            <a:lvl8pPr marL="1371600" eaLnBrk="0" fontAlgn="base" hangingPunct="0">
              <a:spcBef>
                <a:spcPct val="20000"/>
              </a:spcBef>
              <a:spcAft>
                <a:spcPct val="0"/>
              </a:spcAft>
              <a:defRPr sz="2400">
                <a:solidFill>
                  <a:schemeClr val="bg1"/>
                </a:solidFill>
                <a:latin typeface="Arial" charset="0"/>
                <a:ea typeface="Times New Roman" charset="0"/>
                <a:cs typeface="Times New Roman" charset="0"/>
              </a:defRPr>
            </a:lvl8pPr>
            <a:lvl9pPr marL="1828800" eaLnBrk="0" fontAlgn="base" hangingPunct="0">
              <a:spcBef>
                <a:spcPct val="20000"/>
              </a:spcBef>
              <a:spcAft>
                <a:spcPct val="0"/>
              </a:spcAft>
              <a:defRPr sz="2400">
                <a:solidFill>
                  <a:schemeClr val="bg1"/>
                </a:solidFill>
                <a:latin typeface="Arial" charset="0"/>
                <a:ea typeface="Times New Roman" charset="0"/>
                <a:cs typeface="Times New Roman" charset="0"/>
              </a:defRPr>
            </a:lvl9pPr>
          </a:lstStyle>
          <a:p>
            <a:pPr algn="ctr">
              <a:spcBef>
                <a:spcPct val="0"/>
              </a:spcBef>
              <a:buFontTx/>
              <a:buNone/>
            </a:pPr>
            <a:r>
              <a:rPr lang="it-IT" sz="3200" b="1" dirty="0">
                <a:solidFill>
                  <a:srgbClr val="4BACC6"/>
                </a:solidFill>
                <a:ea typeface="+mn-ea"/>
                <a:cs typeface="+mn-cs"/>
              </a:rPr>
              <a:t>Tetralogia di </a:t>
            </a:r>
            <a:r>
              <a:rPr lang="it-IT" sz="3200" b="1" dirty="0" err="1">
                <a:solidFill>
                  <a:srgbClr val="4BACC6"/>
                </a:solidFill>
                <a:ea typeface="+mn-ea"/>
                <a:cs typeface="+mn-cs"/>
              </a:rPr>
              <a:t>Fallot</a:t>
            </a:r>
            <a:r>
              <a:rPr lang="it-IT" sz="3200" b="1" dirty="0">
                <a:solidFill>
                  <a:srgbClr val="4BACC6"/>
                </a:solidFill>
                <a:ea typeface="+mn-ea"/>
                <a:cs typeface="+mn-cs"/>
              </a:rPr>
              <a:t> – variante con atresia </a:t>
            </a:r>
            <a:r>
              <a:rPr lang="it-IT" sz="3200" b="1" dirty="0" smtClean="0">
                <a:solidFill>
                  <a:srgbClr val="4BACC6"/>
                </a:solidFill>
                <a:ea typeface="+mn-ea"/>
                <a:cs typeface="+mn-cs"/>
              </a:rPr>
              <a:t>polmonare</a:t>
            </a:r>
            <a:endParaRPr lang="it-IT" sz="3200" b="1" dirty="0">
              <a:solidFill>
                <a:srgbClr val="4BACC6"/>
              </a:solidFill>
              <a:ea typeface="+mn-ea"/>
              <a:cs typeface="+mn-cs"/>
            </a:endParaRPr>
          </a:p>
        </p:txBody>
      </p:sp>
      <p:pic>
        <p:nvPicPr>
          <p:cNvPr id="35844"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4008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78257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1042988" y="6440488"/>
            <a:ext cx="391795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655638" algn="l"/>
                <a:tab pos="1312863" algn="l"/>
                <a:tab pos="1968500" algn="l"/>
                <a:tab pos="2625725" algn="l"/>
                <a:tab pos="3282950" algn="l"/>
              </a:tabLst>
              <a:defRPr sz="2400">
                <a:solidFill>
                  <a:schemeClr val="bg1"/>
                </a:solidFill>
                <a:latin typeface="Arial" charset="0"/>
                <a:ea typeface="ＭＳ Ｐゴシック" charset="0"/>
                <a:cs typeface="Times New Roman" charset="0"/>
              </a:defRPr>
            </a:lvl1pPr>
            <a:lvl2pPr marL="37931725" indent="-37474525"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2pPr>
            <a:lvl3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3pPr>
            <a:lvl4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4pPr>
            <a:lvl5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5pPr>
            <a:lvl6pPr marL="4572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6pPr>
            <a:lvl7pPr marL="9144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7pPr>
            <a:lvl8pPr marL="13716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8pPr>
            <a:lvl9pPr marL="18288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9pPr>
          </a:lstStyle>
          <a:p>
            <a:pPr eaLnBrk="1" hangingPunct="1">
              <a:lnSpc>
                <a:spcPct val="97000"/>
              </a:lnSpc>
              <a:buClr>
                <a:srgbClr val="000000"/>
              </a:buClr>
              <a:buSzPct val="45000"/>
              <a:buFontTx/>
              <a:buNone/>
            </a:pPr>
            <a:r>
              <a:rPr lang="en-GB" sz="1100" b="1">
                <a:solidFill>
                  <a:srgbClr val="BFBFBF"/>
                </a:solidFill>
              </a:rPr>
              <a:t>Shinebourne E A et al. Heart 2006;92:1353-1359</a:t>
            </a:r>
          </a:p>
        </p:txBody>
      </p:sp>
      <p:sp>
        <p:nvSpPr>
          <p:cNvPr id="7" name="Titolo 1"/>
          <p:cNvSpPr txBox="1">
            <a:spLocks/>
          </p:cNvSpPr>
          <p:nvPr/>
        </p:nvSpPr>
        <p:spPr bwMode="auto">
          <a:xfrm>
            <a:off x="0" y="457200"/>
            <a:ext cx="9144000" cy="1143000"/>
          </a:xfrm>
          <a:prstGeom prst="rect">
            <a:avLst/>
          </a:prstGeom>
          <a:noFill/>
          <a:ln w="9525">
            <a:noFill/>
            <a:miter lim="800000"/>
            <a:headEnd/>
            <a:tailEnd/>
          </a:ln>
        </p:spPr>
        <p:txBody>
          <a:bodyPr anchor="ctr"/>
          <a:lstStyle>
            <a:lvl1pPr eaLnBrk="0" hangingPunct="0">
              <a:defRPr sz="2400">
                <a:solidFill>
                  <a:schemeClr val="bg1"/>
                </a:solidFill>
                <a:latin typeface="Arial" charset="0"/>
                <a:ea typeface="ＭＳ Ｐゴシック" charset="0"/>
                <a:cs typeface="Times New Roman" charset="0"/>
              </a:defRPr>
            </a:lvl1pPr>
            <a:lvl2pPr marL="37931725" indent="-37474525" eaLnBrk="0" hangingPunct="0">
              <a:defRPr sz="2400">
                <a:solidFill>
                  <a:schemeClr val="bg1"/>
                </a:solidFill>
                <a:latin typeface="Arial" charset="0"/>
                <a:ea typeface="Times New Roman" charset="0"/>
                <a:cs typeface="Times New Roman" charset="0"/>
              </a:defRPr>
            </a:lvl2pPr>
            <a:lvl3pPr eaLnBrk="0" hangingPunct="0">
              <a:defRPr sz="2400">
                <a:solidFill>
                  <a:schemeClr val="bg1"/>
                </a:solidFill>
                <a:latin typeface="Arial" charset="0"/>
                <a:ea typeface="Times New Roman" charset="0"/>
                <a:cs typeface="Times New Roman" charset="0"/>
              </a:defRPr>
            </a:lvl3pPr>
            <a:lvl4pPr eaLnBrk="0" hangingPunct="0">
              <a:defRPr sz="2400">
                <a:solidFill>
                  <a:schemeClr val="bg1"/>
                </a:solidFill>
                <a:latin typeface="Arial" charset="0"/>
                <a:ea typeface="Times New Roman" charset="0"/>
                <a:cs typeface="Times New Roman" charset="0"/>
              </a:defRPr>
            </a:lvl4pPr>
            <a:lvl5pPr eaLnBrk="0" hangingPunct="0">
              <a:defRPr sz="2400">
                <a:solidFill>
                  <a:schemeClr val="bg1"/>
                </a:solidFill>
                <a:latin typeface="Arial" charset="0"/>
                <a:ea typeface="Times New Roman" charset="0"/>
                <a:cs typeface="Times New Roman" charset="0"/>
              </a:defRPr>
            </a:lvl5pPr>
            <a:lvl6pPr marL="457200" eaLnBrk="0" fontAlgn="base" hangingPunct="0">
              <a:spcBef>
                <a:spcPct val="20000"/>
              </a:spcBef>
              <a:spcAft>
                <a:spcPct val="0"/>
              </a:spcAft>
              <a:defRPr sz="2400">
                <a:solidFill>
                  <a:schemeClr val="bg1"/>
                </a:solidFill>
                <a:latin typeface="Arial" charset="0"/>
                <a:ea typeface="Times New Roman" charset="0"/>
                <a:cs typeface="Times New Roman" charset="0"/>
              </a:defRPr>
            </a:lvl6pPr>
            <a:lvl7pPr marL="914400" eaLnBrk="0" fontAlgn="base" hangingPunct="0">
              <a:spcBef>
                <a:spcPct val="20000"/>
              </a:spcBef>
              <a:spcAft>
                <a:spcPct val="0"/>
              </a:spcAft>
              <a:defRPr sz="2400">
                <a:solidFill>
                  <a:schemeClr val="bg1"/>
                </a:solidFill>
                <a:latin typeface="Arial" charset="0"/>
                <a:ea typeface="Times New Roman" charset="0"/>
                <a:cs typeface="Times New Roman" charset="0"/>
              </a:defRPr>
            </a:lvl7pPr>
            <a:lvl8pPr marL="1371600" eaLnBrk="0" fontAlgn="base" hangingPunct="0">
              <a:spcBef>
                <a:spcPct val="20000"/>
              </a:spcBef>
              <a:spcAft>
                <a:spcPct val="0"/>
              </a:spcAft>
              <a:defRPr sz="2400">
                <a:solidFill>
                  <a:schemeClr val="bg1"/>
                </a:solidFill>
                <a:latin typeface="Arial" charset="0"/>
                <a:ea typeface="Times New Roman" charset="0"/>
                <a:cs typeface="Times New Roman" charset="0"/>
              </a:defRPr>
            </a:lvl8pPr>
            <a:lvl9pPr marL="1828800" eaLnBrk="0" fontAlgn="base" hangingPunct="0">
              <a:spcBef>
                <a:spcPct val="20000"/>
              </a:spcBef>
              <a:spcAft>
                <a:spcPct val="0"/>
              </a:spcAft>
              <a:defRPr sz="2400">
                <a:solidFill>
                  <a:schemeClr val="bg1"/>
                </a:solidFill>
                <a:latin typeface="Arial" charset="0"/>
                <a:ea typeface="Times New Roman" charset="0"/>
                <a:cs typeface="Times New Roman" charset="0"/>
              </a:defRPr>
            </a:lvl9pPr>
          </a:lstStyle>
          <a:p>
            <a:pPr algn="ctr">
              <a:spcBef>
                <a:spcPct val="0"/>
              </a:spcBef>
              <a:buFontTx/>
              <a:buNone/>
            </a:pPr>
            <a:r>
              <a:rPr lang="it-IT" sz="3200" b="1" dirty="0">
                <a:solidFill>
                  <a:srgbClr val="4BACC6"/>
                </a:solidFill>
                <a:ea typeface="+mn-ea"/>
                <a:cs typeface="+mn-cs"/>
              </a:rPr>
              <a:t>Tetralogia di </a:t>
            </a:r>
            <a:r>
              <a:rPr lang="it-IT" sz="3200" b="1" dirty="0" err="1">
                <a:solidFill>
                  <a:srgbClr val="4BACC6"/>
                </a:solidFill>
                <a:ea typeface="+mn-ea"/>
                <a:cs typeface="+mn-cs"/>
              </a:rPr>
              <a:t>Fallot</a:t>
            </a:r>
            <a:r>
              <a:rPr lang="it-IT" sz="3200" b="1" dirty="0">
                <a:solidFill>
                  <a:srgbClr val="4BACC6"/>
                </a:solidFill>
                <a:ea typeface="+mn-ea"/>
                <a:cs typeface="+mn-cs"/>
              </a:rPr>
              <a:t> – valvola polmonare </a:t>
            </a:r>
            <a:r>
              <a:rPr lang="it-IT" sz="3200" b="1" dirty="0" smtClean="0">
                <a:solidFill>
                  <a:srgbClr val="4BACC6"/>
                </a:solidFill>
                <a:ea typeface="+mn-ea"/>
                <a:cs typeface="+mn-cs"/>
              </a:rPr>
              <a:t>assente</a:t>
            </a:r>
            <a:endParaRPr lang="it-IT" sz="3200" b="1" dirty="0">
              <a:solidFill>
                <a:srgbClr val="4BACC6"/>
              </a:solidFill>
              <a:ea typeface="+mn-ea"/>
              <a:cs typeface="+mn-cs"/>
            </a:endParaRPr>
          </a:p>
        </p:txBody>
      </p:sp>
      <p:pic>
        <p:nvPicPr>
          <p:cNvPr id="37892" name="Immagine 4"/>
          <p:cNvPicPr>
            <a:picLocks noChangeAspect="1"/>
          </p:cNvPicPr>
          <p:nvPr/>
        </p:nvPicPr>
        <p:blipFill>
          <a:blip r:embed="rId3">
            <a:extLst>
              <a:ext uri="{28A0092B-C50C-407E-A947-70E740481C1C}">
                <a14:useLocalDpi xmlns:a14="http://schemas.microsoft.com/office/drawing/2010/main" val="0"/>
              </a:ext>
            </a:extLst>
          </a:blip>
          <a:srcRect r="45969"/>
          <a:stretch>
            <a:fillRect/>
          </a:stretch>
        </p:blipFill>
        <p:spPr bwMode="auto">
          <a:xfrm>
            <a:off x="990600" y="1803400"/>
            <a:ext cx="71501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8149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p:cNvSpPr txBox="1">
            <a:spLocks noChangeArrowheads="1"/>
          </p:cNvSpPr>
          <p:nvPr/>
        </p:nvSpPr>
        <p:spPr bwMode="auto">
          <a:xfrm>
            <a:off x="1042988" y="6440488"/>
            <a:ext cx="391795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655638" algn="l"/>
                <a:tab pos="1312863" algn="l"/>
                <a:tab pos="1968500" algn="l"/>
                <a:tab pos="2625725" algn="l"/>
                <a:tab pos="3282950" algn="l"/>
              </a:tabLst>
              <a:defRPr sz="2400">
                <a:solidFill>
                  <a:schemeClr val="bg1"/>
                </a:solidFill>
                <a:latin typeface="Arial" charset="0"/>
                <a:ea typeface="ＭＳ Ｐゴシック" charset="0"/>
                <a:cs typeface="Times New Roman" charset="0"/>
              </a:defRPr>
            </a:lvl1pPr>
            <a:lvl2pPr marL="37931725" indent="-37474525"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2pPr>
            <a:lvl3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3pPr>
            <a:lvl4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4pPr>
            <a:lvl5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5pPr>
            <a:lvl6pPr marL="4572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6pPr>
            <a:lvl7pPr marL="9144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7pPr>
            <a:lvl8pPr marL="13716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8pPr>
            <a:lvl9pPr marL="18288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9pPr>
          </a:lstStyle>
          <a:p>
            <a:pPr eaLnBrk="1" hangingPunct="1">
              <a:lnSpc>
                <a:spcPct val="97000"/>
              </a:lnSpc>
              <a:buClr>
                <a:srgbClr val="000000"/>
              </a:buClr>
              <a:buSzPct val="45000"/>
              <a:buFontTx/>
              <a:buNone/>
            </a:pPr>
            <a:r>
              <a:rPr lang="en-GB" sz="1100" b="1">
                <a:solidFill>
                  <a:srgbClr val="BFBFBF"/>
                </a:solidFill>
              </a:rPr>
              <a:t>Shinebourne E A et al. Heart 2006;92:1353-1359</a:t>
            </a:r>
          </a:p>
        </p:txBody>
      </p:sp>
      <p:pic>
        <p:nvPicPr>
          <p:cNvPr id="39939" name="Immagine 4"/>
          <p:cNvPicPr>
            <a:picLocks noChangeAspect="1"/>
          </p:cNvPicPr>
          <p:nvPr/>
        </p:nvPicPr>
        <p:blipFill>
          <a:blip r:embed="rId3">
            <a:extLst>
              <a:ext uri="{28A0092B-C50C-407E-A947-70E740481C1C}">
                <a14:useLocalDpi xmlns:a14="http://schemas.microsoft.com/office/drawing/2010/main" val="0"/>
              </a:ext>
            </a:extLst>
          </a:blip>
          <a:srcRect l="55182"/>
          <a:stretch>
            <a:fillRect/>
          </a:stretch>
        </p:blipFill>
        <p:spPr bwMode="auto">
          <a:xfrm>
            <a:off x="1447800" y="1981200"/>
            <a:ext cx="59309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txBox="1">
            <a:spLocks/>
          </p:cNvSpPr>
          <p:nvPr/>
        </p:nvSpPr>
        <p:spPr bwMode="auto">
          <a:xfrm>
            <a:off x="0" y="457200"/>
            <a:ext cx="9144000" cy="1143000"/>
          </a:xfrm>
          <a:prstGeom prst="rect">
            <a:avLst/>
          </a:prstGeom>
          <a:noFill/>
          <a:ln w="9525">
            <a:noFill/>
            <a:miter lim="800000"/>
            <a:headEnd/>
            <a:tailEnd/>
          </a:ln>
        </p:spPr>
        <p:txBody>
          <a:bodyPr anchor="ctr"/>
          <a:lstStyle>
            <a:lvl1pPr eaLnBrk="0" hangingPunct="0">
              <a:defRPr sz="2400">
                <a:solidFill>
                  <a:schemeClr val="bg1"/>
                </a:solidFill>
                <a:latin typeface="Arial" charset="0"/>
                <a:ea typeface="ＭＳ Ｐゴシック" charset="0"/>
                <a:cs typeface="Times New Roman" charset="0"/>
              </a:defRPr>
            </a:lvl1pPr>
            <a:lvl2pPr marL="37931725" indent="-37474525" eaLnBrk="0" hangingPunct="0">
              <a:defRPr sz="2400">
                <a:solidFill>
                  <a:schemeClr val="bg1"/>
                </a:solidFill>
                <a:latin typeface="Arial" charset="0"/>
                <a:ea typeface="Times New Roman" charset="0"/>
                <a:cs typeface="Times New Roman" charset="0"/>
              </a:defRPr>
            </a:lvl2pPr>
            <a:lvl3pPr eaLnBrk="0" hangingPunct="0">
              <a:defRPr sz="2400">
                <a:solidFill>
                  <a:schemeClr val="bg1"/>
                </a:solidFill>
                <a:latin typeface="Arial" charset="0"/>
                <a:ea typeface="Times New Roman" charset="0"/>
                <a:cs typeface="Times New Roman" charset="0"/>
              </a:defRPr>
            </a:lvl3pPr>
            <a:lvl4pPr eaLnBrk="0" hangingPunct="0">
              <a:defRPr sz="2400">
                <a:solidFill>
                  <a:schemeClr val="bg1"/>
                </a:solidFill>
                <a:latin typeface="Arial" charset="0"/>
                <a:ea typeface="Times New Roman" charset="0"/>
                <a:cs typeface="Times New Roman" charset="0"/>
              </a:defRPr>
            </a:lvl4pPr>
            <a:lvl5pPr eaLnBrk="0" hangingPunct="0">
              <a:defRPr sz="2400">
                <a:solidFill>
                  <a:schemeClr val="bg1"/>
                </a:solidFill>
                <a:latin typeface="Arial" charset="0"/>
                <a:ea typeface="Times New Roman" charset="0"/>
                <a:cs typeface="Times New Roman" charset="0"/>
              </a:defRPr>
            </a:lvl5pPr>
            <a:lvl6pPr marL="457200" eaLnBrk="0" fontAlgn="base" hangingPunct="0">
              <a:spcBef>
                <a:spcPct val="20000"/>
              </a:spcBef>
              <a:spcAft>
                <a:spcPct val="0"/>
              </a:spcAft>
              <a:defRPr sz="2400">
                <a:solidFill>
                  <a:schemeClr val="bg1"/>
                </a:solidFill>
                <a:latin typeface="Arial" charset="0"/>
                <a:ea typeface="Times New Roman" charset="0"/>
                <a:cs typeface="Times New Roman" charset="0"/>
              </a:defRPr>
            </a:lvl6pPr>
            <a:lvl7pPr marL="914400" eaLnBrk="0" fontAlgn="base" hangingPunct="0">
              <a:spcBef>
                <a:spcPct val="20000"/>
              </a:spcBef>
              <a:spcAft>
                <a:spcPct val="0"/>
              </a:spcAft>
              <a:defRPr sz="2400">
                <a:solidFill>
                  <a:schemeClr val="bg1"/>
                </a:solidFill>
                <a:latin typeface="Arial" charset="0"/>
                <a:ea typeface="Times New Roman" charset="0"/>
                <a:cs typeface="Times New Roman" charset="0"/>
              </a:defRPr>
            </a:lvl7pPr>
            <a:lvl8pPr marL="1371600" eaLnBrk="0" fontAlgn="base" hangingPunct="0">
              <a:spcBef>
                <a:spcPct val="20000"/>
              </a:spcBef>
              <a:spcAft>
                <a:spcPct val="0"/>
              </a:spcAft>
              <a:defRPr sz="2400">
                <a:solidFill>
                  <a:schemeClr val="bg1"/>
                </a:solidFill>
                <a:latin typeface="Arial" charset="0"/>
                <a:ea typeface="Times New Roman" charset="0"/>
                <a:cs typeface="Times New Roman" charset="0"/>
              </a:defRPr>
            </a:lvl8pPr>
            <a:lvl9pPr marL="1828800" eaLnBrk="0" fontAlgn="base" hangingPunct="0">
              <a:spcBef>
                <a:spcPct val="20000"/>
              </a:spcBef>
              <a:spcAft>
                <a:spcPct val="0"/>
              </a:spcAft>
              <a:defRPr sz="2400">
                <a:solidFill>
                  <a:schemeClr val="bg1"/>
                </a:solidFill>
                <a:latin typeface="Arial" charset="0"/>
                <a:ea typeface="Times New Roman" charset="0"/>
                <a:cs typeface="Times New Roman" charset="0"/>
              </a:defRPr>
            </a:lvl9pPr>
          </a:lstStyle>
          <a:p>
            <a:pPr algn="ctr">
              <a:spcBef>
                <a:spcPct val="0"/>
              </a:spcBef>
              <a:buFontTx/>
              <a:buNone/>
            </a:pPr>
            <a:r>
              <a:rPr lang="it-IT" sz="3200" b="1" dirty="0">
                <a:solidFill>
                  <a:srgbClr val="4BACC6"/>
                </a:solidFill>
                <a:ea typeface="+mn-ea"/>
                <a:cs typeface="+mn-cs"/>
              </a:rPr>
              <a:t>Tetralogia di </a:t>
            </a:r>
            <a:r>
              <a:rPr lang="it-IT" sz="3200" b="1" dirty="0" err="1">
                <a:solidFill>
                  <a:srgbClr val="4BACC6"/>
                </a:solidFill>
                <a:ea typeface="+mn-ea"/>
                <a:cs typeface="+mn-cs"/>
              </a:rPr>
              <a:t>Fallot</a:t>
            </a:r>
            <a:r>
              <a:rPr lang="it-IT" sz="3200" b="1" dirty="0">
                <a:solidFill>
                  <a:srgbClr val="4BACC6"/>
                </a:solidFill>
                <a:ea typeface="+mn-ea"/>
                <a:cs typeface="+mn-cs"/>
              </a:rPr>
              <a:t> – valvola polmonare </a:t>
            </a:r>
            <a:r>
              <a:rPr lang="it-IT" sz="3200" b="1" dirty="0" smtClean="0">
                <a:solidFill>
                  <a:srgbClr val="4BACC6"/>
                </a:solidFill>
                <a:ea typeface="+mn-ea"/>
                <a:cs typeface="+mn-cs"/>
              </a:rPr>
              <a:t>assente</a:t>
            </a:r>
            <a:endParaRPr lang="it-IT" sz="3200" b="1" dirty="0">
              <a:solidFill>
                <a:srgbClr val="4BACC6"/>
              </a:solidFill>
              <a:ea typeface="+mn-ea"/>
              <a:cs typeface="+mn-cs"/>
            </a:endParaRPr>
          </a:p>
        </p:txBody>
      </p:sp>
    </p:spTree>
    <p:extLst>
      <p:ext uri="{BB962C8B-B14F-4D97-AF65-F5344CB8AC3E}">
        <p14:creationId xmlns:p14="http://schemas.microsoft.com/office/powerpoint/2010/main" val="513716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smtClean="0">
                <a:solidFill>
                  <a:srgbClr val="4BACC6"/>
                </a:solidFill>
                <a:latin typeface="Arial" charset="0"/>
              </a:rPr>
              <a:t>EUROCAT: </a:t>
            </a:r>
            <a:r>
              <a:rPr lang="en-GB" sz="4000" b="1" dirty="0" err="1" smtClean="0">
                <a:solidFill>
                  <a:srgbClr val="4BACC6"/>
                </a:solidFill>
                <a:latin typeface="Arial" charset="0"/>
              </a:rPr>
              <a:t>prevalenza</a:t>
            </a:r>
            <a:r>
              <a:rPr lang="en-GB" sz="4000" b="1" dirty="0" smtClean="0">
                <a:solidFill>
                  <a:srgbClr val="4BACC6"/>
                </a:solidFill>
                <a:latin typeface="Arial" charset="0"/>
              </a:rPr>
              <a:t>/10’000 </a:t>
            </a:r>
            <a:r>
              <a:rPr lang="en-GB" sz="4000" b="1" dirty="0" err="1" smtClean="0">
                <a:solidFill>
                  <a:srgbClr val="4BACC6"/>
                </a:solidFill>
                <a:latin typeface="Arial" charset="0"/>
              </a:rPr>
              <a:t>nati</a:t>
            </a:r>
            <a:endParaRPr lang="en-GB" sz="4000" b="1" dirty="0" smtClean="0">
              <a:solidFill>
                <a:srgbClr val="4BACC6"/>
              </a:solidFill>
              <a:latin typeface="Arial" charset="0"/>
            </a:endParaRPr>
          </a:p>
          <a:p>
            <a:pPr algn="ctr"/>
            <a:r>
              <a:rPr lang="en-GB" sz="4000" b="1" dirty="0" smtClean="0">
                <a:solidFill>
                  <a:srgbClr val="4BACC6"/>
                </a:solidFill>
                <a:latin typeface="Arial" charset="0"/>
              </a:rPr>
              <a:t>2008-2012 – </a:t>
            </a:r>
            <a:r>
              <a:rPr lang="en-GB" sz="4000" b="1" dirty="0" err="1" smtClean="0">
                <a:solidFill>
                  <a:srgbClr val="4BACC6"/>
                </a:solidFill>
                <a:latin typeface="Arial" charset="0"/>
              </a:rPr>
              <a:t>escluse</a:t>
            </a:r>
            <a:r>
              <a:rPr lang="en-GB" sz="4000" b="1" dirty="0" smtClean="0">
                <a:solidFill>
                  <a:srgbClr val="4BACC6"/>
                </a:solidFill>
                <a:latin typeface="Arial" charset="0"/>
              </a:rPr>
              <a:t> </a:t>
            </a:r>
            <a:r>
              <a:rPr lang="en-GB" sz="4000" b="1" dirty="0" err="1" smtClean="0">
                <a:solidFill>
                  <a:srgbClr val="4BACC6"/>
                </a:solidFill>
                <a:latin typeface="Arial" charset="0"/>
              </a:rPr>
              <a:t>aneuploidie</a:t>
            </a:r>
            <a:endParaRPr lang="en-GB" sz="2800" b="1" dirty="0">
              <a:solidFill>
                <a:srgbClr val="4BACC6"/>
              </a:solidFill>
              <a:latin typeface="Arial" charset="0"/>
            </a:endParaRPr>
          </a:p>
        </p:txBody>
      </p:sp>
      <p:graphicFrame>
        <p:nvGraphicFramePr>
          <p:cNvPr id="7" name="Tabella 6"/>
          <p:cNvGraphicFramePr>
            <a:graphicFrameLocks noGrp="1"/>
          </p:cNvGraphicFramePr>
          <p:nvPr>
            <p:extLst>
              <p:ext uri="{D42A27DB-BD31-4B8C-83A1-F6EECF244321}">
                <p14:modId xmlns:p14="http://schemas.microsoft.com/office/powerpoint/2010/main" val="2545980166"/>
              </p:ext>
            </p:extLst>
          </p:nvPr>
        </p:nvGraphicFramePr>
        <p:xfrm>
          <a:off x="737121" y="1686925"/>
          <a:ext cx="7559607" cy="4740120"/>
        </p:xfrm>
        <a:graphic>
          <a:graphicData uri="http://schemas.openxmlformats.org/drawingml/2006/table">
            <a:tbl>
              <a:tblPr firstRow="1" bandRow="1">
                <a:tableStyleId>{5C22544A-7EE6-4342-B048-85BDC9FD1C3A}</a:tableStyleId>
              </a:tblPr>
              <a:tblGrid>
                <a:gridCol w="2519869"/>
                <a:gridCol w="2519869"/>
                <a:gridCol w="2519869"/>
              </a:tblGrid>
              <a:tr h="423974">
                <a:tc>
                  <a:txBody>
                    <a:bodyPr/>
                    <a:lstStyle/>
                    <a:p>
                      <a:pPr algn="ctr" fontAlgn="b"/>
                      <a:r>
                        <a:rPr lang="it-IT" sz="1600" b="1" i="0" u="none" strike="noStrike" dirty="0" smtClean="0">
                          <a:solidFill>
                            <a:schemeClr val="bg1"/>
                          </a:solidFill>
                          <a:effectLst/>
                          <a:latin typeface="Calibri"/>
                        </a:rPr>
                        <a:t>Anomaly</a:t>
                      </a:r>
                      <a:endParaRPr lang="it-IT" sz="1600" b="1" i="0" u="none" strike="noStrike" dirty="0">
                        <a:solidFill>
                          <a:schemeClr val="bg1"/>
                        </a:solidFill>
                        <a:effectLst/>
                        <a:latin typeface="Calibri"/>
                      </a:endParaRPr>
                    </a:p>
                  </a:txBody>
                  <a:tcPr marL="12700" marR="12700" marT="12700" marB="0" anchor="ctr"/>
                </a:tc>
                <a:tc>
                  <a:txBody>
                    <a:bodyPr/>
                    <a:lstStyle/>
                    <a:p>
                      <a:pPr algn="ctr" fontAlgn="b"/>
                      <a:r>
                        <a:rPr lang="it-IT" sz="1600" b="1" i="0" u="none" strike="noStrike" dirty="0">
                          <a:solidFill>
                            <a:schemeClr val="bg1"/>
                          </a:solidFill>
                          <a:effectLst/>
                          <a:latin typeface="Calibri"/>
                        </a:rPr>
                        <a:t>Total </a:t>
                      </a:r>
                      <a:r>
                        <a:rPr lang="it-IT" sz="1600" b="1" i="0" u="none" strike="noStrike" dirty="0" err="1">
                          <a:solidFill>
                            <a:schemeClr val="bg1"/>
                          </a:solidFill>
                          <a:effectLst/>
                          <a:latin typeface="Calibri"/>
                        </a:rPr>
                        <a:t>Prevalence</a:t>
                      </a:r>
                      <a:r>
                        <a:rPr lang="it-IT" sz="1600" b="1" i="0" u="none" strike="noStrike" dirty="0">
                          <a:solidFill>
                            <a:schemeClr val="bg1"/>
                          </a:solidFill>
                          <a:effectLst/>
                          <a:latin typeface="Calibri"/>
                        </a:rPr>
                        <a:t/>
                      </a:r>
                      <a:br>
                        <a:rPr lang="it-IT" sz="1600" b="1" i="0" u="none" strike="noStrike" dirty="0">
                          <a:solidFill>
                            <a:schemeClr val="bg1"/>
                          </a:solidFill>
                          <a:effectLst/>
                          <a:latin typeface="Calibri"/>
                        </a:rPr>
                      </a:br>
                      <a:r>
                        <a:rPr lang="it-IT" sz="1600" b="1" i="0" u="none" strike="noStrike" dirty="0">
                          <a:solidFill>
                            <a:schemeClr val="bg1"/>
                          </a:solidFill>
                          <a:effectLst/>
                          <a:latin typeface="Calibri"/>
                        </a:rPr>
                        <a:t>(95% CI)</a:t>
                      </a:r>
                    </a:p>
                  </a:txBody>
                  <a:tcPr marL="12700" marR="12700" marT="12700" marB="0" anchor="b"/>
                </a:tc>
                <a:tc>
                  <a:txBody>
                    <a:bodyPr/>
                    <a:lstStyle/>
                    <a:p>
                      <a:pPr algn="ctr" fontAlgn="b"/>
                      <a:r>
                        <a:rPr lang="it-IT" sz="1600" b="1" i="0" u="none" strike="noStrike" dirty="0">
                          <a:solidFill>
                            <a:schemeClr val="bg1"/>
                          </a:solidFill>
                          <a:effectLst/>
                          <a:latin typeface="Calibri"/>
                        </a:rPr>
                        <a:t>LB </a:t>
                      </a:r>
                      <a:r>
                        <a:rPr lang="it-IT" sz="1600" b="1" i="0" u="none" strike="noStrike" dirty="0" err="1">
                          <a:solidFill>
                            <a:schemeClr val="bg1"/>
                          </a:solidFill>
                          <a:effectLst/>
                          <a:latin typeface="Calibri"/>
                        </a:rPr>
                        <a:t>Prevalence</a:t>
                      </a:r>
                      <a:r>
                        <a:rPr lang="it-IT" sz="1600" b="1" i="0" u="none" strike="noStrike" dirty="0">
                          <a:solidFill>
                            <a:schemeClr val="bg1"/>
                          </a:solidFill>
                          <a:effectLst/>
                          <a:latin typeface="Calibri"/>
                        </a:rPr>
                        <a:t/>
                      </a:r>
                      <a:br>
                        <a:rPr lang="it-IT" sz="1600" b="1" i="0" u="none" strike="noStrike" dirty="0">
                          <a:solidFill>
                            <a:schemeClr val="bg1"/>
                          </a:solidFill>
                          <a:effectLst/>
                          <a:latin typeface="Calibri"/>
                        </a:rPr>
                      </a:br>
                      <a:r>
                        <a:rPr lang="it-IT" sz="1600" b="1" i="0" u="none" strike="noStrike" dirty="0">
                          <a:solidFill>
                            <a:schemeClr val="bg1"/>
                          </a:solidFill>
                          <a:effectLst/>
                          <a:latin typeface="Calibri"/>
                        </a:rPr>
                        <a:t>(95% CI)</a:t>
                      </a:r>
                    </a:p>
                  </a:txBody>
                  <a:tcPr marL="12700" marR="12700" marT="12700" marB="0" anchor="b"/>
                </a:tc>
              </a:tr>
              <a:tr h="423974">
                <a:tc>
                  <a:txBody>
                    <a:bodyPr/>
                    <a:lstStyle/>
                    <a:p>
                      <a:pPr algn="ctr" fontAlgn="ctr"/>
                      <a:r>
                        <a:rPr lang="it-IT" sz="1600" b="0" i="0" u="none" strike="noStrike" dirty="0" err="1">
                          <a:solidFill>
                            <a:srgbClr val="000000"/>
                          </a:solidFill>
                          <a:effectLst/>
                          <a:latin typeface="Calibri"/>
                        </a:rPr>
                        <a:t>Nervous</a:t>
                      </a:r>
                      <a:r>
                        <a:rPr lang="it-IT" sz="1600" b="0" i="0" u="none" strike="noStrike" dirty="0">
                          <a:solidFill>
                            <a:srgbClr val="000000"/>
                          </a:solidFill>
                          <a:effectLst/>
                          <a:latin typeface="Calibri"/>
                        </a:rPr>
                        <a:t> </a:t>
                      </a:r>
                      <a:r>
                        <a:rPr lang="it-IT" sz="1600" b="0" i="0" u="none" strike="noStrike" kern="1200" dirty="0" err="1">
                          <a:solidFill>
                            <a:srgbClr val="000000"/>
                          </a:solidFill>
                          <a:effectLst/>
                          <a:latin typeface="Calibri"/>
                          <a:ea typeface="+mn-ea"/>
                          <a:cs typeface="+mn-cs"/>
                        </a:rPr>
                        <a:t>system</a:t>
                      </a:r>
                      <a:endParaRPr lang="it-IT" sz="1600" b="0" i="0" u="none" strike="noStrike" kern="1200" dirty="0">
                        <a:solidFill>
                          <a:srgbClr val="000000"/>
                        </a:solidFill>
                        <a:effectLst/>
                        <a:latin typeface="Calibri"/>
                        <a:ea typeface="+mn-ea"/>
                        <a:cs typeface="+mn-cs"/>
                      </a:endParaRPr>
                    </a:p>
                  </a:txBody>
                  <a:tcPr marL="12700" marR="12700" marT="12700" marB="0" anchor="ctr"/>
                </a:tc>
                <a:tc>
                  <a:txBody>
                    <a:bodyPr/>
                    <a:lstStyle/>
                    <a:p>
                      <a:pPr algn="ctr" fontAlgn="ctr"/>
                      <a:r>
                        <a:rPr lang="it-IT" sz="1600" b="0" i="0" u="none" strike="noStrike" dirty="0">
                          <a:solidFill>
                            <a:srgbClr val="000000"/>
                          </a:solidFill>
                          <a:effectLst/>
                          <a:latin typeface="Calibri"/>
                        </a:rPr>
                        <a:t>22.69 (22.22 - 23.17)</a:t>
                      </a:r>
                    </a:p>
                  </a:txBody>
                  <a:tcPr marL="12700" marR="12700" marT="12700" marB="0" anchor="ctr"/>
                </a:tc>
                <a:tc>
                  <a:txBody>
                    <a:bodyPr/>
                    <a:lstStyle/>
                    <a:p>
                      <a:pPr algn="ctr" fontAlgn="ctr"/>
                      <a:r>
                        <a:rPr lang="it-IT" sz="1600" b="0" i="0" u="none" strike="noStrike">
                          <a:solidFill>
                            <a:srgbClr val="000000"/>
                          </a:solidFill>
                          <a:effectLst/>
                          <a:latin typeface="Calibri"/>
                        </a:rPr>
                        <a:t>11.59 (11.26 - 11.93)</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Eye</a:t>
                      </a:r>
                    </a:p>
                  </a:txBody>
                  <a:tcPr marL="12700" marR="12700" marT="12700" marB="0" anchor="ctr"/>
                </a:tc>
                <a:tc>
                  <a:txBody>
                    <a:bodyPr/>
                    <a:lstStyle/>
                    <a:p>
                      <a:pPr algn="ctr" fontAlgn="ctr"/>
                      <a:r>
                        <a:rPr lang="it-IT" sz="1600" b="0" i="0" u="none" strike="noStrike" dirty="0">
                          <a:solidFill>
                            <a:srgbClr val="000000"/>
                          </a:solidFill>
                          <a:effectLst/>
                          <a:latin typeface="Calibri"/>
                        </a:rPr>
                        <a:t>3.73 (3.54 - 3.93)</a:t>
                      </a:r>
                    </a:p>
                  </a:txBody>
                  <a:tcPr marL="12700" marR="12700" marT="12700" marB="0" anchor="ctr"/>
                </a:tc>
                <a:tc>
                  <a:txBody>
                    <a:bodyPr/>
                    <a:lstStyle/>
                    <a:p>
                      <a:pPr algn="ctr" fontAlgn="ctr"/>
                      <a:r>
                        <a:rPr lang="it-IT" sz="1600" b="0" i="0" u="none" strike="noStrike">
                          <a:solidFill>
                            <a:srgbClr val="000000"/>
                          </a:solidFill>
                          <a:effectLst/>
                          <a:latin typeface="Calibri"/>
                        </a:rPr>
                        <a:t>3.59 (3.40 - 3.78)</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Ear, face and neck</a:t>
                      </a:r>
                    </a:p>
                  </a:txBody>
                  <a:tcPr marL="12700" marR="12700" marT="12700" marB="0" anchor="ctr"/>
                </a:tc>
                <a:tc>
                  <a:txBody>
                    <a:bodyPr/>
                    <a:lstStyle/>
                    <a:p>
                      <a:pPr algn="ctr" fontAlgn="ctr"/>
                      <a:r>
                        <a:rPr lang="it-IT" sz="1600" b="0" i="0" u="none" strike="noStrike" dirty="0">
                          <a:solidFill>
                            <a:srgbClr val="000000"/>
                          </a:solidFill>
                          <a:effectLst/>
                          <a:latin typeface="Calibri"/>
                        </a:rPr>
                        <a:t>1.67 (1.55 - 1.80)</a:t>
                      </a:r>
                    </a:p>
                  </a:txBody>
                  <a:tcPr marL="12700" marR="12700" marT="12700" marB="0" anchor="ctr"/>
                </a:tc>
                <a:tc>
                  <a:txBody>
                    <a:bodyPr/>
                    <a:lstStyle/>
                    <a:p>
                      <a:pPr algn="ctr" fontAlgn="ctr"/>
                      <a:r>
                        <a:rPr lang="it-IT" sz="1600" b="0" i="0" u="none" strike="noStrike" dirty="0">
                          <a:solidFill>
                            <a:srgbClr val="000000"/>
                          </a:solidFill>
                          <a:effectLst/>
                          <a:latin typeface="Calibri"/>
                        </a:rPr>
                        <a:t>1.49 (1.37 - 1.62)</a:t>
                      </a:r>
                    </a:p>
                  </a:txBody>
                  <a:tcPr marL="12700" marR="12700" marT="12700" marB="0" anchor="ctr"/>
                </a:tc>
              </a:tr>
              <a:tr h="423974">
                <a:tc>
                  <a:txBody>
                    <a:bodyPr/>
                    <a:lstStyle/>
                    <a:p>
                      <a:pPr algn="ctr" fontAlgn="ctr"/>
                      <a:r>
                        <a:rPr lang="it-IT" sz="1600" b="0" i="0" u="none" strike="noStrike" dirty="0" err="1">
                          <a:solidFill>
                            <a:srgbClr val="FFFFFF"/>
                          </a:solidFill>
                          <a:effectLst/>
                          <a:latin typeface="Calibri"/>
                        </a:rPr>
                        <a:t>Congenital</a:t>
                      </a:r>
                      <a:r>
                        <a:rPr lang="it-IT" sz="1600" b="0" i="0" u="none" strike="noStrike" dirty="0">
                          <a:solidFill>
                            <a:srgbClr val="FFFFFF"/>
                          </a:solidFill>
                          <a:effectLst/>
                          <a:latin typeface="Calibri"/>
                        </a:rPr>
                        <a:t> </a:t>
                      </a:r>
                      <a:r>
                        <a:rPr lang="it-IT" sz="1600" b="0" i="0" u="none" strike="noStrike" dirty="0" err="1">
                          <a:solidFill>
                            <a:srgbClr val="FFFFFF"/>
                          </a:solidFill>
                          <a:effectLst/>
                          <a:latin typeface="Calibri"/>
                        </a:rPr>
                        <a:t>heart</a:t>
                      </a:r>
                      <a:r>
                        <a:rPr lang="it-IT" sz="1600" b="0" i="0" u="none" strike="noStrike" dirty="0">
                          <a:solidFill>
                            <a:srgbClr val="FFFFFF"/>
                          </a:solidFill>
                          <a:effectLst/>
                          <a:latin typeface="Calibri"/>
                        </a:rPr>
                        <a:t> defects</a:t>
                      </a:r>
                    </a:p>
                  </a:txBody>
                  <a:tcPr marL="12700" marR="12700" marT="12700" marB="0" anchor="ctr">
                    <a:solidFill>
                      <a:srgbClr val="FF0000"/>
                    </a:solidFill>
                  </a:tcPr>
                </a:tc>
                <a:tc>
                  <a:txBody>
                    <a:bodyPr/>
                    <a:lstStyle/>
                    <a:p>
                      <a:pPr algn="ctr" fontAlgn="ctr"/>
                      <a:r>
                        <a:rPr lang="it-IT" sz="1600" b="0" i="0" u="none" strike="noStrike" dirty="0">
                          <a:solidFill>
                            <a:srgbClr val="FFFFFF"/>
                          </a:solidFill>
                          <a:effectLst/>
                          <a:latin typeface="Calibri"/>
                        </a:rPr>
                        <a:t>71.06 (70.23 - 71.90)</a:t>
                      </a:r>
                    </a:p>
                  </a:txBody>
                  <a:tcPr marL="12700" marR="12700" marT="12700" marB="0" anchor="ctr">
                    <a:solidFill>
                      <a:srgbClr val="FF0000"/>
                    </a:solidFill>
                  </a:tcPr>
                </a:tc>
                <a:tc>
                  <a:txBody>
                    <a:bodyPr/>
                    <a:lstStyle/>
                    <a:p>
                      <a:pPr algn="ctr" fontAlgn="ctr"/>
                      <a:r>
                        <a:rPr lang="it-IT" sz="1600" b="0" i="0" u="none" strike="noStrike" dirty="0">
                          <a:solidFill>
                            <a:srgbClr val="FFFFFF"/>
                          </a:solidFill>
                          <a:effectLst/>
                          <a:latin typeface="Calibri"/>
                        </a:rPr>
                        <a:t>66.21 (65.41 - 67.03)</a:t>
                      </a:r>
                    </a:p>
                  </a:txBody>
                  <a:tcPr marL="12700" marR="12700" marT="12700" marB="0" anchor="ctr">
                    <a:solidFill>
                      <a:srgbClr val="FF0000"/>
                    </a:solidFill>
                  </a:tcPr>
                </a:tc>
              </a:tr>
              <a:tr h="423974">
                <a:tc>
                  <a:txBody>
                    <a:bodyPr/>
                    <a:lstStyle/>
                    <a:p>
                      <a:pPr algn="ctr" fontAlgn="ctr"/>
                      <a:r>
                        <a:rPr lang="it-IT" sz="1600" b="0" i="0" u="none" strike="noStrike">
                          <a:solidFill>
                            <a:srgbClr val="000000"/>
                          </a:solidFill>
                          <a:effectLst/>
                          <a:latin typeface="Calibri"/>
                        </a:rPr>
                        <a:t>Oro-facial clefts</a:t>
                      </a:r>
                    </a:p>
                  </a:txBody>
                  <a:tcPr marL="12700" marR="12700" marT="12700" marB="0" anchor="ctr"/>
                </a:tc>
                <a:tc>
                  <a:txBody>
                    <a:bodyPr/>
                    <a:lstStyle/>
                    <a:p>
                      <a:pPr algn="ctr" fontAlgn="ctr"/>
                      <a:r>
                        <a:rPr lang="it-IT" sz="1600" b="0" i="0" u="none" strike="noStrike">
                          <a:solidFill>
                            <a:srgbClr val="000000"/>
                          </a:solidFill>
                          <a:effectLst/>
                          <a:latin typeface="Calibri"/>
                        </a:rPr>
                        <a:t>13.25 (12.89 - 13.61)</a:t>
                      </a:r>
                    </a:p>
                  </a:txBody>
                  <a:tcPr marL="12700" marR="12700" marT="12700" marB="0" anchor="ctr"/>
                </a:tc>
                <a:tc>
                  <a:txBody>
                    <a:bodyPr/>
                    <a:lstStyle/>
                    <a:p>
                      <a:pPr algn="ctr" fontAlgn="ctr"/>
                      <a:r>
                        <a:rPr lang="it-IT" sz="1600" b="0" i="0" u="none" strike="noStrike" dirty="0">
                          <a:solidFill>
                            <a:srgbClr val="000000"/>
                          </a:solidFill>
                          <a:effectLst/>
                          <a:latin typeface="Calibri"/>
                        </a:rPr>
                        <a:t>12.46 (12.11 - 12.81)</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Digestive system</a:t>
                      </a:r>
                    </a:p>
                  </a:txBody>
                  <a:tcPr marL="12700" marR="12700" marT="12700" marB="0" anchor="ctr"/>
                </a:tc>
                <a:tc>
                  <a:txBody>
                    <a:bodyPr/>
                    <a:lstStyle/>
                    <a:p>
                      <a:pPr algn="ctr" fontAlgn="ctr"/>
                      <a:r>
                        <a:rPr lang="it-IT" sz="1600" b="0" i="0" u="none" strike="noStrike">
                          <a:solidFill>
                            <a:srgbClr val="000000"/>
                          </a:solidFill>
                          <a:effectLst/>
                          <a:latin typeface="Calibri"/>
                        </a:rPr>
                        <a:t>16.70 (16.30 - 17.11)</a:t>
                      </a:r>
                    </a:p>
                  </a:txBody>
                  <a:tcPr marL="12700" marR="12700" marT="12700" marB="0" anchor="ctr"/>
                </a:tc>
                <a:tc>
                  <a:txBody>
                    <a:bodyPr/>
                    <a:lstStyle/>
                    <a:p>
                      <a:pPr algn="ctr" fontAlgn="ctr"/>
                      <a:r>
                        <a:rPr lang="it-IT" sz="1600" b="0" i="0" u="none" strike="noStrike" dirty="0">
                          <a:solidFill>
                            <a:srgbClr val="000000"/>
                          </a:solidFill>
                          <a:effectLst/>
                          <a:latin typeface="Calibri"/>
                        </a:rPr>
                        <a:t>14.83 (14.45 - 15.22)</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Abdominal wall defects</a:t>
                      </a:r>
                    </a:p>
                  </a:txBody>
                  <a:tcPr marL="12700" marR="12700" marT="12700" marB="0" anchor="ctr"/>
                </a:tc>
                <a:tc>
                  <a:txBody>
                    <a:bodyPr/>
                    <a:lstStyle/>
                    <a:p>
                      <a:pPr algn="ctr" fontAlgn="ctr"/>
                      <a:r>
                        <a:rPr lang="it-IT" sz="1600" b="0" i="0" u="none" strike="noStrike">
                          <a:solidFill>
                            <a:srgbClr val="000000"/>
                          </a:solidFill>
                          <a:effectLst/>
                          <a:latin typeface="Calibri"/>
                        </a:rPr>
                        <a:t>5.50 (5.27 - 5.74)</a:t>
                      </a:r>
                    </a:p>
                  </a:txBody>
                  <a:tcPr marL="12700" marR="12700" marT="12700" marB="0" anchor="ctr"/>
                </a:tc>
                <a:tc>
                  <a:txBody>
                    <a:bodyPr/>
                    <a:lstStyle/>
                    <a:p>
                      <a:pPr algn="ctr" fontAlgn="ctr"/>
                      <a:r>
                        <a:rPr lang="it-IT" sz="1600" b="0" i="0" u="none" strike="noStrike" dirty="0">
                          <a:solidFill>
                            <a:srgbClr val="000000"/>
                          </a:solidFill>
                          <a:effectLst/>
                          <a:latin typeface="Calibri"/>
                        </a:rPr>
                        <a:t>3.57 (3.39 - 3.77)</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Urinary</a:t>
                      </a:r>
                    </a:p>
                  </a:txBody>
                  <a:tcPr marL="12700" marR="12700" marT="12700" marB="0" anchor="ctr"/>
                </a:tc>
                <a:tc>
                  <a:txBody>
                    <a:bodyPr/>
                    <a:lstStyle/>
                    <a:p>
                      <a:pPr algn="ctr" fontAlgn="ctr"/>
                      <a:r>
                        <a:rPr lang="it-IT" sz="1600" b="0" i="0" u="none" strike="noStrike">
                          <a:solidFill>
                            <a:srgbClr val="000000"/>
                          </a:solidFill>
                          <a:effectLst/>
                          <a:latin typeface="Calibri"/>
                        </a:rPr>
                        <a:t>31.85 (31.29 - 32.41)</a:t>
                      </a:r>
                    </a:p>
                  </a:txBody>
                  <a:tcPr marL="12700" marR="12700" marT="12700" marB="0" anchor="ctr"/>
                </a:tc>
                <a:tc>
                  <a:txBody>
                    <a:bodyPr/>
                    <a:lstStyle/>
                    <a:p>
                      <a:pPr algn="ctr" fontAlgn="ctr"/>
                      <a:r>
                        <a:rPr lang="it-IT" sz="1600" b="0" i="0" u="none" strike="noStrike" dirty="0">
                          <a:solidFill>
                            <a:srgbClr val="000000"/>
                          </a:solidFill>
                          <a:effectLst/>
                          <a:latin typeface="Calibri"/>
                        </a:rPr>
                        <a:t>27.91 (27.39 - 28.43)</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Genital</a:t>
                      </a:r>
                    </a:p>
                  </a:txBody>
                  <a:tcPr marL="12700" marR="12700" marT="12700" marB="0" anchor="ctr"/>
                </a:tc>
                <a:tc>
                  <a:txBody>
                    <a:bodyPr/>
                    <a:lstStyle/>
                    <a:p>
                      <a:pPr algn="ctr" fontAlgn="ctr"/>
                      <a:r>
                        <a:rPr lang="it-IT" sz="1600" b="0" i="0" u="none" strike="noStrike">
                          <a:solidFill>
                            <a:srgbClr val="000000"/>
                          </a:solidFill>
                          <a:effectLst/>
                          <a:latin typeface="Calibri"/>
                        </a:rPr>
                        <a:t>21.41 (20.95 - 21.87)</a:t>
                      </a:r>
                    </a:p>
                  </a:txBody>
                  <a:tcPr marL="12700" marR="12700" marT="12700" marB="0" anchor="ctr"/>
                </a:tc>
                <a:tc>
                  <a:txBody>
                    <a:bodyPr/>
                    <a:lstStyle/>
                    <a:p>
                      <a:pPr algn="ctr" fontAlgn="ctr"/>
                      <a:r>
                        <a:rPr lang="it-IT" sz="1600" b="0" i="0" u="none" strike="noStrike" dirty="0">
                          <a:solidFill>
                            <a:srgbClr val="000000"/>
                          </a:solidFill>
                          <a:effectLst/>
                          <a:latin typeface="Calibri"/>
                        </a:rPr>
                        <a:t>20.89 (20.44 - 21.35)</a:t>
                      </a:r>
                    </a:p>
                  </a:txBody>
                  <a:tcPr marL="12700" marR="12700" marT="12700" marB="0" anchor="ctr"/>
                </a:tc>
              </a:tr>
              <a:tr h="423974">
                <a:tc>
                  <a:txBody>
                    <a:bodyPr/>
                    <a:lstStyle/>
                    <a:p>
                      <a:pPr algn="ctr" fontAlgn="ctr"/>
                      <a:r>
                        <a:rPr lang="it-IT" sz="1600" b="0" i="0" u="none" strike="noStrike">
                          <a:solidFill>
                            <a:srgbClr val="000000"/>
                          </a:solidFill>
                          <a:effectLst/>
                          <a:latin typeface="Calibri"/>
                        </a:rPr>
                        <a:t>Limb</a:t>
                      </a:r>
                    </a:p>
                  </a:txBody>
                  <a:tcPr marL="12700" marR="12700" marT="12700" marB="0" anchor="ctr"/>
                </a:tc>
                <a:tc>
                  <a:txBody>
                    <a:bodyPr/>
                    <a:lstStyle/>
                    <a:p>
                      <a:pPr algn="ctr" fontAlgn="ctr"/>
                      <a:r>
                        <a:rPr lang="it-IT" sz="1600" b="0" i="0" u="none" strike="noStrike">
                          <a:solidFill>
                            <a:srgbClr val="000000"/>
                          </a:solidFill>
                          <a:effectLst/>
                          <a:latin typeface="Calibri"/>
                        </a:rPr>
                        <a:t>38.73 (38.12 - 39.35)</a:t>
                      </a:r>
                    </a:p>
                  </a:txBody>
                  <a:tcPr marL="12700" marR="12700" marT="12700" marB="0" anchor="ctr"/>
                </a:tc>
                <a:tc>
                  <a:txBody>
                    <a:bodyPr/>
                    <a:lstStyle/>
                    <a:p>
                      <a:pPr algn="ctr" fontAlgn="ctr"/>
                      <a:r>
                        <a:rPr lang="it-IT" sz="1600" b="0" i="0" u="none" strike="noStrike" dirty="0">
                          <a:solidFill>
                            <a:srgbClr val="000000"/>
                          </a:solidFill>
                          <a:effectLst/>
                          <a:latin typeface="Calibri"/>
                        </a:rPr>
                        <a:t>35.72 (35.13 - 36.31)</a:t>
                      </a:r>
                    </a:p>
                  </a:txBody>
                  <a:tcPr marL="12700" marR="12700" marT="12700" marB="0" anchor="ctr"/>
                </a:tc>
              </a:tr>
            </a:tbl>
          </a:graphicData>
        </a:graphic>
      </p:graphicFrame>
    </p:spTree>
    <p:extLst>
      <p:ext uri="{BB962C8B-B14F-4D97-AF65-F5344CB8AC3E}">
        <p14:creationId xmlns:p14="http://schemas.microsoft.com/office/powerpoint/2010/main" val="116528310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3" y="1812925"/>
            <a:ext cx="780415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4"/>
          <p:cNvSpPr txBox="1">
            <a:spLocks noChangeArrowheads="1"/>
          </p:cNvSpPr>
          <p:nvPr/>
        </p:nvSpPr>
        <p:spPr bwMode="auto">
          <a:xfrm>
            <a:off x="671513" y="5972175"/>
            <a:ext cx="391795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655638" algn="l"/>
                <a:tab pos="1312863" algn="l"/>
                <a:tab pos="1968500" algn="l"/>
                <a:tab pos="2625725" algn="l"/>
                <a:tab pos="3282950" algn="l"/>
              </a:tabLst>
              <a:defRPr sz="2400">
                <a:solidFill>
                  <a:schemeClr val="bg1"/>
                </a:solidFill>
                <a:latin typeface="Arial" charset="0"/>
                <a:ea typeface="ＭＳ Ｐゴシック" charset="0"/>
                <a:cs typeface="Times New Roman" charset="0"/>
              </a:defRPr>
            </a:lvl1pPr>
            <a:lvl2pPr marL="37931725" indent="-37474525"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2pPr>
            <a:lvl3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3pPr>
            <a:lvl4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4pPr>
            <a:lvl5pPr eaLnBrk="0" hangingPunct="0">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5pPr>
            <a:lvl6pPr marL="4572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6pPr>
            <a:lvl7pPr marL="9144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7pPr>
            <a:lvl8pPr marL="13716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8pPr>
            <a:lvl9pPr marL="1828800" eaLnBrk="0" fontAlgn="base" hangingPunct="0">
              <a:spcBef>
                <a:spcPct val="20000"/>
              </a:spcBef>
              <a:spcAft>
                <a:spcPct val="0"/>
              </a:spcAft>
              <a:tabLst>
                <a:tab pos="655638" algn="l"/>
                <a:tab pos="1312863" algn="l"/>
                <a:tab pos="1968500" algn="l"/>
                <a:tab pos="2625725" algn="l"/>
                <a:tab pos="3282950" algn="l"/>
              </a:tabLst>
              <a:defRPr sz="2400">
                <a:solidFill>
                  <a:schemeClr val="bg1"/>
                </a:solidFill>
                <a:latin typeface="Arial" charset="0"/>
                <a:ea typeface="Times New Roman" charset="0"/>
                <a:cs typeface="Times New Roman" charset="0"/>
              </a:defRPr>
            </a:lvl9pPr>
          </a:lstStyle>
          <a:p>
            <a:pPr eaLnBrk="1" hangingPunct="1">
              <a:lnSpc>
                <a:spcPct val="97000"/>
              </a:lnSpc>
              <a:buClr>
                <a:srgbClr val="000000"/>
              </a:buClr>
              <a:buSzPct val="45000"/>
              <a:buFontTx/>
              <a:buNone/>
            </a:pPr>
            <a:r>
              <a:rPr lang="en-GB" sz="1100" b="1" dirty="0" err="1">
                <a:solidFill>
                  <a:srgbClr val="BFBFBF"/>
                </a:solidFill>
              </a:rPr>
              <a:t>Kaguelidou</a:t>
            </a:r>
            <a:r>
              <a:rPr lang="en-GB" sz="1100" b="1" dirty="0">
                <a:solidFill>
                  <a:srgbClr val="BFBFBF"/>
                </a:solidFill>
              </a:rPr>
              <a:t> F et al. </a:t>
            </a:r>
            <a:r>
              <a:rPr lang="en-GB" sz="1100" b="1" dirty="0" err="1">
                <a:solidFill>
                  <a:srgbClr val="BFBFBF"/>
                </a:solidFill>
              </a:rPr>
              <a:t>Eur</a:t>
            </a:r>
            <a:r>
              <a:rPr lang="en-GB" sz="1100" b="1" dirty="0">
                <a:solidFill>
                  <a:srgbClr val="BFBFBF"/>
                </a:solidFill>
              </a:rPr>
              <a:t> Heart J 2008;29:1432-1438</a:t>
            </a:r>
          </a:p>
        </p:txBody>
      </p:sp>
      <p:sp>
        <p:nvSpPr>
          <p:cNvPr id="7" name="Titolo 1"/>
          <p:cNvSpPr txBox="1">
            <a:spLocks/>
          </p:cNvSpPr>
          <p:nvPr/>
        </p:nvSpPr>
        <p:spPr bwMode="auto">
          <a:xfrm>
            <a:off x="0" y="457200"/>
            <a:ext cx="9144000" cy="1143000"/>
          </a:xfrm>
          <a:prstGeom prst="rect">
            <a:avLst/>
          </a:prstGeom>
          <a:noFill/>
          <a:ln w="9525">
            <a:noFill/>
            <a:miter lim="800000"/>
            <a:headEnd/>
            <a:tailEnd/>
          </a:ln>
        </p:spPr>
        <p:txBody>
          <a:bodyPr anchor="ctr"/>
          <a:lstStyle>
            <a:lvl1pPr eaLnBrk="0" hangingPunct="0">
              <a:defRPr sz="2400">
                <a:solidFill>
                  <a:schemeClr val="bg1"/>
                </a:solidFill>
                <a:latin typeface="Arial" charset="0"/>
                <a:ea typeface="ＭＳ Ｐゴシック" charset="0"/>
                <a:cs typeface="Times New Roman" charset="0"/>
              </a:defRPr>
            </a:lvl1pPr>
            <a:lvl2pPr marL="37931725" indent="-37474525" eaLnBrk="0" hangingPunct="0">
              <a:defRPr sz="2400">
                <a:solidFill>
                  <a:schemeClr val="bg1"/>
                </a:solidFill>
                <a:latin typeface="Arial" charset="0"/>
                <a:ea typeface="Times New Roman" charset="0"/>
                <a:cs typeface="Times New Roman" charset="0"/>
              </a:defRPr>
            </a:lvl2pPr>
            <a:lvl3pPr eaLnBrk="0" hangingPunct="0">
              <a:defRPr sz="2400">
                <a:solidFill>
                  <a:schemeClr val="bg1"/>
                </a:solidFill>
                <a:latin typeface="Arial" charset="0"/>
                <a:ea typeface="Times New Roman" charset="0"/>
                <a:cs typeface="Times New Roman" charset="0"/>
              </a:defRPr>
            </a:lvl3pPr>
            <a:lvl4pPr eaLnBrk="0" hangingPunct="0">
              <a:defRPr sz="2400">
                <a:solidFill>
                  <a:schemeClr val="bg1"/>
                </a:solidFill>
                <a:latin typeface="Arial" charset="0"/>
                <a:ea typeface="Times New Roman" charset="0"/>
                <a:cs typeface="Times New Roman" charset="0"/>
              </a:defRPr>
            </a:lvl4pPr>
            <a:lvl5pPr eaLnBrk="0" hangingPunct="0">
              <a:defRPr sz="2400">
                <a:solidFill>
                  <a:schemeClr val="bg1"/>
                </a:solidFill>
                <a:latin typeface="Arial" charset="0"/>
                <a:ea typeface="Times New Roman" charset="0"/>
                <a:cs typeface="Times New Roman" charset="0"/>
              </a:defRPr>
            </a:lvl5pPr>
            <a:lvl6pPr marL="457200" eaLnBrk="0" fontAlgn="base" hangingPunct="0">
              <a:spcBef>
                <a:spcPct val="20000"/>
              </a:spcBef>
              <a:spcAft>
                <a:spcPct val="0"/>
              </a:spcAft>
              <a:defRPr sz="2400">
                <a:solidFill>
                  <a:schemeClr val="bg1"/>
                </a:solidFill>
                <a:latin typeface="Arial" charset="0"/>
                <a:ea typeface="Times New Roman" charset="0"/>
                <a:cs typeface="Times New Roman" charset="0"/>
              </a:defRPr>
            </a:lvl6pPr>
            <a:lvl7pPr marL="914400" eaLnBrk="0" fontAlgn="base" hangingPunct="0">
              <a:spcBef>
                <a:spcPct val="20000"/>
              </a:spcBef>
              <a:spcAft>
                <a:spcPct val="0"/>
              </a:spcAft>
              <a:defRPr sz="2400">
                <a:solidFill>
                  <a:schemeClr val="bg1"/>
                </a:solidFill>
                <a:latin typeface="Arial" charset="0"/>
                <a:ea typeface="Times New Roman" charset="0"/>
                <a:cs typeface="Times New Roman" charset="0"/>
              </a:defRPr>
            </a:lvl7pPr>
            <a:lvl8pPr marL="1371600" eaLnBrk="0" fontAlgn="base" hangingPunct="0">
              <a:spcBef>
                <a:spcPct val="20000"/>
              </a:spcBef>
              <a:spcAft>
                <a:spcPct val="0"/>
              </a:spcAft>
              <a:defRPr sz="2400">
                <a:solidFill>
                  <a:schemeClr val="bg1"/>
                </a:solidFill>
                <a:latin typeface="Arial" charset="0"/>
                <a:ea typeface="Times New Roman" charset="0"/>
                <a:cs typeface="Times New Roman" charset="0"/>
              </a:defRPr>
            </a:lvl8pPr>
            <a:lvl9pPr marL="1828800" eaLnBrk="0" fontAlgn="base" hangingPunct="0">
              <a:spcBef>
                <a:spcPct val="20000"/>
              </a:spcBef>
              <a:spcAft>
                <a:spcPct val="0"/>
              </a:spcAft>
              <a:defRPr sz="2400">
                <a:solidFill>
                  <a:schemeClr val="bg1"/>
                </a:solidFill>
                <a:latin typeface="Arial" charset="0"/>
                <a:ea typeface="Times New Roman" charset="0"/>
                <a:cs typeface="Times New Roman" charset="0"/>
              </a:defRPr>
            </a:lvl9pPr>
          </a:lstStyle>
          <a:p>
            <a:pPr algn="ctr">
              <a:spcBef>
                <a:spcPct val="0"/>
              </a:spcBef>
              <a:buFontTx/>
              <a:buNone/>
            </a:pPr>
            <a:r>
              <a:rPr lang="it-IT" sz="3200" b="1" dirty="0">
                <a:solidFill>
                  <a:srgbClr val="4BACC6"/>
                </a:solidFill>
                <a:ea typeface="+mn-ea"/>
                <a:cs typeface="+mn-cs"/>
              </a:rPr>
              <a:t>Tetralogia di </a:t>
            </a:r>
            <a:r>
              <a:rPr lang="it-IT" sz="3200" b="1" dirty="0" err="1">
                <a:solidFill>
                  <a:srgbClr val="4BACC6"/>
                </a:solidFill>
                <a:ea typeface="+mn-ea"/>
                <a:cs typeface="+mn-cs"/>
              </a:rPr>
              <a:t>Fallot</a:t>
            </a:r>
            <a:r>
              <a:rPr lang="it-IT" sz="3200" b="1" dirty="0">
                <a:solidFill>
                  <a:srgbClr val="4BACC6"/>
                </a:solidFill>
                <a:ea typeface="+mn-ea"/>
                <a:cs typeface="+mn-cs"/>
              </a:rPr>
              <a:t> – ipoplasia rami </a:t>
            </a:r>
            <a:r>
              <a:rPr lang="it-IT" sz="3200" b="1" dirty="0" smtClean="0">
                <a:solidFill>
                  <a:srgbClr val="4BACC6"/>
                </a:solidFill>
                <a:ea typeface="+mn-ea"/>
                <a:cs typeface="+mn-cs"/>
              </a:rPr>
              <a:t>polmonari</a:t>
            </a:r>
            <a:endParaRPr lang="it-IT" sz="3200" b="1" dirty="0">
              <a:solidFill>
                <a:srgbClr val="4BACC6"/>
              </a:solidFill>
              <a:ea typeface="+mn-ea"/>
              <a:cs typeface="+mn-cs"/>
            </a:endParaRPr>
          </a:p>
        </p:txBody>
      </p:sp>
    </p:spTree>
    <p:extLst>
      <p:ext uri="{BB962C8B-B14F-4D97-AF65-F5344CB8AC3E}">
        <p14:creationId xmlns:p14="http://schemas.microsoft.com/office/powerpoint/2010/main" val="25829690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76402" y="1779041"/>
            <a:ext cx="6112629" cy="3936533"/>
          </a:xfrm>
          <a:prstGeom prst="rect">
            <a:avLst/>
          </a:prstGeom>
        </p:spPr>
      </p:pic>
    </p:spTree>
    <p:extLst>
      <p:ext uri="{BB962C8B-B14F-4D97-AF65-F5344CB8AC3E}">
        <p14:creationId xmlns:p14="http://schemas.microsoft.com/office/powerpoint/2010/main" val="36289780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smtClean="0">
                <a:solidFill>
                  <a:srgbClr val="4BACC6"/>
                </a:solidFill>
                <a:latin typeface="Arial" charset="0"/>
              </a:rPr>
              <a:t>EUROCAT: </a:t>
            </a:r>
            <a:r>
              <a:rPr lang="en-GB" sz="4000" b="1" dirty="0" err="1" smtClean="0">
                <a:solidFill>
                  <a:srgbClr val="4BACC6"/>
                </a:solidFill>
                <a:latin typeface="Arial" charset="0"/>
              </a:rPr>
              <a:t>prevalenza</a:t>
            </a:r>
            <a:r>
              <a:rPr lang="en-GB" sz="4000" b="1" dirty="0" smtClean="0">
                <a:solidFill>
                  <a:srgbClr val="4BACC6"/>
                </a:solidFill>
                <a:latin typeface="Arial" charset="0"/>
              </a:rPr>
              <a:t>/10’000 </a:t>
            </a:r>
            <a:r>
              <a:rPr lang="en-GB" sz="4000" b="1" dirty="0" err="1" smtClean="0">
                <a:solidFill>
                  <a:srgbClr val="4BACC6"/>
                </a:solidFill>
                <a:latin typeface="Arial" charset="0"/>
              </a:rPr>
              <a:t>nati</a:t>
            </a:r>
            <a:endParaRPr lang="en-GB" sz="4000" b="1" dirty="0" smtClean="0">
              <a:solidFill>
                <a:srgbClr val="4BACC6"/>
              </a:solidFill>
              <a:latin typeface="Arial" charset="0"/>
            </a:endParaRPr>
          </a:p>
          <a:p>
            <a:pPr algn="ctr"/>
            <a:r>
              <a:rPr lang="en-GB" sz="4000" b="1" dirty="0" smtClean="0">
                <a:solidFill>
                  <a:srgbClr val="4BACC6"/>
                </a:solidFill>
                <a:latin typeface="Arial" charset="0"/>
              </a:rPr>
              <a:t>2008-2012 – </a:t>
            </a:r>
            <a:r>
              <a:rPr lang="en-GB" sz="4000" b="1" dirty="0" err="1" smtClean="0">
                <a:solidFill>
                  <a:srgbClr val="4BACC6"/>
                </a:solidFill>
                <a:latin typeface="Arial" charset="0"/>
              </a:rPr>
              <a:t>escluse</a:t>
            </a:r>
            <a:r>
              <a:rPr lang="en-GB" sz="4000" b="1" dirty="0" smtClean="0">
                <a:solidFill>
                  <a:srgbClr val="4BACC6"/>
                </a:solidFill>
                <a:latin typeface="Arial" charset="0"/>
              </a:rPr>
              <a:t> </a:t>
            </a:r>
            <a:r>
              <a:rPr lang="en-GB" sz="4000" b="1" dirty="0" err="1" smtClean="0">
                <a:solidFill>
                  <a:srgbClr val="4BACC6"/>
                </a:solidFill>
                <a:latin typeface="Arial" charset="0"/>
              </a:rPr>
              <a:t>aneuploidie</a:t>
            </a:r>
            <a:endParaRPr lang="en-GB" sz="2800" b="1" dirty="0">
              <a:solidFill>
                <a:srgbClr val="4BACC6"/>
              </a:solidFill>
              <a:latin typeface="Arial" charset="0"/>
            </a:endParaRPr>
          </a:p>
        </p:txBody>
      </p:sp>
      <p:graphicFrame>
        <p:nvGraphicFramePr>
          <p:cNvPr id="7" name="Tabella 6"/>
          <p:cNvGraphicFramePr>
            <a:graphicFrameLocks noGrp="1"/>
          </p:cNvGraphicFramePr>
          <p:nvPr>
            <p:extLst>
              <p:ext uri="{D42A27DB-BD31-4B8C-83A1-F6EECF244321}">
                <p14:modId xmlns:p14="http://schemas.microsoft.com/office/powerpoint/2010/main" val="2292329427"/>
              </p:ext>
            </p:extLst>
          </p:nvPr>
        </p:nvGraphicFramePr>
        <p:xfrm>
          <a:off x="427951" y="1615270"/>
          <a:ext cx="8158679" cy="5115928"/>
        </p:xfrm>
        <a:graphic>
          <a:graphicData uri="http://schemas.openxmlformats.org/drawingml/2006/table">
            <a:tbl>
              <a:tblPr firstRow="1" bandRow="1">
                <a:tableStyleId>{5C22544A-7EE6-4342-B048-85BDC9FD1C3A}</a:tableStyleId>
              </a:tblPr>
              <a:tblGrid>
                <a:gridCol w="2940437"/>
                <a:gridCol w="2581511"/>
                <a:gridCol w="2636731"/>
              </a:tblGrid>
              <a:tr h="386562">
                <a:tc>
                  <a:txBody>
                    <a:bodyPr/>
                    <a:lstStyle/>
                    <a:p>
                      <a:pPr algn="ctr" fontAlgn="b"/>
                      <a:r>
                        <a:rPr lang="it-IT" sz="1600" u="none" strike="noStrike" dirty="0" smtClean="0">
                          <a:effectLst/>
                        </a:rPr>
                        <a:t>Anomaly</a:t>
                      </a:r>
                      <a:endParaRPr lang="it-IT" sz="1600" b="1" i="0" u="none" strike="noStrike" dirty="0">
                        <a:solidFill>
                          <a:schemeClr val="bg1"/>
                        </a:solidFill>
                        <a:effectLst/>
                        <a:latin typeface="Calibri"/>
                      </a:endParaRPr>
                    </a:p>
                  </a:txBody>
                  <a:tcPr marL="12700" marR="12700" marT="12700" marB="0" anchor="ctr"/>
                </a:tc>
                <a:tc>
                  <a:txBody>
                    <a:bodyPr/>
                    <a:lstStyle/>
                    <a:p>
                      <a:pPr algn="ctr" fontAlgn="b"/>
                      <a:r>
                        <a:rPr lang="it-IT" sz="1600" b="1" u="none" strike="noStrike" kern="1200" dirty="0">
                          <a:solidFill>
                            <a:schemeClr val="lt1"/>
                          </a:solidFill>
                          <a:effectLst/>
                          <a:latin typeface="+mn-lt"/>
                          <a:ea typeface="+mn-ea"/>
                          <a:cs typeface="+mn-cs"/>
                        </a:rPr>
                        <a:t>Total</a:t>
                      </a:r>
                      <a:r>
                        <a:rPr lang="it-IT" sz="1600" u="none" strike="noStrike" dirty="0">
                          <a:effectLst/>
                        </a:rPr>
                        <a:t> </a:t>
                      </a:r>
                      <a:r>
                        <a:rPr lang="it-IT" sz="1600" u="none" strike="noStrike" dirty="0" err="1" smtClean="0">
                          <a:effectLst/>
                        </a:rPr>
                        <a:t>Prevalence</a:t>
                      </a:r>
                      <a:r>
                        <a:rPr lang="it-IT" sz="1600" u="none" strike="noStrike" baseline="0" dirty="0" smtClean="0">
                          <a:effectLst/>
                        </a:rPr>
                        <a:t> (95% CI)</a:t>
                      </a:r>
                      <a:endParaRPr lang="it-IT" sz="1600" b="1" i="0" u="none" strike="noStrike" dirty="0">
                        <a:solidFill>
                          <a:schemeClr val="bg1"/>
                        </a:solidFill>
                        <a:effectLst/>
                        <a:latin typeface="Calibri"/>
                      </a:endParaRPr>
                    </a:p>
                  </a:txBody>
                  <a:tcPr marL="12700" marR="12700" marT="12700" marB="0" anchor="ct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it-IT" sz="1600" u="none" strike="noStrike" dirty="0">
                          <a:effectLst/>
                        </a:rPr>
                        <a:t>LB </a:t>
                      </a:r>
                      <a:r>
                        <a:rPr lang="it-IT" sz="1600" u="none" strike="noStrike" dirty="0" err="1" smtClean="0">
                          <a:effectLst/>
                        </a:rPr>
                        <a:t>Prevalence</a:t>
                      </a:r>
                      <a:r>
                        <a:rPr lang="it-IT" sz="1600" u="none" strike="noStrike" baseline="0" dirty="0" smtClean="0">
                          <a:effectLst/>
                        </a:rPr>
                        <a:t> </a:t>
                      </a:r>
                      <a:r>
                        <a:rPr lang="it-IT" sz="1600" u="none" strike="noStrike" dirty="0" smtClean="0">
                          <a:effectLst/>
                        </a:rPr>
                        <a:t>(95%</a:t>
                      </a:r>
                      <a:r>
                        <a:rPr lang="it-IT" sz="1600" u="none" strike="noStrike" baseline="0" dirty="0" smtClean="0">
                          <a:effectLst/>
                        </a:rPr>
                        <a:t> CI)</a:t>
                      </a:r>
                      <a:endParaRPr lang="it-IT" sz="1600" b="1" i="0" u="none" strike="noStrike" dirty="0" smtClean="0">
                        <a:solidFill>
                          <a:schemeClr val="bg1"/>
                        </a:solidFill>
                        <a:effectLst/>
                        <a:latin typeface="+mn-lt"/>
                      </a:endParaRPr>
                    </a:p>
                  </a:txBody>
                  <a:tcPr marL="12700" marR="12700" marT="12700" marB="0" anchor="ctr"/>
                </a:tc>
              </a:tr>
              <a:tr h="278198">
                <a:tc>
                  <a:txBody>
                    <a:bodyPr/>
                    <a:lstStyle/>
                    <a:p>
                      <a:pPr algn="ctr" fontAlgn="ctr"/>
                      <a:r>
                        <a:rPr lang="it-IT" sz="1400" b="0" i="0" u="none" strike="noStrike">
                          <a:solidFill>
                            <a:srgbClr val="000000"/>
                          </a:solidFill>
                          <a:effectLst/>
                          <a:latin typeface="Calibri"/>
                        </a:rPr>
                        <a:t>Ventricular septal defect</a:t>
                      </a:r>
                    </a:p>
                  </a:txBody>
                  <a:tcPr marL="12700" marR="12700" marT="12700" marB="0" anchor="ctr"/>
                </a:tc>
                <a:tc>
                  <a:txBody>
                    <a:bodyPr/>
                    <a:lstStyle/>
                    <a:p>
                      <a:pPr algn="ctr" fontAlgn="ctr"/>
                      <a:r>
                        <a:rPr lang="it-IT" sz="1400" b="0" i="0" u="none" strike="noStrike">
                          <a:solidFill>
                            <a:srgbClr val="000000"/>
                          </a:solidFill>
                          <a:effectLst/>
                          <a:latin typeface="Calibri"/>
                        </a:rPr>
                        <a:t>30.32 (29.78 - 30.87)</a:t>
                      </a:r>
                    </a:p>
                  </a:txBody>
                  <a:tcPr marL="12700" marR="12700" marT="12700" marB="0" anchor="ctr"/>
                </a:tc>
                <a:tc>
                  <a:txBody>
                    <a:bodyPr/>
                    <a:lstStyle/>
                    <a:p>
                      <a:pPr algn="ctr" fontAlgn="ctr"/>
                      <a:r>
                        <a:rPr lang="it-IT" sz="1400" b="0" i="0" u="none" strike="noStrike">
                          <a:solidFill>
                            <a:srgbClr val="000000"/>
                          </a:solidFill>
                          <a:effectLst/>
                          <a:latin typeface="Calibri"/>
                        </a:rPr>
                        <a:t>29.33 (28.80 - 29.87)</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Severe CHD §</a:t>
                      </a:r>
                    </a:p>
                  </a:txBody>
                  <a:tcPr marL="12700" marR="12700" marT="12700" marB="0" anchor="ctr"/>
                </a:tc>
                <a:tc>
                  <a:txBody>
                    <a:bodyPr/>
                    <a:lstStyle/>
                    <a:p>
                      <a:pPr algn="ctr" fontAlgn="ctr"/>
                      <a:r>
                        <a:rPr lang="it-IT" sz="1400" b="0" i="0" u="none" strike="noStrike">
                          <a:solidFill>
                            <a:srgbClr val="000000"/>
                          </a:solidFill>
                          <a:effectLst/>
                          <a:latin typeface="Calibri"/>
                        </a:rPr>
                        <a:t>17.92 (17.50 - 18.34)</a:t>
                      </a:r>
                    </a:p>
                  </a:txBody>
                  <a:tcPr marL="12700" marR="12700" marT="12700" marB="0" anchor="ctr"/>
                </a:tc>
                <a:tc>
                  <a:txBody>
                    <a:bodyPr/>
                    <a:lstStyle/>
                    <a:p>
                      <a:pPr algn="ctr" fontAlgn="ctr"/>
                      <a:r>
                        <a:rPr lang="it-IT" sz="1400" b="0" i="0" u="none" strike="noStrike">
                          <a:solidFill>
                            <a:srgbClr val="000000"/>
                          </a:solidFill>
                          <a:effectLst/>
                          <a:latin typeface="Calibri"/>
                        </a:rPr>
                        <a:t>15.07 (14.69 - 15.46)</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Atrial septal defect</a:t>
                      </a:r>
                    </a:p>
                  </a:txBody>
                  <a:tcPr marL="12700" marR="12700" marT="12700" marB="0" anchor="ctr"/>
                </a:tc>
                <a:tc>
                  <a:txBody>
                    <a:bodyPr/>
                    <a:lstStyle/>
                    <a:p>
                      <a:pPr algn="ctr" fontAlgn="ctr"/>
                      <a:r>
                        <a:rPr lang="it-IT" sz="1400" b="0" i="0" u="none" strike="noStrike">
                          <a:solidFill>
                            <a:srgbClr val="000000"/>
                          </a:solidFill>
                          <a:effectLst/>
                          <a:latin typeface="Calibri"/>
                        </a:rPr>
                        <a:t>18.88 (18.45 - 19.31)</a:t>
                      </a:r>
                    </a:p>
                  </a:txBody>
                  <a:tcPr marL="12700" marR="12700" marT="12700" marB="0" anchor="ctr"/>
                </a:tc>
                <a:tc>
                  <a:txBody>
                    <a:bodyPr/>
                    <a:lstStyle/>
                    <a:p>
                      <a:pPr algn="ctr" fontAlgn="ctr"/>
                      <a:r>
                        <a:rPr lang="it-IT" sz="1400" b="0" i="0" u="none" strike="noStrike">
                          <a:solidFill>
                            <a:srgbClr val="000000"/>
                          </a:solidFill>
                          <a:effectLst/>
                          <a:latin typeface="Calibri"/>
                        </a:rPr>
                        <a:t>18.66 (18.23 - 19.09)</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Atrioventricular septal defect</a:t>
                      </a:r>
                    </a:p>
                  </a:txBody>
                  <a:tcPr marL="12700" marR="12700" marT="12700" marB="0" anchor="ctr"/>
                </a:tc>
                <a:tc>
                  <a:txBody>
                    <a:bodyPr/>
                    <a:lstStyle/>
                    <a:p>
                      <a:pPr algn="ctr" fontAlgn="ctr"/>
                      <a:r>
                        <a:rPr lang="it-IT" sz="1400" b="0" i="0" u="none" strike="noStrike">
                          <a:solidFill>
                            <a:srgbClr val="000000"/>
                          </a:solidFill>
                          <a:effectLst/>
                          <a:latin typeface="Calibri"/>
                        </a:rPr>
                        <a:t>1.91 (1.78 - 2.06)</a:t>
                      </a:r>
                    </a:p>
                  </a:txBody>
                  <a:tcPr marL="12700" marR="12700" marT="12700" marB="0" anchor="ctr"/>
                </a:tc>
                <a:tc>
                  <a:txBody>
                    <a:bodyPr/>
                    <a:lstStyle/>
                    <a:p>
                      <a:pPr algn="ctr" fontAlgn="ctr"/>
                      <a:r>
                        <a:rPr lang="it-IT" sz="1400" b="0" i="0" u="none" strike="noStrike">
                          <a:solidFill>
                            <a:srgbClr val="000000"/>
                          </a:solidFill>
                          <a:effectLst/>
                          <a:latin typeface="Calibri"/>
                        </a:rPr>
                        <a:t>1.47 (1.35 - 1.59)</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Pulmonary valve stenosis</a:t>
                      </a:r>
                    </a:p>
                  </a:txBody>
                  <a:tcPr marL="12700" marR="12700" marT="12700" marB="0" anchor="ctr"/>
                </a:tc>
                <a:tc>
                  <a:txBody>
                    <a:bodyPr/>
                    <a:lstStyle/>
                    <a:p>
                      <a:pPr algn="ctr" fontAlgn="ctr"/>
                      <a:r>
                        <a:rPr lang="it-IT" sz="1400" b="0" i="0" u="none" strike="noStrike">
                          <a:solidFill>
                            <a:srgbClr val="000000"/>
                          </a:solidFill>
                          <a:effectLst/>
                          <a:latin typeface="Calibri"/>
                        </a:rPr>
                        <a:t>3.92 (3.72 - 4.12)</a:t>
                      </a:r>
                    </a:p>
                  </a:txBody>
                  <a:tcPr marL="12700" marR="12700" marT="12700" marB="0" anchor="ctr"/>
                </a:tc>
                <a:tc>
                  <a:txBody>
                    <a:bodyPr/>
                    <a:lstStyle/>
                    <a:p>
                      <a:pPr algn="ctr" fontAlgn="ctr"/>
                      <a:r>
                        <a:rPr lang="it-IT" sz="1400" b="0" i="0" u="none" strike="noStrike">
                          <a:solidFill>
                            <a:srgbClr val="000000"/>
                          </a:solidFill>
                          <a:effectLst/>
                          <a:latin typeface="Calibri"/>
                        </a:rPr>
                        <a:t>3.80 (3.60 - 3.99)</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Coarctation of aorta</a:t>
                      </a:r>
                    </a:p>
                  </a:txBody>
                  <a:tcPr marL="12700" marR="12700" marT="12700" marB="0" anchor="ctr"/>
                </a:tc>
                <a:tc>
                  <a:txBody>
                    <a:bodyPr/>
                    <a:lstStyle/>
                    <a:p>
                      <a:pPr algn="ctr" fontAlgn="ctr"/>
                      <a:r>
                        <a:rPr lang="it-IT" sz="1400" b="0" i="0" u="none" strike="noStrike">
                          <a:solidFill>
                            <a:srgbClr val="000000"/>
                          </a:solidFill>
                          <a:effectLst/>
                          <a:latin typeface="Calibri"/>
                        </a:rPr>
                        <a:t>3.44 (3.26 - 3.63)</a:t>
                      </a:r>
                    </a:p>
                  </a:txBody>
                  <a:tcPr marL="12700" marR="12700" marT="12700" marB="0" anchor="ctr"/>
                </a:tc>
                <a:tc>
                  <a:txBody>
                    <a:bodyPr/>
                    <a:lstStyle/>
                    <a:p>
                      <a:pPr algn="ctr" fontAlgn="ctr"/>
                      <a:r>
                        <a:rPr lang="it-IT" sz="1400" b="0" i="0" u="none" strike="noStrike">
                          <a:solidFill>
                            <a:srgbClr val="000000"/>
                          </a:solidFill>
                          <a:effectLst/>
                          <a:latin typeface="Calibri"/>
                        </a:rPr>
                        <a:t>3.33 (3.15 - 3.51)</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Tetralogy of Fallot</a:t>
                      </a:r>
                    </a:p>
                  </a:txBody>
                  <a:tcPr marL="12700" marR="12700" marT="12700" marB="0" anchor="ctr"/>
                </a:tc>
                <a:tc>
                  <a:txBody>
                    <a:bodyPr/>
                    <a:lstStyle/>
                    <a:p>
                      <a:pPr algn="ctr" fontAlgn="ctr"/>
                      <a:r>
                        <a:rPr lang="it-IT" sz="1400" b="0" i="0" u="none" strike="noStrike">
                          <a:solidFill>
                            <a:srgbClr val="000000"/>
                          </a:solidFill>
                          <a:effectLst/>
                          <a:latin typeface="Calibri"/>
                        </a:rPr>
                        <a:t>3.17 (3.00 - 3.35)</a:t>
                      </a:r>
                    </a:p>
                  </a:txBody>
                  <a:tcPr marL="12700" marR="12700" marT="12700" marB="0" anchor="ctr"/>
                </a:tc>
                <a:tc>
                  <a:txBody>
                    <a:bodyPr/>
                    <a:lstStyle/>
                    <a:p>
                      <a:pPr algn="ctr" fontAlgn="ctr"/>
                      <a:r>
                        <a:rPr lang="it-IT" sz="1400" b="0" i="0" u="none" strike="noStrike">
                          <a:solidFill>
                            <a:srgbClr val="000000"/>
                          </a:solidFill>
                          <a:effectLst/>
                          <a:latin typeface="Calibri"/>
                        </a:rPr>
                        <a:t>2.89 (2.72 - 3.06)</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Transposition of great vessels</a:t>
                      </a:r>
                    </a:p>
                  </a:txBody>
                  <a:tcPr marL="12700" marR="12700" marT="12700" marB="0" anchor="ctr"/>
                </a:tc>
                <a:tc>
                  <a:txBody>
                    <a:bodyPr/>
                    <a:lstStyle/>
                    <a:p>
                      <a:pPr algn="ctr" fontAlgn="ctr"/>
                      <a:r>
                        <a:rPr lang="it-IT" sz="1400" b="0" i="0" u="none" strike="noStrike">
                          <a:solidFill>
                            <a:srgbClr val="000000"/>
                          </a:solidFill>
                          <a:effectLst/>
                          <a:latin typeface="Calibri"/>
                        </a:rPr>
                        <a:t>3.41 (3.23 - 3.59)</a:t>
                      </a:r>
                    </a:p>
                  </a:txBody>
                  <a:tcPr marL="12700" marR="12700" marT="12700" marB="0" anchor="ctr"/>
                </a:tc>
                <a:tc>
                  <a:txBody>
                    <a:bodyPr/>
                    <a:lstStyle/>
                    <a:p>
                      <a:pPr algn="ctr" fontAlgn="ctr"/>
                      <a:r>
                        <a:rPr lang="it-IT" sz="1400" b="0" i="0" u="none" strike="noStrike">
                          <a:solidFill>
                            <a:srgbClr val="000000"/>
                          </a:solidFill>
                          <a:effectLst/>
                          <a:latin typeface="Calibri"/>
                        </a:rPr>
                        <a:t>3.10 (2.93 - 3.28)</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Hypoplastic left heart</a:t>
                      </a:r>
                    </a:p>
                  </a:txBody>
                  <a:tcPr marL="12700" marR="12700" marT="12700" marB="0" anchor="ctr"/>
                </a:tc>
                <a:tc>
                  <a:txBody>
                    <a:bodyPr/>
                    <a:lstStyle/>
                    <a:p>
                      <a:pPr algn="ctr" fontAlgn="ctr"/>
                      <a:r>
                        <a:rPr lang="it-IT" sz="1400" b="0" i="0" u="none" strike="noStrike">
                          <a:solidFill>
                            <a:srgbClr val="000000"/>
                          </a:solidFill>
                          <a:effectLst/>
                          <a:latin typeface="Calibri"/>
                        </a:rPr>
                        <a:t>2.48 (2.33 - 2.65)</a:t>
                      </a:r>
                    </a:p>
                  </a:txBody>
                  <a:tcPr marL="12700" marR="12700" marT="12700" marB="0" anchor="ctr"/>
                </a:tc>
                <a:tc>
                  <a:txBody>
                    <a:bodyPr/>
                    <a:lstStyle/>
                    <a:p>
                      <a:pPr algn="ctr" fontAlgn="ctr"/>
                      <a:r>
                        <a:rPr lang="it-IT" sz="1400" b="0" i="0" u="none" strike="noStrike">
                          <a:solidFill>
                            <a:srgbClr val="000000"/>
                          </a:solidFill>
                          <a:effectLst/>
                          <a:latin typeface="Calibri"/>
                        </a:rPr>
                        <a:t>1.46 (1.34 - 1.58)</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Aortic valve atresia/stenosis §</a:t>
                      </a:r>
                    </a:p>
                  </a:txBody>
                  <a:tcPr marL="12700" marR="12700" marT="12700" marB="0" anchor="ctr"/>
                </a:tc>
                <a:tc>
                  <a:txBody>
                    <a:bodyPr/>
                    <a:lstStyle/>
                    <a:p>
                      <a:pPr algn="ctr" fontAlgn="ctr"/>
                      <a:r>
                        <a:rPr lang="it-IT" sz="1400" b="0" i="0" u="none" strike="noStrike">
                          <a:solidFill>
                            <a:srgbClr val="000000"/>
                          </a:solidFill>
                          <a:effectLst/>
                          <a:latin typeface="Calibri"/>
                        </a:rPr>
                        <a:t>1.36 (1.25 - 1.48)</a:t>
                      </a:r>
                    </a:p>
                  </a:txBody>
                  <a:tcPr marL="12700" marR="12700" marT="12700" marB="0" anchor="ctr"/>
                </a:tc>
                <a:tc>
                  <a:txBody>
                    <a:bodyPr/>
                    <a:lstStyle/>
                    <a:p>
                      <a:pPr algn="ctr" fontAlgn="ctr"/>
                      <a:r>
                        <a:rPr lang="it-IT" sz="1400" b="0" i="0" u="none" strike="noStrike">
                          <a:solidFill>
                            <a:srgbClr val="000000"/>
                          </a:solidFill>
                          <a:effectLst/>
                          <a:latin typeface="Calibri"/>
                        </a:rPr>
                        <a:t>1.23 (1.12 - 1.35)</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Pulmonary valve atresia</a:t>
                      </a:r>
                    </a:p>
                  </a:txBody>
                  <a:tcPr marL="12700" marR="12700" marT="12700" marB="0" anchor="ctr"/>
                </a:tc>
                <a:tc>
                  <a:txBody>
                    <a:bodyPr/>
                    <a:lstStyle/>
                    <a:p>
                      <a:pPr algn="ctr" fontAlgn="ctr"/>
                      <a:r>
                        <a:rPr lang="it-IT" sz="1400" b="0" i="0" u="none" strike="noStrike">
                          <a:solidFill>
                            <a:srgbClr val="000000"/>
                          </a:solidFill>
                          <a:effectLst/>
                          <a:latin typeface="Calibri"/>
                        </a:rPr>
                        <a:t>0.97 (0.87 - 1.07)</a:t>
                      </a:r>
                    </a:p>
                  </a:txBody>
                  <a:tcPr marL="12700" marR="12700" marT="12700" marB="0" anchor="ctr"/>
                </a:tc>
                <a:tc>
                  <a:txBody>
                    <a:bodyPr/>
                    <a:lstStyle/>
                    <a:p>
                      <a:pPr algn="ctr" fontAlgn="ctr"/>
                      <a:r>
                        <a:rPr lang="it-IT" sz="1400" b="0" i="0" u="none" strike="noStrike">
                          <a:solidFill>
                            <a:srgbClr val="000000"/>
                          </a:solidFill>
                          <a:effectLst/>
                          <a:latin typeface="Calibri"/>
                        </a:rPr>
                        <a:t>0.76 (0.67 - 0.85)</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Single ventricle</a:t>
                      </a:r>
                    </a:p>
                  </a:txBody>
                  <a:tcPr marL="12700" marR="12700" marT="12700" marB="0" anchor="ctr"/>
                </a:tc>
                <a:tc>
                  <a:txBody>
                    <a:bodyPr/>
                    <a:lstStyle/>
                    <a:p>
                      <a:pPr algn="ctr" fontAlgn="ctr"/>
                      <a:r>
                        <a:rPr lang="it-IT" sz="1400" b="0" i="0" u="none" strike="noStrike">
                          <a:solidFill>
                            <a:srgbClr val="000000"/>
                          </a:solidFill>
                          <a:effectLst/>
                          <a:latin typeface="Calibri"/>
                        </a:rPr>
                        <a:t>0.75 (0.66 - 0.84)</a:t>
                      </a:r>
                    </a:p>
                  </a:txBody>
                  <a:tcPr marL="12700" marR="12700" marT="12700" marB="0" anchor="ctr"/>
                </a:tc>
                <a:tc>
                  <a:txBody>
                    <a:bodyPr/>
                    <a:lstStyle/>
                    <a:p>
                      <a:pPr algn="ctr" fontAlgn="ctr"/>
                      <a:r>
                        <a:rPr lang="it-IT" sz="1400" b="0" i="0" u="none" strike="noStrike">
                          <a:solidFill>
                            <a:srgbClr val="000000"/>
                          </a:solidFill>
                          <a:effectLst/>
                          <a:latin typeface="Calibri"/>
                        </a:rPr>
                        <a:t>0.48 (0.41 - 0.55)</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Common arterial truncus</a:t>
                      </a:r>
                    </a:p>
                  </a:txBody>
                  <a:tcPr marL="12700" marR="12700" marT="12700" marB="0" anchor="ctr"/>
                </a:tc>
                <a:tc>
                  <a:txBody>
                    <a:bodyPr/>
                    <a:lstStyle/>
                    <a:p>
                      <a:pPr algn="ctr" fontAlgn="ctr"/>
                      <a:r>
                        <a:rPr lang="it-IT" sz="1400" b="0" i="0" u="none" strike="noStrike">
                          <a:solidFill>
                            <a:srgbClr val="000000"/>
                          </a:solidFill>
                          <a:effectLst/>
                          <a:latin typeface="Calibri"/>
                        </a:rPr>
                        <a:t>0.69 (0.61 - 0.77)</a:t>
                      </a:r>
                    </a:p>
                  </a:txBody>
                  <a:tcPr marL="12700" marR="12700" marT="12700" marB="0" anchor="ctr"/>
                </a:tc>
                <a:tc>
                  <a:txBody>
                    <a:bodyPr/>
                    <a:lstStyle/>
                    <a:p>
                      <a:pPr algn="ctr" fontAlgn="ctr"/>
                      <a:r>
                        <a:rPr lang="it-IT" sz="1400" b="0" i="0" u="none" strike="noStrike">
                          <a:solidFill>
                            <a:srgbClr val="000000"/>
                          </a:solidFill>
                          <a:effectLst/>
                          <a:latin typeface="Calibri"/>
                        </a:rPr>
                        <a:t>0.49 (0.42 - 0.56)</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Total anomalous pulm venous return</a:t>
                      </a:r>
                    </a:p>
                  </a:txBody>
                  <a:tcPr marL="12700" marR="12700" marT="12700" marB="0" anchor="ctr"/>
                </a:tc>
                <a:tc>
                  <a:txBody>
                    <a:bodyPr/>
                    <a:lstStyle/>
                    <a:p>
                      <a:pPr algn="ctr" fontAlgn="ctr"/>
                      <a:r>
                        <a:rPr lang="it-IT" sz="1400" b="0" i="0" u="none" strike="noStrike">
                          <a:solidFill>
                            <a:srgbClr val="000000"/>
                          </a:solidFill>
                          <a:effectLst/>
                          <a:latin typeface="Calibri"/>
                        </a:rPr>
                        <a:t>0.64 (0.57 - 0.73)</a:t>
                      </a:r>
                    </a:p>
                  </a:txBody>
                  <a:tcPr marL="12700" marR="12700" marT="12700" marB="0" anchor="ctr"/>
                </a:tc>
                <a:tc>
                  <a:txBody>
                    <a:bodyPr/>
                    <a:lstStyle/>
                    <a:p>
                      <a:pPr algn="ctr" fontAlgn="ctr"/>
                      <a:r>
                        <a:rPr lang="it-IT" sz="1400" b="0" i="0" u="none" strike="noStrike">
                          <a:solidFill>
                            <a:srgbClr val="000000"/>
                          </a:solidFill>
                          <a:effectLst/>
                          <a:latin typeface="Calibri"/>
                        </a:rPr>
                        <a:t>0.61 (0.54 - 0.69)</a:t>
                      </a:r>
                    </a:p>
                  </a:txBody>
                  <a:tcPr marL="12700" marR="12700" marT="12700" marB="0" anchor="ctr"/>
                </a:tc>
              </a:tr>
              <a:tr h="278198">
                <a:tc>
                  <a:txBody>
                    <a:bodyPr/>
                    <a:lstStyle/>
                    <a:p>
                      <a:pPr algn="ctr" fontAlgn="ctr"/>
                      <a:r>
                        <a:rPr lang="it-IT" sz="1400" b="0" i="0" u="none" strike="noStrike">
                          <a:solidFill>
                            <a:srgbClr val="000000"/>
                          </a:solidFill>
                          <a:effectLst/>
                          <a:latin typeface="Calibri"/>
                        </a:rPr>
                        <a:t>Tricuspid atresia and stenosis</a:t>
                      </a:r>
                    </a:p>
                  </a:txBody>
                  <a:tcPr marL="12700" marR="12700" marT="12700" marB="0" anchor="ctr"/>
                </a:tc>
                <a:tc>
                  <a:txBody>
                    <a:bodyPr/>
                    <a:lstStyle/>
                    <a:p>
                      <a:pPr algn="ctr" fontAlgn="ctr"/>
                      <a:r>
                        <a:rPr lang="it-IT" sz="1400" b="0" i="0" u="none" strike="noStrike">
                          <a:solidFill>
                            <a:srgbClr val="000000"/>
                          </a:solidFill>
                          <a:effectLst/>
                          <a:latin typeface="Calibri"/>
                        </a:rPr>
                        <a:t>0.61 (0.54 - 0.70)</a:t>
                      </a:r>
                    </a:p>
                  </a:txBody>
                  <a:tcPr marL="12700" marR="12700" marT="12700" marB="0" anchor="ctr"/>
                </a:tc>
                <a:tc>
                  <a:txBody>
                    <a:bodyPr/>
                    <a:lstStyle/>
                    <a:p>
                      <a:pPr algn="ctr" fontAlgn="ctr"/>
                      <a:r>
                        <a:rPr lang="it-IT" sz="1400" b="0" i="0" u="none" strike="noStrike">
                          <a:solidFill>
                            <a:srgbClr val="000000"/>
                          </a:solidFill>
                          <a:effectLst/>
                          <a:latin typeface="Calibri"/>
                        </a:rPr>
                        <a:t>0.46 (0.39 - 0.53)</a:t>
                      </a:r>
                    </a:p>
                  </a:txBody>
                  <a:tcPr marL="12700" marR="12700" marT="12700" marB="0" anchor="ctr"/>
                </a:tc>
              </a:tr>
              <a:tr h="278198">
                <a:tc>
                  <a:txBody>
                    <a:bodyPr/>
                    <a:lstStyle/>
                    <a:p>
                      <a:pPr algn="ctr" fontAlgn="ctr"/>
                      <a:r>
                        <a:rPr lang="it-IT" sz="1400" b="0" i="0" u="none" strike="noStrike" dirty="0" err="1">
                          <a:solidFill>
                            <a:srgbClr val="000000"/>
                          </a:solidFill>
                          <a:effectLst/>
                          <a:latin typeface="Calibri"/>
                        </a:rPr>
                        <a:t>Hypoplastic</a:t>
                      </a:r>
                      <a:r>
                        <a:rPr lang="it-IT" sz="1400" b="0" i="0" u="none" strike="noStrike" dirty="0">
                          <a:solidFill>
                            <a:srgbClr val="000000"/>
                          </a:solidFill>
                          <a:effectLst/>
                          <a:latin typeface="Calibri"/>
                        </a:rPr>
                        <a:t> right </a:t>
                      </a:r>
                      <a:r>
                        <a:rPr lang="it-IT" sz="1400" b="0" i="0" u="none" strike="noStrike" dirty="0" err="1">
                          <a:solidFill>
                            <a:srgbClr val="000000"/>
                          </a:solidFill>
                          <a:effectLst/>
                          <a:latin typeface="Calibri"/>
                        </a:rPr>
                        <a:t>heart</a:t>
                      </a:r>
                      <a:r>
                        <a:rPr lang="it-IT" sz="1400" b="0" i="0" u="none" strike="noStrike" dirty="0">
                          <a:solidFill>
                            <a:srgbClr val="000000"/>
                          </a:solidFill>
                          <a:effectLst/>
                          <a:latin typeface="Calibri"/>
                        </a:rPr>
                        <a:t> §</a:t>
                      </a:r>
                    </a:p>
                  </a:txBody>
                  <a:tcPr marL="12700" marR="12700" marT="12700" marB="0" anchor="ctr"/>
                </a:tc>
                <a:tc>
                  <a:txBody>
                    <a:bodyPr/>
                    <a:lstStyle/>
                    <a:p>
                      <a:pPr algn="ctr" fontAlgn="ctr"/>
                      <a:r>
                        <a:rPr lang="it-IT" sz="1400" b="0" i="0" u="none" strike="noStrike">
                          <a:solidFill>
                            <a:srgbClr val="000000"/>
                          </a:solidFill>
                          <a:effectLst/>
                          <a:latin typeface="Calibri"/>
                        </a:rPr>
                        <a:t>0.51 (0.44 - 0.58)</a:t>
                      </a:r>
                    </a:p>
                  </a:txBody>
                  <a:tcPr marL="12700" marR="12700" marT="12700" marB="0" anchor="ctr"/>
                </a:tc>
                <a:tc>
                  <a:txBody>
                    <a:bodyPr/>
                    <a:lstStyle/>
                    <a:p>
                      <a:pPr algn="ctr" fontAlgn="ctr"/>
                      <a:r>
                        <a:rPr lang="it-IT" sz="1400" b="0" i="0" u="none" strike="noStrike" dirty="0">
                          <a:solidFill>
                            <a:srgbClr val="000000"/>
                          </a:solidFill>
                          <a:effectLst/>
                          <a:latin typeface="Calibri"/>
                        </a:rPr>
                        <a:t>0.34 (0.28 - 0.40)</a:t>
                      </a:r>
                    </a:p>
                  </a:txBody>
                  <a:tcPr marL="12700" marR="12700" marT="12700" marB="0" anchor="ctr"/>
                </a:tc>
              </a:tr>
              <a:tr h="278198">
                <a:tc>
                  <a:txBody>
                    <a:bodyPr/>
                    <a:lstStyle/>
                    <a:p>
                      <a:pPr algn="ctr" fontAlgn="ctr"/>
                      <a:r>
                        <a:rPr lang="it-IT" sz="1400" b="0" i="0" u="none" strike="noStrike" dirty="0" err="1">
                          <a:solidFill>
                            <a:srgbClr val="000000"/>
                          </a:solidFill>
                          <a:effectLst/>
                          <a:latin typeface="Calibri"/>
                        </a:rPr>
                        <a:t>Ebstein's</a:t>
                      </a:r>
                      <a:r>
                        <a:rPr lang="it-IT" sz="1400" b="0" i="0" u="none" strike="noStrike" dirty="0">
                          <a:solidFill>
                            <a:srgbClr val="000000"/>
                          </a:solidFill>
                          <a:effectLst/>
                          <a:latin typeface="Calibri"/>
                        </a:rPr>
                        <a:t> anomaly</a:t>
                      </a:r>
                    </a:p>
                  </a:txBody>
                  <a:tcPr marL="12700" marR="12700" marT="12700" marB="0" anchor="ctr"/>
                </a:tc>
                <a:tc>
                  <a:txBody>
                    <a:bodyPr/>
                    <a:lstStyle/>
                    <a:p>
                      <a:pPr algn="ctr" fontAlgn="ctr"/>
                      <a:r>
                        <a:rPr lang="it-IT" sz="1400" b="0" i="0" u="none" strike="noStrike" dirty="0">
                          <a:solidFill>
                            <a:srgbClr val="000000"/>
                          </a:solidFill>
                          <a:effectLst/>
                          <a:latin typeface="Calibri"/>
                        </a:rPr>
                        <a:t>0.43 (0.37 - 0.50)</a:t>
                      </a:r>
                    </a:p>
                  </a:txBody>
                  <a:tcPr marL="12700" marR="12700" marT="12700" marB="0" anchor="ctr"/>
                </a:tc>
                <a:tc>
                  <a:txBody>
                    <a:bodyPr/>
                    <a:lstStyle/>
                    <a:p>
                      <a:pPr algn="ctr" fontAlgn="ctr"/>
                      <a:r>
                        <a:rPr lang="it-IT" sz="1400" b="0" i="0" u="none" strike="noStrike" dirty="0">
                          <a:solidFill>
                            <a:srgbClr val="000000"/>
                          </a:solidFill>
                          <a:effectLst/>
                          <a:latin typeface="Calibri"/>
                        </a:rPr>
                        <a:t>0.36 (0.30 - 0.42)</a:t>
                      </a:r>
                    </a:p>
                  </a:txBody>
                  <a:tcPr marL="12700" marR="12700" marT="12700" marB="0" anchor="ctr"/>
                </a:tc>
              </a:tr>
            </a:tbl>
          </a:graphicData>
        </a:graphic>
      </p:graphicFrame>
    </p:spTree>
    <p:extLst>
      <p:ext uri="{BB962C8B-B14F-4D97-AF65-F5344CB8AC3E}">
        <p14:creationId xmlns:p14="http://schemas.microsoft.com/office/powerpoint/2010/main" val="18742703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3600" b="1" dirty="0" smtClean="0">
                <a:solidFill>
                  <a:srgbClr val="4BACC6"/>
                </a:solidFill>
                <a:latin typeface="Arial" charset="0"/>
              </a:rPr>
              <a:t>EUROCAT: </a:t>
            </a:r>
            <a:r>
              <a:rPr lang="en-GB" sz="3600" b="1" dirty="0" err="1" smtClean="0">
                <a:solidFill>
                  <a:srgbClr val="4BACC6"/>
                </a:solidFill>
                <a:latin typeface="Arial" charset="0"/>
              </a:rPr>
              <a:t>diagnosi</a:t>
            </a:r>
            <a:r>
              <a:rPr lang="en-GB" sz="3600" b="1" dirty="0" smtClean="0">
                <a:solidFill>
                  <a:srgbClr val="4BACC6"/>
                </a:solidFill>
                <a:latin typeface="Arial" charset="0"/>
              </a:rPr>
              <a:t> </a:t>
            </a:r>
            <a:r>
              <a:rPr lang="en-GB" sz="3600" b="1" dirty="0" err="1" smtClean="0">
                <a:solidFill>
                  <a:srgbClr val="4BACC6"/>
                </a:solidFill>
                <a:latin typeface="Arial" charset="0"/>
              </a:rPr>
              <a:t>prenatale</a:t>
            </a:r>
            <a:endParaRPr lang="en-GB" sz="3600" b="1" dirty="0" smtClean="0">
              <a:solidFill>
                <a:srgbClr val="4BACC6"/>
              </a:solidFill>
              <a:latin typeface="Arial" charset="0"/>
            </a:endParaRPr>
          </a:p>
          <a:p>
            <a:pPr algn="ctr"/>
            <a:r>
              <a:rPr lang="en-GB" sz="4000" b="1" dirty="0" err="1" smtClean="0">
                <a:solidFill>
                  <a:srgbClr val="4BACC6"/>
                </a:solidFill>
                <a:latin typeface="Arial" charset="0"/>
              </a:rPr>
              <a:t>Ipoplasia</a:t>
            </a:r>
            <a:r>
              <a:rPr lang="en-GB" sz="4000" b="1" dirty="0" smtClean="0">
                <a:solidFill>
                  <a:srgbClr val="4BACC6"/>
                </a:solidFill>
                <a:latin typeface="Arial" charset="0"/>
              </a:rPr>
              <a:t> del </a:t>
            </a:r>
            <a:r>
              <a:rPr lang="en-GB" sz="4000" b="1" dirty="0" err="1" smtClean="0">
                <a:solidFill>
                  <a:srgbClr val="4BACC6"/>
                </a:solidFill>
                <a:latin typeface="Arial" charset="0"/>
              </a:rPr>
              <a:t>ventricolo</a:t>
            </a:r>
            <a:r>
              <a:rPr lang="en-GB" sz="4000" b="1" dirty="0" smtClean="0">
                <a:solidFill>
                  <a:srgbClr val="4BACC6"/>
                </a:solidFill>
                <a:latin typeface="Arial" charset="0"/>
              </a:rPr>
              <a:t> </a:t>
            </a:r>
            <a:r>
              <a:rPr lang="en-GB" sz="4000" b="1" dirty="0" err="1" smtClean="0">
                <a:solidFill>
                  <a:srgbClr val="4BACC6"/>
                </a:solidFill>
                <a:latin typeface="Arial" charset="0"/>
              </a:rPr>
              <a:t>sinistro</a:t>
            </a:r>
            <a:endParaRPr lang="en-GB" sz="2800" b="1" dirty="0">
              <a:solidFill>
                <a:srgbClr val="4BACC6"/>
              </a:solidFill>
              <a:latin typeface="Arial" charset="0"/>
            </a:endParaRPr>
          </a:p>
        </p:txBody>
      </p:sp>
      <p:pic>
        <p:nvPicPr>
          <p:cNvPr id="2" name="Immagine 1" descr="Graph.ashx-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269" y="1500264"/>
            <a:ext cx="7612230" cy="5310858"/>
          </a:xfrm>
          <a:prstGeom prst="rect">
            <a:avLst/>
          </a:prstGeom>
        </p:spPr>
      </p:pic>
    </p:spTree>
    <p:extLst>
      <p:ext uri="{BB962C8B-B14F-4D97-AF65-F5344CB8AC3E}">
        <p14:creationId xmlns:p14="http://schemas.microsoft.com/office/powerpoint/2010/main" val="9730384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3600" b="1" dirty="0" smtClean="0">
                <a:solidFill>
                  <a:srgbClr val="4BACC6"/>
                </a:solidFill>
                <a:latin typeface="Arial" charset="0"/>
              </a:rPr>
              <a:t>EUROCAT: </a:t>
            </a:r>
            <a:r>
              <a:rPr lang="en-GB" sz="3600" b="1" dirty="0" err="1" smtClean="0">
                <a:solidFill>
                  <a:srgbClr val="4BACC6"/>
                </a:solidFill>
                <a:latin typeface="Arial" charset="0"/>
              </a:rPr>
              <a:t>diagnosi</a:t>
            </a:r>
            <a:r>
              <a:rPr lang="en-GB" sz="3600" b="1" dirty="0" smtClean="0">
                <a:solidFill>
                  <a:srgbClr val="4BACC6"/>
                </a:solidFill>
                <a:latin typeface="Arial" charset="0"/>
              </a:rPr>
              <a:t> </a:t>
            </a:r>
            <a:r>
              <a:rPr lang="en-GB" sz="3600" b="1" dirty="0" err="1" smtClean="0">
                <a:solidFill>
                  <a:srgbClr val="4BACC6"/>
                </a:solidFill>
                <a:latin typeface="Arial" charset="0"/>
              </a:rPr>
              <a:t>prenatale</a:t>
            </a:r>
            <a:endParaRPr lang="en-GB" sz="3600" b="1" dirty="0" smtClean="0">
              <a:solidFill>
                <a:srgbClr val="4BACC6"/>
              </a:solidFill>
              <a:latin typeface="Arial" charset="0"/>
            </a:endParaRPr>
          </a:p>
          <a:p>
            <a:pPr algn="ctr"/>
            <a:r>
              <a:rPr lang="en-GB" sz="4000" b="1" dirty="0" err="1" smtClean="0">
                <a:solidFill>
                  <a:srgbClr val="4BACC6"/>
                </a:solidFill>
                <a:latin typeface="Arial" charset="0"/>
              </a:rPr>
              <a:t>Trasposizione</a:t>
            </a:r>
            <a:r>
              <a:rPr lang="en-GB" sz="4000" b="1" dirty="0" smtClean="0">
                <a:solidFill>
                  <a:srgbClr val="4BACC6"/>
                </a:solidFill>
                <a:latin typeface="Arial" charset="0"/>
              </a:rPr>
              <a:t> </a:t>
            </a:r>
            <a:r>
              <a:rPr lang="en-GB" sz="4000" b="1" dirty="0" err="1" smtClean="0">
                <a:solidFill>
                  <a:srgbClr val="4BACC6"/>
                </a:solidFill>
                <a:latin typeface="Arial" charset="0"/>
              </a:rPr>
              <a:t>dei</a:t>
            </a:r>
            <a:r>
              <a:rPr lang="en-GB" sz="4000" b="1" dirty="0" smtClean="0">
                <a:solidFill>
                  <a:srgbClr val="4BACC6"/>
                </a:solidFill>
                <a:latin typeface="Arial" charset="0"/>
              </a:rPr>
              <a:t> </a:t>
            </a:r>
            <a:r>
              <a:rPr lang="en-GB" sz="4000" b="1" dirty="0" err="1" smtClean="0">
                <a:solidFill>
                  <a:srgbClr val="4BACC6"/>
                </a:solidFill>
                <a:latin typeface="Arial" charset="0"/>
              </a:rPr>
              <a:t>grossi</a:t>
            </a:r>
            <a:r>
              <a:rPr lang="en-GB" sz="4000" b="1" dirty="0" smtClean="0">
                <a:solidFill>
                  <a:srgbClr val="4BACC6"/>
                </a:solidFill>
                <a:latin typeface="Arial" charset="0"/>
              </a:rPr>
              <a:t> </a:t>
            </a:r>
            <a:r>
              <a:rPr lang="en-GB" sz="4000" b="1" dirty="0" err="1" smtClean="0">
                <a:solidFill>
                  <a:srgbClr val="4BACC6"/>
                </a:solidFill>
                <a:latin typeface="Arial" charset="0"/>
              </a:rPr>
              <a:t>vasi</a:t>
            </a:r>
            <a:endParaRPr lang="en-GB" sz="2800" b="1" dirty="0">
              <a:solidFill>
                <a:srgbClr val="4BACC6"/>
              </a:solidFill>
              <a:latin typeface="Arial" charset="0"/>
            </a:endParaRPr>
          </a:p>
        </p:txBody>
      </p:sp>
      <p:pic>
        <p:nvPicPr>
          <p:cNvPr id="5" name="Immagine 4" descr="Graph.ash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264" y="1468482"/>
            <a:ext cx="7598425" cy="5301227"/>
          </a:xfrm>
          <a:prstGeom prst="rect">
            <a:avLst/>
          </a:prstGeom>
        </p:spPr>
      </p:pic>
    </p:spTree>
    <p:extLst>
      <p:ext uri="{BB962C8B-B14F-4D97-AF65-F5344CB8AC3E}">
        <p14:creationId xmlns:p14="http://schemas.microsoft.com/office/powerpoint/2010/main" val="30615396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46300"/>
            <a:ext cx="90932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txBox="1">
            <a:spLocks noChangeArrowheads="1"/>
          </p:cNvSpPr>
          <p:nvPr/>
        </p:nvSpPr>
        <p:spPr bwMode="auto">
          <a:xfrm>
            <a:off x="457200" y="298450"/>
            <a:ext cx="5867400" cy="1454150"/>
          </a:xfrm>
          <a:prstGeom prst="rect">
            <a:avLst/>
          </a:prstGeom>
          <a:noFill/>
          <a:ln w="9525">
            <a:noFill/>
            <a:miter lim="800000"/>
            <a:headEnd/>
            <a:tailEnd/>
          </a:ln>
        </p:spPr>
        <p:txBody>
          <a:bodyPr lIns="90000" tIns="46800" rIns="90000" bIns="46800" anchor="ctr"/>
          <a:lstStyle/>
          <a:p>
            <a:pPr defTabSz="449263" eaLnBrk="1" hangingPunct="1">
              <a:lnSpc>
                <a:spcPct val="93000"/>
              </a:lnSpc>
              <a:buClr>
                <a:srgbClr val="FAFD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b="1" kern="0" dirty="0" err="1">
                <a:solidFill>
                  <a:schemeClr val="accent5"/>
                </a:solidFill>
                <a:latin typeface="Arial Rounded MT Bold" charset="0"/>
                <a:ea typeface="+mj-ea"/>
                <a:cs typeface="+mj-cs"/>
              </a:rPr>
              <a:t>Informazioni</a:t>
            </a:r>
            <a:r>
              <a:rPr lang="en-GB" sz="4400" b="1" kern="0" dirty="0">
                <a:solidFill>
                  <a:schemeClr val="accent5"/>
                </a:solidFill>
                <a:latin typeface="Arial Rounded MT Bold" charset="0"/>
                <a:ea typeface="+mj-ea"/>
                <a:cs typeface="+mj-cs"/>
              </a:rPr>
              <a:t> per la donna</a:t>
            </a:r>
          </a:p>
        </p:txBody>
      </p:sp>
      <p:pic>
        <p:nvPicPr>
          <p:cNvPr id="25604"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5563" y="0"/>
            <a:ext cx="27447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a:off x="3685900" y="6519863"/>
            <a:ext cx="5458100" cy="338554"/>
          </a:xfrm>
          <a:prstGeom prst="rect">
            <a:avLst/>
          </a:prstGeom>
        </p:spPr>
        <p:txBody>
          <a:bodyPr wrap="square">
            <a:spAutoFit/>
          </a:bodyPr>
          <a:lstStyle/>
          <a:p>
            <a:pPr algn="r">
              <a:defRPr/>
            </a:pPr>
            <a:r>
              <a:rPr lang="it-IT" sz="1600" kern="0" dirty="0">
                <a:latin typeface="Arial Rounded MT Bold" charset="0"/>
                <a:ea typeface="+mj-ea"/>
                <a:cs typeface="+mj-cs"/>
              </a:rPr>
              <a:t>Agenda della gravidanza, </a:t>
            </a:r>
            <a:r>
              <a:rPr lang="it-IT" sz="1600" kern="0" dirty="0" smtClean="0">
                <a:latin typeface="Arial Rounded MT Bold" charset="0"/>
                <a:ea typeface="+mj-ea"/>
                <a:cs typeface="+mj-cs"/>
              </a:rPr>
              <a:t>Ministero della Salute, 2010</a:t>
            </a:r>
            <a:endParaRPr lang="it-IT" sz="1600" kern="0" dirty="0">
              <a:latin typeface="Arial Rounded MT Bold" charset="0"/>
              <a:ea typeface="+mj-ea"/>
              <a:cs typeface="+mj-cs"/>
            </a:endParaRPr>
          </a:p>
        </p:txBody>
      </p:sp>
      <p:sp>
        <p:nvSpPr>
          <p:cNvPr id="9" name="Freccia destra 8"/>
          <p:cNvSpPr>
            <a:spLocks noChangeArrowheads="1"/>
          </p:cNvSpPr>
          <p:nvPr/>
        </p:nvSpPr>
        <p:spPr bwMode="auto">
          <a:xfrm>
            <a:off x="4038600" y="4267200"/>
            <a:ext cx="838200" cy="381000"/>
          </a:xfrm>
          <a:prstGeom prst="rightArrow">
            <a:avLst>
              <a:gd name="adj1" fmla="val 50000"/>
              <a:gd name="adj2" fmla="val 49999"/>
            </a:avLst>
          </a:prstGeom>
          <a:solidFill>
            <a:srgbClr val="FF0000"/>
          </a:solidFill>
          <a:ln w="9525">
            <a:solidFill>
              <a:srgbClr val="FF0000"/>
            </a:solidFill>
            <a:round/>
            <a:headEnd/>
            <a:tailEnd/>
          </a:ln>
        </p:spPr>
        <p:txBody>
          <a:bodyPr/>
          <a:lstStyle/>
          <a:p>
            <a:endParaRPr lang="it-IT"/>
          </a:p>
        </p:txBody>
      </p:sp>
    </p:spTree>
    <p:extLst>
      <p:ext uri="{BB962C8B-B14F-4D97-AF65-F5344CB8AC3E}">
        <p14:creationId xmlns:p14="http://schemas.microsoft.com/office/powerpoint/2010/main" val="2922872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 y="914400"/>
            <a:ext cx="38179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914400"/>
            <a:ext cx="5029200"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CasellaDiTesto 4"/>
          <p:cNvSpPr txBox="1">
            <a:spLocks noChangeArrowheads="1"/>
          </p:cNvSpPr>
          <p:nvPr/>
        </p:nvSpPr>
        <p:spPr bwMode="auto">
          <a:xfrm>
            <a:off x="4343400" y="4343400"/>
            <a:ext cx="4267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Arial Unicode MS" charset="0"/>
              </a:defRPr>
            </a:lvl1pPr>
            <a:lvl2pPr marL="37931725" indent="-37474525">
              <a:defRPr sz="2400">
                <a:solidFill>
                  <a:schemeClr val="bg1"/>
                </a:solidFill>
                <a:latin typeface="Times New Roman" charset="0"/>
                <a:ea typeface="Arial Unicode MS" charset="0"/>
                <a:cs typeface="Arial Unicode MS" charset="0"/>
              </a:defRPr>
            </a:lvl2pPr>
            <a:lvl3pPr>
              <a:defRPr sz="2400">
                <a:solidFill>
                  <a:schemeClr val="bg1"/>
                </a:solidFill>
                <a:latin typeface="Times New Roman" charset="0"/>
                <a:ea typeface="Arial Unicode MS" charset="0"/>
                <a:cs typeface="Arial Unicode MS" charset="0"/>
              </a:defRPr>
            </a:lvl3pPr>
            <a:lvl4pPr>
              <a:defRPr sz="2400">
                <a:solidFill>
                  <a:schemeClr val="bg1"/>
                </a:solidFill>
                <a:latin typeface="Times New Roman" charset="0"/>
                <a:ea typeface="Arial Unicode MS" charset="0"/>
                <a:cs typeface="Arial Unicode MS" charset="0"/>
              </a:defRPr>
            </a:lvl4pPr>
            <a:lvl5pPr>
              <a:defRPr sz="2400">
                <a:solidFill>
                  <a:schemeClr val="bg1"/>
                </a:solidFill>
                <a:latin typeface="Times New Roman" charset="0"/>
                <a:ea typeface="Arial Unicode MS" charset="0"/>
                <a:cs typeface="Arial Unicode MS" charset="0"/>
              </a:defRPr>
            </a:lvl5pPr>
            <a:lvl6pPr marL="457200" eaLnBrk="0" fontAlgn="base" hangingPunct="0">
              <a:spcBef>
                <a:spcPct val="0"/>
              </a:spcBef>
              <a:spcAft>
                <a:spcPct val="0"/>
              </a:spcAft>
              <a:defRPr sz="2400">
                <a:solidFill>
                  <a:schemeClr val="bg1"/>
                </a:solidFill>
                <a:latin typeface="Times New Roman" charset="0"/>
                <a:ea typeface="Arial Unicode MS" charset="0"/>
                <a:cs typeface="Arial Unicode MS" charset="0"/>
              </a:defRPr>
            </a:lvl6pPr>
            <a:lvl7pPr marL="914400" eaLnBrk="0" fontAlgn="base" hangingPunct="0">
              <a:spcBef>
                <a:spcPct val="0"/>
              </a:spcBef>
              <a:spcAft>
                <a:spcPct val="0"/>
              </a:spcAft>
              <a:defRPr sz="2400">
                <a:solidFill>
                  <a:schemeClr val="bg1"/>
                </a:solidFill>
                <a:latin typeface="Times New Roman" charset="0"/>
                <a:ea typeface="Arial Unicode MS" charset="0"/>
                <a:cs typeface="Arial Unicode MS" charset="0"/>
              </a:defRPr>
            </a:lvl7pPr>
            <a:lvl8pPr marL="1371600" eaLnBrk="0" fontAlgn="base" hangingPunct="0">
              <a:spcBef>
                <a:spcPct val="0"/>
              </a:spcBef>
              <a:spcAft>
                <a:spcPct val="0"/>
              </a:spcAft>
              <a:defRPr sz="2400">
                <a:solidFill>
                  <a:schemeClr val="bg1"/>
                </a:solidFill>
                <a:latin typeface="Times New Roman" charset="0"/>
                <a:ea typeface="Arial Unicode MS" charset="0"/>
                <a:cs typeface="Arial Unicode MS" charset="0"/>
              </a:defRPr>
            </a:lvl8pPr>
            <a:lvl9pPr marL="1828800" eaLnBrk="0" fontAlgn="base" hangingPunct="0">
              <a:spcBef>
                <a:spcPct val="0"/>
              </a:spcBef>
              <a:spcAft>
                <a:spcPct val="0"/>
              </a:spcAft>
              <a:defRPr sz="2400">
                <a:solidFill>
                  <a:schemeClr val="bg1"/>
                </a:solidFill>
                <a:latin typeface="Times New Roman" charset="0"/>
                <a:ea typeface="Arial Unicode MS" charset="0"/>
                <a:cs typeface="Arial Unicode MS" charset="0"/>
              </a:defRPr>
            </a:lvl9pPr>
          </a:lstStyle>
          <a:p>
            <a:pPr algn="ctr"/>
            <a:r>
              <a:rPr lang="it-IT" sz="2800">
                <a:solidFill>
                  <a:srgbClr val="FFFFFF"/>
                </a:solidFill>
                <a:latin typeface="Arial Rounded MT Bold" charset="0"/>
                <a:hlinkClick r:id=""/>
              </a:rPr>
              <a:t>www.sieog.it</a:t>
            </a:r>
          </a:p>
          <a:p>
            <a:pPr algn="ctr"/>
            <a:r>
              <a:rPr lang="it-IT" sz="2800">
                <a:solidFill>
                  <a:srgbClr val="FFFFFF"/>
                </a:solidFill>
                <a:latin typeface="Arial Rounded MT Bold" charset="0"/>
                <a:hlinkClick r:id=""/>
              </a:rPr>
              <a:t>www.isuog.org</a:t>
            </a:r>
          </a:p>
        </p:txBody>
      </p:sp>
    </p:spTree>
    <p:extLst>
      <p:ext uri="{BB962C8B-B14F-4D97-AF65-F5344CB8AC3E}">
        <p14:creationId xmlns:p14="http://schemas.microsoft.com/office/powerpoint/2010/main" val="35981406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55750"/>
            <a:ext cx="89916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0" y="318250"/>
            <a:ext cx="9144000"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a:r>
              <a:rPr lang="en-GB" sz="4000" b="1" dirty="0" err="1" smtClean="0">
                <a:solidFill>
                  <a:srgbClr val="4BACC6"/>
                </a:solidFill>
                <a:latin typeface="Arial" charset="0"/>
              </a:rPr>
              <a:t>Ecografia</a:t>
            </a:r>
            <a:r>
              <a:rPr lang="en-GB" sz="4000" b="1" dirty="0" smtClean="0">
                <a:solidFill>
                  <a:srgbClr val="4BACC6"/>
                </a:solidFill>
                <a:latin typeface="Arial" charset="0"/>
              </a:rPr>
              <a:t> di screening</a:t>
            </a:r>
            <a:endParaRPr lang="en-GB" sz="2800" b="1" dirty="0">
              <a:solidFill>
                <a:srgbClr val="4BACC6"/>
              </a:solidFill>
              <a:latin typeface="Arial" charset="0"/>
            </a:endParaRPr>
          </a:p>
        </p:txBody>
      </p:sp>
    </p:spTree>
    <p:extLst>
      <p:ext uri="{BB962C8B-B14F-4D97-AF65-F5344CB8AC3E}">
        <p14:creationId xmlns:p14="http://schemas.microsoft.com/office/powerpoint/2010/main" val="2481544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1172</TotalTime>
  <Words>966</Words>
  <Application>Microsoft Macintosh PowerPoint</Application>
  <PresentationFormat>Presentazione su schermo (4:3)</PresentationFormat>
  <Paragraphs>198</Paragraphs>
  <Slides>31</Slides>
  <Notes>6</Notes>
  <HiddenSlides>0</HiddenSlides>
  <MMClips>2</MMClips>
  <ScaleCrop>false</ScaleCrop>
  <HeadingPairs>
    <vt:vector size="4" baseType="variant">
      <vt:variant>
        <vt:lpstr>Tema</vt:lpstr>
      </vt:variant>
      <vt:variant>
        <vt:i4>1</vt:i4>
      </vt:variant>
      <vt:variant>
        <vt:lpstr>Titoli diapositive</vt:lpstr>
      </vt:variant>
      <vt:variant>
        <vt:i4>31</vt:i4>
      </vt:variant>
    </vt:vector>
  </HeadingPairs>
  <TitlesOfParts>
    <vt:vector size="32" baseType="lpstr">
      <vt:lpstr>Tema di Office</vt:lpstr>
      <vt:lpstr>Le cardiopatie fetali: diagnosi ecografica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Tetralogia di Fallot</vt:lpstr>
      <vt:lpstr>Tetralogia di Fallot</vt:lpstr>
      <vt:lpstr>Tetralogia di Fallot </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2: Clinical insights: Maternal, Fetal and Placental Circulations in Hypertensive Disorders of Pregnancy  Screening/preclinical signs</dc:title>
  <dc:creator>Federico</dc:creator>
  <cp:lastModifiedBy>Federico</cp:lastModifiedBy>
  <cp:revision>41</cp:revision>
  <dcterms:created xsi:type="dcterms:W3CDTF">2013-06-09T14:58:50Z</dcterms:created>
  <dcterms:modified xsi:type="dcterms:W3CDTF">2014-05-09T12:54:32Z</dcterms:modified>
</cp:coreProperties>
</file>