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300" b="1" dirty="0" smtClean="0"/>
            <a:t>In caso di microematuria sporadica asintomatica in pz giovani e in pz non a rischio l’imaging radiologico non sarebbe richiesto. E’ opportuno però ripetere esami delle urine seriati e sottoporre a indagini radiologiche qualora si ripresenti. Attenzione: il 4% di tumori vescicali si presenta nei pazienti con età inferiore ai 40anni.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1300" b="1" dirty="0" smtClean="0"/>
            <a:t>Nell’ematuria di tipo "medico" risulta scarso il ruolo dell’imaging, mentre è fondamentale nella macroematuria di tipo "chirurgico": è necessario sottoporre il paziente ad uno studio radiologico prima di ogni manovra endoscopica.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it-IT" sz="1400" b="1" dirty="0" smtClean="0"/>
            <a:t>Ecografia reno-vescicale: attualmente rimane l’esame di I livello a completamento della clinica nelle patologie dell’apparato uro-genitale. Le più recenti linee guida uro-radiologiche nazionali ed internazionali suggeriscono tuttavia di prescrivere l’ecografia reno-vescicale principalmente in caso di: colica renale da nefrolitiasi, sospetto di neoplasia vescicale, cistite emorragica (quando ricorrente), pazienti pediatrici o donne gravide.</a:t>
          </a:r>
          <a:endParaRPr lang="it-IT" sz="14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1800" b="1" dirty="0" smtClean="0"/>
            <a:t>Modesta microematuria persistente-ricorrente: indagare con esami radiologici ed endoscopia, facendo particolare attenzione alle alte vie urinarie.</a:t>
          </a:r>
          <a:endParaRPr lang="it-IT" sz="18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1F62698-D028-2641-AAEC-E1D1C028001A}">
      <dgm:prSet custT="1"/>
      <dgm:spPr>
        <a:solidFill>
          <a:srgbClr val="00CCFF"/>
        </a:solidFill>
      </dgm:spPr>
      <dgm:t>
        <a:bodyPr/>
        <a:lstStyle/>
        <a:p>
          <a:r>
            <a:rPr lang="it-IT" sz="3600" b="1" dirty="0" smtClean="0"/>
            <a:t>5</a:t>
          </a:r>
          <a:endParaRPr lang="it-IT" sz="3600" b="1" dirty="0"/>
        </a:p>
      </dgm:t>
    </dgm:pt>
    <dgm:pt modelId="{DD2B73A3-F17A-9549-A17A-7D577588B06A}" type="parTrans" cxnId="{2A6BE6ED-AE97-4248-9314-0CF41638C8E9}">
      <dgm:prSet/>
      <dgm:spPr/>
      <dgm:t>
        <a:bodyPr/>
        <a:lstStyle/>
        <a:p>
          <a:endParaRPr lang="it-IT"/>
        </a:p>
      </dgm:t>
    </dgm:pt>
    <dgm:pt modelId="{29F498D4-A32F-C84D-A292-7E6F2813B0F5}" type="sibTrans" cxnId="{2A6BE6ED-AE97-4248-9314-0CF41638C8E9}">
      <dgm:prSet/>
      <dgm:spPr/>
      <dgm:t>
        <a:bodyPr/>
        <a:lstStyle/>
        <a:p>
          <a:endParaRPr lang="it-IT"/>
        </a:p>
      </dgm:t>
    </dgm:pt>
    <dgm:pt modelId="{88EA9E42-3938-7448-A42F-1618758C5955}">
      <dgm:prSet custT="1"/>
      <dgm:spPr>
        <a:solidFill>
          <a:srgbClr val="00CCFF"/>
        </a:solidFill>
      </dgm:spPr>
      <dgm:t>
        <a:bodyPr/>
        <a:lstStyle/>
        <a:p>
          <a:r>
            <a:rPr lang="it-IT" sz="3600" b="1" dirty="0" smtClean="0"/>
            <a:t>6</a:t>
          </a:r>
          <a:endParaRPr lang="it-IT" sz="3600" b="1" dirty="0"/>
        </a:p>
      </dgm:t>
    </dgm:pt>
    <dgm:pt modelId="{77641632-1960-4F40-A7CA-BF55A833BECD}" type="parTrans" cxnId="{C236D84C-6B4F-854E-B24B-99D6FC418B20}">
      <dgm:prSet/>
      <dgm:spPr/>
      <dgm:t>
        <a:bodyPr/>
        <a:lstStyle/>
        <a:p>
          <a:endParaRPr lang="it-IT"/>
        </a:p>
      </dgm:t>
    </dgm:pt>
    <dgm:pt modelId="{2ECC006F-8CB4-E444-A64D-E14B98140D63}" type="sibTrans" cxnId="{C236D84C-6B4F-854E-B24B-99D6FC418B20}">
      <dgm:prSet/>
      <dgm:spPr/>
      <dgm:t>
        <a:bodyPr/>
        <a:lstStyle/>
        <a:p>
          <a:endParaRPr lang="it-IT"/>
        </a:p>
      </dgm:t>
    </dgm:pt>
    <dgm:pt modelId="{DC265933-CD18-554F-AB3E-49300213CC1F}">
      <dgm:prSet custT="1"/>
      <dgm:spPr>
        <a:solidFill>
          <a:srgbClr val="00CCFF"/>
        </a:solidFill>
      </dgm:spPr>
      <dgm:t>
        <a:bodyPr/>
        <a:lstStyle/>
        <a:p>
          <a:r>
            <a:rPr lang="it-IT" sz="3200" b="1" dirty="0" smtClean="0"/>
            <a:t>7</a:t>
          </a:r>
          <a:endParaRPr lang="it-IT" sz="3200" b="1" dirty="0"/>
        </a:p>
      </dgm:t>
    </dgm:pt>
    <dgm:pt modelId="{37E64636-FB50-9F4F-910C-7463362ED9FE}" type="parTrans" cxnId="{50D74CA2-2703-E549-87CE-D7801393C6C7}">
      <dgm:prSet/>
      <dgm:spPr/>
      <dgm:t>
        <a:bodyPr/>
        <a:lstStyle/>
        <a:p>
          <a:endParaRPr lang="it-IT"/>
        </a:p>
      </dgm:t>
    </dgm:pt>
    <dgm:pt modelId="{13FB9E16-B1EE-A348-AAAD-D29A199C3CED}" type="sibTrans" cxnId="{50D74CA2-2703-E549-87CE-D7801393C6C7}">
      <dgm:prSet/>
      <dgm:spPr/>
      <dgm:t>
        <a:bodyPr/>
        <a:lstStyle/>
        <a:p>
          <a:endParaRPr lang="it-IT"/>
        </a:p>
      </dgm:t>
    </dgm:pt>
    <dgm:pt modelId="{7D8576AD-0C12-E04F-B690-79E816C70AD5}">
      <dgm:prSet custT="1"/>
      <dgm:spPr/>
      <dgm:t>
        <a:bodyPr/>
        <a:lstStyle/>
        <a:p>
          <a:r>
            <a:rPr lang="it-IT" sz="1400" b="1" dirty="0" smtClean="0"/>
            <a:t>TC addome senza mdc è la tecnica più sensibile e specifica per l’identificazione di calcolosi reno-uretero-vescicale.</a:t>
          </a:r>
          <a:endParaRPr lang="it-IT" sz="14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9D341E2E-731A-0346-A42E-EABCFBD30FB9}" type="parTrans" cxnId="{DC65FE62-2E48-EE4C-A024-A17EA3A64D9F}">
      <dgm:prSet/>
      <dgm:spPr/>
      <dgm:t>
        <a:bodyPr/>
        <a:lstStyle/>
        <a:p>
          <a:endParaRPr lang="it-IT"/>
        </a:p>
      </dgm:t>
    </dgm:pt>
    <dgm:pt modelId="{2EC6083A-BC37-8846-8849-D462D50146DD}" type="sibTrans" cxnId="{DC65FE62-2E48-EE4C-A024-A17EA3A64D9F}">
      <dgm:prSet/>
      <dgm:spPr/>
      <dgm:t>
        <a:bodyPr/>
        <a:lstStyle/>
        <a:p>
          <a:endParaRPr lang="it-IT"/>
        </a:p>
      </dgm:t>
    </dgm:pt>
    <dgm:pt modelId="{AC8FA18C-7B9D-D94C-AB61-8C6AEB6F99E0}">
      <dgm:prSet custT="1"/>
      <dgm:spPr/>
      <dgm:t>
        <a:bodyPr/>
        <a:lstStyle/>
        <a:p>
          <a:r>
            <a:rPr lang="it-IT" sz="1300" b="1" dirty="0" smtClean="0"/>
            <a:t>TC addome senza e con mdc è la principale tecnica per lo staging delle neoplasie ed è necessaria per il corretto studio delle alte vie escretrici.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AF5CBE9-B94B-D149-9FA2-2C1DF8898BDF}" type="parTrans" cxnId="{B132415D-2192-5242-8B14-81FEC779B4CB}">
      <dgm:prSet/>
      <dgm:spPr/>
      <dgm:t>
        <a:bodyPr/>
        <a:lstStyle/>
        <a:p>
          <a:endParaRPr lang="it-IT"/>
        </a:p>
      </dgm:t>
    </dgm:pt>
    <dgm:pt modelId="{063A284E-F9EA-C04C-A362-12A845EF97CC}" type="sibTrans" cxnId="{B132415D-2192-5242-8B14-81FEC779B4CB}">
      <dgm:prSet/>
      <dgm:spPr/>
      <dgm:t>
        <a:bodyPr/>
        <a:lstStyle/>
        <a:p>
          <a:endParaRPr lang="it-IT"/>
        </a:p>
      </dgm:t>
    </dgm:pt>
    <dgm:pt modelId="{C28E5847-7A17-974C-8D16-3354EBCAC443}">
      <dgm:prSet custT="1"/>
      <dgm:spPr/>
      <dgm:t>
        <a:bodyPr/>
        <a:lstStyle/>
        <a:p>
          <a:r>
            <a:rPr lang="it-IT" sz="1300" b="1" dirty="0" smtClean="0"/>
            <a:t>La Risonanza Magnetica nello studio delle vie urinarie è un esame di II linea e va riservato ai casi particolari (es. donne gravide – pazienti allergici al mdc – bambini)</a:t>
          </a:r>
          <a:endParaRPr lang="it-IT" sz="13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9C62DFB7-3E09-A046-B762-131887CC4096}" type="parTrans" cxnId="{024622DB-B217-294F-B427-895F1BBECEF8}">
      <dgm:prSet/>
      <dgm:spPr/>
      <dgm:t>
        <a:bodyPr/>
        <a:lstStyle/>
        <a:p>
          <a:endParaRPr lang="it-IT"/>
        </a:p>
      </dgm:t>
    </dgm:pt>
    <dgm:pt modelId="{374055C1-E584-1241-A995-530F76DC0987}" type="sibTrans" cxnId="{024622DB-B217-294F-B427-895F1BBECEF8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7" custScaleY="1371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4AEFD6-2A71-6444-9B7D-A3F5300017AE}" type="pres">
      <dgm:prSet presAssocID="{B5FBAB14-709E-6046-8227-C5EBEFE144DF}" presName="sp" presStyleCnt="0"/>
      <dgm:spPr/>
    </dgm:pt>
    <dgm:pt modelId="{20CC3CA2-1072-FB47-9005-D5EB24D2A91C}" type="pres">
      <dgm:prSet presAssocID="{01F62698-D028-2641-AAEC-E1D1C028001A}" presName="composite" presStyleCnt="0"/>
      <dgm:spPr/>
    </dgm:pt>
    <dgm:pt modelId="{2F523F3C-7BD0-DB4A-8000-DBE7877C92DB}" type="pres">
      <dgm:prSet presAssocID="{01F62698-D028-2641-AAEC-E1D1C028001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E69BE9-0938-8447-BCC2-BAE9553C0DA5}" type="pres">
      <dgm:prSet presAssocID="{01F62698-D028-2641-AAEC-E1D1C028001A}" presName="descendantText" presStyleLbl="alignAcc1" presStyleIdx="4" presStyleCnt="7" custScaleY="725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FCEE34-D75D-3040-8A29-0A93952DAB32}" type="pres">
      <dgm:prSet presAssocID="{29F498D4-A32F-C84D-A292-7E6F2813B0F5}" presName="sp" presStyleCnt="0"/>
      <dgm:spPr/>
    </dgm:pt>
    <dgm:pt modelId="{58AF0244-E470-AF4E-94CA-8E7433A4BB94}" type="pres">
      <dgm:prSet presAssocID="{88EA9E42-3938-7448-A42F-1618758C5955}" presName="composite" presStyleCnt="0"/>
      <dgm:spPr/>
    </dgm:pt>
    <dgm:pt modelId="{7FD4ED21-1220-C349-8D97-B9ED0728D9D7}" type="pres">
      <dgm:prSet presAssocID="{88EA9E42-3938-7448-A42F-1618758C595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E59A24-6867-4B4F-83F1-E04BE749370A}" type="pres">
      <dgm:prSet presAssocID="{88EA9E42-3938-7448-A42F-1618758C595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E6607A-B143-F047-B8CD-66DC79CC5D85}" type="pres">
      <dgm:prSet presAssocID="{2ECC006F-8CB4-E444-A64D-E14B98140D63}" presName="sp" presStyleCnt="0"/>
      <dgm:spPr/>
    </dgm:pt>
    <dgm:pt modelId="{E693F821-D22F-7245-859C-E5360B3DFB01}" type="pres">
      <dgm:prSet presAssocID="{DC265933-CD18-554F-AB3E-49300213CC1F}" presName="composite" presStyleCnt="0"/>
      <dgm:spPr/>
    </dgm:pt>
    <dgm:pt modelId="{B192CFC2-4BE0-1046-948D-1143186D7CA8}" type="pres">
      <dgm:prSet presAssocID="{DC265933-CD18-554F-AB3E-49300213CC1F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9D7CBA-B78B-3E43-87BB-064BFD55D5A9}" type="pres">
      <dgm:prSet presAssocID="{DC265933-CD18-554F-AB3E-49300213CC1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F9EE3DE-E129-4871-A0F4-8F4C55421CDE}" type="presOf" srcId="{CC0C5F87-9E09-F44A-9FE4-783D1ECA91D7}" destId="{A33AEACA-D2B7-DD4F-BC66-D0A9C74BB356}" srcOrd="0" destOrd="0" presId="urn:microsoft.com/office/officeart/2005/8/layout/chevron2"/>
    <dgm:cxn modelId="{BDBAF3FA-E084-4F6F-8EEC-2CBE5F9632FF}" type="presOf" srcId="{AC8FA18C-7B9D-D94C-AB61-8C6AEB6F99E0}" destId="{56E59A24-6867-4B4F-83F1-E04BE749370A}" srcOrd="0" destOrd="0" presId="urn:microsoft.com/office/officeart/2005/8/layout/chevron2"/>
    <dgm:cxn modelId="{DBB33D62-5937-49E4-944B-27CED924C72B}" type="presOf" srcId="{E1BFDECB-B5AA-5B42-B0D9-5495E9F87448}" destId="{F5DAF114-CBF2-6C42-A815-A4131FDC3DFB}" srcOrd="0" destOrd="0" presId="urn:microsoft.com/office/officeart/2005/8/layout/chevron2"/>
    <dgm:cxn modelId="{A4882B1B-75E3-4643-AD8E-A744F4726B34}" type="presOf" srcId="{88EA9E42-3938-7448-A42F-1618758C5955}" destId="{7FD4ED21-1220-C349-8D97-B9ED0728D9D7}" srcOrd="0" destOrd="0" presId="urn:microsoft.com/office/officeart/2005/8/layout/chevron2"/>
    <dgm:cxn modelId="{09737FD1-4C59-4A8A-878C-C69BD3547FBE}" type="presOf" srcId="{7D8576AD-0C12-E04F-B690-79E816C70AD5}" destId="{B9E69BE9-0938-8447-BCC2-BAE9553C0DA5}" srcOrd="0" destOrd="0" presId="urn:microsoft.com/office/officeart/2005/8/layout/chevron2"/>
    <dgm:cxn modelId="{DF3D8778-8E28-46A4-98E0-ED1E8CCCF30E}" type="presOf" srcId="{3800E0CD-D18A-6B4E-B56D-EC77A674B61F}" destId="{AB14E9ED-0B59-3C41-BFB6-02715B144645}" srcOrd="0" destOrd="0" presId="urn:microsoft.com/office/officeart/2005/8/layout/chevron2"/>
    <dgm:cxn modelId="{C236D84C-6B4F-854E-B24B-99D6FC418B20}" srcId="{FE7C479A-06AC-4B44-BD18-E837F19107A3}" destId="{88EA9E42-3938-7448-A42F-1618758C5955}" srcOrd="5" destOrd="0" parTransId="{77641632-1960-4F40-A7CA-BF55A833BECD}" sibTransId="{2ECC006F-8CB4-E444-A64D-E14B98140D63}"/>
    <dgm:cxn modelId="{4F8DF151-2956-4CDA-B720-807EDC0EE94E}" type="presOf" srcId="{54635D34-9A8F-3040-A6D1-AC1310742952}" destId="{927D0E4D-3F6D-644B-A84D-6BDF82C790D4}" srcOrd="0" destOrd="0" presId="urn:microsoft.com/office/officeart/2005/8/layout/chevron2"/>
    <dgm:cxn modelId="{29D366E5-BFDE-4E55-8BBC-DCD3E5818A1E}" type="presOf" srcId="{C28E5847-7A17-974C-8D16-3354EBCAC443}" destId="{EF9D7CBA-B78B-3E43-87BB-064BFD55D5A9}" srcOrd="0" destOrd="0" presId="urn:microsoft.com/office/officeart/2005/8/layout/chevron2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C33761BB-C310-421E-90F0-0B52BB26EDE8}" type="presOf" srcId="{DC265933-CD18-554F-AB3E-49300213CC1F}" destId="{B192CFC2-4BE0-1046-948D-1143186D7CA8}" srcOrd="0" destOrd="0" presId="urn:microsoft.com/office/officeart/2005/8/layout/chevron2"/>
    <dgm:cxn modelId="{024622DB-B217-294F-B427-895F1BBECEF8}" srcId="{DC265933-CD18-554F-AB3E-49300213CC1F}" destId="{C28E5847-7A17-974C-8D16-3354EBCAC443}" srcOrd="0" destOrd="0" parTransId="{9C62DFB7-3E09-A046-B762-131887CC4096}" sibTransId="{374055C1-E584-1241-A995-530F76DC0987}"/>
    <dgm:cxn modelId="{BE33F0BB-E22F-485A-9D8F-4FAE8392C36A}" type="presOf" srcId="{E2B49345-971D-8E42-A04A-C70453476C74}" destId="{40E24A69-73F7-6B42-B21F-2F80040FE5B1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50D74CA2-2703-E549-87CE-D7801393C6C7}" srcId="{FE7C479A-06AC-4B44-BD18-E837F19107A3}" destId="{DC265933-CD18-554F-AB3E-49300213CC1F}" srcOrd="6" destOrd="0" parTransId="{37E64636-FB50-9F4F-910C-7463362ED9FE}" sibTransId="{13FB9E16-B1EE-A348-AAAD-D29A199C3CED}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40E5EBA5-A4D4-4BE8-B7B9-19356DA81559}" type="presOf" srcId="{922FFC4C-6A2D-9A44-804C-E2E5705726AC}" destId="{350713BD-B27B-E948-80D9-169A97BCC1EF}" srcOrd="0" destOrd="0" presId="urn:microsoft.com/office/officeart/2005/8/layout/chevron2"/>
    <dgm:cxn modelId="{6EF28D23-90DD-42EA-BDB5-A582AC190687}" type="presOf" srcId="{FE7C479A-06AC-4B44-BD18-E837F19107A3}" destId="{8CC556F1-3902-064D-9B1D-7826AE877ED2}" srcOrd="0" destOrd="0" presId="urn:microsoft.com/office/officeart/2005/8/layout/chevron2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2A6BE6ED-AE97-4248-9314-0CF41638C8E9}" srcId="{FE7C479A-06AC-4B44-BD18-E837F19107A3}" destId="{01F62698-D028-2641-AAEC-E1D1C028001A}" srcOrd="4" destOrd="0" parTransId="{DD2B73A3-F17A-9549-A17A-7D577588B06A}" sibTransId="{29F498D4-A32F-C84D-A292-7E6F2813B0F5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9066C008-69DD-49B3-BE54-FB36C4BEFD71}" type="presOf" srcId="{01F62698-D028-2641-AAEC-E1D1C028001A}" destId="{2F523F3C-7BD0-DB4A-8000-DBE7877C92DB}" srcOrd="0" destOrd="0" presId="urn:microsoft.com/office/officeart/2005/8/layout/chevron2"/>
    <dgm:cxn modelId="{DC65FE62-2E48-EE4C-A024-A17EA3A64D9F}" srcId="{01F62698-D028-2641-AAEC-E1D1C028001A}" destId="{7D8576AD-0C12-E04F-B690-79E816C70AD5}" srcOrd="0" destOrd="0" parTransId="{9D341E2E-731A-0346-A42E-EABCFBD30FB9}" sibTransId="{2EC6083A-BC37-8846-8849-D462D50146DD}"/>
    <dgm:cxn modelId="{B132415D-2192-5242-8B14-81FEC779B4CB}" srcId="{88EA9E42-3938-7448-A42F-1618758C5955}" destId="{AC8FA18C-7B9D-D94C-AB61-8C6AEB6F99E0}" srcOrd="0" destOrd="0" parTransId="{3AF5CBE9-B94B-D149-9FA2-2C1DF8898BDF}" sibTransId="{063A284E-F9EA-C04C-A362-12A845EF97CC}"/>
    <dgm:cxn modelId="{910CB6A1-B247-41C2-89CC-697AC6B9DB0F}" type="presOf" srcId="{082C3A4E-F1E0-BD46-9F2B-FE77532B948D}" destId="{66BEDA6B-ED39-584D-AFF9-E78CD244A2D8}" srcOrd="0" destOrd="0" presId="urn:microsoft.com/office/officeart/2005/8/layout/chevron2"/>
    <dgm:cxn modelId="{9FF08610-7998-4F46-821B-2CD2D7597045}" type="presOf" srcId="{1A482E81-4384-F043-99B0-3556F969F1C4}" destId="{49A8466E-1FE7-744E-93DB-7BDD5B0612CC}" srcOrd="0" destOrd="0" presId="urn:microsoft.com/office/officeart/2005/8/layout/chevron2"/>
    <dgm:cxn modelId="{E0A1453F-46BD-4795-A50B-422CE54B9FC6}" type="presParOf" srcId="{8CC556F1-3902-064D-9B1D-7826AE877ED2}" destId="{E3E038D3-8E18-EA42-AF72-11DD7CD67EA8}" srcOrd="0" destOrd="0" presId="urn:microsoft.com/office/officeart/2005/8/layout/chevron2"/>
    <dgm:cxn modelId="{A1F2BC89-7C44-4997-9849-2FDC2CFAC7F5}" type="presParOf" srcId="{E3E038D3-8E18-EA42-AF72-11DD7CD67EA8}" destId="{A33AEACA-D2B7-DD4F-BC66-D0A9C74BB356}" srcOrd="0" destOrd="0" presId="urn:microsoft.com/office/officeart/2005/8/layout/chevron2"/>
    <dgm:cxn modelId="{7171D2AB-2C87-4D05-AD28-C20A4DB768D5}" type="presParOf" srcId="{E3E038D3-8E18-EA42-AF72-11DD7CD67EA8}" destId="{350713BD-B27B-E948-80D9-169A97BCC1EF}" srcOrd="1" destOrd="0" presId="urn:microsoft.com/office/officeart/2005/8/layout/chevron2"/>
    <dgm:cxn modelId="{A0B381AB-8744-463B-BC99-A024D6BA3B18}" type="presParOf" srcId="{8CC556F1-3902-064D-9B1D-7826AE877ED2}" destId="{915AC809-38F8-0E4E-BD3E-2767400BDDE8}" srcOrd="1" destOrd="0" presId="urn:microsoft.com/office/officeart/2005/8/layout/chevron2"/>
    <dgm:cxn modelId="{E286DECF-5F93-4832-87F2-D0FCC8C5815A}" type="presParOf" srcId="{8CC556F1-3902-064D-9B1D-7826AE877ED2}" destId="{ABB89070-6C57-554C-B131-4B74B9AD69F3}" srcOrd="2" destOrd="0" presId="urn:microsoft.com/office/officeart/2005/8/layout/chevron2"/>
    <dgm:cxn modelId="{683761E7-0714-41AA-AF4F-690C72CC91E8}" type="presParOf" srcId="{ABB89070-6C57-554C-B131-4B74B9AD69F3}" destId="{40E24A69-73F7-6B42-B21F-2F80040FE5B1}" srcOrd="0" destOrd="0" presId="urn:microsoft.com/office/officeart/2005/8/layout/chevron2"/>
    <dgm:cxn modelId="{BD9C6641-3BF0-472B-B68A-64C174813E46}" type="presParOf" srcId="{ABB89070-6C57-554C-B131-4B74B9AD69F3}" destId="{AB14E9ED-0B59-3C41-BFB6-02715B144645}" srcOrd="1" destOrd="0" presId="urn:microsoft.com/office/officeart/2005/8/layout/chevron2"/>
    <dgm:cxn modelId="{17DBBA17-6394-4ABA-8A21-734CBE86D4B8}" type="presParOf" srcId="{8CC556F1-3902-064D-9B1D-7826AE877ED2}" destId="{E2A5A025-D2BF-FD4B-9D0E-069330075690}" srcOrd="3" destOrd="0" presId="urn:microsoft.com/office/officeart/2005/8/layout/chevron2"/>
    <dgm:cxn modelId="{0F5EB304-26F2-4EFA-A12D-6B276ABA2E4B}" type="presParOf" srcId="{8CC556F1-3902-064D-9B1D-7826AE877ED2}" destId="{80146EE5-1473-194F-B1B6-CD064E2E7C73}" srcOrd="4" destOrd="0" presId="urn:microsoft.com/office/officeart/2005/8/layout/chevron2"/>
    <dgm:cxn modelId="{D6570EE3-34A4-41AC-92A7-A5A975B5C047}" type="presParOf" srcId="{80146EE5-1473-194F-B1B6-CD064E2E7C73}" destId="{66BEDA6B-ED39-584D-AFF9-E78CD244A2D8}" srcOrd="0" destOrd="0" presId="urn:microsoft.com/office/officeart/2005/8/layout/chevron2"/>
    <dgm:cxn modelId="{40D6D704-0CF6-401F-91BB-42AEAF80D9EA}" type="presParOf" srcId="{80146EE5-1473-194F-B1B6-CD064E2E7C73}" destId="{49A8466E-1FE7-744E-93DB-7BDD5B0612CC}" srcOrd="1" destOrd="0" presId="urn:microsoft.com/office/officeart/2005/8/layout/chevron2"/>
    <dgm:cxn modelId="{D503AB49-17E6-4046-AD54-E72456223866}" type="presParOf" srcId="{8CC556F1-3902-064D-9B1D-7826AE877ED2}" destId="{1052B3D2-7971-7943-9E06-86B513B37BA9}" srcOrd="5" destOrd="0" presId="urn:microsoft.com/office/officeart/2005/8/layout/chevron2"/>
    <dgm:cxn modelId="{A9C4A9CE-4BF8-4B17-9021-E82F9185A602}" type="presParOf" srcId="{8CC556F1-3902-064D-9B1D-7826AE877ED2}" destId="{1979A3C7-6B83-AE48-AD16-A7BE9B28A234}" srcOrd="6" destOrd="0" presId="urn:microsoft.com/office/officeart/2005/8/layout/chevron2"/>
    <dgm:cxn modelId="{39209DA5-17BF-425D-9128-294AAB002D95}" type="presParOf" srcId="{1979A3C7-6B83-AE48-AD16-A7BE9B28A234}" destId="{F5DAF114-CBF2-6C42-A815-A4131FDC3DFB}" srcOrd="0" destOrd="0" presId="urn:microsoft.com/office/officeart/2005/8/layout/chevron2"/>
    <dgm:cxn modelId="{C0B0EB63-5BA3-42B3-8E72-ABCD9E9698E1}" type="presParOf" srcId="{1979A3C7-6B83-AE48-AD16-A7BE9B28A234}" destId="{927D0E4D-3F6D-644B-A84D-6BDF82C790D4}" srcOrd="1" destOrd="0" presId="urn:microsoft.com/office/officeart/2005/8/layout/chevron2"/>
    <dgm:cxn modelId="{4DF8C101-996E-4C4E-A680-CA76049FA940}" type="presParOf" srcId="{8CC556F1-3902-064D-9B1D-7826AE877ED2}" destId="{934AEFD6-2A71-6444-9B7D-A3F5300017AE}" srcOrd="7" destOrd="0" presId="urn:microsoft.com/office/officeart/2005/8/layout/chevron2"/>
    <dgm:cxn modelId="{DA6792DD-14AA-4BCE-BC59-AB5F8531BE9C}" type="presParOf" srcId="{8CC556F1-3902-064D-9B1D-7826AE877ED2}" destId="{20CC3CA2-1072-FB47-9005-D5EB24D2A91C}" srcOrd="8" destOrd="0" presId="urn:microsoft.com/office/officeart/2005/8/layout/chevron2"/>
    <dgm:cxn modelId="{316C6469-3144-4AB0-BEE2-A31866A39230}" type="presParOf" srcId="{20CC3CA2-1072-FB47-9005-D5EB24D2A91C}" destId="{2F523F3C-7BD0-DB4A-8000-DBE7877C92DB}" srcOrd="0" destOrd="0" presId="urn:microsoft.com/office/officeart/2005/8/layout/chevron2"/>
    <dgm:cxn modelId="{7B4D2FF7-1BE9-4586-A649-CB321C8DE200}" type="presParOf" srcId="{20CC3CA2-1072-FB47-9005-D5EB24D2A91C}" destId="{B9E69BE9-0938-8447-BCC2-BAE9553C0DA5}" srcOrd="1" destOrd="0" presId="urn:microsoft.com/office/officeart/2005/8/layout/chevron2"/>
    <dgm:cxn modelId="{392B40CC-FC49-44F9-8A21-605914F125DA}" type="presParOf" srcId="{8CC556F1-3902-064D-9B1D-7826AE877ED2}" destId="{7AFCEE34-D75D-3040-8A29-0A93952DAB32}" srcOrd="9" destOrd="0" presId="urn:microsoft.com/office/officeart/2005/8/layout/chevron2"/>
    <dgm:cxn modelId="{EC1BAC7B-412B-4AF8-9714-96E45C579BB4}" type="presParOf" srcId="{8CC556F1-3902-064D-9B1D-7826AE877ED2}" destId="{58AF0244-E470-AF4E-94CA-8E7433A4BB94}" srcOrd="10" destOrd="0" presId="urn:microsoft.com/office/officeart/2005/8/layout/chevron2"/>
    <dgm:cxn modelId="{A07E649C-9CB0-4BDF-B593-1F8EFA6E5D02}" type="presParOf" srcId="{58AF0244-E470-AF4E-94CA-8E7433A4BB94}" destId="{7FD4ED21-1220-C349-8D97-B9ED0728D9D7}" srcOrd="0" destOrd="0" presId="urn:microsoft.com/office/officeart/2005/8/layout/chevron2"/>
    <dgm:cxn modelId="{53563E3D-BFA3-4CF4-BB46-272EF1D600B4}" type="presParOf" srcId="{58AF0244-E470-AF4E-94CA-8E7433A4BB94}" destId="{56E59A24-6867-4B4F-83F1-E04BE749370A}" srcOrd="1" destOrd="0" presId="urn:microsoft.com/office/officeart/2005/8/layout/chevron2"/>
    <dgm:cxn modelId="{6AAE837E-2C3B-488C-8718-A2AB553880BC}" type="presParOf" srcId="{8CC556F1-3902-064D-9B1D-7826AE877ED2}" destId="{DAE6607A-B143-F047-B8CD-66DC79CC5D85}" srcOrd="11" destOrd="0" presId="urn:microsoft.com/office/officeart/2005/8/layout/chevron2"/>
    <dgm:cxn modelId="{046B56F3-4F7E-4F9A-9934-CCD8585B6CFC}" type="presParOf" srcId="{8CC556F1-3902-064D-9B1D-7826AE877ED2}" destId="{E693F821-D22F-7245-859C-E5360B3DFB01}" srcOrd="12" destOrd="0" presId="urn:microsoft.com/office/officeart/2005/8/layout/chevron2"/>
    <dgm:cxn modelId="{E921C276-55F3-48F3-8824-30A9D08EB1FA}" type="presParOf" srcId="{E693F821-D22F-7245-859C-E5360B3DFB01}" destId="{B192CFC2-4BE0-1046-948D-1143186D7CA8}" srcOrd="0" destOrd="0" presId="urn:microsoft.com/office/officeart/2005/8/layout/chevron2"/>
    <dgm:cxn modelId="{FAD5A49D-9458-4DD1-92A0-067225F0CC1D}" type="presParOf" srcId="{E693F821-D22F-7245-859C-E5360B3DFB01}" destId="{EF9D7CBA-B78B-3E43-87BB-064BFD55D5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137194" y="147911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330837"/>
        <a:ext cx="640241" cy="274390"/>
      </dsp:txXfrm>
    </dsp:sp>
    <dsp:sp modelId="{350713BD-B27B-E948-80D9-169A97BCC1EF}">
      <dsp:nvSpPr>
        <dsp:cNvPr id="0" name=""/>
        <dsp:cNvSpPr/>
      </dsp:nvSpPr>
      <dsp:spPr>
        <a:xfrm rot="5400000">
          <a:off x="4594709" y="-3943750"/>
          <a:ext cx="594822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In caso di microematuria sporadica asintomatica in pz giovani e in pz non a rischio l’imaging radiologico non sarebbe richiesto. E’ opportuno però ripetere esami delle urine seriati e sottoporre a indagini radiologiche qualora si ripresenti. Attenzione: il 4% di tumori vescicali si presenta nei pazienti con età inferiore ai 40anni.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2" y="39754"/>
        <a:ext cx="8474721" cy="536748"/>
      </dsp:txXfrm>
    </dsp:sp>
    <dsp:sp modelId="{40E24A69-73F7-6B42-B21F-2F80040FE5B1}">
      <dsp:nvSpPr>
        <dsp:cNvPr id="0" name=""/>
        <dsp:cNvSpPr/>
      </dsp:nvSpPr>
      <dsp:spPr>
        <a:xfrm rot="5400000">
          <a:off x="-137194" y="981537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1164463"/>
        <a:ext cx="640241" cy="274390"/>
      </dsp:txXfrm>
    </dsp:sp>
    <dsp:sp modelId="{AB14E9ED-0B59-3C41-BFB6-02715B144645}">
      <dsp:nvSpPr>
        <dsp:cNvPr id="0" name=""/>
        <dsp:cNvSpPr/>
      </dsp:nvSpPr>
      <dsp:spPr>
        <a:xfrm rot="5400000">
          <a:off x="4594865" y="-3110280"/>
          <a:ext cx="594510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Modesta microematuria persistente-ricorrente: indagare con esami radiologici ed endoscopia, facendo particolare attenzione alle alte vie urinarie.</a:t>
          </a:r>
          <a:endParaRPr lang="it-IT" sz="18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1" y="873366"/>
        <a:ext cx="8474736" cy="536466"/>
      </dsp:txXfrm>
    </dsp:sp>
    <dsp:sp modelId="{66BEDA6B-ED39-584D-AFF9-E78CD244A2D8}">
      <dsp:nvSpPr>
        <dsp:cNvPr id="0" name=""/>
        <dsp:cNvSpPr/>
      </dsp:nvSpPr>
      <dsp:spPr>
        <a:xfrm rot="5400000">
          <a:off x="-137194" y="1815163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1998089"/>
        <a:ext cx="640241" cy="274390"/>
      </dsp:txXfrm>
    </dsp:sp>
    <dsp:sp modelId="{49A8466E-1FE7-744E-93DB-7BDD5B0612CC}">
      <dsp:nvSpPr>
        <dsp:cNvPr id="0" name=""/>
        <dsp:cNvSpPr/>
      </dsp:nvSpPr>
      <dsp:spPr>
        <a:xfrm rot="5400000">
          <a:off x="4594865" y="-2276654"/>
          <a:ext cx="594510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Nell’ematuria di tipo "medico" risulta scarso il ruolo dell’imaging, mentre è fondamentale nella macroematuria di tipo "chirurgico": è necessario sottoporre il paziente ad uno studio radiologico prima di ogni manovra endoscopica.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1" y="1706992"/>
        <a:ext cx="8474736" cy="536466"/>
      </dsp:txXfrm>
    </dsp:sp>
    <dsp:sp modelId="{F5DAF114-CBF2-6C42-A815-A4131FDC3DFB}">
      <dsp:nvSpPr>
        <dsp:cNvPr id="0" name=""/>
        <dsp:cNvSpPr/>
      </dsp:nvSpPr>
      <dsp:spPr>
        <a:xfrm rot="5400000">
          <a:off x="-137194" y="2759342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2" y="2942268"/>
        <a:ext cx="640241" cy="274390"/>
      </dsp:txXfrm>
    </dsp:sp>
    <dsp:sp modelId="{927D0E4D-3F6D-644B-A84D-6BDF82C790D4}">
      <dsp:nvSpPr>
        <dsp:cNvPr id="0" name=""/>
        <dsp:cNvSpPr/>
      </dsp:nvSpPr>
      <dsp:spPr>
        <a:xfrm rot="5400000">
          <a:off x="4484313" y="-1332476"/>
          <a:ext cx="815614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Ecografia reno-vescicale: attualmente rimane l’esame di I livello a completamento della clinica nelle patologie dell’apparato uro-genitale. Le più recenti linee guida uro-radiologiche nazionali ed internazionali suggeriscono tuttavia di prescrivere l’ecografia reno-vescicale principalmente in caso di: colica renale da nefrolitiasi, sospetto di neoplasia vescicale, cistite emorragica (quando ricorrente), pazienti pediatrici o donne gravide.</a:t>
          </a:r>
          <a:endParaRPr lang="it-IT" sz="14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2" y="2551410"/>
        <a:ext cx="8463943" cy="735984"/>
      </dsp:txXfrm>
    </dsp:sp>
    <dsp:sp modelId="{2F523F3C-7BD0-DB4A-8000-DBE7877C92DB}">
      <dsp:nvSpPr>
        <dsp:cNvPr id="0" name=""/>
        <dsp:cNvSpPr/>
      </dsp:nvSpPr>
      <dsp:spPr>
        <a:xfrm rot="5400000">
          <a:off x="-137194" y="3592968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5</a:t>
          </a:r>
          <a:endParaRPr lang="it-IT" sz="3600" b="1" kern="1200" dirty="0"/>
        </a:p>
      </dsp:txBody>
      <dsp:txXfrm rot="-5400000">
        <a:off x="2" y="3775894"/>
        <a:ext cx="640241" cy="274390"/>
      </dsp:txXfrm>
    </dsp:sp>
    <dsp:sp modelId="{B9E69BE9-0938-8447-BCC2-BAE9553C0DA5}">
      <dsp:nvSpPr>
        <dsp:cNvPr id="0" name=""/>
        <dsp:cNvSpPr/>
      </dsp:nvSpPr>
      <dsp:spPr>
        <a:xfrm rot="5400000">
          <a:off x="4676382" y="-498850"/>
          <a:ext cx="431477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TC addome senza mdc è la tecnica più sensibile e specifica per l’identificazione di calcolosi reno-uretero-vescicale.</a:t>
          </a:r>
          <a:endParaRPr lang="it-IT" sz="14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2" y="3558353"/>
        <a:ext cx="8482695" cy="389351"/>
      </dsp:txXfrm>
    </dsp:sp>
    <dsp:sp modelId="{7FD4ED21-1220-C349-8D97-B9ED0728D9D7}">
      <dsp:nvSpPr>
        <dsp:cNvPr id="0" name=""/>
        <dsp:cNvSpPr/>
      </dsp:nvSpPr>
      <dsp:spPr>
        <a:xfrm rot="5400000">
          <a:off x="-137194" y="4426594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6</a:t>
          </a:r>
          <a:endParaRPr lang="it-IT" sz="3600" b="1" kern="1200" dirty="0"/>
        </a:p>
      </dsp:txBody>
      <dsp:txXfrm rot="-5400000">
        <a:off x="2" y="4609520"/>
        <a:ext cx="640241" cy="274390"/>
      </dsp:txXfrm>
    </dsp:sp>
    <dsp:sp modelId="{56E59A24-6867-4B4F-83F1-E04BE749370A}">
      <dsp:nvSpPr>
        <dsp:cNvPr id="0" name=""/>
        <dsp:cNvSpPr/>
      </dsp:nvSpPr>
      <dsp:spPr>
        <a:xfrm rot="5400000">
          <a:off x="4594865" y="334775"/>
          <a:ext cx="594510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TC addome senza e con mdc è la principale tecnica per lo staging delle neoplasie ed è necessaria per il corretto studio delle alte vie escretrici.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1" y="4318421"/>
        <a:ext cx="8474736" cy="536466"/>
      </dsp:txXfrm>
    </dsp:sp>
    <dsp:sp modelId="{B192CFC2-4BE0-1046-948D-1143186D7CA8}">
      <dsp:nvSpPr>
        <dsp:cNvPr id="0" name=""/>
        <dsp:cNvSpPr/>
      </dsp:nvSpPr>
      <dsp:spPr>
        <a:xfrm rot="5400000">
          <a:off x="-137194" y="5260220"/>
          <a:ext cx="914631" cy="64024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7</a:t>
          </a:r>
          <a:endParaRPr lang="it-IT" sz="3200" b="1" kern="1200" dirty="0"/>
        </a:p>
      </dsp:txBody>
      <dsp:txXfrm rot="-5400000">
        <a:off x="2" y="5443146"/>
        <a:ext cx="640241" cy="274390"/>
      </dsp:txXfrm>
    </dsp:sp>
    <dsp:sp modelId="{EF9D7CBA-B78B-3E43-87BB-064BFD55D5A9}">
      <dsp:nvSpPr>
        <dsp:cNvPr id="0" name=""/>
        <dsp:cNvSpPr/>
      </dsp:nvSpPr>
      <dsp:spPr>
        <a:xfrm rot="5400000">
          <a:off x="4594865" y="1168401"/>
          <a:ext cx="594510" cy="850375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La Risonanza Magnetica nello studio delle vie urinarie è un esame di II linea e va riservato ai casi particolari (es. donne gravide – pazienti allergici al mdc – bambini)</a:t>
          </a:r>
          <a:endParaRPr lang="it-IT" sz="13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640241" y="5152047"/>
        <a:ext cx="8474736" cy="53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2F096-46D4-4630-965D-B63F22E73D99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455BE-3083-4216-8B1D-AD257F4FA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70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Microbolle di esafluoruro di zolfo. Controindicazioni: patologie cardiache gravi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Macroematuria è il sintomo d’esordio nel 85% dei tumori vescicali e nel 40% di quelli renali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535D-E43A-4F56-A44C-E899188BE32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8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</a:t>
            </a:r>
            <a:r>
              <a:rPr lang="it-IT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Follow-up calcolosi reno-uretero-vescicale asintomatici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Rx addome ± eco reno-vescicale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535D-E43A-4F56-A44C-E899188BE32E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330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</a:t>
            </a:r>
            <a:r>
              <a:rPr lang="it-IT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Follow-up calcolosi reno-uretero-vescicale asintomatici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Rx addome ± eco reno-vescicale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535D-E43A-4F56-A44C-E899188BE32E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330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NB replezione vescicale adeguata</a:t>
            </a:r>
            <a:r>
              <a:rPr lang="it-IT" baseline="0" dirty="0" smtClean="0"/>
              <a:t> e variazione del decubito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535D-E43A-4F56-A44C-E899188BE32E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706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NB replezione vescicale adeguata</a:t>
            </a:r>
            <a:r>
              <a:rPr lang="it-IT" baseline="0" dirty="0" smtClean="0"/>
              <a:t> e variazione del decubito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535D-E43A-4F56-A44C-E899188BE32E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297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NB replezione vescicale adeguata</a:t>
            </a:r>
            <a:r>
              <a:rPr lang="it-IT" baseline="0" dirty="0" smtClean="0"/>
              <a:t> e variazione del decubito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535D-E43A-4F56-A44C-E899188BE32E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297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NB fibrosi sist nefrogenica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MR: no in caso di IR, sptto per clearance cr &lt;30 ml/min o se ci sono altre controindicazioni (PM….)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7535D-E43A-4F56-A44C-E899188BE32E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291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2A81-193D-4094-BBF5-7F30C9DB8E72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A10-1F62-4A6C-A63C-A81D3975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06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2A81-193D-4094-BBF5-7F30C9DB8E72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A10-1F62-4A6C-A63C-A81D3975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97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2A81-193D-4094-BBF5-7F30C9DB8E72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A10-1F62-4A6C-A63C-A81D3975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37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2A81-193D-4094-BBF5-7F30C9DB8E72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A10-1F62-4A6C-A63C-A81D3975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8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2A81-193D-4094-BBF5-7F30C9DB8E72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A10-1F62-4A6C-A63C-A81D3975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29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2A81-193D-4094-BBF5-7F30C9DB8E72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A10-1F62-4A6C-A63C-A81D3975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29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2A81-193D-4094-BBF5-7F30C9DB8E72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A10-1F62-4A6C-A63C-A81D3975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11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2A81-193D-4094-BBF5-7F30C9DB8E72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A10-1F62-4A6C-A63C-A81D3975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84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2A81-193D-4094-BBF5-7F30C9DB8E72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A10-1F62-4A6C-A63C-A81D3975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74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2A81-193D-4094-BBF5-7F30C9DB8E72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A10-1F62-4A6C-A63C-A81D3975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00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2A81-193D-4094-BBF5-7F30C9DB8E72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A10-1F62-4A6C-A63C-A81D3975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33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C2A81-193D-4094-BBF5-7F30C9DB8E72}" type="datetimeFigureOut">
              <a:rPr lang="it-IT" smtClean="0"/>
              <a:t>03/10/2013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8A10-1F62-4A6C-A63C-A81D397511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4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7446" r="34796" b="4761"/>
          <a:stretch/>
        </p:blipFill>
        <p:spPr>
          <a:xfrm>
            <a:off x="323528" y="764703"/>
            <a:ext cx="1152128" cy="2155459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251520" y="764704"/>
            <a:ext cx="1319539" cy="718486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835696" y="1005696"/>
            <a:ext cx="69847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it-IT" sz="2200" i="1" dirty="0" smtClean="0">
                <a:latin typeface="+mj-lt"/>
                <a:ea typeface="Tahoma" pitchFamily="34" charset="0"/>
                <a:cs typeface="Tahoma" pitchFamily="34" charset="0"/>
              </a:rPr>
              <a:t>… formazione ipoecogena renale (cisti emorragica o corpuscolata?) … gettone solido endocistico (coagulo? Cisti classe IV di Bosniak?)"</a:t>
            </a:r>
          </a:p>
          <a:p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 renale con mdc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lesioni vascolarizzate o no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nella stessa seduta ecografica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durata 4 minuti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Se all’eco renale pregressa…</a:t>
            </a:r>
            <a:endParaRPr lang="it-IT" sz="3200" b="1" dirty="0"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0" y="3794906"/>
            <a:ext cx="5088412" cy="29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6436"/>
          <a:stretch/>
        </p:blipFill>
        <p:spPr bwMode="auto">
          <a:xfrm>
            <a:off x="6143819" y="3560686"/>
            <a:ext cx="2388621" cy="1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http://www.braccoimaging-shop.de/media/images/popup/Bracco2020Sono20Vue20Se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9" t="14915" r="17261" b="5742"/>
          <a:stretch/>
        </p:blipFill>
        <p:spPr bwMode="auto">
          <a:xfrm>
            <a:off x="6692356" y="1844824"/>
            <a:ext cx="17680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5508104" y="5479484"/>
            <a:ext cx="3312368" cy="1261884"/>
          </a:xfrm>
          <a:prstGeom prst="rect">
            <a:avLst/>
          </a:prstGeom>
          <a:noFill/>
          <a:ln>
            <a:solidFill>
              <a:srgbClr val="0A92E6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Microbolle di esafluoruro di zolfo e.v.</a:t>
            </a:r>
          </a:p>
          <a:p>
            <a:r>
              <a:rPr lang="it-IT" dirty="0" smtClean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Controindicazioni</a:t>
            </a:r>
            <a:r>
              <a:rPr lang="it-IT" dirty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patologie cardiache </a:t>
            </a:r>
            <a:r>
              <a:rPr lang="it-IT" dirty="0" smtClean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gravi</a:t>
            </a:r>
          </a:p>
        </p:txBody>
      </p:sp>
    </p:spTree>
    <p:extLst>
      <p:ext uri="{BB962C8B-B14F-4D97-AF65-F5344CB8AC3E}">
        <p14:creationId xmlns:p14="http://schemas.microsoft.com/office/powerpoint/2010/main" val="3576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94745" y="6120680"/>
            <a:ext cx="8905239" cy="695816"/>
            <a:chOff x="94745" y="6120680"/>
            <a:chExt cx="8905239" cy="6958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" t="12971" r="4278"/>
            <a:stretch/>
          </p:blipFill>
          <p:spPr bwMode="auto">
            <a:xfrm>
              <a:off x="94745" y="6120680"/>
              <a:ext cx="1380911" cy="69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846" y="6120680"/>
              <a:ext cx="661138" cy="695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123727" y="2370042"/>
            <a:ext cx="6545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Follow-up di calcolosi vescicale (es. dopo ESWL):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 vescicale + rx addome dopo TC </a:t>
            </a:r>
            <a:r>
              <a:rPr lang="it-IT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addome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pregressa 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calcoli, fleboliti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Follow-up calcolosi</a:t>
            </a:r>
            <a:endParaRPr lang="it-IT" sz="3200" b="1" dirty="0"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7446" r="34796" b="4761"/>
          <a:stretch/>
        </p:blipFill>
        <p:spPr>
          <a:xfrm>
            <a:off x="323529" y="764704"/>
            <a:ext cx="1211778" cy="2267058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230595" y="2368772"/>
            <a:ext cx="1387856" cy="487298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885557" y="1259468"/>
            <a:ext cx="6944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Follow-up di calcoli pre-murali o vescicali</a:t>
            </a:r>
          </a:p>
        </p:txBody>
      </p:sp>
    </p:spTree>
    <p:extLst>
      <p:ext uri="{BB962C8B-B14F-4D97-AF65-F5344CB8AC3E}">
        <p14:creationId xmlns:p14="http://schemas.microsoft.com/office/powerpoint/2010/main" val="41449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94745" y="6120680"/>
            <a:ext cx="8905239" cy="695816"/>
            <a:chOff x="94745" y="6120680"/>
            <a:chExt cx="8905239" cy="6958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" t="12971" r="4278"/>
            <a:stretch/>
          </p:blipFill>
          <p:spPr bwMode="auto">
            <a:xfrm>
              <a:off x="94745" y="6120680"/>
              <a:ext cx="1380911" cy="69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846" y="6120680"/>
              <a:ext cx="661138" cy="695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411760" y="200103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 vescicale e prostatica TR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volume prostatico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t="17741" r="-7363" b="-17741"/>
          <a:stretch/>
        </p:blipFill>
        <p:spPr bwMode="auto">
          <a:xfrm rot="5400000">
            <a:off x="3925596" y="3515858"/>
            <a:ext cx="6191949" cy="138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2555776" y="1259468"/>
            <a:ext cx="6647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Sospetto clinico: IPB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13" y="3284984"/>
            <a:ext cx="4049845" cy="310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Ematuria iniziale recidivante</a:t>
            </a:r>
            <a:endParaRPr lang="it-IT" sz="3200" b="1" dirty="0"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7446" r="34796" b="4761"/>
          <a:stretch/>
        </p:blipFill>
        <p:spPr>
          <a:xfrm>
            <a:off x="323529" y="764704"/>
            <a:ext cx="1211778" cy="2267058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230595" y="2780928"/>
            <a:ext cx="1387856" cy="34328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94745" y="6120680"/>
            <a:ext cx="8905239" cy="695816"/>
            <a:chOff x="94745" y="6120680"/>
            <a:chExt cx="8905239" cy="6958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" t="12971" r="4278"/>
            <a:stretch/>
          </p:blipFill>
          <p:spPr bwMode="auto">
            <a:xfrm>
              <a:off x="94745" y="6120680"/>
              <a:ext cx="1380911" cy="69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846" y="6120680"/>
              <a:ext cx="661138" cy="695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1240299"/>
            <a:ext cx="77048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Pielo-RM (senza mdc) in caso di: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Pz. giovani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Pz. atopici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donne gravide (escluso il I trimestre)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insufficienza renale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2000" b="1" dirty="0" smtClean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Uro-RM in caso di: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Pz allergici al mdc iodato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in insufficienza renale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2000" b="1" dirty="0" smtClean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RM pelvi: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es. nel sospetto di endometriosi vescicale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2000" b="1" dirty="0" smtClean="0">
                <a:solidFill>
                  <a:srgbClr val="0A92E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4) Urografia endovenosa in caso di: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TC addome con mdc non dirimente per neoplasia alte vie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sospetta necrosi papillare</a:t>
            </a:r>
          </a:p>
          <a:p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64" y="1545707"/>
            <a:ext cx="3116320" cy="310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Imaging di II livello</a:t>
            </a:r>
            <a:endParaRPr lang="it-IT" sz="3200" b="1" dirty="0"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7" y="4005064"/>
            <a:ext cx="1690642" cy="167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0" y="47667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Find a radiologist!</a:t>
            </a:r>
            <a:endParaRPr lang="it-IT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uppo 17"/>
          <p:cNvGrpSpPr/>
          <p:nvPr/>
        </p:nvGrpSpPr>
        <p:grpSpPr>
          <a:xfrm>
            <a:off x="94745" y="6120680"/>
            <a:ext cx="8905239" cy="695816"/>
            <a:chOff x="94745" y="6120680"/>
            <a:chExt cx="8905239" cy="69581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" t="12971" r="4278"/>
            <a:stretch/>
          </p:blipFill>
          <p:spPr bwMode="auto">
            <a:xfrm>
              <a:off x="94745" y="6120680"/>
              <a:ext cx="1380911" cy="69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846" y="6120680"/>
              <a:ext cx="661138" cy="695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Cilindro 20"/>
          <p:cNvSpPr/>
          <p:nvPr/>
        </p:nvSpPr>
        <p:spPr>
          <a:xfrm>
            <a:off x="6405725" y="1584668"/>
            <a:ext cx="191363" cy="5030244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Pentagono 21"/>
          <p:cNvSpPr/>
          <p:nvPr/>
        </p:nvSpPr>
        <p:spPr>
          <a:xfrm rot="20446498">
            <a:off x="5521889" y="1970082"/>
            <a:ext cx="3096344" cy="878037"/>
          </a:xfrm>
          <a:prstGeom prst="homePlat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Pentagono 22"/>
          <p:cNvSpPr/>
          <p:nvPr/>
        </p:nvSpPr>
        <p:spPr>
          <a:xfrm rot="12275283">
            <a:off x="4326256" y="4033372"/>
            <a:ext cx="3096344" cy="878037"/>
          </a:xfrm>
          <a:prstGeom prst="homePlate">
            <a:avLst>
              <a:gd name="adj" fmla="val 65821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scene3d>
            <a:camera prst="orthographicFront"/>
            <a:lightRig rig="threePt" dir="t"/>
          </a:scene3d>
          <a:sp3d extrusionH="63500"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Picture 4" descr="http://us.cdn1.123rf.com/168nwm/mr_vector/mr_vector0906/mr_vector090600017/4960675-photographic-came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4611">
            <a:off x="6325826" y="2097260"/>
            <a:ext cx="1095348" cy="8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us.cdn4.123rf.com/168nwm/hlehnerer/hlehnerer0911/hlehnerer091100041/5996270-segnale-di-avvertimento-di-radiazioni-rotonda-su-sfondo-giall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227">
            <a:off x="5467166" y="4065272"/>
            <a:ext cx="814525" cy="8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7" y="1793491"/>
            <a:ext cx="1512168" cy="155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90960" y="4158734"/>
            <a:ext cx="1452642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1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@</a:t>
            </a:r>
            <a:endParaRPr lang="it-IT" sz="11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2534" name="Picture 6" descr="http://www.sciclublizzola.it/joomla/images/stories/lette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084746"/>
            <a:ext cx="1173463" cy="8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giosby.it/wp-content/uploads/2010/06/Charlie_Brown_daccor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9" y="116632"/>
            <a:ext cx="7639033" cy="65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9824" y="580622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Bradley Hand ITC" pitchFamily="66" charset="0"/>
              </a:rPr>
              <a:t>grazie</a:t>
            </a:r>
            <a:endParaRPr lang="it-IT" sz="32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09624"/>
          </a:xfrm>
        </p:spPr>
        <p:txBody>
          <a:bodyPr>
            <a:normAutofit/>
          </a:bodyPr>
          <a:lstStyle/>
          <a:p>
            <a:r>
              <a:rPr lang="it-IT" sz="3600" b="1" u="sng" dirty="0" smtClean="0">
                <a:latin typeface="Arial Narrow"/>
                <a:cs typeface="Arial Narrow"/>
              </a:rPr>
              <a:t>TAKE HOME MESSAGES:</a:t>
            </a:r>
            <a:endParaRPr lang="it-IT" sz="3600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791231605"/>
              </p:ext>
            </p:extLst>
          </p:nvPr>
        </p:nvGraphicFramePr>
        <p:xfrm>
          <a:off x="0" y="809627"/>
          <a:ext cx="9144000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2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94745" y="6120680"/>
            <a:ext cx="8905239" cy="695816"/>
            <a:chOff x="94745" y="6120680"/>
            <a:chExt cx="8905239" cy="6958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" t="12971" r="4278"/>
            <a:stretch/>
          </p:blipFill>
          <p:spPr bwMode="auto">
            <a:xfrm>
              <a:off x="94745" y="6120680"/>
              <a:ext cx="1380911" cy="69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846" y="6120680"/>
              <a:ext cx="661138" cy="695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47665" y="2348880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 reno-vescicale (I livello)</a:t>
            </a:r>
          </a:p>
          <a:p>
            <a:pPr marL="3429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 </a:t>
            </a:r>
            <a:r>
              <a:rPr lang="it-IT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escludere altre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cause (calcoli, idroureteronefrosi):</a:t>
            </a:r>
          </a:p>
          <a:p>
            <a:pPr marL="0" lvl="2">
              <a:buClr>
                <a:srgbClr val="C00000"/>
              </a:buClr>
            </a:pPr>
            <a:r>
              <a:rPr lang="it-IT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la diagnosi è clinica!</a:t>
            </a:r>
          </a:p>
          <a:p>
            <a:pPr marL="0" lvl="2">
              <a:buClr>
                <a:srgbClr val="C00000"/>
              </a:buClr>
            </a:pP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/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TC </a:t>
            </a:r>
            <a:r>
              <a:rPr lang="it-IT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addome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senza e con mdc (II livello)</a:t>
            </a:r>
          </a:p>
          <a:p>
            <a:pPr marL="3429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 non c’è miglioramento clinico dopo 3gg di terapia o se recidiva entro 15gg.</a:t>
            </a:r>
          </a:p>
          <a:p>
            <a:pPr marL="3429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focolai flogistici-ascessi renali o ispessimento delle pareti delle vie escretrici e della vescica</a:t>
            </a:r>
          </a:p>
          <a:p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195737" y="1259468"/>
            <a:ext cx="5976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Sospetto clinico: pielonefrite-infezione alte vie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Ematuria + dolore lombare + febbre</a:t>
            </a:r>
            <a:endParaRPr lang="it-IT" sz="3200" b="1" dirty="0"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7446" r="34796" b="4761"/>
          <a:stretch/>
        </p:blipFill>
        <p:spPr>
          <a:xfrm>
            <a:off x="323528" y="764703"/>
            <a:ext cx="1152128" cy="2155459"/>
          </a:xfrm>
          <a:prstGeom prst="rect">
            <a:avLst/>
          </a:prstGeom>
        </p:spPr>
      </p:pic>
      <p:sp>
        <p:nvSpPr>
          <p:cNvPr id="18" name="Rettangolo arrotondato 17"/>
          <p:cNvSpPr/>
          <p:nvPr/>
        </p:nvSpPr>
        <p:spPr>
          <a:xfrm>
            <a:off x="251520" y="764704"/>
            <a:ext cx="1319539" cy="718486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14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94745" y="6120680"/>
            <a:ext cx="8905239" cy="695816"/>
            <a:chOff x="94745" y="6120680"/>
            <a:chExt cx="8905239" cy="6958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" t="12971" r="4278"/>
            <a:stretch/>
          </p:blipFill>
          <p:spPr bwMode="auto">
            <a:xfrm>
              <a:off x="94745" y="6120680"/>
              <a:ext cx="1380911" cy="69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846" y="6120680"/>
              <a:ext cx="661138" cy="695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7446" r="34796" b="4761"/>
          <a:stretch/>
        </p:blipFill>
        <p:spPr>
          <a:xfrm>
            <a:off x="395536" y="798221"/>
            <a:ext cx="1213747" cy="2270739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323528" y="980729"/>
            <a:ext cx="1390112" cy="141921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051721" y="1259468"/>
            <a:ext cx="6287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Sospetto clinico: calcolosi reno-ureterale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267744" y="199813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TC addome a </a:t>
            </a:r>
            <a:r>
              <a:rPr lang="it-IT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bassa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dose senza </a:t>
            </a:r>
            <a:r>
              <a:rPr lang="it-IT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mdc 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(eventualmente </a:t>
            </a:r>
            <a:r>
              <a:rPr lang="it-IT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con mdc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899592" y="6525343"/>
            <a:ext cx="7200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it-IT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Alessi V. et Al. Radiol med (2008)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Ematuria + dolore irradiato verso il basso</a:t>
            </a:r>
            <a:endParaRPr lang="it-IT" sz="3200" b="1" dirty="0"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03649" y="3717032"/>
            <a:ext cx="648071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it-IT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TC senza mdc ha un costo inferiore </a:t>
            </a:r>
            <a:r>
              <a:rPr lang="it-IT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rispetto all’associazione eco + Rx addome o urografia </a:t>
            </a:r>
            <a:r>
              <a:rPr lang="it-IT" b="1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*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75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94745" y="6120680"/>
            <a:ext cx="8905239" cy="695816"/>
            <a:chOff x="94745" y="6120680"/>
            <a:chExt cx="8905239" cy="6958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" t="12971" r="4278"/>
            <a:stretch/>
          </p:blipFill>
          <p:spPr bwMode="auto">
            <a:xfrm>
              <a:off x="94745" y="6120680"/>
              <a:ext cx="1380911" cy="69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846" y="6120680"/>
              <a:ext cx="661138" cy="695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55776" y="1933590"/>
            <a:ext cx="4279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TC addome senza e con mdc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123728" y="1269921"/>
            <a:ext cx="5450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Sospetto clinico: neoplasia alte vie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Ematuria + PAP positivo</a:t>
            </a:r>
            <a:endParaRPr lang="it-IT" sz="3200" b="1" dirty="0"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uppo 19"/>
          <p:cNvGrpSpPr/>
          <p:nvPr/>
        </p:nvGrpSpPr>
        <p:grpSpPr>
          <a:xfrm>
            <a:off x="2103985" y="6309319"/>
            <a:ext cx="3166822" cy="414123"/>
            <a:chOff x="6252978" y="5466829"/>
            <a:chExt cx="2753247" cy="36004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978" y="5466829"/>
              <a:ext cx="2753247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asellaDiTesto 23"/>
            <p:cNvSpPr txBox="1"/>
            <p:nvPr/>
          </p:nvSpPr>
          <p:spPr>
            <a:xfrm>
              <a:off x="6839873" y="5468974"/>
              <a:ext cx="19194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 smtClean="0">
                  <a:solidFill>
                    <a:srgbClr val="47ADD1"/>
                  </a:solidFill>
                  <a:latin typeface="Comic Sans MS" pitchFamily="66" charset="0"/>
                </a:rPr>
                <a:t>2011</a:t>
              </a:r>
              <a:endParaRPr lang="it-IT" sz="1000" b="1" dirty="0">
                <a:solidFill>
                  <a:srgbClr val="47ADD1"/>
                </a:solidFill>
                <a:latin typeface="Comic Sans MS" pitchFamily="66" charset="0"/>
              </a:endParaRPr>
            </a:p>
          </p:txBody>
        </p:sp>
      </p:grp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7446" r="34796" b="4761"/>
          <a:stretch/>
        </p:blipFill>
        <p:spPr>
          <a:xfrm>
            <a:off x="395536" y="798221"/>
            <a:ext cx="1213747" cy="2270739"/>
          </a:xfrm>
          <a:prstGeom prst="rect">
            <a:avLst/>
          </a:prstGeom>
        </p:spPr>
      </p:pic>
      <p:sp>
        <p:nvSpPr>
          <p:cNvPr id="26" name="Rettangolo arrotondato 25"/>
          <p:cNvSpPr/>
          <p:nvPr/>
        </p:nvSpPr>
        <p:spPr>
          <a:xfrm>
            <a:off x="323528" y="980729"/>
            <a:ext cx="1390112" cy="141921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1691680" y="2708920"/>
            <a:ext cx="7089238" cy="332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2" y="4185998"/>
            <a:ext cx="1069849" cy="16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2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46684" r="7442" b="6319"/>
          <a:stretch/>
        </p:blipFill>
        <p:spPr bwMode="auto">
          <a:xfrm>
            <a:off x="22959" y="188640"/>
            <a:ext cx="4379411" cy="241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7" b="3816"/>
          <a:stretch/>
        </p:blipFill>
        <p:spPr bwMode="auto">
          <a:xfrm>
            <a:off x="22959" y="2660408"/>
            <a:ext cx="3438144" cy="407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14708" r="8685" b="6365"/>
          <a:stretch/>
        </p:blipFill>
        <p:spPr bwMode="auto">
          <a:xfrm>
            <a:off x="4932040" y="332656"/>
            <a:ext cx="4085112" cy="454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7054" r="18841" b="7610"/>
          <a:stretch/>
        </p:blipFill>
        <p:spPr bwMode="auto">
          <a:xfrm>
            <a:off x="3595249" y="2660409"/>
            <a:ext cx="2283571" cy="407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7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7446" r="34796" b="4761"/>
          <a:stretch/>
        </p:blipFill>
        <p:spPr>
          <a:xfrm>
            <a:off x="323529" y="764704"/>
            <a:ext cx="1211778" cy="2267058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230595" y="2368772"/>
            <a:ext cx="1387856" cy="487298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051720" y="1810559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 reno-vescicale (I livello)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lesione aggettante, ispessimento parietale, coaguli, idroureteronefrosi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/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TC addome senza e con mdc (II livello)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 stadiazione (dopo la cistoscopia)</a:t>
            </a:r>
          </a:p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Uro-pielo-RM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 allergici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stadiazione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locale del T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63688" y="1259468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Sospetto clinico: neoplasia vescicale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8378" r="12209" b="20534"/>
          <a:stretch/>
        </p:blipFill>
        <p:spPr bwMode="auto">
          <a:xfrm>
            <a:off x="2385783" y="4581128"/>
            <a:ext cx="2204980" cy="207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18263" r="55" b="15713"/>
          <a:stretch/>
        </p:blipFill>
        <p:spPr bwMode="auto">
          <a:xfrm>
            <a:off x="165567" y="5068435"/>
            <a:ext cx="2225598" cy="15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23" y="4581129"/>
            <a:ext cx="2073873" cy="207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3" t="19538" r="12619" b="13217"/>
          <a:stretch/>
        </p:blipFill>
        <p:spPr bwMode="auto">
          <a:xfrm>
            <a:off x="6610191" y="4887907"/>
            <a:ext cx="2426305" cy="176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Macroematuria monosintomatica</a:t>
            </a:r>
            <a:endParaRPr lang="it-IT" sz="3200" b="1" dirty="0"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0" y="144371"/>
            <a:ext cx="6603533" cy="42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51" y="795999"/>
            <a:ext cx="1679677" cy="26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5"/>
          <p:cNvGrpSpPr/>
          <p:nvPr/>
        </p:nvGrpSpPr>
        <p:grpSpPr>
          <a:xfrm>
            <a:off x="7847843" y="3460296"/>
            <a:ext cx="684597" cy="832800"/>
            <a:chOff x="177388" y="4180200"/>
            <a:chExt cx="684597" cy="55440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212"/>
            <a:stretch/>
          </p:blipFill>
          <p:spPr bwMode="auto">
            <a:xfrm>
              <a:off x="179512" y="4180200"/>
              <a:ext cx="682473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sellaDiTesto 17"/>
            <p:cNvSpPr txBox="1"/>
            <p:nvPr/>
          </p:nvSpPr>
          <p:spPr>
            <a:xfrm>
              <a:off x="177388" y="4488379"/>
              <a:ext cx="68459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 smtClean="0">
                  <a:solidFill>
                    <a:srgbClr val="47ADD1"/>
                  </a:solidFill>
                  <a:latin typeface="Comic Sans MS" pitchFamily="66" charset="0"/>
                </a:rPr>
                <a:t>2011</a:t>
              </a:r>
              <a:endParaRPr lang="it-IT" sz="1000" b="1" dirty="0">
                <a:solidFill>
                  <a:srgbClr val="47ADD1"/>
                </a:solidFill>
                <a:latin typeface="Comic Sans MS" pitchFamily="66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0" b="35390"/>
          <a:stretch/>
        </p:blipFill>
        <p:spPr bwMode="auto">
          <a:xfrm>
            <a:off x="3934748" y="4437113"/>
            <a:ext cx="5168893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" r="68381"/>
          <a:stretch/>
        </p:blipFill>
        <p:spPr bwMode="auto">
          <a:xfrm>
            <a:off x="178625" y="4512821"/>
            <a:ext cx="2038445" cy="107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1"/>
          <a:stretch/>
        </p:blipFill>
        <p:spPr bwMode="auto">
          <a:xfrm>
            <a:off x="178456" y="5589305"/>
            <a:ext cx="4105512" cy="108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6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4697"/>
            <a:ext cx="2214282" cy="17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72153"/>
            <a:ext cx="2214282" cy="17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4697"/>
            <a:ext cx="2081666" cy="17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72153"/>
            <a:ext cx="2291718" cy="176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r="8589" b="4257"/>
          <a:stretch/>
        </p:blipFill>
        <p:spPr bwMode="auto">
          <a:xfrm>
            <a:off x="4578566" y="1412776"/>
            <a:ext cx="445346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28991" r="6299" b="15801"/>
          <a:stretch/>
        </p:blipFill>
        <p:spPr bwMode="auto">
          <a:xfrm>
            <a:off x="445682" y="3935400"/>
            <a:ext cx="4054310" cy="26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4657344" y="253097"/>
            <a:ext cx="430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DB1FB"/>
                </a:solidFill>
              </a:rPr>
              <a:t>Donna, 65 anni, macroematuria, dolore e peso in ipogastrio da 4 mesi, dolore lombare dx</a:t>
            </a:r>
            <a:endParaRPr lang="it-IT" sz="2000" dirty="0">
              <a:solidFill>
                <a:srgbClr val="1DB1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94745" y="6120680"/>
            <a:ext cx="8905239" cy="695816"/>
            <a:chOff x="94745" y="6120680"/>
            <a:chExt cx="8905239" cy="6958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" t="12971" r="4278"/>
            <a:stretch/>
          </p:blipFill>
          <p:spPr bwMode="auto">
            <a:xfrm>
              <a:off x="94745" y="6120680"/>
              <a:ext cx="1380911" cy="69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846" y="6120680"/>
              <a:ext cx="661138" cy="695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ttangolo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0A92E6"/>
              </a:gs>
              <a:gs pos="87000">
                <a:srgbClr val="1DB1FB"/>
              </a:gs>
              <a:gs pos="10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079151" y="2382397"/>
            <a:ext cx="64532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imaging (la diagnosi è clinico-laboratoristica)</a:t>
            </a:r>
          </a:p>
          <a:p>
            <a:pPr marL="457200" indent="-457200">
              <a:buAutoNum type="alphaUcParenR"/>
            </a:pPr>
            <a:endParaRPr lang="it-IT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 reno-vescicale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caso di infezioni recidivanti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it-IT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ispessimento pareti vescica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885557" y="1259468"/>
            <a:ext cx="694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1DB1F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Sospetto clinico: flogosi (cistite, cistite emorragica)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1799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Macroematuria + disturbi minzionali</a:t>
            </a:r>
            <a:endParaRPr lang="it-IT" sz="3200" b="1" dirty="0"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7446" r="34796" b="4761"/>
          <a:stretch/>
        </p:blipFill>
        <p:spPr>
          <a:xfrm>
            <a:off x="323529" y="764704"/>
            <a:ext cx="1211778" cy="2267058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230595" y="2368772"/>
            <a:ext cx="1387856" cy="487298"/>
          </a:xfrm>
          <a:prstGeom prst="roundRect">
            <a:avLst/>
          </a:prstGeom>
          <a:noFill/>
          <a:ln w="53975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Presentazione su schermo (4:3)</PresentationFormat>
  <Paragraphs>108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2013-10-03T06:20:29Z</dcterms:created>
  <dcterms:modified xsi:type="dcterms:W3CDTF">2013-10-03T06:20:53Z</dcterms:modified>
</cp:coreProperties>
</file>