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9A5AF-DB3F-467A-AB60-3A017DBC04A5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41126-6530-434D-8FC9-64C17EB8E9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5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442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685817" indent="-263776" defTabSz="892442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055103" indent="-211021" defTabSz="892442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477145" indent="-211021" defTabSz="892442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1899186" indent="-211021" defTabSz="892442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321227" indent="-211021" algn="ctr" defTabSz="892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743269" indent="-211021" algn="ctr" defTabSz="892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165310" indent="-211021" algn="ctr" defTabSz="892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587351" indent="-211021" algn="ctr" defTabSz="8924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1AFD48-BEBF-EA4A-B33D-1CBAEAD57256}" type="slidenum">
              <a:rPr lang="it-IT">
                <a:latin typeface="Arial" charset="0"/>
              </a:rPr>
              <a:pPr eaLnBrk="1" hangingPunct="1"/>
              <a:t>2</a:t>
            </a:fld>
            <a:endParaRPr lang="it-IT">
              <a:latin typeface="Arial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8" tIns="44614" rIns="89228" bIns="44614" anchor="b"/>
          <a:lstStyle>
            <a:lvl1pPr defTabSz="966788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B479D85-37EA-764E-ACBA-919A76DF2290}" type="slidenum">
              <a:rPr lang="it-IT" sz="1200">
                <a:latin typeface="Arial" charset="0"/>
              </a:rPr>
              <a:pPr algn="r" eaLnBrk="1" hangingPunct="1"/>
              <a:t>2</a:t>
            </a:fld>
            <a:endParaRPr lang="it-IT" sz="1200">
              <a:latin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Arial" pitchFamily="34" charset="0"/>
                <a:cs typeface="Arial" pitchFamily="34" charset="0"/>
              </a:rPr>
              <a:t>testimonianzadellaostetricacondotta</a:t>
            </a:r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35F11-9574-4CA2-8CA9-6C73625D2B0A}" type="slidenum">
              <a:rPr lang="it-IT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C0C29-2150-4650-9445-B6808E82B505}" type="slidenum">
              <a:rPr lang="it-IT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it-I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F8A73A-D3AF-47CB-99C4-DCBBA566F170}" type="slidenum">
              <a:rPr lang="it-IT"/>
              <a:pPr/>
              <a:t>5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1407D-0071-40AD-A86F-C3E59B1F795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37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45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A7FA5-07A9-4C5C-B81E-C08415060E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56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81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3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36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39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64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26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5340-5895-451C-BEEC-D6CB76D40631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758B-67D2-4B24-B681-E30B26ADA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3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ees-haute-normandie.fr/IMG/jpg/Coudray7-s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hyperlink" Target="http://www.google.it/url?sa=i&amp;rct=j&amp;q=&amp;esrc=s&amp;frm=1&amp;source=images&amp;cd=&amp;cad=rja&amp;docid=Iz2qyOKElfP_gM&amp;tbnid=MvROlNxMUUHwbM:&amp;ved=0CAUQjRw&amp;url=http://bellezza.uncome.it/articulo/come-fare-dieta-con-l-aiuto-dei-medici-1116.html&amp;ei=fmw8UrzpPIql0QWco4DoDA&amp;bvm=bv.52434380,d.bGE&amp;psig=AFQjCNFVeJLZGCLTfJTMHvSVKZx6eTV1Lg&amp;ust=13797780144171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hyperlink" Target="http://www.google.it/url?sa=i&amp;rct=j&amp;q=&amp;esrc=s&amp;frm=1&amp;source=images&amp;cd=&amp;cad=rja&amp;docid=MT05PDZWN44I2M&amp;tbnid=M3P-QOj2sviWPM:&amp;ved=0CAUQjRw&amp;url=http://www.guadagnorisparmiando.com/salute/medico-on-line-risparmiare-sulla-consulenza-in-studio/&amp;ei=0Gs8UoCtNeWK0AXZs4DwBQ&amp;bvm=bv.52434380,d.bGE&amp;psig=AFQjCNGNk1xO1AX9rwhtGzLoZ6U3-_2FNQ&amp;ust=1379777856632798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chef.bbci.co.uk/arts/yourpaintings/images/paintings/well/large/cdn_well_v_17247_large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bc.co.uk/arts/yourpaintings/artists/-unknown-artist-51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NVKUM7dd2FvPZM&amp;tbnid=rISJ9hz0c1RL0M:&amp;ved=0CAUQjRw&amp;url=http://riciardengo.blogspot.com/2009/11/scacco-matto-in-tre-mosse.html&amp;ei=xG08UrfONsXW0gX6hICoCw&amp;bvm=bv.52434380,d.bGE&amp;psig=AFQjCNFSrOWzLMH-5LF6-IQL7YoZ6GrLkw&amp;ust=1379778320240027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0"/>
            <a:ext cx="8001000" cy="1400419"/>
          </a:xfrm>
        </p:spPr>
        <p:txBody>
          <a:bodyPr>
            <a:normAutofit/>
          </a:bodyPr>
          <a:lstStyle/>
          <a:p>
            <a:r>
              <a:rPr lang="it-IT" sz="3600" b="1" i="1" dirty="0"/>
              <a:t>La preparazione del perineo: previene il danno da </a:t>
            </a:r>
            <a:r>
              <a:rPr lang="it-IT" sz="3600" b="1" i="1" dirty="0" smtClean="0"/>
              <a:t>parto</a:t>
            </a:r>
            <a:r>
              <a:rPr lang="it-IT" sz="3200" b="1" i="1" dirty="0"/>
              <a:t>?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43540" y="1600200"/>
            <a:ext cx="3300460" cy="1521012"/>
          </a:xfrm>
        </p:spPr>
        <p:txBody>
          <a:bodyPr>
            <a:norm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Miriam  </a:t>
            </a:r>
            <a:r>
              <a:rPr lang="it-IT" sz="1600" dirty="0">
                <a:solidFill>
                  <a:schemeClr val="tx1"/>
                </a:solidFill>
              </a:rPr>
              <a:t>GUANA 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Scienze </a:t>
            </a:r>
            <a:r>
              <a:rPr lang="it-IT" sz="1200" dirty="0" err="1" smtClean="0">
                <a:solidFill>
                  <a:schemeClr val="tx1"/>
                </a:solidFill>
              </a:rPr>
              <a:t>ostetrico-ginecologiche-neonatali</a:t>
            </a:r>
            <a:endParaRPr lang="it-IT" sz="1200" dirty="0" smtClean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Dipartimento di Scienze Cliniche  e Sperimentali</a:t>
            </a:r>
          </a:p>
          <a:p>
            <a:r>
              <a:rPr lang="it-IT" sz="1200" dirty="0" smtClean="0">
                <a:solidFill>
                  <a:schemeClr val="tx1"/>
                </a:solidFill>
              </a:rPr>
              <a:t>Università degli Studi di Brescia</a:t>
            </a:r>
            <a:endParaRPr lang="it-IT" sz="1200" dirty="0">
              <a:solidFill>
                <a:schemeClr val="tx1"/>
              </a:solidFill>
            </a:endParaRPr>
          </a:p>
          <a:p>
            <a:endParaRPr lang="it-IT" sz="1800" dirty="0"/>
          </a:p>
        </p:txBody>
      </p:sp>
      <p:pic>
        <p:nvPicPr>
          <p:cNvPr id="4" name="Picture 10" descr="http://www.collegioostetricheaq.it/img/ostetrich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24200"/>
            <a:ext cx="2122451" cy="2113606"/>
          </a:xfrm>
          <a:prstGeom prst="rect">
            <a:avLst/>
          </a:prstGeom>
          <a:noFill/>
        </p:spPr>
      </p:pic>
      <p:pic>
        <p:nvPicPr>
          <p:cNvPr id="9" name="Immagine 8" descr="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563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2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263048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auto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2133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auto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325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Socr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455737" cy="16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1752600" y="2971800"/>
            <a:ext cx="5486400" cy="163121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it-IT" sz="2000" dirty="0" smtClean="0"/>
              <a:t>Conoscere le competenze professionali </a:t>
            </a:r>
            <a:r>
              <a:rPr lang="it-IT" sz="2000" dirty="0"/>
              <a:t>dell’ostetrica/o nella suo ruolo  di </a:t>
            </a:r>
            <a:r>
              <a:rPr lang="it-IT" sz="2000" b="1" dirty="0"/>
              <a:t>care </a:t>
            </a:r>
            <a:r>
              <a:rPr lang="it-IT" sz="2000" b="1" dirty="0" err="1" smtClean="0"/>
              <a:t>giver</a:t>
            </a:r>
            <a:endParaRPr lang="it-IT" sz="2000" b="1" dirty="0" smtClean="0"/>
          </a:p>
          <a:p>
            <a:r>
              <a:rPr lang="it-IT" sz="2000" dirty="0" smtClean="0"/>
              <a:t>nell’accompagnare/sostenere la donna</a:t>
            </a:r>
          </a:p>
          <a:p>
            <a:r>
              <a:rPr lang="it-IT" sz="2000" dirty="0"/>
              <a:t>n</a:t>
            </a:r>
            <a:r>
              <a:rPr lang="it-IT" sz="2000" dirty="0" smtClean="0"/>
              <a:t>el suo percorso di vita e sessuale/ riproduttivo</a:t>
            </a:r>
            <a:endParaRPr lang="it-IT" sz="2000" dirty="0"/>
          </a:p>
        </p:txBody>
      </p:sp>
      <p:pic>
        <p:nvPicPr>
          <p:cNvPr id="11272" name="Picture 19" descr="manmidwif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6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835150" y="260350"/>
            <a:ext cx="540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b="1" i="1">
              <a:latin typeface="Arial" charset="0"/>
            </a:endParaRPr>
          </a:p>
        </p:txBody>
      </p:sp>
      <p:pic>
        <p:nvPicPr>
          <p:cNvPr id="11274" name="Picture 11" descr="Coudray7-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828800"/>
            <a:ext cx="22320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874838" y="733990"/>
            <a:ext cx="4752975" cy="224676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it-IT" sz="2000" dirty="0" smtClean="0"/>
              <a:t>Conoscere  un modello di presa  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>in carico della donna basato sulla </a:t>
            </a:r>
            <a:r>
              <a:rPr lang="it-IT" sz="2000" b="1" dirty="0"/>
              <a:t>continuità delle cure in ambito </a:t>
            </a:r>
            <a:r>
              <a:rPr lang="it-IT" sz="2000" b="1" dirty="0" smtClean="0"/>
              <a:t>uro-ginecologico </a:t>
            </a:r>
            <a:r>
              <a:rPr lang="it-IT" sz="2000" b="1" dirty="0"/>
              <a:t>finalizzato </a:t>
            </a:r>
            <a:r>
              <a:rPr lang="it-IT" sz="2000" dirty="0"/>
              <a:t>alla promozione/tutela della salute del </a:t>
            </a:r>
            <a:r>
              <a:rPr lang="it-IT" sz="2000" dirty="0" smtClean="0"/>
              <a:t>perineo attraverso  interventi  mirati alla  prevenzione del  danno da parto</a:t>
            </a:r>
            <a:endParaRPr lang="it-IT" sz="2000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/>
              <a:t>PROF.SSA MIRIAM GUANA AA 2011/2012 - università degli Studi di Brescia </a:t>
            </a:r>
          </a:p>
        </p:txBody>
      </p:sp>
      <p:pic>
        <p:nvPicPr>
          <p:cNvPr id="11277" name="Picture 17" descr="http://bibliostoria.files.wordpress.com/2009/03/midwive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48175"/>
            <a:ext cx="24288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33600" y="260350"/>
            <a:ext cx="42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Obiettivo formativo   </a:t>
            </a:r>
            <a:endParaRPr lang="it-IT" sz="2400" b="1" dirty="0"/>
          </a:p>
        </p:txBody>
      </p:sp>
      <p:pic>
        <p:nvPicPr>
          <p:cNvPr id="16" name="Immagine 15" descr="C:\Users\Utente\Desktop\My Book\attuali 2007\ass.SIRYO\mostra ostetricia 2006\IMMAGINI PER GUIDA\FIG. 46 COVA 1947 OSTETRICHE FRANCESI.jpg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28600"/>
            <a:ext cx="2600960" cy="136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www.collegioostetricheaq.it/img/ostetriche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-152400"/>
            <a:ext cx="1062220" cy="105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8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5"/>
          <p:cNvSpPr txBox="1">
            <a:spLocks noChangeArrowheads="1"/>
          </p:cNvSpPr>
          <p:nvPr/>
        </p:nvSpPr>
        <p:spPr bwMode="auto">
          <a:xfrm>
            <a:off x="674717" y="28954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 smtClean="0"/>
              <a:t>PARTNERSHIP STORICA   TRA OSTETRICA  E MEDICO DI FAMIGLIA</a:t>
            </a:r>
            <a:endParaRPr lang="it-IT" sz="2000" b="1" dirty="0"/>
          </a:p>
        </p:txBody>
      </p:sp>
      <p:pic>
        <p:nvPicPr>
          <p:cNvPr id="13315" name="Picture 9" descr="http://2.bp.blogspot.com/_ZG_yI8xieGw/SpO9ywR1RQI/AAAAAAAAOBo/EtseXnvdrVs/s400/Marino+ostetrica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15247"/>
            <a:ext cx="2093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24117" y="4802077"/>
            <a:ext cx="3496235" cy="73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50" dirty="0">
                <a:cs typeface="Arial" charset="0"/>
              </a:rPr>
              <a:t>La signora Paola Marino  - </a:t>
            </a:r>
            <a:r>
              <a:rPr lang="it-IT" sz="1050" b="1" dirty="0">
                <a:cs typeface="Arial" charset="0"/>
              </a:rPr>
              <a:t>OSTETRICA CONDOTTA </a:t>
            </a:r>
          </a:p>
          <a:p>
            <a:pPr>
              <a:defRPr/>
            </a:pPr>
            <a:r>
              <a:rPr lang="it-IT" sz="1050" dirty="0">
                <a:cs typeface="Arial" charset="0"/>
              </a:rPr>
              <a:t>La sua attività cominciò nel 1928 … </a:t>
            </a:r>
          </a:p>
          <a:p>
            <a:pPr>
              <a:defRPr/>
            </a:pPr>
            <a:endParaRPr lang="it-IT" sz="1050" dirty="0">
              <a:cs typeface="Arial" charset="0"/>
            </a:endParaRPr>
          </a:p>
          <a:p>
            <a:pPr>
              <a:defRPr/>
            </a:pPr>
            <a:r>
              <a:rPr lang="it-IT" sz="1050" dirty="0">
                <a:cs typeface="Arial" charset="0"/>
              </a:rPr>
              <a:t>  di Mazzara del Vallo </a:t>
            </a:r>
          </a:p>
        </p:txBody>
      </p:sp>
      <p:sp>
        <p:nvSpPr>
          <p:cNvPr id="13318" name="Rettangolo 10"/>
          <p:cNvSpPr>
            <a:spLocks noChangeArrowheads="1"/>
          </p:cNvSpPr>
          <p:nvPr/>
        </p:nvSpPr>
        <p:spPr bwMode="auto">
          <a:xfrm>
            <a:off x="224117" y="1286521"/>
            <a:ext cx="2816412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/>
              <a:t>La prima donna in bici in città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5647" y="1715247"/>
            <a:ext cx="3607670" cy="26967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4707" y="4411979"/>
            <a:ext cx="2353234" cy="16596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99" y="2330823"/>
            <a:ext cx="2028657" cy="1867251"/>
          </a:xfrm>
          <a:prstGeom prst="rect">
            <a:avLst/>
          </a:prstGeom>
        </p:spPr>
      </p:pic>
      <p:pic>
        <p:nvPicPr>
          <p:cNvPr id="9" name="Picture 10" descr="http://www.collegioostetricheaq.it/img/ostetrich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2711" y="5540264"/>
            <a:ext cx="968583" cy="964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9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Prof.ssa Miriam Guana -  Università degli Studi di Brescia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35029"/>
            <a:ext cx="8972550" cy="6145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2286000" y="4572000"/>
            <a:ext cx="14478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Picture 2" descr="http://www.ausl-cesena.emr.it/Portals/0/Foto/gravidanza%20web%20picc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3697" y="5178642"/>
            <a:ext cx="1178809" cy="98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709353"/>
              </p:ext>
            </p:extLst>
          </p:nvPr>
        </p:nvGraphicFramePr>
        <p:xfrm>
          <a:off x="1763060" y="4343027"/>
          <a:ext cx="1299882" cy="91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6" imgW="10495238" imgH="7868748" progId="">
                  <p:embed/>
                </p:oleObj>
              </mc:Choice>
              <mc:Fallback>
                <p:oleObj name="Image" r:id="rId6" imgW="10495238" imgH="78687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060" y="4343027"/>
                        <a:ext cx="1299882" cy="914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26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6351" y="2032418"/>
            <a:ext cx="2060578" cy="1364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91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285750" y="0"/>
            <a:ext cx="6286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>
                <a:solidFill>
                  <a:srgbClr val="000000"/>
                </a:solidFill>
                <a:latin typeface="Arial Black" pitchFamily="34" charset="0"/>
              </a:rPr>
              <a:t>Legge DEL 26.2.99 n. 42, L. 251/00 –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00125" y="1785938"/>
            <a:ext cx="3203575" cy="625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it-IT" i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fontAlgn="auto" hangingPunct="0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rgbClr val="000000"/>
                </a:solidFill>
                <a:latin typeface="Arial Black" pitchFamily="34" charset="0"/>
              </a:rPr>
              <a:t>OSTETRICA/O</a:t>
            </a:r>
          </a:p>
          <a:p>
            <a:pPr algn="ctr" eaLnBrk="0" fontAlgn="auto" hangingPunct="0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rgbClr val="000000"/>
                </a:solidFill>
                <a:latin typeface="Arial Black" pitchFamily="34" charset="0"/>
              </a:rPr>
              <a:t>professione sanitaria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0" y="2411413"/>
            <a:ext cx="5572125" cy="2357437"/>
          </a:xfrm>
          <a:prstGeom prst="wedgeRectCallout">
            <a:avLst>
              <a:gd name="adj1" fmla="val -17463"/>
              <a:gd name="adj2" fmla="val 128023"/>
            </a:avLst>
          </a:prstGeom>
          <a:solidFill>
            <a:srgbClr val="DDC99B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 Black" pitchFamily="34" charset="0"/>
              </a:rPr>
              <a:t>CAMPO </a:t>
            </a:r>
            <a:r>
              <a:rPr lang="it-IT" sz="2800" dirty="0">
                <a:solidFill>
                  <a:srgbClr val="000000"/>
                </a:solidFill>
                <a:latin typeface="Arial Black" pitchFamily="34" charset="0"/>
              </a:rPr>
              <a:t>ESCLUSIVO</a:t>
            </a:r>
            <a:r>
              <a:rPr lang="it-IT" sz="1600" dirty="0">
                <a:solidFill>
                  <a:srgbClr val="000000"/>
                </a:solidFill>
                <a:latin typeface="Arial Black" pitchFamily="34" charset="0"/>
              </a:rPr>
              <a:t>   </a:t>
            </a:r>
            <a:endParaRPr lang="it-IT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0000"/>
                </a:solidFill>
                <a:latin typeface="Arial Black" pitchFamily="34" charset="0"/>
              </a:rPr>
              <a:t>DELLE </a:t>
            </a:r>
            <a:r>
              <a:rPr lang="it-IT" sz="1600" dirty="0">
                <a:solidFill>
                  <a:srgbClr val="000000"/>
                </a:solidFill>
                <a:latin typeface="Arial Black" pitchFamily="34" charset="0"/>
              </a:rPr>
              <a:t>ATTIVITA’ 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 Black" pitchFamily="34" charset="0"/>
              </a:rPr>
              <a:t>DELLE   </a:t>
            </a:r>
            <a:r>
              <a:rPr lang="it-IT" sz="1600" dirty="0" smtClean="0">
                <a:solidFill>
                  <a:srgbClr val="000000"/>
                </a:solidFill>
                <a:latin typeface="Arial Black" pitchFamily="34" charset="0"/>
              </a:rPr>
              <a:t>RESPONSABILITA’</a:t>
            </a:r>
            <a:endParaRPr lang="it-IT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15074" y="1214422"/>
            <a:ext cx="2928926" cy="9541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PROFILO PROFESSIONALE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DM 740/94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500813" y="2357438"/>
            <a:ext cx="2428875" cy="109260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000000"/>
                </a:solidFill>
                <a:latin typeface="Arial Black" pitchFamily="34" charset="0"/>
              </a:rPr>
              <a:t>CODICE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000000"/>
                </a:solidFill>
                <a:latin typeface="Arial Black" pitchFamily="34" charset="0"/>
              </a:rPr>
              <a:t>DEONTOLOGICO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GIUGNO  2010  </a:t>
            </a:r>
            <a:endParaRPr lang="it-IT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643687" y="3714752"/>
            <a:ext cx="2500313" cy="846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000000"/>
                </a:solidFill>
                <a:latin typeface="Arial Black" pitchFamily="34" charset="0"/>
              </a:rPr>
              <a:t>ORDINAMENTO DIDATTICO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FF0000"/>
                </a:solidFill>
                <a:latin typeface="Arial Black" pitchFamily="34" charset="0"/>
              </a:rPr>
              <a:t>CLO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58000" y="4643446"/>
            <a:ext cx="2286000" cy="166199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  <a:latin typeface="Arial Black" pitchFamily="34" charset="0"/>
              </a:rPr>
              <a:t>FORMAZIONE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  <a:latin typeface="Arial Black" pitchFamily="34" charset="0"/>
              </a:rPr>
              <a:t>POST-BASE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dirty="0">
                <a:solidFill>
                  <a:srgbClr val="FF0000"/>
                </a:solidFill>
                <a:latin typeface="Arial Black" pitchFamily="34" charset="0"/>
              </a:rPr>
              <a:t>L- Magistrale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dirty="0">
                <a:solidFill>
                  <a:srgbClr val="FF0000"/>
                </a:solidFill>
                <a:latin typeface="Arial Black" pitchFamily="34" charset="0"/>
              </a:rPr>
              <a:t>Master</a:t>
            </a:r>
          </a:p>
          <a:p>
            <a:pPr algn="ctr" eaLnBrk="0" hangingPunct="0">
              <a:spcBef>
                <a:spcPct val="50000"/>
              </a:spcBef>
            </a:pPr>
            <a:r>
              <a:rPr lang="it-IT" sz="1200" dirty="0">
                <a:solidFill>
                  <a:srgbClr val="FF0000"/>
                </a:solidFill>
                <a:latin typeface="Arial Black" pitchFamily="34" charset="0"/>
              </a:rPr>
              <a:t>ECM </a:t>
            </a:r>
            <a:endParaRPr lang="it-IT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it-IT" sz="1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 rot="-526599">
            <a:off x="-207154" y="5850127"/>
            <a:ext cx="5991225" cy="55403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180000" scaled="1"/>
                </a:gradFill>
                <a:latin typeface="Impact"/>
              </a:rPr>
              <a:t>Core</a:t>
            </a:r>
            <a:r>
              <a:rPr lang="it-IT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180000" scaled="1"/>
                </a:gradFill>
                <a:latin typeface="Impact"/>
              </a:rPr>
              <a:t>  </a:t>
            </a:r>
            <a:r>
              <a:rPr lang="it-IT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180000" scaled="1"/>
                </a:gradFill>
                <a:latin typeface="Impact"/>
              </a:rPr>
              <a:t>competence</a:t>
            </a:r>
            <a:r>
              <a:rPr lang="it-IT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180000" scaled="1"/>
                </a:gradFill>
                <a:latin typeface="Impact"/>
              </a:rPr>
              <a:t> 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180000" scaled="1"/>
              </a:gradFill>
              <a:latin typeface="Impact"/>
            </a:endParaRPr>
          </a:p>
        </p:txBody>
      </p:sp>
      <p:sp>
        <p:nvSpPr>
          <p:cNvPr id="20" name="Parentesi graffa aperta 19"/>
          <p:cNvSpPr/>
          <p:nvPr/>
        </p:nvSpPr>
        <p:spPr>
          <a:xfrm>
            <a:off x="4857750" y="1500188"/>
            <a:ext cx="1500188" cy="4500562"/>
          </a:xfrm>
          <a:prstGeom prst="leftBrac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6" name="Text Box 3"/>
          <p:cNvSpPr txBox="1">
            <a:spLocks noChangeArrowheads="1"/>
          </p:cNvSpPr>
          <p:nvPr/>
        </p:nvSpPr>
        <p:spPr bwMode="auto">
          <a:xfrm>
            <a:off x="209177" y="357188"/>
            <a:ext cx="4500563" cy="498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it-IT" sz="2400" i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eaLnBrk="0" fontAlgn="auto" hangingPunct="0">
              <a:lnSpc>
                <a:spcPct val="3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400" i="1" dirty="0">
                <a:solidFill>
                  <a:srgbClr val="000000"/>
                </a:solidFill>
                <a:latin typeface="Arial Black" pitchFamily="34" charset="0"/>
              </a:rPr>
              <a:t>Normative nazionali</a:t>
            </a:r>
          </a:p>
        </p:txBody>
      </p:sp>
      <p:pic>
        <p:nvPicPr>
          <p:cNvPr id="92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44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6431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371475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5000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3EE-F632-4B55-9B67-7854B45D0B86}" type="datetime1">
              <a:rPr lang="it-IT" smtClean="0"/>
              <a:pPr/>
              <a:t>04/11/2013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it-IT" smtClean="0"/>
              <a:t>miriam guana,   2010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00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411913" y="4221163"/>
            <a:ext cx="1754187" cy="360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600" i="1" u="sng" dirty="0" err="1" smtClean="0">
                <a:solidFill>
                  <a:schemeClr val="tx2"/>
                </a:solidFill>
                <a:latin typeface="Times New Roman" pitchFamily="18" charset="0"/>
              </a:rPr>
              <a:t>Medico</a:t>
            </a:r>
            <a:r>
              <a:rPr lang="de-DE" sz="1600" i="1" u="sng" dirty="0" smtClean="0">
                <a:solidFill>
                  <a:schemeClr val="tx2"/>
                </a:solidFill>
                <a:latin typeface="Times New Roman" pitchFamily="18" charset="0"/>
              </a:rPr>
              <a:t> di </a:t>
            </a:r>
            <a:r>
              <a:rPr lang="de-DE" sz="1600" i="1" u="sng" dirty="0" err="1" smtClean="0">
                <a:solidFill>
                  <a:schemeClr val="tx2"/>
                </a:solidFill>
                <a:latin typeface="Times New Roman" pitchFamily="18" charset="0"/>
              </a:rPr>
              <a:t>famiglia</a:t>
            </a:r>
            <a:endParaRPr lang="de-DE" sz="1600" i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76400" y="1295400"/>
            <a:ext cx="1527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600" i="1">
                <a:solidFill>
                  <a:schemeClr val="tx2"/>
                </a:solidFill>
                <a:latin typeface="Arial Black" pitchFamily="34" charset="0"/>
              </a:rPr>
              <a:t>Ostetrica/o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63713" y="3213100"/>
            <a:ext cx="15875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600" i="1" u="sng" dirty="0" err="1">
                <a:solidFill>
                  <a:schemeClr val="tx2"/>
                </a:solidFill>
                <a:latin typeface="Arial Black" pitchFamily="34" charset="0"/>
              </a:rPr>
              <a:t>Ginecologo</a:t>
            </a:r>
            <a:r>
              <a:rPr lang="de-DE" sz="1600" i="1" u="sng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46250" y="4619625"/>
            <a:ext cx="15240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600" i="1" u="sng" dirty="0" err="1">
                <a:solidFill>
                  <a:schemeClr val="tx2"/>
                </a:solidFill>
                <a:latin typeface="Times New Roman" pitchFamily="18" charset="0"/>
              </a:rPr>
              <a:t>Anestesista</a:t>
            </a:r>
            <a:r>
              <a:rPr lang="de-DE" sz="1600" i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2819400" y="1066800"/>
            <a:ext cx="762000" cy="12192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2362200"/>
            <a:ext cx="2057400" cy="422275"/>
            <a:chOff x="864" y="1200"/>
            <a:chExt cx="1296" cy="651"/>
          </a:xfrm>
        </p:grpSpPr>
        <p:sp>
          <p:nvSpPr>
            <p:cNvPr id="18464" name="Line 10"/>
            <p:cNvSpPr>
              <a:spLocks noChangeShapeType="1"/>
            </p:cNvSpPr>
            <p:nvPr/>
          </p:nvSpPr>
          <p:spPr bwMode="auto">
            <a:xfrm>
              <a:off x="864" y="1200"/>
              <a:ext cx="96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5" name="Line 11"/>
            <p:cNvSpPr>
              <a:spLocks noChangeShapeType="1"/>
            </p:cNvSpPr>
            <p:nvPr/>
          </p:nvSpPr>
          <p:spPr bwMode="auto">
            <a:xfrm>
              <a:off x="1817" y="1206"/>
              <a:ext cx="343" cy="64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63713" y="3213100"/>
            <a:ext cx="2057400" cy="833438"/>
            <a:chOff x="864" y="2931"/>
            <a:chExt cx="1296" cy="525"/>
          </a:xfrm>
        </p:grpSpPr>
        <p:sp>
          <p:nvSpPr>
            <p:cNvPr id="18462" name="Line 13"/>
            <p:cNvSpPr>
              <a:spLocks noChangeShapeType="1"/>
            </p:cNvSpPr>
            <p:nvPr/>
          </p:nvSpPr>
          <p:spPr bwMode="auto">
            <a:xfrm>
              <a:off x="864" y="3456"/>
              <a:ext cx="96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3" name="Line 14"/>
            <p:cNvSpPr>
              <a:spLocks noChangeShapeType="1"/>
            </p:cNvSpPr>
            <p:nvPr/>
          </p:nvSpPr>
          <p:spPr bwMode="auto">
            <a:xfrm flipV="1">
              <a:off x="1817" y="2931"/>
              <a:ext cx="343" cy="52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1295400" y="1066800"/>
            <a:ext cx="15240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6056313" y="3101975"/>
            <a:ext cx="163988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b="1" i="1" dirty="0" err="1">
                <a:solidFill>
                  <a:schemeClr val="tx2"/>
                </a:solidFill>
                <a:latin typeface="Times New Roman" pitchFamily="18" charset="0"/>
              </a:rPr>
              <a:t>Pediatra</a:t>
            </a:r>
            <a:endParaRPr lang="de-DE" b="1" i="1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de-DE" b="1" i="1" dirty="0" err="1">
                <a:solidFill>
                  <a:schemeClr val="tx2"/>
                </a:solidFill>
                <a:latin typeface="Times New Roman" pitchFamily="18" charset="0"/>
              </a:rPr>
              <a:t>Neonatologo</a:t>
            </a:r>
            <a:endParaRPr lang="de-DE" b="1" i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3" name="Line 17"/>
          <p:cNvSpPr>
            <a:spLocks noChangeShapeType="1"/>
          </p:cNvSpPr>
          <p:nvPr/>
        </p:nvSpPr>
        <p:spPr bwMode="auto">
          <a:xfrm flipH="1">
            <a:off x="6477000" y="2438400"/>
            <a:ext cx="15240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Line 18"/>
          <p:cNvSpPr>
            <a:spLocks noChangeShapeType="1"/>
          </p:cNvSpPr>
          <p:nvPr/>
        </p:nvSpPr>
        <p:spPr bwMode="auto">
          <a:xfrm flipH="1">
            <a:off x="5791200" y="2438400"/>
            <a:ext cx="685800" cy="6858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 flipH="1">
            <a:off x="5867400" y="3886200"/>
            <a:ext cx="2057400" cy="833438"/>
            <a:chOff x="864" y="2931"/>
            <a:chExt cx="1296" cy="525"/>
          </a:xfrm>
        </p:grpSpPr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>
              <a:off x="864" y="3456"/>
              <a:ext cx="96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61" name="Line 21"/>
            <p:cNvSpPr>
              <a:spLocks noChangeShapeType="1"/>
            </p:cNvSpPr>
            <p:nvPr/>
          </p:nvSpPr>
          <p:spPr bwMode="auto">
            <a:xfrm flipV="1">
              <a:off x="1817" y="2931"/>
              <a:ext cx="343" cy="525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790" name="Rectangle 22"/>
          <p:cNvSpPr>
            <a:spLocks noChangeArrowheads="1"/>
          </p:cNvSpPr>
          <p:nvPr/>
        </p:nvSpPr>
        <p:spPr bwMode="gray">
          <a:xfrm>
            <a:off x="3581400" y="3505200"/>
            <a:ext cx="2057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de-DE" sz="4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20" charset="-128"/>
            </a:endParaRPr>
          </a:p>
        </p:txBody>
      </p:sp>
      <p:sp>
        <p:nvSpPr>
          <p:cNvPr id="18447" name="WordArt 24" descr="Gocce"/>
          <p:cNvSpPr>
            <a:spLocks noChangeArrowheads="1" noChangeShapeType="1" noTextEdit="1"/>
          </p:cNvSpPr>
          <p:nvPr/>
        </p:nvSpPr>
        <p:spPr bwMode="auto">
          <a:xfrm>
            <a:off x="3200400" y="2492375"/>
            <a:ext cx="2743200" cy="1441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EQUIPE</a:t>
            </a:r>
          </a:p>
        </p:txBody>
      </p:sp>
      <p:pic>
        <p:nvPicPr>
          <p:cNvPr id="18448" name="Picture 25" descr="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066800"/>
            <a:ext cx="1116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6" descr="pue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73463"/>
            <a:ext cx="13144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7" descr="dot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318685"/>
            <a:ext cx="93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Rectangle 28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39115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1600" b="1" i="1" dirty="0" smtClean="0">
                <a:latin typeface="Arial Black" pitchFamily="34" charset="0"/>
              </a:rPr>
              <a:t>PERCORSI ASSISTENZIALI COMPLESSI</a:t>
            </a:r>
            <a:br>
              <a:rPr lang="it-IT" sz="1600" b="1" i="1" dirty="0" smtClean="0">
                <a:latin typeface="Arial Black" pitchFamily="34" charset="0"/>
              </a:rPr>
            </a:br>
            <a:r>
              <a:rPr lang="it-IT" sz="1600" b="1" i="1" dirty="0" smtClean="0">
                <a:latin typeface="Arial Black" pitchFamily="34" charset="0"/>
              </a:rPr>
              <a:t>APPROCCIO MULTIPROFESSIONALE</a:t>
            </a:r>
            <a:br>
              <a:rPr lang="it-IT" sz="1600" b="1" i="1" dirty="0" smtClean="0">
                <a:latin typeface="Arial Black" pitchFamily="34" charset="0"/>
              </a:rPr>
            </a:br>
            <a:r>
              <a:rPr lang="it-IT" sz="1600" b="1" dirty="0" smtClean="0">
                <a:latin typeface="Arial Black" pitchFamily="34" charset="0"/>
              </a:rPr>
              <a:t/>
            </a:r>
            <a:br>
              <a:rPr lang="it-IT" sz="1600" b="1" dirty="0" smtClean="0">
                <a:latin typeface="Arial Black" pitchFamily="34" charset="0"/>
              </a:rPr>
            </a:br>
            <a:r>
              <a:rPr lang="it-IT" sz="1600" b="1" dirty="0" smtClean="0">
                <a:latin typeface="Arial Black" pitchFamily="34" charset="0"/>
              </a:rPr>
              <a:t> </a:t>
            </a:r>
            <a:endParaRPr lang="it-IT" sz="16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452" name="Picture 38" descr="j02160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7086600" y="4800600"/>
            <a:ext cx="1368145" cy="905256"/>
          </a:xfrm>
          <a:noFill/>
        </p:spPr>
      </p:pic>
      <p:pic>
        <p:nvPicPr>
          <p:cNvPr id="18453" name="Picture 40" descr="j02160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429000" y="5257800"/>
            <a:ext cx="823271" cy="1240873"/>
          </a:xfrm>
          <a:noFill/>
        </p:spPr>
      </p:pic>
      <p:sp>
        <p:nvSpPr>
          <p:cNvPr id="18454" name="Line 29"/>
          <p:cNvSpPr>
            <a:spLocks noChangeShapeType="1"/>
          </p:cNvSpPr>
          <p:nvPr/>
        </p:nvSpPr>
        <p:spPr bwMode="auto">
          <a:xfrm flipH="1">
            <a:off x="6172200" y="1066800"/>
            <a:ext cx="152400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55" name="Line 30"/>
          <p:cNvSpPr>
            <a:spLocks noChangeShapeType="1"/>
          </p:cNvSpPr>
          <p:nvPr/>
        </p:nvSpPr>
        <p:spPr bwMode="auto">
          <a:xfrm flipH="1">
            <a:off x="5334000" y="1066800"/>
            <a:ext cx="838200" cy="129540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8456" name="Picture 31" descr="p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066800"/>
            <a:ext cx="14065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8" name="Text Box 37"/>
          <p:cNvSpPr txBox="1">
            <a:spLocks noChangeArrowheads="1"/>
          </p:cNvSpPr>
          <p:nvPr/>
        </p:nvSpPr>
        <p:spPr bwMode="auto">
          <a:xfrm>
            <a:off x="6610164" y="1215023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dirty="0" smtClean="0"/>
              <a:t>genetista</a:t>
            </a:r>
            <a:endParaRPr lang="it-IT" sz="1600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352800" y="4724400"/>
            <a:ext cx="113515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600" i="1" u="sng" dirty="0" err="1" smtClean="0">
                <a:solidFill>
                  <a:schemeClr val="tx2"/>
                </a:solidFill>
                <a:latin typeface="Arial Black" pitchFamily="34" charset="0"/>
              </a:rPr>
              <a:t>Urologo</a:t>
            </a:r>
            <a:r>
              <a:rPr lang="de-DE" sz="1600" i="1" u="sng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endParaRPr lang="de-DE" sz="1600" i="1" u="sng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029200" y="4953000"/>
            <a:ext cx="1135155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2000" tIns="0" rIns="72000" bIns="0" anchor="ctr"/>
          <a:lstStyle/>
          <a:p>
            <a:r>
              <a:rPr lang="de-DE" sz="1200" i="1" u="sng" dirty="0" err="1" smtClean="0">
                <a:solidFill>
                  <a:schemeClr val="tx2"/>
                </a:solidFill>
                <a:latin typeface="Arial Black" pitchFamily="34" charset="0"/>
              </a:rPr>
              <a:t>Andrologo</a:t>
            </a:r>
            <a:endParaRPr lang="de-DE" sz="1200" i="1" u="sng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0418" name="Picture 2" descr="http://cdn.guadagnorisparmiando.com/wp-content/uploads/2007/12/medico-on-lin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2743200"/>
            <a:ext cx="1257904" cy="990600"/>
          </a:xfrm>
          <a:prstGeom prst="rect">
            <a:avLst/>
          </a:prstGeom>
          <a:noFill/>
        </p:spPr>
      </p:pic>
      <p:pic>
        <p:nvPicPr>
          <p:cNvPr id="60420" name="Picture 4" descr="http://media.uccdn.com/it/images/6/1/1/img_come_fare_dieta_con_l_aiuto_dei_medici_1116_orig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3000" y="5562600"/>
            <a:ext cx="1132933" cy="1135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9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911" y="0"/>
            <a:ext cx="8001000" cy="6248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b="1" i="1" dirty="0" smtClean="0"/>
              <a:t>Assunto:</a:t>
            </a:r>
            <a:br>
              <a:rPr lang="it-IT" sz="2800" b="1" i="1" dirty="0" smtClean="0"/>
            </a:br>
            <a:r>
              <a:rPr lang="it-IT" sz="2700" b="1" i="1" dirty="0" smtClean="0"/>
              <a:t>La gravidanza ed il parto sono fattori </a:t>
            </a:r>
            <a:r>
              <a:rPr lang="it-IT" sz="2700" b="1" i="1" dirty="0"/>
              <a:t> </a:t>
            </a:r>
            <a:r>
              <a:rPr lang="it-IT" sz="2700" b="1" i="1" dirty="0" smtClean="0"/>
              <a:t/>
            </a:r>
            <a:br>
              <a:rPr lang="it-IT" sz="2700" b="1" i="1" dirty="0" smtClean="0"/>
            </a:br>
            <a:r>
              <a:rPr lang="it-IT" sz="2700" b="1" i="1" dirty="0" smtClean="0"/>
              <a:t>di rischio per IU</a:t>
            </a:r>
            <a:r>
              <a:rPr lang="it-IT" sz="2800" b="1" i="1" dirty="0" smtClean="0"/>
              <a:t/>
            </a:r>
            <a:br>
              <a:rPr lang="it-IT" sz="2800" b="1" i="1" dirty="0" smtClean="0"/>
            </a:br>
            <a:r>
              <a:rPr lang="it-IT" sz="3200" b="1" i="1" dirty="0"/>
              <a:t/>
            </a:r>
            <a:br>
              <a:rPr lang="it-IT" sz="3200" b="1" i="1" dirty="0"/>
            </a:br>
            <a:r>
              <a:rPr lang="it-IT" sz="3200" b="1" i="1" dirty="0" smtClean="0"/>
              <a:t/>
            </a:r>
            <a:br>
              <a:rPr lang="it-IT" sz="3200" b="1" i="1" dirty="0" smtClean="0"/>
            </a:br>
            <a:r>
              <a:rPr lang="it-IT" sz="2400" b="1" i="1" dirty="0"/>
              <a:t/>
            </a:r>
            <a:br>
              <a:rPr lang="it-IT" sz="2400" b="1" i="1" dirty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/>
              <a:t/>
            </a:r>
            <a:br>
              <a:rPr lang="it-IT" sz="2400" b="1" i="1" dirty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/>
              <a:t/>
            </a:r>
            <a:br>
              <a:rPr lang="it-IT" sz="2400" b="1" i="1" dirty="0"/>
            </a:br>
            <a:r>
              <a:rPr lang="it-IT" sz="2400" b="1" i="1" dirty="0"/>
              <a:t/>
            </a:r>
            <a:br>
              <a:rPr lang="it-IT" sz="2400" b="1" i="1" dirty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000" b="1" i="1" dirty="0" smtClean="0"/>
              <a:t>Un’adeguata  </a:t>
            </a:r>
            <a:r>
              <a:rPr lang="it-IT" sz="2000" b="1" i="1" dirty="0"/>
              <a:t>preparazione del perineo: previene il danno da </a:t>
            </a:r>
            <a:r>
              <a:rPr lang="it-IT" sz="2000" b="1" i="1" dirty="0" smtClean="0"/>
              <a:t>parto?</a:t>
            </a:r>
            <a:r>
              <a:rPr lang="it-IT" sz="2400" b="1" i="1" dirty="0" smtClean="0"/>
              <a:t/>
            </a:r>
            <a:br>
              <a:rPr lang="it-IT" sz="2400" b="1" i="1" dirty="0" smtClean="0"/>
            </a:br>
            <a:r>
              <a:rPr lang="it-IT" sz="2400" b="1" i="1" dirty="0" smtClean="0"/>
              <a:t>CERTAMENTE SI  </a:t>
            </a:r>
            <a:br>
              <a:rPr lang="it-IT" sz="2400" b="1" i="1" dirty="0" smtClean="0"/>
            </a:br>
            <a:r>
              <a:rPr lang="it-IT" sz="2400" b="1" i="1" dirty="0" smtClean="0"/>
              <a:t>Le evidenze scientifiche lo dimostrano</a:t>
            </a:r>
            <a:endParaRPr lang="it-IT" sz="2400" dirty="0"/>
          </a:p>
        </p:txBody>
      </p:sp>
      <p:pic>
        <p:nvPicPr>
          <p:cNvPr id="4" name="Picture 4" descr="A Mother Giving Birth to a Baby">
            <a:hlinkClick r:id="rId2" tooltip="A Mother Giving Birth to a Bab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4343400" cy="341068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705600" y="1371600"/>
            <a:ext cx="2667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smtClean="0"/>
              <a:t>A Mother Giving Birth to a Baby </a:t>
            </a:r>
          </a:p>
          <a:p>
            <a:r>
              <a:rPr lang="en-GB" sz="1400" b="1" dirty="0" smtClean="0"/>
              <a:t>by </a:t>
            </a:r>
            <a:r>
              <a:rPr lang="en-GB" sz="1400" b="1" i="1" dirty="0" smtClean="0">
                <a:hlinkClick r:id="rId4"/>
              </a:rPr>
              <a:t>unknown artist</a:t>
            </a:r>
            <a:r>
              <a:rPr lang="en-GB" sz="1400" b="1" i="1" dirty="0"/>
              <a:t>, </a:t>
            </a:r>
            <a:r>
              <a:rPr lang="en-GB" sz="1400" b="1" i="1" dirty="0" err="1"/>
              <a:t>stockholm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1263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0"/>
            <a:ext cx="9525" cy="423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-17764125"/>
            <a:ext cx="9525" cy="423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1.bp.blogspot.com/_KzoxTO2kK6E/SxAFe1zPRrI/AAAAAAAACbs/3cmnILCmyZk/s400/scacco+mat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"/>
            <a:ext cx="7467600" cy="49846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ttangolo arrotondato 5"/>
          <p:cNvSpPr/>
          <p:nvPr/>
        </p:nvSpPr>
        <p:spPr>
          <a:xfrm>
            <a:off x="685800" y="5410200"/>
            <a:ext cx="83058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INCONTINENZA  URINARIA </a:t>
            </a:r>
          </a:p>
          <a:p>
            <a:pPr algn="ctr"/>
            <a:r>
              <a:rPr lang="it-IT" b="1" dirty="0" smtClean="0"/>
              <a:t>FORSE E’ LA COMBINAZIONE </a:t>
            </a:r>
            <a:r>
              <a:rPr lang="it-IT" b="1" dirty="0" err="1" smtClean="0"/>
              <a:t>DI</a:t>
            </a:r>
            <a:r>
              <a:rPr lang="it-IT" b="1" dirty="0" smtClean="0"/>
              <a:t> DIVERSI  FATTORI </a:t>
            </a:r>
            <a:r>
              <a:rPr lang="it-IT" b="1" dirty="0" err="1" smtClean="0"/>
              <a:t>DI</a:t>
            </a:r>
            <a:r>
              <a:rPr lang="it-IT" b="1" dirty="0" smtClean="0"/>
              <a:t> RISCHIO SUI QUALI L’EVENTO OSTETRICO DETERMINA UNA SORTA </a:t>
            </a:r>
            <a:r>
              <a:rPr lang="it-IT" b="1" dirty="0" err="1" smtClean="0"/>
              <a:t>DI</a:t>
            </a:r>
            <a:r>
              <a:rPr lang="it-IT" b="1" dirty="0" smtClean="0"/>
              <a:t> “SCACCO MATTO”</a:t>
            </a:r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291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Presentazione su schermo (4:3)</PresentationFormat>
  <Paragraphs>66</Paragraphs>
  <Slides>8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Tema di Office</vt:lpstr>
      <vt:lpstr>Image</vt:lpstr>
      <vt:lpstr>La preparazione del perineo: previene il danno da parto?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 ASSISTENZIALI COMPLESSI APPROCCIO MULTIPROFESSIONALE   </vt:lpstr>
      <vt:lpstr>Assunto: La gravidanza ed il parto sono fattori   di rischio per IU            Un’adeguata  preparazione del perineo: previene il danno da parto? CERTAMENTE SI   Le evidenze scientifiche lo dimostrano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preparazione del perineo: previene il danno da parto?</dc:title>
  <dc:creator>Barbara Andreoli</dc:creator>
  <cp:lastModifiedBy>Barbara Andreoli</cp:lastModifiedBy>
  <cp:revision>1</cp:revision>
  <dcterms:created xsi:type="dcterms:W3CDTF">2013-11-04T13:23:46Z</dcterms:created>
  <dcterms:modified xsi:type="dcterms:W3CDTF">2013-11-04T13:24:17Z</dcterms:modified>
</cp:coreProperties>
</file>