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89A5AF-DB3F-467A-AB60-3A017DBC04A5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841126-6530-434D-8FC9-64C17EB8E9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6565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442"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  <a:cs typeface="Arial" charset="0"/>
              </a:defRPr>
            </a:lvl1pPr>
            <a:lvl2pPr marL="685817" indent="-263776" defTabSz="892442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2pPr>
            <a:lvl3pPr marL="1055103" indent="-211021" defTabSz="892442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3pPr>
            <a:lvl4pPr marL="1477145" indent="-211021" defTabSz="892442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4pPr>
            <a:lvl5pPr marL="1899186" indent="-211021" defTabSz="892442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5pPr>
            <a:lvl6pPr marL="2321227" indent="-211021" algn="ctr" defTabSz="8924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6pPr>
            <a:lvl7pPr marL="2743269" indent="-211021" algn="ctr" defTabSz="8924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7pPr>
            <a:lvl8pPr marL="3165310" indent="-211021" algn="ctr" defTabSz="8924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8pPr>
            <a:lvl9pPr marL="3587351" indent="-211021" algn="ctr" defTabSz="8924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891AFD48-BEBF-EA4A-B33D-1CBAEAD57256}" type="slidenum">
              <a:rPr lang="it-IT">
                <a:latin typeface="Arial" charset="0"/>
              </a:rPr>
              <a:pPr eaLnBrk="1" hangingPunct="1"/>
              <a:t>2</a:t>
            </a:fld>
            <a:endParaRPr lang="it-IT">
              <a:latin typeface="Arial" charset="0"/>
            </a:endParaRPr>
          </a:p>
        </p:txBody>
      </p:sp>
      <p:sp>
        <p:nvSpPr>
          <p:cNvPr id="66563" name="Rectangle 7"/>
          <p:cNvSpPr txBox="1">
            <a:spLocks noGrp="1" noChangeArrowheads="1"/>
          </p:cNvSpPr>
          <p:nvPr/>
        </p:nvSpPr>
        <p:spPr bwMode="auto">
          <a:xfrm>
            <a:off x="3884463" y="8685878"/>
            <a:ext cx="2972004" cy="45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228" tIns="44614" rIns="89228" bIns="44614" anchor="b"/>
          <a:lstStyle>
            <a:lvl1pPr defTabSz="966788"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  <a:cs typeface="Arial" charset="0"/>
              </a:defRPr>
            </a:lvl1pPr>
            <a:lvl2pPr marL="742950" indent="-285750" defTabSz="966788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2pPr>
            <a:lvl3pPr marL="1143000" indent="-228600" defTabSz="966788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3pPr>
            <a:lvl4pPr marL="1600200" indent="-228600" defTabSz="966788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4pPr>
            <a:lvl5pPr marL="2057400" indent="-228600" defTabSz="966788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5pPr>
            <a:lvl6pPr marL="2514600" indent="-228600" algn="ctr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6pPr>
            <a:lvl7pPr marL="2971800" indent="-228600" algn="ctr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7pPr>
            <a:lvl8pPr marL="3429000" indent="-228600" algn="ctr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8pPr>
            <a:lvl9pPr marL="3886200" indent="-228600" algn="ctr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9pPr>
          </a:lstStyle>
          <a:p>
            <a:pPr algn="r" eaLnBrk="1" hangingPunct="1"/>
            <a:fld id="{4B479D85-37EA-764E-ACBA-919A76DF2290}" type="slidenum">
              <a:rPr lang="it-IT" sz="1200">
                <a:latin typeface="Arial" charset="0"/>
              </a:rPr>
              <a:pPr algn="r" eaLnBrk="1" hangingPunct="1"/>
              <a:t>2</a:t>
            </a:fld>
            <a:endParaRPr lang="it-IT" sz="1200">
              <a:latin typeface="Arial" charset="0"/>
            </a:endParaRPr>
          </a:p>
        </p:txBody>
      </p:sp>
      <p:sp>
        <p:nvSpPr>
          <p:cNvPr id="6656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it-IT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it-IT" smtClean="0">
                <a:latin typeface="Arial" pitchFamily="34" charset="0"/>
                <a:cs typeface="Arial" pitchFamily="34" charset="0"/>
              </a:rPr>
              <a:t>testimonianzadellaostetricacondotta</a:t>
            </a:r>
          </a:p>
        </p:txBody>
      </p:sp>
      <p:sp>
        <p:nvSpPr>
          <p:cNvPr id="47108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435F11-9574-4CA2-8CA9-6C73625D2B0A}" type="slidenum">
              <a:rPr lang="it-IT" smtClean="0">
                <a:latin typeface="Arial" pitchFamily="34" charset="0"/>
                <a:cs typeface="Arial" pitchFamily="34" charset="0"/>
              </a:rPr>
              <a:pPr/>
              <a:t>3</a:t>
            </a:fld>
            <a:endParaRPr lang="it-IT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9C0C29-2150-4650-9445-B6808E82B505}" type="slidenum">
              <a:rPr lang="it-IT" smtClean="0">
                <a:latin typeface="Arial" pitchFamily="34" charset="0"/>
                <a:ea typeface="ＭＳ Ｐゴシック" pitchFamily="34" charset="-128"/>
              </a:rPr>
              <a:pPr/>
              <a:t>4</a:t>
            </a:fld>
            <a:endParaRPr lang="it-IT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it-IT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AF8A73A-D3AF-47CB-99C4-DCBBA566F170}" type="slidenum">
              <a:rPr lang="it-IT"/>
              <a:pPr/>
              <a:t>5</a:t>
            </a:fld>
            <a:endParaRPr lang="it-IT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81407D-0071-40AD-A86F-C3E59B1F7956}" type="slidenum">
              <a:rPr lang="it-IT" smtClean="0"/>
              <a:pPr>
                <a:defRPr/>
              </a:pPr>
              <a:t>6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F5340-5895-451C-BEEC-D6CB76D40631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B758B-67D2-4B24-B681-E30B26ADAA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5377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F5340-5895-451C-BEEC-D6CB76D40631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B758B-67D2-4B24-B681-E30B26ADAA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8828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F5340-5895-451C-BEEC-D6CB76D40631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B758B-67D2-4B24-B681-E30B26ADAA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74595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olo, contenuto e 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8200" y="1905000"/>
            <a:ext cx="4038600" cy="1981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4648200" y="4038600"/>
            <a:ext cx="4038600" cy="1981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data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6A7FA5-07A9-4C5C-B81E-C08415060E5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198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F5340-5895-451C-BEEC-D6CB76D40631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B758B-67D2-4B24-B681-E30B26ADAA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3561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F5340-5895-451C-BEEC-D6CB76D40631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B758B-67D2-4B24-B681-E30B26ADAA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2815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F5340-5895-451C-BEEC-D6CB76D40631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B758B-67D2-4B24-B681-E30B26ADAA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0295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F5340-5895-451C-BEEC-D6CB76D40631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B758B-67D2-4B24-B681-E30B26ADAA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0348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F5340-5895-451C-BEEC-D6CB76D40631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B758B-67D2-4B24-B681-E30B26ADAA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8363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F5340-5895-451C-BEEC-D6CB76D40631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B758B-67D2-4B24-B681-E30B26ADAA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3397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F5340-5895-451C-BEEC-D6CB76D40631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B758B-67D2-4B24-B681-E30B26ADAA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7645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F5340-5895-451C-BEEC-D6CB76D40631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B758B-67D2-4B24-B681-E30B26ADAA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3269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F5340-5895-451C-BEEC-D6CB76D40631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1B758B-67D2-4B24-B681-E30B26ADAA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8381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usees-haute-normandie.fr/IMG/jpg/Coudray7-s.jpg" TargetMode="External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12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0.jpe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17.jpeg"/><Relationship Id="rId4" Type="http://schemas.openxmlformats.org/officeDocument/2006/relationships/image" Target="../media/image16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emf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1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12" Type="http://schemas.openxmlformats.org/officeDocument/2006/relationships/hyperlink" Target="http://www.google.it/url?sa=i&amp;rct=j&amp;q=&amp;esrc=s&amp;frm=1&amp;source=images&amp;cd=&amp;cad=rja&amp;docid=Iz2qyOKElfP_gM&amp;tbnid=MvROlNxMUUHwbM:&amp;ved=0CAUQjRw&amp;url=http://bellezza.uncome.it/articulo/come-fare-dieta-con-l-aiuto-dei-medici-1116.html&amp;ei=fmw8UrzpPIql0QWco4DoDA&amp;bvm=bv.52434380,d.bGE&amp;psig=AFQjCNFVeJLZGCLTfJTMHvSVKZx6eTV1Lg&amp;ust=1379778014417106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jpeg"/><Relationship Id="rId11" Type="http://schemas.openxmlformats.org/officeDocument/2006/relationships/image" Target="../media/image30.jpeg"/><Relationship Id="rId5" Type="http://schemas.openxmlformats.org/officeDocument/2006/relationships/image" Target="../media/image25.jpeg"/><Relationship Id="rId10" Type="http://schemas.openxmlformats.org/officeDocument/2006/relationships/hyperlink" Target="http://www.google.it/url?sa=i&amp;rct=j&amp;q=&amp;esrc=s&amp;frm=1&amp;source=images&amp;cd=&amp;cad=rja&amp;docid=MT05PDZWN44I2M&amp;tbnid=M3P-QOj2sviWPM:&amp;ved=0CAUQjRw&amp;url=http://www.guadagnorisparmiando.com/salute/medico-on-line-risparmiare-sulla-consulenza-in-studio/&amp;ei=0Gs8UoCtNeWK0AXZs4DwBQ&amp;bvm=bv.52434380,d.bGE&amp;psig=AFQjCNGNk1xO1AX9rwhtGzLoZ6U3-_2FNQ&amp;ust=1379777856632798" TargetMode="External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hyperlink" Target="http://ichef.bbci.co.uk/arts/yourpaintings/images/paintings/well/large/cdn_well_v_17247_large.jpg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bbc.co.uk/arts/yourpaintings/artists/-unknown-artist-5177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it/url?sa=i&amp;rct=j&amp;q=&amp;esrc=s&amp;frm=1&amp;source=images&amp;cd=&amp;cad=rja&amp;docid=NVKUM7dd2FvPZM&amp;tbnid=rISJ9hz0c1RL0M:&amp;ved=0CAUQjRw&amp;url=http://riciardengo.blogspot.com/2009/11/scacco-matto-in-tre-mosse.html&amp;ei=xG08UrfONsXW0gX6hICoCw&amp;bvm=bv.52434380,d.bGE&amp;psig=AFQjCNFSrOWzLMH-5LF6-IQL7YoZ6GrLkw&amp;ust=1379778320240027" TargetMode="Externa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09600" y="0"/>
            <a:ext cx="8001000" cy="1400419"/>
          </a:xfrm>
        </p:spPr>
        <p:txBody>
          <a:bodyPr>
            <a:normAutofit/>
          </a:bodyPr>
          <a:lstStyle/>
          <a:p>
            <a:r>
              <a:rPr lang="it-IT" sz="3600" b="1" i="1" dirty="0"/>
              <a:t>La preparazione del perineo: previene il danno da </a:t>
            </a:r>
            <a:r>
              <a:rPr lang="it-IT" sz="3600" b="1" i="1" dirty="0" smtClean="0"/>
              <a:t>parto</a:t>
            </a:r>
            <a:r>
              <a:rPr lang="it-IT" sz="3200" b="1" i="1" dirty="0"/>
              <a:t>?</a:t>
            </a:r>
            <a:endParaRPr lang="it-IT" sz="32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5843540" y="1600200"/>
            <a:ext cx="3300460" cy="1521012"/>
          </a:xfrm>
        </p:spPr>
        <p:txBody>
          <a:bodyPr>
            <a:normAutofit/>
          </a:bodyPr>
          <a:lstStyle/>
          <a:p>
            <a:r>
              <a:rPr lang="it-IT" sz="1600" dirty="0" smtClean="0">
                <a:solidFill>
                  <a:schemeClr val="tx1"/>
                </a:solidFill>
              </a:rPr>
              <a:t>Miriam  </a:t>
            </a:r>
            <a:r>
              <a:rPr lang="it-IT" sz="1600" dirty="0">
                <a:solidFill>
                  <a:schemeClr val="tx1"/>
                </a:solidFill>
              </a:rPr>
              <a:t>GUANA </a:t>
            </a:r>
            <a:endParaRPr lang="it-IT" sz="1600" dirty="0" smtClean="0">
              <a:solidFill>
                <a:schemeClr val="tx1"/>
              </a:solidFill>
            </a:endParaRPr>
          </a:p>
          <a:p>
            <a:r>
              <a:rPr lang="it-IT" sz="1200" dirty="0" smtClean="0">
                <a:solidFill>
                  <a:schemeClr val="tx1"/>
                </a:solidFill>
              </a:rPr>
              <a:t>Scienze </a:t>
            </a:r>
            <a:r>
              <a:rPr lang="it-IT" sz="1200" dirty="0" err="1" smtClean="0">
                <a:solidFill>
                  <a:schemeClr val="tx1"/>
                </a:solidFill>
              </a:rPr>
              <a:t>ostetrico-ginecologiche-neonatali</a:t>
            </a:r>
            <a:endParaRPr lang="it-IT" sz="1200" dirty="0" smtClean="0">
              <a:solidFill>
                <a:schemeClr val="tx1"/>
              </a:solidFill>
            </a:endParaRPr>
          </a:p>
          <a:p>
            <a:r>
              <a:rPr lang="it-IT" sz="1200" dirty="0" smtClean="0">
                <a:solidFill>
                  <a:schemeClr val="tx1"/>
                </a:solidFill>
              </a:rPr>
              <a:t>Dipartimento di Scienze Cliniche  e Sperimentali</a:t>
            </a:r>
          </a:p>
          <a:p>
            <a:r>
              <a:rPr lang="it-IT" sz="1200" dirty="0" smtClean="0">
                <a:solidFill>
                  <a:schemeClr val="tx1"/>
                </a:solidFill>
              </a:rPr>
              <a:t>Università degli Studi di Brescia</a:t>
            </a:r>
            <a:endParaRPr lang="it-IT" sz="1200" dirty="0">
              <a:solidFill>
                <a:schemeClr val="tx1"/>
              </a:solidFill>
            </a:endParaRPr>
          </a:p>
          <a:p>
            <a:endParaRPr lang="it-IT" sz="1800" dirty="0"/>
          </a:p>
        </p:txBody>
      </p:sp>
      <p:pic>
        <p:nvPicPr>
          <p:cNvPr id="4" name="Picture 10" descr="http://www.collegioostetricheaq.it/img/ostetriche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1800" y="3124200"/>
            <a:ext cx="2122451" cy="2113606"/>
          </a:xfrm>
          <a:prstGeom prst="rect">
            <a:avLst/>
          </a:prstGeom>
          <a:noFill/>
        </p:spPr>
      </p:pic>
      <p:pic>
        <p:nvPicPr>
          <p:cNvPr id="9" name="Immagine 8" descr="e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362200"/>
            <a:ext cx="56388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39233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auto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4343400"/>
            <a:ext cx="2630487" cy="2119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 descr="auto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2963"/>
            <a:ext cx="2133600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 descr="auto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76475"/>
            <a:ext cx="1325563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9" descr="Socrat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4724400"/>
            <a:ext cx="1455737" cy="1683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1" name="Text Box 17"/>
          <p:cNvSpPr txBox="1">
            <a:spLocks noChangeArrowheads="1"/>
          </p:cNvSpPr>
          <p:nvPr/>
        </p:nvSpPr>
        <p:spPr bwMode="auto">
          <a:xfrm>
            <a:off x="1752600" y="2971800"/>
            <a:ext cx="5486400" cy="1631216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9pPr>
          </a:lstStyle>
          <a:p>
            <a:r>
              <a:rPr lang="it-IT" sz="2000" dirty="0" smtClean="0"/>
              <a:t>Conoscere le competenze professionali </a:t>
            </a:r>
            <a:r>
              <a:rPr lang="it-IT" sz="2000" dirty="0"/>
              <a:t>dell’ostetrica/o nella suo ruolo  di </a:t>
            </a:r>
            <a:r>
              <a:rPr lang="it-IT" sz="2000" b="1" dirty="0"/>
              <a:t>care </a:t>
            </a:r>
            <a:r>
              <a:rPr lang="it-IT" sz="2000" b="1" dirty="0" err="1" smtClean="0"/>
              <a:t>giver</a:t>
            </a:r>
            <a:endParaRPr lang="it-IT" sz="2000" b="1" dirty="0" smtClean="0"/>
          </a:p>
          <a:p>
            <a:r>
              <a:rPr lang="it-IT" sz="2000" dirty="0" smtClean="0"/>
              <a:t>nell’accompagnare/sostenere la donna</a:t>
            </a:r>
          </a:p>
          <a:p>
            <a:r>
              <a:rPr lang="it-IT" sz="2000" dirty="0"/>
              <a:t>n</a:t>
            </a:r>
            <a:r>
              <a:rPr lang="it-IT" sz="2000" dirty="0" smtClean="0"/>
              <a:t>el suo percorso di vita e sessuale/ riproduttivo</a:t>
            </a:r>
            <a:endParaRPr lang="it-IT" sz="2000" dirty="0"/>
          </a:p>
        </p:txBody>
      </p:sp>
      <p:pic>
        <p:nvPicPr>
          <p:cNvPr id="11272" name="Picture 19" descr="manmidwife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06575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3" name="Text Box 10"/>
          <p:cNvSpPr txBox="1">
            <a:spLocks noChangeArrowheads="1"/>
          </p:cNvSpPr>
          <p:nvPr/>
        </p:nvSpPr>
        <p:spPr bwMode="auto">
          <a:xfrm>
            <a:off x="1835150" y="260350"/>
            <a:ext cx="54006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it-IT" b="1" i="1">
              <a:latin typeface="Arial" charset="0"/>
            </a:endParaRPr>
          </a:p>
        </p:txBody>
      </p:sp>
      <p:pic>
        <p:nvPicPr>
          <p:cNvPr id="11274" name="Picture 11" descr="Coudray7-s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1975" y="1828800"/>
            <a:ext cx="2232025" cy="166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5" name="Text Box 12"/>
          <p:cNvSpPr txBox="1">
            <a:spLocks noChangeArrowheads="1"/>
          </p:cNvSpPr>
          <p:nvPr/>
        </p:nvSpPr>
        <p:spPr bwMode="auto">
          <a:xfrm>
            <a:off x="1874838" y="733990"/>
            <a:ext cx="4752975" cy="2246769"/>
          </a:xfrm>
          <a:prstGeom prst="rect">
            <a:avLst/>
          </a:prstGeom>
          <a:solidFill>
            <a:srgbClr val="FF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9pPr>
          </a:lstStyle>
          <a:p>
            <a:r>
              <a:rPr lang="it-IT" sz="2000" dirty="0" smtClean="0"/>
              <a:t>Conoscere  un modello di presa  </a:t>
            </a:r>
          </a:p>
          <a:p>
            <a:r>
              <a:rPr lang="it-IT" sz="2000" dirty="0" smtClean="0"/>
              <a:t> </a:t>
            </a:r>
            <a:r>
              <a:rPr lang="it-IT" sz="2000" dirty="0"/>
              <a:t>in carico della donna basato sulla </a:t>
            </a:r>
            <a:r>
              <a:rPr lang="it-IT" sz="2000" b="1" dirty="0"/>
              <a:t>continuità delle cure in ambito </a:t>
            </a:r>
            <a:r>
              <a:rPr lang="it-IT" sz="2000" b="1" dirty="0" smtClean="0"/>
              <a:t>uro-ginecologico </a:t>
            </a:r>
            <a:r>
              <a:rPr lang="it-IT" sz="2000" b="1" dirty="0"/>
              <a:t>finalizzato </a:t>
            </a:r>
            <a:r>
              <a:rPr lang="it-IT" sz="2000" dirty="0"/>
              <a:t>alla promozione/tutela della salute del </a:t>
            </a:r>
            <a:r>
              <a:rPr lang="it-IT" sz="2000" dirty="0" smtClean="0"/>
              <a:t>perineo attraverso  interventi  mirati alla  prevenzione del  danno da parto</a:t>
            </a:r>
            <a:endParaRPr lang="it-IT" sz="2000" dirty="0"/>
          </a:p>
        </p:txBody>
      </p:sp>
      <p:sp>
        <p:nvSpPr>
          <p:cNvPr id="15" name="Segnaposto piè di pagina 14"/>
          <p:cNvSpPr>
            <a:spLocks noGrp="1"/>
          </p:cNvSpPr>
          <p:nvPr>
            <p:ph type="ftr" sz="quarter" idx="11"/>
          </p:nvPr>
        </p:nvSpPr>
        <p:spPr>
          <a:xfrm>
            <a:off x="2667000" y="6492875"/>
            <a:ext cx="2895600" cy="365125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it-IT" dirty="0"/>
              <a:t>PROF.SSA MIRIAM GUANA AA 2011/2012 - università degli Studi di Brescia </a:t>
            </a:r>
          </a:p>
        </p:txBody>
      </p:sp>
      <p:pic>
        <p:nvPicPr>
          <p:cNvPr id="11277" name="Picture 17" descr="http://bibliostoria.files.wordpress.com/2009/03/midwives.gif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25" y="4448175"/>
            <a:ext cx="2428875" cy="240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2133600" y="260350"/>
            <a:ext cx="4276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Obiettivo formativo   </a:t>
            </a:r>
            <a:endParaRPr lang="it-IT" sz="2400" b="1" dirty="0"/>
          </a:p>
        </p:txBody>
      </p:sp>
      <p:pic>
        <p:nvPicPr>
          <p:cNvPr id="16" name="Immagine 15" descr="C:\Users\Utente\Desktop\My Book\attuali 2007\ass.SIRYO\mostra ostetricia 2006\IMMAGINI PER GUIDA\FIG. 46 COVA 1947 OSTETRICHE FRANCESI.jpg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705600" y="228600"/>
            <a:ext cx="2600960" cy="1360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0" descr="http://www.collegioostetricheaq.it/img/ostetriche.gif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867400" y="-152400"/>
            <a:ext cx="1062220" cy="10577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1081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asellaDiTesto 5"/>
          <p:cNvSpPr txBox="1">
            <a:spLocks noChangeArrowheads="1"/>
          </p:cNvSpPr>
          <p:nvPr/>
        </p:nvSpPr>
        <p:spPr bwMode="auto">
          <a:xfrm>
            <a:off x="674717" y="289545"/>
            <a:ext cx="7848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000" b="1" dirty="0" smtClean="0"/>
              <a:t>PARTNERSHIP STORICA   TRA OSTETRICA  E MEDICO DI FAMIGLIA</a:t>
            </a:r>
            <a:endParaRPr lang="it-IT" sz="2000" b="1" dirty="0"/>
          </a:p>
        </p:txBody>
      </p:sp>
      <p:pic>
        <p:nvPicPr>
          <p:cNvPr id="13315" name="Picture 9" descr="http://2.bp.blogspot.com/_ZG_yI8xieGw/SpO9ywR1RQI/AAAAAAAAOBo/EtseXnvdrVs/s400/Marino+ostetrica+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1715247"/>
            <a:ext cx="2093913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ttangolo 7"/>
          <p:cNvSpPr/>
          <p:nvPr/>
        </p:nvSpPr>
        <p:spPr>
          <a:xfrm>
            <a:off x="224117" y="4802077"/>
            <a:ext cx="3496235" cy="7381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1050" dirty="0">
                <a:cs typeface="Arial" charset="0"/>
              </a:rPr>
              <a:t>La signora Paola Marino  - </a:t>
            </a:r>
            <a:r>
              <a:rPr lang="it-IT" sz="1050" b="1" dirty="0">
                <a:cs typeface="Arial" charset="0"/>
              </a:rPr>
              <a:t>OSTETRICA CONDOTTA </a:t>
            </a:r>
          </a:p>
          <a:p>
            <a:pPr>
              <a:defRPr/>
            </a:pPr>
            <a:r>
              <a:rPr lang="it-IT" sz="1050" dirty="0">
                <a:cs typeface="Arial" charset="0"/>
              </a:rPr>
              <a:t>La sua attività cominciò nel 1928 … </a:t>
            </a:r>
          </a:p>
          <a:p>
            <a:pPr>
              <a:defRPr/>
            </a:pPr>
            <a:endParaRPr lang="it-IT" sz="1050" dirty="0">
              <a:cs typeface="Arial" charset="0"/>
            </a:endParaRPr>
          </a:p>
          <a:p>
            <a:pPr>
              <a:defRPr/>
            </a:pPr>
            <a:r>
              <a:rPr lang="it-IT" sz="1050" dirty="0">
                <a:cs typeface="Arial" charset="0"/>
              </a:rPr>
              <a:t>  di Mazzara del Vallo </a:t>
            </a:r>
          </a:p>
        </p:txBody>
      </p:sp>
      <p:sp>
        <p:nvSpPr>
          <p:cNvPr id="13318" name="Rettangolo 10"/>
          <p:cNvSpPr>
            <a:spLocks noChangeArrowheads="1"/>
          </p:cNvSpPr>
          <p:nvPr/>
        </p:nvSpPr>
        <p:spPr bwMode="auto">
          <a:xfrm>
            <a:off x="224117" y="1286521"/>
            <a:ext cx="2816412" cy="3079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t-IT" sz="1400" dirty="0"/>
              <a:t>La prima donna in bici in città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15647" y="1715247"/>
            <a:ext cx="3607670" cy="2696733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24707" y="4411979"/>
            <a:ext cx="2353234" cy="1659649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5999" y="2330823"/>
            <a:ext cx="2028657" cy="1867251"/>
          </a:xfrm>
          <a:prstGeom prst="rect">
            <a:avLst/>
          </a:prstGeom>
        </p:spPr>
      </p:pic>
      <p:pic>
        <p:nvPicPr>
          <p:cNvPr id="9" name="Picture 10" descr="http://www.collegioostetricheaq.it/img/ostetriche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22711" y="5540264"/>
            <a:ext cx="968583" cy="9645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4297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Prof.ssa Miriam Guana -  Università degli Studi di Brescia</a:t>
            </a:r>
          </a:p>
        </p:txBody>
      </p:sp>
      <p:pic>
        <p:nvPicPr>
          <p:cNvPr id="717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1450" y="35029"/>
            <a:ext cx="8972550" cy="614521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sp>
        <p:nvSpPr>
          <p:cNvPr id="7172" name="AutoShape 3"/>
          <p:cNvSpPr>
            <a:spLocks noChangeArrowheads="1"/>
          </p:cNvSpPr>
          <p:nvPr/>
        </p:nvSpPr>
        <p:spPr bwMode="auto">
          <a:xfrm>
            <a:off x="2286000" y="4572000"/>
            <a:ext cx="1447800" cy="609600"/>
          </a:xfrm>
          <a:prstGeom prst="up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pic>
        <p:nvPicPr>
          <p:cNvPr id="6" name="Picture 2" descr="http://www.ausl-cesena.emr.it/Portals/0/Foto/gravidanza%20web%20piccol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83697" y="5178642"/>
            <a:ext cx="1178809" cy="980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0709353"/>
              </p:ext>
            </p:extLst>
          </p:nvPr>
        </p:nvGraphicFramePr>
        <p:xfrm>
          <a:off x="1763060" y="4343027"/>
          <a:ext cx="1299882" cy="9140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Image" r:id="rId6" imgW="10495238" imgH="7868748" progId="">
                  <p:embed/>
                </p:oleObj>
              </mc:Choice>
              <mc:Fallback>
                <p:oleObj name="Image" r:id="rId6" imgW="10495238" imgH="786874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060" y="4343027"/>
                        <a:ext cx="1299882" cy="91402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14" descr="2611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26351" y="2032418"/>
            <a:ext cx="2060578" cy="13640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999164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-285750" y="0"/>
            <a:ext cx="6286500" cy="40005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it-IT" sz="2000">
                <a:solidFill>
                  <a:srgbClr val="000000"/>
                </a:solidFill>
                <a:latin typeface="Arial Black" pitchFamily="34" charset="0"/>
              </a:rPr>
              <a:t>Legge DEL 26.2.99 n. 42, L. 251/00 – </a:t>
            </a: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1000125" y="1785938"/>
            <a:ext cx="3203575" cy="6254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0" fontAlgn="auto" hangingPunct="0">
              <a:lnSpc>
                <a:spcPct val="30000"/>
              </a:lnSpc>
              <a:spcBef>
                <a:spcPct val="50000"/>
              </a:spcBef>
              <a:spcAft>
                <a:spcPts val="0"/>
              </a:spcAft>
              <a:defRPr/>
            </a:pPr>
            <a:endParaRPr lang="it-IT" i="1" dirty="0">
              <a:solidFill>
                <a:srgbClr val="000000"/>
              </a:solidFill>
              <a:latin typeface="Arial Black" pitchFamily="34" charset="0"/>
            </a:endParaRPr>
          </a:p>
          <a:p>
            <a:pPr algn="ctr" eaLnBrk="0" fontAlgn="auto" hangingPunct="0">
              <a:lnSpc>
                <a:spcPct val="3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it-IT" i="1" dirty="0">
                <a:solidFill>
                  <a:srgbClr val="000000"/>
                </a:solidFill>
                <a:latin typeface="Arial Black" pitchFamily="34" charset="0"/>
              </a:rPr>
              <a:t>OSTETRICA/O</a:t>
            </a:r>
          </a:p>
          <a:p>
            <a:pPr algn="ctr" eaLnBrk="0" fontAlgn="auto" hangingPunct="0">
              <a:lnSpc>
                <a:spcPct val="3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it-IT" i="1" dirty="0">
                <a:solidFill>
                  <a:srgbClr val="000000"/>
                </a:solidFill>
                <a:latin typeface="Arial Black" pitchFamily="34" charset="0"/>
              </a:rPr>
              <a:t>professione sanitaria</a:t>
            </a:r>
          </a:p>
        </p:txBody>
      </p:sp>
      <p:sp>
        <p:nvSpPr>
          <p:cNvPr id="25604" name="AutoShape 4"/>
          <p:cNvSpPr>
            <a:spLocks noChangeArrowheads="1"/>
          </p:cNvSpPr>
          <p:nvPr/>
        </p:nvSpPr>
        <p:spPr bwMode="auto">
          <a:xfrm>
            <a:off x="0" y="2411413"/>
            <a:ext cx="5572125" cy="2357437"/>
          </a:xfrm>
          <a:prstGeom prst="wedgeRectCallout">
            <a:avLst>
              <a:gd name="adj1" fmla="val -17463"/>
              <a:gd name="adj2" fmla="val 128023"/>
            </a:avLst>
          </a:prstGeom>
          <a:solidFill>
            <a:srgbClr val="DDC99B"/>
          </a:soli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>
            <a:flatTx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rgbClr val="000000"/>
                </a:solidFill>
                <a:latin typeface="Arial Black" pitchFamily="34" charset="0"/>
              </a:rPr>
              <a:t>CAMPO </a:t>
            </a:r>
            <a:r>
              <a:rPr lang="it-IT" sz="2800" dirty="0">
                <a:solidFill>
                  <a:srgbClr val="000000"/>
                </a:solidFill>
                <a:latin typeface="Arial Black" pitchFamily="34" charset="0"/>
              </a:rPr>
              <a:t>ESCLUSIVO</a:t>
            </a:r>
            <a:r>
              <a:rPr lang="it-IT" sz="1600" dirty="0">
                <a:solidFill>
                  <a:srgbClr val="000000"/>
                </a:solidFill>
                <a:latin typeface="Arial Black" pitchFamily="34" charset="0"/>
              </a:rPr>
              <a:t>   </a:t>
            </a:r>
            <a:endParaRPr lang="it-IT" sz="1600" dirty="0" smtClean="0">
              <a:solidFill>
                <a:srgbClr val="000000"/>
              </a:solidFill>
              <a:latin typeface="Arial Black" pitchFamily="34" charset="0"/>
            </a:endParaRPr>
          </a:p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rgbClr val="000000"/>
                </a:solidFill>
                <a:latin typeface="Arial Black" pitchFamily="34" charset="0"/>
              </a:rPr>
              <a:t>DELLE </a:t>
            </a:r>
            <a:r>
              <a:rPr lang="it-IT" sz="1600" dirty="0">
                <a:solidFill>
                  <a:srgbClr val="000000"/>
                </a:solidFill>
                <a:latin typeface="Arial Black" pitchFamily="34" charset="0"/>
              </a:rPr>
              <a:t>ATTIVITA’ E</a:t>
            </a:r>
          </a:p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rgbClr val="000000"/>
                </a:solidFill>
                <a:latin typeface="Arial Black" pitchFamily="34" charset="0"/>
              </a:rPr>
              <a:t>DELLE   </a:t>
            </a:r>
            <a:r>
              <a:rPr lang="it-IT" sz="1600" dirty="0" smtClean="0">
                <a:solidFill>
                  <a:srgbClr val="000000"/>
                </a:solidFill>
                <a:latin typeface="Arial Black" pitchFamily="34" charset="0"/>
              </a:rPr>
              <a:t>RESPONSABILITA’</a:t>
            </a:r>
            <a:endParaRPr lang="it-IT" sz="1600" dirty="0">
              <a:solidFill>
                <a:srgbClr val="000000"/>
              </a:solidFill>
              <a:latin typeface="Arial Black" pitchFamily="34" charset="0"/>
            </a:endParaRPr>
          </a:p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it-IT" sz="24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6215074" y="1214422"/>
            <a:ext cx="2928926" cy="954107"/>
          </a:xfrm>
          <a:prstGeom prst="rect">
            <a:avLst/>
          </a:prstGeom>
          <a:solidFill>
            <a:srgbClr val="FFC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r>
              <a:rPr lang="it-IT" sz="1600" b="1" dirty="0">
                <a:ln w="11430">
                  <a:solidFill>
                    <a:sysClr val="windowText" lastClr="00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PROFILO PROFESSIONALE</a:t>
            </a:r>
          </a:p>
          <a:p>
            <a:pPr algn="ctr"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r>
              <a:rPr lang="it-IT" sz="1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DM 740/94</a:t>
            </a: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6500813" y="2357438"/>
            <a:ext cx="2428875" cy="1092607"/>
          </a:xfrm>
          <a:prstGeom prst="rect">
            <a:avLst/>
          </a:prstGeom>
          <a:solidFill>
            <a:srgbClr val="FFC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it-IT" sz="1400" dirty="0">
                <a:solidFill>
                  <a:srgbClr val="000000"/>
                </a:solidFill>
                <a:latin typeface="Arial Black" pitchFamily="34" charset="0"/>
              </a:rPr>
              <a:t>CODICE</a:t>
            </a:r>
          </a:p>
          <a:p>
            <a:pPr algn="ctr" eaLnBrk="0" hangingPunct="0">
              <a:spcBef>
                <a:spcPct val="50000"/>
              </a:spcBef>
            </a:pPr>
            <a:r>
              <a:rPr lang="it-IT" sz="1400" dirty="0">
                <a:solidFill>
                  <a:srgbClr val="000000"/>
                </a:solidFill>
                <a:latin typeface="Arial Black" pitchFamily="34" charset="0"/>
              </a:rPr>
              <a:t>DEONTOLOGICO</a:t>
            </a:r>
          </a:p>
          <a:p>
            <a:pPr algn="ctr" eaLnBrk="0" hangingPunct="0">
              <a:spcBef>
                <a:spcPct val="50000"/>
              </a:spcBef>
            </a:pPr>
            <a:r>
              <a:rPr lang="it-IT" sz="2000" dirty="0" smtClean="0">
                <a:solidFill>
                  <a:srgbClr val="FF0000"/>
                </a:solidFill>
                <a:latin typeface="Arial Black" pitchFamily="34" charset="0"/>
              </a:rPr>
              <a:t>GIUGNO  2010  </a:t>
            </a:r>
            <a:endParaRPr lang="it-IT" sz="20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6643687" y="3714752"/>
            <a:ext cx="2500313" cy="846138"/>
          </a:xfrm>
          <a:prstGeom prst="rect">
            <a:avLst/>
          </a:prstGeom>
          <a:solidFill>
            <a:srgbClr val="FFC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it-IT" sz="1400" dirty="0">
                <a:solidFill>
                  <a:srgbClr val="000000"/>
                </a:solidFill>
                <a:latin typeface="Arial Black" pitchFamily="34" charset="0"/>
              </a:rPr>
              <a:t>ORDINAMENTO DIDATTICO</a:t>
            </a:r>
          </a:p>
          <a:p>
            <a:pPr algn="ctr" eaLnBrk="0" hangingPunct="0">
              <a:spcBef>
                <a:spcPct val="50000"/>
              </a:spcBef>
            </a:pPr>
            <a:r>
              <a:rPr lang="it-IT" sz="1400" dirty="0">
                <a:solidFill>
                  <a:srgbClr val="FF0000"/>
                </a:solidFill>
                <a:latin typeface="Arial Black" pitchFamily="34" charset="0"/>
              </a:rPr>
              <a:t>CLO</a:t>
            </a:r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6858000" y="4643446"/>
            <a:ext cx="2286000" cy="1661993"/>
          </a:xfrm>
          <a:prstGeom prst="rect">
            <a:avLst/>
          </a:prstGeom>
          <a:solidFill>
            <a:srgbClr val="FFCC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it-IT" sz="1200" dirty="0">
                <a:solidFill>
                  <a:srgbClr val="000000"/>
                </a:solidFill>
                <a:latin typeface="Arial Black" pitchFamily="34" charset="0"/>
              </a:rPr>
              <a:t>FORMAZIONE</a:t>
            </a:r>
          </a:p>
          <a:p>
            <a:pPr algn="ctr" eaLnBrk="0" hangingPunct="0">
              <a:spcBef>
                <a:spcPct val="50000"/>
              </a:spcBef>
            </a:pPr>
            <a:r>
              <a:rPr lang="it-IT" sz="1200" dirty="0">
                <a:solidFill>
                  <a:srgbClr val="000000"/>
                </a:solidFill>
                <a:latin typeface="Arial Black" pitchFamily="34" charset="0"/>
              </a:rPr>
              <a:t>POST-BASE</a:t>
            </a:r>
          </a:p>
          <a:p>
            <a:pPr algn="ctr" eaLnBrk="0" hangingPunct="0">
              <a:spcBef>
                <a:spcPct val="50000"/>
              </a:spcBef>
            </a:pPr>
            <a:r>
              <a:rPr lang="it-IT" sz="1200" dirty="0">
                <a:solidFill>
                  <a:srgbClr val="FF0000"/>
                </a:solidFill>
                <a:latin typeface="Arial Black" pitchFamily="34" charset="0"/>
              </a:rPr>
              <a:t>L- Magistrale</a:t>
            </a:r>
          </a:p>
          <a:p>
            <a:pPr algn="ctr" eaLnBrk="0" hangingPunct="0">
              <a:spcBef>
                <a:spcPct val="50000"/>
              </a:spcBef>
            </a:pPr>
            <a:r>
              <a:rPr lang="it-IT" sz="1200" dirty="0">
                <a:solidFill>
                  <a:srgbClr val="FF0000"/>
                </a:solidFill>
                <a:latin typeface="Arial Black" pitchFamily="34" charset="0"/>
              </a:rPr>
              <a:t>Master</a:t>
            </a:r>
          </a:p>
          <a:p>
            <a:pPr algn="ctr" eaLnBrk="0" hangingPunct="0">
              <a:spcBef>
                <a:spcPct val="50000"/>
              </a:spcBef>
            </a:pPr>
            <a:r>
              <a:rPr lang="it-IT" sz="1200" dirty="0">
                <a:solidFill>
                  <a:srgbClr val="FF0000"/>
                </a:solidFill>
                <a:latin typeface="Arial Black" pitchFamily="34" charset="0"/>
              </a:rPr>
              <a:t>ECM </a:t>
            </a:r>
            <a:endParaRPr lang="it-IT" sz="1200" dirty="0" smtClean="0">
              <a:solidFill>
                <a:srgbClr val="FF0000"/>
              </a:solidFill>
              <a:latin typeface="Arial Black" pitchFamily="34" charset="0"/>
            </a:endParaRPr>
          </a:p>
          <a:p>
            <a:pPr algn="ctr" eaLnBrk="0" hangingPunct="0">
              <a:spcBef>
                <a:spcPct val="50000"/>
              </a:spcBef>
            </a:pPr>
            <a:endParaRPr lang="it-IT" sz="12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9226" name="WordArt 10"/>
          <p:cNvSpPr>
            <a:spLocks noChangeArrowheads="1" noChangeShapeType="1" noTextEdit="1"/>
          </p:cNvSpPr>
          <p:nvPr/>
        </p:nvSpPr>
        <p:spPr bwMode="auto">
          <a:xfrm rot="-526599">
            <a:off x="-207154" y="5850127"/>
            <a:ext cx="5991225" cy="554037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fromWordArt="1">
            <a:prstTxWarp prst="textDeflateBottom">
              <a:avLst>
                <a:gd name="adj" fmla="val 100000"/>
              </a:avLst>
            </a:prstTxWarp>
            <a:scene3d>
              <a:camera prst="legacyPerspectiveFront">
                <a:rot lat="19799980" lon="19439992" rev="0"/>
              </a:camera>
              <a:lightRig rig="legacyNormal2" dir="t"/>
            </a:scene3d>
            <a:sp3d extrusionH="354000" prstMaterial="legacyMatte">
              <a:extrusionClr>
                <a:srgbClr val="939676"/>
              </a:extrusionClr>
            </a:sp3d>
          </a:bodyPr>
          <a:lstStyle/>
          <a:p>
            <a:pPr algn="ctr"/>
            <a:r>
              <a:rPr lang="it-IT" sz="3600" kern="10" dirty="0" err="1" smtClean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707070"/>
                    </a:gs>
                    <a:gs pos="50000">
                      <a:srgbClr val="FFFFFF"/>
                    </a:gs>
                    <a:gs pos="100000">
                      <a:srgbClr val="707070"/>
                    </a:gs>
                  </a:gsLst>
                  <a:lin ang="3180000" scaled="1"/>
                </a:gradFill>
                <a:latin typeface="Impact"/>
              </a:rPr>
              <a:t>Core</a:t>
            </a:r>
            <a:r>
              <a:rPr lang="it-IT" sz="3600" kern="10" dirty="0" smtClean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707070"/>
                    </a:gs>
                    <a:gs pos="50000">
                      <a:srgbClr val="FFFFFF"/>
                    </a:gs>
                    <a:gs pos="100000">
                      <a:srgbClr val="707070"/>
                    </a:gs>
                  </a:gsLst>
                  <a:lin ang="3180000" scaled="1"/>
                </a:gradFill>
                <a:latin typeface="Impact"/>
              </a:rPr>
              <a:t>  </a:t>
            </a:r>
            <a:r>
              <a:rPr lang="it-IT" sz="3600" kern="10" dirty="0" err="1" smtClean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707070"/>
                    </a:gs>
                    <a:gs pos="50000">
                      <a:srgbClr val="FFFFFF"/>
                    </a:gs>
                    <a:gs pos="100000">
                      <a:srgbClr val="707070"/>
                    </a:gs>
                  </a:gsLst>
                  <a:lin ang="3180000" scaled="1"/>
                </a:gradFill>
                <a:latin typeface="Impact"/>
              </a:rPr>
              <a:t>competence</a:t>
            </a:r>
            <a:r>
              <a:rPr lang="it-IT" sz="3600" kern="10" dirty="0" smtClean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707070"/>
                    </a:gs>
                    <a:gs pos="50000">
                      <a:srgbClr val="FFFFFF"/>
                    </a:gs>
                    <a:gs pos="100000">
                      <a:srgbClr val="707070"/>
                    </a:gs>
                  </a:gsLst>
                  <a:lin ang="3180000" scaled="1"/>
                </a:gradFill>
                <a:latin typeface="Impact"/>
              </a:rPr>
              <a:t> </a:t>
            </a:r>
            <a:endParaRPr lang="it-IT" sz="3600" kern="10" dirty="0">
              <a:ln w="9525">
                <a:round/>
                <a:headEnd/>
                <a:tailEnd/>
              </a:ln>
              <a:gradFill rotWithShape="1">
                <a:gsLst>
                  <a:gs pos="0">
                    <a:srgbClr val="707070"/>
                  </a:gs>
                  <a:gs pos="50000">
                    <a:srgbClr val="FFFFFF"/>
                  </a:gs>
                  <a:gs pos="100000">
                    <a:srgbClr val="707070"/>
                  </a:gs>
                </a:gsLst>
                <a:lin ang="3180000" scaled="1"/>
              </a:gradFill>
              <a:latin typeface="Impact"/>
            </a:endParaRPr>
          </a:p>
        </p:txBody>
      </p:sp>
      <p:sp>
        <p:nvSpPr>
          <p:cNvPr id="20" name="Parentesi graffa aperta 19"/>
          <p:cNvSpPr/>
          <p:nvPr/>
        </p:nvSpPr>
        <p:spPr>
          <a:xfrm>
            <a:off x="4857750" y="1500188"/>
            <a:ext cx="1500188" cy="4500562"/>
          </a:xfrm>
          <a:prstGeom prst="leftBrac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276" name="Text Box 3"/>
          <p:cNvSpPr txBox="1">
            <a:spLocks noChangeArrowheads="1"/>
          </p:cNvSpPr>
          <p:nvPr/>
        </p:nvSpPr>
        <p:spPr bwMode="auto">
          <a:xfrm>
            <a:off x="209177" y="357188"/>
            <a:ext cx="4500563" cy="4984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0" fontAlgn="auto" hangingPunct="0">
              <a:lnSpc>
                <a:spcPct val="30000"/>
              </a:lnSpc>
              <a:spcBef>
                <a:spcPct val="50000"/>
              </a:spcBef>
              <a:spcAft>
                <a:spcPts val="0"/>
              </a:spcAft>
              <a:defRPr/>
            </a:pPr>
            <a:endParaRPr lang="it-IT" sz="2400" i="1" dirty="0">
              <a:solidFill>
                <a:srgbClr val="000000"/>
              </a:solidFill>
              <a:latin typeface="Arial Black" pitchFamily="34" charset="0"/>
            </a:endParaRPr>
          </a:p>
          <a:p>
            <a:pPr algn="ctr" eaLnBrk="0" fontAlgn="auto" hangingPunct="0">
              <a:lnSpc>
                <a:spcPct val="3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it-IT" sz="2400" i="1" dirty="0">
                <a:solidFill>
                  <a:srgbClr val="000000"/>
                </a:solidFill>
                <a:latin typeface="Arial Black" pitchFamily="34" charset="0"/>
              </a:rPr>
              <a:t>Normative nazionali</a:t>
            </a:r>
          </a:p>
        </p:txBody>
      </p:sp>
      <p:pic>
        <p:nvPicPr>
          <p:cNvPr id="922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1214438"/>
            <a:ext cx="666750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6438" y="2643188"/>
            <a:ext cx="666750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29313" y="3714750"/>
            <a:ext cx="666750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2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15063" y="5000625"/>
            <a:ext cx="666750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Segnaposto data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E73EE-F632-4B55-9B67-7854B45D0B86}" type="datetime1">
              <a:rPr lang="it-IT" smtClean="0"/>
              <a:pPr/>
              <a:t>04/11/2013</a:t>
            </a:fld>
            <a:endParaRPr lang="it-IT"/>
          </a:p>
        </p:txBody>
      </p:sp>
      <p:sp>
        <p:nvSpPr>
          <p:cNvPr id="18" name="Segnaposto piè di pagina 17"/>
          <p:cNvSpPr>
            <a:spLocks noGrp="1"/>
          </p:cNvSpPr>
          <p:nvPr>
            <p:ph type="ftr" sz="quarter" idx="11"/>
          </p:nvPr>
        </p:nvSpPr>
        <p:spPr>
          <a:xfrm>
            <a:off x="3071802" y="6492875"/>
            <a:ext cx="2895600" cy="365125"/>
          </a:xfrm>
        </p:spPr>
        <p:txBody>
          <a:bodyPr/>
          <a:lstStyle/>
          <a:p>
            <a:r>
              <a:rPr lang="it-IT" smtClean="0"/>
              <a:t>miriam guana,   2010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960031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6411913" y="4221163"/>
            <a:ext cx="1754187" cy="3603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72000" tIns="0" rIns="72000" bIns="0" anchor="ctr"/>
          <a:lstStyle/>
          <a:p>
            <a:r>
              <a:rPr lang="de-DE" sz="1600" i="1" u="sng" dirty="0" err="1" smtClean="0">
                <a:solidFill>
                  <a:schemeClr val="tx2"/>
                </a:solidFill>
                <a:latin typeface="Times New Roman" pitchFamily="18" charset="0"/>
              </a:rPr>
              <a:t>Medico</a:t>
            </a:r>
            <a:r>
              <a:rPr lang="de-DE" sz="1600" i="1" u="sng" dirty="0" smtClean="0">
                <a:solidFill>
                  <a:schemeClr val="tx2"/>
                </a:solidFill>
                <a:latin typeface="Times New Roman" pitchFamily="18" charset="0"/>
              </a:rPr>
              <a:t> di </a:t>
            </a:r>
            <a:r>
              <a:rPr lang="de-DE" sz="1600" i="1" u="sng" dirty="0" err="1" smtClean="0">
                <a:solidFill>
                  <a:schemeClr val="tx2"/>
                </a:solidFill>
                <a:latin typeface="Times New Roman" pitchFamily="18" charset="0"/>
              </a:rPr>
              <a:t>famiglia</a:t>
            </a:r>
            <a:endParaRPr lang="de-DE" sz="1600" i="1" u="sng" dirty="0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1676400" y="1295400"/>
            <a:ext cx="152717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72000" tIns="0" rIns="72000" bIns="0" anchor="ctr"/>
          <a:lstStyle/>
          <a:p>
            <a:r>
              <a:rPr lang="de-DE" sz="1600" i="1">
                <a:solidFill>
                  <a:schemeClr val="tx2"/>
                </a:solidFill>
                <a:latin typeface="Arial Black" pitchFamily="34" charset="0"/>
              </a:rPr>
              <a:t>Ostetrica/o </a:t>
            </a: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1763713" y="3213100"/>
            <a:ext cx="1587500" cy="533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72000" tIns="0" rIns="72000" bIns="0" anchor="ctr"/>
          <a:lstStyle/>
          <a:p>
            <a:r>
              <a:rPr lang="de-DE" sz="1600" i="1" u="sng" dirty="0" err="1">
                <a:solidFill>
                  <a:schemeClr val="tx2"/>
                </a:solidFill>
                <a:latin typeface="Arial Black" pitchFamily="34" charset="0"/>
              </a:rPr>
              <a:t>Ginecologo</a:t>
            </a:r>
            <a:r>
              <a:rPr lang="de-DE" sz="1600" i="1" u="sng" dirty="0">
                <a:solidFill>
                  <a:schemeClr val="tx2"/>
                </a:solidFill>
                <a:latin typeface="Arial Black" pitchFamily="34" charset="0"/>
              </a:rPr>
              <a:t> </a:t>
            </a:r>
          </a:p>
        </p:txBody>
      </p:sp>
      <p:sp>
        <p:nvSpPr>
          <p:cNvPr id="18437" name="Rectangle 6"/>
          <p:cNvSpPr>
            <a:spLocks noChangeArrowheads="1"/>
          </p:cNvSpPr>
          <p:nvPr/>
        </p:nvSpPr>
        <p:spPr bwMode="auto">
          <a:xfrm>
            <a:off x="246250" y="4619625"/>
            <a:ext cx="1524000" cy="609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72000" tIns="0" rIns="72000" bIns="0" anchor="ctr"/>
          <a:lstStyle/>
          <a:p>
            <a:r>
              <a:rPr lang="de-DE" sz="1600" i="1" u="sng" dirty="0" err="1">
                <a:solidFill>
                  <a:schemeClr val="tx2"/>
                </a:solidFill>
                <a:latin typeface="Times New Roman" pitchFamily="18" charset="0"/>
              </a:rPr>
              <a:t>Anestesista</a:t>
            </a:r>
            <a:r>
              <a:rPr lang="de-DE" sz="1600" i="1" u="sng" dirty="0">
                <a:solidFill>
                  <a:schemeClr val="tx2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18438" name="Line 8"/>
          <p:cNvSpPr>
            <a:spLocks noChangeShapeType="1"/>
          </p:cNvSpPr>
          <p:nvPr/>
        </p:nvSpPr>
        <p:spPr bwMode="auto">
          <a:xfrm>
            <a:off x="2819400" y="1066800"/>
            <a:ext cx="762000" cy="1219200"/>
          </a:xfrm>
          <a:prstGeom prst="line">
            <a:avLst/>
          </a:prstGeom>
          <a:noFill/>
          <a:ln w="12700">
            <a:solidFill>
              <a:srgbClr val="333399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it-IT"/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1371600" y="2362200"/>
            <a:ext cx="2057400" cy="422275"/>
            <a:chOff x="864" y="1200"/>
            <a:chExt cx="1296" cy="651"/>
          </a:xfrm>
        </p:grpSpPr>
        <p:sp>
          <p:nvSpPr>
            <p:cNvPr id="18464" name="Line 10"/>
            <p:cNvSpPr>
              <a:spLocks noChangeShapeType="1"/>
            </p:cNvSpPr>
            <p:nvPr/>
          </p:nvSpPr>
          <p:spPr bwMode="auto">
            <a:xfrm>
              <a:off x="864" y="1200"/>
              <a:ext cx="960" cy="0"/>
            </a:xfrm>
            <a:prstGeom prst="line">
              <a:avLst/>
            </a:prstGeom>
            <a:noFill/>
            <a:ln w="12700">
              <a:solidFill>
                <a:srgbClr val="333399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8465" name="Line 11"/>
            <p:cNvSpPr>
              <a:spLocks noChangeShapeType="1"/>
            </p:cNvSpPr>
            <p:nvPr/>
          </p:nvSpPr>
          <p:spPr bwMode="auto">
            <a:xfrm>
              <a:off x="1817" y="1206"/>
              <a:ext cx="343" cy="645"/>
            </a:xfrm>
            <a:prstGeom prst="line">
              <a:avLst/>
            </a:prstGeom>
            <a:noFill/>
            <a:ln w="12700">
              <a:solidFill>
                <a:srgbClr val="333399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1763713" y="3213100"/>
            <a:ext cx="2057400" cy="833438"/>
            <a:chOff x="864" y="2931"/>
            <a:chExt cx="1296" cy="525"/>
          </a:xfrm>
        </p:grpSpPr>
        <p:sp>
          <p:nvSpPr>
            <p:cNvPr id="18462" name="Line 13"/>
            <p:cNvSpPr>
              <a:spLocks noChangeShapeType="1"/>
            </p:cNvSpPr>
            <p:nvPr/>
          </p:nvSpPr>
          <p:spPr bwMode="auto">
            <a:xfrm>
              <a:off x="864" y="3456"/>
              <a:ext cx="960" cy="0"/>
            </a:xfrm>
            <a:prstGeom prst="line">
              <a:avLst/>
            </a:prstGeom>
            <a:noFill/>
            <a:ln w="12700">
              <a:solidFill>
                <a:srgbClr val="333399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8463" name="Line 14"/>
            <p:cNvSpPr>
              <a:spLocks noChangeShapeType="1"/>
            </p:cNvSpPr>
            <p:nvPr/>
          </p:nvSpPr>
          <p:spPr bwMode="auto">
            <a:xfrm flipV="1">
              <a:off x="1817" y="2931"/>
              <a:ext cx="343" cy="525"/>
            </a:xfrm>
            <a:prstGeom prst="line">
              <a:avLst/>
            </a:prstGeom>
            <a:noFill/>
            <a:ln w="12700">
              <a:solidFill>
                <a:srgbClr val="333399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18441" name="Line 15"/>
          <p:cNvSpPr>
            <a:spLocks noChangeShapeType="1"/>
          </p:cNvSpPr>
          <p:nvPr/>
        </p:nvSpPr>
        <p:spPr bwMode="auto">
          <a:xfrm>
            <a:off x="1295400" y="1066800"/>
            <a:ext cx="1524000" cy="0"/>
          </a:xfrm>
          <a:prstGeom prst="line">
            <a:avLst/>
          </a:prstGeom>
          <a:noFill/>
          <a:ln w="12700">
            <a:solidFill>
              <a:srgbClr val="333399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8442" name="Rectangle 16"/>
          <p:cNvSpPr>
            <a:spLocks noChangeArrowheads="1"/>
          </p:cNvSpPr>
          <p:nvPr/>
        </p:nvSpPr>
        <p:spPr bwMode="auto">
          <a:xfrm>
            <a:off x="6056313" y="3101975"/>
            <a:ext cx="1639887" cy="381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72000" tIns="0" rIns="72000" bIns="0" anchor="ctr"/>
          <a:lstStyle/>
          <a:p>
            <a:r>
              <a:rPr lang="de-DE" b="1" i="1" dirty="0" err="1">
                <a:solidFill>
                  <a:schemeClr val="tx2"/>
                </a:solidFill>
                <a:latin typeface="Times New Roman" pitchFamily="18" charset="0"/>
              </a:rPr>
              <a:t>Pediatra</a:t>
            </a:r>
            <a:endParaRPr lang="de-DE" b="1" i="1" dirty="0">
              <a:solidFill>
                <a:schemeClr val="tx2"/>
              </a:solidFill>
              <a:latin typeface="Times New Roman" pitchFamily="18" charset="0"/>
            </a:endParaRPr>
          </a:p>
          <a:p>
            <a:r>
              <a:rPr lang="de-DE" b="1" i="1" dirty="0" err="1">
                <a:solidFill>
                  <a:schemeClr val="tx2"/>
                </a:solidFill>
                <a:latin typeface="Times New Roman" pitchFamily="18" charset="0"/>
              </a:rPr>
              <a:t>Neonatologo</a:t>
            </a:r>
            <a:endParaRPr lang="de-DE" b="1" i="1" dirty="0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18443" name="Line 17"/>
          <p:cNvSpPr>
            <a:spLocks noChangeShapeType="1"/>
          </p:cNvSpPr>
          <p:nvPr/>
        </p:nvSpPr>
        <p:spPr bwMode="auto">
          <a:xfrm flipH="1">
            <a:off x="6477000" y="2438400"/>
            <a:ext cx="1524000" cy="0"/>
          </a:xfrm>
          <a:prstGeom prst="line">
            <a:avLst/>
          </a:prstGeom>
          <a:noFill/>
          <a:ln w="12700">
            <a:solidFill>
              <a:srgbClr val="333399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8444" name="Line 18"/>
          <p:cNvSpPr>
            <a:spLocks noChangeShapeType="1"/>
          </p:cNvSpPr>
          <p:nvPr/>
        </p:nvSpPr>
        <p:spPr bwMode="auto">
          <a:xfrm flipH="1">
            <a:off x="5791200" y="2438400"/>
            <a:ext cx="685800" cy="685800"/>
          </a:xfrm>
          <a:prstGeom prst="line">
            <a:avLst/>
          </a:prstGeom>
          <a:noFill/>
          <a:ln w="12700">
            <a:solidFill>
              <a:srgbClr val="333399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it-IT"/>
          </a:p>
        </p:txBody>
      </p:sp>
      <p:grpSp>
        <p:nvGrpSpPr>
          <p:cNvPr id="4" name="Group 19"/>
          <p:cNvGrpSpPr>
            <a:grpSpLocks/>
          </p:cNvGrpSpPr>
          <p:nvPr/>
        </p:nvGrpSpPr>
        <p:grpSpPr bwMode="auto">
          <a:xfrm flipH="1">
            <a:off x="5867400" y="3886200"/>
            <a:ext cx="2057400" cy="833438"/>
            <a:chOff x="864" y="2931"/>
            <a:chExt cx="1296" cy="525"/>
          </a:xfrm>
        </p:grpSpPr>
        <p:sp>
          <p:nvSpPr>
            <p:cNvPr id="18460" name="Line 20"/>
            <p:cNvSpPr>
              <a:spLocks noChangeShapeType="1"/>
            </p:cNvSpPr>
            <p:nvPr/>
          </p:nvSpPr>
          <p:spPr bwMode="auto">
            <a:xfrm>
              <a:off x="864" y="3456"/>
              <a:ext cx="960" cy="0"/>
            </a:xfrm>
            <a:prstGeom prst="line">
              <a:avLst/>
            </a:prstGeom>
            <a:noFill/>
            <a:ln w="12700">
              <a:solidFill>
                <a:srgbClr val="333399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8461" name="Line 21"/>
            <p:cNvSpPr>
              <a:spLocks noChangeShapeType="1"/>
            </p:cNvSpPr>
            <p:nvPr/>
          </p:nvSpPr>
          <p:spPr bwMode="auto">
            <a:xfrm flipV="1">
              <a:off x="1817" y="2931"/>
              <a:ext cx="343" cy="525"/>
            </a:xfrm>
            <a:prstGeom prst="line">
              <a:avLst/>
            </a:prstGeom>
            <a:noFill/>
            <a:ln w="12700">
              <a:solidFill>
                <a:srgbClr val="333399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32790" name="Rectangle 22"/>
          <p:cNvSpPr>
            <a:spLocks noChangeArrowheads="1"/>
          </p:cNvSpPr>
          <p:nvPr/>
        </p:nvSpPr>
        <p:spPr bwMode="gray">
          <a:xfrm>
            <a:off x="3581400" y="3505200"/>
            <a:ext cx="2057400" cy="685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de-DE" sz="44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pitchFamily="20" charset="-128"/>
            </a:endParaRPr>
          </a:p>
        </p:txBody>
      </p:sp>
      <p:sp>
        <p:nvSpPr>
          <p:cNvPr id="18447" name="WordArt 24" descr="Gocce"/>
          <p:cNvSpPr>
            <a:spLocks noChangeArrowheads="1" noChangeShapeType="1" noTextEdit="1"/>
          </p:cNvSpPr>
          <p:nvPr/>
        </p:nvSpPr>
        <p:spPr bwMode="auto">
          <a:xfrm>
            <a:off x="3200400" y="2492375"/>
            <a:ext cx="2743200" cy="144145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it-IT" sz="3600" kern="10" spc="-36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EQUIPE</a:t>
            </a:r>
          </a:p>
        </p:txBody>
      </p:sp>
      <p:pic>
        <p:nvPicPr>
          <p:cNvPr id="18448" name="Picture 25" descr="pe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96200" y="1066800"/>
            <a:ext cx="1116013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9" name="Picture 26" descr="puer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288" y="3573463"/>
            <a:ext cx="1314450" cy="86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0" name="Picture 27" descr="dott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600" y="5318685"/>
            <a:ext cx="9366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51" name="Rectangle 28"/>
          <p:cNvSpPr>
            <a:spLocks noGrp="1" noChangeArrowheads="1"/>
          </p:cNvSpPr>
          <p:nvPr>
            <p:ph type="title"/>
          </p:nvPr>
        </p:nvSpPr>
        <p:spPr>
          <a:xfrm>
            <a:off x="1981200" y="228600"/>
            <a:ext cx="5391150" cy="685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sz="1600" b="1" i="1" dirty="0" smtClean="0">
                <a:latin typeface="Arial Black" pitchFamily="34" charset="0"/>
              </a:rPr>
              <a:t>PERCORSI ASSISTENZIALI COMPLESSI</a:t>
            </a:r>
            <a:br>
              <a:rPr lang="it-IT" sz="1600" b="1" i="1" dirty="0" smtClean="0">
                <a:latin typeface="Arial Black" pitchFamily="34" charset="0"/>
              </a:rPr>
            </a:br>
            <a:r>
              <a:rPr lang="it-IT" sz="1600" b="1" i="1" dirty="0" smtClean="0">
                <a:latin typeface="Arial Black" pitchFamily="34" charset="0"/>
              </a:rPr>
              <a:t>APPROCCIO MULTIPROFESSIONALE</a:t>
            </a:r>
            <a:br>
              <a:rPr lang="it-IT" sz="1600" b="1" i="1" dirty="0" smtClean="0">
                <a:latin typeface="Arial Black" pitchFamily="34" charset="0"/>
              </a:rPr>
            </a:br>
            <a:r>
              <a:rPr lang="it-IT" sz="1600" b="1" dirty="0" smtClean="0">
                <a:latin typeface="Arial Black" pitchFamily="34" charset="0"/>
              </a:rPr>
              <a:t/>
            </a:r>
            <a:br>
              <a:rPr lang="it-IT" sz="1600" b="1" dirty="0" smtClean="0">
                <a:latin typeface="Arial Black" pitchFamily="34" charset="0"/>
              </a:rPr>
            </a:br>
            <a:r>
              <a:rPr lang="it-IT" sz="1600" b="1" dirty="0" smtClean="0">
                <a:latin typeface="Arial Black" pitchFamily="34" charset="0"/>
              </a:rPr>
              <a:t> </a:t>
            </a:r>
            <a:endParaRPr lang="it-IT" sz="1600" b="1" dirty="0" smtClean="0">
              <a:solidFill>
                <a:schemeClr val="tx1"/>
              </a:solidFill>
              <a:latin typeface="Arial Black" pitchFamily="34" charset="0"/>
            </a:endParaRPr>
          </a:p>
        </p:txBody>
      </p:sp>
      <p:pic>
        <p:nvPicPr>
          <p:cNvPr id="18452" name="Picture 38" descr="j0216061"/>
          <p:cNvPicPr>
            <a:picLocks noGrp="1" noChangeAspect="1" noChangeArrowheads="1"/>
          </p:cNvPicPr>
          <p:nvPr>
            <p:ph sz="half" idx="1"/>
          </p:nvPr>
        </p:nvPicPr>
        <p:blipFill>
          <a:blip r:embed="rId7" cstate="print"/>
          <a:stretch>
            <a:fillRect/>
          </a:stretch>
        </p:blipFill>
        <p:spPr>
          <a:xfrm>
            <a:off x="7086600" y="4800600"/>
            <a:ext cx="1368145" cy="905256"/>
          </a:xfrm>
          <a:noFill/>
        </p:spPr>
      </p:pic>
      <p:pic>
        <p:nvPicPr>
          <p:cNvPr id="18453" name="Picture 40" descr="j021605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8" cstate="print"/>
          <a:srcRect/>
          <a:stretch>
            <a:fillRect/>
          </a:stretch>
        </p:blipFill>
        <p:spPr>
          <a:xfrm>
            <a:off x="3429000" y="5257800"/>
            <a:ext cx="823271" cy="1240873"/>
          </a:xfrm>
          <a:noFill/>
        </p:spPr>
      </p:pic>
      <p:sp>
        <p:nvSpPr>
          <p:cNvPr id="18454" name="Line 29"/>
          <p:cNvSpPr>
            <a:spLocks noChangeShapeType="1"/>
          </p:cNvSpPr>
          <p:nvPr/>
        </p:nvSpPr>
        <p:spPr bwMode="auto">
          <a:xfrm flipH="1">
            <a:off x="6172200" y="1066800"/>
            <a:ext cx="1524000" cy="0"/>
          </a:xfrm>
          <a:prstGeom prst="line">
            <a:avLst/>
          </a:prstGeom>
          <a:noFill/>
          <a:ln w="12700">
            <a:solidFill>
              <a:srgbClr val="333399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8455" name="Line 30"/>
          <p:cNvSpPr>
            <a:spLocks noChangeShapeType="1"/>
          </p:cNvSpPr>
          <p:nvPr/>
        </p:nvSpPr>
        <p:spPr bwMode="auto">
          <a:xfrm flipH="1">
            <a:off x="5334000" y="1066800"/>
            <a:ext cx="838200" cy="1295400"/>
          </a:xfrm>
          <a:prstGeom prst="line">
            <a:avLst/>
          </a:prstGeom>
          <a:noFill/>
          <a:ln w="12700">
            <a:solidFill>
              <a:srgbClr val="333399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it-IT"/>
          </a:p>
        </p:txBody>
      </p:sp>
      <p:pic>
        <p:nvPicPr>
          <p:cNvPr id="18456" name="Picture 31" descr="par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28600" y="1066800"/>
            <a:ext cx="1406525" cy="86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58" name="Text Box 37"/>
          <p:cNvSpPr txBox="1">
            <a:spLocks noChangeArrowheads="1"/>
          </p:cNvSpPr>
          <p:nvPr/>
        </p:nvSpPr>
        <p:spPr bwMode="auto">
          <a:xfrm>
            <a:off x="6610164" y="1215023"/>
            <a:ext cx="95410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600" dirty="0" smtClean="0"/>
              <a:t>genetista</a:t>
            </a:r>
            <a:endParaRPr lang="it-IT" sz="1600" dirty="0"/>
          </a:p>
        </p:txBody>
      </p:sp>
      <p:sp>
        <p:nvSpPr>
          <p:cNvPr id="34" name="Rectangle 4"/>
          <p:cNvSpPr>
            <a:spLocks noChangeArrowheads="1"/>
          </p:cNvSpPr>
          <p:nvPr/>
        </p:nvSpPr>
        <p:spPr bwMode="auto">
          <a:xfrm>
            <a:off x="3352800" y="4724400"/>
            <a:ext cx="1135155" cy="533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72000" tIns="0" rIns="72000" bIns="0" anchor="ctr"/>
          <a:lstStyle/>
          <a:p>
            <a:r>
              <a:rPr lang="de-DE" sz="1600" i="1" u="sng" dirty="0" err="1" smtClean="0">
                <a:solidFill>
                  <a:schemeClr val="tx2"/>
                </a:solidFill>
                <a:latin typeface="Arial Black" pitchFamily="34" charset="0"/>
              </a:rPr>
              <a:t>Urologo</a:t>
            </a:r>
            <a:r>
              <a:rPr lang="de-DE" sz="1600" i="1" u="sng" dirty="0" smtClean="0">
                <a:solidFill>
                  <a:schemeClr val="tx2"/>
                </a:solidFill>
                <a:latin typeface="Arial Black" pitchFamily="34" charset="0"/>
              </a:rPr>
              <a:t> </a:t>
            </a:r>
            <a:endParaRPr lang="de-DE" sz="1600" i="1" u="sng" dirty="0">
              <a:solidFill>
                <a:schemeClr val="tx2"/>
              </a:solidFill>
              <a:latin typeface="Arial Black" pitchFamily="34" charset="0"/>
            </a:endParaRPr>
          </a:p>
        </p:txBody>
      </p:sp>
      <p:sp>
        <p:nvSpPr>
          <p:cNvPr id="35" name="Rectangle 4"/>
          <p:cNvSpPr>
            <a:spLocks noChangeArrowheads="1"/>
          </p:cNvSpPr>
          <p:nvPr/>
        </p:nvSpPr>
        <p:spPr bwMode="auto">
          <a:xfrm>
            <a:off x="5029200" y="4953000"/>
            <a:ext cx="1135155" cy="533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72000" tIns="0" rIns="72000" bIns="0" anchor="ctr"/>
          <a:lstStyle/>
          <a:p>
            <a:r>
              <a:rPr lang="de-DE" sz="1200" i="1" u="sng" dirty="0" err="1" smtClean="0">
                <a:solidFill>
                  <a:schemeClr val="tx2"/>
                </a:solidFill>
                <a:latin typeface="Arial Black" pitchFamily="34" charset="0"/>
              </a:rPr>
              <a:t>Andrologo</a:t>
            </a:r>
            <a:endParaRPr lang="de-DE" sz="1200" i="1" u="sng" dirty="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60418" name="Picture 2" descr="http://cdn.guadagnorisparmiando.com/wp-content/uploads/2007/12/medico-on-line.jpg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696200" y="2743200"/>
            <a:ext cx="1257904" cy="990600"/>
          </a:xfrm>
          <a:prstGeom prst="rect">
            <a:avLst/>
          </a:prstGeom>
          <a:noFill/>
        </p:spPr>
      </p:pic>
      <p:pic>
        <p:nvPicPr>
          <p:cNvPr id="60420" name="Picture 4" descr="http://media.uccdn.com/it/images/6/1/1/img_come_fare_dieta_con_l_aiuto_dei_medici_1116_orig.jpg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953000" y="5562600"/>
            <a:ext cx="1132933" cy="11350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945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20911" y="0"/>
            <a:ext cx="8001000" cy="624840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it-IT" sz="2800" b="1" i="1" dirty="0" smtClean="0"/>
              <a:t>Assunto:</a:t>
            </a:r>
            <a:br>
              <a:rPr lang="it-IT" sz="2800" b="1" i="1" dirty="0" smtClean="0"/>
            </a:br>
            <a:r>
              <a:rPr lang="it-IT" sz="2700" b="1" i="1" dirty="0" smtClean="0"/>
              <a:t>La gravidanza ed il parto sono fattori </a:t>
            </a:r>
            <a:r>
              <a:rPr lang="it-IT" sz="2700" b="1" i="1" dirty="0"/>
              <a:t> </a:t>
            </a:r>
            <a:r>
              <a:rPr lang="it-IT" sz="2700" b="1" i="1" dirty="0" smtClean="0"/>
              <a:t/>
            </a:r>
            <a:br>
              <a:rPr lang="it-IT" sz="2700" b="1" i="1" dirty="0" smtClean="0"/>
            </a:br>
            <a:r>
              <a:rPr lang="it-IT" sz="2700" b="1" i="1" dirty="0" smtClean="0"/>
              <a:t>di rischio per IU</a:t>
            </a:r>
            <a:r>
              <a:rPr lang="it-IT" sz="2800" b="1" i="1" dirty="0" smtClean="0"/>
              <a:t/>
            </a:r>
            <a:br>
              <a:rPr lang="it-IT" sz="2800" b="1" i="1" dirty="0" smtClean="0"/>
            </a:br>
            <a:r>
              <a:rPr lang="it-IT" sz="3200" b="1" i="1" dirty="0"/>
              <a:t/>
            </a:r>
            <a:br>
              <a:rPr lang="it-IT" sz="3200" b="1" i="1" dirty="0"/>
            </a:br>
            <a:r>
              <a:rPr lang="it-IT" sz="3200" b="1" i="1" dirty="0" smtClean="0"/>
              <a:t/>
            </a:r>
            <a:br>
              <a:rPr lang="it-IT" sz="3200" b="1" i="1" dirty="0" smtClean="0"/>
            </a:br>
            <a:r>
              <a:rPr lang="it-IT" sz="2400" b="1" i="1" dirty="0"/>
              <a:t/>
            </a:r>
            <a:br>
              <a:rPr lang="it-IT" sz="2400" b="1" i="1" dirty="0"/>
            </a:br>
            <a:r>
              <a:rPr lang="it-IT" sz="2400" b="1" i="1" dirty="0" smtClean="0"/>
              <a:t/>
            </a:r>
            <a:br>
              <a:rPr lang="it-IT" sz="2400" b="1" i="1" dirty="0" smtClean="0"/>
            </a:br>
            <a:r>
              <a:rPr lang="it-IT" sz="2400" b="1" i="1" dirty="0"/>
              <a:t/>
            </a:r>
            <a:br>
              <a:rPr lang="it-IT" sz="2400" b="1" i="1" dirty="0"/>
            </a:br>
            <a:r>
              <a:rPr lang="it-IT" sz="2400" b="1" i="1" dirty="0" smtClean="0"/>
              <a:t/>
            </a:r>
            <a:br>
              <a:rPr lang="it-IT" sz="2400" b="1" i="1" dirty="0" smtClean="0"/>
            </a:br>
            <a:r>
              <a:rPr lang="it-IT" sz="2400" b="1" i="1" dirty="0"/>
              <a:t/>
            </a:r>
            <a:br>
              <a:rPr lang="it-IT" sz="2400" b="1" i="1" dirty="0"/>
            </a:br>
            <a:r>
              <a:rPr lang="it-IT" sz="2400" b="1" i="1" dirty="0"/>
              <a:t/>
            </a:r>
            <a:br>
              <a:rPr lang="it-IT" sz="2400" b="1" i="1" dirty="0"/>
            </a:br>
            <a:r>
              <a:rPr lang="it-IT" sz="2400" b="1" i="1" dirty="0" smtClean="0"/>
              <a:t/>
            </a:r>
            <a:br>
              <a:rPr lang="it-IT" sz="2400" b="1" i="1" dirty="0" smtClean="0"/>
            </a:br>
            <a:r>
              <a:rPr lang="it-IT" sz="2400" b="1" i="1" dirty="0" smtClean="0"/>
              <a:t/>
            </a:r>
            <a:br>
              <a:rPr lang="it-IT" sz="2400" b="1" i="1" dirty="0" smtClean="0"/>
            </a:br>
            <a:r>
              <a:rPr lang="it-IT" sz="2400" b="1" i="1" dirty="0" smtClean="0"/>
              <a:t/>
            </a:r>
            <a:br>
              <a:rPr lang="it-IT" sz="2400" b="1" i="1" dirty="0" smtClean="0"/>
            </a:br>
            <a:r>
              <a:rPr lang="it-IT" sz="2000" b="1" i="1" dirty="0" smtClean="0"/>
              <a:t>Un’adeguata  </a:t>
            </a:r>
            <a:r>
              <a:rPr lang="it-IT" sz="2000" b="1" i="1" dirty="0"/>
              <a:t>preparazione del perineo: previene il danno da </a:t>
            </a:r>
            <a:r>
              <a:rPr lang="it-IT" sz="2000" b="1" i="1" dirty="0" smtClean="0"/>
              <a:t>parto?</a:t>
            </a:r>
            <a:r>
              <a:rPr lang="it-IT" sz="2400" b="1" i="1" dirty="0" smtClean="0"/>
              <a:t/>
            </a:r>
            <a:br>
              <a:rPr lang="it-IT" sz="2400" b="1" i="1" dirty="0" smtClean="0"/>
            </a:br>
            <a:r>
              <a:rPr lang="it-IT" sz="2400" b="1" i="1" dirty="0" smtClean="0"/>
              <a:t>CERTAMENTE SI  </a:t>
            </a:r>
            <a:br>
              <a:rPr lang="it-IT" sz="2400" b="1" i="1" dirty="0" smtClean="0"/>
            </a:br>
            <a:r>
              <a:rPr lang="it-IT" sz="2400" b="1" i="1" dirty="0" smtClean="0"/>
              <a:t>Le evidenze scientifiche lo dimostrano</a:t>
            </a:r>
            <a:endParaRPr lang="it-IT" sz="2400" dirty="0"/>
          </a:p>
        </p:txBody>
      </p:sp>
      <p:pic>
        <p:nvPicPr>
          <p:cNvPr id="4" name="Picture 4" descr="A Mother Giving Birth to a Baby">
            <a:hlinkClick r:id="rId2" tooltip="A Mother Giving Birth to a Baby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71800" y="1447800"/>
            <a:ext cx="4343400" cy="3410684"/>
          </a:xfrm>
          <a:prstGeom prst="rect">
            <a:avLst/>
          </a:prstGeom>
          <a:noFill/>
        </p:spPr>
      </p:pic>
      <p:sp>
        <p:nvSpPr>
          <p:cNvPr id="6" name="Rettangolo 5"/>
          <p:cNvSpPr/>
          <p:nvPr/>
        </p:nvSpPr>
        <p:spPr>
          <a:xfrm>
            <a:off x="6705600" y="1371600"/>
            <a:ext cx="2667000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1400" b="1" dirty="0" smtClean="0"/>
              <a:t>A Mother Giving Birth to a Baby </a:t>
            </a:r>
          </a:p>
          <a:p>
            <a:r>
              <a:rPr lang="en-GB" sz="1400" b="1" dirty="0" smtClean="0"/>
              <a:t>by </a:t>
            </a:r>
            <a:r>
              <a:rPr lang="en-GB" sz="1400" b="1" i="1" dirty="0" smtClean="0">
                <a:hlinkClick r:id="rId4"/>
              </a:rPr>
              <a:t>unknown artist</a:t>
            </a:r>
            <a:r>
              <a:rPr lang="en-GB" sz="1400" b="1" i="1" dirty="0"/>
              <a:t>, </a:t>
            </a:r>
            <a:r>
              <a:rPr lang="en-GB" sz="1400" b="1" i="1" dirty="0" err="1"/>
              <a:t>stockholm</a:t>
            </a:r>
            <a:endParaRPr lang="en-GB" sz="1400" b="1" dirty="0"/>
          </a:p>
        </p:txBody>
      </p:sp>
    </p:spTree>
    <p:extLst>
      <p:ext uri="{BB962C8B-B14F-4D97-AF65-F5344CB8AC3E}">
        <p14:creationId xmlns:p14="http://schemas.microsoft.com/office/powerpoint/2010/main" val="3126356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67238" y="0"/>
            <a:ext cx="9525" cy="423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67238" y="-17764125"/>
            <a:ext cx="9525" cy="423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0" name="Picture 2" descr="http://1.bp.blogspot.com/_KzoxTO2kK6E/SxAFe1zPRrI/AAAAAAAACbs/3cmnILCmyZk/s400/scacco+matto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0600" y="304800"/>
            <a:ext cx="7467600" cy="498462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6" name="Rettangolo arrotondato 5"/>
          <p:cNvSpPr/>
          <p:nvPr/>
        </p:nvSpPr>
        <p:spPr>
          <a:xfrm>
            <a:off x="685800" y="5410200"/>
            <a:ext cx="8305800" cy="12954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800" b="1" dirty="0" smtClean="0"/>
              <a:t>INCONTINENZA  URINARIA </a:t>
            </a:r>
          </a:p>
          <a:p>
            <a:pPr algn="ctr"/>
            <a:r>
              <a:rPr lang="it-IT" b="1" dirty="0" smtClean="0"/>
              <a:t>FORSE E’ LA COMBINAZIONE </a:t>
            </a:r>
            <a:r>
              <a:rPr lang="it-IT" b="1" dirty="0" err="1" smtClean="0"/>
              <a:t>DI</a:t>
            </a:r>
            <a:r>
              <a:rPr lang="it-IT" b="1" dirty="0" smtClean="0"/>
              <a:t> DIVERSI  FATTORI </a:t>
            </a:r>
            <a:r>
              <a:rPr lang="it-IT" b="1" dirty="0" err="1" smtClean="0"/>
              <a:t>DI</a:t>
            </a:r>
            <a:r>
              <a:rPr lang="it-IT" b="1" dirty="0" smtClean="0"/>
              <a:t> RISCHIO SUI QUALI L’EVENTO OSTETRICO DETERMINA UNA SORTA </a:t>
            </a:r>
            <a:r>
              <a:rPr lang="it-IT" b="1" dirty="0" err="1" smtClean="0"/>
              <a:t>DI</a:t>
            </a:r>
            <a:r>
              <a:rPr lang="it-IT" b="1" dirty="0" smtClean="0"/>
              <a:t> “SCACCO MATTO”</a:t>
            </a:r>
          </a:p>
          <a:p>
            <a:pPr algn="ctr"/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629154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248</Words>
  <Application>Microsoft Office PowerPoint</Application>
  <PresentationFormat>Presentazione su schermo (4:3)</PresentationFormat>
  <Paragraphs>66</Paragraphs>
  <Slides>8</Slides>
  <Notes>5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0" baseType="lpstr">
      <vt:lpstr>Tema di Office</vt:lpstr>
      <vt:lpstr>Image</vt:lpstr>
      <vt:lpstr>La preparazione del perineo: previene il danno da parto?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PERCORSI ASSISTENZIALI COMPLESSI APPROCCIO MULTIPROFESSIONALE   </vt:lpstr>
      <vt:lpstr>Assunto: La gravidanza ed il parto sono fattori   di rischio per IU            Un’adeguata  preparazione del perineo: previene il danno da parto? CERTAMENTE SI   Le evidenze scientifiche lo dimostrano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preparazione del perineo: previene il danno da parto?</dc:title>
  <dc:creator>Barbara Andreoli</dc:creator>
  <cp:lastModifiedBy>Barbara Andreoli</cp:lastModifiedBy>
  <cp:revision>1</cp:revision>
  <dcterms:created xsi:type="dcterms:W3CDTF">2013-11-04T13:23:46Z</dcterms:created>
  <dcterms:modified xsi:type="dcterms:W3CDTF">2013-11-04T13:24:17Z</dcterms:modified>
</cp:coreProperties>
</file>