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649BF-E9DC-41C0-9FAE-0CC24431F800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30049-6064-467A-9EE6-E831F59BA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93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A708CD-EC73-3C42-AEB2-D615CA534EA4}" type="slidenum">
              <a:rPr lang="it-IT"/>
              <a:pPr/>
              <a:t>10</a:t>
            </a:fld>
            <a:endParaRPr lang="it-IT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195BEE-2933-B641-B1A4-10E1956C1D79}" type="slidenum">
              <a:rPr lang="it-IT"/>
              <a:pPr/>
              <a:t>11</a:t>
            </a:fld>
            <a:endParaRPr lang="it-IT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83D43B04-AD32-004F-8DDB-5C41424968EA}" type="slidenum">
              <a:rPr lang="it-IT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11</a:t>
            </a:fld>
            <a:endParaRPr lang="it-IT">
              <a:latin typeface="+mn-lt" charset="0"/>
              <a:cs typeface="+mn-ea" charset="0"/>
            </a:endParaRPr>
          </a:p>
        </p:txBody>
      </p:sp>
      <p:sp>
        <p:nvSpPr>
          <p:cNvPr id="3789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228600"/>
            <a:ext cx="1588" cy="460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it-IT"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DACF05-6EBE-0043-BEF5-82E86700C14F}" type="slidenum">
              <a:rPr lang="it-IT"/>
              <a:pPr/>
              <a:t>12</a:t>
            </a:fld>
            <a:endParaRPr lang="it-IT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3C5D0526-56ED-3149-80D2-EE22B8890B20}" type="slidenum">
              <a:rPr lang="it-IT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12</a:t>
            </a:fld>
            <a:endParaRPr lang="it-IT">
              <a:latin typeface="+mn-lt" charset="0"/>
              <a:cs typeface="+mn-ea" charset="0"/>
            </a:endParaRPr>
          </a:p>
        </p:txBody>
      </p:sp>
      <p:sp>
        <p:nvSpPr>
          <p:cNvPr id="3891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it-IT" sz="2000">
              <a:latin typeface="Arial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BF7677-DA9F-0343-B74C-15A458F5A7E9}" type="slidenum">
              <a:rPr lang="it-IT"/>
              <a:pPr/>
              <a:t>13</a:t>
            </a:fld>
            <a:endParaRPr lang="it-IT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5BD8B5C6-41CA-BF46-AFDC-825F8172E4D7}" type="slidenum">
              <a:rPr lang="it-IT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13</a:t>
            </a:fld>
            <a:endParaRPr lang="it-IT">
              <a:latin typeface="+mn-lt" charset="0"/>
              <a:cs typeface="+mn-ea" charset="0"/>
            </a:endParaRPr>
          </a:p>
        </p:txBody>
      </p:sp>
      <p:sp>
        <p:nvSpPr>
          <p:cNvPr id="3993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217488"/>
            <a:ext cx="1588" cy="4365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it-IT"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55FAC7-B390-B845-ACFC-EB1BA98B288D}" type="slidenum">
              <a:rPr lang="it-IT"/>
              <a:pPr/>
              <a:t>14</a:t>
            </a:fld>
            <a:endParaRPr lang="it-IT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B9814880-97C0-954F-9185-FA51375CB910}" type="slidenum">
              <a:rPr lang="it-IT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14</a:t>
            </a:fld>
            <a:endParaRPr lang="it-IT">
              <a:latin typeface="+mn-lt" charset="0"/>
              <a:cs typeface="+mn-ea" charset="0"/>
            </a:endParaRPr>
          </a:p>
        </p:txBody>
      </p:sp>
      <p:sp>
        <p:nvSpPr>
          <p:cNvPr id="4096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217488"/>
            <a:ext cx="1588" cy="4365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it-IT"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A8522-9309-F545-A942-06E5AC071066}" type="slidenum">
              <a:rPr lang="it-IT"/>
              <a:pPr/>
              <a:t>15</a:t>
            </a:fld>
            <a:endParaRPr lang="it-IT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660F6DC2-3CE8-CC42-A667-FB271A0E717D}" type="slidenum">
              <a:rPr lang="it-IT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15</a:t>
            </a:fld>
            <a:endParaRPr lang="it-IT">
              <a:latin typeface="+mn-lt" charset="0"/>
              <a:cs typeface="+mn-ea" charset="0"/>
            </a:endParaRPr>
          </a:p>
        </p:txBody>
      </p:sp>
      <p:sp>
        <p:nvSpPr>
          <p:cNvPr id="4198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it-IT"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E9B0CF-98E6-2B4E-8C3F-DFEF07453AED}" type="slidenum">
              <a:rPr lang="it-IT"/>
              <a:pPr/>
              <a:t>16</a:t>
            </a:fld>
            <a:endParaRPr lang="it-IT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F5BE24-3200-6B4D-874E-B51688F11AB5}" type="slidenum">
              <a:rPr lang="it-IT"/>
              <a:pPr/>
              <a:t>17</a:t>
            </a:fld>
            <a:endParaRPr lang="it-IT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906172-A07E-E048-B2C6-9C832BBE8F12}" type="slidenum">
              <a:rPr lang="it-IT"/>
              <a:pPr/>
              <a:t>18</a:t>
            </a:fld>
            <a:endParaRPr lang="it-IT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1C2F22-9505-744F-A6AD-B5EA94AFD3D7}" type="slidenum">
              <a:rPr lang="it-IT"/>
              <a:pPr/>
              <a:t>19</a:t>
            </a:fld>
            <a:endParaRPr lang="it-IT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7175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925662-E2BF-CD48-AE90-EC2027D26FAF}" type="slidenum">
              <a:rPr lang="it-IT"/>
              <a:pPr/>
              <a:t>20</a:t>
            </a:fld>
            <a:endParaRPr lang="it-IT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ECED2B-C694-104C-B76C-B1D341091FFE}" type="slidenum">
              <a:rPr lang="it-IT"/>
              <a:pPr/>
              <a:t>6</a:t>
            </a:fld>
            <a:endParaRPr lang="it-IT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80C965-D4F4-964D-8E3A-9D2707EE788B}" type="slidenum">
              <a:rPr lang="it-IT"/>
              <a:pPr/>
              <a:t>7</a:t>
            </a:fld>
            <a:endParaRPr lang="it-IT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DCD1BE-D3EE-E64C-BF99-7FDC05545631}" type="slidenum">
              <a:rPr lang="it-IT"/>
              <a:pPr/>
              <a:t>8</a:t>
            </a:fld>
            <a:endParaRPr lang="it-IT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4A2DAB-2425-A849-A3A7-A24958D12A96}" type="slidenum">
              <a:rPr lang="it-IT"/>
              <a:pPr/>
              <a:t>9</a:t>
            </a:fld>
            <a:endParaRPr lang="it-IT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80BC-53F1-43B9-9908-C087784BA91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C9DA-74E1-4950-9B63-E66DEAEB2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87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80BC-53F1-43B9-9908-C087784BA91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C9DA-74E1-4950-9B63-E66DEAEB2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91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80BC-53F1-43B9-9908-C087784BA91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C9DA-74E1-4950-9B63-E66DEAEB2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47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27250" cy="35877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14/04/13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27250" cy="358775"/>
          </a:xfrm>
        </p:spPr>
        <p:txBody>
          <a:bodyPr/>
          <a:lstStyle>
            <a:lvl1pPr>
              <a:defRPr/>
            </a:lvl1pPr>
          </a:lstStyle>
          <a:p>
            <a:fld id="{2FEC4A1B-A695-9A4A-B8F0-04FB475A4EC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64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80BC-53F1-43B9-9908-C087784BA91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C9DA-74E1-4950-9B63-E66DEAEB2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48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80BC-53F1-43B9-9908-C087784BA91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C9DA-74E1-4950-9B63-E66DEAEB2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12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80BC-53F1-43B9-9908-C087784BA91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C9DA-74E1-4950-9B63-E66DEAEB2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17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80BC-53F1-43B9-9908-C087784BA91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C9DA-74E1-4950-9B63-E66DEAEB2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90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80BC-53F1-43B9-9908-C087784BA91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C9DA-74E1-4950-9B63-E66DEAEB2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87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80BC-53F1-43B9-9908-C087784BA91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C9DA-74E1-4950-9B63-E66DEAEB2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46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80BC-53F1-43B9-9908-C087784BA91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C9DA-74E1-4950-9B63-E66DEAEB2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08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80BC-53F1-43B9-9908-C087784BA91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C9DA-74E1-4950-9B63-E66DEAEB2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51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80BC-53F1-43B9-9908-C087784BA91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C9DA-74E1-4950-9B63-E66DEAEB2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92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0" y="76200"/>
            <a:ext cx="9144000" cy="973138"/>
          </a:xfrm>
          <a:prstGeom prst="rect">
            <a:avLst/>
          </a:prstGeom>
          <a:solidFill>
            <a:srgbClr val="FFFF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400" b="1" u="sng">
                <a:solidFill>
                  <a:srgbClr val="33CCFF"/>
                </a:solidFill>
                <a:latin typeface="Arial Narrow" charset="0"/>
              </a:rPr>
              <a:t>COLONSCOPIA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020763"/>
            <a:ext cx="9144000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lnSpc>
                <a:spcPct val="120000"/>
              </a:lnSpc>
              <a:buClrTx/>
              <a:buFontTx/>
              <a:buNone/>
            </a:pPr>
            <a:r>
              <a:rPr lang="it-IT" sz="2400">
                <a:latin typeface="Arial Narrow" charset="0"/>
              </a:rPr>
              <a:t>Esame operatore dipendente (per quanto riguarda il riconoscimento di lesioni polipoidi di ridotte dimensioni), efficace se:</a:t>
            </a: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it-IT" sz="2400">
                <a:latin typeface="Arial Narrow" charset="0"/>
              </a:rPr>
              <a:t>	- buona preparazione intestinale</a:t>
            </a: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it-IT" sz="2400">
                <a:latin typeface="Arial Narrow" charset="0"/>
              </a:rPr>
              <a:t>	- condotta fino al cieco</a:t>
            </a: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it-IT" sz="2400">
                <a:latin typeface="Arial Narrow" charset="0"/>
              </a:rPr>
              <a:t>	- tempo di estrazione non inferiore ai 6 minuti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419475"/>
            <a:ext cx="3959225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420938"/>
            <a:ext cx="3240087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663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816350"/>
            <a:ext cx="7161212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4"/>
          <a:stretch>
            <a:fillRect/>
          </a:stretch>
        </p:blipFill>
        <p:spPr bwMode="auto">
          <a:xfrm>
            <a:off x="738188" y="1152525"/>
            <a:ext cx="7272337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11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2413" y="423863"/>
            <a:ext cx="8315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>
                <a:solidFill>
                  <a:srgbClr val="00CCFF"/>
                </a:solidFill>
                <a:latin typeface="Arial Narrow" charset="0"/>
              </a:rPr>
              <a:t>Colonscopia Virtuale: Accuratezza</a:t>
            </a:r>
          </a:p>
        </p:txBody>
      </p:sp>
    </p:spTree>
    <p:extLst>
      <p:ext uri="{BB962C8B-B14F-4D97-AF65-F5344CB8AC3E}">
        <p14:creationId xmlns:p14="http://schemas.microsoft.com/office/powerpoint/2010/main" val="358247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t="30421" r="2812" b="1944"/>
          <a:stretch>
            <a:fillRect/>
          </a:stretch>
        </p:blipFill>
        <p:spPr bwMode="auto">
          <a:xfrm>
            <a:off x="1295400" y="1812925"/>
            <a:ext cx="626427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99" t="30421" r="2812" b="194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2413" y="423863"/>
            <a:ext cx="8315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>
                <a:solidFill>
                  <a:srgbClr val="00CCFF"/>
                </a:solidFill>
                <a:latin typeface="Arial Narrow" charset="0"/>
              </a:rPr>
              <a:t>Colonscopia Virtuale: Accuratezza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187450" y="5327650"/>
            <a:ext cx="67675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400" i="1"/>
              <a:t>CT colonography versus colonscopy for the detection of advanced neoplasia- The New England Journal of medicine</a:t>
            </a:r>
          </a:p>
        </p:txBody>
      </p:sp>
    </p:spTree>
    <p:extLst>
      <p:ext uri="{BB962C8B-B14F-4D97-AF65-F5344CB8AC3E}">
        <p14:creationId xmlns:p14="http://schemas.microsoft.com/office/powerpoint/2010/main" val="2186365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7338" y="1844675"/>
            <a:ext cx="611981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336550" indent="-336550" hangingPunct="1">
              <a:lnSpc>
                <a:spcPct val="145000"/>
              </a:lnSpc>
              <a:spcBef>
                <a:spcPts val="363"/>
              </a:spcBef>
              <a:buSzPct val="45000"/>
              <a:buFont typeface="Symbol" charset="0"/>
              <a:buChar char="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400" b="1">
                <a:solidFill>
                  <a:srgbClr val="003300"/>
                </a:solidFill>
                <a:latin typeface="Calibri" charset="0"/>
              </a:rPr>
              <a:t>Acquisizione volumetrica TC del colon</a:t>
            </a:r>
          </a:p>
          <a:p>
            <a:pPr marL="336550" indent="-336550" hangingPunct="1">
              <a:lnSpc>
                <a:spcPct val="145000"/>
              </a:lnSpc>
              <a:spcBef>
                <a:spcPts val="363"/>
              </a:spcBef>
              <a:buSzPct val="45000"/>
              <a:buFont typeface="Symbol" charset="0"/>
              <a:buChar char="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400" b="1">
                <a:solidFill>
                  <a:srgbClr val="003300"/>
                </a:solidFill>
                <a:latin typeface="Calibri" charset="0"/>
              </a:rPr>
              <a:t>Insufflazione gas + F spasmolitico</a:t>
            </a:r>
          </a:p>
          <a:p>
            <a:pPr marL="336550" indent="-336550" hangingPunct="1">
              <a:lnSpc>
                <a:spcPct val="145000"/>
              </a:lnSpc>
              <a:spcBef>
                <a:spcPts val="363"/>
              </a:spcBef>
              <a:buSzPct val="45000"/>
              <a:buFont typeface="Symbol" charset="0"/>
              <a:buChar char="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400" b="1">
                <a:solidFill>
                  <a:srgbClr val="003300"/>
                </a:solidFill>
                <a:latin typeface="Calibri" charset="0"/>
              </a:rPr>
              <a:t>Prono e supino</a:t>
            </a:r>
          </a:p>
          <a:p>
            <a:pPr marL="336550" indent="-336550" hangingPunct="1">
              <a:lnSpc>
                <a:spcPct val="145000"/>
              </a:lnSpc>
              <a:spcBef>
                <a:spcPts val="363"/>
              </a:spcBef>
              <a:buSzPct val="45000"/>
              <a:buFont typeface="Symbol" charset="0"/>
              <a:buChar char="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400" b="1">
                <a:solidFill>
                  <a:srgbClr val="003300"/>
                </a:solidFill>
                <a:latin typeface="Calibri" charset="0"/>
              </a:rPr>
              <a:t>Senza m.d.c. ev</a:t>
            </a:r>
          </a:p>
          <a:p>
            <a:pPr marL="336550" indent="-336550" hangingPunct="1">
              <a:lnSpc>
                <a:spcPct val="145000"/>
              </a:lnSpc>
              <a:spcBef>
                <a:spcPts val="363"/>
              </a:spcBef>
              <a:buSzPct val="45000"/>
              <a:buFont typeface="Symbol" charset="0"/>
              <a:buChar char="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400" b="1">
                <a:solidFill>
                  <a:srgbClr val="003300"/>
                </a:solidFill>
                <a:latin typeface="Calibri" charset="0"/>
              </a:rPr>
              <a:t>Tempo dell’esame 10-15 min</a:t>
            </a:r>
          </a:p>
          <a:p>
            <a:pPr marL="336550" indent="-336550" hangingPunct="1">
              <a:lnSpc>
                <a:spcPct val="145000"/>
              </a:lnSpc>
              <a:spcBef>
                <a:spcPts val="363"/>
              </a:spcBef>
              <a:buSzPct val="45000"/>
              <a:buFont typeface="Symbol" charset="0"/>
              <a:buChar char="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400" b="1">
                <a:solidFill>
                  <a:srgbClr val="003300"/>
                </a:solidFill>
                <a:latin typeface="Calibri" charset="0"/>
              </a:rPr>
              <a:t>Post-processing: 2D mpr + 3D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2413" y="423863"/>
            <a:ext cx="8315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>
                <a:solidFill>
                  <a:srgbClr val="00CCFF"/>
                </a:solidFill>
                <a:latin typeface="Arial Narrow" charset="0"/>
              </a:rPr>
              <a:t>Colonscopia Virtuale: Tecnica Esame</a:t>
            </a:r>
          </a:p>
        </p:txBody>
      </p:sp>
    </p:spTree>
    <p:extLst>
      <p:ext uri="{BB962C8B-B14F-4D97-AF65-F5344CB8AC3E}">
        <p14:creationId xmlns:p14="http://schemas.microsoft.com/office/powerpoint/2010/main" val="3878514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7338" y="1557338"/>
            <a:ext cx="56165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336550" indent="-336550" hangingPunct="1">
              <a:lnSpc>
                <a:spcPct val="145000"/>
              </a:lnSpc>
              <a:spcBef>
                <a:spcPts val="363"/>
              </a:spcBef>
              <a:buSzPct val="45000"/>
              <a:buFont typeface="Symbol" charset="0"/>
              <a:buChar char="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400" b="1">
                <a:solidFill>
                  <a:srgbClr val="003300"/>
                </a:solidFill>
                <a:latin typeface="Calibri" charset="0"/>
              </a:rPr>
              <a:t>Insufflazione gas + F spasmolitico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2413" y="423863"/>
            <a:ext cx="8315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>
                <a:solidFill>
                  <a:srgbClr val="00CCFF"/>
                </a:solidFill>
                <a:latin typeface="Arial Narrow" charset="0"/>
              </a:rPr>
              <a:t>Colonscopia Virtuale: Tecnica Esame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720725" y="2924175"/>
            <a:ext cx="7464425" cy="3190875"/>
            <a:chOff x="454" y="1842"/>
            <a:chExt cx="4702" cy="2010"/>
          </a:xfrm>
        </p:grpSpPr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454" y="1842"/>
            <a:ext cx="1537" cy="1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r:id="rId4" imgW="8085714" imgH="9078592" progId="">
                    <p:embed/>
                  </p:oleObj>
                </mc:Choice>
                <mc:Fallback>
                  <p:oleObj r:id="rId4" imgW="8085714" imgH="907859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" y="1842"/>
                          <a:ext cx="1537" cy="199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996" y="1842"/>
            <a:ext cx="1562" cy="1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r:id="rId6" imgW="7780952" imgH="8659434" progId="">
                    <p:embed/>
                  </p:oleObj>
                </mc:Choice>
                <mc:Fallback>
                  <p:oleObj r:id="rId6" imgW="7780952" imgH="865943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" y="1842"/>
                          <a:ext cx="1562" cy="199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8" t="16891" r="13235" b="12828"/>
            <a:stretch>
              <a:fillRect/>
            </a:stretch>
          </p:blipFill>
          <p:spPr bwMode="auto">
            <a:xfrm>
              <a:off x="3583" y="1842"/>
              <a:ext cx="1572" cy="2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818" t="16891" r="13235" b="12828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666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23963" y="1231900"/>
            <a:ext cx="2447925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hangingPunct="1">
              <a:lnSpc>
                <a:spcPct val="145000"/>
              </a:lnSpc>
              <a:spcBef>
                <a:spcPts val="3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003300"/>
                </a:solidFill>
                <a:latin typeface="Calibri" charset="0"/>
              </a:rPr>
              <a:t>Prono 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2413" y="423863"/>
            <a:ext cx="8315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>
                <a:solidFill>
                  <a:srgbClr val="00CCFF"/>
                </a:solidFill>
                <a:latin typeface="Arial Narrow" charset="0"/>
              </a:rPr>
              <a:t>Colonscopia Virtuale: Tecnica Esame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22417" r="2034" b="2049"/>
          <a:stretch>
            <a:fillRect/>
          </a:stretch>
        </p:blipFill>
        <p:spPr bwMode="auto">
          <a:xfrm>
            <a:off x="1258888" y="2268538"/>
            <a:ext cx="2592387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999" t="22417" r="2034" b="20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8"/>
          <a:stretch>
            <a:fillRect/>
          </a:stretch>
        </p:blipFill>
        <p:spPr bwMode="auto">
          <a:xfrm>
            <a:off x="1258888" y="4262438"/>
            <a:ext cx="2592387" cy="21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72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4"/>
          <a:stretch>
            <a:fillRect/>
          </a:stretch>
        </p:blipFill>
        <p:spPr bwMode="auto">
          <a:xfrm>
            <a:off x="5183188" y="4265613"/>
            <a:ext cx="2592387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5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2043" r="19095" b="22472"/>
          <a:stretch>
            <a:fillRect/>
          </a:stretch>
        </p:blipFill>
        <p:spPr bwMode="auto">
          <a:xfrm>
            <a:off x="5183188" y="2297113"/>
            <a:ext cx="259238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57" t="2043" r="19095" b="224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148263" y="1231900"/>
            <a:ext cx="24479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hangingPunct="1">
              <a:lnSpc>
                <a:spcPct val="145000"/>
              </a:lnSpc>
              <a:spcBef>
                <a:spcPts val="3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003300"/>
                </a:solidFill>
                <a:latin typeface="Calibri" charset="0"/>
              </a:rPr>
              <a:t>Supino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2659063" y="2555875"/>
            <a:ext cx="730250" cy="792163"/>
          </a:xfrm>
          <a:prstGeom prst="line">
            <a:avLst/>
          </a:prstGeom>
          <a:noFill/>
          <a:ln w="10800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6870700" y="2178050"/>
            <a:ext cx="730250" cy="792163"/>
          </a:xfrm>
          <a:prstGeom prst="line">
            <a:avLst/>
          </a:prstGeom>
          <a:noFill/>
          <a:ln w="10800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2909888" y="4338638"/>
            <a:ext cx="730250" cy="792162"/>
          </a:xfrm>
          <a:prstGeom prst="line">
            <a:avLst/>
          </a:prstGeom>
          <a:noFill/>
          <a:ln w="10800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6365875" y="4662488"/>
            <a:ext cx="730250" cy="792162"/>
          </a:xfrm>
          <a:prstGeom prst="line">
            <a:avLst/>
          </a:prstGeom>
          <a:noFill/>
          <a:ln w="10800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151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3535" r="20358" b="3273"/>
          <a:stretch>
            <a:fillRect/>
          </a:stretch>
        </p:blipFill>
        <p:spPr bwMode="auto">
          <a:xfrm>
            <a:off x="1871663" y="4267200"/>
            <a:ext cx="2592387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70" t="3535" r="20358" b="32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3282" r="18837" b="3241"/>
          <a:stretch>
            <a:fillRect/>
          </a:stretch>
        </p:blipFill>
        <p:spPr bwMode="auto">
          <a:xfrm>
            <a:off x="4464050" y="4281488"/>
            <a:ext cx="2592388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19" t="3282" r="18837" b="324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14989" r="17470" b="14989"/>
          <a:stretch>
            <a:fillRect/>
          </a:stretch>
        </p:blipFill>
        <p:spPr bwMode="auto">
          <a:xfrm>
            <a:off x="887413" y="1546225"/>
            <a:ext cx="227330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007" t="14989" r="17470" b="1498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1511300"/>
            <a:ext cx="2436812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1546225"/>
            <a:ext cx="2454275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8" name="Line 6"/>
          <p:cNvSpPr>
            <a:spLocks noChangeShapeType="1"/>
          </p:cNvSpPr>
          <p:nvPr/>
        </p:nvSpPr>
        <p:spPr bwMode="auto">
          <a:xfrm flipH="1">
            <a:off x="1901825" y="2447925"/>
            <a:ext cx="730250" cy="936625"/>
          </a:xfrm>
          <a:prstGeom prst="line">
            <a:avLst/>
          </a:prstGeom>
          <a:noFill/>
          <a:ln w="10800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4535488" y="5827713"/>
            <a:ext cx="612775" cy="927100"/>
          </a:xfrm>
          <a:prstGeom prst="line">
            <a:avLst/>
          </a:prstGeom>
          <a:noFill/>
          <a:ln w="10800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1728788" y="5827713"/>
            <a:ext cx="792162" cy="992187"/>
          </a:xfrm>
          <a:prstGeom prst="line">
            <a:avLst/>
          </a:prstGeom>
          <a:noFill/>
          <a:ln w="10800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6654800" y="2141538"/>
            <a:ext cx="730250" cy="936625"/>
          </a:xfrm>
          <a:prstGeom prst="line">
            <a:avLst/>
          </a:prstGeom>
          <a:noFill/>
          <a:ln w="10800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4241800" y="2033588"/>
            <a:ext cx="730250" cy="936625"/>
          </a:xfrm>
          <a:prstGeom prst="line">
            <a:avLst/>
          </a:prstGeom>
          <a:noFill/>
          <a:ln w="10800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252413" y="423863"/>
            <a:ext cx="8315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>
                <a:solidFill>
                  <a:srgbClr val="00CCFF"/>
                </a:solidFill>
                <a:latin typeface="Arial Narrow" charset="0"/>
              </a:rPr>
              <a:t>Colonscopia Virtuale: Tecnica Esame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1223963" y="863600"/>
            <a:ext cx="619125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hangingPunct="1">
              <a:lnSpc>
                <a:spcPct val="145000"/>
              </a:lnSpc>
              <a:spcBef>
                <a:spcPts val="3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003300"/>
                </a:solidFill>
                <a:latin typeface="Calibri" charset="0"/>
              </a:rPr>
              <a:t>Post-processing: 2D mpr + 3D </a:t>
            </a:r>
          </a:p>
        </p:txBody>
      </p:sp>
    </p:spTree>
    <p:extLst>
      <p:ext uri="{BB962C8B-B14F-4D97-AF65-F5344CB8AC3E}">
        <p14:creationId xmlns:p14="http://schemas.microsoft.com/office/powerpoint/2010/main" val="1487911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528888"/>
            <a:ext cx="3255963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196975"/>
            <a:ext cx="66008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2565400"/>
            <a:ext cx="5703887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2413" y="350838"/>
            <a:ext cx="8315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>
                <a:solidFill>
                  <a:srgbClr val="00CCFF"/>
                </a:solidFill>
                <a:latin typeface="Arial Narrow" charset="0"/>
              </a:rPr>
              <a:t>Clisma Opaco: Serve Ancora?</a:t>
            </a:r>
          </a:p>
        </p:txBody>
      </p:sp>
    </p:spTree>
    <p:extLst>
      <p:ext uri="{BB962C8B-B14F-4D97-AF65-F5344CB8AC3E}">
        <p14:creationId xmlns:p14="http://schemas.microsoft.com/office/powerpoint/2010/main" val="1880314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23850" y="2274888"/>
            <a:ext cx="3708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FontTx/>
              <a:buNone/>
            </a:pPr>
            <a:r>
              <a:rPr lang="it-IT" sz="2800" b="1" u="sng">
                <a:latin typeface="Calibri" charset="0"/>
                <a:cs typeface="Calibri" charset="0"/>
              </a:rPr>
              <a:t>Neoplasia Del Colon</a:t>
            </a:r>
          </a:p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FontTx/>
              <a:buNone/>
            </a:pPr>
            <a:endParaRPr lang="it-IT" sz="3200"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FontTx/>
              <a:buNone/>
            </a:pPr>
            <a:endParaRPr lang="it-IT" sz="3200"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FontTx/>
              <a:buNone/>
            </a:pPr>
            <a:endParaRPr lang="it-IT" sz="3200"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FontTx/>
              <a:buNone/>
            </a:pPr>
            <a:endParaRPr lang="it-IT" sz="3200"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FontTx/>
              <a:buNone/>
            </a:pPr>
            <a:endParaRPr lang="it-IT" sz="3200"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endParaRPr lang="it-IT" sz="3200"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FontTx/>
              <a:buNone/>
            </a:pPr>
            <a:endParaRPr lang="it-IT" sz="3200"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FontTx/>
              <a:buNone/>
            </a:pPr>
            <a:endParaRPr lang="it-IT" sz="3200"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FontTx/>
              <a:buNone/>
            </a:pPr>
            <a:endParaRPr lang="it-IT" sz="3200">
              <a:latin typeface="Calibri" charset="0"/>
              <a:cs typeface="Calibri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4545013"/>
            <a:ext cx="4067175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u="sng">
                <a:solidFill>
                  <a:srgbClr val="000000"/>
                </a:solidFill>
                <a:latin typeface="Calibri" charset="0"/>
                <a:cs typeface="Calibri" charset="0"/>
              </a:rPr>
              <a:t>Neoplasia Del Retto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751388" y="2182813"/>
            <a:ext cx="4032250" cy="877887"/>
          </a:xfrm>
          <a:prstGeom prst="rect">
            <a:avLst/>
          </a:prstGeom>
          <a:solidFill>
            <a:srgbClr val="00D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000000"/>
                </a:solidFill>
                <a:latin typeface="Calibri" charset="0"/>
                <a:cs typeface="Calibri" charset="0"/>
              </a:rPr>
              <a:t>TC Torace Addome Pelvi senza e con MDC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751388" y="3527425"/>
            <a:ext cx="4032250" cy="2735263"/>
          </a:xfrm>
          <a:prstGeom prst="rect">
            <a:avLst/>
          </a:prstGeom>
          <a:solidFill>
            <a:srgbClr val="00D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509588" indent="-508000" hangingPunct="1">
              <a:lnSpc>
                <a:spcPct val="100000"/>
              </a:lnSpc>
              <a:spcBef>
                <a:spcPts val="638"/>
              </a:spcBef>
              <a:buFont typeface="Times New Roman" charset="0"/>
              <a:buAutoNum type="arabicPeriod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</a:pPr>
            <a:r>
              <a:rPr lang="it-IT" sz="2400" b="1">
                <a:solidFill>
                  <a:srgbClr val="000000"/>
                </a:solidFill>
                <a:latin typeface="Calibri" charset="0"/>
                <a:cs typeface="Calibri" charset="0"/>
              </a:rPr>
              <a:t>Ecografia endorettale </a:t>
            </a:r>
            <a:r>
              <a:rPr lang="it-IT" sz="2400">
                <a:solidFill>
                  <a:srgbClr val="000000"/>
                </a:solidFill>
                <a:latin typeface="Calibri" charset="0"/>
                <a:cs typeface="Calibri" charset="0"/>
              </a:rPr>
              <a:t>o Ecoendoscospia transrettale  / </a:t>
            </a:r>
            <a:r>
              <a:rPr lang="it-IT" sz="2400" b="1">
                <a:solidFill>
                  <a:srgbClr val="000000"/>
                </a:solidFill>
                <a:latin typeface="Calibri" charset="0"/>
                <a:cs typeface="Calibri" charset="0"/>
              </a:rPr>
              <a:t>RM pelvica </a:t>
            </a:r>
            <a:r>
              <a:rPr lang="it-IT" sz="2400">
                <a:solidFill>
                  <a:srgbClr val="000000"/>
                </a:solidFill>
                <a:latin typeface="Calibri" charset="0"/>
                <a:cs typeface="Calibri" charset="0"/>
              </a:rPr>
              <a:t>(se ecografia non diagnostica)</a:t>
            </a:r>
          </a:p>
          <a:p>
            <a:pPr marL="509588" indent="-508000" hangingPunct="1">
              <a:lnSpc>
                <a:spcPct val="100000"/>
              </a:lnSpc>
              <a:spcBef>
                <a:spcPts val="638"/>
              </a:spcBef>
              <a:buFont typeface="Times New Roman" charset="0"/>
              <a:buAutoNum type="arabicPeriod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</a:pPr>
            <a:r>
              <a:rPr lang="it-IT" sz="2400" b="1">
                <a:solidFill>
                  <a:srgbClr val="000000"/>
                </a:solidFill>
                <a:latin typeface="Calibri" charset="0"/>
                <a:cs typeface="Calibri" charset="0"/>
              </a:rPr>
              <a:t>TC torace-addome-pelvi 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4032250" y="2133600"/>
            <a:ext cx="576263" cy="9620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20725" y="517525"/>
            <a:ext cx="77724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sz="4400" b="1">
                <a:solidFill>
                  <a:srgbClr val="00CCFF"/>
                </a:solidFill>
                <a:latin typeface="Arial Narrow" charset="0"/>
              </a:rPr>
              <a:t>STADIAZIONE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4019550" y="4389438"/>
            <a:ext cx="576263" cy="9620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175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44463" y="517525"/>
            <a:ext cx="88566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sz="3600" b="1">
                <a:solidFill>
                  <a:srgbClr val="00CCFF"/>
                </a:solidFill>
                <a:latin typeface="Arial Narrow" charset="0"/>
              </a:rPr>
              <a:t>Neoplasia del colon: TC Torace-Addome senza e con MDC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850" y="2127250"/>
            <a:ext cx="8531225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12763" indent="-506413"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hangingPunct="1">
              <a:buClrTx/>
              <a:buFontTx/>
              <a:buNone/>
            </a:pPr>
            <a:r>
              <a:rPr lang="it-IT" sz="2800" b="1">
                <a:solidFill>
                  <a:srgbClr val="FF0000"/>
                </a:solidFill>
                <a:latin typeface="Calibri" charset="0"/>
                <a:cs typeface="Calibri" charset="0"/>
              </a:rPr>
              <a:t>N-M: TC Torace-Addome-Pelvi.</a:t>
            </a:r>
          </a:p>
          <a:p>
            <a:pPr hangingPunct="1">
              <a:buClrTx/>
              <a:buFontTx/>
              <a:buNone/>
            </a:pPr>
            <a:endParaRPr lang="it-IT" sz="2800">
              <a:latin typeface="Calibri" charset="0"/>
              <a:cs typeface="Calibri" charset="0"/>
            </a:endParaRPr>
          </a:p>
          <a:p>
            <a:pPr hangingPunct="1">
              <a:buClrTx/>
              <a:buFontTx/>
              <a:buNone/>
            </a:pPr>
            <a:r>
              <a:rPr lang="it-IT" sz="2800">
                <a:latin typeface="Calibri" charset="0"/>
                <a:cs typeface="Calibri" charset="0"/>
              </a:rPr>
              <a:t>M: In caso di dubbi ed in base alla necessità del chirurgo in previsione di un intervento chirurgico… può essere necessario RM epatica con mdc epatospecifico.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it-IT" sz="280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65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600575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34938"/>
            <a:ext cx="460057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97400" y="3614738"/>
            <a:ext cx="4186238" cy="118745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E0E8F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Sospendere metformina 48 ore prima e riprendere 48 ore dopo la somministrazione del mdc nei Pazienti con alterazione della funzione renale!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608513" y="792163"/>
            <a:ext cx="4186237" cy="118745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E0E8F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Effettuare preparazione con antistaminico  e cortisone  nelle 24 ore precedenti all’esame  nei Pazienti allergici al mdc!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627563" y="2312988"/>
            <a:ext cx="4011612" cy="639762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E0E8F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Effettuare preparazione con idratazione!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606925" y="4905375"/>
            <a:ext cx="4186238" cy="912813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E0E8F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E’ necessario che il Pz porti in visione dosaggio della creatinina plasmatica non più vecchio di 3 mesi!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608513" y="5913438"/>
            <a:ext cx="4248150" cy="912812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E0E8F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Il Paziente deve presentarsi a digiuno da circa 6 ore (può assumere acqua e terapie farmacologiche)</a:t>
            </a: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431800" y="2808288"/>
            <a:ext cx="1584325" cy="215900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6388" y="3114675"/>
            <a:ext cx="1062037" cy="215900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1584325" y="4103688"/>
            <a:ext cx="1584325" cy="215900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2033588" y="4878388"/>
            <a:ext cx="1584325" cy="215900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103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4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4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7" grpId="0" animBg="1"/>
      <p:bldP spid="22538" grpId="0" animBg="1"/>
      <p:bldP spid="22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0" y="76200"/>
            <a:ext cx="9144000" cy="973138"/>
          </a:xfrm>
          <a:prstGeom prst="rect">
            <a:avLst/>
          </a:prstGeom>
          <a:solidFill>
            <a:srgbClr val="FFFF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400" b="1" u="sng">
                <a:solidFill>
                  <a:srgbClr val="33CCFF"/>
                </a:solidFill>
                <a:latin typeface="Arial Narrow" charset="0"/>
              </a:rPr>
              <a:t>COLONSCOPIA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020763"/>
            <a:ext cx="9144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just">
              <a:lnSpc>
                <a:spcPct val="120000"/>
              </a:lnSpc>
              <a:buClrTx/>
              <a:buFontTx/>
              <a:buNone/>
            </a:pPr>
            <a:r>
              <a:rPr lang="it-IT" sz="2400">
                <a:latin typeface="Arial Narrow" charset="0"/>
              </a:rPr>
              <a:t>Consente di ottenere una corretta diagnosi istologica mediante biopsia e, in determinati casi, di trattare definitivamente lesioni precancerose (adenomi) o cancerose allo stadio iniziale (carcinomi in situ)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060700"/>
            <a:ext cx="2843213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3060700"/>
            <a:ext cx="2879725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060700"/>
            <a:ext cx="2700337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440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44463" y="517525"/>
            <a:ext cx="8856662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sz="3600" b="1">
                <a:solidFill>
                  <a:srgbClr val="00CCFF"/>
                </a:solidFill>
                <a:latin typeface="Arial Narrow" charset="0"/>
              </a:rPr>
              <a:t>TC TAP senza e con MDC: N e M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1655763"/>
            <a:ext cx="458787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55763"/>
            <a:ext cx="4516437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414338" y="2538413"/>
            <a:ext cx="1368425" cy="1655762"/>
          </a:xfrm>
          <a:prstGeom prst="ellipse">
            <a:avLst/>
          </a:prstGeom>
          <a:noFill/>
          <a:ln w="36000" cap="flat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026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76200"/>
            <a:ext cx="9144000" cy="973138"/>
          </a:xfrm>
          <a:prstGeom prst="rect">
            <a:avLst/>
          </a:prstGeom>
          <a:solidFill>
            <a:srgbClr val="FFFF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400" b="1" u="sng">
                <a:solidFill>
                  <a:srgbClr val="33CCFF"/>
                </a:solidFill>
                <a:latin typeface="Arial Narrow" charset="0"/>
              </a:rPr>
              <a:t>COLONSCOPIA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76713"/>
            <a:ext cx="360045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187450"/>
            <a:ext cx="4392613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2525"/>
            <a:ext cx="3240088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530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0" y="539750"/>
            <a:ext cx="4319588" cy="973138"/>
          </a:xfrm>
          <a:prstGeom prst="rect">
            <a:avLst/>
          </a:prstGeom>
          <a:solidFill>
            <a:srgbClr val="FFFF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400" b="1" u="sng">
                <a:solidFill>
                  <a:srgbClr val="33CCFF"/>
                </a:solidFill>
                <a:latin typeface="Arial Narrow" charset="0"/>
              </a:rPr>
              <a:t>COLONSCOPIA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5088"/>
            <a:ext cx="3921125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771775"/>
            <a:ext cx="76200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528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619250"/>
            <a:ext cx="7559675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04788"/>
            <a:ext cx="85344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665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395413"/>
            <a:ext cx="9144000" cy="3814762"/>
          </a:xfrm>
          <a:prstGeom prst="rect">
            <a:avLst/>
          </a:prstGeom>
          <a:solidFill>
            <a:srgbClr val="D9D9D9"/>
          </a:solidFill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2787650"/>
            <a:ext cx="9144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6600" b="1">
                <a:solidFill>
                  <a:srgbClr val="000000"/>
                </a:solidFill>
                <a:latin typeface="Arial Narrow" charset="0"/>
              </a:rPr>
              <a:t>Ed ora al radiologo...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395413"/>
            <a:ext cx="9144000" cy="1587"/>
          </a:xfrm>
          <a:prstGeom prst="line">
            <a:avLst/>
          </a:prstGeom>
          <a:noFill/>
          <a:ln w="76320" cap="flat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0" y="5208588"/>
            <a:ext cx="9144000" cy="1587"/>
          </a:xfrm>
          <a:prstGeom prst="line">
            <a:avLst/>
          </a:prstGeom>
          <a:noFill/>
          <a:ln w="76320" cap="flat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335338" y="5264150"/>
            <a:ext cx="3367117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i="1" dirty="0">
                <a:solidFill>
                  <a:srgbClr val="000000"/>
                </a:solidFill>
                <a:latin typeface="Arial Narrow" charset="0"/>
              </a:rPr>
              <a:t>Dr.ssa </a:t>
            </a:r>
            <a:r>
              <a:rPr lang="it-IT" sz="3200" i="1" dirty="0" smtClean="0">
                <a:solidFill>
                  <a:srgbClr val="000000"/>
                </a:solidFill>
                <a:latin typeface="Arial Narrow" charset="0"/>
              </a:rPr>
              <a:t> Cristina </a:t>
            </a:r>
            <a:r>
              <a:rPr lang="it-IT" sz="3200" i="1" dirty="0" err="1" smtClean="0">
                <a:solidFill>
                  <a:srgbClr val="000000"/>
                </a:solidFill>
                <a:latin typeface="Arial Narrow" charset="0"/>
              </a:rPr>
              <a:t>Avigo</a:t>
            </a:r>
            <a:endParaRPr lang="it-IT" sz="3200" i="1" dirty="0">
              <a:solidFill>
                <a:srgbClr val="00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00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806450"/>
            <a:ext cx="7772400" cy="17367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b="1">
                <a:solidFill>
                  <a:srgbClr val="00CCFF"/>
                </a:solidFill>
                <a:latin typeface="Arial Narrow" charset="0"/>
              </a:rPr>
              <a:t>PROCTORRAGIA: Diagnosi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9750" y="2095500"/>
            <a:ext cx="7956550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1313" indent="-336550" hangingPunct="1">
              <a:lnSpc>
                <a:spcPct val="100000"/>
              </a:lnSpc>
              <a:spcBef>
                <a:spcPts val="638"/>
              </a:spcBef>
              <a:buSzPct val="45000"/>
              <a:buFont typeface="Wingdings" charset="0"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it-IT" sz="2800" b="1">
              <a:solidFill>
                <a:srgbClr val="FF0000"/>
              </a:solidFill>
              <a:latin typeface="Calibri" charset="0"/>
              <a:cs typeface="Calibri" charset="0"/>
            </a:endParaRPr>
          </a:p>
          <a:p>
            <a:pPr marL="341313" indent="-336550" hangingPunct="1">
              <a:lnSpc>
                <a:spcPct val="100000"/>
              </a:lnSpc>
              <a:spcBef>
                <a:spcPts val="638"/>
              </a:spcBef>
              <a:buSzPct val="45000"/>
              <a:buFont typeface="Wingdings" charset="0"/>
              <a:buChar char="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it-IT" sz="2800" b="1">
                <a:solidFill>
                  <a:srgbClr val="FF0000"/>
                </a:solidFill>
                <a:latin typeface="Calibri" charset="0"/>
                <a:cs typeface="Calibri" charset="0"/>
              </a:rPr>
              <a:t>Colonscopia</a:t>
            </a:r>
            <a:r>
              <a:rPr lang="it-IT" sz="2800" b="1">
                <a:solidFill>
                  <a:srgbClr val="003300"/>
                </a:solidFill>
                <a:latin typeface="Calibri" charset="0"/>
                <a:cs typeface="Calibri" charset="0"/>
              </a:rPr>
              <a:t> (+ esame istologico) </a:t>
            </a:r>
          </a:p>
          <a:p>
            <a:pPr marL="341313" indent="-336550"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it-IT" sz="2800" b="1">
              <a:solidFill>
                <a:srgbClr val="003300"/>
              </a:solidFill>
              <a:latin typeface="Calibri" charset="0"/>
              <a:cs typeface="Calibri" charset="0"/>
            </a:endParaRPr>
          </a:p>
          <a:p>
            <a:pPr marL="341313" indent="-336550" hangingPunct="1">
              <a:lnSpc>
                <a:spcPct val="100000"/>
              </a:lnSpc>
              <a:spcBef>
                <a:spcPts val="638"/>
              </a:spcBef>
              <a:buSzPct val="45000"/>
              <a:buFont typeface="Wingdings" charset="0"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it-IT" sz="2800" b="1">
              <a:solidFill>
                <a:srgbClr val="003300"/>
              </a:solidFill>
              <a:latin typeface="Calibri" charset="0"/>
              <a:cs typeface="Calibri" charset="0"/>
            </a:endParaRPr>
          </a:p>
          <a:p>
            <a:pPr marL="341313" indent="-336550" hangingPunct="1">
              <a:lnSpc>
                <a:spcPct val="100000"/>
              </a:lnSpc>
              <a:spcBef>
                <a:spcPts val="638"/>
              </a:spcBef>
              <a:buSzPct val="45000"/>
              <a:buFont typeface="Wingdings" charset="0"/>
              <a:buChar char="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it-IT" sz="2800" b="1">
                <a:solidFill>
                  <a:srgbClr val="003300"/>
                </a:solidFill>
                <a:latin typeface="Calibri" charset="0"/>
                <a:cs typeface="Calibri" charset="0"/>
              </a:rPr>
              <a:t>La radiologia interviene in un secondo tempo: stadiazione di malattia accertata con esame istologico.</a:t>
            </a:r>
          </a:p>
          <a:p>
            <a:pPr marL="341313" indent="-336550"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it-IT" sz="3200">
              <a:solidFill>
                <a:srgbClr val="003300"/>
              </a:solidFill>
              <a:latin typeface="Arial Narrow" charset="0"/>
              <a:cs typeface="Calibri" charset="0"/>
            </a:endParaRPr>
          </a:p>
          <a:p>
            <a:pPr marL="341313" indent="-336550"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it-IT" sz="3400">
              <a:solidFill>
                <a:srgbClr val="003300"/>
              </a:solidFill>
              <a:latin typeface="Calibri" charset="0"/>
              <a:cs typeface="Calibri" charset="0"/>
            </a:endParaRPr>
          </a:p>
          <a:p>
            <a:pPr marL="341313" indent="-336550"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it-IT">
              <a:solidFill>
                <a:srgbClr val="003300"/>
              </a:solidFill>
              <a:latin typeface="Calibri" charset="0"/>
              <a:cs typeface="Calibri" charset="0"/>
            </a:endParaRPr>
          </a:p>
          <a:p>
            <a:pPr marL="341313" indent="-336550"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it-IT">
              <a:solidFill>
                <a:srgbClr val="003300"/>
              </a:solidFill>
              <a:latin typeface="Calibri" charset="0"/>
              <a:cs typeface="Calibri" charset="0"/>
            </a:endParaRPr>
          </a:p>
          <a:p>
            <a:pPr marL="341313" indent="-336550"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it-IT">
              <a:solidFill>
                <a:srgbClr val="0033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9750" y="3860800"/>
            <a:ext cx="74168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b="1">
              <a:solidFill>
                <a:srgbClr val="00CCFF"/>
              </a:solidFill>
              <a:latin typeface="Arial Narrow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400">
              <a:solidFill>
                <a:srgbClr val="003300"/>
              </a:solidFill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400">
              <a:solidFill>
                <a:srgbClr val="003300"/>
              </a:solidFill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solidFill>
                <a:srgbClr val="003300"/>
              </a:solidFill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solidFill>
                <a:srgbClr val="003300"/>
              </a:solidFill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solidFill>
                <a:srgbClr val="0033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71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806450"/>
            <a:ext cx="7772400" cy="17367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b="1">
                <a:solidFill>
                  <a:srgbClr val="00CCFF"/>
                </a:solidFill>
                <a:latin typeface="Arial Narrow" charset="0"/>
              </a:rPr>
              <a:t>Se la Colonscopia non è possibile.....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9750" y="2779713"/>
            <a:ext cx="7843838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34963"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400" b="1">
              <a:solidFill>
                <a:srgbClr val="003300"/>
              </a:solidFill>
              <a:latin typeface="Calibri" charset="0"/>
              <a:cs typeface="Calibri" charset="0"/>
            </a:endParaRPr>
          </a:p>
          <a:p>
            <a:pPr marL="342900" indent="-334963" hangingPunct="1">
              <a:lnSpc>
                <a:spcPct val="100000"/>
              </a:lnSpc>
              <a:spcBef>
                <a:spcPts val="638"/>
              </a:spcBef>
              <a:buSzPct val="45000"/>
              <a:buFont typeface="Wingdings" charset="0"/>
              <a:buChar char="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3400">
                <a:solidFill>
                  <a:srgbClr val="003300"/>
                </a:solidFill>
                <a:latin typeface="Arial Narrow" charset="0"/>
                <a:cs typeface="Calibri" charset="0"/>
              </a:rPr>
              <a:t>Colonscopia</a:t>
            </a:r>
          </a:p>
          <a:p>
            <a:pPr marL="342900" indent="-334963" hangingPunct="1">
              <a:lnSpc>
                <a:spcPct val="100000"/>
              </a:lnSpc>
              <a:spcBef>
                <a:spcPts val="638"/>
              </a:spcBef>
              <a:buClrTx/>
              <a:buSzPct val="4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3400">
              <a:solidFill>
                <a:srgbClr val="003300"/>
              </a:solidFill>
              <a:latin typeface="Arial Narrow" charset="0"/>
              <a:cs typeface="Calibri" charset="0"/>
            </a:endParaRPr>
          </a:p>
          <a:p>
            <a:pPr marL="342900" indent="-334963" hangingPunct="1">
              <a:lnSpc>
                <a:spcPct val="100000"/>
              </a:lnSpc>
              <a:spcBef>
                <a:spcPts val="638"/>
              </a:spcBef>
              <a:buSzPct val="45000"/>
              <a:buFont typeface="Wingdings" charset="0"/>
              <a:buChar char="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3400">
                <a:solidFill>
                  <a:srgbClr val="FF0000"/>
                </a:solidFill>
                <a:latin typeface="Arial Narrow" charset="0"/>
                <a:cs typeface="Calibri" charset="0"/>
              </a:rPr>
              <a:t>Colonscopia virtuale</a:t>
            </a:r>
            <a:r>
              <a:rPr lang="it-IT" sz="3400">
                <a:solidFill>
                  <a:srgbClr val="003300"/>
                </a:solidFill>
                <a:latin typeface="Arial Narrow" charset="0"/>
                <a:cs typeface="Calibri" charset="0"/>
              </a:rPr>
              <a:t> (Colon-TC, CTC)</a:t>
            </a:r>
          </a:p>
          <a:p>
            <a:pPr marL="342900" indent="-334963"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3400">
              <a:solidFill>
                <a:srgbClr val="003300"/>
              </a:solidFill>
              <a:latin typeface="Arial Narrow" charset="0"/>
              <a:cs typeface="Calibri" charset="0"/>
            </a:endParaRPr>
          </a:p>
          <a:p>
            <a:pPr marL="342900" indent="-334963" hangingPunct="1">
              <a:lnSpc>
                <a:spcPct val="100000"/>
              </a:lnSpc>
              <a:spcBef>
                <a:spcPts val="638"/>
              </a:spcBef>
              <a:buClrTx/>
              <a:buSzPct val="4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3400" b="1">
                <a:solidFill>
                  <a:srgbClr val="00CCFF"/>
                </a:solidFill>
                <a:latin typeface="Arial Narrow" charset="0"/>
                <a:cs typeface="Calibri" charset="0"/>
              </a:rPr>
              <a:t> </a:t>
            </a:r>
          </a:p>
          <a:p>
            <a:pPr marL="342900" indent="-334963"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3400">
              <a:solidFill>
                <a:srgbClr val="003300"/>
              </a:solidFill>
              <a:latin typeface="Arial Narrow" charset="0"/>
              <a:cs typeface="Calibri" charset="0"/>
            </a:endParaRPr>
          </a:p>
          <a:p>
            <a:pPr marL="342900" indent="-334963"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3400">
              <a:solidFill>
                <a:srgbClr val="003300"/>
              </a:solidFill>
              <a:latin typeface="Calibri" charset="0"/>
              <a:cs typeface="Calibri" charset="0"/>
            </a:endParaRPr>
          </a:p>
          <a:p>
            <a:pPr marL="342900" indent="-334963"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>
              <a:solidFill>
                <a:srgbClr val="003300"/>
              </a:solidFill>
              <a:latin typeface="Calibri" charset="0"/>
              <a:cs typeface="Calibri" charset="0"/>
            </a:endParaRPr>
          </a:p>
          <a:p>
            <a:pPr marL="342900" indent="-334963"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>
              <a:solidFill>
                <a:srgbClr val="003300"/>
              </a:solidFill>
              <a:latin typeface="Calibri" charset="0"/>
              <a:cs typeface="Calibri" charset="0"/>
            </a:endParaRPr>
          </a:p>
          <a:p>
            <a:pPr marL="342900" indent="-334963"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>
              <a:solidFill>
                <a:srgbClr val="003300"/>
              </a:solidFill>
              <a:latin typeface="Calibri" charset="0"/>
              <a:cs typeface="Calibri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9750" y="3860800"/>
            <a:ext cx="74168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b="1">
              <a:solidFill>
                <a:srgbClr val="00CCFF"/>
              </a:solidFill>
              <a:latin typeface="Arial Narrow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400">
              <a:solidFill>
                <a:srgbClr val="003300"/>
              </a:solidFill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400">
              <a:solidFill>
                <a:srgbClr val="003300"/>
              </a:solidFill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solidFill>
                <a:srgbClr val="003300"/>
              </a:solidFill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solidFill>
                <a:srgbClr val="003300"/>
              </a:solidFill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solidFill>
                <a:srgbClr val="0033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32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2413" y="423863"/>
            <a:ext cx="8315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>
                <a:solidFill>
                  <a:srgbClr val="00CCFF"/>
                </a:solidFill>
                <a:latin typeface="Arial Narrow" charset="0"/>
              </a:rPr>
              <a:t>Colonscopia Virtuale: Indicazioni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2413" y="1223963"/>
            <a:ext cx="8747125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marL="336550" indent="-336550" hangingPunct="1">
              <a:lnSpc>
                <a:spcPct val="100000"/>
              </a:lnSpc>
              <a:buSzPct val="45000"/>
              <a:buFont typeface="Wingdings" charset="0"/>
              <a:buChar char="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400" b="1" i="1">
                <a:solidFill>
                  <a:srgbClr val="003300"/>
                </a:solidFill>
              </a:rPr>
              <a:t>Completamento dello studio del colon in caso di colonscopia tradizionale incompleta</a:t>
            </a:r>
            <a:r>
              <a:rPr lang="it-IT" sz="2400" i="1">
                <a:solidFill>
                  <a:srgbClr val="003300"/>
                </a:solidFill>
              </a:rPr>
              <a:t>:  </a:t>
            </a:r>
          </a:p>
          <a:p>
            <a:pPr marL="336550" indent="-336550" hangingPunct="1">
              <a:lnSpc>
                <a:spcPct val="100000"/>
              </a:lnSpc>
              <a:buSzPct val="45000"/>
              <a:buFont typeface="Arial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</a:rPr>
              <a:t>per esiti aderenziali post-chirurgici</a:t>
            </a:r>
          </a:p>
          <a:p>
            <a:pPr marL="336550" indent="-336550" hangingPunct="1">
              <a:lnSpc>
                <a:spcPct val="100000"/>
              </a:lnSpc>
              <a:buSzPct val="45000"/>
              <a:buFont typeface="Arial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</a:rPr>
              <a:t>presenza di neoplasie occlusive invalicabili </a:t>
            </a:r>
          </a:p>
          <a:p>
            <a:pPr marL="336550" indent="-336550" hangingPunct="1">
              <a:lnSpc>
                <a:spcPct val="100000"/>
              </a:lnSpc>
              <a:buSzPct val="45000"/>
              <a:buFont typeface="Arial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</a:rPr>
              <a:t>per anomalie anatomiche (dolicocolon)</a:t>
            </a:r>
          </a:p>
          <a:p>
            <a:pPr marL="336550" indent="-336550" hangingPunct="1">
              <a:lnSpc>
                <a:spcPct val="100000"/>
              </a:lnSpc>
              <a:buSzPct val="45000"/>
              <a:buFont typeface="Arial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</a:rPr>
              <a:t>importante diverticolite che rende rischioso il proseguimento dell'endoscopio</a:t>
            </a:r>
          </a:p>
          <a:p>
            <a:pPr marL="336550" indent="-336550" hangingPunct="1">
              <a:lnSpc>
                <a:spcPct val="100000"/>
              </a:lnSpc>
              <a:buSzPct val="45000"/>
              <a:buFont typeface="Wingdings" charset="0"/>
              <a:buChar char="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400" b="1" i="1">
                <a:solidFill>
                  <a:srgbClr val="003300"/>
                </a:solidFill>
              </a:rPr>
              <a:t>Pazienti in cui sia necessaria una localizzazione topografica e una corretta valutazione dell'estensione extracolica di malattia.</a:t>
            </a:r>
          </a:p>
          <a:p>
            <a:pPr marL="336550" indent="-336550" hangingPunct="1">
              <a:lnSpc>
                <a:spcPct val="100000"/>
              </a:lnSpc>
              <a:buSzPct val="45000"/>
              <a:buFont typeface="Wingdings" charset="0"/>
              <a:buChar char="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400" b="1" i="1">
                <a:solidFill>
                  <a:srgbClr val="003300"/>
                </a:solidFill>
              </a:rPr>
              <a:t>Anziani in condizioni precarie (o in TAO). </a:t>
            </a:r>
          </a:p>
          <a:p>
            <a:pPr marL="336550" indent="-336550" hangingPunct="1">
              <a:lnSpc>
                <a:spcPct val="100000"/>
              </a:lnSpc>
              <a:buSzPct val="45000"/>
              <a:buFont typeface="Wingdings" charset="0"/>
              <a:buChar char="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400" b="1" i="1">
                <a:solidFill>
                  <a:srgbClr val="003300"/>
                </a:solidFill>
              </a:rPr>
              <a:t>Pazienti «intolleranti» alla preparazione intestinale o che rifiutano la colonscopia classica.</a:t>
            </a:r>
          </a:p>
        </p:txBody>
      </p:sp>
    </p:spTree>
    <p:extLst>
      <p:ext uri="{BB962C8B-B14F-4D97-AF65-F5344CB8AC3E}">
        <p14:creationId xmlns:p14="http://schemas.microsoft.com/office/powerpoint/2010/main" val="3558960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Presentazione su schermo (4:3)</PresentationFormat>
  <Paragraphs>108</Paragraphs>
  <Slides>20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PROCTORRAGIA: Diagnosi</vt:lpstr>
      <vt:lpstr>Se la Colonscopia non è possibile.....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2013-10-28T12:51:19Z</dcterms:created>
  <dcterms:modified xsi:type="dcterms:W3CDTF">2013-10-28T12:51:55Z</dcterms:modified>
</cp:coreProperties>
</file>