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8"/>
  </p:notesMasterIdLst>
  <p:sldIdLst>
    <p:sldId id="673" r:id="rId2"/>
    <p:sldId id="674" r:id="rId3"/>
    <p:sldId id="675" r:id="rId4"/>
    <p:sldId id="768" r:id="rId5"/>
    <p:sldId id="319" r:id="rId6"/>
    <p:sldId id="766" r:id="rId7"/>
    <p:sldId id="767" r:id="rId8"/>
    <p:sldId id="764" r:id="rId9"/>
    <p:sldId id="672" r:id="rId10"/>
    <p:sldId id="769" r:id="rId11"/>
    <p:sldId id="676" r:id="rId12"/>
    <p:sldId id="812" r:id="rId13"/>
    <p:sldId id="813" r:id="rId14"/>
    <p:sldId id="814" r:id="rId15"/>
    <p:sldId id="815" r:id="rId16"/>
    <p:sldId id="816" r:id="rId17"/>
    <p:sldId id="817" r:id="rId18"/>
    <p:sldId id="818" r:id="rId19"/>
    <p:sldId id="819" r:id="rId20"/>
    <p:sldId id="820" r:id="rId21"/>
    <p:sldId id="821" r:id="rId22"/>
    <p:sldId id="822" r:id="rId23"/>
    <p:sldId id="823" r:id="rId24"/>
    <p:sldId id="824" r:id="rId25"/>
    <p:sldId id="825" r:id="rId26"/>
    <p:sldId id="826" r:id="rId27"/>
    <p:sldId id="827" r:id="rId28"/>
    <p:sldId id="677" r:id="rId29"/>
    <p:sldId id="828" r:id="rId30"/>
    <p:sldId id="829" r:id="rId31"/>
    <p:sldId id="830" r:id="rId32"/>
    <p:sldId id="831" r:id="rId33"/>
    <p:sldId id="832" r:id="rId34"/>
    <p:sldId id="833" r:id="rId35"/>
    <p:sldId id="834" r:id="rId36"/>
    <p:sldId id="835" r:id="rId37"/>
    <p:sldId id="836" r:id="rId38"/>
    <p:sldId id="837" r:id="rId39"/>
    <p:sldId id="838" r:id="rId40"/>
    <p:sldId id="839" r:id="rId41"/>
    <p:sldId id="840" r:id="rId42"/>
    <p:sldId id="841" r:id="rId43"/>
    <p:sldId id="842" r:id="rId44"/>
    <p:sldId id="843" r:id="rId45"/>
    <p:sldId id="844" r:id="rId46"/>
    <p:sldId id="845" r:id="rId47"/>
    <p:sldId id="846" r:id="rId48"/>
    <p:sldId id="847" r:id="rId49"/>
    <p:sldId id="848" r:id="rId50"/>
    <p:sldId id="849" r:id="rId51"/>
    <p:sldId id="850" r:id="rId52"/>
    <p:sldId id="851" r:id="rId53"/>
    <p:sldId id="678" r:id="rId54"/>
    <p:sldId id="746" r:id="rId55"/>
    <p:sldId id="747" r:id="rId56"/>
    <p:sldId id="748" r:id="rId57"/>
    <p:sldId id="749" r:id="rId58"/>
    <p:sldId id="750" r:id="rId59"/>
    <p:sldId id="751" r:id="rId60"/>
    <p:sldId id="752" r:id="rId61"/>
    <p:sldId id="753" r:id="rId62"/>
    <p:sldId id="754" r:id="rId63"/>
    <p:sldId id="755" r:id="rId64"/>
    <p:sldId id="756" r:id="rId65"/>
    <p:sldId id="757" r:id="rId66"/>
    <p:sldId id="758" r:id="rId67"/>
    <p:sldId id="759" r:id="rId68"/>
    <p:sldId id="760" r:id="rId69"/>
    <p:sldId id="761" r:id="rId70"/>
    <p:sldId id="679" r:id="rId71"/>
    <p:sldId id="878" r:id="rId72"/>
    <p:sldId id="879" r:id="rId73"/>
    <p:sldId id="880" r:id="rId74"/>
    <p:sldId id="881" r:id="rId75"/>
    <p:sldId id="882" r:id="rId76"/>
    <p:sldId id="883" r:id="rId77"/>
    <p:sldId id="884" r:id="rId78"/>
    <p:sldId id="885" r:id="rId79"/>
    <p:sldId id="886" r:id="rId80"/>
    <p:sldId id="887" r:id="rId81"/>
    <p:sldId id="888" r:id="rId82"/>
    <p:sldId id="889" r:id="rId83"/>
    <p:sldId id="890" r:id="rId84"/>
    <p:sldId id="891" r:id="rId85"/>
    <p:sldId id="892" r:id="rId86"/>
    <p:sldId id="893" r:id="rId87"/>
    <p:sldId id="894" r:id="rId88"/>
    <p:sldId id="895" r:id="rId89"/>
    <p:sldId id="680" r:id="rId90"/>
    <p:sldId id="681" r:id="rId91"/>
    <p:sldId id="800" r:id="rId92"/>
    <p:sldId id="876" r:id="rId93"/>
    <p:sldId id="801" r:id="rId94"/>
    <p:sldId id="802" r:id="rId95"/>
    <p:sldId id="803" r:id="rId96"/>
    <p:sldId id="804" r:id="rId97"/>
    <p:sldId id="805" r:id="rId98"/>
    <p:sldId id="808" r:id="rId99"/>
    <p:sldId id="809" r:id="rId100"/>
    <p:sldId id="877" r:id="rId101"/>
    <p:sldId id="810" r:id="rId102"/>
    <p:sldId id="811" r:id="rId103"/>
    <p:sldId id="865" r:id="rId104"/>
    <p:sldId id="852" r:id="rId105"/>
    <p:sldId id="853" r:id="rId106"/>
    <p:sldId id="854" r:id="rId107"/>
    <p:sldId id="855" r:id="rId108"/>
    <p:sldId id="856" r:id="rId109"/>
    <p:sldId id="857" r:id="rId110"/>
    <p:sldId id="858" r:id="rId111"/>
    <p:sldId id="859" r:id="rId112"/>
    <p:sldId id="860" r:id="rId113"/>
    <p:sldId id="861" r:id="rId114"/>
    <p:sldId id="862" r:id="rId115"/>
    <p:sldId id="863" r:id="rId116"/>
    <p:sldId id="864" r:id="rId117"/>
    <p:sldId id="682" r:id="rId118"/>
    <p:sldId id="866" r:id="rId119"/>
    <p:sldId id="867" r:id="rId120"/>
    <p:sldId id="868" r:id="rId121"/>
    <p:sldId id="869" r:id="rId122"/>
    <p:sldId id="870" r:id="rId123"/>
    <p:sldId id="871" r:id="rId124"/>
    <p:sldId id="872" r:id="rId125"/>
    <p:sldId id="873" r:id="rId126"/>
    <p:sldId id="874" r:id="rId12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37" autoAdjust="0"/>
  </p:normalViewPr>
  <p:slideViewPr>
    <p:cSldViewPr>
      <p:cViewPr>
        <p:scale>
          <a:sx n="75" d="100"/>
          <a:sy n="75" d="100"/>
        </p:scale>
        <p:origin x="-366" y="2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350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62D56F-EACB-9946-833B-98589066C685}" type="doc">
      <dgm:prSet loTypeId="urn:microsoft.com/office/officeart/2005/8/layout/radial3" loCatId="relationship" qsTypeId="urn:microsoft.com/office/officeart/2005/8/quickstyle/3D2" qsCatId="3D" csTypeId="urn:microsoft.com/office/officeart/2005/8/colors/accent1_2" csCatId="accent1" phldr="1"/>
      <dgm:spPr/>
      <dgm:t>
        <a:bodyPr/>
        <a:lstStyle/>
        <a:p>
          <a:endParaRPr lang="it-IT"/>
        </a:p>
      </dgm:t>
    </dgm:pt>
    <dgm:pt modelId="{84040F6B-8197-E945-AEA5-8B978A621CE7}">
      <dgm:prSet phldrT="[Testo]"/>
      <dgm:spPr/>
      <dgm:t>
        <a:bodyPr/>
        <a:lstStyle/>
        <a:p>
          <a:r>
            <a:rPr lang="it-IT"/>
            <a:t>Mario</a:t>
          </a:r>
        </a:p>
      </dgm:t>
    </dgm:pt>
    <dgm:pt modelId="{622416D2-F132-654E-BB66-BDB73CC1E5D8}" type="parTrans" cxnId="{5A960EA2-24A3-6940-877A-A31C48EBD1E7}">
      <dgm:prSet/>
      <dgm:spPr/>
      <dgm:t>
        <a:bodyPr/>
        <a:lstStyle/>
        <a:p>
          <a:endParaRPr lang="it-IT"/>
        </a:p>
      </dgm:t>
    </dgm:pt>
    <dgm:pt modelId="{C04CDCD7-13A3-AC46-8DCD-AA938CF70E55}" type="sibTrans" cxnId="{5A960EA2-24A3-6940-877A-A31C48EBD1E7}">
      <dgm:prSet/>
      <dgm:spPr/>
      <dgm:t>
        <a:bodyPr/>
        <a:lstStyle/>
        <a:p>
          <a:endParaRPr lang="it-IT"/>
        </a:p>
      </dgm:t>
    </dgm:pt>
    <dgm:pt modelId="{7B1C22F3-ED15-A348-BEBA-758C49B728FF}">
      <dgm:prSet phldrT="[Testo]"/>
      <dgm:spPr/>
      <dgm:t>
        <a:bodyPr/>
        <a:lstStyle/>
        <a:p>
          <a:r>
            <a:rPr lang="it-IT" b="1"/>
            <a:t>K Prostata</a:t>
          </a:r>
        </a:p>
        <a:p>
          <a:r>
            <a:rPr lang="it-IT"/>
            <a:t>IV STADIO</a:t>
          </a:r>
        </a:p>
      </dgm:t>
    </dgm:pt>
    <dgm:pt modelId="{6814F812-6585-A144-8864-97038968E79D}" type="parTrans" cxnId="{E92B2F52-5CBE-7F42-AACB-E501FA241C26}">
      <dgm:prSet/>
      <dgm:spPr/>
      <dgm:t>
        <a:bodyPr/>
        <a:lstStyle/>
        <a:p>
          <a:endParaRPr lang="it-IT"/>
        </a:p>
      </dgm:t>
    </dgm:pt>
    <dgm:pt modelId="{76ADF8F2-CDBD-F248-A896-660215585ACD}" type="sibTrans" cxnId="{E92B2F52-5CBE-7F42-AACB-E501FA241C26}">
      <dgm:prSet/>
      <dgm:spPr/>
      <dgm:t>
        <a:bodyPr/>
        <a:lstStyle/>
        <a:p>
          <a:endParaRPr lang="it-IT"/>
        </a:p>
      </dgm:t>
    </dgm:pt>
    <dgm:pt modelId="{951F17E7-9981-B546-B478-3BAF0B52E798}">
      <dgm:prSet phldrT="[Testo]"/>
      <dgm:spPr/>
      <dgm:t>
        <a:bodyPr/>
        <a:lstStyle/>
        <a:p>
          <a:r>
            <a:rPr lang="it-IT" b="1"/>
            <a:t>Dolore Oncologico</a:t>
          </a:r>
        </a:p>
        <a:p>
          <a:r>
            <a:rPr lang="it-IT"/>
            <a:t>Crolli Vertebrali</a:t>
          </a:r>
        </a:p>
      </dgm:t>
    </dgm:pt>
    <dgm:pt modelId="{C4F2FD71-FE6D-B446-9132-7889688430CD}" type="parTrans" cxnId="{82466779-FF96-EB45-AC45-06022905A57F}">
      <dgm:prSet/>
      <dgm:spPr/>
      <dgm:t>
        <a:bodyPr/>
        <a:lstStyle/>
        <a:p>
          <a:endParaRPr lang="it-IT"/>
        </a:p>
      </dgm:t>
    </dgm:pt>
    <dgm:pt modelId="{1E1390D2-F309-3243-ACF5-7BE67602BF32}" type="sibTrans" cxnId="{82466779-FF96-EB45-AC45-06022905A57F}">
      <dgm:prSet/>
      <dgm:spPr/>
      <dgm:t>
        <a:bodyPr/>
        <a:lstStyle/>
        <a:p>
          <a:endParaRPr lang="it-IT"/>
        </a:p>
      </dgm:t>
    </dgm:pt>
    <dgm:pt modelId="{F6BB6EEC-D7F4-1545-96F8-613CF279E355}">
      <dgm:prSet phldrT="[Testo]"/>
      <dgm:spPr/>
      <dgm:t>
        <a:bodyPr/>
        <a:lstStyle/>
        <a:p>
          <a:r>
            <a:rPr lang="it-IT" b="1"/>
            <a:t>BPCO </a:t>
          </a:r>
        </a:p>
        <a:p>
          <a:r>
            <a:rPr lang="it-IT"/>
            <a:t>IV STADIO</a:t>
          </a:r>
        </a:p>
      </dgm:t>
    </dgm:pt>
    <dgm:pt modelId="{27B62441-429B-844A-A58C-9810DEC6A70D}" type="parTrans" cxnId="{C8E48EFE-A9B7-824F-8064-BFFE2B8F0743}">
      <dgm:prSet/>
      <dgm:spPr/>
      <dgm:t>
        <a:bodyPr/>
        <a:lstStyle/>
        <a:p>
          <a:endParaRPr lang="it-IT"/>
        </a:p>
      </dgm:t>
    </dgm:pt>
    <dgm:pt modelId="{51206AC8-3165-CB4F-ACD8-3CC5395E26A9}" type="sibTrans" cxnId="{C8E48EFE-A9B7-824F-8064-BFFE2B8F0743}">
      <dgm:prSet/>
      <dgm:spPr/>
      <dgm:t>
        <a:bodyPr/>
        <a:lstStyle/>
        <a:p>
          <a:endParaRPr lang="it-IT"/>
        </a:p>
      </dgm:t>
    </dgm:pt>
    <dgm:pt modelId="{93ECC1C6-B0E1-5E4D-B544-6C433ABEAA92}">
      <dgm:prSet phldrT="[Testo]"/>
      <dgm:spPr/>
      <dgm:t>
        <a:bodyPr/>
        <a:lstStyle/>
        <a:p>
          <a:r>
            <a:rPr lang="it-IT" b="1"/>
            <a:t>Diabete Mellito </a:t>
          </a:r>
        </a:p>
        <a:p>
          <a:r>
            <a:rPr lang="it-IT"/>
            <a:t>Tipo 2</a:t>
          </a:r>
        </a:p>
      </dgm:t>
    </dgm:pt>
    <dgm:pt modelId="{9CE51327-F8B2-AD43-BC7C-05A84BF47994}" type="parTrans" cxnId="{6E401CFB-96BB-A44C-A7AA-0C5B9473BB01}">
      <dgm:prSet/>
      <dgm:spPr/>
      <dgm:t>
        <a:bodyPr/>
        <a:lstStyle/>
        <a:p>
          <a:endParaRPr lang="it-IT"/>
        </a:p>
      </dgm:t>
    </dgm:pt>
    <dgm:pt modelId="{7F7D7BD3-60FA-544A-A3C6-4F4CBB22722D}" type="sibTrans" cxnId="{6E401CFB-96BB-A44C-A7AA-0C5B9473BB01}">
      <dgm:prSet/>
      <dgm:spPr/>
      <dgm:t>
        <a:bodyPr/>
        <a:lstStyle/>
        <a:p>
          <a:endParaRPr lang="it-IT"/>
        </a:p>
      </dgm:t>
    </dgm:pt>
    <dgm:pt modelId="{6F6C140E-DA93-2745-8B9C-5DF3CD059290}">
      <dgm:prSet phldrT="[Testo]"/>
      <dgm:spPr/>
      <dgm:t>
        <a:bodyPr/>
        <a:lstStyle/>
        <a:p>
          <a:r>
            <a:rPr lang="it-IT" b="1"/>
            <a:t>Dislipidemia</a:t>
          </a:r>
        </a:p>
      </dgm:t>
    </dgm:pt>
    <dgm:pt modelId="{6F8B7F65-006B-4744-BDAC-3646078BD52B}" type="parTrans" cxnId="{CC75BCD4-0D39-D141-9158-A30F8525CF38}">
      <dgm:prSet/>
      <dgm:spPr/>
      <dgm:t>
        <a:bodyPr/>
        <a:lstStyle/>
        <a:p>
          <a:endParaRPr lang="it-IT"/>
        </a:p>
      </dgm:t>
    </dgm:pt>
    <dgm:pt modelId="{21571728-D4C6-F74F-9A51-1F3344532846}" type="sibTrans" cxnId="{CC75BCD4-0D39-D141-9158-A30F8525CF38}">
      <dgm:prSet/>
      <dgm:spPr/>
      <dgm:t>
        <a:bodyPr/>
        <a:lstStyle/>
        <a:p>
          <a:endParaRPr lang="it-IT"/>
        </a:p>
      </dgm:t>
    </dgm:pt>
    <dgm:pt modelId="{3C8FEFFD-4CF8-F547-A21B-9AA42CC72DFC}">
      <dgm:prSet phldrT="[Testo]"/>
      <dgm:spPr/>
      <dgm:t>
        <a:bodyPr/>
        <a:lstStyle/>
        <a:p>
          <a:r>
            <a:rPr lang="it-IT" b="1"/>
            <a:t>Piaga da decubito</a:t>
          </a:r>
        </a:p>
        <a:p>
          <a:r>
            <a:rPr lang="it-IT"/>
            <a:t>Stadio II</a:t>
          </a:r>
        </a:p>
      </dgm:t>
    </dgm:pt>
    <dgm:pt modelId="{B0F5DF51-7159-5244-92B9-0C13B7DC820D}" type="parTrans" cxnId="{15207E57-B952-394E-B455-B19D50D3BB25}">
      <dgm:prSet/>
      <dgm:spPr/>
      <dgm:t>
        <a:bodyPr/>
        <a:lstStyle/>
        <a:p>
          <a:endParaRPr lang="it-IT"/>
        </a:p>
      </dgm:t>
    </dgm:pt>
    <dgm:pt modelId="{AF3FE0FA-1433-EB47-B684-942EBCC3793E}" type="sibTrans" cxnId="{15207E57-B952-394E-B455-B19D50D3BB25}">
      <dgm:prSet/>
      <dgm:spPr/>
      <dgm:t>
        <a:bodyPr/>
        <a:lstStyle/>
        <a:p>
          <a:endParaRPr lang="it-IT"/>
        </a:p>
      </dgm:t>
    </dgm:pt>
    <dgm:pt modelId="{2176A5EE-A010-BC40-B3A5-C09E83823B79}">
      <dgm:prSet phldrT="[Testo]"/>
      <dgm:spPr/>
      <dgm:t>
        <a:bodyPr/>
        <a:lstStyle/>
        <a:p>
          <a:r>
            <a:rPr lang="it-IT" b="1"/>
            <a:t>Insonnia</a:t>
          </a:r>
        </a:p>
      </dgm:t>
    </dgm:pt>
    <dgm:pt modelId="{64F46BD1-1BDA-B24A-AF08-BDD3DD1F6E95}" type="parTrans" cxnId="{90F26D69-9272-8941-A1B0-44F92CCFA289}">
      <dgm:prSet/>
      <dgm:spPr/>
      <dgm:t>
        <a:bodyPr/>
        <a:lstStyle/>
        <a:p>
          <a:endParaRPr lang="it-IT"/>
        </a:p>
      </dgm:t>
    </dgm:pt>
    <dgm:pt modelId="{8CFD1F71-EFCD-814C-870F-8B0EFB867F16}" type="sibTrans" cxnId="{90F26D69-9272-8941-A1B0-44F92CCFA289}">
      <dgm:prSet/>
      <dgm:spPr/>
      <dgm:t>
        <a:bodyPr/>
        <a:lstStyle/>
        <a:p>
          <a:endParaRPr lang="it-IT"/>
        </a:p>
      </dgm:t>
    </dgm:pt>
    <dgm:pt modelId="{158BC4D2-C24B-1E4E-AD55-49E057325A78}">
      <dgm:prSet phldrT="[Testo]"/>
      <dgm:spPr/>
      <dgm:t>
        <a:bodyPr/>
        <a:lstStyle/>
        <a:p>
          <a:r>
            <a:rPr lang="it-IT" b="1"/>
            <a:t>Morbo di Parkinson</a:t>
          </a:r>
        </a:p>
      </dgm:t>
    </dgm:pt>
    <dgm:pt modelId="{BB1A153F-D2FC-594D-9E39-D9C9975D88D4}" type="parTrans" cxnId="{21D48D10-AB10-9B44-B2F9-0C6AE23941D7}">
      <dgm:prSet/>
      <dgm:spPr/>
      <dgm:t>
        <a:bodyPr/>
        <a:lstStyle/>
        <a:p>
          <a:endParaRPr lang="it-IT"/>
        </a:p>
      </dgm:t>
    </dgm:pt>
    <dgm:pt modelId="{EC4ACD4E-5515-9E4F-937A-ACE7BC0BCBCC}" type="sibTrans" cxnId="{21D48D10-AB10-9B44-B2F9-0C6AE23941D7}">
      <dgm:prSet/>
      <dgm:spPr/>
      <dgm:t>
        <a:bodyPr/>
        <a:lstStyle/>
        <a:p>
          <a:endParaRPr lang="it-IT"/>
        </a:p>
      </dgm:t>
    </dgm:pt>
    <dgm:pt modelId="{D5E19D99-7A51-4D47-87B7-2A8D6E52D2E5}">
      <dgm:prSet phldrT="[Testo]"/>
      <dgm:spPr/>
      <dgm:t>
        <a:bodyPr/>
        <a:lstStyle/>
        <a:p>
          <a:r>
            <a:rPr lang="it-IT" b="1"/>
            <a:t>Cardiopatia ischemica cronica</a:t>
          </a:r>
        </a:p>
      </dgm:t>
    </dgm:pt>
    <dgm:pt modelId="{6A8DCAD8-DB61-0345-B665-5AC3C61A4907}" type="parTrans" cxnId="{DE78FE44-90D1-D54B-8045-AF6FAFAA7F78}">
      <dgm:prSet/>
      <dgm:spPr/>
      <dgm:t>
        <a:bodyPr/>
        <a:lstStyle/>
        <a:p>
          <a:endParaRPr lang="it-IT"/>
        </a:p>
      </dgm:t>
    </dgm:pt>
    <dgm:pt modelId="{DF74270E-B868-3744-A5D4-42B6B397DD13}" type="sibTrans" cxnId="{DE78FE44-90D1-D54B-8045-AF6FAFAA7F78}">
      <dgm:prSet/>
      <dgm:spPr/>
      <dgm:t>
        <a:bodyPr/>
        <a:lstStyle/>
        <a:p>
          <a:endParaRPr lang="it-IT"/>
        </a:p>
      </dgm:t>
    </dgm:pt>
    <dgm:pt modelId="{15B124C9-9A7B-2841-B1BF-980C9FCDD982}">
      <dgm:prSet phldrT="[Testo]"/>
      <dgm:spPr/>
      <dgm:t>
        <a:bodyPr/>
        <a:lstStyle/>
        <a:p>
          <a:r>
            <a:rPr lang="it-IT" b="1"/>
            <a:t>Cuore Polmonare</a:t>
          </a:r>
        </a:p>
      </dgm:t>
    </dgm:pt>
    <dgm:pt modelId="{38C13AE6-3F9C-3C45-AE88-434BA19AE445}" type="parTrans" cxnId="{A85F0C02-E3DC-9743-8507-BFBA662DCCC4}">
      <dgm:prSet/>
      <dgm:spPr/>
      <dgm:t>
        <a:bodyPr/>
        <a:lstStyle/>
        <a:p>
          <a:endParaRPr lang="it-IT"/>
        </a:p>
      </dgm:t>
    </dgm:pt>
    <dgm:pt modelId="{2B4497A0-F8CB-3D4E-9DFF-EE90D9490617}" type="sibTrans" cxnId="{A85F0C02-E3DC-9743-8507-BFBA662DCCC4}">
      <dgm:prSet/>
      <dgm:spPr/>
      <dgm:t>
        <a:bodyPr/>
        <a:lstStyle/>
        <a:p>
          <a:endParaRPr lang="it-IT"/>
        </a:p>
      </dgm:t>
    </dgm:pt>
    <dgm:pt modelId="{B15F9ED3-DA11-B64C-8355-DE5D29D3F630}">
      <dgm:prSet phldrT="[Testo]"/>
      <dgm:spPr/>
      <dgm:t>
        <a:bodyPr/>
        <a:lstStyle/>
        <a:p>
          <a:r>
            <a:rPr lang="it-IT" b="1"/>
            <a:t>Ipertensione Arteriosa</a:t>
          </a:r>
        </a:p>
      </dgm:t>
    </dgm:pt>
    <dgm:pt modelId="{FDB86C10-1B54-8A43-84F8-0F2B42A2A4F5}" type="parTrans" cxnId="{84EDDA48-172B-714B-BCC8-DC3A1658925D}">
      <dgm:prSet/>
      <dgm:spPr/>
      <dgm:t>
        <a:bodyPr/>
        <a:lstStyle/>
        <a:p>
          <a:endParaRPr lang="it-IT"/>
        </a:p>
      </dgm:t>
    </dgm:pt>
    <dgm:pt modelId="{B3546456-F92C-A448-844A-D2EEFE5405E5}" type="sibTrans" cxnId="{84EDDA48-172B-714B-BCC8-DC3A1658925D}">
      <dgm:prSet/>
      <dgm:spPr/>
      <dgm:t>
        <a:bodyPr/>
        <a:lstStyle/>
        <a:p>
          <a:endParaRPr lang="it-IT"/>
        </a:p>
      </dgm:t>
    </dgm:pt>
    <dgm:pt modelId="{D6CDE325-C02E-5442-A913-7DC61AD26784}" type="pres">
      <dgm:prSet presAssocID="{4662D56F-EACB-9946-833B-98589066C685}" presName="composite" presStyleCnt="0">
        <dgm:presLayoutVars>
          <dgm:chMax val="1"/>
          <dgm:dir/>
          <dgm:resizeHandles val="exact"/>
        </dgm:presLayoutVars>
      </dgm:prSet>
      <dgm:spPr/>
      <dgm:t>
        <a:bodyPr/>
        <a:lstStyle/>
        <a:p>
          <a:endParaRPr lang="it-IT"/>
        </a:p>
      </dgm:t>
    </dgm:pt>
    <dgm:pt modelId="{6DD88C15-ED55-D74B-9525-E352A9198C88}" type="pres">
      <dgm:prSet presAssocID="{4662D56F-EACB-9946-833B-98589066C685}" presName="radial" presStyleCnt="0">
        <dgm:presLayoutVars>
          <dgm:animLvl val="ctr"/>
        </dgm:presLayoutVars>
      </dgm:prSet>
      <dgm:spPr/>
    </dgm:pt>
    <dgm:pt modelId="{2F66317D-6F79-4041-9CFF-2BF047DCE001}" type="pres">
      <dgm:prSet presAssocID="{84040F6B-8197-E945-AEA5-8B978A621CE7}" presName="centerShape" presStyleLbl="vennNode1" presStyleIdx="0" presStyleCnt="12"/>
      <dgm:spPr/>
      <dgm:t>
        <a:bodyPr/>
        <a:lstStyle/>
        <a:p>
          <a:endParaRPr lang="it-IT"/>
        </a:p>
      </dgm:t>
    </dgm:pt>
    <dgm:pt modelId="{1A9E0D0D-90A8-CB48-8D61-8D4865D6B69D}" type="pres">
      <dgm:prSet presAssocID="{7B1C22F3-ED15-A348-BEBA-758C49B728FF}" presName="node" presStyleLbl="vennNode1" presStyleIdx="1" presStyleCnt="12">
        <dgm:presLayoutVars>
          <dgm:bulletEnabled val="1"/>
        </dgm:presLayoutVars>
      </dgm:prSet>
      <dgm:spPr/>
      <dgm:t>
        <a:bodyPr/>
        <a:lstStyle/>
        <a:p>
          <a:endParaRPr lang="it-IT"/>
        </a:p>
      </dgm:t>
    </dgm:pt>
    <dgm:pt modelId="{DB3AC779-C0D2-3A48-AE21-2BB24575E437}" type="pres">
      <dgm:prSet presAssocID="{951F17E7-9981-B546-B478-3BAF0B52E798}" presName="node" presStyleLbl="vennNode1" presStyleIdx="2" presStyleCnt="12">
        <dgm:presLayoutVars>
          <dgm:bulletEnabled val="1"/>
        </dgm:presLayoutVars>
      </dgm:prSet>
      <dgm:spPr/>
      <dgm:t>
        <a:bodyPr/>
        <a:lstStyle/>
        <a:p>
          <a:endParaRPr lang="it-IT"/>
        </a:p>
      </dgm:t>
    </dgm:pt>
    <dgm:pt modelId="{534D409D-774B-C846-B075-D29739E4B2AD}" type="pres">
      <dgm:prSet presAssocID="{F6BB6EEC-D7F4-1545-96F8-613CF279E355}" presName="node" presStyleLbl="vennNode1" presStyleIdx="3" presStyleCnt="12">
        <dgm:presLayoutVars>
          <dgm:bulletEnabled val="1"/>
        </dgm:presLayoutVars>
      </dgm:prSet>
      <dgm:spPr/>
      <dgm:t>
        <a:bodyPr/>
        <a:lstStyle/>
        <a:p>
          <a:endParaRPr lang="it-IT"/>
        </a:p>
      </dgm:t>
    </dgm:pt>
    <dgm:pt modelId="{26B8DCCD-1278-B647-91EF-555A5D3D2D52}" type="pres">
      <dgm:prSet presAssocID="{93ECC1C6-B0E1-5E4D-B544-6C433ABEAA92}" presName="node" presStyleLbl="vennNode1" presStyleIdx="4" presStyleCnt="12">
        <dgm:presLayoutVars>
          <dgm:bulletEnabled val="1"/>
        </dgm:presLayoutVars>
      </dgm:prSet>
      <dgm:spPr/>
      <dgm:t>
        <a:bodyPr/>
        <a:lstStyle/>
        <a:p>
          <a:endParaRPr lang="it-IT"/>
        </a:p>
      </dgm:t>
    </dgm:pt>
    <dgm:pt modelId="{907FA811-963C-4F4E-8F17-701D01B6ED2A}" type="pres">
      <dgm:prSet presAssocID="{3C8FEFFD-4CF8-F547-A21B-9AA42CC72DFC}" presName="node" presStyleLbl="vennNode1" presStyleIdx="5" presStyleCnt="12">
        <dgm:presLayoutVars>
          <dgm:bulletEnabled val="1"/>
        </dgm:presLayoutVars>
      </dgm:prSet>
      <dgm:spPr/>
      <dgm:t>
        <a:bodyPr/>
        <a:lstStyle/>
        <a:p>
          <a:endParaRPr lang="it-IT"/>
        </a:p>
      </dgm:t>
    </dgm:pt>
    <dgm:pt modelId="{FB274E51-4C02-E143-AB99-EEB942359424}" type="pres">
      <dgm:prSet presAssocID="{2176A5EE-A010-BC40-B3A5-C09E83823B79}" presName="node" presStyleLbl="vennNode1" presStyleIdx="6" presStyleCnt="12">
        <dgm:presLayoutVars>
          <dgm:bulletEnabled val="1"/>
        </dgm:presLayoutVars>
      </dgm:prSet>
      <dgm:spPr/>
      <dgm:t>
        <a:bodyPr/>
        <a:lstStyle/>
        <a:p>
          <a:endParaRPr lang="it-IT"/>
        </a:p>
      </dgm:t>
    </dgm:pt>
    <dgm:pt modelId="{A8D9ADF1-0840-E74E-810E-06BE842FBD78}" type="pres">
      <dgm:prSet presAssocID="{158BC4D2-C24B-1E4E-AD55-49E057325A78}" presName="node" presStyleLbl="vennNode1" presStyleIdx="7" presStyleCnt="12">
        <dgm:presLayoutVars>
          <dgm:bulletEnabled val="1"/>
        </dgm:presLayoutVars>
      </dgm:prSet>
      <dgm:spPr/>
      <dgm:t>
        <a:bodyPr/>
        <a:lstStyle/>
        <a:p>
          <a:endParaRPr lang="it-IT"/>
        </a:p>
      </dgm:t>
    </dgm:pt>
    <dgm:pt modelId="{73265779-CC16-2940-8776-419C48647D50}" type="pres">
      <dgm:prSet presAssocID="{D5E19D99-7A51-4D47-87B7-2A8D6E52D2E5}" presName="node" presStyleLbl="vennNode1" presStyleIdx="8" presStyleCnt="12">
        <dgm:presLayoutVars>
          <dgm:bulletEnabled val="1"/>
        </dgm:presLayoutVars>
      </dgm:prSet>
      <dgm:spPr/>
      <dgm:t>
        <a:bodyPr/>
        <a:lstStyle/>
        <a:p>
          <a:endParaRPr lang="it-IT"/>
        </a:p>
      </dgm:t>
    </dgm:pt>
    <dgm:pt modelId="{C697E045-7077-A345-B415-1D19FB75A081}" type="pres">
      <dgm:prSet presAssocID="{15B124C9-9A7B-2841-B1BF-980C9FCDD982}" presName="node" presStyleLbl="vennNode1" presStyleIdx="9" presStyleCnt="12">
        <dgm:presLayoutVars>
          <dgm:bulletEnabled val="1"/>
        </dgm:presLayoutVars>
      </dgm:prSet>
      <dgm:spPr/>
      <dgm:t>
        <a:bodyPr/>
        <a:lstStyle/>
        <a:p>
          <a:endParaRPr lang="it-IT"/>
        </a:p>
      </dgm:t>
    </dgm:pt>
    <dgm:pt modelId="{64309682-FBCD-7B45-B8A8-B12629E9F5EC}" type="pres">
      <dgm:prSet presAssocID="{B15F9ED3-DA11-B64C-8355-DE5D29D3F630}" presName="node" presStyleLbl="vennNode1" presStyleIdx="10" presStyleCnt="12">
        <dgm:presLayoutVars>
          <dgm:bulletEnabled val="1"/>
        </dgm:presLayoutVars>
      </dgm:prSet>
      <dgm:spPr/>
      <dgm:t>
        <a:bodyPr/>
        <a:lstStyle/>
        <a:p>
          <a:endParaRPr lang="it-IT"/>
        </a:p>
      </dgm:t>
    </dgm:pt>
    <dgm:pt modelId="{973771A5-EF67-E346-A512-76E4ED76AEB3}" type="pres">
      <dgm:prSet presAssocID="{6F6C140E-DA93-2745-8B9C-5DF3CD059290}" presName="node" presStyleLbl="vennNode1" presStyleIdx="11" presStyleCnt="12">
        <dgm:presLayoutVars>
          <dgm:bulletEnabled val="1"/>
        </dgm:presLayoutVars>
      </dgm:prSet>
      <dgm:spPr/>
      <dgm:t>
        <a:bodyPr/>
        <a:lstStyle/>
        <a:p>
          <a:endParaRPr lang="it-IT"/>
        </a:p>
      </dgm:t>
    </dgm:pt>
  </dgm:ptLst>
  <dgm:cxnLst>
    <dgm:cxn modelId="{84EDDA48-172B-714B-BCC8-DC3A1658925D}" srcId="{84040F6B-8197-E945-AEA5-8B978A621CE7}" destId="{B15F9ED3-DA11-B64C-8355-DE5D29D3F630}" srcOrd="9" destOrd="0" parTransId="{FDB86C10-1B54-8A43-84F8-0F2B42A2A4F5}" sibTransId="{B3546456-F92C-A448-844A-D2EEFE5405E5}"/>
    <dgm:cxn modelId="{6E401CFB-96BB-A44C-A7AA-0C5B9473BB01}" srcId="{84040F6B-8197-E945-AEA5-8B978A621CE7}" destId="{93ECC1C6-B0E1-5E4D-B544-6C433ABEAA92}" srcOrd="3" destOrd="0" parTransId="{9CE51327-F8B2-AD43-BC7C-05A84BF47994}" sibTransId="{7F7D7BD3-60FA-544A-A3C6-4F4CBB22722D}"/>
    <dgm:cxn modelId="{A85F0C02-E3DC-9743-8507-BFBA662DCCC4}" srcId="{84040F6B-8197-E945-AEA5-8B978A621CE7}" destId="{15B124C9-9A7B-2841-B1BF-980C9FCDD982}" srcOrd="8" destOrd="0" parTransId="{38C13AE6-3F9C-3C45-AE88-434BA19AE445}" sibTransId="{2B4497A0-F8CB-3D4E-9DFF-EE90D9490617}"/>
    <dgm:cxn modelId="{90F26D69-9272-8941-A1B0-44F92CCFA289}" srcId="{84040F6B-8197-E945-AEA5-8B978A621CE7}" destId="{2176A5EE-A010-BC40-B3A5-C09E83823B79}" srcOrd="5" destOrd="0" parTransId="{64F46BD1-1BDA-B24A-AF08-BDD3DD1F6E95}" sibTransId="{8CFD1F71-EFCD-814C-870F-8B0EFB867F16}"/>
    <dgm:cxn modelId="{04EC10C7-08EA-0A4E-A4F2-E3D36FB66183}" type="presOf" srcId="{D5E19D99-7A51-4D47-87B7-2A8D6E52D2E5}" destId="{73265779-CC16-2940-8776-419C48647D50}" srcOrd="0" destOrd="0" presId="urn:microsoft.com/office/officeart/2005/8/layout/radial3"/>
    <dgm:cxn modelId="{CC75BCD4-0D39-D141-9158-A30F8525CF38}" srcId="{84040F6B-8197-E945-AEA5-8B978A621CE7}" destId="{6F6C140E-DA93-2745-8B9C-5DF3CD059290}" srcOrd="10" destOrd="0" parTransId="{6F8B7F65-006B-4744-BDAC-3646078BD52B}" sibTransId="{21571728-D4C6-F74F-9A51-1F3344532846}"/>
    <dgm:cxn modelId="{15207E57-B952-394E-B455-B19D50D3BB25}" srcId="{84040F6B-8197-E945-AEA5-8B978A621CE7}" destId="{3C8FEFFD-4CF8-F547-A21B-9AA42CC72DFC}" srcOrd="4" destOrd="0" parTransId="{B0F5DF51-7159-5244-92B9-0C13B7DC820D}" sibTransId="{AF3FE0FA-1433-EB47-B684-942EBCC3793E}"/>
    <dgm:cxn modelId="{32BC6981-2EAE-D14C-92FA-070FC9855088}" type="presOf" srcId="{15B124C9-9A7B-2841-B1BF-980C9FCDD982}" destId="{C697E045-7077-A345-B415-1D19FB75A081}" srcOrd="0" destOrd="0" presId="urn:microsoft.com/office/officeart/2005/8/layout/radial3"/>
    <dgm:cxn modelId="{C8E48EFE-A9B7-824F-8064-BFFE2B8F0743}" srcId="{84040F6B-8197-E945-AEA5-8B978A621CE7}" destId="{F6BB6EEC-D7F4-1545-96F8-613CF279E355}" srcOrd="2" destOrd="0" parTransId="{27B62441-429B-844A-A58C-9810DEC6A70D}" sibTransId="{51206AC8-3165-CB4F-ACD8-3CC5395E26A9}"/>
    <dgm:cxn modelId="{5A960EA2-24A3-6940-877A-A31C48EBD1E7}" srcId="{4662D56F-EACB-9946-833B-98589066C685}" destId="{84040F6B-8197-E945-AEA5-8B978A621CE7}" srcOrd="0" destOrd="0" parTransId="{622416D2-F132-654E-BB66-BDB73CC1E5D8}" sibTransId="{C04CDCD7-13A3-AC46-8DCD-AA938CF70E55}"/>
    <dgm:cxn modelId="{A8ABE463-8F0B-B14A-9070-D49150A41C0B}" type="presOf" srcId="{84040F6B-8197-E945-AEA5-8B978A621CE7}" destId="{2F66317D-6F79-4041-9CFF-2BF047DCE001}" srcOrd="0" destOrd="0" presId="urn:microsoft.com/office/officeart/2005/8/layout/radial3"/>
    <dgm:cxn modelId="{82466779-FF96-EB45-AC45-06022905A57F}" srcId="{84040F6B-8197-E945-AEA5-8B978A621CE7}" destId="{951F17E7-9981-B546-B478-3BAF0B52E798}" srcOrd="1" destOrd="0" parTransId="{C4F2FD71-FE6D-B446-9132-7889688430CD}" sibTransId="{1E1390D2-F309-3243-ACF5-7BE67602BF32}"/>
    <dgm:cxn modelId="{E92B2F52-5CBE-7F42-AACB-E501FA241C26}" srcId="{84040F6B-8197-E945-AEA5-8B978A621CE7}" destId="{7B1C22F3-ED15-A348-BEBA-758C49B728FF}" srcOrd="0" destOrd="0" parTransId="{6814F812-6585-A144-8864-97038968E79D}" sibTransId="{76ADF8F2-CDBD-F248-A896-660215585ACD}"/>
    <dgm:cxn modelId="{21D48D10-AB10-9B44-B2F9-0C6AE23941D7}" srcId="{84040F6B-8197-E945-AEA5-8B978A621CE7}" destId="{158BC4D2-C24B-1E4E-AD55-49E057325A78}" srcOrd="6" destOrd="0" parTransId="{BB1A153F-D2FC-594D-9E39-D9C9975D88D4}" sibTransId="{EC4ACD4E-5515-9E4F-937A-ACE7BC0BCBCC}"/>
    <dgm:cxn modelId="{C4CDA66D-07DD-AA44-B0B4-F4708366BC03}" type="presOf" srcId="{7B1C22F3-ED15-A348-BEBA-758C49B728FF}" destId="{1A9E0D0D-90A8-CB48-8D61-8D4865D6B69D}" srcOrd="0" destOrd="0" presId="urn:microsoft.com/office/officeart/2005/8/layout/radial3"/>
    <dgm:cxn modelId="{3018D75B-1339-284B-BD9C-8CF31857B83F}" type="presOf" srcId="{B15F9ED3-DA11-B64C-8355-DE5D29D3F630}" destId="{64309682-FBCD-7B45-B8A8-B12629E9F5EC}" srcOrd="0" destOrd="0" presId="urn:microsoft.com/office/officeart/2005/8/layout/radial3"/>
    <dgm:cxn modelId="{16595EC8-FA45-D545-A4C9-065CD68DE15A}" type="presOf" srcId="{158BC4D2-C24B-1E4E-AD55-49E057325A78}" destId="{A8D9ADF1-0840-E74E-810E-06BE842FBD78}" srcOrd="0" destOrd="0" presId="urn:microsoft.com/office/officeart/2005/8/layout/radial3"/>
    <dgm:cxn modelId="{B887F89F-8D19-7344-A875-262CBEE81B2D}" type="presOf" srcId="{6F6C140E-DA93-2745-8B9C-5DF3CD059290}" destId="{973771A5-EF67-E346-A512-76E4ED76AEB3}" srcOrd="0" destOrd="0" presId="urn:microsoft.com/office/officeart/2005/8/layout/radial3"/>
    <dgm:cxn modelId="{435D2888-4C29-C144-A9E9-FBA39CD3B702}" type="presOf" srcId="{F6BB6EEC-D7F4-1545-96F8-613CF279E355}" destId="{534D409D-774B-C846-B075-D29739E4B2AD}" srcOrd="0" destOrd="0" presId="urn:microsoft.com/office/officeart/2005/8/layout/radial3"/>
    <dgm:cxn modelId="{2A2C020D-2EF9-B545-BDED-DF274051B1E5}" type="presOf" srcId="{2176A5EE-A010-BC40-B3A5-C09E83823B79}" destId="{FB274E51-4C02-E143-AB99-EEB942359424}" srcOrd="0" destOrd="0" presId="urn:microsoft.com/office/officeart/2005/8/layout/radial3"/>
    <dgm:cxn modelId="{657ECD8A-8FC8-2645-8EB1-29845A81E685}" type="presOf" srcId="{93ECC1C6-B0E1-5E4D-B544-6C433ABEAA92}" destId="{26B8DCCD-1278-B647-91EF-555A5D3D2D52}" srcOrd="0" destOrd="0" presId="urn:microsoft.com/office/officeart/2005/8/layout/radial3"/>
    <dgm:cxn modelId="{DE78FE44-90D1-D54B-8045-AF6FAFAA7F78}" srcId="{84040F6B-8197-E945-AEA5-8B978A621CE7}" destId="{D5E19D99-7A51-4D47-87B7-2A8D6E52D2E5}" srcOrd="7" destOrd="0" parTransId="{6A8DCAD8-DB61-0345-B665-5AC3C61A4907}" sibTransId="{DF74270E-B868-3744-A5D4-42B6B397DD13}"/>
    <dgm:cxn modelId="{EA430407-19E0-6547-A773-BA93359862C1}" type="presOf" srcId="{4662D56F-EACB-9946-833B-98589066C685}" destId="{D6CDE325-C02E-5442-A913-7DC61AD26784}" srcOrd="0" destOrd="0" presId="urn:microsoft.com/office/officeart/2005/8/layout/radial3"/>
    <dgm:cxn modelId="{0FE4ACB9-12F6-914D-8E34-0A9D81A2A20F}" type="presOf" srcId="{3C8FEFFD-4CF8-F547-A21B-9AA42CC72DFC}" destId="{907FA811-963C-4F4E-8F17-701D01B6ED2A}" srcOrd="0" destOrd="0" presId="urn:microsoft.com/office/officeart/2005/8/layout/radial3"/>
    <dgm:cxn modelId="{6D1861C1-376D-F348-B2CA-2190588F8024}" type="presOf" srcId="{951F17E7-9981-B546-B478-3BAF0B52E798}" destId="{DB3AC779-C0D2-3A48-AE21-2BB24575E437}" srcOrd="0" destOrd="0" presId="urn:microsoft.com/office/officeart/2005/8/layout/radial3"/>
    <dgm:cxn modelId="{0DF645A7-80A1-5F47-B318-D261D3946A8C}" type="presParOf" srcId="{D6CDE325-C02E-5442-A913-7DC61AD26784}" destId="{6DD88C15-ED55-D74B-9525-E352A9198C88}" srcOrd="0" destOrd="0" presId="urn:microsoft.com/office/officeart/2005/8/layout/radial3"/>
    <dgm:cxn modelId="{78F4CCCC-CAB4-804D-A160-4C7D2210D59C}" type="presParOf" srcId="{6DD88C15-ED55-D74B-9525-E352A9198C88}" destId="{2F66317D-6F79-4041-9CFF-2BF047DCE001}" srcOrd="0" destOrd="0" presId="urn:microsoft.com/office/officeart/2005/8/layout/radial3"/>
    <dgm:cxn modelId="{0788BDA7-4061-3746-A3E2-F1A788D41E52}" type="presParOf" srcId="{6DD88C15-ED55-D74B-9525-E352A9198C88}" destId="{1A9E0D0D-90A8-CB48-8D61-8D4865D6B69D}" srcOrd="1" destOrd="0" presId="urn:microsoft.com/office/officeart/2005/8/layout/radial3"/>
    <dgm:cxn modelId="{041ED83F-A6F4-9744-B294-3170291E3A72}" type="presParOf" srcId="{6DD88C15-ED55-D74B-9525-E352A9198C88}" destId="{DB3AC779-C0D2-3A48-AE21-2BB24575E437}" srcOrd="2" destOrd="0" presId="urn:microsoft.com/office/officeart/2005/8/layout/radial3"/>
    <dgm:cxn modelId="{6B087010-4255-6643-BC74-65959E7958A6}" type="presParOf" srcId="{6DD88C15-ED55-D74B-9525-E352A9198C88}" destId="{534D409D-774B-C846-B075-D29739E4B2AD}" srcOrd="3" destOrd="0" presId="urn:microsoft.com/office/officeart/2005/8/layout/radial3"/>
    <dgm:cxn modelId="{2CE2354E-CED0-6145-BCCC-5F1898486D71}" type="presParOf" srcId="{6DD88C15-ED55-D74B-9525-E352A9198C88}" destId="{26B8DCCD-1278-B647-91EF-555A5D3D2D52}" srcOrd="4" destOrd="0" presId="urn:microsoft.com/office/officeart/2005/8/layout/radial3"/>
    <dgm:cxn modelId="{C0D935AC-1FCE-6248-BE95-90E6D18C45EC}" type="presParOf" srcId="{6DD88C15-ED55-D74B-9525-E352A9198C88}" destId="{907FA811-963C-4F4E-8F17-701D01B6ED2A}" srcOrd="5" destOrd="0" presId="urn:microsoft.com/office/officeart/2005/8/layout/radial3"/>
    <dgm:cxn modelId="{242013EA-B92B-374A-B764-485E1905678B}" type="presParOf" srcId="{6DD88C15-ED55-D74B-9525-E352A9198C88}" destId="{FB274E51-4C02-E143-AB99-EEB942359424}" srcOrd="6" destOrd="0" presId="urn:microsoft.com/office/officeart/2005/8/layout/radial3"/>
    <dgm:cxn modelId="{0F7D232D-F665-3B4C-940C-9AB91E2F32F8}" type="presParOf" srcId="{6DD88C15-ED55-D74B-9525-E352A9198C88}" destId="{A8D9ADF1-0840-E74E-810E-06BE842FBD78}" srcOrd="7" destOrd="0" presId="urn:microsoft.com/office/officeart/2005/8/layout/radial3"/>
    <dgm:cxn modelId="{6E83F897-76B9-7742-B09E-096FD1659A26}" type="presParOf" srcId="{6DD88C15-ED55-D74B-9525-E352A9198C88}" destId="{73265779-CC16-2940-8776-419C48647D50}" srcOrd="8" destOrd="0" presId="urn:microsoft.com/office/officeart/2005/8/layout/radial3"/>
    <dgm:cxn modelId="{0A742430-4DC7-5D42-86EA-D7B0617B0BAA}" type="presParOf" srcId="{6DD88C15-ED55-D74B-9525-E352A9198C88}" destId="{C697E045-7077-A345-B415-1D19FB75A081}" srcOrd="9" destOrd="0" presId="urn:microsoft.com/office/officeart/2005/8/layout/radial3"/>
    <dgm:cxn modelId="{25514237-3B19-8749-A781-DFECD9A21E15}" type="presParOf" srcId="{6DD88C15-ED55-D74B-9525-E352A9198C88}" destId="{64309682-FBCD-7B45-B8A8-B12629E9F5EC}" srcOrd="10" destOrd="0" presId="urn:microsoft.com/office/officeart/2005/8/layout/radial3"/>
    <dgm:cxn modelId="{B3CEB385-EF9F-434B-ACBE-06D8A017D95D}" type="presParOf" srcId="{6DD88C15-ED55-D74B-9525-E352A9198C88}" destId="{973771A5-EF67-E346-A512-76E4ED76AEB3}" srcOrd="11"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62D56F-EACB-9946-833B-98589066C685}" type="doc">
      <dgm:prSet loTypeId="urn:microsoft.com/office/officeart/2005/8/layout/radial3" loCatId="relationship" qsTypeId="urn:microsoft.com/office/officeart/2005/8/quickstyle/3D2" qsCatId="3D" csTypeId="urn:microsoft.com/office/officeart/2005/8/colors/accent1_2" csCatId="accent1" phldr="1"/>
      <dgm:spPr/>
      <dgm:t>
        <a:bodyPr/>
        <a:lstStyle/>
        <a:p>
          <a:endParaRPr lang="it-IT"/>
        </a:p>
      </dgm:t>
    </dgm:pt>
    <dgm:pt modelId="{84040F6B-8197-E945-AEA5-8B978A621CE7}">
      <dgm:prSet phldrT="[Testo]"/>
      <dgm:spPr/>
      <dgm:t>
        <a:bodyPr/>
        <a:lstStyle/>
        <a:p>
          <a:r>
            <a:rPr lang="it-IT"/>
            <a:t>Mario</a:t>
          </a:r>
        </a:p>
      </dgm:t>
    </dgm:pt>
    <dgm:pt modelId="{622416D2-F132-654E-BB66-BDB73CC1E5D8}" type="parTrans" cxnId="{5A960EA2-24A3-6940-877A-A31C48EBD1E7}">
      <dgm:prSet/>
      <dgm:spPr/>
      <dgm:t>
        <a:bodyPr/>
        <a:lstStyle/>
        <a:p>
          <a:endParaRPr lang="it-IT"/>
        </a:p>
      </dgm:t>
    </dgm:pt>
    <dgm:pt modelId="{C04CDCD7-13A3-AC46-8DCD-AA938CF70E55}" type="sibTrans" cxnId="{5A960EA2-24A3-6940-877A-A31C48EBD1E7}">
      <dgm:prSet/>
      <dgm:spPr/>
      <dgm:t>
        <a:bodyPr/>
        <a:lstStyle/>
        <a:p>
          <a:endParaRPr lang="it-IT"/>
        </a:p>
      </dgm:t>
    </dgm:pt>
    <dgm:pt modelId="{7B1C22F3-ED15-A348-BEBA-758C49B728FF}">
      <dgm:prSet phldrT="[Testo]"/>
      <dgm:spPr/>
      <dgm:t>
        <a:bodyPr/>
        <a:lstStyle/>
        <a:p>
          <a:r>
            <a:rPr lang="it-IT" b="1"/>
            <a:t>K Prostata</a:t>
          </a:r>
        </a:p>
        <a:p>
          <a:r>
            <a:rPr lang="it-IT"/>
            <a:t>IV STADIO</a:t>
          </a:r>
        </a:p>
      </dgm:t>
    </dgm:pt>
    <dgm:pt modelId="{6814F812-6585-A144-8864-97038968E79D}" type="parTrans" cxnId="{E92B2F52-5CBE-7F42-AACB-E501FA241C26}">
      <dgm:prSet/>
      <dgm:spPr/>
      <dgm:t>
        <a:bodyPr/>
        <a:lstStyle/>
        <a:p>
          <a:endParaRPr lang="it-IT"/>
        </a:p>
      </dgm:t>
    </dgm:pt>
    <dgm:pt modelId="{76ADF8F2-CDBD-F248-A896-660215585ACD}" type="sibTrans" cxnId="{E92B2F52-5CBE-7F42-AACB-E501FA241C26}">
      <dgm:prSet/>
      <dgm:spPr/>
      <dgm:t>
        <a:bodyPr/>
        <a:lstStyle/>
        <a:p>
          <a:endParaRPr lang="it-IT"/>
        </a:p>
      </dgm:t>
    </dgm:pt>
    <dgm:pt modelId="{951F17E7-9981-B546-B478-3BAF0B52E798}">
      <dgm:prSet phldrT="[Testo]"/>
      <dgm:spPr/>
      <dgm:t>
        <a:bodyPr/>
        <a:lstStyle/>
        <a:p>
          <a:r>
            <a:rPr lang="it-IT" b="1"/>
            <a:t>Dolore Oncologico</a:t>
          </a:r>
        </a:p>
        <a:p>
          <a:r>
            <a:rPr lang="it-IT"/>
            <a:t>Crolli Vertebrali</a:t>
          </a:r>
        </a:p>
      </dgm:t>
    </dgm:pt>
    <dgm:pt modelId="{C4F2FD71-FE6D-B446-9132-7889688430CD}" type="parTrans" cxnId="{82466779-FF96-EB45-AC45-06022905A57F}">
      <dgm:prSet/>
      <dgm:spPr/>
      <dgm:t>
        <a:bodyPr/>
        <a:lstStyle/>
        <a:p>
          <a:endParaRPr lang="it-IT"/>
        </a:p>
      </dgm:t>
    </dgm:pt>
    <dgm:pt modelId="{1E1390D2-F309-3243-ACF5-7BE67602BF32}" type="sibTrans" cxnId="{82466779-FF96-EB45-AC45-06022905A57F}">
      <dgm:prSet/>
      <dgm:spPr/>
      <dgm:t>
        <a:bodyPr/>
        <a:lstStyle/>
        <a:p>
          <a:endParaRPr lang="it-IT"/>
        </a:p>
      </dgm:t>
    </dgm:pt>
    <dgm:pt modelId="{F6BB6EEC-D7F4-1545-96F8-613CF279E355}">
      <dgm:prSet phldrT="[Testo]"/>
      <dgm:spPr/>
      <dgm:t>
        <a:bodyPr/>
        <a:lstStyle/>
        <a:p>
          <a:r>
            <a:rPr lang="it-IT" b="1"/>
            <a:t>BPCO </a:t>
          </a:r>
        </a:p>
        <a:p>
          <a:r>
            <a:rPr lang="it-IT"/>
            <a:t>IV STADIO</a:t>
          </a:r>
        </a:p>
      </dgm:t>
    </dgm:pt>
    <dgm:pt modelId="{27B62441-429B-844A-A58C-9810DEC6A70D}" type="parTrans" cxnId="{C8E48EFE-A9B7-824F-8064-BFFE2B8F0743}">
      <dgm:prSet/>
      <dgm:spPr/>
      <dgm:t>
        <a:bodyPr/>
        <a:lstStyle/>
        <a:p>
          <a:endParaRPr lang="it-IT"/>
        </a:p>
      </dgm:t>
    </dgm:pt>
    <dgm:pt modelId="{51206AC8-3165-CB4F-ACD8-3CC5395E26A9}" type="sibTrans" cxnId="{C8E48EFE-A9B7-824F-8064-BFFE2B8F0743}">
      <dgm:prSet/>
      <dgm:spPr/>
      <dgm:t>
        <a:bodyPr/>
        <a:lstStyle/>
        <a:p>
          <a:endParaRPr lang="it-IT"/>
        </a:p>
      </dgm:t>
    </dgm:pt>
    <dgm:pt modelId="{93ECC1C6-B0E1-5E4D-B544-6C433ABEAA92}">
      <dgm:prSet phldrT="[Testo]"/>
      <dgm:spPr/>
      <dgm:t>
        <a:bodyPr/>
        <a:lstStyle/>
        <a:p>
          <a:r>
            <a:rPr lang="it-IT" b="1"/>
            <a:t>Diabete Mellito </a:t>
          </a:r>
        </a:p>
        <a:p>
          <a:r>
            <a:rPr lang="it-IT"/>
            <a:t>Tipo 2</a:t>
          </a:r>
        </a:p>
      </dgm:t>
    </dgm:pt>
    <dgm:pt modelId="{9CE51327-F8B2-AD43-BC7C-05A84BF47994}" type="parTrans" cxnId="{6E401CFB-96BB-A44C-A7AA-0C5B9473BB01}">
      <dgm:prSet/>
      <dgm:spPr/>
      <dgm:t>
        <a:bodyPr/>
        <a:lstStyle/>
        <a:p>
          <a:endParaRPr lang="it-IT"/>
        </a:p>
      </dgm:t>
    </dgm:pt>
    <dgm:pt modelId="{7F7D7BD3-60FA-544A-A3C6-4F4CBB22722D}" type="sibTrans" cxnId="{6E401CFB-96BB-A44C-A7AA-0C5B9473BB01}">
      <dgm:prSet/>
      <dgm:spPr/>
      <dgm:t>
        <a:bodyPr/>
        <a:lstStyle/>
        <a:p>
          <a:endParaRPr lang="it-IT"/>
        </a:p>
      </dgm:t>
    </dgm:pt>
    <dgm:pt modelId="{6F6C140E-DA93-2745-8B9C-5DF3CD059290}">
      <dgm:prSet phldrT="[Testo]"/>
      <dgm:spPr/>
      <dgm:t>
        <a:bodyPr/>
        <a:lstStyle/>
        <a:p>
          <a:r>
            <a:rPr lang="it-IT" b="1"/>
            <a:t>Dislipidemia</a:t>
          </a:r>
        </a:p>
      </dgm:t>
    </dgm:pt>
    <dgm:pt modelId="{6F8B7F65-006B-4744-BDAC-3646078BD52B}" type="parTrans" cxnId="{CC75BCD4-0D39-D141-9158-A30F8525CF38}">
      <dgm:prSet/>
      <dgm:spPr/>
      <dgm:t>
        <a:bodyPr/>
        <a:lstStyle/>
        <a:p>
          <a:endParaRPr lang="it-IT"/>
        </a:p>
      </dgm:t>
    </dgm:pt>
    <dgm:pt modelId="{21571728-D4C6-F74F-9A51-1F3344532846}" type="sibTrans" cxnId="{CC75BCD4-0D39-D141-9158-A30F8525CF38}">
      <dgm:prSet/>
      <dgm:spPr/>
      <dgm:t>
        <a:bodyPr/>
        <a:lstStyle/>
        <a:p>
          <a:endParaRPr lang="it-IT"/>
        </a:p>
      </dgm:t>
    </dgm:pt>
    <dgm:pt modelId="{3C8FEFFD-4CF8-F547-A21B-9AA42CC72DFC}">
      <dgm:prSet phldrT="[Testo]"/>
      <dgm:spPr/>
      <dgm:t>
        <a:bodyPr/>
        <a:lstStyle/>
        <a:p>
          <a:r>
            <a:rPr lang="it-IT" b="1"/>
            <a:t>Piaga da decubito</a:t>
          </a:r>
        </a:p>
        <a:p>
          <a:r>
            <a:rPr lang="it-IT"/>
            <a:t>Stadio II</a:t>
          </a:r>
        </a:p>
      </dgm:t>
    </dgm:pt>
    <dgm:pt modelId="{B0F5DF51-7159-5244-92B9-0C13B7DC820D}" type="parTrans" cxnId="{15207E57-B952-394E-B455-B19D50D3BB25}">
      <dgm:prSet/>
      <dgm:spPr/>
      <dgm:t>
        <a:bodyPr/>
        <a:lstStyle/>
        <a:p>
          <a:endParaRPr lang="it-IT"/>
        </a:p>
      </dgm:t>
    </dgm:pt>
    <dgm:pt modelId="{AF3FE0FA-1433-EB47-B684-942EBCC3793E}" type="sibTrans" cxnId="{15207E57-B952-394E-B455-B19D50D3BB25}">
      <dgm:prSet/>
      <dgm:spPr/>
      <dgm:t>
        <a:bodyPr/>
        <a:lstStyle/>
        <a:p>
          <a:endParaRPr lang="it-IT"/>
        </a:p>
      </dgm:t>
    </dgm:pt>
    <dgm:pt modelId="{2176A5EE-A010-BC40-B3A5-C09E83823B79}">
      <dgm:prSet phldrT="[Testo]"/>
      <dgm:spPr/>
      <dgm:t>
        <a:bodyPr/>
        <a:lstStyle/>
        <a:p>
          <a:r>
            <a:rPr lang="it-IT" b="1"/>
            <a:t>Insonnia</a:t>
          </a:r>
        </a:p>
      </dgm:t>
    </dgm:pt>
    <dgm:pt modelId="{64F46BD1-1BDA-B24A-AF08-BDD3DD1F6E95}" type="parTrans" cxnId="{90F26D69-9272-8941-A1B0-44F92CCFA289}">
      <dgm:prSet/>
      <dgm:spPr/>
      <dgm:t>
        <a:bodyPr/>
        <a:lstStyle/>
        <a:p>
          <a:endParaRPr lang="it-IT"/>
        </a:p>
      </dgm:t>
    </dgm:pt>
    <dgm:pt modelId="{8CFD1F71-EFCD-814C-870F-8B0EFB867F16}" type="sibTrans" cxnId="{90F26D69-9272-8941-A1B0-44F92CCFA289}">
      <dgm:prSet/>
      <dgm:spPr/>
      <dgm:t>
        <a:bodyPr/>
        <a:lstStyle/>
        <a:p>
          <a:endParaRPr lang="it-IT"/>
        </a:p>
      </dgm:t>
    </dgm:pt>
    <dgm:pt modelId="{158BC4D2-C24B-1E4E-AD55-49E057325A78}">
      <dgm:prSet phldrT="[Testo]"/>
      <dgm:spPr/>
      <dgm:t>
        <a:bodyPr/>
        <a:lstStyle/>
        <a:p>
          <a:r>
            <a:rPr lang="it-IT" b="1"/>
            <a:t>Morbo di Parkinson</a:t>
          </a:r>
        </a:p>
      </dgm:t>
    </dgm:pt>
    <dgm:pt modelId="{BB1A153F-D2FC-594D-9E39-D9C9975D88D4}" type="parTrans" cxnId="{21D48D10-AB10-9B44-B2F9-0C6AE23941D7}">
      <dgm:prSet/>
      <dgm:spPr/>
      <dgm:t>
        <a:bodyPr/>
        <a:lstStyle/>
        <a:p>
          <a:endParaRPr lang="it-IT"/>
        </a:p>
      </dgm:t>
    </dgm:pt>
    <dgm:pt modelId="{EC4ACD4E-5515-9E4F-937A-ACE7BC0BCBCC}" type="sibTrans" cxnId="{21D48D10-AB10-9B44-B2F9-0C6AE23941D7}">
      <dgm:prSet/>
      <dgm:spPr/>
      <dgm:t>
        <a:bodyPr/>
        <a:lstStyle/>
        <a:p>
          <a:endParaRPr lang="it-IT"/>
        </a:p>
      </dgm:t>
    </dgm:pt>
    <dgm:pt modelId="{D5E19D99-7A51-4D47-87B7-2A8D6E52D2E5}">
      <dgm:prSet phldrT="[Testo]"/>
      <dgm:spPr/>
      <dgm:t>
        <a:bodyPr/>
        <a:lstStyle/>
        <a:p>
          <a:r>
            <a:rPr lang="it-IT" b="1"/>
            <a:t>Cardiopatia ischemica cronica</a:t>
          </a:r>
        </a:p>
      </dgm:t>
    </dgm:pt>
    <dgm:pt modelId="{6A8DCAD8-DB61-0345-B665-5AC3C61A4907}" type="parTrans" cxnId="{DE78FE44-90D1-D54B-8045-AF6FAFAA7F78}">
      <dgm:prSet/>
      <dgm:spPr/>
      <dgm:t>
        <a:bodyPr/>
        <a:lstStyle/>
        <a:p>
          <a:endParaRPr lang="it-IT"/>
        </a:p>
      </dgm:t>
    </dgm:pt>
    <dgm:pt modelId="{DF74270E-B868-3744-A5D4-42B6B397DD13}" type="sibTrans" cxnId="{DE78FE44-90D1-D54B-8045-AF6FAFAA7F78}">
      <dgm:prSet/>
      <dgm:spPr/>
      <dgm:t>
        <a:bodyPr/>
        <a:lstStyle/>
        <a:p>
          <a:endParaRPr lang="it-IT"/>
        </a:p>
      </dgm:t>
    </dgm:pt>
    <dgm:pt modelId="{15B124C9-9A7B-2841-B1BF-980C9FCDD982}">
      <dgm:prSet phldrT="[Testo]"/>
      <dgm:spPr/>
      <dgm:t>
        <a:bodyPr/>
        <a:lstStyle/>
        <a:p>
          <a:r>
            <a:rPr lang="it-IT" b="1"/>
            <a:t>Cuore Polmonare</a:t>
          </a:r>
        </a:p>
      </dgm:t>
    </dgm:pt>
    <dgm:pt modelId="{38C13AE6-3F9C-3C45-AE88-434BA19AE445}" type="parTrans" cxnId="{A85F0C02-E3DC-9743-8507-BFBA662DCCC4}">
      <dgm:prSet/>
      <dgm:spPr/>
      <dgm:t>
        <a:bodyPr/>
        <a:lstStyle/>
        <a:p>
          <a:endParaRPr lang="it-IT"/>
        </a:p>
      </dgm:t>
    </dgm:pt>
    <dgm:pt modelId="{2B4497A0-F8CB-3D4E-9DFF-EE90D9490617}" type="sibTrans" cxnId="{A85F0C02-E3DC-9743-8507-BFBA662DCCC4}">
      <dgm:prSet/>
      <dgm:spPr/>
      <dgm:t>
        <a:bodyPr/>
        <a:lstStyle/>
        <a:p>
          <a:endParaRPr lang="it-IT"/>
        </a:p>
      </dgm:t>
    </dgm:pt>
    <dgm:pt modelId="{B15F9ED3-DA11-B64C-8355-DE5D29D3F630}">
      <dgm:prSet phldrT="[Testo]"/>
      <dgm:spPr/>
      <dgm:t>
        <a:bodyPr/>
        <a:lstStyle/>
        <a:p>
          <a:r>
            <a:rPr lang="it-IT" b="1"/>
            <a:t>Ipertensione Arteriosa</a:t>
          </a:r>
        </a:p>
      </dgm:t>
    </dgm:pt>
    <dgm:pt modelId="{FDB86C10-1B54-8A43-84F8-0F2B42A2A4F5}" type="parTrans" cxnId="{84EDDA48-172B-714B-BCC8-DC3A1658925D}">
      <dgm:prSet/>
      <dgm:spPr/>
      <dgm:t>
        <a:bodyPr/>
        <a:lstStyle/>
        <a:p>
          <a:endParaRPr lang="it-IT"/>
        </a:p>
      </dgm:t>
    </dgm:pt>
    <dgm:pt modelId="{B3546456-F92C-A448-844A-D2EEFE5405E5}" type="sibTrans" cxnId="{84EDDA48-172B-714B-BCC8-DC3A1658925D}">
      <dgm:prSet/>
      <dgm:spPr/>
      <dgm:t>
        <a:bodyPr/>
        <a:lstStyle/>
        <a:p>
          <a:endParaRPr lang="it-IT"/>
        </a:p>
      </dgm:t>
    </dgm:pt>
    <dgm:pt modelId="{D6CDE325-C02E-5442-A913-7DC61AD26784}" type="pres">
      <dgm:prSet presAssocID="{4662D56F-EACB-9946-833B-98589066C685}" presName="composite" presStyleCnt="0">
        <dgm:presLayoutVars>
          <dgm:chMax val="1"/>
          <dgm:dir/>
          <dgm:resizeHandles val="exact"/>
        </dgm:presLayoutVars>
      </dgm:prSet>
      <dgm:spPr/>
      <dgm:t>
        <a:bodyPr/>
        <a:lstStyle/>
        <a:p>
          <a:endParaRPr lang="it-IT"/>
        </a:p>
      </dgm:t>
    </dgm:pt>
    <dgm:pt modelId="{6DD88C15-ED55-D74B-9525-E352A9198C88}" type="pres">
      <dgm:prSet presAssocID="{4662D56F-EACB-9946-833B-98589066C685}" presName="radial" presStyleCnt="0">
        <dgm:presLayoutVars>
          <dgm:animLvl val="ctr"/>
        </dgm:presLayoutVars>
      </dgm:prSet>
      <dgm:spPr/>
    </dgm:pt>
    <dgm:pt modelId="{2F66317D-6F79-4041-9CFF-2BF047DCE001}" type="pres">
      <dgm:prSet presAssocID="{84040F6B-8197-E945-AEA5-8B978A621CE7}" presName="centerShape" presStyleLbl="vennNode1" presStyleIdx="0" presStyleCnt="12"/>
      <dgm:spPr/>
      <dgm:t>
        <a:bodyPr/>
        <a:lstStyle/>
        <a:p>
          <a:endParaRPr lang="it-IT"/>
        </a:p>
      </dgm:t>
    </dgm:pt>
    <dgm:pt modelId="{1A9E0D0D-90A8-CB48-8D61-8D4865D6B69D}" type="pres">
      <dgm:prSet presAssocID="{7B1C22F3-ED15-A348-BEBA-758C49B728FF}" presName="node" presStyleLbl="vennNode1" presStyleIdx="1" presStyleCnt="12">
        <dgm:presLayoutVars>
          <dgm:bulletEnabled val="1"/>
        </dgm:presLayoutVars>
      </dgm:prSet>
      <dgm:spPr/>
      <dgm:t>
        <a:bodyPr/>
        <a:lstStyle/>
        <a:p>
          <a:endParaRPr lang="it-IT"/>
        </a:p>
      </dgm:t>
    </dgm:pt>
    <dgm:pt modelId="{DB3AC779-C0D2-3A48-AE21-2BB24575E437}" type="pres">
      <dgm:prSet presAssocID="{951F17E7-9981-B546-B478-3BAF0B52E798}" presName="node" presStyleLbl="vennNode1" presStyleIdx="2" presStyleCnt="12">
        <dgm:presLayoutVars>
          <dgm:bulletEnabled val="1"/>
        </dgm:presLayoutVars>
      </dgm:prSet>
      <dgm:spPr/>
      <dgm:t>
        <a:bodyPr/>
        <a:lstStyle/>
        <a:p>
          <a:endParaRPr lang="it-IT"/>
        </a:p>
      </dgm:t>
    </dgm:pt>
    <dgm:pt modelId="{534D409D-774B-C846-B075-D29739E4B2AD}" type="pres">
      <dgm:prSet presAssocID="{F6BB6EEC-D7F4-1545-96F8-613CF279E355}" presName="node" presStyleLbl="vennNode1" presStyleIdx="3" presStyleCnt="12">
        <dgm:presLayoutVars>
          <dgm:bulletEnabled val="1"/>
        </dgm:presLayoutVars>
      </dgm:prSet>
      <dgm:spPr/>
      <dgm:t>
        <a:bodyPr/>
        <a:lstStyle/>
        <a:p>
          <a:endParaRPr lang="it-IT"/>
        </a:p>
      </dgm:t>
    </dgm:pt>
    <dgm:pt modelId="{26B8DCCD-1278-B647-91EF-555A5D3D2D52}" type="pres">
      <dgm:prSet presAssocID="{93ECC1C6-B0E1-5E4D-B544-6C433ABEAA92}" presName="node" presStyleLbl="vennNode1" presStyleIdx="4" presStyleCnt="12">
        <dgm:presLayoutVars>
          <dgm:bulletEnabled val="1"/>
        </dgm:presLayoutVars>
      </dgm:prSet>
      <dgm:spPr/>
      <dgm:t>
        <a:bodyPr/>
        <a:lstStyle/>
        <a:p>
          <a:endParaRPr lang="it-IT"/>
        </a:p>
      </dgm:t>
    </dgm:pt>
    <dgm:pt modelId="{907FA811-963C-4F4E-8F17-701D01B6ED2A}" type="pres">
      <dgm:prSet presAssocID="{3C8FEFFD-4CF8-F547-A21B-9AA42CC72DFC}" presName="node" presStyleLbl="vennNode1" presStyleIdx="5" presStyleCnt="12">
        <dgm:presLayoutVars>
          <dgm:bulletEnabled val="1"/>
        </dgm:presLayoutVars>
      </dgm:prSet>
      <dgm:spPr/>
      <dgm:t>
        <a:bodyPr/>
        <a:lstStyle/>
        <a:p>
          <a:endParaRPr lang="it-IT"/>
        </a:p>
      </dgm:t>
    </dgm:pt>
    <dgm:pt modelId="{FB274E51-4C02-E143-AB99-EEB942359424}" type="pres">
      <dgm:prSet presAssocID="{2176A5EE-A010-BC40-B3A5-C09E83823B79}" presName="node" presStyleLbl="vennNode1" presStyleIdx="6" presStyleCnt="12">
        <dgm:presLayoutVars>
          <dgm:bulletEnabled val="1"/>
        </dgm:presLayoutVars>
      </dgm:prSet>
      <dgm:spPr/>
      <dgm:t>
        <a:bodyPr/>
        <a:lstStyle/>
        <a:p>
          <a:endParaRPr lang="it-IT"/>
        </a:p>
      </dgm:t>
    </dgm:pt>
    <dgm:pt modelId="{A8D9ADF1-0840-E74E-810E-06BE842FBD78}" type="pres">
      <dgm:prSet presAssocID="{158BC4D2-C24B-1E4E-AD55-49E057325A78}" presName="node" presStyleLbl="vennNode1" presStyleIdx="7" presStyleCnt="12">
        <dgm:presLayoutVars>
          <dgm:bulletEnabled val="1"/>
        </dgm:presLayoutVars>
      </dgm:prSet>
      <dgm:spPr/>
      <dgm:t>
        <a:bodyPr/>
        <a:lstStyle/>
        <a:p>
          <a:endParaRPr lang="it-IT"/>
        </a:p>
      </dgm:t>
    </dgm:pt>
    <dgm:pt modelId="{73265779-CC16-2940-8776-419C48647D50}" type="pres">
      <dgm:prSet presAssocID="{D5E19D99-7A51-4D47-87B7-2A8D6E52D2E5}" presName="node" presStyleLbl="vennNode1" presStyleIdx="8" presStyleCnt="12">
        <dgm:presLayoutVars>
          <dgm:bulletEnabled val="1"/>
        </dgm:presLayoutVars>
      </dgm:prSet>
      <dgm:spPr/>
      <dgm:t>
        <a:bodyPr/>
        <a:lstStyle/>
        <a:p>
          <a:endParaRPr lang="it-IT"/>
        </a:p>
      </dgm:t>
    </dgm:pt>
    <dgm:pt modelId="{C697E045-7077-A345-B415-1D19FB75A081}" type="pres">
      <dgm:prSet presAssocID="{15B124C9-9A7B-2841-B1BF-980C9FCDD982}" presName="node" presStyleLbl="vennNode1" presStyleIdx="9" presStyleCnt="12">
        <dgm:presLayoutVars>
          <dgm:bulletEnabled val="1"/>
        </dgm:presLayoutVars>
      </dgm:prSet>
      <dgm:spPr/>
      <dgm:t>
        <a:bodyPr/>
        <a:lstStyle/>
        <a:p>
          <a:endParaRPr lang="it-IT"/>
        </a:p>
      </dgm:t>
    </dgm:pt>
    <dgm:pt modelId="{64309682-FBCD-7B45-B8A8-B12629E9F5EC}" type="pres">
      <dgm:prSet presAssocID="{B15F9ED3-DA11-B64C-8355-DE5D29D3F630}" presName="node" presStyleLbl="vennNode1" presStyleIdx="10" presStyleCnt="12">
        <dgm:presLayoutVars>
          <dgm:bulletEnabled val="1"/>
        </dgm:presLayoutVars>
      </dgm:prSet>
      <dgm:spPr/>
      <dgm:t>
        <a:bodyPr/>
        <a:lstStyle/>
        <a:p>
          <a:endParaRPr lang="it-IT"/>
        </a:p>
      </dgm:t>
    </dgm:pt>
    <dgm:pt modelId="{973771A5-EF67-E346-A512-76E4ED76AEB3}" type="pres">
      <dgm:prSet presAssocID="{6F6C140E-DA93-2745-8B9C-5DF3CD059290}" presName="node" presStyleLbl="vennNode1" presStyleIdx="11" presStyleCnt="12">
        <dgm:presLayoutVars>
          <dgm:bulletEnabled val="1"/>
        </dgm:presLayoutVars>
      </dgm:prSet>
      <dgm:spPr/>
      <dgm:t>
        <a:bodyPr/>
        <a:lstStyle/>
        <a:p>
          <a:endParaRPr lang="it-IT"/>
        </a:p>
      </dgm:t>
    </dgm:pt>
  </dgm:ptLst>
  <dgm:cxnLst>
    <dgm:cxn modelId="{84EDDA48-172B-714B-BCC8-DC3A1658925D}" srcId="{84040F6B-8197-E945-AEA5-8B978A621CE7}" destId="{B15F9ED3-DA11-B64C-8355-DE5D29D3F630}" srcOrd="9" destOrd="0" parTransId="{FDB86C10-1B54-8A43-84F8-0F2B42A2A4F5}" sibTransId="{B3546456-F92C-A448-844A-D2EEFE5405E5}"/>
    <dgm:cxn modelId="{6E401CFB-96BB-A44C-A7AA-0C5B9473BB01}" srcId="{84040F6B-8197-E945-AEA5-8B978A621CE7}" destId="{93ECC1C6-B0E1-5E4D-B544-6C433ABEAA92}" srcOrd="3" destOrd="0" parTransId="{9CE51327-F8B2-AD43-BC7C-05A84BF47994}" sibTransId="{7F7D7BD3-60FA-544A-A3C6-4F4CBB22722D}"/>
    <dgm:cxn modelId="{A85F0C02-E3DC-9743-8507-BFBA662DCCC4}" srcId="{84040F6B-8197-E945-AEA5-8B978A621CE7}" destId="{15B124C9-9A7B-2841-B1BF-980C9FCDD982}" srcOrd="8" destOrd="0" parTransId="{38C13AE6-3F9C-3C45-AE88-434BA19AE445}" sibTransId="{2B4497A0-F8CB-3D4E-9DFF-EE90D9490617}"/>
    <dgm:cxn modelId="{90F26D69-9272-8941-A1B0-44F92CCFA289}" srcId="{84040F6B-8197-E945-AEA5-8B978A621CE7}" destId="{2176A5EE-A010-BC40-B3A5-C09E83823B79}" srcOrd="5" destOrd="0" parTransId="{64F46BD1-1BDA-B24A-AF08-BDD3DD1F6E95}" sibTransId="{8CFD1F71-EFCD-814C-870F-8B0EFB867F16}"/>
    <dgm:cxn modelId="{FE5CDDAF-CB05-1246-8237-AD2249B27497}" type="presOf" srcId="{4662D56F-EACB-9946-833B-98589066C685}" destId="{D6CDE325-C02E-5442-A913-7DC61AD26784}" srcOrd="0" destOrd="0" presId="urn:microsoft.com/office/officeart/2005/8/layout/radial3"/>
    <dgm:cxn modelId="{0A2A1DE9-EF64-454D-8E0B-1C0FD4627302}" type="presOf" srcId="{2176A5EE-A010-BC40-B3A5-C09E83823B79}" destId="{FB274E51-4C02-E143-AB99-EEB942359424}" srcOrd="0" destOrd="0" presId="urn:microsoft.com/office/officeart/2005/8/layout/radial3"/>
    <dgm:cxn modelId="{CC75BCD4-0D39-D141-9158-A30F8525CF38}" srcId="{84040F6B-8197-E945-AEA5-8B978A621CE7}" destId="{6F6C140E-DA93-2745-8B9C-5DF3CD059290}" srcOrd="10" destOrd="0" parTransId="{6F8B7F65-006B-4744-BDAC-3646078BD52B}" sibTransId="{21571728-D4C6-F74F-9A51-1F3344532846}"/>
    <dgm:cxn modelId="{15207E57-B952-394E-B455-B19D50D3BB25}" srcId="{84040F6B-8197-E945-AEA5-8B978A621CE7}" destId="{3C8FEFFD-4CF8-F547-A21B-9AA42CC72DFC}" srcOrd="4" destOrd="0" parTransId="{B0F5DF51-7159-5244-92B9-0C13B7DC820D}" sibTransId="{AF3FE0FA-1433-EB47-B684-942EBCC3793E}"/>
    <dgm:cxn modelId="{D086FA31-B439-7E45-B26E-5AF0F41C1C47}" type="presOf" srcId="{84040F6B-8197-E945-AEA5-8B978A621CE7}" destId="{2F66317D-6F79-4041-9CFF-2BF047DCE001}" srcOrd="0" destOrd="0" presId="urn:microsoft.com/office/officeart/2005/8/layout/radial3"/>
    <dgm:cxn modelId="{C8E48EFE-A9B7-824F-8064-BFFE2B8F0743}" srcId="{84040F6B-8197-E945-AEA5-8B978A621CE7}" destId="{F6BB6EEC-D7F4-1545-96F8-613CF279E355}" srcOrd="2" destOrd="0" parTransId="{27B62441-429B-844A-A58C-9810DEC6A70D}" sibTransId="{51206AC8-3165-CB4F-ACD8-3CC5395E26A9}"/>
    <dgm:cxn modelId="{5A960EA2-24A3-6940-877A-A31C48EBD1E7}" srcId="{4662D56F-EACB-9946-833B-98589066C685}" destId="{84040F6B-8197-E945-AEA5-8B978A621CE7}" srcOrd="0" destOrd="0" parTransId="{622416D2-F132-654E-BB66-BDB73CC1E5D8}" sibTransId="{C04CDCD7-13A3-AC46-8DCD-AA938CF70E55}"/>
    <dgm:cxn modelId="{82466779-FF96-EB45-AC45-06022905A57F}" srcId="{84040F6B-8197-E945-AEA5-8B978A621CE7}" destId="{951F17E7-9981-B546-B478-3BAF0B52E798}" srcOrd="1" destOrd="0" parTransId="{C4F2FD71-FE6D-B446-9132-7889688430CD}" sibTransId="{1E1390D2-F309-3243-ACF5-7BE67602BF32}"/>
    <dgm:cxn modelId="{E92B2F52-5CBE-7F42-AACB-E501FA241C26}" srcId="{84040F6B-8197-E945-AEA5-8B978A621CE7}" destId="{7B1C22F3-ED15-A348-BEBA-758C49B728FF}" srcOrd="0" destOrd="0" parTransId="{6814F812-6585-A144-8864-97038968E79D}" sibTransId="{76ADF8F2-CDBD-F248-A896-660215585ACD}"/>
    <dgm:cxn modelId="{14E2DE92-DA65-7341-B3E2-9488EAE36EF7}" type="presOf" srcId="{3C8FEFFD-4CF8-F547-A21B-9AA42CC72DFC}" destId="{907FA811-963C-4F4E-8F17-701D01B6ED2A}" srcOrd="0" destOrd="0" presId="urn:microsoft.com/office/officeart/2005/8/layout/radial3"/>
    <dgm:cxn modelId="{21D48D10-AB10-9B44-B2F9-0C6AE23941D7}" srcId="{84040F6B-8197-E945-AEA5-8B978A621CE7}" destId="{158BC4D2-C24B-1E4E-AD55-49E057325A78}" srcOrd="6" destOrd="0" parTransId="{BB1A153F-D2FC-594D-9E39-D9C9975D88D4}" sibTransId="{EC4ACD4E-5515-9E4F-937A-ACE7BC0BCBCC}"/>
    <dgm:cxn modelId="{51BB2DE4-488A-3442-9FCE-F1E9B287D6FB}" type="presOf" srcId="{93ECC1C6-B0E1-5E4D-B544-6C433ABEAA92}" destId="{26B8DCCD-1278-B647-91EF-555A5D3D2D52}" srcOrd="0" destOrd="0" presId="urn:microsoft.com/office/officeart/2005/8/layout/radial3"/>
    <dgm:cxn modelId="{DE78FE44-90D1-D54B-8045-AF6FAFAA7F78}" srcId="{84040F6B-8197-E945-AEA5-8B978A621CE7}" destId="{D5E19D99-7A51-4D47-87B7-2A8D6E52D2E5}" srcOrd="7" destOrd="0" parTransId="{6A8DCAD8-DB61-0345-B665-5AC3C61A4907}" sibTransId="{DF74270E-B868-3744-A5D4-42B6B397DD13}"/>
    <dgm:cxn modelId="{AA5AEF2C-DC75-244C-9A0F-6E24D6F237CA}" type="presOf" srcId="{15B124C9-9A7B-2841-B1BF-980C9FCDD982}" destId="{C697E045-7077-A345-B415-1D19FB75A081}" srcOrd="0" destOrd="0" presId="urn:microsoft.com/office/officeart/2005/8/layout/radial3"/>
    <dgm:cxn modelId="{1851A8BF-AA4E-4246-8D53-F42799292F7E}" type="presOf" srcId="{6F6C140E-DA93-2745-8B9C-5DF3CD059290}" destId="{973771A5-EF67-E346-A512-76E4ED76AEB3}" srcOrd="0" destOrd="0" presId="urn:microsoft.com/office/officeart/2005/8/layout/radial3"/>
    <dgm:cxn modelId="{448A5ED2-EEC2-8A47-8CD7-47F1AA72A302}" type="presOf" srcId="{951F17E7-9981-B546-B478-3BAF0B52E798}" destId="{DB3AC779-C0D2-3A48-AE21-2BB24575E437}" srcOrd="0" destOrd="0" presId="urn:microsoft.com/office/officeart/2005/8/layout/radial3"/>
    <dgm:cxn modelId="{C5751FAB-EA6A-EF42-94EF-8A9EEB07C7BE}" type="presOf" srcId="{7B1C22F3-ED15-A348-BEBA-758C49B728FF}" destId="{1A9E0D0D-90A8-CB48-8D61-8D4865D6B69D}" srcOrd="0" destOrd="0" presId="urn:microsoft.com/office/officeart/2005/8/layout/radial3"/>
    <dgm:cxn modelId="{7F46E499-6B49-A842-86C1-0F3D1D7583C3}" type="presOf" srcId="{158BC4D2-C24B-1E4E-AD55-49E057325A78}" destId="{A8D9ADF1-0840-E74E-810E-06BE842FBD78}" srcOrd="0" destOrd="0" presId="urn:microsoft.com/office/officeart/2005/8/layout/radial3"/>
    <dgm:cxn modelId="{13EDF06D-79EF-0F44-9963-B6EA046D6791}" type="presOf" srcId="{D5E19D99-7A51-4D47-87B7-2A8D6E52D2E5}" destId="{73265779-CC16-2940-8776-419C48647D50}" srcOrd="0" destOrd="0" presId="urn:microsoft.com/office/officeart/2005/8/layout/radial3"/>
    <dgm:cxn modelId="{4EEBC26F-74DE-C642-B352-C0C327028ACE}" type="presOf" srcId="{B15F9ED3-DA11-B64C-8355-DE5D29D3F630}" destId="{64309682-FBCD-7B45-B8A8-B12629E9F5EC}" srcOrd="0" destOrd="0" presId="urn:microsoft.com/office/officeart/2005/8/layout/radial3"/>
    <dgm:cxn modelId="{5DCABF66-D99D-B44E-BDED-C6C1361817D6}" type="presOf" srcId="{F6BB6EEC-D7F4-1545-96F8-613CF279E355}" destId="{534D409D-774B-C846-B075-D29739E4B2AD}" srcOrd="0" destOrd="0" presId="urn:microsoft.com/office/officeart/2005/8/layout/radial3"/>
    <dgm:cxn modelId="{3EAEFE20-43AE-514B-8D90-BA7922EAE881}" type="presParOf" srcId="{D6CDE325-C02E-5442-A913-7DC61AD26784}" destId="{6DD88C15-ED55-D74B-9525-E352A9198C88}" srcOrd="0" destOrd="0" presId="urn:microsoft.com/office/officeart/2005/8/layout/radial3"/>
    <dgm:cxn modelId="{224A1ECB-E03D-C846-B2F8-F7D9560D2CB1}" type="presParOf" srcId="{6DD88C15-ED55-D74B-9525-E352A9198C88}" destId="{2F66317D-6F79-4041-9CFF-2BF047DCE001}" srcOrd="0" destOrd="0" presId="urn:microsoft.com/office/officeart/2005/8/layout/radial3"/>
    <dgm:cxn modelId="{B6CFFA2F-FF1E-394B-A2DB-E25F8FF45429}" type="presParOf" srcId="{6DD88C15-ED55-D74B-9525-E352A9198C88}" destId="{1A9E0D0D-90A8-CB48-8D61-8D4865D6B69D}" srcOrd="1" destOrd="0" presId="urn:microsoft.com/office/officeart/2005/8/layout/radial3"/>
    <dgm:cxn modelId="{89CB56C3-B823-0941-9418-93A849B1317F}" type="presParOf" srcId="{6DD88C15-ED55-D74B-9525-E352A9198C88}" destId="{DB3AC779-C0D2-3A48-AE21-2BB24575E437}" srcOrd="2" destOrd="0" presId="urn:microsoft.com/office/officeart/2005/8/layout/radial3"/>
    <dgm:cxn modelId="{186238D1-D1FC-A745-BCAE-D57D60A501C2}" type="presParOf" srcId="{6DD88C15-ED55-D74B-9525-E352A9198C88}" destId="{534D409D-774B-C846-B075-D29739E4B2AD}" srcOrd="3" destOrd="0" presId="urn:microsoft.com/office/officeart/2005/8/layout/radial3"/>
    <dgm:cxn modelId="{843A2079-ECD9-F748-AC6D-897091817549}" type="presParOf" srcId="{6DD88C15-ED55-D74B-9525-E352A9198C88}" destId="{26B8DCCD-1278-B647-91EF-555A5D3D2D52}" srcOrd="4" destOrd="0" presId="urn:microsoft.com/office/officeart/2005/8/layout/radial3"/>
    <dgm:cxn modelId="{AEFEECAB-1A1C-7844-B96B-698AB6DCE184}" type="presParOf" srcId="{6DD88C15-ED55-D74B-9525-E352A9198C88}" destId="{907FA811-963C-4F4E-8F17-701D01B6ED2A}" srcOrd="5" destOrd="0" presId="urn:microsoft.com/office/officeart/2005/8/layout/radial3"/>
    <dgm:cxn modelId="{920EEB98-C769-8E4C-9B01-2B1B7BBF2FB0}" type="presParOf" srcId="{6DD88C15-ED55-D74B-9525-E352A9198C88}" destId="{FB274E51-4C02-E143-AB99-EEB942359424}" srcOrd="6" destOrd="0" presId="urn:microsoft.com/office/officeart/2005/8/layout/radial3"/>
    <dgm:cxn modelId="{C22BDE95-4E72-2542-B548-57500102A60F}" type="presParOf" srcId="{6DD88C15-ED55-D74B-9525-E352A9198C88}" destId="{A8D9ADF1-0840-E74E-810E-06BE842FBD78}" srcOrd="7" destOrd="0" presId="urn:microsoft.com/office/officeart/2005/8/layout/radial3"/>
    <dgm:cxn modelId="{A7F5EF8A-4017-C14C-A5FD-067D91A7180C}" type="presParOf" srcId="{6DD88C15-ED55-D74B-9525-E352A9198C88}" destId="{73265779-CC16-2940-8776-419C48647D50}" srcOrd="8" destOrd="0" presId="urn:microsoft.com/office/officeart/2005/8/layout/radial3"/>
    <dgm:cxn modelId="{AA7A2625-13F6-B44A-B483-05F7E70B675D}" type="presParOf" srcId="{6DD88C15-ED55-D74B-9525-E352A9198C88}" destId="{C697E045-7077-A345-B415-1D19FB75A081}" srcOrd="9" destOrd="0" presId="urn:microsoft.com/office/officeart/2005/8/layout/radial3"/>
    <dgm:cxn modelId="{C26A102F-BA57-AC47-857C-5E18F65E8042}" type="presParOf" srcId="{6DD88C15-ED55-D74B-9525-E352A9198C88}" destId="{64309682-FBCD-7B45-B8A8-B12629E9F5EC}" srcOrd="10" destOrd="0" presId="urn:microsoft.com/office/officeart/2005/8/layout/radial3"/>
    <dgm:cxn modelId="{9A5A5516-D006-EF45-823F-1692EFFC2A9A}" type="presParOf" srcId="{6DD88C15-ED55-D74B-9525-E352A9198C88}" destId="{973771A5-EF67-E346-A512-76E4ED76AEB3}" srcOrd="11"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62D56F-EACB-9946-833B-98589066C685}" type="doc">
      <dgm:prSet loTypeId="urn:microsoft.com/office/officeart/2005/8/layout/radial3" loCatId="relationship" qsTypeId="urn:microsoft.com/office/officeart/2005/8/quickstyle/3D2" qsCatId="3D" csTypeId="urn:microsoft.com/office/officeart/2005/8/colors/accent1_2" csCatId="accent1" phldr="1"/>
      <dgm:spPr/>
      <dgm:t>
        <a:bodyPr/>
        <a:lstStyle/>
        <a:p>
          <a:endParaRPr lang="it-IT"/>
        </a:p>
      </dgm:t>
    </dgm:pt>
    <dgm:pt modelId="{84040F6B-8197-E945-AEA5-8B978A621CE7}">
      <dgm:prSet phldrT="[Testo]"/>
      <dgm:spPr/>
      <dgm:t>
        <a:bodyPr/>
        <a:lstStyle/>
        <a:p>
          <a:r>
            <a:rPr lang="it-IT"/>
            <a:t>MARIO</a:t>
          </a:r>
        </a:p>
      </dgm:t>
    </dgm:pt>
    <dgm:pt modelId="{622416D2-F132-654E-BB66-BDB73CC1E5D8}" type="parTrans" cxnId="{5A960EA2-24A3-6940-877A-A31C48EBD1E7}">
      <dgm:prSet/>
      <dgm:spPr/>
      <dgm:t>
        <a:bodyPr/>
        <a:lstStyle/>
        <a:p>
          <a:endParaRPr lang="it-IT"/>
        </a:p>
      </dgm:t>
    </dgm:pt>
    <dgm:pt modelId="{C04CDCD7-13A3-AC46-8DCD-AA938CF70E55}" type="sibTrans" cxnId="{5A960EA2-24A3-6940-877A-A31C48EBD1E7}">
      <dgm:prSet/>
      <dgm:spPr/>
      <dgm:t>
        <a:bodyPr/>
        <a:lstStyle/>
        <a:p>
          <a:endParaRPr lang="it-IT"/>
        </a:p>
      </dgm:t>
    </dgm:pt>
    <dgm:pt modelId="{951F17E7-9981-B546-B478-3BAF0B52E798}">
      <dgm:prSet phldrT="[Testo]"/>
      <dgm:spPr/>
      <dgm:t>
        <a:bodyPr/>
        <a:lstStyle/>
        <a:p>
          <a:r>
            <a:rPr lang="it-IT" b="1"/>
            <a:t>Dolore</a:t>
          </a:r>
          <a:endParaRPr lang="it-IT"/>
        </a:p>
      </dgm:t>
    </dgm:pt>
    <dgm:pt modelId="{C4F2FD71-FE6D-B446-9132-7889688430CD}" type="parTrans" cxnId="{82466779-FF96-EB45-AC45-06022905A57F}">
      <dgm:prSet/>
      <dgm:spPr/>
      <dgm:t>
        <a:bodyPr/>
        <a:lstStyle/>
        <a:p>
          <a:endParaRPr lang="it-IT"/>
        </a:p>
      </dgm:t>
    </dgm:pt>
    <dgm:pt modelId="{1E1390D2-F309-3243-ACF5-7BE67602BF32}" type="sibTrans" cxnId="{82466779-FF96-EB45-AC45-06022905A57F}">
      <dgm:prSet/>
      <dgm:spPr/>
      <dgm:t>
        <a:bodyPr/>
        <a:lstStyle/>
        <a:p>
          <a:endParaRPr lang="it-IT"/>
        </a:p>
      </dgm:t>
    </dgm:pt>
    <dgm:pt modelId="{782E1933-84BD-A340-A2E2-4381F3247750}">
      <dgm:prSet phldrT="[Testo]"/>
      <dgm:spPr/>
      <dgm:t>
        <a:bodyPr/>
        <a:lstStyle/>
        <a:p>
          <a:r>
            <a:rPr lang="it-IT"/>
            <a:t>Dispnea</a:t>
          </a:r>
        </a:p>
      </dgm:t>
    </dgm:pt>
    <dgm:pt modelId="{938CED18-C88A-CA44-9A5C-CE4C7BF6B87F}" type="parTrans" cxnId="{8568FF7D-A557-B74D-B182-69F291C5398F}">
      <dgm:prSet/>
      <dgm:spPr/>
      <dgm:t>
        <a:bodyPr/>
        <a:lstStyle/>
        <a:p>
          <a:endParaRPr lang="it-IT"/>
        </a:p>
      </dgm:t>
    </dgm:pt>
    <dgm:pt modelId="{5E237E60-AE74-E041-A3B8-7441AC5A60E8}" type="sibTrans" cxnId="{8568FF7D-A557-B74D-B182-69F291C5398F}">
      <dgm:prSet/>
      <dgm:spPr/>
      <dgm:t>
        <a:bodyPr/>
        <a:lstStyle/>
        <a:p>
          <a:endParaRPr lang="it-IT"/>
        </a:p>
      </dgm:t>
    </dgm:pt>
    <dgm:pt modelId="{D7EB29CE-2A2C-834A-91C9-7642BCEB7919}">
      <dgm:prSet phldrT="[Testo]"/>
      <dgm:spPr/>
      <dgm:t>
        <a:bodyPr/>
        <a:lstStyle/>
        <a:p>
          <a:r>
            <a:rPr lang="it-IT"/>
            <a:t>Allettamento</a:t>
          </a:r>
        </a:p>
      </dgm:t>
    </dgm:pt>
    <dgm:pt modelId="{27E5F230-D779-2147-B25A-95DA0CEBAA30}" type="parTrans" cxnId="{CD6DFC20-38C1-3B41-9042-A5DE1B8F4C39}">
      <dgm:prSet/>
      <dgm:spPr/>
      <dgm:t>
        <a:bodyPr/>
        <a:lstStyle/>
        <a:p>
          <a:endParaRPr lang="it-IT"/>
        </a:p>
      </dgm:t>
    </dgm:pt>
    <dgm:pt modelId="{2CCA550C-52CA-B742-AA32-B9763C3BF7E2}" type="sibTrans" cxnId="{CD6DFC20-38C1-3B41-9042-A5DE1B8F4C39}">
      <dgm:prSet/>
      <dgm:spPr/>
      <dgm:t>
        <a:bodyPr/>
        <a:lstStyle/>
        <a:p>
          <a:endParaRPr lang="it-IT"/>
        </a:p>
      </dgm:t>
    </dgm:pt>
    <dgm:pt modelId="{169720C5-F1CF-B345-A71F-AA24664CE12C}">
      <dgm:prSet phldrT="[Testo]"/>
      <dgm:spPr/>
      <dgm:t>
        <a:bodyPr/>
        <a:lstStyle/>
        <a:p>
          <a:r>
            <a:rPr lang="it-IT"/>
            <a:t>Ansia</a:t>
          </a:r>
        </a:p>
      </dgm:t>
    </dgm:pt>
    <dgm:pt modelId="{88D143F3-EF4B-564A-BA56-43DEFBBFBD38}" type="parTrans" cxnId="{05A5D125-BB28-3C4F-BCC6-98F0F34E986B}">
      <dgm:prSet/>
      <dgm:spPr/>
      <dgm:t>
        <a:bodyPr/>
        <a:lstStyle/>
        <a:p>
          <a:endParaRPr lang="it-IT"/>
        </a:p>
      </dgm:t>
    </dgm:pt>
    <dgm:pt modelId="{3C26B554-2AD5-CF47-B506-EFAE90B671A8}" type="sibTrans" cxnId="{05A5D125-BB28-3C4F-BCC6-98F0F34E986B}">
      <dgm:prSet/>
      <dgm:spPr/>
      <dgm:t>
        <a:bodyPr/>
        <a:lstStyle/>
        <a:p>
          <a:endParaRPr lang="it-IT"/>
        </a:p>
      </dgm:t>
    </dgm:pt>
    <dgm:pt modelId="{D6CDE325-C02E-5442-A913-7DC61AD26784}" type="pres">
      <dgm:prSet presAssocID="{4662D56F-EACB-9946-833B-98589066C685}" presName="composite" presStyleCnt="0">
        <dgm:presLayoutVars>
          <dgm:chMax val="1"/>
          <dgm:dir/>
          <dgm:resizeHandles val="exact"/>
        </dgm:presLayoutVars>
      </dgm:prSet>
      <dgm:spPr/>
      <dgm:t>
        <a:bodyPr/>
        <a:lstStyle/>
        <a:p>
          <a:endParaRPr lang="it-IT"/>
        </a:p>
      </dgm:t>
    </dgm:pt>
    <dgm:pt modelId="{6DD88C15-ED55-D74B-9525-E352A9198C88}" type="pres">
      <dgm:prSet presAssocID="{4662D56F-EACB-9946-833B-98589066C685}" presName="radial" presStyleCnt="0">
        <dgm:presLayoutVars>
          <dgm:animLvl val="ctr"/>
        </dgm:presLayoutVars>
      </dgm:prSet>
      <dgm:spPr/>
    </dgm:pt>
    <dgm:pt modelId="{2F66317D-6F79-4041-9CFF-2BF047DCE001}" type="pres">
      <dgm:prSet presAssocID="{84040F6B-8197-E945-AEA5-8B978A621CE7}" presName="centerShape" presStyleLbl="vennNode1" presStyleIdx="0" presStyleCnt="5"/>
      <dgm:spPr/>
      <dgm:t>
        <a:bodyPr/>
        <a:lstStyle/>
        <a:p>
          <a:endParaRPr lang="it-IT"/>
        </a:p>
      </dgm:t>
    </dgm:pt>
    <dgm:pt modelId="{DB3AC779-C0D2-3A48-AE21-2BB24575E437}" type="pres">
      <dgm:prSet presAssocID="{951F17E7-9981-B546-B478-3BAF0B52E798}" presName="node" presStyleLbl="vennNode1" presStyleIdx="1" presStyleCnt="5">
        <dgm:presLayoutVars>
          <dgm:bulletEnabled val="1"/>
        </dgm:presLayoutVars>
      </dgm:prSet>
      <dgm:spPr/>
      <dgm:t>
        <a:bodyPr/>
        <a:lstStyle/>
        <a:p>
          <a:endParaRPr lang="it-IT"/>
        </a:p>
      </dgm:t>
    </dgm:pt>
    <dgm:pt modelId="{4AB49077-7150-684F-A42B-F5E26B0FE14A}" type="pres">
      <dgm:prSet presAssocID="{782E1933-84BD-A340-A2E2-4381F3247750}" presName="node" presStyleLbl="vennNode1" presStyleIdx="2" presStyleCnt="5">
        <dgm:presLayoutVars>
          <dgm:bulletEnabled val="1"/>
        </dgm:presLayoutVars>
      </dgm:prSet>
      <dgm:spPr/>
      <dgm:t>
        <a:bodyPr/>
        <a:lstStyle/>
        <a:p>
          <a:endParaRPr lang="it-IT"/>
        </a:p>
      </dgm:t>
    </dgm:pt>
    <dgm:pt modelId="{32C80E1E-2001-2540-A0AB-D42FCC251316}" type="pres">
      <dgm:prSet presAssocID="{D7EB29CE-2A2C-834A-91C9-7642BCEB7919}" presName="node" presStyleLbl="vennNode1" presStyleIdx="3" presStyleCnt="5">
        <dgm:presLayoutVars>
          <dgm:bulletEnabled val="1"/>
        </dgm:presLayoutVars>
      </dgm:prSet>
      <dgm:spPr/>
      <dgm:t>
        <a:bodyPr/>
        <a:lstStyle/>
        <a:p>
          <a:endParaRPr lang="it-IT"/>
        </a:p>
      </dgm:t>
    </dgm:pt>
    <dgm:pt modelId="{E709D49E-817F-1A4B-BE9F-3CE11E7228BB}" type="pres">
      <dgm:prSet presAssocID="{169720C5-F1CF-B345-A71F-AA24664CE12C}" presName="node" presStyleLbl="vennNode1" presStyleIdx="4" presStyleCnt="5">
        <dgm:presLayoutVars>
          <dgm:bulletEnabled val="1"/>
        </dgm:presLayoutVars>
      </dgm:prSet>
      <dgm:spPr/>
      <dgm:t>
        <a:bodyPr/>
        <a:lstStyle/>
        <a:p>
          <a:endParaRPr lang="it-IT"/>
        </a:p>
      </dgm:t>
    </dgm:pt>
  </dgm:ptLst>
  <dgm:cxnLst>
    <dgm:cxn modelId="{CD6DFC20-38C1-3B41-9042-A5DE1B8F4C39}" srcId="{84040F6B-8197-E945-AEA5-8B978A621CE7}" destId="{D7EB29CE-2A2C-834A-91C9-7642BCEB7919}" srcOrd="2" destOrd="0" parTransId="{27E5F230-D779-2147-B25A-95DA0CEBAA30}" sibTransId="{2CCA550C-52CA-B742-AA32-B9763C3BF7E2}"/>
    <dgm:cxn modelId="{A2FA21D9-9616-8042-AFD9-26C1406208AF}" type="presOf" srcId="{4662D56F-EACB-9946-833B-98589066C685}" destId="{D6CDE325-C02E-5442-A913-7DC61AD26784}" srcOrd="0" destOrd="0" presId="urn:microsoft.com/office/officeart/2005/8/layout/radial3"/>
    <dgm:cxn modelId="{278B598D-B42D-2942-B50D-EABBD18D5235}" type="presOf" srcId="{951F17E7-9981-B546-B478-3BAF0B52E798}" destId="{DB3AC779-C0D2-3A48-AE21-2BB24575E437}" srcOrd="0" destOrd="0" presId="urn:microsoft.com/office/officeart/2005/8/layout/radial3"/>
    <dgm:cxn modelId="{64DBC717-5423-DF4B-80C7-51BCD51F2C3F}" type="presOf" srcId="{D7EB29CE-2A2C-834A-91C9-7642BCEB7919}" destId="{32C80E1E-2001-2540-A0AB-D42FCC251316}" srcOrd="0" destOrd="0" presId="urn:microsoft.com/office/officeart/2005/8/layout/radial3"/>
    <dgm:cxn modelId="{843B510D-F522-404B-8CAD-A45F7ED15E1A}" type="presOf" srcId="{782E1933-84BD-A340-A2E2-4381F3247750}" destId="{4AB49077-7150-684F-A42B-F5E26B0FE14A}" srcOrd="0" destOrd="0" presId="urn:microsoft.com/office/officeart/2005/8/layout/radial3"/>
    <dgm:cxn modelId="{82466779-FF96-EB45-AC45-06022905A57F}" srcId="{84040F6B-8197-E945-AEA5-8B978A621CE7}" destId="{951F17E7-9981-B546-B478-3BAF0B52E798}" srcOrd="0" destOrd="0" parTransId="{C4F2FD71-FE6D-B446-9132-7889688430CD}" sibTransId="{1E1390D2-F309-3243-ACF5-7BE67602BF32}"/>
    <dgm:cxn modelId="{B416B155-6B79-5942-8B88-C127E8129692}" type="presOf" srcId="{84040F6B-8197-E945-AEA5-8B978A621CE7}" destId="{2F66317D-6F79-4041-9CFF-2BF047DCE001}" srcOrd="0" destOrd="0" presId="urn:microsoft.com/office/officeart/2005/8/layout/radial3"/>
    <dgm:cxn modelId="{5A960EA2-24A3-6940-877A-A31C48EBD1E7}" srcId="{4662D56F-EACB-9946-833B-98589066C685}" destId="{84040F6B-8197-E945-AEA5-8B978A621CE7}" srcOrd="0" destOrd="0" parTransId="{622416D2-F132-654E-BB66-BDB73CC1E5D8}" sibTransId="{C04CDCD7-13A3-AC46-8DCD-AA938CF70E55}"/>
    <dgm:cxn modelId="{8568FF7D-A557-B74D-B182-69F291C5398F}" srcId="{84040F6B-8197-E945-AEA5-8B978A621CE7}" destId="{782E1933-84BD-A340-A2E2-4381F3247750}" srcOrd="1" destOrd="0" parTransId="{938CED18-C88A-CA44-9A5C-CE4C7BF6B87F}" sibTransId="{5E237E60-AE74-E041-A3B8-7441AC5A60E8}"/>
    <dgm:cxn modelId="{44851677-4F4A-7A47-95D0-A52127433FD3}" type="presOf" srcId="{169720C5-F1CF-B345-A71F-AA24664CE12C}" destId="{E709D49E-817F-1A4B-BE9F-3CE11E7228BB}" srcOrd="0" destOrd="0" presId="urn:microsoft.com/office/officeart/2005/8/layout/radial3"/>
    <dgm:cxn modelId="{05A5D125-BB28-3C4F-BCC6-98F0F34E986B}" srcId="{84040F6B-8197-E945-AEA5-8B978A621CE7}" destId="{169720C5-F1CF-B345-A71F-AA24664CE12C}" srcOrd="3" destOrd="0" parTransId="{88D143F3-EF4B-564A-BA56-43DEFBBFBD38}" sibTransId="{3C26B554-2AD5-CF47-B506-EFAE90B671A8}"/>
    <dgm:cxn modelId="{898280C9-C9AD-9C48-9A30-B092EEABB0E6}" type="presParOf" srcId="{D6CDE325-C02E-5442-A913-7DC61AD26784}" destId="{6DD88C15-ED55-D74B-9525-E352A9198C88}" srcOrd="0" destOrd="0" presId="urn:microsoft.com/office/officeart/2005/8/layout/radial3"/>
    <dgm:cxn modelId="{97F57498-A11D-0F42-AC4B-F663FB40811E}" type="presParOf" srcId="{6DD88C15-ED55-D74B-9525-E352A9198C88}" destId="{2F66317D-6F79-4041-9CFF-2BF047DCE001}" srcOrd="0" destOrd="0" presId="urn:microsoft.com/office/officeart/2005/8/layout/radial3"/>
    <dgm:cxn modelId="{5CAD5C8B-B0F5-1E4F-ACA9-9EE74A7E79DD}" type="presParOf" srcId="{6DD88C15-ED55-D74B-9525-E352A9198C88}" destId="{DB3AC779-C0D2-3A48-AE21-2BB24575E437}" srcOrd="1" destOrd="0" presId="urn:microsoft.com/office/officeart/2005/8/layout/radial3"/>
    <dgm:cxn modelId="{BC5FEF04-DE7E-B041-8C83-CD23FD2A04D1}" type="presParOf" srcId="{6DD88C15-ED55-D74B-9525-E352A9198C88}" destId="{4AB49077-7150-684F-A42B-F5E26B0FE14A}" srcOrd="2" destOrd="0" presId="urn:microsoft.com/office/officeart/2005/8/layout/radial3"/>
    <dgm:cxn modelId="{88E47E5C-E286-7F41-9B0A-FCE56DE8BBC8}" type="presParOf" srcId="{6DD88C15-ED55-D74B-9525-E352A9198C88}" destId="{32C80E1E-2001-2540-A0AB-D42FCC251316}" srcOrd="3" destOrd="0" presId="urn:microsoft.com/office/officeart/2005/8/layout/radial3"/>
    <dgm:cxn modelId="{82890933-AFC6-634C-BB73-22C5E71D501D}" type="presParOf" srcId="{6DD88C15-ED55-D74B-9525-E352A9198C88}" destId="{E709D49E-817F-1A4B-BE9F-3CE11E7228BB}"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62D56F-EACB-9946-833B-98589066C685}" type="doc">
      <dgm:prSet loTypeId="urn:microsoft.com/office/officeart/2005/8/layout/radial3" loCatId="relationship" qsTypeId="urn:microsoft.com/office/officeart/2005/8/quickstyle/3D2" qsCatId="3D" csTypeId="urn:microsoft.com/office/officeart/2005/8/colors/accent1_2" csCatId="accent1" phldr="1"/>
      <dgm:spPr/>
      <dgm:t>
        <a:bodyPr/>
        <a:lstStyle/>
        <a:p>
          <a:endParaRPr lang="it-IT"/>
        </a:p>
      </dgm:t>
    </dgm:pt>
    <dgm:pt modelId="{84040F6B-8197-E945-AEA5-8B978A621CE7}">
      <dgm:prSet phldrT="[Testo]"/>
      <dgm:spPr/>
      <dgm:t>
        <a:bodyPr/>
        <a:lstStyle/>
        <a:p>
          <a:r>
            <a:rPr lang="it-IT"/>
            <a:t>MARIO</a:t>
          </a:r>
        </a:p>
      </dgm:t>
    </dgm:pt>
    <dgm:pt modelId="{622416D2-F132-654E-BB66-BDB73CC1E5D8}" type="parTrans" cxnId="{5A960EA2-24A3-6940-877A-A31C48EBD1E7}">
      <dgm:prSet/>
      <dgm:spPr/>
      <dgm:t>
        <a:bodyPr/>
        <a:lstStyle/>
        <a:p>
          <a:endParaRPr lang="it-IT"/>
        </a:p>
      </dgm:t>
    </dgm:pt>
    <dgm:pt modelId="{C04CDCD7-13A3-AC46-8DCD-AA938CF70E55}" type="sibTrans" cxnId="{5A960EA2-24A3-6940-877A-A31C48EBD1E7}">
      <dgm:prSet/>
      <dgm:spPr/>
      <dgm:t>
        <a:bodyPr/>
        <a:lstStyle/>
        <a:p>
          <a:endParaRPr lang="it-IT"/>
        </a:p>
      </dgm:t>
    </dgm:pt>
    <dgm:pt modelId="{951F17E7-9981-B546-B478-3BAF0B52E798}">
      <dgm:prSet phldrT="[Testo]"/>
      <dgm:spPr/>
      <dgm:t>
        <a:bodyPr/>
        <a:lstStyle/>
        <a:p>
          <a:r>
            <a:rPr lang="it-IT" b="1"/>
            <a:t>Dolore</a:t>
          </a:r>
          <a:endParaRPr lang="it-IT"/>
        </a:p>
      </dgm:t>
    </dgm:pt>
    <dgm:pt modelId="{C4F2FD71-FE6D-B446-9132-7889688430CD}" type="parTrans" cxnId="{82466779-FF96-EB45-AC45-06022905A57F}">
      <dgm:prSet/>
      <dgm:spPr/>
      <dgm:t>
        <a:bodyPr/>
        <a:lstStyle/>
        <a:p>
          <a:endParaRPr lang="it-IT"/>
        </a:p>
      </dgm:t>
    </dgm:pt>
    <dgm:pt modelId="{1E1390D2-F309-3243-ACF5-7BE67602BF32}" type="sibTrans" cxnId="{82466779-FF96-EB45-AC45-06022905A57F}">
      <dgm:prSet/>
      <dgm:spPr/>
      <dgm:t>
        <a:bodyPr/>
        <a:lstStyle/>
        <a:p>
          <a:endParaRPr lang="it-IT"/>
        </a:p>
      </dgm:t>
    </dgm:pt>
    <dgm:pt modelId="{782E1933-84BD-A340-A2E2-4381F3247750}">
      <dgm:prSet phldrT="[Testo]"/>
      <dgm:spPr/>
      <dgm:t>
        <a:bodyPr/>
        <a:lstStyle/>
        <a:p>
          <a:r>
            <a:rPr lang="it-IT"/>
            <a:t>Dispnea</a:t>
          </a:r>
        </a:p>
      </dgm:t>
    </dgm:pt>
    <dgm:pt modelId="{938CED18-C88A-CA44-9A5C-CE4C7BF6B87F}" type="parTrans" cxnId="{8568FF7D-A557-B74D-B182-69F291C5398F}">
      <dgm:prSet/>
      <dgm:spPr/>
      <dgm:t>
        <a:bodyPr/>
        <a:lstStyle/>
        <a:p>
          <a:endParaRPr lang="it-IT"/>
        </a:p>
      </dgm:t>
    </dgm:pt>
    <dgm:pt modelId="{5E237E60-AE74-E041-A3B8-7441AC5A60E8}" type="sibTrans" cxnId="{8568FF7D-A557-B74D-B182-69F291C5398F}">
      <dgm:prSet/>
      <dgm:spPr/>
      <dgm:t>
        <a:bodyPr/>
        <a:lstStyle/>
        <a:p>
          <a:endParaRPr lang="it-IT"/>
        </a:p>
      </dgm:t>
    </dgm:pt>
    <dgm:pt modelId="{D7EB29CE-2A2C-834A-91C9-7642BCEB7919}">
      <dgm:prSet phldrT="[Testo]"/>
      <dgm:spPr/>
      <dgm:t>
        <a:bodyPr/>
        <a:lstStyle/>
        <a:p>
          <a:r>
            <a:rPr lang="it-IT"/>
            <a:t>Allettamento</a:t>
          </a:r>
        </a:p>
      </dgm:t>
    </dgm:pt>
    <dgm:pt modelId="{27E5F230-D779-2147-B25A-95DA0CEBAA30}" type="parTrans" cxnId="{CD6DFC20-38C1-3B41-9042-A5DE1B8F4C39}">
      <dgm:prSet/>
      <dgm:spPr/>
      <dgm:t>
        <a:bodyPr/>
        <a:lstStyle/>
        <a:p>
          <a:endParaRPr lang="it-IT"/>
        </a:p>
      </dgm:t>
    </dgm:pt>
    <dgm:pt modelId="{2CCA550C-52CA-B742-AA32-B9763C3BF7E2}" type="sibTrans" cxnId="{CD6DFC20-38C1-3B41-9042-A5DE1B8F4C39}">
      <dgm:prSet/>
      <dgm:spPr/>
      <dgm:t>
        <a:bodyPr/>
        <a:lstStyle/>
        <a:p>
          <a:endParaRPr lang="it-IT"/>
        </a:p>
      </dgm:t>
    </dgm:pt>
    <dgm:pt modelId="{169720C5-F1CF-B345-A71F-AA24664CE12C}">
      <dgm:prSet phldrT="[Testo]"/>
      <dgm:spPr/>
      <dgm:t>
        <a:bodyPr/>
        <a:lstStyle/>
        <a:p>
          <a:r>
            <a:rPr lang="it-IT"/>
            <a:t>Ansia</a:t>
          </a:r>
        </a:p>
      </dgm:t>
    </dgm:pt>
    <dgm:pt modelId="{88D143F3-EF4B-564A-BA56-43DEFBBFBD38}" type="parTrans" cxnId="{05A5D125-BB28-3C4F-BCC6-98F0F34E986B}">
      <dgm:prSet/>
      <dgm:spPr/>
      <dgm:t>
        <a:bodyPr/>
        <a:lstStyle/>
        <a:p>
          <a:endParaRPr lang="it-IT"/>
        </a:p>
      </dgm:t>
    </dgm:pt>
    <dgm:pt modelId="{3C26B554-2AD5-CF47-B506-EFAE90B671A8}" type="sibTrans" cxnId="{05A5D125-BB28-3C4F-BCC6-98F0F34E986B}">
      <dgm:prSet/>
      <dgm:spPr/>
      <dgm:t>
        <a:bodyPr/>
        <a:lstStyle/>
        <a:p>
          <a:endParaRPr lang="it-IT"/>
        </a:p>
      </dgm:t>
    </dgm:pt>
    <dgm:pt modelId="{D6CDE325-C02E-5442-A913-7DC61AD26784}" type="pres">
      <dgm:prSet presAssocID="{4662D56F-EACB-9946-833B-98589066C685}" presName="composite" presStyleCnt="0">
        <dgm:presLayoutVars>
          <dgm:chMax val="1"/>
          <dgm:dir/>
          <dgm:resizeHandles val="exact"/>
        </dgm:presLayoutVars>
      </dgm:prSet>
      <dgm:spPr/>
      <dgm:t>
        <a:bodyPr/>
        <a:lstStyle/>
        <a:p>
          <a:endParaRPr lang="it-IT"/>
        </a:p>
      </dgm:t>
    </dgm:pt>
    <dgm:pt modelId="{6DD88C15-ED55-D74B-9525-E352A9198C88}" type="pres">
      <dgm:prSet presAssocID="{4662D56F-EACB-9946-833B-98589066C685}" presName="radial" presStyleCnt="0">
        <dgm:presLayoutVars>
          <dgm:animLvl val="ctr"/>
        </dgm:presLayoutVars>
      </dgm:prSet>
      <dgm:spPr/>
    </dgm:pt>
    <dgm:pt modelId="{2F66317D-6F79-4041-9CFF-2BF047DCE001}" type="pres">
      <dgm:prSet presAssocID="{84040F6B-8197-E945-AEA5-8B978A621CE7}" presName="centerShape" presStyleLbl="vennNode1" presStyleIdx="0" presStyleCnt="5"/>
      <dgm:spPr/>
      <dgm:t>
        <a:bodyPr/>
        <a:lstStyle/>
        <a:p>
          <a:endParaRPr lang="it-IT"/>
        </a:p>
      </dgm:t>
    </dgm:pt>
    <dgm:pt modelId="{DB3AC779-C0D2-3A48-AE21-2BB24575E437}" type="pres">
      <dgm:prSet presAssocID="{951F17E7-9981-B546-B478-3BAF0B52E798}" presName="node" presStyleLbl="vennNode1" presStyleIdx="1" presStyleCnt="5">
        <dgm:presLayoutVars>
          <dgm:bulletEnabled val="1"/>
        </dgm:presLayoutVars>
      </dgm:prSet>
      <dgm:spPr/>
      <dgm:t>
        <a:bodyPr/>
        <a:lstStyle/>
        <a:p>
          <a:endParaRPr lang="it-IT"/>
        </a:p>
      </dgm:t>
    </dgm:pt>
    <dgm:pt modelId="{4AB49077-7150-684F-A42B-F5E26B0FE14A}" type="pres">
      <dgm:prSet presAssocID="{782E1933-84BD-A340-A2E2-4381F3247750}" presName="node" presStyleLbl="vennNode1" presStyleIdx="2" presStyleCnt="5">
        <dgm:presLayoutVars>
          <dgm:bulletEnabled val="1"/>
        </dgm:presLayoutVars>
      </dgm:prSet>
      <dgm:spPr/>
      <dgm:t>
        <a:bodyPr/>
        <a:lstStyle/>
        <a:p>
          <a:endParaRPr lang="it-IT"/>
        </a:p>
      </dgm:t>
    </dgm:pt>
    <dgm:pt modelId="{32C80E1E-2001-2540-A0AB-D42FCC251316}" type="pres">
      <dgm:prSet presAssocID="{D7EB29CE-2A2C-834A-91C9-7642BCEB7919}" presName="node" presStyleLbl="vennNode1" presStyleIdx="3" presStyleCnt="5">
        <dgm:presLayoutVars>
          <dgm:bulletEnabled val="1"/>
        </dgm:presLayoutVars>
      </dgm:prSet>
      <dgm:spPr/>
      <dgm:t>
        <a:bodyPr/>
        <a:lstStyle/>
        <a:p>
          <a:endParaRPr lang="it-IT"/>
        </a:p>
      </dgm:t>
    </dgm:pt>
    <dgm:pt modelId="{E709D49E-817F-1A4B-BE9F-3CE11E7228BB}" type="pres">
      <dgm:prSet presAssocID="{169720C5-F1CF-B345-A71F-AA24664CE12C}" presName="node" presStyleLbl="vennNode1" presStyleIdx="4" presStyleCnt="5">
        <dgm:presLayoutVars>
          <dgm:bulletEnabled val="1"/>
        </dgm:presLayoutVars>
      </dgm:prSet>
      <dgm:spPr/>
      <dgm:t>
        <a:bodyPr/>
        <a:lstStyle/>
        <a:p>
          <a:endParaRPr lang="it-IT"/>
        </a:p>
      </dgm:t>
    </dgm:pt>
  </dgm:ptLst>
  <dgm:cxnLst>
    <dgm:cxn modelId="{CD6DFC20-38C1-3B41-9042-A5DE1B8F4C39}" srcId="{84040F6B-8197-E945-AEA5-8B978A621CE7}" destId="{D7EB29CE-2A2C-834A-91C9-7642BCEB7919}" srcOrd="2" destOrd="0" parTransId="{27E5F230-D779-2147-B25A-95DA0CEBAA30}" sibTransId="{2CCA550C-52CA-B742-AA32-B9763C3BF7E2}"/>
    <dgm:cxn modelId="{4531A638-97E6-F247-B1F0-8884C1CF0F33}" type="presOf" srcId="{D7EB29CE-2A2C-834A-91C9-7642BCEB7919}" destId="{32C80E1E-2001-2540-A0AB-D42FCC251316}" srcOrd="0" destOrd="0" presId="urn:microsoft.com/office/officeart/2005/8/layout/radial3"/>
    <dgm:cxn modelId="{9B5E5262-693C-664E-8257-21FD3D7911E3}" type="presOf" srcId="{951F17E7-9981-B546-B478-3BAF0B52E798}" destId="{DB3AC779-C0D2-3A48-AE21-2BB24575E437}" srcOrd="0" destOrd="0" presId="urn:microsoft.com/office/officeart/2005/8/layout/radial3"/>
    <dgm:cxn modelId="{EF19BB02-B9C8-D54C-942B-0177C2735D56}" type="presOf" srcId="{782E1933-84BD-A340-A2E2-4381F3247750}" destId="{4AB49077-7150-684F-A42B-F5E26B0FE14A}" srcOrd="0" destOrd="0" presId="urn:microsoft.com/office/officeart/2005/8/layout/radial3"/>
    <dgm:cxn modelId="{BF0F36AD-E16D-9C4C-8BCE-DFCAB2B34BBC}" type="presOf" srcId="{84040F6B-8197-E945-AEA5-8B978A621CE7}" destId="{2F66317D-6F79-4041-9CFF-2BF047DCE001}" srcOrd="0" destOrd="0" presId="urn:microsoft.com/office/officeart/2005/8/layout/radial3"/>
    <dgm:cxn modelId="{82466779-FF96-EB45-AC45-06022905A57F}" srcId="{84040F6B-8197-E945-AEA5-8B978A621CE7}" destId="{951F17E7-9981-B546-B478-3BAF0B52E798}" srcOrd="0" destOrd="0" parTransId="{C4F2FD71-FE6D-B446-9132-7889688430CD}" sibTransId="{1E1390D2-F309-3243-ACF5-7BE67602BF32}"/>
    <dgm:cxn modelId="{DA1FF309-63E5-7342-8AE7-F643CDE47EF2}" type="presOf" srcId="{169720C5-F1CF-B345-A71F-AA24664CE12C}" destId="{E709D49E-817F-1A4B-BE9F-3CE11E7228BB}" srcOrd="0" destOrd="0" presId="urn:microsoft.com/office/officeart/2005/8/layout/radial3"/>
    <dgm:cxn modelId="{5A960EA2-24A3-6940-877A-A31C48EBD1E7}" srcId="{4662D56F-EACB-9946-833B-98589066C685}" destId="{84040F6B-8197-E945-AEA5-8B978A621CE7}" srcOrd="0" destOrd="0" parTransId="{622416D2-F132-654E-BB66-BDB73CC1E5D8}" sibTransId="{C04CDCD7-13A3-AC46-8DCD-AA938CF70E55}"/>
    <dgm:cxn modelId="{8568FF7D-A557-B74D-B182-69F291C5398F}" srcId="{84040F6B-8197-E945-AEA5-8B978A621CE7}" destId="{782E1933-84BD-A340-A2E2-4381F3247750}" srcOrd="1" destOrd="0" parTransId="{938CED18-C88A-CA44-9A5C-CE4C7BF6B87F}" sibTransId="{5E237E60-AE74-E041-A3B8-7441AC5A60E8}"/>
    <dgm:cxn modelId="{71EC5B78-3D8E-A342-AC2E-6185782F6C7B}" type="presOf" srcId="{4662D56F-EACB-9946-833B-98589066C685}" destId="{D6CDE325-C02E-5442-A913-7DC61AD26784}" srcOrd="0" destOrd="0" presId="urn:microsoft.com/office/officeart/2005/8/layout/radial3"/>
    <dgm:cxn modelId="{05A5D125-BB28-3C4F-BCC6-98F0F34E986B}" srcId="{84040F6B-8197-E945-AEA5-8B978A621CE7}" destId="{169720C5-F1CF-B345-A71F-AA24664CE12C}" srcOrd="3" destOrd="0" parTransId="{88D143F3-EF4B-564A-BA56-43DEFBBFBD38}" sibTransId="{3C26B554-2AD5-CF47-B506-EFAE90B671A8}"/>
    <dgm:cxn modelId="{713EBECA-5312-8D4C-BFFE-C449CAD842AC}" type="presParOf" srcId="{D6CDE325-C02E-5442-A913-7DC61AD26784}" destId="{6DD88C15-ED55-D74B-9525-E352A9198C88}" srcOrd="0" destOrd="0" presId="urn:microsoft.com/office/officeart/2005/8/layout/radial3"/>
    <dgm:cxn modelId="{1458B26B-7AB8-7A4A-B0FD-8E666E90C3A1}" type="presParOf" srcId="{6DD88C15-ED55-D74B-9525-E352A9198C88}" destId="{2F66317D-6F79-4041-9CFF-2BF047DCE001}" srcOrd="0" destOrd="0" presId="urn:microsoft.com/office/officeart/2005/8/layout/radial3"/>
    <dgm:cxn modelId="{B48A1AE1-7274-E04C-B4C7-14CAFAECB1B0}" type="presParOf" srcId="{6DD88C15-ED55-D74B-9525-E352A9198C88}" destId="{DB3AC779-C0D2-3A48-AE21-2BB24575E437}" srcOrd="1" destOrd="0" presId="urn:microsoft.com/office/officeart/2005/8/layout/radial3"/>
    <dgm:cxn modelId="{69EF9705-B058-3048-9893-DA7F63E3390D}" type="presParOf" srcId="{6DD88C15-ED55-D74B-9525-E352A9198C88}" destId="{4AB49077-7150-684F-A42B-F5E26B0FE14A}" srcOrd="2" destOrd="0" presId="urn:microsoft.com/office/officeart/2005/8/layout/radial3"/>
    <dgm:cxn modelId="{9082B630-03EC-0544-A9F0-936A602FC687}" type="presParOf" srcId="{6DD88C15-ED55-D74B-9525-E352A9198C88}" destId="{32C80E1E-2001-2540-A0AB-D42FCC251316}" srcOrd="3" destOrd="0" presId="urn:microsoft.com/office/officeart/2005/8/layout/radial3"/>
    <dgm:cxn modelId="{5E4DCE48-A4E1-FD4E-9210-4AFE947C3410}" type="presParOf" srcId="{6DD88C15-ED55-D74B-9525-E352A9198C88}" destId="{E709D49E-817F-1A4B-BE9F-3CE11E7228BB}"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62D56F-EACB-9946-833B-98589066C685}" type="doc">
      <dgm:prSet loTypeId="urn:microsoft.com/office/officeart/2005/8/layout/radial3" loCatId="relationship" qsTypeId="urn:microsoft.com/office/officeart/2005/8/quickstyle/3D2" qsCatId="3D" csTypeId="urn:microsoft.com/office/officeart/2005/8/colors/accent1_2" csCatId="accent1" phldr="1"/>
      <dgm:spPr/>
      <dgm:t>
        <a:bodyPr/>
        <a:lstStyle/>
        <a:p>
          <a:endParaRPr lang="it-IT"/>
        </a:p>
      </dgm:t>
    </dgm:pt>
    <dgm:pt modelId="{84040F6B-8197-E945-AEA5-8B978A621CE7}">
      <dgm:prSet phldrT="[Testo]"/>
      <dgm:spPr/>
      <dgm:t>
        <a:bodyPr/>
        <a:lstStyle/>
        <a:p>
          <a:r>
            <a:rPr lang="it-IT"/>
            <a:t>MARIO</a:t>
          </a:r>
        </a:p>
      </dgm:t>
    </dgm:pt>
    <dgm:pt modelId="{622416D2-F132-654E-BB66-BDB73CC1E5D8}" type="parTrans" cxnId="{5A960EA2-24A3-6940-877A-A31C48EBD1E7}">
      <dgm:prSet/>
      <dgm:spPr/>
      <dgm:t>
        <a:bodyPr/>
        <a:lstStyle/>
        <a:p>
          <a:endParaRPr lang="it-IT"/>
        </a:p>
      </dgm:t>
    </dgm:pt>
    <dgm:pt modelId="{C04CDCD7-13A3-AC46-8DCD-AA938CF70E55}" type="sibTrans" cxnId="{5A960EA2-24A3-6940-877A-A31C48EBD1E7}">
      <dgm:prSet/>
      <dgm:spPr/>
      <dgm:t>
        <a:bodyPr/>
        <a:lstStyle/>
        <a:p>
          <a:endParaRPr lang="it-IT"/>
        </a:p>
      </dgm:t>
    </dgm:pt>
    <dgm:pt modelId="{951F17E7-9981-B546-B478-3BAF0B52E798}">
      <dgm:prSet phldrT="[Testo]"/>
      <dgm:spPr/>
      <dgm:t>
        <a:bodyPr/>
        <a:lstStyle/>
        <a:p>
          <a:r>
            <a:rPr lang="it-IT" b="1"/>
            <a:t>Dolore</a:t>
          </a:r>
          <a:endParaRPr lang="it-IT"/>
        </a:p>
      </dgm:t>
    </dgm:pt>
    <dgm:pt modelId="{C4F2FD71-FE6D-B446-9132-7889688430CD}" type="parTrans" cxnId="{82466779-FF96-EB45-AC45-06022905A57F}">
      <dgm:prSet/>
      <dgm:spPr/>
      <dgm:t>
        <a:bodyPr/>
        <a:lstStyle/>
        <a:p>
          <a:endParaRPr lang="it-IT"/>
        </a:p>
      </dgm:t>
    </dgm:pt>
    <dgm:pt modelId="{1E1390D2-F309-3243-ACF5-7BE67602BF32}" type="sibTrans" cxnId="{82466779-FF96-EB45-AC45-06022905A57F}">
      <dgm:prSet/>
      <dgm:spPr/>
      <dgm:t>
        <a:bodyPr/>
        <a:lstStyle/>
        <a:p>
          <a:endParaRPr lang="it-IT"/>
        </a:p>
      </dgm:t>
    </dgm:pt>
    <dgm:pt modelId="{782E1933-84BD-A340-A2E2-4381F3247750}">
      <dgm:prSet phldrT="[Testo]"/>
      <dgm:spPr/>
      <dgm:t>
        <a:bodyPr/>
        <a:lstStyle/>
        <a:p>
          <a:r>
            <a:rPr lang="it-IT"/>
            <a:t>Dispnea</a:t>
          </a:r>
        </a:p>
      </dgm:t>
    </dgm:pt>
    <dgm:pt modelId="{938CED18-C88A-CA44-9A5C-CE4C7BF6B87F}" type="parTrans" cxnId="{8568FF7D-A557-B74D-B182-69F291C5398F}">
      <dgm:prSet/>
      <dgm:spPr/>
      <dgm:t>
        <a:bodyPr/>
        <a:lstStyle/>
        <a:p>
          <a:endParaRPr lang="it-IT"/>
        </a:p>
      </dgm:t>
    </dgm:pt>
    <dgm:pt modelId="{5E237E60-AE74-E041-A3B8-7441AC5A60E8}" type="sibTrans" cxnId="{8568FF7D-A557-B74D-B182-69F291C5398F}">
      <dgm:prSet/>
      <dgm:spPr/>
      <dgm:t>
        <a:bodyPr/>
        <a:lstStyle/>
        <a:p>
          <a:endParaRPr lang="it-IT"/>
        </a:p>
      </dgm:t>
    </dgm:pt>
    <dgm:pt modelId="{D7EB29CE-2A2C-834A-91C9-7642BCEB7919}">
      <dgm:prSet phldrT="[Testo]"/>
      <dgm:spPr/>
      <dgm:t>
        <a:bodyPr/>
        <a:lstStyle/>
        <a:p>
          <a:r>
            <a:rPr lang="it-IT"/>
            <a:t>Allettamento</a:t>
          </a:r>
        </a:p>
      </dgm:t>
    </dgm:pt>
    <dgm:pt modelId="{27E5F230-D779-2147-B25A-95DA0CEBAA30}" type="parTrans" cxnId="{CD6DFC20-38C1-3B41-9042-A5DE1B8F4C39}">
      <dgm:prSet/>
      <dgm:spPr/>
      <dgm:t>
        <a:bodyPr/>
        <a:lstStyle/>
        <a:p>
          <a:endParaRPr lang="it-IT"/>
        </a:p>
      </dgm:t>
    </dgm:pt>
    <dgm:pt modelId="{2CCA550C-52CA-B742-AA32-B9763C3BF7E2}" type="sibTrans" cxnId="{CD6DFC20-38C1-3B41-9042-A5DE1B8F4C39}">
      <dgm:prSet/>
      <dgm:spPr/>
      <dgm:t>
        <a:bodyPr/>
        <a:lstStyle/>
        <a:p>
          <a:endParaRPr lang="it-IT"/>
        </a:p>
      </dgm:t>
    </dgm:pt>
    <dgm:pt modelId="{169720C5-F1CF-B345-A71F-AA24664CE12C}">
      <dgm:prSet phldrT="[Testo]"/>
      <dgm:spPr/>
      <dgm:t>
        <a:bodyPr/>
        <a:lstStyle/>
        <a:p>
          <a:r>
            <a:rPr lang="it-IT"/>
            <a:t>Ansia</a:t>
          </a:r>
        </a:p>
      </dgm:t>
    </dgm:pt>
    <dgm:pt modelId="{88D143F3-EF4B-564A-BA56-43DEFBBFBD38}" type="parTrans" cxnId="{05A5D125-BB28-3C4F-BCC6-98F0F34E986B}">
      <dgm:prSet/>
      <dgm:spPr/>
      <dgm:t>
        <a:bodyPr/>
        <a:lstStyle/>
        <a:p>
          <a:endParaRPr lang="it-IT"/>
        </a:p>
      </dgm:t>
    </dgm:pt>
    <dgm:pt modelId="{3C26B554-2AD5-CF47-B506-EFAE90B671A8}" type="sibTrans" cxnId="{05A5D125-BB28-3C4F-BCC6-98F0F34E986B}">
      <dgm:prSet/>
      <dgm:spPr/>
      <dgm:t>
        <a:bodyPr/>
        <a:lstStyle/>
        <a:p>
          <a:endParaRPr lang="it-IT"/>
        </a:p>
      </dgm:t>
    </dgm:pt>
    <dgm:pt modelId="{D6CDE325-C02E-5442-A913-7DC61AD26784}" type="pres">
      <dgm:prSet presAssocID="{4662D56F-EACB-9946-833B-98589066C685}" presName="composite" presStyleCnt="0">
        <dgm:presLayoutVars>
          <dgm:chMax val="1"/>
          <dgm:dir/>
          <dgm:resizeHandles val="exact"/>
        </dgm:presLayoutVars>
      </dgm:prSet>
      <dgm:spPr/>
      <dgm:t>
        <a:bodyPr/>
        <a:lstStyle/>
        <a:p>
          <a:endParaRPr lang="it-IT"/>
        </a:p>
      </dgm:t>
    </dgm:pt>
    <dgm:pt modelId="{6DD88C15-ED55-D74B-9525-E352A9198C88}" type="pres">
      <dgm:prSet presAssocID="{4662D56F-EACB-9946-833B-98589066C685}" presName="radial" presStyleCnt="0">
        <dgm:presLayoutVars>
          <dgm:animLvl val="ctr"/>
        </dgm:presLayoutVars>
      </dgm:prSet>
      <dgm:spPr/>
    </dgm:pt>
    <dgm:pt modelId="{2F66317D-6F79-4041-9CFF-2BF047DCE001}" type="pres">
      <dgm:prSet presAssocID="{84040F6B-8197-E945-AEA5-8B978A621CE7}" presName="centerShape" presStyleLbl="vennNode1" presStyleIdx="0" presStyleCnt="5"/>
      <dgm:spPr/>
      <dgm:t>
        <a:bodyPr/>
        <a:lstStyle/>
        <a:p>
          <a:endParaRPr lang="it-IT"/>
        </a:p>
      </dgm:t>
    </dgm:pt>
    <dgm:pt modelId="{DB3AC779-C0D2-3A48-AE21-2BB24575E437}" type="pres">
      <dgm:prSet presAssocID="{951F17E7-9981-B546-B478-3BAF0B52E798}" presName="node" presStyleLbl="vennNode1" presStyleIdx="1" presStyleCnt="5">
        <dgm:presLayoutVars>
          <dgm:bulletEnabled val="1"/>
        </dgm:presLayoutVars>
      </dgm:prSet>
      <dgm:spPr/>
      <dgm:t>
        <a:bodyPr/>
        <a:lstStyle/>
        <a:p>
          <a:endParaRPr lang="it-IT"/>
        </a:p>
      </dgm:t>
    </dgm:pt>
    <dgm:pt modelId="{4AB49077-7150-684F-A42B-F5E26B0FE14A}" type="pres">
      <dgm:prSet presAssocID="{782E1933-84BD-A340-A2E2-4381F3247750}" presName="node" presStyleLbl="vennNode1" presStyleIdx="2" presStyleCnt="5">
        <dgm:presLayoutVars>
          <dgm:bulletEnabled val="1"/>
        </dgm:presLayoutVars>
      </dgm:prSet>
      <dgm:spPr/>
      <dgm:t>
        <a:bodyPr/>
        <a:lstStyle/>
        <a:p>
          <a:endParaRPr lang="it-IT"/>
        </a:p>
      </dgm:t>
    </dgm:pt>
    <dgm:pt modelId="{32C80E1E-2001-2540-A0AB-D42FCC251316}" type="pres">
      <dgm:prSet presAssocID="{D7EB29CE-2A2C-834A-91C9-7642BCEB7919}" presName="node" presStyleLbl="vennNode1" presStyleIdx="3" presStyleCnt="5">
        <dgm:presLayoutVars>
          <dgm:bulletEnabled val="1"/>
        </dgm:presLayoutVars>
      </dgm:prSet>
      <dgm:spPr/>
      <dgm:t>
        <a:bodyPr/>
        <a:lstStyle/>
        <a:p>
          <a:endParaRPr lang="it-IT"/>
        </a:p>
      </dgm:t>
    </dgm:pt>
    <dgm:pt modelId="{E709D49E-817F-1A4B-BE9F-3CE11E7228BB}" type="pres">
      <dgm:prSet presAssocID="{169720C5-F1CF-B345-A71F-AA24664CE12C}" presName="node" presStyleLbl="vennNode1" presStyleIdx="4" presStyleCnt="5">
        <dgm:presLayoutVars>
          <dgm:bulletEnabled val="1"/>
        </dgm:presLayoutVars>
      </dgm:prSet>
      <dgm:spPr/>
      <dgm:t>
        <a:bodyPr/>
        <a:lstStyle/>
        <a:p>
          <a:endParaRPr lang="it-IT"/>
        </a:p>
      </dgm:t>
    </dgm:pt>
  </dgm:ptLst>
  <dgm:cxnLst>
    <dgm:cxn modelId="{CD6DFC20-38C1-3B41-9042-A5DE1B8F4C39}" srcId="{84040F6B-8197-E945-AEA5-8B978A621CE7}" destId="{D7EB29CE-2A2C-834A-91C9-7642BCEB7919}" srcOrd="2" destOrd="0" parTransId="{27E5F230-D779-2147-B25A-95DA0CEBAA30}" sibTransId="{2CCA550C-52CA-B742-AA32-B9763C3BF7E2}"/>
    <dgm:cxn modelId="{934EB31F-E6C3-5B4F-B999-A6D34FF73E5A}" type="presOf" srcId="{4662D56F-EACB-9946-833B-98589066C685}" destId="{D6CDE325-C02E-5442-A913-7DC61AD26784}" srcOrd="0" destOrd="0" presId="urn:microsoft.com/office/officeart/2005/8/layout/radial3"/>
    <dgm:cxn modelId="{5A960EA2-24A3-6940-877A-A31C48EBD1E7}" srcId="{4662D56F-EACB-9946-833B-98589066C685}" destId="{84040F6B-8197-E945-AEA5-8B978A621CE7}" srcOrd="0" destOrd="0" parTransId="{622416D2-F132-654E-BB66-BDB73CC1E5D8}" sibTransId="{C04CDCD7-13A3-AC46-8DCD-AA938CF70E55}"/>
    <dgm:cxn modelId="{BC3E044B-8C89-7E45-86CA-F5E8FCD2F080}" type="presOf" srcId="{782E1933-84BD-A340-A2E2-4381F3247750}" destId="{4AB49077-7150-684F-A42B-F5E26B0FE14A}" srcOrd="0" destOrd="0" presId="urn:microsoft.com/office/officeart/2005/8/layout/radial3"/>
    <dgm:cxn modelId="{82466779-FF96-EB45-AC45-06022905A57F}" srcId="{84040F6B-8197-E945-AEA5-8B978A621CE7}" destId="{951F17E7-9981-B546-B478-3BAF0B52E798}" srcOrd="0" destOrd="0" parTransId="{C4F2FD71-FE6D-B446-9132-7889688430CD}" sibTransId="{1E1390D2-F309-3243-ACF5-7BE67602BF32}"/>
    <dgm:cxn modelId="{05A5D125-BB28-3C4F-BCC6-98F0F34E986B}" srcId="{84040F6B-8197-E945-AEA5-8B978A621CE7}" destId="{169720C5-F1CF-B345-A71F-AA24664CE12C}" srcOrd="3" destOrd="0" parTransId="{88D143F3-EF4B-564A-BA56-43DEFBBFBD38}" sibTransId="{3C26B554-2AD5-CF47-B506-EFAE90B671A8}"/>
    <dgm:cxn modelId="{3F817D3D-6B3A-FA4C-95BC-45C0BADF4D8C}" type="presOf" srcId="{169720C5-F1CF-B345-A71F-AA24664CE12C}" destId="{E709D49E-817F-1A4B-BE9F-3CE11E7228BB}" srcOrd="0" destOrd="0" presId="urn:microsoft.com/office/officeart/2005/8/layout/radial3"/>
    <dgm:cxn modelId="{5230034F-B315-7741-B841-5A8A75EED2C6}" type="presOf" srcId="{D7EB29CE-2A2C-834A-91C9-7642BCEB7919}" destId="{32C80E1E-2001-2540-A0AB-D42FCC251316}" srcOrd="0" destOrd="0" presId="urn:microsoft.com/office/officeart/2005/8/layout/radial3"/>
    <dgm:cxn modelId="{AE9EDA75-6894-C44D-81A6-79CF18D08EF2}" type="presOf" srcId="{951F17E7-9981-B546-B478-3BAF0B52E798}" destId="{DB3AC779-C0D2-3A48-AE21-2BB24575E437}" srcOrd="0" destOrd="0" presId="urn:microsoft.com/office/officeart/2005/8/layout/radial3"/>
    <dgm:cxn modelId="{D50F4DCB-D017-4A4F-A8E3-5E15260A36C6}" type="presOf" srcId="{84040F6B-8197-E945-AEA5-8B978A621CE7}" destId="{2F66317D-6F79-4041-9CFF-2BF047DCE001}" srcOrd="0" destOrd="0" presId="urn:microsoft.com/office/officeart/2005/8/layout/radial3"/>
    <dgm:cxn modelId="{8568FF7D-A557-B74D-B182-69F291C5398F}" srcId="{84040F6B-8197-E945-AEA5-8B978A621CE7}" destId="{782E1933-84BD-A340-A2E2-4381F3247750}" srcOrd="1" destOrd="0" parTransId="{938CED18-C88A-CA44-9A5C-CE4C7BF6B87F}" sibTransId="{5E237E60-AE74-E041-A3B8-7441AC5A60E8}"/>
    <dgm:cxn modelId="{E2CF7423-0021-4B45-9FCB-7251C827E16A}" type="presParOf" srcId="{D6CDE325-C02E-5442-A913-7DC61AD26784}" destId="{6DD88C15-ED55-D74B-9525-E352A9198C88}" srcOrd="0" destOrd="0" presId="urn:microsoft.com/office/officeart/2005/8/layout/radial3"/>
    <dgm:cxn modelId="{9D04539D-687A-EE4D-8417-600DCB266FBA}" type="presParOf" srcId="{6DD88C15-ED55-D74B-9525-E352A9198C88}" destId="{2F66317D-6F79-4041-9CFF-2BF047DCE001}" srcOrd="0" destOrd="0" presId="urn:microsoft.com/office/officeart/2005/8/layout/radial3"/>
    <dgm:cxn modelId="{9DDFEE23-DF70-8D47-AA20-A60DBEA1EBF9}" type="presParOf" srcId="{6DD88C15-ED55-D74B-9525-E352A9198C88}" destId="{DB3AC779-C0D2-3A48-AE21-2BB24575E437}" srcOrd="1" destOrd="0" presId="urn:microsoft.com/office/officeart/2005/8/layout/radial3"/>
    <dgm:cxn modelId="{92E3E0B3-20A2-DB49-A124-A6D3E6564EAB}" type="presParOf" srcId="{6DD88C15-ED55-D74B-9525-E352A9198C88}" destId="{4AB49077-7150-684F-A42B-F5E26B0FE14A}" srcOrd="2" destOrd="0" presId="urn:microsoft.com/office/officeart/2005/8/layout/radial3"/>
    <dgm:cxn modelId="{9147DE97-0302-C04F-B17F-5C2DBCF9A2C4}" type="presParOf" srcId="{6DD88C15-ED55-D74B-9525-E352A9198C88}" destId="{32C80E1E-2001-2540-A0AB-D42FCC251316}" srcOrd="3" destOrd="0" presId="urn:microsoft.com/office/officeart/2005/8/layout/radial3"/>
    <dgm:cxn modelId="{A7F5024D-3170-A549-B99C-18EEDBCC49F9}" type="presParOf" srcId="{6DD88C15-ED55-D74B-9525-E352A9198C88}" destId="{E709D49E-817F-1A4B-BE9F-3CE11E7228BB}"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6317D-6F79-4041-9CFF-2BF047DCE001}">
      <dsp:nvSpPr>
        <dsp:cNvPr id="0" name=""/>
        <dsp:cNvSpPr/>
      </dsp:nvSpPr>
      <dsp:spPr>
        <a:xfrm>
          <a:off x="2773784" y="1682527"/>
          <a:ext cx="3596431" cy="3596431"/>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it-IT" sz="6500" kern="1200"/>
            <a:t>Mario</a:t>
          </a:r>
        </a:p>
      </dsp:txBody>
      <dsp:txXfrm>
        <a:off x="3300469" y="2209212"/>
        <a:ext cx="2543061" cy="2543061"/>
      </dsp:txXfrm>
    </dsp:sp>
    <dsp:sp modelId="{1A9E0D0D-90A8-CB48-8D61-8D4865D6B69D}">
      <dsp:nvSpPr>
        <dsp:cNvPr id="0" name=""/>
        <dsp:cNvSpPr/>
      </dsp:nvSpPr>
      <dsp:spPr>
        <a:xfrm>
          <a:off x="3672892" y="26834"/>
          <a:ext cx="1798215" cy="17982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a:t>K Prostata</a:t>
          </a:r>
        </a:p>
        <a:p>
          <a:pPr lvl="0" algn="ctr" defTabSz="800100">
            <a:lnSpc>
              <a:spcPct val="90000"/>
            </a:lnSpc>
            <a:spcBef>
              <a:spcPct val="0"/>
            </a:spcBef>
            <a:spcAft>
              <a:spcPct val="35000"/>
            </a:spcAft>
          </a:pPr>
          <a:r>
            <a:rPr lang="it-IT" sz="1800" kern="1200"/>
            <a:t>IV STADIO</a:t>
          </a:r>
        </a:p>
      </dsp:txBody>
      <dsp:txXfrm>
        <a:off x="3936234" y="290176"/>
        <a:ext cx="1271531" cy="1271531"/>
      </dsp:txXfrm>
    </dsp:sp>
    <dsp:sp modelId="{DB3AC779-C0D2-3A48-AE21-2BB24575E437}">
      <dsp:nvSpPr>
        <dsp:cNvPr id="0" name=""/>
        <dsp:cNvSpPr/>
      </dsp:nvSpPr>
      <dsp:spPr>
        <a:xfrm>
          <a:off x="5054121" y="432400"/>
          <a:ext cx="1798215" cy="17982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a:t>Dolore Oncologico</a:t>
          </a:r>
        </a:p>
        <a:p>
          <a:pPr lvl="0" algn="ctr" defTabSz="800100">
            <a:lnSpc>
              <a:spcPct val="90000"/>
            </a:lnSpc>
            <a:spcBef>
              <a:spcPct val="0"/>
            </a:spcBef>
            <a:spcAft>
              <a:spcPct val="35000"/>
            </a:spcAft>
          </a:pPr>
          <a:r>
            <a:rPr lang="it-IT" sz="1800" kern="1200"/>
            <a:t>Crolli Vertebrali</a:t>
          </a:r>
        </a:p>
      </dsp:txBody>
      <dsp:txXfrm>
        <a:off x="5317463" y="695742"/>
        <a:ext cx="1271531" cy="1271531"/>
      </dsp:txXfrm>
    </dsp:sp>
    <dsp:sp modelId="{534D409D-774B-C846-B075-D29739E4B2AD}">
      <dsp:nvSpPr>
        <dsp:cNvPr id="0" name=""/>
        <dsp:cNvSpPr/>
      </dsp:nvSpPr>
      <dsp:spPr>
        <a:xfrm>
          <a:off x="5996821" y="1520332"/>
          <a:ext cx="1798215" cy="17982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a:t>BPCO </a:t>
          </a:r>
        </a:p>
        <a:p>
          <a:pPr lvl="0" algn="ctr" defTabSz="800100">
            <a:lnSpc>
              <a:spcPct val="90000"/>
            </a:lnSpc>
            <a:spcBef>
              <a:spcPct val="0"/>
            </a:spcBef>
            <a:spcAft>
              <a:spcPct val="35000"/>
            </a:spcAft>
          </a:pPr>
          <a:r>
            <a:rPr lang="it-IT" sz="1800" kern="1200"/>
            <a:t>IV STADIO</a:t>
          </a:r>
        </a:p>
      </dsp:txBody>
      <dsp:txXfrm>
        <a:off x="6260163" y="1783674"/>
        <a:ext cx="1271531" cy="1271531"/>
      </dsp:txXfrm>
    </dsp:sp>
    <dsp:sp modelId="{26B8DCCD-1278-B647-91EF-555A5D3D2D52}">
      <dsp:nvSpPr>
        <dsp:cNvPr id="0" name=""/>
        <dsp:cNvSpPr/>
      </dsp:nvSpPr>
      <dsp:spPr>
        <a:xfrm>
          <a:off x="6201689" y="2945221"/>
          <a:ext cx="1798215" cy="17982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a:t>Diabete Mellito </a:t>
          </a:r>
        </a:p>
        <a:p>
          <a:pPr lvl="0" algn="ctr" defTabSz="800100">
            <a:lnSpc>
              <a:spcPct val="90000"/>
            </a:lnSpc>
            <a:spcBef>
              <a:spcPct val="0"/>
            </a:spcBef>
            <a:spcAft>
              <a:spcPct val="35000"/>
            </a:spcAft>
          </a:pPr>
          <a:r>
            <a:rPr lang="it-IT" sz="1800" kern="1200"/>
            <a:t>Tipo 2</a:t>
          </a:r>
        </a:p>
      </dsp:txBody>
      <dsp:txXfrm>
        <a:off x="6465031" y="3208563"/>
        <a:ext cx="1271531" cy="1271531"/>
      </dsp:txXfrm>
    </dsp:sp>
    <dsp:sp modelId="{907FA811-963C-4F4E-8F17-701D01B6ED2A}">
      <dsp:nvSpPr>
        <dsp:cNvPr id="0" name=""/>
        <dsp:cNvSpPr/>
      </dsp:nvSpPr>
      <dsp:spPr>
        <a:xfrm>
          <a:off x="5603682" y="4254674"/>
          <a:ext cx="1798215" cy="17982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a:t>Piaga da decubito</a:t>
          </a:r>
        </a:p>
        <a:p>
          <a:pPr lvl="0" algn="ctr" defTabSz="800100">
            <a:lnSpc>
              <a:spcPct val="90000"/>
            </a:lnSpc>
            <a:spcBef>
              <a:spcPct val="0"/>
            </a:spcBef>
            <a:spcAft>
              <a:spcPct val="35000"/>
            </a:spcAft>
          </a:pPr>
          <a:r>
            <a:rPr lang="it-IT" sz="1800" kern="1200"/>
            <a:t>Stadio II</a:t>
          </a:r>
        </a:p>
      </dsp:txBody>
      <dsp:txXfrm>
        <a:off x="5867024" y="4518016"/>
        <a:ext cx="1271531" cy="1271531"/>
      </dsp:txXfrm>
    </dsp:sp>
    <dsp:sp modelId="{FB274E51-4C02-E143-AB99-EEB942359424}">
      <dsp:nvSpPr>
        <dsp:cNvPr id="0" name=""/>
        <dsp:cNvSpPr/>
      </dsp:nvSpPr>
      <dsp:spPr>
        <a:xfrm>
          <a:off x="4392662" y="5032949"/>
          <a:ext cx="1798215" cy="17982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a:t>Insonnia</a:t>
          </a:r>
        </a:p>
      </dsp:txBody>
      <dsp:txXfrm>
        <a:off x="4656004" y="5296291"/>
        <a:ext cx="1271531" cy="1271531"/>
      </dsp:txXfrm>
    </dsp:sp>
    <dsp:sp modelId="{A8D9ADF1-0840-E74E-810E-06BE842FBD78}">
      <dsp:nvSpPr>
        <dsp:cNvPr id="0" name=""/>
        <dsp:cNvSpPr/>
      </dsp:nvSpPr>
      <dsp:spPr>
        <a:xfrm>
          <a:off x="2953121" y="5032949"/>
          <a:ext cx="1798215" cy="17982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a:t>Morbo di Parkinson</a:t>
          </a:r>
        </a:p>
      </dsp:txBody>
      <dsp:txXfrm>
        <a:off x="3216463" y="5296291"/>
        <a:ext cx="1271531" cy="1271531"/>
      </dsp:txXfrm>
    </dsp:sp>
    <dsp:sp modelId="{73265779-CC16-2940-8776-419C48647D50}">
      <dsp:nvSpPr>
        <dsp:cNvPr id="0" name=""/>
        <dsp:cNvSpPr/>
      </dsp:nvSpPr>
      <dsp:spPr>
        <a:xfrm>
          <a:off x="1742102" y="4254674"/>
          <a:ext cx="1798215" cy="17982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a:t>Cardiopatia ischemica cronica</a:t>
          </a:r>
        </a:p>
      </dsp:txBody>
      <dsp:txXfrm>
        <a:off x="2005444" y="4518016"/>
        <a:ext cx="1271531" cy="1271531"/>
      </dsp:txXfrm>
    </dsp:sp>
    <dsp:sp modelId="{C697E045-7077-A345-B415-1D19FB75A081}">
      <dsp:nvSpPr>
        <dsp:cNvPr id="0" name=""/>
        <dsp:cNvSpPr/>
      </dsp:nvSpPr>
      <dsp:spPr>
        <a:xfrm>
          <a:off x="1144094" y="2945221"/>
          <a:ext cx="1798215" cy="17982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a:t>Cuore Polmonare</a:t>
          </a:r>
        </a:p>
      </dsp:txBody>
      <dsp:txXfrm>
        <a:off x="1407436" y="3208563"/>
        <a:ext cx="1271531" cy="1271531"/>
      </dsp:txXfrm>
    </dsp:sp>
    <dsp:sp modelId="{64309682-FBCD-7B45-B8A8-B12629E9F5EC}">
      <dsp:nvSpPr>
        <dsp:cNvPr id="0" name=""/>
        <dsp:cNvSpPr/>
      </dsp:nvSpPr>
      <dsp:spPr>
        <a:xfrm>
          <a:off x="1348963" y="1520332"/>
          <a:ext cx="1798215" cy="17982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a:t>Ipertensione Arteriosa</a:t>
          </a:r>
        </a:p>
      </dsp:txBody>
      <dsp:txXfrm>
        <a:off x="1612305" y="1783674"/>
        <a:ext cx="1271531" cy="1271531"/>
      </dsp:txXfrm>
    </dsp:sp>
    <dsp:sp modelId="{973771A5-EF67-E346-A512-76E4ED76AEB3}">
      <dsp:nvSpPr>
        <dsp:cNvPr id="0" name=""/>
        <dsp:cNvSpPr/>
      </dsp:nvSpPr>
      <dsp:spPr>
        <a:xfrm>
          <a:off x="2291662" y="432400"/>
          <a:ext cx="1798215" cy="17982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a:t>Dislipidemia</a:t>
          </a:r>
        </a:p>
      </dsp:txBody>
      <dsp:txXfrm>
        <a:off x="2555004" y="695742"/>
        <a:ext cx="1271531" cy="12715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6317D-6F79-4041-9CFF-2BF047DCE001}">
      <dsp:nvSpPr>
        <dsp:cNvPr id="0" name=""/>
        <dsp:cNvSpPr/>
      </dsp:nvSpPr>
      <dsp:spPr>
        <a:xfrm>
          <a:off x="2773784" y="1682527"/>
          <a:ext cx="3596431" cy="3596431"/>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it-IT" sz="6500" kern="1200"/>
            <a:t>Mario</a:t>
          </a:r>
        </a:p>
      </dsp:txBody>
      <dsp:txXfrm>
        <a:off x="3300469" y="2209212"/>
        <a:ext cx="2543061" cy="2543061"/>
      </dsp:txXfrm>
    </dsp:sp>
    <dsp:sp modelId="{1A9E0D0D-90A8-CB48-8D61-8D4865D6B69D}">
      <dsp:nvSpPr>
        <dsp:cNvPr id="0" name=""/>
        <dsp:cNvSpPr/>
      </dsp:nvSpPr>
      <dsp:spPr>
        <a:xfrm>
          <a:off x="3672892" y="26834"/>
          <a:ext cx="1798215" cy="17982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a:t>K Prostata</a:t>
          </a:r>
        </a:p>
        <a:p>
          <a:pPr lvl="0" algn="ctr" defTabSz="800100">
            <a:lnSpc>
              <a:spcPct val="90000"/>
            </a:lnSpc>
            <a:spcBef>
              <a:spcPct val="0"/>
            </a:spcBef>
            <a:spcAft>
              <a:spcPct val="35000"/>
            </a:spcAft>
          </a:pPr>
          <a:r>
            <a:rPr lang="it-IT" sz="1800" kern="1200"/>
            <a:t>IV STADIO</a:t>
          </a:r>
        </a:p>
      </dsp:txBody>
      <dsp:txXfrm>
        <a:off x="3936234" y="290176"/>
        <a:ext cx="1271531" cy="1271531"/>
      </dsp:txXfrm>
    </dsp:sp>
    <dsp:sp modelId="{DB3AC779-C0D2-3A48-AE21-2BB24575E437}">
      <dsp:nvSpPr>
        <dsp:cNvPr id="0" name=""/>
        <dsp:cNvSpPr/>
      </dsp:nvSpPr>
      <dsp:spPr>
        <a:xfrm>
          <a:off x="5054121" y="432400"/>
          <a:ext cx="1798215" cy="17982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a:t>Dolore Oncologico</a:t>
          </a:r>
        </a:p>
        <a:p>
          <a:pPr lvl="0" algn="ctr" defTabSz="800100">
            <a:lnSpc>
              <a:spcPct val="90000"/>
            </a:lnSpc>
            <a:spcBef>
              <a:spcPct val="0"/>
            </a:spcBef>
            <a:spcAft>
              <a:spcPct val="35000"/>
            </a:spcAft>
          </a:pPr>
          <a:r>
            <a:rPr lang="it-IT" sz="1800" kern="1200"/>
            <a:t>Crolli Vertebrali</a:t>
          </a:r>
        </a:p>
      </dsp:txBody>
      <dsp:txXfrm>
        <a:off x="5317463" y="695742"/>
        <a:ext cx="1271531" cy="1271531"/>
      </dsp:txXfrm>
    </dsp:sp>
    <dsp:sp modelId="{534D409D-774B-C846-B075-D29739E4B2AD}">
      <dsp:nvSpPr>
        <dsp:cNvPr id="0" name=""/>
        <dsp:cNvSpPr/>
      </dsp:nvSpPr>
      <dsp:spPr>
        <a:xfrm>
          <a:off x="5996821" y="1520332"/>
          <a:ext cx="1798215" cy="17982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a:t>BPCO </a:t>
          </a:r>
        </a:p>
        <a:p>
          <a:pPr lvl="0" algn="ctr" defTabSz="800100">
            <a:lnSpc>
              <a:spcPct val="90000"/>
            </a:lnSpc>
            <a:spcBef>
              <a:spcPct val="0"/>
            </a:spcBef>
            <a:spcAft>
              <a:spcPct val="35000"/>
            </a:spcAft>
          </a:pPr>
          <a:r>
            <a:rPr lang="it-IT" sz="1800" kern="1200"/>
            <a:t>IV STADIO</a:t>
          </a:r>
        </a:p>
      </dsp:txBody>
      <dsp:txXfrm>
        <a:off x="6260163" y="1783674"/>
        <a:ext cx="1271531" cy="1271531"/>
      </dsp:txXfrm>
    </dsp:sp>
    <dsp:sp modelId="{26B8DCCD-1278-B647-91EF-555A5D3D2D52}">
      <dsp:nvSpPr>
        <dsp:cNvPr id="0" name=""/>
        <dsp:cNvSpPr/>
      </dsp:nvSpPr>
      <dsp:spPr>
        <a:xfrm>
          <a:off x="6201689" y="2945221"/>
          <a:ext cx="1798215" cy="17982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a:t>Diabete Mellito </a:t>
          </a:r>
        </a:p>
        <a:p>
          <a:pPr lvl="0" algn="ctr" defTabSz="800100">
            <a:lnSpc>
              <a:spcPct val="90000"/>
            </a:lnSpc>
            <a:spcBef>
              <a:spcPct val="0"/>
            </a:spcBef>
            <a:spcAft>
              <a:spcPct val="35000"/>
            </a:spcAft>
          </a:pPr>
          <a:r>
            <a:rPr lang="it-IT" sz="1800" kern="1200"/>
            <a:t>Tipo 2</a:t>
          </a:r>
        </a:p>
      </dsp:txBody>
      <dsp:txXfrm>
        <a:off x="6465031" y="3208563"/>
        <a:ext cx="1271531" cy="1271531"/>
      </dsp:txXfrm>
    </dsp:sp>
    <dsp:sp modelId="{907FA811-963C-4F4E-8F17-701D01B6ED2A}">
      <dsp:nvSpPr>
        <dsp:cNvPr id="0" name=""/>
        <dsp:cNvSpPr/>
      </dsp:nvSpPr>
      <dsp:spPr>
        <a:xfrm>
          <a:off x="5603682" y="4254674"/>
          <a:ext cx="1798215" cy="17982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a:t>Piaga da decubito</a:t>
          </a:r>
        </a:p>
        <a:p>
          <a:pPr lvl="0" algn="ctr" defTabSz="800100">
            <a:lnSpc>
              <a:spcPct val="90000"/>
            </a:lnSpc>
            <a:spcBef>
              <a:spcPct val="0"/>
            </a:spcBef>
            <a:spcAft>
              <a:spcPct val="35000"/>
            </a:spcAft>
          </a:pPr>
          <a:r>
            <a:rPr lang="it-IT" sz="1800" kern="1200"/>
            <a:t>Stadio II</a:t>
          </a:r>
        </a:p>
      </dsp:txBody>
      <dsp:txXfrm>
        <a:off x="5867024" y="4518016"/>
        <a:ext cx="1271531" cy="1271531"/>
      </dsp:txXfrm>
    </dsp:sp>
    <dsp:sp modelId="{FB274E51-4C02-E143-AB99-EEB942359424}">
      <dsp:nvSpPr>
        <dsp:cNvPr id="0" name=""/>
        <dsp:cNvSpPr/>
      </dsp:nvSpPr>
      <dsp:spPr>
        <a:xfrm>
          <a:off x="4392662" y="5032949"/>
          <a:ext cx="1798215" cy="17982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a:t>Insonnia</a:t>
          </a:r>
        </a:p>
      </dsp:txBody>
      <dsp:txXfrm>
        <a:off x="4656004" y="5296291"/>
        <a:ext cx="1271531" cy="1271531"/>
      </dsp:txXfrm>
    </dsp:sp>
    <dsp:sp modelId="{A8D9ADF1-0840-E74E-810E-06BE842FBD78}">
      <dsp:nvSpPr>
        <dsp:cNvPr id="0" name=""/>
        <dsp:cNvSpPr/>
      </dsp:nvSpPr>
      <dsp:spPr>
        <a:xfrm>
          <a:off x="2953121" y="5032949"/>
          <a:ext cx="1798215" cy="17982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a:t>Morbo di Parkinson</a:t>
          </a:r>
        </a:p>
      </dsp:txBody>
      <dsp:txXfrm>
        <a:off x="3216463" y="5296291"/>
        <a:ext cx="1271531" cy="1271531"/>
      </dsp:txXfrm>
    </dsp:sp>
    <dsp:sp modelId="{73265779-CC16-2940-8776-419C48647D50}">
      <dsp:nvSpPr>
        <dsp:cNvPr id="0" name=""/>
        <dsp:cNvSpPr/>
      </dsp:nvSpPr>
      <dsp:spPr>
        <a:xfrm>
          <a:off x="1742102" y="4254674"/>
          <a:ext cx="1798215" cy="17982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a:t>Cardiopatia ischemica cronica</a:t>
          </a:r>
        </a:p>
      </dsp:txBody>
      <dsp:txXfrm>
        <a:off x="2005444" y="4518016"/>
        <a:ext cx="1271531" cy="1271531"/>
      </dsp:txXfrm>
    </dsp:sp>
    <dsp:sp modelId="{C697E045-7077-A345-B415-1D19FB75A081}">
      <dsp:nvSpPr>
        <dsp:cNvPr id="0" name=""/>
        <dsp:cNvSpPr/>
      </dsp:nvSpPr>
      <dsp:spPr>
        <a:xfrm>
          <a:off x="1144094" y="2945221"/>
          <a:ext cx="1798215" cy="17982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a:t>Cuore Polmonare</a:t>
          </a:r>
        </a:p>
      </dsp:txBody>
      <dsp:txXfrm>
        <a:off x="1407436" y="3208563"/>
        <a:ext cx="1271531" cy="1271531"/>
      </dsp:txXfrm>
    </dsp:sp>
    <dsp:sp modelId="{64309682-FBCD-7B45-B8A8-B12629E9F5EC}">
      <dsp:nvSpPr>
        <dsp:cNvPr id="0" name=""/>
        <dsp:cNvSpPr/>
      </dsp:nvSpPr>
      <dsp:spPr>
        <a:xfrm>
          <a:off x="1348963" y="1520332"/>
          <a:ext cx="1798215" cy="17982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a:t>Ipertensione Arteriosa</a:t>
          </a:r>
        </a:p>
      </dsp:txBody>
      <dsp:txXfrm>
        <a:off x="1612305" y="1783674"/>
        <a:ext cx="1271531" cy="1271531"/>
      </dsp:txXfrm>
    </dsp:sp>
    <dsp:sp modelId="{973771A5-EF67-E346-A512-76E4ED76AEB3}">
      <dsp:nvSpPr>
        <dsp:cNvPr id="0" name=""/>
        <dsp:cNvSpPr/>
      </dsp:nvSpPr>
      <dsp:spPr>
        <a:xfrm>
          <a:off x="2291662" y="432400"/>
          <a:ext cx="1798215" cy="17982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a:t>Dislipidemia</a:t>
          </a:r>
        </a:p>
      </dsp:txBody>
      <dsp:txXfrm>
        <a:off x="2555004" y="695742"/>
        <a:ext cx="1271531" cy="12715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6317D-6F79-4041-9CFF-2BF047DCE001}">
      <dsp:nvSpPr>
        <dsp:cNvPr id="0" name=""/>
        <dsp:cNvSpPr/>
      </dsp:nvSpPr>
      <dsp:spPr>
        <a:xfrm>
          <a:off x="2669976" y="1526976"/>
          <a:ext cx="3804046" cy="3804046"/>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it-IT" sz="6500" kern="1200"/>
            <a:t>MARIO</a:t>
          </a:r>
        </a:p>
      </dsp:txBody>
      <dsp:txXfrm>
        <a:off x="3227066" y="2084066"/>
        <a:ext cx="2689866" cy="2689866"/>
      </dsp:txXfrm>
    </dsp:sp>
    <dsp:sp modelId="{DB3AC779-C0D2-3A48-AE21-2BB24575E437}">
      <dsp:nvSpPr>
        <dsp:cNvPr id="0" name=""/>
        <dsp:cNvSpPr/>
      </dsp:nvSpPr>
      <dsp:spPr>
        <a:xfrm>
          <a:off x="3620988" y="679"/>
          <a:ext cx="1902023" cy="1902023"/>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it-IT" sz="1900" b="1" kern="1200"/>
            <a:t>Dolore</a:t>
          </a:r>
          <a:endParaRPr lang="it-IT" sz="1900" kern="1200"/>
        </a:p>
      </dsp:txBody>
      <dsp:txXfrm>
        <a:off x="3899533" y="279224"/>
        <a:ext cx="1344933" cy="1344933"/>
      </dsp:txXfrm>
    </dsp:sp>
    <dsp:sp modelId="{4AB49077-7150-684F-A42B-F5E26B0FE14A}">
      <dsp:nvSpPr>
        <dsp:cNvPr id="0" name=""/>
        <dsp:cNvSpPr/>
      </dsp:nvSpPr>
      <dsp:spPr>
        <a:xfrm>
          <a:off x="6098297" y="2477988"/>
          <a:ext cx="1902023" cy="1902023"/>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it-IT" sz="1900" kern="1200"/>
            <a:t>Dispnea</a:t>
          </a:r>
        </a:p>
      </dsp:txBody>
      <dsp:txXfrm>
        <a:off x="6376842" y="2756533"/>
        <a:ext cx="1344933" cy="1344933"/>
      </dsp:txXfrm>
    </dsp:sp>
    <dsp:sp modelId="{32C80E1E-2001-2540-A0AB-D42FCC251316}">
      <dsp:nvSpPr>
        <dsp:cNvPr id="0" name=""/>
        <dsp:cNvSpPr/>
      </dsp:nvSpPr>
      <dsp:spPr>
        <a:xfrm>
          <a:off x="3620988" y="4955297"/>
          <a:ext cx="1902023" cy="1902023"/>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it-IT" sz="1900" kern="1200"/>
            <a:t>Allettamento</a:t>
          </a:r>
        </a:p>
      </dsp:txBody>
      <dsp:txXfrm>
        <a:off x="3899533" y="5233842"/>
        <a:ext cx="1344933" cy="1344933"/>
      </dsp:txXfrm>
    </dsp:sp>
    <dsp:sp modelId="{E709D49E-817F-1A4B-BE9F-3CE11E7228BB}">
      <dsp:nvSpPr>
        <dsp:cNvPr id="0" name=""/>
        <dsp:cNvSpPr/>
      </dsp:nvSpPr>
      <dsp:spPr>
        <a:xfrm>
          <a:off x="1143679" y="2477988"/>
          <a:ext cx="1902023" cy="1902023"/>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it-IT" sz="1900" kern="1200"/>
            <a:t>Ansia</a:t>
          </a:r>
        </a:p>
      </dsp:txBody>
      <dsp:txXfrm>
        <a:off x="1422224" y="2756533"/>
        <a:ext cx="1344933" cy="13449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6317D-6F79-4041-9CFF-2BF047DCE001}">
      <dsp:nvSpPr>
        <dsp:cNvPr id="0" name=""/>
        <dsp:cNvSpPr/>
      </dsp:nvSpPr>
      <dsp:spPr>
        <a:xfrm>
          <a:off x="424160" y="462260"/>
          <a:ext cx="1056679" cy="1056679"/>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it-IT" sz="1900" kern="1200"/>
            <a:t>MARIO</a:t>
          </a:r>
        </a:p>
      </dsp:txBody>
      <dsp:txXfrm>
        <a:off x="578907" y="617007"/>
        <a:ext cx="747185" cy="747185"/>
      </dsp:txXfrm>
    </dsp:sp>
    <dsp:sp modelId="{DB3AC779-C0D2-3A48-AE21-2BB24575E437}">
      <dsp:nvSpPr>
        <dsp:cNvPr id="0" name=""/>
        <dsp:cNvSpPr/>
      </dsp:nvSpPr>
      <dsp:spPr>
        <a:xfrm>
          <a:off x="688330" y="38288"/>
          <a:ext cx="528339" cy="528339"/>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it-IT" sz="500" b="1" kern="1200"/>
            <a:t>Dolore</a:t>
          </a:r>
          <a:endParaRPr lang="it-IT" sz="500" kern="1200"/>
        </a:p>
      </dsp:txBody>
      <dsp:txXfrm>
        <a:off x="765703" y="115661"/>
        <a:ext cx="373593" cy="373593"/>
      </dsp:txXfrm>
    </dsp:sp>
    <dsp:sp modelId="{4AB49077-7150-684F-A42B-F5E26B0FE14A}">
      <dsp:nvSpPr>
        <dsp:cNvPr id="0" name=""/>
        <dsp:cNvSpPr/>
      </dsp:nvSpPr>
      <dsp:spPr>
        <a:xfrm>
          <a:off x="1376471" y="726430"/>
          <a:ext cx="528339" cy="528339"/>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it-IT" sz="500" kern="1200"/>
            <a:t>Dispnea</a:t>
          </a:r>
        </a:p>
      </dsp:txBody>
      <dsp:txXfrm>
        <a:off x="1453844" y="803803"/>
        <a:ext cx="373593" cy="373593"/>
      </dsp:txXfrm>
    </dsp:sp>
    <dsp:sp modelId="{32C80E1E-2001-2540-A0AB-D42FCC251316}">
      <dsp:nvSpPr>
        <dsp:cNvPr id="0" name=""/>
        <dsp:cNvSpPr/>
      </dsp:nvSpPr>
      <dsp:spPr>
        <a:xfrm>
          <a:off x="688330" y="1414571"/>
          <a:ext cx="528339" cy="528339"/>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it-IT" sz="500" kern="1200"/>
            <a:t>Allettamento</a:t>
          </a:r>
        </a:p>
      </dsp:txBody>
      <dsp:txXfrm>
        <a:off x="765703" y="1491944"/>
        <a:ext cx="373593" cy="373593"/>
      </dsp:txXfrm>
    </dsp:sp>
    <dsp:sp modelId="{E709D49E-817F-1A4B-BE9F-3CE11E7228BB}">
      <dsp:nvSpPr>
        <dsp:cNvPr id="0" name=""/>
        <dsp:cNvSpPr/>
      </dsp:nvSpPr>
      <dsp:spPr>
        <a:xfrm>
          <a:off x="188" y="726430"/>
          <a:ext cx="528339" cy="528339"/>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it-IT" sz="500" kern="1200"/>
            <a:t>Ansia</a:t>
          </a:r>
        </a:p>
      </dsp:txBody>
      <dsp:txXfrm>
        <a:off x="77561" y="803803"/>
        <a:ext cx="373593" cy="3735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6317D-6F79-4041-9CFF-2BF047DCE001}">
      <dsp:nvSpPr>
        <dsp:cNvPr id="0" name=""/>
        <dsp:cNvSpPr/>
      </dsp:nvSpPr>
      <dsp:spPr>
        <a:xfrm>
          <a:off x="424160" y="462260"/>
          <a:ext cx="1056679" cy="1056679"/>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it-IT" sz="1900" kern="1200"/>
            <a:t>MARIO</a:t>
          </a:r>
        </a:p>
      </dsp:txBody>
      <dsp:txXfrm>
        <a:off x="578907" y="617007"/>
        <a:ext cx="747185" cy="747185"/>
      </dsp:txXfrm>
    </dsp:sp>
    <dsp:sp modelId="{DB3AC779-C0D2-3A48-AE21-2BB24575E437}">
      <dsp:nvSpPr>
        <dsp:cNvPr id="0" name=""/>
        <dsp:cNvSpPr/>
      </dsp:nvSpPr>
      <dsp:spPr>
        <a:xfrm>
          <a:off x="688330" y="38288"/>
          <a:ext cx="528339" cy="528339"/>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it-IT" sz="500" b="1" kern="1200"/>
            <a:t>Dolore</a:t>
          </a:r>
          <a:endParaRPr lang="it-IT" sz="500" kern="1200"/>
        </a:p>
      </dsp:txBody>
      <dsp:txXfrm>
        <a:off x="765703" y="115661"/>
        <a:ext cx="373593" cy="373593"/>
      </dsp:txXfrm>
    </dsp:sp>
    <dsp:sp modelId="{4AB49077-7150-684F-A42B-F5E26B0FE14A}">
      <dsp:nvSpPr>
        <dsp:cNvPr id="0" name=""/>
        <dsp:cNvSpPr/>
      </dsp:nvSpPr>
      <dsp:spPr>
        <a:xfrm>
          <a:off x="1376471" y="726430"/>
          <a:ext cx="528339" cy="528339"/>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it-IT" sz="500" kern="1200"/>
            <a:t>Dispnea</a:t>
          </a:r>
        </a:p>
      </dsp:txBody>
      <dsp:txXfrm>
        <a:off x="1453844" y="803803"/>
        <a:ext cx="373593" cy="373593"/>
      </dsp:txXfrm>
    </dsp:sp>
    <dsp:sp modelId="{32C80E1E-2001-2540-A0AB-D42FCC251316}">
      <dsp:nvSpPr>
        <dsp:cNvPr id="0" name=""/>
        <dsp:cNvSpPr/>
      </dsp:nvSpPr>
      <dsp:spPr>
        <a:xfrm>
          <a:off x="688330" y="1414571"/>
          <a:ext cx="528339" cy="528339"/>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it-IT" sz="500" kern="1200"/>
            <a:t>Allettamento</a:t>
          </a:r>
        </a:p>
      </dsp:txBody>
      <dsp:txXfrm>
        <a:off x="765703" y="1491944"/>
        <a:ext cx="373593" cy="373593"/>
      </dsp:txXfrm>
    </dsp:sp>
    <dsp:sp modelId="{E709D49E-817F-1A4B-BE9F-3CE11E7228BB}">
      <dsp:nvSpPr>
        <dsp:cNvPr id="0" name=""/>
        <dsp:cNvSpPr/>
      </dsp:nvSpPr>
      <dsp:spPr>
        <a:xfrm>
          <a:off x="188" y="726430"/>
          <a:ext cx="528339" cy="528339"/>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it-IT" sz="500" kern="1200"/>
            <a:t>Ansia</a:t>
          </a:r>
        </a:p>
      </dsp:txBody>
      <dsp:txXfrm>
        <a:off x="77561" y="803803"/>
        <a:ext cx="373593" cy="373593"/>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552AC0-F0F5-45F5-B38F-39D78EC70AD6}" type="datetimeFigureOut">
              <a:rPr lang="it-IT" smtClean="0"/>
              <a:pPr/>
              <a:t>08/05/2014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171338-FC5F-4681-A809-FB4587DE05F6}" type="slidenum">
              <a:rPr lang="it-IT" smtClean="0"/>
              <a:pPr/>
              <a:t>‹N›</a:t>
            </a:fld>
            <a:endParaRPr lang="it-IT"/>
          </a:p>
        </p:txBody>
      </p:sp>
    </p:spTree>
    <p:extLst>
      <p:ext uri="{BB962C8B-B14F-4D97-AF65-F5344CB8AC3E}">
        <p14:creationId xmlns:p14="http://schemas.microsoft.com/office/powerpoint/2010/main" val="402141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13"/>
          <p:cNvSpPr>
            <a:spLocks noGrp="1" noChangeArrowheads="1"/>
          </p:cNvSpPr>
          <p:nvPr>
            <p:ph type="sldNum" sz="quarter"/>
          </p:nvPr>
        </p:nvSpPr>
        <p:spPr>
          <a:noFill/>
        </p:spPr>
        <p:txBody>
          <a:bodyPr/>
          <a:lstStyle/>
          <a:p>
            <a:fld id="{278D5B97-77C3-7B4D-A5F6-392545EE3ED8}" type="slidenum">
              <a:rPr lang="it-IT"/>
              <a:pPr/>
              <a:t>12</a:t>
            </a:fld>
            <a:endParaRPr lang="it-IT"/>
          </a:p>
        </p:txBody>
      </p:sp>
      <p:sp>
        <p:nvSpPr>
          <p:cNvPr id="1945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ln>
        </p:spPr>
      </p:sp>
      <p:sp>
        <p:nvSpPr>
          <p:cNvPr id="19460" name="Rectangle 2"/>
          <p:cNvSpPr>
            <a:spLocks noGrp="1" noChangeArrowheads="1"/>
          </p:cNvSpPr>
          <p:nvPr>
            <p:ph type="body" idx="1"/>
          </p:nvPr>
        </p:nvSpPr>
        <p:spPr>
          <a:xfrm>
            <a:off x="685513" y="4343231"/>
            <a:ext cx="5481215" cy="4109708"/>
          </a:xfrm>
          <a:noFill/>
          <a:ln/>
        </p:spPr>
        <p:txBody>
          <a:bodyPr wrap="none" anchor="ctr"/>
          <a:lstStyle/>
          <a:p>
            <a:endParaRPr lang="it-IT">
              <a:latin typeface="Times New Roman" pitchFamily="-8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3"/>
          <p:cNvSpPr>
            <a:spLocks noGrp="1" noChangeArrowheads="1"/>
          </p:cNvSpPr>
          <p:nvPr>
            <p:ph type="sldNum" sz="quarter"/>
          </p:nvPr>
        </p:nvSpPr>
        <p:spPr>
          <a:noFill/>
        </p:spPr>
        <p:txBody>
          <a:bodyPr/>
          <a:lstStyle/>
          <a:p>
            <a:fld id="{959E6276-A435-D645-8DE3-DD7605AFD678}" type="slidenum">
              <a:rPr lang="it-IT"/>
              <a:pPr/>
              <a:t>26</a:t>
            </a:fld>
            <a:endParaRPr lang="it-IT"/>
          </a:p>
        </p:txBody>
      </p:sp>
      <p:sp>
        <p:nvSpPr>
          <p:cNvPr id="28675" name="Rectangle 1"/>
          <p:cNvSpPr>
            <a:spLocks noGrp="1" noRot="1" noChangeAspect="1" noChangeArrowheads="1" noTextEdit="1"/>
          </p:cNvSpPr>
          <p:nvPr>
            <p:ph type="sldImg"/>
          </p:nvPr>
        </p:nvSpPr>
        <p:spPr>
          <a:xfrm>
            <a:off x="1003786" y="695135"/>
            <a:ext cx="4846108" cy="3425436"/>
          </a:xfrm>
          <a:solidFill>
            <a:srgbClr val="FFFFFF"/>
          </a:solidFill>
          <a:ln>
            <a:solidFill>
              <a:srgbClr val="000000"/>
            </a:solidFill>
            <a:miter lim="800000"/>
          </a:ln>
        </p:spPr>
      </p:sp>
      <p:sp>
        <p:nvSpPr>
          <p:cNvPr id="28676" name="Rectangle 2"/>
          <p:cNvSpPr>
            <a:spLocks noGrp="1" noChangeArrowheads="1"/>
          </p:cNvSpPr>
          <p:nvPr>
            <p:ph type="body" idx="1"/>
          </p:nvPr>
        </p:nvSpPr>
        <p:spPr>
          <a:xfrm>
            <a:off x="685513" y="4343231"/>
            <a:ext cx="5481215" cy="4109708"/>
          </a:xfrm>
          <a:noFill/>
          <a:ln/>
        </p:spPr>
        <p:txBody>
          <a:bodyPr wrap="none" anchor="ctr"/>
          <a:lstStyle/>
          <a:p>
            <a:endParaRPr lang="it-IT">
              <a:latin typeface="Times New Roman" pitchFamily="-8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C5B5AF5B-0280-3F46-BBAA-5EB901FC5866}" type="slidenum">
              <a:rPr lang="it-IT"/>
              <a:pPr/>
              <a:t>30</a:t>
            </a:fld>
            <a:endParaRPr lang="it-IT"/>
          </a:p>
        </p:txBody>
      </p:sp>
      <p:sp>
        <p:nvSpPr>
          <p:cNvPr id="27651" name="Slide Image Placeholder 1"/>
          <p:cNvSpPr>
            <a:spLocks noGrp="1" noRot="1" noChangeAspect="1" noTextEdit="1"/>
          </p:cNvSpPr>
          <p:nvPr>
            <p:ph type="sldImg"/>
          </p:nvPr>
        </p:nvSpPr>
        <p:spPr>
          <a:ln/>
        </p:spPr>
      </p:sp>
      <p:sp>
        <p:nvSpPr>
          <p:cNvPr id="27652" name="Notes Placeholder 2"/>
          <p:cNvSpPr>
            <a:spLocks noGrp="1"/>
          </p:cNvSpPr>
          <p:nvPr>
            <p:ph type="body" idx="1"/>
          </p:nvPr>
        </p:nvSpPr>
        <p:spPr>
          <a:xfrm>
            <a:off x="684213" y="4341813"/>
            <a:ext cx="5489575" cy="4116387"/>
          </a:xfrm>
          <a:noFill/>
          <a:ln/>
        </p:spPr>
        <p:txBody>
          <a:bodyPr lIns="91852" tIns="45926" rIns="91852" bIns="45926"/>
          <a:lstStyle/>
          <a:p>
            <a:pPr eaLnBrk="1" hangingPunct="1"/>
            <a:endParaRPr lang="it-IT">
              <a:latin typeface="Arial" pitchFamily="-84" charset="0"/>
            </a:endParaRPr>
          </a:p>
        </p:txBody>
      </p:sp>
      <p:sp>
        <p:nvSpPr>
          <p:cNvPr id="27653" name="Slide Number Placeholder 3"/>
          <p:cNvSpPr txBox="1">
            <a:spLocks noGrp="1"/>
          </p:cNvSpPr>
          <p:nvPr/>
        </p:nvSpPr>
        <p:spPr bwMode="auto">
          <a:xfrm>
            <a:off x="3886200" y="8686800"/>
            <a:ext cx="2970213" cy="455613"/>
          </a:xfrm>
          <a:prstGeom prst="rect">
            <a:avLst/>
          </a:prstGeom>
          <a:noFill/>
          <a:ln w="9525">
            <a:noFill/>
            <a:miter lim="800000"/>
            <a:headEnd/>
            <a:tailEnd/>
          </a:ln>
        </p:spPr>
        <p:txBody>
          <a:bodyPr lIns="91852" tIns="45926" rIns="91852" bIns="45926" anchor="b">
            <a:prstTxWarp prst="textNoShape">
              <a:avLst/>
            </a:prstTxWarp>
          </a:bodyPr>
          <a:lstStyle/>
          <a:p>
            <a:pPr algn="r"/>
            <a:fld id="{0FB196C6-C771-5C4C-B6C3-0BD36186F0D8}" type="slidenum">
              <a:rPr lang="en-US" sz="1200">
                <a:ea typeface="ＭＳ Ｐゴシック" pitchFamily="-84" charset="-128"/>
                <a:cs typeface="ＭＳ Ｐゴシック" pitchFamily="-84" charset="-128"/>
              </a:rPr>
              <a:pPr algn="r"/>
              <a:t>30</a:t>
            </a:fld>
            <a:endParaRPr lang="en-US" sz="1200">
              <a:ea typeface="ＭＳ Ｐゴシック" pitchFamily="-84" charset="-128"/>
              <a:cs typeface="ＭＳ Ｐゴシック" pitchFamily="-8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54642077-7028-3F41-885D-B0790C0DF4A2}" type="slidenum">
              <a:rPr lang="it-IT"/>
              <a:pPr/>
              <a:t>31</a:t>
            </a:fld>
            <a:endParaRPr lang="it-IT"/>
          </a:p>
        </p:txBody>
      </p:sp>
      <p:sp>
        <p:nvSpPr>
          <p:cNvPr id="28675" name="Rectangle 7"/>
          <p:cNvSpPr txBox="1">
            <a:spLocks noGrp="1" noChangeArrowheads="1"/>
          </p:cNvSpPr>
          <p:nvPr/>
        </p:nvSpPr>
        <p:spPr bwMode="auto">
          <a:xfrm>
            <a:off x="3886200" y="8686800"/>
            <a:ext cx="2970213" cy="455613"/>
          </a:xfrm>
          <a:prstGeom prst="rect">
            <a:avLst/>
          </a:prstGeom>
          <a:noFill/>
          <a:ln w="9525">
            <a:noFill/>
            <a:miter lim="800000"/>
            <a:headEnd/>
            <a:tailEnd/>
          </a:ln>
        </p:spPr>
        <p:txBody>
          <a:bodyPr lIns="91852" tIns="45926" rIns="91852" bIns="45926" anchor="b">
            <a:prstTxWarp prst="textNoShape">
              <a:avLst/>
            </a:prstTxWarp>
          </a:bodyPr>
          <a:lstStyle/>
          <a:p>
            <a:pPr algn="r"/>
            <a:fld id="{7344F6CB-BD4C-AB48-9C04-D09E7031CC07}" type="slidenum">
              <a:rPr lang="en-US" sz="1200">
                <a:ea typeface="ＭＳ Ｐゴシック" pitchFamily="-84" charset="-128"/>
                <a:cs typeface="ＭＳ Ｐゴシック" pitchFamily="-84" charset="-128"/>
              </a:rPr>
              <a:pPr algn="r"/>
              <a:t>31</a:t>
            </a:fld>
            <a:endParaRPr lang="en-US" sz="1200">
              <a:ea typeface="ＭＳ Ｐゴシック" pitchFamily="-84" charset="-128"/>
              <a:cs typeface="ＭＳ Ｐゴシック" pitchFamily="-84" charset="-128"/>
            </a:endParaRPr>
          </a:p>
        </p:txBody>
      </p:sp>
      <p:sp>
        <p:nvSpPr>
          <p:cNvPr id="28676" name="Rectangle 2"/>
          <p:cNvSpPr>
            <a:spLocks noGrp="1" noRot="1" noChangeAspect="1" noChangeArrowheads="1" noTextEdit="1"/>
          </p:cNvSpPr>
          <p:nvPr>
            <p:ph type="sldImg"/>
          </p:nvPr>
        </p:nvSpPr>
        <p:spPr>
          <a:ln/>
        </p:spPr>
      </p:sp>
      <p:sp>
        <p:nvSpPr>
          <p:cNvPr id="28677" name="Rectangle 3"/>
          <p:cNvSpPr>
            <a:spLocks noGrp="1" noChangeArrowheads="1"/>
          </p:cNvSpPr>
          <p:nvPr>
            <p:ph type="body" idx="1"/>
          </p:nvPr>
        </p:nvSpPr>
        <p:spPr>
          <a:xfrm>
            <a:off x="684213" y="4341813"/>
            <a:ext cx="5489575" cy="4116387"/>
          </a:xfrm>
          <a:noFill/>
          <a:ln/>
        </p:spPr>
        <p:txBody>
          <a:bodyPr lIns="91852" tIns="45926" rIns="91852" bIns="45926"/>
          <a:lstStyle/>
          <a:p>
            <a:pPr eaLnBrk="1" hangingPunct="1"/>
            <a:endParaRPr lang="it-IT">
              <a:latin typeface="Arial" pitchFamily="-8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6241B386-DE57-5A4F-91D9-223F51E14105}" type="slidenum">
              <a:rPr lang="it-IT"/>
              <a:pPr/>
              <a:t>32</a:t>
            </a:fld>
            <a:endParaRPr lang="it-IT"/>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it-IT">
              <a:latin typeface="Arial" pitchFamily="-8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D6DB56F3-3836-624A-9FD4-2F35098D59FB}" type="slidenum">
              <a:rPr lang="it-IT"/>
              <a:pPr/>
              <a:t>33</a:t>
            </a:fld>
            <a:endParaRPr lang="it-IT"/>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it-IT">
              <a:latin typeface="Arial" pitchFamily="-8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5E8B8724-9E94-3644-B42E-D7C9AC06CB9D}" type="slidenum">
              <a:rPr lang="it-IT"/>
              <a:pPr/>
              <a:t>34</a:t>
            </a:fld>
            <a:endParaRPr lang="it-IT"/>
          </a:p>
        </p:txBody>
      </p:sp>
      <p:sp>
        <p:nvSpPr>
          <p:cNvPr id="3174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8247FFC2-7E04-2D4F-AF71-D93DF94F4794}" type="slidenum">
              <a:rPr lang="it-IT" sz="1200">
                <a:latin typeface="Arial Unicode MS" pitchFamily="-84" charset="0"/>
              </a:rPr>
              <a:pPr algn="r"/>
              <a:t>34</a:t>
            </a:fld>
            <a:endParaRPr lang="it-IT" sz="1200">
              <a:latin typeface="Arial Unicode MS" pitchFamily="-84" charset="0"/>
            </a:endParaRPr>
          </a:p>
        </p:txBody>
      </p:sp>
      <p:sp>
        <p:nvSpPr>
          <p:cNvPr id="31748" name="Rectangle 2"/>
          <p:cNvSpPr>
            <a:spLocks noGrp="1" noRot="1" noChangeAspect="1" noChangeArrowheads="1" noTextEdit="1"/>
          </p:cNvSpPr>
          <p:nvPr>
            <p:ph type="sldImg"/>
          </p:nvPr>
        </p:nvSpPr>
        <p:spPr>
          <a:xfrm>
            <a:off x="1144588" y="685800"/>
            <a:ext cx="4570412" cy="3427413"/>
          </a:xfrm>
          <a:ln/>
        </p:spPr>
      </p:sp>
      <p:sp>
        <p:nvSpPr>
          <p:cNvPr id="31749" name="Rectangle 3"/>
          <p:cNvSpPr>
            <a:spLocks noGrp="1" noChangeArrowheads="1"/>
          </p:cNvSpPr>
          <p:nvPr>
            <p:ph type="body" idx="1"/>
          </p:nvPr>
        </p:nvSpPr>
        <p:spPr>
          <a:xfrm>
            <a:off x="915988" y="4341813"/>
            <a:ext cx="5026025" cy="4116387"/>
          </a:xfrm>
          <a:noFill/>
          <a:ln/>
        </p:spPr>
        <p:txBody>
          <a:bodyPr lIns="86493" tIns="43247" rIns="86493" bIns="43247"/>
          <a:lstStyle/>
          <a:p>
            <a:pPr eaLnBrk="1" hangingPunct="1"/>
            <a:endParaRPr lang="en-GB">
              <a:latin typeface="Arial" pitchFamily="-8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D73C138A-9CC3-8C46-910B-69F471CDC932}" type="slidenum">
              <a:rPr lang="it-IT"/>
              <a:pPr/>
              <a:t>40</a:t>
            </a:fld>
            <a:endParaRPr lang="it-IT"/>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it-IT">
              <a:latin typeface="Arial" pitchFamily="-8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4C2097F5-BB78-2A4F-87AE-E1D1198B7BDD}" type="slidenum">
              <a:rPr lang="it-IT"/>
              <a:pPr/>
              <a:t>46</a:t>
            </a:fld>
            <a:endParaRPr lang="it-IT"/>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it-IT">
              <a:latin typeface="Arial" pitchFamily="-8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57CD70E6-7A73-7542-B1A7-894E1721D758}" type="slidenum">
              <a:rPr lang="it-IT"/>
              <a:pPr/>
              <a:t>47</a:t>
            </a:fld>
            <a:endParaRPr lang="it-IT"/>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it-IT">
              <a:latin typeface="Arial" pitchFamily="-8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58AE3F3C-E229-A147-822B-3502B15F60BE}" type="slidenum">
              <a:rPr lang="it-IT"/>
              <a:pPr/>
              <a:t>48</a:t>
            </a:fld>
            <a:endParaRPr lang="it-IT"/>
          </a:p>
        </p:txBody>
      </p:sp>
      <p:sp>
        <p:nvSpPr>
          <p:cNvPr id="35843" name="Segnaposto immagine diapositiva 1"/>
          <p:cNvSpPr>
            <a:spLocks noGrp="1" noRot="1" noChangeAspect="1" noTextEdit="1"/>
          </p:cNvSpPr>
          <p:nvPr>
            <p:ph type="sldImg"/>
          </p:nvPr>
        </p:nvSpPr>
        <p:spPr>
          <a:xfrm>
            <a:off x="1144588" y="685800"/>
            <a:ext cx="4572000" cy="3429000"/>
          </a:xfrm>
          <a:ln/>
        </p:spPr>
      </p:sp>
      <p:sp>
        <p:nvSpPr>
          <p:cNvPr id="35844" name="Segnaposto note 2"/>
          <p:cNvSpPr>
            <a:spLocks noGrp="1"/>
          </p:cNvSpPr>
          <p:nvPr>
            <p:ph type="body" idx="1"/>
          </p:nvPr>
        </p:nvSpPr>
        <p:spPr>
          <a:xfrm>
            <a:off x="914400" y="4343400"/>
            <a:ext cx="5029200" cy="4114800"/>
          </a:xfrm>
          <a:noFill/>
          <a:ln/>
        </p:spPr>
        <p:txBody>
          <a:bodyPr lIns="91822" tIns="45912" rIns="91822" bIns="45912"/>
          <a:lstStyle/>
          <a:p>
            <a:pPr eaLnBrk="1" hangingPunct="1"/>
            <a:endParaRPr lang="it-IT">
              <a:latin typeface="Arial" pitchFamily="-84" charset="0"/>
            </a:endParaRPr>
          </a:p>
        </p:txBody>
      </p:sp>
      <p:sp>
        <p:nvSpPr>
          <p:cNvPr id="35845" name="Segnaposto numero diapositiva 3"/>
          <p:cNvSpPr txBox="1">
            <a:spLocks noGrp="1"/>
          </p:cNvSpPr>
          <p:nvPr/>
        </p:nvSpPr>
        <p:spPr bwMode="auto">
          <a:xfrm>
            <a:off x="3887788" y="8686800"/>
            <a:ext cx="2970212" cy="457200"/>
          </a:xfrm>
          <a:prstGeom prst="rect">
            <a:avLst/>
          </a:prstGeom>
          <a:noFill/>
          <a:ln w="9525">
            <a:noFill/>
            <a:miter lim="800000"/>
            <a:headEnd/>
            <a:tailEnd/>
          </a:ln>
        </p:spPr>
        <p:txBody>
          <a:bodyPr lIns="91822" tIns="45912" rIns="91822" bIns="45912" anchor="b">
            <a:prstTxWarp prst="textNoShape">
              <a:avLst/>
            </a:prstTxWarp>
          </a:bodyPr>
          <a:lstStyle/>
          <a:p>
            <a:pPr algn="r" defTabSz="915988"/>
            <a:fld id="{89A8B610-A788-8541-B8DA-2B6C1918E437}" type="slidenum">
              <a:rPr lang="en-US" sz="1200">
                <a:ea typeface="ＭＳ Ｐゴシック" pitchFamily="-84" charset="-128"/>
                <a:cs typeface="ＭＳ Ｐゴシック" pitchFamily="-84" charset="-128"/>
              </a:rPr>
              <a:pPr algn="r" defTabSz="915988"/>
              <a:t>48</a:t>
            </a:fld>
            <a:endParaRPr lang="en-US" sz="1200">
              <a:ea typeface="ＭＳ Ｐゴシック" pitchFamily="-84" charset="-128"/>
              <a:cs typeface="ＭＳ Ｐゴシック" pitchFamily="-8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3"/>
          <p:cNvSpPr>
            <a:spLocks noGrp="1" noChangeArrowheads="1"/>
          </p:cNvSpPr>
          <p:nvPr>
            <p:ph type="sldNum" sz="quarter"/>
          </p:nvPr>
        </p:nvSpPr>
        <p:spPr>
          <a:noFill/>
        </p:spPr>
        <p:txBody>
          <a:bodyPr/>
          <a:lstStyle/>
          <a:p>
            <a:fld id="{4A041267-7741-514D-B220-6EE7516B4CC1}" type="slidenum">
              <a:rPr lang="it-IT"/>
              <a:pPr/>
              <a:t>13</a:t>
            </a:fld>
            <a:endParaRPr lang="it-IT"/>
          </a:p>
        </p:txBody>
      </p:sp>
      <p:sp>
        <p:nvSpPr>
          <p:cNvPr id="20483" name="Rectangle 1"/>
          <p:cNvSpPr>
            <a:spLocks noGrp="1" noRot="1" noChangeAspect="1" noChangeArrowheads="1" noTextEdit="1"/>
          </p:cNvSpPr>
          <p:nvPr>
            <p:ph type="sldImg"/>
          </p:nvPr>
        </p:nvSpPr>
        <p:spPr>
          <a:xfrm>
            <a:off x="1005226" y="695134"/>
            <a:ext cx="4838908" cy="3421363"/>
          </a:xfrm>
          <a:solidFill>
            <a:srgbClr val="FFFFFF"/>
          </a:solidFill>
          <a:ln>
            <a:solidFill>
              <a:srgbClr val="000000"/>
            </a:solidFill>
            <a:miter lim="800000"/>
          </a:ln>
        </p:spPr>
      </p:sp>
      <p:sp>
        <p:nvSpPr>
          <p:cNvPr id="20484" name="Rectangle 2"/>
          <p:cNvSpPr>
            <a:spLocks noGrp="1" noChangeArrowheads="1"/>
          </p:cNvSpPr>
          <p:nvPr>
            <p:ph type="body" idx="1"/>
          </p:nvPr>
        </p:nvSpPr>
        <p:spPr>
          <a:xfrm>
            <a:off x="685512" y="4343231"/>
            <a:ext cx="5479776" cy="4108351"/>
          </a:xfrm>
          <a:noFill/>
          <a:ln/>
        </p:spPr>
        <p:txBody>
          <a:bodyPr wrap="none" anchor="ctr"/>
          <a:lstStyle/>
          <a:p>
            <a:endParaRPr lang="it-IT">
              <a:latin typeface="Times New Roman" pitchFamily="-8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1"/>
          <p:cNvSpPr>
            <a:spLocks noGrp="1" noRot="1" noChangeAspect="1" noChangeArrowheads="1" noTextEdit="1"/>
          </p:cNvSpPr>
          <p:nvPr>
            <p:ph type="sldImg"/>
          </p:nvPr>
        </p:nvSpPr>
        <p:spPr>
          <a:xfrm>
            <a:off x="1136198" y="913805"/>
            <a:ext cx="4583971" cy="3135809"/>
          </a:xfrm>
          <a:solidFill>
            <a:srgbClr val="FFFFFF"/>
          </a:solidFill>
          <a:ln/>
        </p:spPr>
      </p:sp>
      <p:sp>
        <p:nvSpPr>
          <p:cNvPr id="31747" name="Rectangle 2"/>
          <p:cNvSpPr txBox="1">
            <a:spLocks noGrp="1" noChangeArrowheads="1"/>
          </p:cNvSpPr>
          <p:nvPr>
            <p:ph type="body" idx="1"/>
          </p:nvPr>
        </p:nvSpPr>
        <p:spPr>
          <a:xfrm>
            <a:off x="1046164" y="4352307"/>
            <a:ext cx="4770437" cy="347947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200">
                <a:solidFill>
                  <a:schemeClr val="tx1"/>
                </a:solidFill>
                <a:latin typeface="Arial" pitchFamily="34" charset="0"/>
              </a:defRPr>
            </a:lvl1pPr>
            <a:lvl2pPr marL="742950" indent="-285750">
              <a:defRPr sz="1200">
                <a:solidFill>
                  <a:schemeClr val="tx1"/>
                </a:solidFill>
                <a:latin typeface="Arial" pitchFamily="34" charset="0"/>
              </a:defRPr>
            </a:lvl2pPr>
            <a:lvl3pPr marL="1143000" indent="-228600">
              <a:defRPr sz="1200">
                <a:solidFill>
                  <a:schemeClr val="tx1"/>
                </a:solidFill>
                <a:latin typeface="Arial" pitchFamily="34" charset="0"/>
              </a:defRPr>
            </a:lvl3pPr>
            <a:lvl4pPr marL="1600200" indent="-228600">
              <a:defRPr sz="1200">
                <a:solidFill>
                  <a:schemeClr val="tx1"/>
                </a:solidFill>
                <a:latin typeface="Arial" pitchFamily="34" charset="0"/>
              </a:defRPr>
            </a:lvl4pPr>
            <a:lvl5pPr marL="2057400" indent="-228600">
              <a:defRPr sz="1200">
                <a:solidFill>
                  <a:schemeClr val="tx1"/>
                </a:solidFill>
                <a:latin typeface="Arial" pitchFamily="34" charset="0"/>
              </a:defRPr>
            </a:lvl5pPr>
            <a:lvl6pPr marL="2514600" indent="-228600" eaLnBrk="0" fontAlgn="base" hangingPunct="0">
              <a:lnSpc>
                <a:spcPct val="90000"/>
              </a:lnSpc>
              <a:spcBef>
                <a:spcPct val="40000"/>
              </a:spcBef>
              <a:spcAft>
                <a:spcPct val="0"/>
              </a:spcAft>
              <a:defRPr sz="1200">
                <a:solidFill>
                  <a:schemeClr val="tx1"/>
                </a:solidFill>
                <a:latin typeface="Arial" pitchFamily="34" charset="0"/>
              </a:defRPr>
            </a:lvl6pPr>
            <a:lvl7pPr marL="2971800" indent="-228600" eaLnBrk="0" fontAlgn="base" hangingPunct="0">
              <a:lnSpc>
                <a:spcPct val="90000"/>
              </a:lnSpc>
              <a:spcBef>
                <a:spcPct val="40000"/>
              </a:spcBef>
              <a:spcAft>
                <a:spcPct val="0"/>
              </a:spcAft>
              <a:defRPr sz="1200">
                <a:solidFill>
                  <a:schemeClr val="tx1"/>
                </a:solidFill>
                <a:latin typeface="Arial" pitchFamily="34" charset="0"/>
              </a:defRPr>
            </a:lvl7pPr>
            <a:lvl8pPr marL="3429000" indent="-228600" eaLnBrk="0" fontAlgn="base" hangingPunct="0">
              <a:lnSpc>
                <a:spcPct val="90000"/>
              </a:lnSpc>
              <a:spcBef>
                <a:spcPct val="40000"/>
              </a:spcBef>
              <a:spcAft>
                <a:spcPct val="0"/>
              </a:spcAft>
              <a:defRPr sz="1200">
                <a:solidFill>
                  <a:schemeClr val="tx1"/>
                </a:solidFill>
                <a:latin typeface="Arial" pitchFamily="34" charset="0"/>
              </a:defRPr>
            </a:lvl8pPr>
            <a:lvl9pPr marL="3886200" indent="-228600" eaLnBrk="0" fontAlgn="base" hangingPunct="0">
              <a:lnSpc>
                <a:spcPct val="90000"/>
              </a:lnSpc>
              <a:spcBef>
                <a:spcPct val="40000"/>
              </a:spcBef>
              <a:spcAft>
                <a:spcPct val="0"/>
              </a:spcAft>
              <a:defRPr sz="1200">
                <a:solidFill>
                  <a:schemeClr val="tx1"/>
                </a:solidFill>
                <a:latin typeface="Arial" pitchFamily="34" charset="0"/>
              </a:defRPr>
            </a:lvl9p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miter lim="800000"/>
            <a:headEnd/>
            <a:tailEnd/>
          </a:ln>
        </p:spPr>
        <p:txBody>
          <a:bodyPr/>
          <a:lstStyle/>
          <a:p>
            <a:fld id="{6C5FE0AE-8380-4D4F-A5DC-1527EBB72D1D}" type="slidenum">
              <a:rPr lang="it-IT"/>
              <a:pPr/>
              <a:t>108</a:t>
            </a:fld>
            <a:endParaRPr lang="it-IT"/>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xfrm>
            <a:off x="914400" y="4343400"/>
            <a:ext cx="5029200" cy="4114800"/>
          </a:xfrm>
          <a:noFill/>
        </p:spPr>
        <p:txBody>
          <a:bodyPr/>
          <a:lstStyle/>
          <a:p>
            <a:pPr eaLnBrk="1" hangingPunct="1">
              <a:spcBef>
                <a:spcPct val="0"/>
              </a:spcBef>
            </a:pPr>
            <a:endParaRPr lang="it-IT">
              <a:latin typeface="Arial" pitchFamily="-8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miter lim="800000"/>
            <a:headEnd/>
            <a:tailEnd/>
          </a:ln>
        </p:spPr>
        <p:txBody>
          <a:bodyPr/>
          <a:lstStyle/>
          <a:p>
            <a:fld id="{D5EC1CAA-58AF-B84B-836A-CD9F49C3EAF6}" type="slidenum">
              <a:rPr lang="it-IT"/>
              <a:pPr/>
              <a:t>109</a:t>
            </a:fld>
            <a:endParaRPr lang="it-IT"/>
          </a:p>
        </p:txBody>
      </p:sp>
      <p:sp>
        <p:nvSpPr>
          <p:cNvPr id="17411" name="Segnaposto immagine diapositiva 1"/>
          <p:cNvSpPr>
            <a:spLocks noGrp="1" noRot="1" noChangeAspect="1" noTextEdit="1"/>
          </p:cNvSpPr>
          <p:nvPr>
            <p:ph type="sldImg"/>
          </p:nvPr>
        </p:nvSpPr>
        <p:spPr>
          <a:ln/>
        </p:spPr>
      </p:sp>
      <p:sp>
        <p:nvSpPr>
          <p:cNvPr id="17412" name="Segnaposto note 2"/>
          <p:cNvSpPr>
            <a:spLocks noGrp="1"/>
          </p:cNvSpPr>
          <p:nvPr>
            <p:ph type="body" idx="1"/>
          </p:nvPr>
        </p:nvSpPr>
        <p:spPr>
          <a:noFill/>
        </p:spPr>
        <p:txBody>
          <a:bodyPr/>
          <a:lstStyle/>
          <a:p>
            <a:pPr eaLnBrk="1" hangingPunct="1">
              <a:spcBef>
                <a:spcPct val="0"/>
              </a:spcBef>
            </a:pPr>
            <a:endParaRPr lang="it-IT">
              <a:latin typeface="Arial" pitchFamily="-84" charset="0"/>
            </a:endParaRPr>
          </a:p>
        </p:txBody>
      </p:sp>
      <p:sp>
        <p:nvSpPr>
          <p:cNvPr id="17413"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14DCF68-F909-D34E-8212-4BBB21322EF3}" type="slidenum">
              <a:rPr lang="it-IT" sz="1200">
                <a:latin typeface="Calibri" pitchFamily="-84" charset="0"/>
              </a:rPr>
              <a:pPr algn="r"/>
              <a:t>109</a:t>
            </a:fld>
            <a:endParaRPr lang="it-IT" sz="1200">
              <a:latin typeface="Calibri" pitchFamily="-8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8"/>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3BFFA4-8520-4659-86C8-72BFD4C25417}" type="slidenum">
              <a:rPr lang="en-GB" smtClean="0"/>
              <a:pPr fontAlgn="base">
                <a:spcBef>
                  <a:spcPct val="0"/>
                </a:spcBef>
                <a:spcAft>
                  <a:spcPct val="0"/>
                </a:spcAft>
                <a:defRPr/>
              </a:pPr>
              <a:t>123</a:t>
            </a:fld>
            <a:endParaRPr lang="en-GB" smtClean="0"/>
          </a:p>
        </p:txBody>
      </p:sp>
      <p:sp>
        <p:nvSpPr>
          <p:cNvPr id="30723" name="Rectangle 1"/>
          <p:cNvSpPr>
            <a:spLocks noGrp="1" noRot="1" noChangeAspect="1" noChangeArrowheads="1" noTextEdit="1"/>
          </p:cNvSpPr>
          <p:nvPr>
            <p:ph type="sldImg"/>
          </p:nvPr>
        </p:nvSpPr>
        <p:spPr bwMode="auto">
          <a:xfrm>
            <a:off x="1143000" y="695325"/>
            <a:ext cx="4567238" cy="3425825"/>
          </a:xfrm>
          <a:solidFill>
            <a:srgbClr val="FFFFFF"/>
          </a:solidFill>
          <a:ln>
            <a:solidFill>
              <a:srgbClr val="000000"/>
            </a:solidFill>
            <a:miter lim="800000"/>
            <a:headEnd/>
            <a:tailEnd/>
          </a:ln>
        </p:spPr>
      </p:sp>
      <p:sp>
        <p:nvSpPr>
          <p:cNvPr id="30724" name="Rectangle 2"/>
          <p:cNvSpPr>
            <a:spLocks noGrp="1" noChangeArrowheads="1"/>
          </p:cNvSpPr>
          <p:nvPr>
            <p:ph type="body" idx="1"/>
          </p:nvPr>
        </p:nvSpPr>
        <p:spPr bwMode="auto">
          <a:xfrm>
            <a:off x="685800" y="4343400"/>
            <a:ext cx="5483225" cy="4037013"/>
          </a:xfrm>
          <a:noFill/>
        </p:spPr>
        <p:txBody>
          <a:bodyPr wrap="none" numCol="1" anchor="ctr"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13"/>
          <p:cNvSpPr>
            <a:spLocks noGrp="1" noChangeArrowheads="1"/>
          </p:cNvSpPr>
          <p:nvPr>
            <p:ph type="sldNum" sz="quarter"/>
          </p:nvPr>
        </p:nvSpPr>
        <p:spPr>
          <a:noFill/>
        </p:spPr>
        <p:txBody>
          <a:bodyPr/>
          <a:lstStyle/>
          <a:p>
            <a:fld id="{D752DD36-C0F0-094F-BAFD-8AA11E08241E}" type="slidenum">
              <a:rPr lang="it-IT"/>
              <a:pPr/>
              <a:t>14</a:t>
            </a:fld>
            <a:endParaRPr lang="it-IT"/>
          </a:p>
        </p:txBody>
      </p:sp>
      <p:sp>
        <p:nvSpPr>
          <p:cNvPr id="21507" name="Rectangle 1"/>
          <p:cNvSpPr>
            <a:spLocks noGrp="1" noRot="1" noChangeAspect="1" noChangeArrowheads="1" noTextEdit="1"/>
          </p:cNvSpPr>
          <p:nvPr>
            <p:ph type="sldImg"/>
          </p:nvPr>
        </p:nvSpPr>
        <p:spPr>
          <a:xfrm>
            <a:off x="1005226" y="695134"/>
            <a:ext cx="4838908" cy="3421363"/>
          </a:xfrm>
          <a:solidFill>
            <a:srgbClr val="FFFFFF"/>
          </a:solidFill>
          <a:ln>
            <a:solidFill>
              <a:srgbClr val="000000"/>
            </a:solidFill>
            <a:miter lim="800000"/>
          </a:ln>
        </p:spPr>
      </p:sp>
      <p:sp>
        <p:nvSpPr>
          <p:cNvPr id="21508" name="Rectangle 2"/>
          <p:cNvSpPr>
            <a:spLocks noGrp="1" noChangeArrowheads="1"/>
          </p:cNvSpPr>
          <p:nvPr>
            <p:ph type="body" idx="1"/>
          </p:nvPr>
        </p:nvSpPr>
        <p:spPr>
          <a:xfrm>
            <a:off x="685512" y="4343231"/>
            <a:ext cx="5479776" cy="4108351"/>
          </a:xfrm>
          <a:noFill/>
          <a:ln/>
        </p:spPr>
        <p:txBody>
          <a:bodyPr wrap="none" anchor="ctr"/>
          <a:lstStyle/>
          <a:p>
            <a:endParaRPr lang="it-IT">
              <a:latin typeface="Times New Roman" pitchFamily="-8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3"/>
          <p:cNvSpPr>
            <a:spLocks noGrp="1" noChangeArrowheads="1"/>
          </p:cNvSpPr>
          <p:nvPr>
            <p:ph type="sldNum" sz="quarter"/>
          </p:nvPr>
        </p:nvSpPr>
        <p:spPr>
          <a:noFill/>
        </p:spPr>
        <p:txBody>
          <a:bodyPr/>
          <a:lstStyle/>
          <a:p>
            <a:fld id="{11318B4C-DACE-D247-B7A2-B63A1DBC283A}" type="slidenum">
              <a:rPr lang="it-IT"/>
              <a:pPr/>
              <a:t>15</a:t>
            </a:fld>
            <a:endParaRPr lang="it-IT"/>
          </a:p>
        </p:txBody>
      </p:sp>
      <p:sp>
        <p:nvSpPr>
          <p:cNvPr id="22531" name="Rectangle 1"/>
          <p:cNvSpPr>
            <a:spLocks noGrp="1" noRot="1" noChangeAspect="1" noChangeArrowheads="1" noTextEdit="1"/>
          </p:cNvSpPr>
          <p:nvPr>
            <p:ph type="sldImg"/>
          </p:nvPr>
        </p:nvSpPr>
        <p:spPr>
          <a:xfrm>
            <a:off x="1003786" y="695135"/>
            <a:ext cx="4846108" cy="3425436"/>
          </a:xfrm>
          <a:solidFill>
            <a:srgbClr val="FFFFFF"/>
          </a:solidFill>
          <a:ln>
            <a:solidFill>
              <a:srgbClr val="000000"/>
            </a:solidFill>
            <a:miter lim="800000"/>
          </a:ln>
        </p:spPr>
      </p:sp>
      <p:sp>
        <p:nvSpPr>
          <p:cNvPr id="22532" name="Rectangle 2"/>
          <p:cNvSpPr>
            <a:spLocks noGrp="1" noChangeArrowheads="1"/>
          </p:cNvSpPr>
          <p:nvPr>
            <p:ph type="body" idx="1"/>
          </p:nvPr>
        </p:nvSpPr>
        <p:spPr>
          <a:xfrm>
            <a:off x="685513" y="4343231"/>
            <a:ext cx="5481215" cy="4109708"/>
          </a:xfrm>
          <a:noFill/>
          <a:ln/>
        </p:spPr>
        <p:txBody>
          <a:bodyPr wrap="none" anchor="ctr"/>
          <a:lstStyle/>
          <a:p>
            <a:endParaRPr lang="it-IT">
              <a:latin typeface="Times New Roman" pitchFamily="-8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13"/>
          <p:cNvSpPr>
            <a:spLocks noGrp="1" noChangeArrowheads="1"/>
          </p:cNvSpPr>
          <p:nvPr>
            <p:ph type="sldNum" sz="quarter"/>
          </p:nvPr>
        </p:nvSpPr>
        <p:spPr>
          <a:noFill/>
        </p:spPr>
        <p:txBody>
          <a:bodyPr/>
          <a:lstStyle/>
          <a:p>
            <a:fld id="{9F6F56DB-9D5B-624F-8AD8-6249F63402C1}" type="slidenum">
              <a:rPr lang="it-IT"/>
              <a:pPr/>
              <a:t>20</a:t>
            </a:fld>
            <a:endParaRPr lang="it-IT"/>
          </a:p>
        </p:txBody>
      </p:sp>
      <p:sp>
        <p:nvSpPr>
          <p:cNvPr id="2355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ln>
        </p:spPr>
      </p:sp>
      <p:sp>
        <p:nvSpPr>
          <p:cNvPr id="23556" name="Rectangle 2"/>
          <p:cNvSpPr>
            <a:spLocks noGrp="1" noChangeArrowheads="1"/>
          </p:cNvSpPr>
          <p:nvPr>
            <p:ph type="body" idx="1"/>
          </p:nvPr>
        </p:nvSpPr>
        <p:spPr>
          <a:xfrm>
            <a:off x="685513" y="4343231"/>
            <a:ext cx="5481215" cy="4109708"/>
          </a:xfrm>
          <a:noFill/>
          <a:ln/>
        </p:spPr>
        <p:txBody>
          <a:bodyPr wrap="none" anchor="ctr"/>
          <a:lstStyle/>
          <a:p>
            <a:endParaRPr lang="it-IT">
              <a:latin typeface="Times New Roman" pitchFamily="-8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3"/>
          <p:cNvSpPr>
            <a:spLocks noGrp="1" noChangeArrowheads="1"/>
          </p:cNvSpPr>
          <p:nvPr>
            <p:ph type="sldNum" sz="quarter"/>
          </p:nvPr>
        </p:nvSpPr>
        <p:spPr>
          <a:noFill/>
        </p:spPr>
        <p:txBody>
          <a:bodyPr/>
          <a:lstStyle/>
          <a:p>
            <a:fld id="{B9C380D5-F580-B64E-A191-549116CBFDCA}" type="slidenum">
              <a:rPr lang="it-IT"/>
              <a:pPr/>
              <a:t>22</a:t>
            </a:fld>
            <a:endParaRPr lang="it-IT"/>
          </a:p>
        </p:txBody>
      </p:sp>
      <p:sp>
        <p:nvSpPr>
          <p:cNvPr id="2457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ln>
        </p:spPr>
      </p:sp>
      <p:sp>
        <p:nvSpPr>
          <p:cNvPr id="24580" name="Rectangle 2"/>
          <p:cNvSpPr>
            <a:spLocks noGrp="1" noChangeArrowheads="1"/>
          </p:cNvSpPr>
          <p:nvPr>
            <p:ph type="body" idx="1"/>
          </p:nvPr>
        </p:nvSpPr>
        <p:spPr>
          <a:xfrm>
            <a:off x="685513" y="4343231"/>
            <a:ext cx="5481215" cy="4109708"/>
          </a:xfrm>
          <a:noFill/>
          <a:ln/>
        </p:spPr>
        <p:txBody>
          <a:bodyPr wrap="none" anchor="ctr"/>
          <a:lstStyle/>
          <a:p>
            <a:endParaRPr lang="it-IT">
              <a:latin typeface="Times New Roman" pitchFamily="-8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13"/>
          <p:cNvSpPr>
            <a:spLocks noGrp="1" noChangeArrowheads="1"/>
          </p:cNvSpPr>
          <p:nvPr>
            <p:ph type="sldNum" sz="quarter"/>
          </p:nvPr>
        </p:nvSpPr>
        <p:spPr>
          <a:noFill/>
        </p:spPr>
        <p:txBody>
          <a:bodyPr/>
          <a:lstStyle/>
          <a:p>
            <a:fld id="{A144F7C9-BF19-2543-A6AF-73F96259B865}" type="slidenum">
              <a:rPr lang="it-IT"/>
              <a:pPr/>
              <a:t>23</a:t>
            </a:fld>
            <a:endParaRPr lang="it-IT"/>
          </a:p>
        </p:txBody>
      </p:sp>
      <p:sp>
        <p:nvSpPr>
          <p:cNvPr id="25603" name="Rectangle 1"/>
          <p:cNvSpPr>
            <a:spLocks noGrp="1" noRot="1" noChangeAspect="1" noChangeArrowheads="1" noTextEdit="1"/>
          </p:cNvSpPr>
          <p:nvPr>
            <p:ph type="sldImg"/>
          </p:nvPr>
        </p:nvSpPr>
        <p:spPr>
          <a:xfrm>
            <a:off x="1003786" y="695135"/>
            <a:ext cx="4846108" cy="3425436"/>
          </a:xfrm>
          <a:solidFill>
            <a:srgbClr val="FFFFFF"/>
          </a:solidFill>
          <a:ln>
            <a:solidFill>
              <a:srgbClr val="000000"/>
            </a:solidFill>
            <a:miter lim="800000"/>
          </a:ln>
        </p:spPr>
      </p:sp>
      <p:sp>
        <p:nvSpPr>
          <p:cNvPr id="25604" name="Rectangle 2"/>
          <p:cNvSpPr>
            <a:spLocks noGrp="1" noChangeArrowheads="1"/>
          </p:cNvSpPr>
          <p:nvPr>
            <p:ph type="body" idx="1"/>
          </p:nvPr>
        </p:nvSpPr>
        <p:spPr>
          <a:xfrm>
            <a:off x="685513" y="4343231"/>
            <a:ext cx="5481215" cy="4109708"/>
          </a:xfrm>
          <a:noFill/>
          <a:ln/>
        </p:spPr>
        <p:txBody>
          <a:bodyPr wrap="none" anchor="ctr"/>
          <a:lstStyle/>
          <a:p>
            <a:endParaRPr lang="it-IT">
              <a:latin typeface="Times New Roman" pitchFamily="-8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3"/>
          <p:cNvSpPr>
            <a:spLocks noGrp="1" noChangeArrowheads="1"/>
          </p:cNvSpPr>
          <p:nvPr>
            <p:ph type="sldNum" sz="quarter"/>
          </p:nvPr>
        </p:nvSpPr>
        <p:spPr>
          <a:noFill/>
        </p:spPr>
        <p:txBody>
          <a:bodyPr/>
          <a:lstStyle/>
          <a:p>
            <a:fld id="{E5D3DDF7-D3FC-6143-A2FD-4AE9F947D597}" type="slidenum">
              <a:rPr lang="it-IT"/>
              <a:pPr/>
              <a:t>24</a:t>
            </a:fld>
            <a:endParaRPr lang="it-IT"/>
          </a:p>
        </p:txBody>
      </p:sp>
      <p:sp>
        <p:nvSpPr>
          <p:cNvPr id="26627" name="Rectangle 1"/>
          <p:cNvSpPr>
            <a:spLocks noGrp="1" noRot="1" noChangeAspect="1" noChangeArrowheads="1" noTextEdit="1"/>
          </p:cNvSpPr>
          <p:nvPr>
            <p:ph type="sldImg"/>
          </p:nvPr>
        </p:nvSpPr>
        <p:spPr>
          <a:xfrm>
            <a:off x="1003786" y="695134"/>
            <a:ext cx="4847549" cy="3426794"/>
          </a:xfrm>
          <a:solidFill>
            <a:srgbClr val="FFFFFF"/>
          </a:solidFill>
          <a:ln>
            <a:solidFill>
              <a:srgbClr val="000000"/>
            </a:solidFill>
            <a:miter lim="800000"/>
          </a:ln>
        </p:spPr>
      </p:sp>
      <p:sp>
        <p:nvSpPr>
          <p:cNvPr id="26628" name="Rectangle 2"/>
          <p:cNvSpPr>
            <a:spLocks noGrp="1" noChangeArrowheads="1"/>
          </p:cNvSpPr>
          <p:nvPr>
            <p:ph type="body" idx="1"/>
          </p:nvPr>
        </p:nvSpPr>
        <p:spPr>
          <a:xfrm>
            <a:off x="685513" y="4343231"/>
            <a:ext cx="5481215" cy="4109708"/>
          </a:xfrm>
          <a:noFill/>
          <a:ln/>
        </p:spPr>
        <p:txBody>
          <a:bodyPr wrap="none" anchor="ctr"/>
          <a:lstStyle/>
          <a:p>
            <a:endParaRPr lang="it-IT">
              <a:latin typeface="Times New Roman" pitchFamily="-8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3"/>
          <p:cNvSpPr>
            <a:spLocks noGrp="1" noChangeArrowheads="1"/>
          </p:cNvSpPr>
          <p:nvPr>
            <p:ph type="sldNum" sz="quarter"/>
          </p:nvPr>
        </p:nvSpPr>
        <p:spPr>
          <a:noFill/>
        </p:spPr>
        <p:txBody>
          <a:bodyPr/>
          <a:lstStyle/>
          <a:p>
            <a:fld id="{07EBAA6C-A762-0C44-A778-D4C13F09C237}" type="slidenum">
              <a:rPr lang="it-IT"/>
              <a:pPr/>
              <a:t>25</a:t>
            </a:fld>
            <a:endParaRPr lang="it-IT"/>
          </a:p>
        </p:txBody>
      </p:sp>
      <p:sp>
        <p:nvSpPr>
          <p:cNvPr id="27651" name="Rectangle 1"/>
          <p:cNvSpPr>
            <a:spLocks noGrp="1" noRot="1" noChangeAspect="1" noChangeArrowheads="1" noTextEdit="1"/>
          </p:cNvSpPr>
          <p:nvPr>
            <p:ph type="sldImg"/>
          </p:nvPr>
        </p:nvSpPr>
        <p:spPr>
          <a:xfrm>
            <a:off x="1003786" y="695134"/>
            <a:ext cx="4847549" cy="3426794"/>
          </a:xfrm>
          <a:solidFill>
            <a:srgbClr val="FFFFFF"/>
          </a:solidFill>
          <a:ln>
            <a:solidFill>
              <a:srgbClr val="000000"/>
            </a:solidFill>
            <a:miter lim="800000"/>
          </a:ln>
        </p:spPr>
      </p:sp>
      <p:sp>
        <p:nvSpPr>
          <p:cNvPr id="27652" name="Rectangle 2"/>
          <p:cNvSpPr>
            <a:spLocks noGrp="1" noChangeArrowheads="1"/>
          </p:cNvSpPr>
          <p:nvPr>
            <p:ph type="body" idx="1"/>
          </p:nvPr>
        </p:nvSpPr>
        <p:spPr>
          <a:xfrm>
            <a:off x="685513" y="4343231"/>
            <a:ext cx="5481215" cy="4109708"/>
          </a:xfrm>
          <a:noFill/>
          <a:ln/>
        </p:spPr>
        <p:txBody>
          <a:bodyPr wrap="none" anchor="ctr"/>
          <a:lstStyle/>
          <a:p>
            <a:endParaRPr lang="it-IT">
              <a:latin typeface="Times New Roman" pitchFamily="-8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A0BCCD8-ED55-4C5E-A2C1-556ED8584B23}" type="datetimeFigureOut">
              <a:rPr lang="it-IT" smtClean="0"/>
              <a:pPr/>
              <a:t>08/05/2014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BF74E4-F272-4FDB-A5DE-D58A9DCB8368}"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A0BCCD8-ED55-4C5E-A2C1-556ED8584B23}" type="datetimeFigureOut">
              <a:rPr lang="it-IT" smtClean="0"/>
              <a:pPr/>
              <a:t>08/05/2014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BF74E4-F272-4FDB-A5DE-D58A9DCB8368}"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A0BCCD8-ED55-4C5E-A2C1-556ED8584B23}" type="datetimeFigureOut">
              <a:rPr lang="it-IT" smtClean="0"/>
              <a:pPr/>
              <a:t>08/05/2014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BF74E4-F272-4FDB-A5DE-D58A9DCB8368}"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el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305999"/>
            <a:ext cx="8318530" cy="802800"/>
          </a:xfrm>
          <a:prstGeom prst="rect">
            <a:avLst/>
          </a:prstGeom>
        </p:spPr>
        <p:txBody>
          <a:bodyPr lIns="91420" tIns="125974" rIns="91420" bIns="45711" anchor="t" anchorCtr="0"/>
          <a:lstStyle>
            <a:lvl1pPr>
              <a:lnSpc>
                <a:spcPct val="75000"/>
              </a:lnSpc>
              <a:defRPr>
                <a:solidFill>
                  <a:schemeClr val="accent4"/>
                </a:solidFill>
              </a:defRPr>
            </a:lvl1pPr>
          </a:lstStyle>
          <a:p>
            <a:r>
              <a:rPr lang="en-US" noProof="0" dirty="0" smtClean="0"/>
              <a:t>Kliknij, aby edytować styl</a:t>
            </a:r>
            <a:endParaRPr lang="en-US" noProof="0" dirty="0"/>
          </a:p>
        </p:txBody>
      </p:sp>
      <p:sp>
        <p:nvSpPr>
          <p:cNvPr id="10" name="Textplatzhalter 9" descr="Subtitle"/>
          <p:cNvSpPr>
            <a:spLocks noGrp="1"/>
          </p:cNvSpPr>
          <p:nvPr>
            <p:ph type="body" sz="quarter" idx="10"/>
          </p:nvPr>
        </p:nvSpPr>
        <p:spPr>
          <a:xfrm>
            <a:off x="540000" y="738556"/>
            <a:ext cx="8311392" cy="367571"/>
          </a:xfrm>
        </p:spPr>
        <p:txBody>
          <a:bodyPr anchor="b">
            <a:noAutofit/>
          </a:bodyPr>
          <a:lstStyle>
            <a:lvl1pPr marL="0" indent="0">
              <a:lnSpc>
                <a:spcPct val="95000"/>
              </a:lnSpc>
              <a:buNone/>
              <a:defRPr sz="2000" b="0" i="1">
                <a:solidFill>
                  <a:schemeClr val="tx1"/>
                </a:solidFill>
              </a:defRPr>
            </a:lvl1pPr>
          </a:lstStyle>
          <a:p>
            <a:pPr lvl="0"/>
            <a:r>
              <a:rPr lang="en-US" noProof="0" dirty="0" smtClean="0"/>
              <a:t>Kliknij, aby edytować style wzorca tekstu</a:t>
            </a:r>
          </a:p>
        </p:txBody>
      </p:sp>
      <p:sp>
        <p:nvSpPr>
          <p:cNvPr id="9" name="Content Placeholder 2"/>
          <p:cNvSpPr>
            <a:spLocks noGrp="1"/>
          </p:cNvSpPr>
          <p:nvPr>
            <p:ph idx="1"/>
          </p:nvPr>
        </p:nvSpPr>
        <p:spPr>
          <a:xfrm>
            <a:off x="523877" y="1346200"/>
            <a:ext cx="8334405" cy="4940320"/>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Kliknij, aby edytować style wzorca tekstu</a:t>
            </a:r>
          </a:p>
          <a:p>
            <a:pPr lvl="1"/>
            <a:r>
              <a:rPr lang="en-US" dirty="0" smtClean="0"/>
              <a:t>Drugi poziom</a:t>
            </a:r>
          </a:p>
          <a:p>
            <a:pPr lvl="2"/>
            <a:r>
              <a:rPr lang="en-US" dirty="0" smtClean="0"/>
              <a:t>Trzeci poziom</a:t>
            </a:r>
          </a:p>
          <a:p>
            <a:pPr lvl="3"/>
            <a:r>
              <a:rPr lang="en-US" dirty="0" smtClean="0"/>
              <a:t>Czwarty poziom</a:t>
            </a:r>
          </a:p>
          <a:p>
            <a:pPr lvl="4"/>
            <a:r>
              <a:rPr lang="en-US" dirty="0" smtClean="0"/>
              <a:t>Piąty poziom</a:t>
            </a:r>
            <a:endParaRPr lang="de-CH"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CECDB7-C2A7-462A-9393-ED7B25F08FB7}" type="slidenum">
              <a:rPr lang="en-US"/>
              <a:pPr>
                <a:defRPr/>
              </a:pPr>
              <a:t>‹N›</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A0BCCD8-ED55-4C5E-A2C1-556ED8584B23}" type="datetimeFigureOut">
              <a:rPr lang="it-IT" smtClean="0"/>
              <a:pPr/>
              <a:t>08/05/2014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BF74E4-F272-4FDB-A5DE-D58A9DCB8368}"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A0BCCD8-ED55-4C5E-A2C1-556ED8584B23}" type="datetimeFigureOut">
              <a:rPr lang="it-IT" smtClean="0"/>
              <a:pPr/>
              <a:t>08/05/2014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BF74E4-F272-4FDB-A5DE-D58A9DCB8368}"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A0BCCD8-ED55-4C5E-A2C1-556ED8584B23}" type="datetimeFigureOut">
              <a:rPr lang="it-IT" smtClean="0"/>
              <a:pPr/>
              <a:t>08/05/2014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9BF74E4-F272-4FDB-A5DE-D58A9DCB8368}"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A0BCCD8-ED55-4C5E-A2C1-556ED8584B23}" type="datetimeFigureOut">
              <a:rPr lang="it-IT" smtClean="0"/>
              <a:pPr/>
              <a:t>08/05/2014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9BF74E4-F272-4FDB-A5DE-D58A9DCB8368}"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A0BCCD8-ED55-4C5E-A2C1-556ED8584B23}" type="datetimeFigureOut">
              <a:rPr lang="it-IT" smtClean="0"/>
              <a:pPr/>
              <a:t>08/05/2014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9BF74E4-F272-4FDB-A5DE-D58A9DCB8368}"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A0BCCD8-ED55-4C5E-A2C1-556ED8584B23}" type="datetimeFigureOut">
              <a:rPr lang="it-IT" smtClean="0"/>
              <a:pPr/>
              <a:t>08/05/2014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9BF74E4-F272-4FDB-A5DE-D58A9DCB8368}"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A0BCCD8-ED55-4C5E-A2C1-556ED8584B23}" type="datetimeFigureOut">
              <a:rPr lang="it-IT" smtClean="0"/>
              <a:pPr/>
              <a:t>08/05/2014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9BF74E4-F272-4FDB-A5DE-D58A9DCB8368}"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A0BCCD8-ED55-4C5E-A2C1-556ED8584B23}" type="datetimeFigureOut">
              <a:rPr lang="it-IT" smtClean="0"/>
              <a:pPr/>
              <a:t>08/05/2014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9BF74E4-F272-4FDB-A5DE-D58A9DCB8368}"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0BCCD8-ED55-4C5E-A2C1-556ED8584B23}" type="datetimeFigureOut">
              <a:rPr lang="it-IT" smtClean="0"/>
              <a:pPr/>
              <a:t>08/05/2014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BF74E4-F272-4FDB-A5DE-D58A9DCB8368}"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2.png"/><Relationship Id="rId4" Type="http://schemas.openxmlformats.org/officeDocument/2006/relationships/image" Target="../media/image61.jpeg"/></Relationships>
</file>

<file path=ppt/slides/_rels/slide10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cmajopen.ca/content/1/1/E27/F2.large.jpg" TargetMode="External"/><Relationship Id="rId1" Type="http://schemas.openxmlformats.org/officeDocument/2006/relationships/slideLayout" Target="../slideLayouts/slideLayout7.xml"/><Relationship Id="rId4" Type="http://schemas.openxmlformats.org/officeDocument/2006/relationships/hyperlink" Target="http://www.paineurope.com/"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hyperlink" Target="http://www.artcurepalliative.com/blog/wp-content/uploads/2010/11/WHO.jpg" TargetMode="External"/></Relationships>
</file>

<file path=ppt/slides/_rels/slide10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hyperlink" Target="http://www.google.it/url?sa=i&amp;rct=j&amp;q=&amp;esrc=s&amp;frm=1&amp;source=images&amp;cd=&amp;cad=rja&amp;docid=CGd21hBzyzyk_M&amp;tbnid=IkbtHmZYyLhguM:&amp;ved=0CAUQjRw&amp;url=http://www.parkinsonitalia.it/stipsi.htm&amp;ei=4HZdUqviJcOn0wWHuoFA&amp;bvm=bv.53899372,d.bGE&amp;psig=AFQjCNF2MujF088DLWM-MfA7idP_586ERw&amp;ust=1381943381187485" TargetMode="External"/><Relationship Id="rId7" Type="http://schemas.openxmlformats.org/officeDocument/2006/relationships/hyperlink" Target="http://www.google.it/url?sa=i&amp;rct=j&amp;q=&amp;esrc=s&amp;frm=1&amp;source=images&amp;cd=&amp;cad=rja&amp;docid=QypxKGounSfECM&amp;tbnid=nkubupt2qKg3LM:&amp;ved=0CAUQjRw&amp;url=http://www.123rf.com/photo_14516323_3d-small-people-as-doctor-and-patient-as-severe-stomach-pain-getting-treatment-with-doctor.html&amp;ei=anddUt3rKoaJ0AWpqYCYAw&amp;psig=AFQjCNFDn8mlXWxEAw_JmlSaGcrNTUecNg&amp;ust=1381943508364941"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hyperlink" Target="http://www.google.it/url?sa=i&amp;rct=j&amp;q=&amp;esrc=s&amp;frm=1&amp;source=images&amp;cd=&amp;cad=rja&amp;docid=23QMk1rJpUApbM&amp;tbnid=PAoIQIxvGkujbM:&amp;ved=0CAUQjRw&amp;url=http://it.123rf.com/photo_14298164_notte-sfondo-del-cielo-con-il-sonno-degli-animali-simpatici-cartoni-animati.html&amp;ei=J3ddUprzNOXL0AXaiYGADg&amp;bvm=bv.53899372,d.bGE&amp;psig=AFQjCNG2iDwpTM9jQLxrQchobybP4VrVUw&amp;ust=1381943459383036" TargetMode="External"/><Relationship Id="rId4" Type="http://schemas.openxmlformats.org/officeDocument/2006/relationships/image" Target="../media/image70.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CGd21hBzyzyk_M&amp;tbnid=IkbtHmZYyLhguM:&amp;ved=0CAUQjRw&amp;url=http://www.parkinsonitalia.it/stipsi.htm&amp;ei=4HZdUqviJcOn0wWHuoFA&amp;bvm=bv.53899372,d.bGE&amp;psig=AFQjCNF2MujF088DLWM-MfA7idP_586ERw&amp;ust=1381943381187485" TargetMode="External"/><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jpeg"/></Relationships>
</file>

<file path=ppt/slides/_rels/slide11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www.google.it/url?sa=i&amp;rct=j&amp;q=&amp;esrc=s&amp;frm=1&amp;source=images&amp;cd=&amp;cad=rja&amp;docid=CGd21hBzyzyk_M&amp;tbnid=IkbtHmZYyLhguM:&amp;ved=0CAUQjRw&amp;url=http://www.parkinsonitalia.it/stipsi.htm&amp;ei=4HZdUqviJcOn0wWHuoFA&amp;bvm=bv.53899372,d.bGE&amp;psig=AFQjCNF2MujF088DLWM-MfA7idP_586ERw&amp;ust=1381943381187485" TargetMode="Externa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1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www.google.it/url?sa=i&amp;rct=j&amp;q=&amp;esrc=s&amp;frm=1&amp;source=images&amp;cd=&amp;cad=rja&amp;docid=QypxKGounSfECM&amp;tbnid=nkubupt2qKg3LM:&amp;ved=0CAUQjRw&amp;url=http://www.123rf.com/photo_14516323_3d-small-people-as-doctor-and-patient-as-severe-stomach-pain-getting-treatment-with-doctor.html&amp;ei=anddUt3rKoaJ0AWpqYCYAw&amp;psig=AFQjCNFDn8mlXWxEAw_JmlSaGcrNTUecNg&amp;ust=1381943508364941" TargetMode="Externa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8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slide" Target="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slide" Target="slide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slide" Target="slide4.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2.png"/><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oleObject" Target="../embeddings/oleObject3.bin"/></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oleObject" Target="../embeddings/oleObject4.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8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e comorbilità nell'avvicinamento al fine vita.png"/>
          <p:cNvPicPr>
            <a:picLocks noChangeAspect="1"/>
          </p:cNvPicPr>
          <p:nvPr/>
        </p:nvPicPr>
        <p:blipFill>
          <a:blip r:embed="rId2"/>
          <a:stretch>
            <a:fillRect/>
          </a:stretch>
        </p:blipFill>
        <p:spPr>
          <a:xfrm>
            <a:off x="1" y="777876"/>
            <a:ext cx="9144000" cy="493712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nvPr>
        </p:nvGraphicFramePr>
        <p:xfrm>
          <a:off x="0" y="-457199"/>
          <a:ext cx="9144000" cy="7536006"/>
        </p:xfrm>
        <a:graphic>
          <a:graphicData uri="http://schemas.openxmlformats.org/drawingml/2006/table">
            <a:tbl>
              <a:tblPr firstRow="1" bandRow="1">
                <a:tableStyleId>{5C22544A-7EE6-4342-B048-85BDC9FD1C3A}</a:tableStyleId>
              </a:tblPr>
              <a:tblGrid>
                <a:gridCol w="2590800"/>
                <a:gridCol w="3505200"/>
                <a:gridCol w="3048000"/>
              </a:tblGrid>
              <a:tr h="332463">
                <a:tc>
                  <a:txBody>
                    <a:bodyPr/>
                    <a:lstStyle/>
                    <a:p>
                      <a:pPr algn="ctr"/>
                      <a:r>
                        <a:rPr lang="it-IT"/>
                        <a:t>PROBLEMA</a:t>
                      </a:r>
                      <a:r>
                        <a:rPr lang="it-IT" baseline="0"/>
                        <a:t> </a:t>
                      </a:r>
                      <a:endParaRPr lang="it-IT"/>
                    </a:p>
                  </a:txBody>
                  <a:tcPr/>
                </a:tc>
                <a:tc>
                  <a:txBody>
                    <a:bodyPr/>
                    <a:lstStyle/>
                    <a:p>
                      <a:pPr algn="ctr"/>
                      <a:r>
                        <a:rPr lang="it-IT"/>
                        <a:t>TERAPIA</a:t>
                      </a:r>
                    </a:p>
                  </a:txBody>
                  <a:tcPr/>
                </a:tc>
                <a:tc>
                  <a:txBody>
                    <a:bodyPr/>
                    <a:lstStyle/>
                    <a:p>
                      <a:pPr algn="ctr"/>
                      <a:r>
                        <a:rPr lang="it-IT"/>
                        <a:t>DOSAGGIO</a:t>
                      </a:r>
                    </a:p>
                  </a:txBody>
                  <a:tcPr/>
                </a:tc>
              </a:tr>
              <a:tr h="831158">
                <a:tc>
                  <a:txBody>
                    <a:bodyPr/>
                    <a:lstStyle/>
                    <a:p>
                      <a:r>
                        <a:rPr lang="it-IT" b="1"/>
                        <a:t>K Prostata</a:t>
                      </a:r>
                      <a:r>
                        <a:rPr lang="it-IT" b="1" baseline="0"/>
                        <a:t> IV Stadio – Metastasi Ossee – Dolore Oncologico</a:t>
                      </a:r>
                      <a:endParaRPr lang="it-IT" b="1"/>
                    </a:p>
                  </a:txBody>
                  <a:tcPr/>
                </a:tc>
                <a:tc>
                  <a:txBody>
                    <a:bodyPr/>
                    <a:lstStyle/>
                    <a:p>
                      <a:r>
                        <a:rPr lang="it-IT"/>
                        <a:t>PARACETAMOLO/CODEINA</a:t>
                      </a:r>
                      <a:r>
                        <a:rPr lang="it-IT" baseline="0"/>
                        <a:t> 500 mg + 30 mg Bustine &lt;es. </a:t>
                      </a:r>
                      <a:r>
                        <a:rPr lang="it-IT" i="1" baseline="0"/>
                        <a:t>Tachidol</a:t>
                      </a:r>
                      <a:r>
                        <a:rPr lang="it-IT" baseline="0"/>
                        <a:t>&gt;</a:t>
                      </a:r>
                      <a:endParaRPr lang="it-IT"/>
                    </a:p>
                  </a:txBody>
                  <a:tcPr/>
                </a:tc>
                <a:tc>
                  <a:txBody>
                    <a:bodyPr/>
                    <a:lstStyle/>
                    <a:p>
                      <a:pPr>
                        <a:buFont typeface="Arial"/>
                        <a:buChar char="•"/>
                      </a:pPr>
                      <a:r>
                        <a:rPr lang="it-IT"/>
                        <a:t>1 bustina x 2/die + 1 bustina a.b.</a:t>
                      </a:r>
                    </a:p>
                  </a:txBody>
                  <a:tcPr/>
                </a:tc>
              </a:tr>
              <a:tr h="1828547">
                <a:tc>
                  <a:txBody>
                    <a:bodyPr/>
                    <a:lstStyle/>
                    <a:p>
                      <a:r>
                        <a:rPr lang="it-IT" b="1"/>
                        <a:t>BPCO</a:t>
                      </a:r>
                      <a:r>
                        <a:rPr lang="it-IT" b="1" baseline="0"/>
                        <a:t> IV STADIO GOLD</a:t>
                      </a:r>
                      <a:endParaRPr lang="it-IT" b="1"/>
                    </a:p>
                  </a:txBody>
                  <a:tcPr/>
                </a:tc>
                <a:tc>
                  <a:txBody>
                    <a:bodyPr/>
                    <a:lstStyle/>
                    <a:p>
                      <a:pPr>
                        <a:buFont typeface="Arial"/>
                        <a:buChar char="•"/>
                      </a:pPr>
                      <a:r>
                        <a:rPr lang="it-IT"/>
                        <a:t> Salmeterolo</a:t>
                      </a:r>
                      <a:r>
                        <a:rPr lang="it-IT" baseline="0"/>
                        <a:t> – Fluticasone DISKUS 50/250 mcg &lt;es. </a:t>
                      </a:r>
                      <a:r>
                        <a:rPr lang="it-IT" i="1" baseline="0"/>
                        <a:t>Seretide Diskus </a:t>
                      </a:r>
                      <a:r>
                        <a:rPr lang="it-IT" baseline="0"/>
                        <a:t>&gt;</a:t>
                      </a:r>
                    </a:p>
                    <a:p>
                      <a:pPr>
                        <a:buFont typeface="Arial"/>
                        <a:buChar char="•"/>
                      </a:pPr>
                      <a:r>
                        <a:rPr lang="it-IT" baseline="0"/>
                        <a:t> Tiotropio 18 mcg &lt;es. </a:t>
                      </a:r>
                      <a:r>
                        <a:rPr lang="it-IT" i="1" baseline="0"/>
                        <a:t>Spiriva Handihaler</a:t>
                      </a:r>
                      <a:r>
                        <a:rPr lang="it-IT" baseline="0"/>
                        <a:t>&gt;</a:t>
                      </a:r>
                    </a:p>
                    <a:p>
                      <a:pPr>
                        <a:buFont typeface="Arial"/>
                        <a:buChar char="•"/>
                      </a:pPr>
                      <a:r>
                        <a:rPr lang="it-IT" baseline="0"/>
                        <a:t>Ossigenoterapia Lungo Termine</a:t>
                      </a:r>
                    </a:p>
                    <a:p>
                      <a:pPr>
                        <a:buFont typeface="Arial"/>
                        <a:buChar char="•"/>
                      </a:pPr>
                      <a:endParaRPr lang="it-IT"/>
                    </a:p>
                  </a:txBody>
                  <a:tcPr/>
                </a:tc>
                <a:tc>
                  <a:txBody>
                    <a:bodyPr/>
                    <a:lstStyle/>
                    <a:p>
                      <a:pPr>
                        <a:buFont typeface="Arial"/>
                        <a:buChar char="•"/>
                      </a:pPr>
                      <a:r>
                        <a:rPr lang="it-IT"/>
                        <a:t> 1 puff x2/die</a:t>
                      </a:r>
                    </a:p>
                    <a:p>
                      <a:pPr>
                        <a:buFont typeface="Arial"/>
                        <a:buChar char="•"/>
                      </a:pPr>
                      <a:endParaRPr lang="it-IT"/>
                    </a:p>
                    <a:p>
                      <a:pPr>
                        <a:buFont typeface="Arial"/>
                        <a:buChar char="•"/>
                      </a:pPr>
                      <a:r>
                        <a:rPr lang="it-IT" baseline="0"/>
                        <a:t> 1 puff alle ore 8</a:t>
                      </a:r>
                    </a:p>
                    <a:p>
                      <a:pPr>
                        <a:buFont typeface="Arial"/>
                        <a:buChar char="•"/>
                      </a:pPr>
                      <a:endParaRPr lang="it-IT" baseline="0"/>
                    </a:p>
                    <a:p>
                      <a:pPr>
                        <a:buFont typeface="Arial"/>
                        <a:buChar char="•"/>
                      </a:pPr>
                      <a:r>
                        <a:rPr lang="it-IT" baseline="0"/>
                        <a:t> 1.5 litri/min 18 h/die</a:t>
                      </a:r>
                      <a:endParaRPr lang="it-IT"/>
                    </a:p>
                  </a:txBody>
                  <a:tcPr/>
                </a:tc>
              </a:tr>
              <a:tr h="350427">
                <a:tc>
                  <a:txBody>
                    <a:bodyPr/>
                    <a:lstStyle/>
                    <a:p>
                      <a:r>
                        <a:rPr lang="it-IT" b="1"/>
                        <a:t>Diabete Mellito Tipo 2</a:t>
                      </a:r>
                    </a:p>
                  </a:txBody>
                  <a:tcPr/>
                </a:tc>
                <a:tc>
                  <a:txBody>
                    <a:bodyPr/>
                    <a:lstStyle/>
                    <a:p>
                      <a:r>
                        <a:rPr lang="it-IT"/>
                        <a:t>Metformina 500 mg cpr</a:t>
                      </a:r>
                    </a:p>
                  </a:txBody>
                  <a:tcPr/>
                </a:tc>
                <a:tc>
                  <a:txBody>
                    <a:bodyPr/>
                    <a:lstStyle/>
                    <a:p>
                      <a:pPr>
                        <a:buFont typeface="Arial"/>
                        <a:buChar char="•"/>
                      </a:pPr>
                      <a:r>
                        <a:rPr lang="it-IT"/>
                        <a:t> 1 cp x3/die </a:t>
                      </a:r>
                    </a:p>
                  </a:txBody>
                  <a:tcPr/>
                </a:tc>
              </a:tr>
              <a:tr h="350427">
                <a:tc>
                  <a:txBody>
                    <a:bodyPr/>
                    <a:lstStyle/>
                    <a:p>
                      <a:r>
                        <a:rPr lang="it-IT" b="1"/>
                        <a:t>Decubiti II Grado</a:t>
                      </a:r>
                    </a:p>
                  </a:txBody>
                  <a:tcPr/>
                </a:tc>
                <a:tc>
                  <a:txBody>
                    <a:bodyPr/>
                    <a:lstStyle/>
                    <a:p>
                      <a:r>
                        <a:rPr lang="it-IT"/>
                        <a:t>EBPM</a:t>
                      </a:r>
                    </a:p>
                  </a:txBody>
                  <a:tcPr/>
                </a:tc>
                <a:tc>
                  <a:txBody>
                    <a:bodyPr/>
                    <a:lstStyle/>
                    <a:p>
                      <a:pPr>
                        <a:buFont typeface="Arial"/>
                        <a:buChar char="•"/>
                      </a:pPr>
                      <a:r>
                        <a:rPr lang="it-IT"/>
                        <a:t> 1 fl/die</a:t>
                      </a:r>
                    </a:p>
                  </a:txBody>
                  <a:tcPr/>
                </a:tc>
              </a:tr>
              <a:tr h="581811">
                <a:tc>
                  <a:txBody>
                    <a:bodyPr/>
                    <a:lstStyle/>
                    <a:p>
                      <a:r>
                        <a:rPr lang="it-IT" b="1"/>
                        <a:t>Morbo di Parkinson</a:t>
                      </a:r>
                    </a:p>
                  </a:txBody>
                  <a:tcPr/>
                </a:tc>
                <a:tc>
                  <a:txBody>
                    <a:bodyPr/>
                    <a:lstStyle/>
                    <a:p>
                      <a:r>
                        <a:rPr lang="it-IT"/>
                        <a:t>Levodopa/Carbidopa 250/25 mg &lt;es.</a:t>
                      </a:r>
                      <a:r>
                        <a:rPr lang="it-IT" baseline="0"/>
                        <a:t> </a:t>
                      </a:r>
                      <a:r>
                        <a:rPr lang="it-IT" i="1" baseline="0"/>
                        <a:t>Sinemet</a:t>
                      </a:r>
                      <a:r>
                        <a:rPr lang="it-IT" baseline="0"/>
                        <a:t>&gt;</a:t>
                      </a:r>
                      <a:endParaRPr lang="it-IT"/>
                    </a:p>
                  </a:txBody>
                  <a:tcPr/>
                </a:tc>
                <a:tc>
                  <a:txBody>
                    <a:bodyPr/>
                    <a:lstStyle/>
                    <a:p>
                      <a:pPr>
                        <a:buFont typeface="Arial"/>
                        <a:buChar char="•"/>
                      </a:pPr>
                      <a:r>
                        <a:rPr lang="it-IT" baseline="0"/>
                        <a:t> 1 cp x2/die </a:t>
                      </a:r>
                      <a:endParaRPr lang="it-IT"/>
                    </a:p>
                  </a:txBody>
                  <a:tcPr/>
                </a:tc>
              </a:tr>
              <a:tr h="350427">
                <a:tc>
                  <a:txBody>
                    <a:bodyPr/>
                    <a:lstStyle/>
                    <a:p>
                      <a:r>
                        <a:rPr lang="it-IT" b="1"/>
                        <a:t>Insonnia</a:t>
                      </a:r>
                    </a:p>
                  </a:txBody>
                  <a:tcPr/>
                </a:tc>
                <a:tc>
                  <a:txBody>
                    <a:bodyPr/>
                    <a:lstStyle/>
                    <a:p>
                      <a:r>
                        <a:rPr lang="it-IT"/>
                        <a:t>Bromazepam</a:t>
                      </a:r>
                      <a:r>
                        <a:rPr lang="it-IT" baseline="0"/>
                        <a:t> 1.5 mg</a:t>
                      </a:r>
                      <a:endParaRPr lang="it-IT"/>
                    </a:p>
                  </a:txBody>
                  <a:tcPr/>
                </a:tc>
                <a:tc>
                  <a:txBody>
                    <a:bodyPr/>
                    <a:lstStyle/>
                    <a:p>
                      <a:pPr>
                        <a:buFont typeface="Arial"/>
                        <a:buChar char="•"/>
                      </a:pPr>
                      <a:r>
                        <a:rPr lang="it-IT"/>
                        <a:t> 1cp/die</a:t>
                      </a:r>
                    </a:p>
                  </a:txBody>
                  <a:tcPr/>
                </a:tc>
              </a:tr>
              <a:tr h="2689939">
                <a:tc>
                  <a:txBody>
                    <a:bodyPr/>
                    <a:lstStyle/>
                    <a:p>
                      <a:r>
                        <a:rPr lang="it-IT" b="1"/>
                        <a:t>Cardiopatia ischemica cronica con angina stabile – Cuore Polmonare Cronico – Ipertensione Arteriosa – Dislipidemia Mista</a:t>
                      </a:r>
                    </a:p>
                  </a:txBody>
                  <a:tcPr/>
                </a:tc>
                <a:tc>
                  <a:txBody>
                    <a:bodyPr/>
                    <a:lstStyle/>
                    <a:p>
                      <a:pPr>
                        <a:buFont typeface="Arial"/>
                        <a:buChar char="•"/>
                      </a:pPr>
                      <a:r>
                        <a:rPr lang="it-IT"/>
                        <a:t> ASA</a:t>
                      </a:r>
                      <a:r>
                        <a:rPr lang="it-IT" baseline="0"/>
                        <a:t> 100 mg </a:t>
                      </a:r>
                    </a:p>
                    <a:p>
                      <a:pPr>
                        <a:buFont typeface="Arial"/>
                        <a:buChar char="•"/>
                      </a:pPr>
                      <a:r>
                        <a:rPr lang="it-IT" baseline="0"/>
                        <a:t> Omeprazolo 20 mg</a:t>
                      </a:r>
                    </a:p>
                    <a:p>
                      <a:pPr>
                        <a:buFont typeface="Arial"/>
                        <a:buChar char="•"/>
                      </a:pPr>
                      <a:r>
                        <a:rPr lang="it-IT" baseline="0"/>
                        <a:t> Enalapril 20 mg</a:t>
                      </a:r>
                    </a:p>
                    <a:p>
                      <a:pPr>
                        <a:buFont typeface="Arial"/>
                        <a:buChar char="•"/>
                      </a:pPr>
                      <a:r>
                        <a:rPr lang="it-IT" baseline="0"/>
                        <a:t> Furosemide 25 mg</a:t>
                      </a:r>
                    </a:p>
                    <a:p>
                      <a:pPr>
                        <a:buFont typeface="Arial"/>
                        <a:buChar char="•"/>
                      </a:pPr>
                      <a:r>
                        <a:rPr lang="it-IT" baseline="0"/>
                        <a:t> Nitroglicerina cerotto 10 mg &lt; </a:t>
                      </a:r>
                      <a:r>
                        <a:rPr lang="it-IT" i="1" baseline="0"/>
                        <a:t>Venitrin T/24h</a:t>
                      </a:r>
                      <a:r>
                        <a:rPr lang="it-IT" baseline="0"/>
                        <a:t>&gt;</a:t>
                      </a:r>
                    </a:p>
                    <a:p>
                      <a:pPr>
                        <a:buFont typeface="Arial"/>
                        <a:buChar char="•"/>
                      </a:pPr>
                      <a:r>
                        <a:rPr lang="it-IT" baseline="0"/>
                        <a:t> Isosorbide Dinitrato 10 mg &lt;</a:t>
                      </a:r>
                      <a:r>
                        <a:rPr lang="it-IT" i="1" baseline="0"/>
                        <a:t>Carvasin cp SL</a:t>
                      </a:r>
                      <a:r>
                        <a:rPr lang="it-IT" baseline="0"/>
                        <a:t>&gt;</a:t>
                      </a:r>
                    </a:p>
                    <a:p>
                      <a:pPr>
                        <a:buFont typeface="Arial"/>
                        <a:buChar char="•"/>
                      </a:pPr>
                      <a:r>
                        <a:rPr lang="it-IT" baseline="0"/>
                        <a:t> Atorvastatina 40 mg cp</a:t>
                      </a:r>
                    </a:p>
                  </a:txBody>
                  <a:tcPr/>
                </a:tc>
                <a:tc>
                  <a:txBody>
                    <a:bodyPr/>
                    <a:lstStyle/>
                    <a:p>
                      <a:pPr>
                        <a:buFont typeface="Arial"/>
                        <a:buChar char="•"/>
                      </a:pPr>
                      <a:r>
                        <a:rPr lang="it-IT"/>
                        <a:t> 1cp/die</a:t>
                      </a:r>
                    </a:p>
                    <a:p>
                      <a:pPr>
                        <a:buFont typeface="Arial"/>
                        <a:buChar char="•"/>
                      </a:pPr>
                      <a:r>
                        <a:rPr lang="it-IT"/>
                        <a:t> 1cp/de</a:t>
                      </a:r>
                    </a:p>
                    <a:p>
                      <a:pPr>
                        <a:buFont typeface="Arial"/>
                        <a:buChar char="•"/>
                      </a:pPr>
                      <a:r>
                        <a:rPr lang="it-IT"/>
                        <a:t> 1cp/die</a:t>
                      </a:r>
                    </a:p>
                    <a:p>
                      <a:pPr>
                        <a:buFont typeface="Arial"/>
                        <a:buChar char="•"/>
                      </a:pPr>
                      <a:r>
                        <a:rPr lang="it-IT" baseline="0"/>
                        <a:t> 1 cp/die</a:t>
                      </a:r>
                    </a:p>
                    <a:p>
                      <a:pPr>
                        <a:buFont typeface="Arial"/>
                        <a:buChar char="•"/>
                      </a:pPr>
                      <a:r>
                        <a:rPr lang="it-IT" baseline="0"/>
                        <a:t> 1 applicazione 8 -20</a:t>
                      </a:r>
                    </a:p>
                    <a:p>
                      <a:pPr>
                        <a:buFont typeface="Arial"/>
                        <a:buChar char="•"/>
                      </a:pPr>
                      <a:endParaRPr lang="it-IT" baseline="0"/>
                    </a:p>
                    <a:p>
                      <a:pPr>
                        <a:buFont typeface="Arial"/>
                        <a:buChar char="•"/>
                      </a:pPr>
                      <a:r>
                        <a:rPr lang="it-IT" baseline="0"/>
                        <a:t>1 cp/a.b.</a:t>
                      </a:r>
                    </a:p>
                    <a:p>
                      <a:pPr>
                        <a:buFont typeface="Arial"/>
                        <a:buChar char="•"/>
                      </a:pPr>
                      <a:endParaRPr lang="it-IT" baseline="0"/>
                    </a:p>
                    <a:p>
                      <a:pPr>
                        <a:buFont typeface="Arial"/>
                        <a:buChar char="•"/>
                      </a:pPr>
                      <a:r>
                        <a:rPr lang="it-IT" baseline="0"/>
                        <a:t>1 cp/die</a:t>
                      </a:r>
                      <a:endParaRPr lang="it-IT"/>
                    </a:p>
                  </a:txBody>
                  <a:tcPr/>
                </a:tc>
              </a:tr>
            </a:tbl>
          </a:graphicData>
        </a:graphic>
      </p:graphicFrame>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3"/>
          <p:cNvGrpSpPr/>
          <p:nvPr/>
        </p:nvGrpSpPr>
        <p:grpSpPr>
          <a:xfrm>
            <a:off x="0" y="0"/>
            <a:ext cx="1752600" cy="1676400"/>
            <a:chOff x="424160" y="462260"/>
            <a:chExt cx="1056679" cy="1056679"/>
          </a:xfrm>
          <a:scene3d>
            <a:camera prst="orthographicFront"/>
            <a:lightRig rig="threePt" dir="t">
              <a:rot lat="0" lon="0" rev="7500000"/>
            </a:lightRig>
          </a:scene3d>
        </p:grpSpPr>
        <p:sp>
          <p:nvSpPr>
            <p:cNvPr id="5" name="Ovale 4"/>
            <p:cNvSpPr/>
            <p:nvPr/>
          </p:nvSpPr>
          <p:spPr>
            <a:xfrm>
              <a:off x="424160" y="462260"/>
              <a:ext cx="1056679" cy="1056679"/>
            </a:xfrm>
            <a:prstGeom prst="ellipse">
              <a:avLst/>
            </a:prstGeom>
            <a:sp3d prstMaterial="plastic">
              <a:bevelT w="127000" h="25400" prst="relaxedInset"/>
            </a:sp3d>
          </p:spPr>
          <p:style>
            <a:lnRef idx="0">
              <a:schemeClr val="lt1">
                <a:hueOff val="0"/>
                <a:satOff val="0"/>
                <a:lumOff val="0"/>
                <a:alphaOff val="0"/>
              </a:schemeClr>
            </a:lnRef>
            <a:fillRef idx="3">
              <a:schemeClr val="accent1">
                <a:alpha val="50000"/>
                <a:hueOff val="0"/>
                <a:satOff val="0"/>
                <a:lumOff val="0"/>
                <a:alphaOff val="0"/>
              </a:schemeClr>
            </a:fillRef>
            <a:effectRef idx="2">
              <a:schemeClr val="accent1">
                <a:alpha val="50000"/>
                <a:hueOff val="0"/>
                <a:satOff val="0"/>
                <a:lumOff val="0"/>
                <a:alphaOff val="0"/>
              </a:schemeClr>
            </a:effectRef>
            <a:fontRef idx="minor">
              <a:schemeClr val="tx1"/>
            </a:fontRef>
          </p:style>
        </p:sp>
        <p:sp>
          <p:nvSpPr>
            <p:cNvPr id="6" name="Ovale 4"/>
            <p:cNvSpPr/>
            <p:nvPr/>
          </p:nvSpPr>
          <p:spPr>
            <a:xfrm>
              <a:off x="578907" y="617007"/>
              <a:ext cx="747185" cy="747185"/>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it-IT" sz="1900"/>
                <a:t>FAMILIARI</a:t>
              </a:r>
              <a:endParaRPr lang="it-IT" sz="1900" kern="1200"/>
            </a:p>
          </p:txBody>
        </p:sp>
      </p:grpSp>
      <p:sp>
        <p:nvSpPr>
          <p:cNvPr id="7" name="CasellaDiTesto 6"/>
          <p:cNvSpPr txBox="1"/>
          <p:nvPr/>
        </p:nvSpPr>
        <p:spPr>
          <a:xfrm>
            <a:off x="1600200" y="0"/>
            <a:ext cx="7543800" cy="3046988"/>
          </a:xfrm>
          <a:prstGeom prst="rect">
            <a:avLst/>
          </a:prstGeom>
          <a:noFill/>
        </p:spPr>
        <p:txBody>
          <a:bodyPr wrap="square" rtlCol="0">
            <a:spAutoFit/>
          </a:bodyPr>
          <a:lstStyle/>
          <a:p>
            <a:pPr marL="457200" indent="-457200">
              <a:buFont typeface="Arial"/>
              <a:buChar char="•"/>
            </a:pPr>
            <a:r>
              <a:rPr lang="it-IT" sz="2400" i="1">
                <a:latin typeface="Arial"/>
                <a:cs typeface="Arial"/>
              </a:rPr>
              <a:t>“ Guardi..vederlo non dormire per il dolore è una cosa che ci sta angosciando..non c’è niente che si possa fare?”</a:t>
            </a:r>
          </a:p>
          <a:p>
            <a:pPr marL="457200" indent="-457200">
              <a:buFont typeface="Arial"/>
              <a:buChar char="•"/>
            </a:pPr>
            <a:endParaRPr lang="it-IT" sz="2400" i="1">
              <a:latin typeface="Arial"/>
              <a:cs typeface="Arial"/>
            </a:endParaRPr>
          </a:p>
          <a:p>
            <a:pPr marL="457200" indent="-457200">
              <a:buFont typeface="Arial"/>
              <a:buChar char="•"/>
            </a:pPr>
            <a:r>
              <a:rPr lang="it-IT" sz="2400" i="1">
                <a:latin typeface="Arial"/>
                <a:cs typeface="Arial"/>
              </a:rPr>
              <a:t> “Papà è proprio stanco di andare in ospedale..noi vorremmo curarlo a casa”</a:t>
            </a:r>
          </a:p>
          <a:p>
            <a:pPr marL="457200" indent="-457200">
              <a:buFont typeface="Arial"/>
              <a:buChar char="•"/>
            </a:pPr>
            <a:endParaRPr lang="it-IT" sz="2400" i="1">
              <a:latin typeface="Arial"/>
              <a:cs typeface="Arial"/>
            </a:endParaRPr>
          </a:p>
          <a:p>
            <a:pPr marL="457200" indent="-457200">
              <a:buFont typeface="Arial"/>
              <a:buChar char="•"/>
            </a:pPr>
            <a:endParaRPr lang="it-IT" sz="2400" i="1">
              <a:latin typeface="Arial"/>
              <a:cs typeface="Arial"/>
            </a:endParaRP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extLst>
              <p:ext uri="{D42A27DB-BD31-4B8C-83A1-F6EECF244321}">
                <p14:modId xmlns:p14="http://schemas.microsoft.com/office/powerpoint/2010/main" val="3995110811"/>
              </p:ext>
            </p:extLst>
          </p:nvPr>
        </p:nvGraphicFramePr>
        <p:xfrm>
          <a:off x="0" y="-457199"/>
          <a:ext cx="9144000" cy="7536006"/>
        </p:xfrm>
        <a:graphic>
          <a:graphicData uri="http://schemas.openxmlformats.org/drawingml/2006/table">
            <a:tbl>
              <a:tblPr firstRow="1" bandRow="1">
                <a:tableStyleId>{5C22544A-7EE6-4342-B048-85BDC9FD1C3A}</a:tableStyleId>
              </a:tblPr>
              <a:tblGrid>
                <a:gridCol w="2590800"/>
                <a:gridCol w="3505200"/>
                <a:gridCol w="3048000"/>
              </a:tblGrid>
              <a:tr h="332463">
                <a:tc>
                  <a:txBody>
                    <a:bodyPr/>
                    <a:lstStyle/>
                    <a:p>
                      <a:pPr algn="ctr"/>
                      <a:r>
                        <a:rPr lang="it-IT" dirty="0"/>
                        <a:t>PROBLEMA</a:t>
                      </a:r>
                      <a:r>
                        <a:rPr lang="it-IT" baseline="0" dirty="0"/>
                        <a:t> </a:t>
                      </a:r>
                      <a:endParaRPr lang="it-IT" dirty="0"/>
                    </a:p>
                  </a:txBody>
                  <a:tcPr/>
                </a:tc>
                <a:tc>
                  <a:txBody>
                    <a:bodyPr/>
                    <a:lstStyle/>
                    <a:p>
                      <a:pPr algn="ctr"/>
                      <a:r>
                        <a:rPr lang="it-IT"/>
                        <a:t>TERAPIA</a:t>
                      </a:r>
                    </a:p>
                  </a:txBody>
                  <a:tcPr/>
                </a:tc>
                <a:tc>
                  <a:txBody>
                    <a:bodyPr/>
                    <a:lstStyle/>
                    <a:p>
                      <a:pPr algn="ctr"/>
                      <a:r>
                        <a:rPr lang="it-IT"/>
                        <a:t>DOSAGGIO</a:t>
                      </a:r>
                    </a:p>
                  </a:txBody>
                  <a:tcPr/>
                </a:tc>
              </a:tr>
              <a:tr h="831158">
                <a:tc>
                  <a:txBody>
                    <a:bodyPr/>
                    <a:lstStyle/>
                    <a:p>
                      <a:r>
                        <a:rPr lang="it-IT" b="1"/>
                        <a:t>K Prostata</a:t>
                      </a:r>
                      <a:r>
                        <a:rPr lang="it-IT" b="1" baseline="0"/>
                        <a:t> IV Stadio – Metastasi Ossee – Dolore Oncologico</a:t>
                      </a:r>
                      <a:endParaRPr lang="it-IT" b="1"/>
                    </a:p>
                  </a:txBody>
                  <a:tcPr/>
                </a:tc>
                <a:tc>
                  <a:txBody>
                    <a:bodyPr/>
                    <a:lstStyle/>
                    <a:p>
                      <a:r>
                        <a:rPr lang="it-IT"/>
                        <a:t>PARACETAMOLO/CODEINA</a:t>
                      </a:r>
                      <a:r>
                        <a:rPr lang="it-IT" baseline="0"/>
                        <a:t> 500 mg + 30 mg Bustine &lt;es. </a:t>
                      </a:r>
                      <a:r>
                        <a:rPr lang="it-IT" i="1" baseline="0"/>
                        <a:t>Tachidol</a:t>
                      </a:r>
                      <a:r>
                        <a:rPr lang="it-IT" baseline="0"/>
                        <a:t>&gt;</a:t>
                      </a:r>
                      <a:endParaRPr lang="it-IT"/>
                    </a:p>
                  </a:txBody>
                  <a:tcPr/>
                </a:tc>
                <a:tc>
                  <a:txBody>
                    <a:bodyPr/>
                    <a:lstStyle/>
                    <a:p>
                      <a:pPr>
                        <a:buFont typeface="Arial"/>
                        <a:buChar char="•"/>
                      </a:pPr>
                      <a:r>
                        <a:rPr lang="it-IT"/>
                        <a:t>1 bustina x 2/die + 1 bustina a.b.</a:t>
                      </a:r>
                    </a:p>
                  </a:txBody>
                  <a:tcPr/>
                </a:tc>
              </a:tr>
              <a:tr h="1828547">
                <a:tc>
                  <a:txBody>
                    <a:bodyPr/>
                    <a:lstStyle/>
                    <a:p>
                      <a:r>
                        <a:rPr lang="it-IT" b="1"/>
                        <a:t>BPCO</a:t>
                      </a:r>
                      <a:r>
                        <a:rPr lang="it-IT" b="1" baseline="0"/>
                        <a:t> IV STADIO GOLD</a:t>
                      </a:r>
                      <a:endParaRPr lang="it-IT" b="1"/>
                    </a:p>
                  </a:txBody>
                  <a:tcPr/>
                </a:tc>
                <a:tc>
                  <a:txBody>
                    <a:bodyPr/>
                    <a:lstStyle/>
                    <a:p>
                      <a:pPr>
                        <a:buFont typeface="Arial"/>
                        <a:buChar char="•"/>
                      </a:pPr>
                      <a:r>
                        <a:rPr lang="it-IT"/>
                        <a:t> Salmeterolo</a:t>
                      </a:r>
                      <a:r>
                        <a:rPr lang="it-IT" baseline="0"/>
                        <a:t> – Fluticasone DISKUS 50/250 mcg &lt;es. </a:t>
                      </a:r>
                      <a:r>
                        <a:rPr lang="it-IT" i="1" baseline="0"/>
                        <a:t>Seretide Diskus </a:t>
                      </a:r>
                      <a:r>
                        <a:rPr lang="it-IT" baseline="0"/>
                        <a:t>&gt;</a:t>
                      </a:r>
                    </a:p>
                    <a:p>
                      <a:pPr>
                        <a:buFont typeface="Arial"/>
                        <a:buChar char="•"/>
                      </a:pPr>
                      <a:r>
                        <a:rPr lang="it-IT" baseline="0"/>
                        <a:t> Tiotropio 18 mcg &lt;es. </a:t>
                      </a:r>
                      <a:r>
                        <a:rPr lang="it-IT" i="1" baseline="0"/>
                        <a:t>Spiriva Handihaler</a:t>
                      </a:r>
                      <a:r>
                        <a:rPr lang="it-IT" baseline="0"/>
                        <a:t>&gt;</a:t>
                      </a:r>
                    </a:p>
                    <a:p>
                      <a:pPr>
                        <a:buFont typeface="Arial"/>
                        <a:buChar char="•"/>
                      </a:pPr>
                      <a:r>
                        <a:rPr lang="it-IT" baseline="0"/>
                        <a:t>Ossigenoterapia Lungo Termine</a:t>
                      </a:r>
                    </a:p>
                    <a:p>
                      <a:pPr>
                        <a:buFont typeface="Arial"/>
                        <a:buChar char="•"/>
                      </a:pPr>
                      <a:endParaRPr lang="it-IT"/>
                    </a:p>
                  </a:txBody>
                  <a:tcPr/>
                </a:tc>
                <a:tc>
                  <a:txBody>
                    <a:bodyPr/>
                    <a:lstStyle/>
                    <a:p>
                      <a:pPr>
                        <a:buFont typeface="Arial"/>
                        <a:buChar char="•"/>
                      </a:pPr>
                      <a:r>
                        <a:rPr lang="it-IT"/>
                        <a:t> 1 puff x2/die</a:t>
                      </a:r>
                    </a:p>
                    <a:p>
                      <a:pPr>
                        <a:buFont typeface="Arial"/>
                        <a:buChar char="•"/>
                      </a:pPr>
                      <a:endParaRPr lang="it-IT"/>
                    </a:p>
                    <a:p>
                      <a:pPr>
                        <a:buFont typeface="Arial"/>
                        <a:buChar char="•"/>
                      </a:pPr>
                      <a:r>
                        <a:rPr lang="it-IT" baseline="0"/>
                        <a:t> 1 puff alle ore 8</a:t>
                      </a:r>
                    </a:p>
                    <a:p>
                      <a:pPr>
                        <a:buFont typeface="Arial"/>
                        <a:buChar char="•"/>
                      </a:pPr>
                      <a:endParaRPr lang="it-IT" baseline="0"/>
                    </a:p>
                    <a:p>
                      <a:pPr>
                        <a:buFont typeface="Arial"/>
                        <a:buChar char="•"/>
                      </a:pPr>
                      <a:r>
                        <a:rPr lang="it-IT" baseline="0"/>
                        <a:t> 1.5 litri/min 18 h/die</a:t>
                      </a:r>
                      <a:endParaRPr lang="it-IT"/>
                    </a:p>
                  </a:txBody>
                  <a:tcPr/>
                </a:tc>
              </a:tr>
              <a:tr h="350427">
                <a:tc>
                  <a:txBody>
                    <a:bodyPr/>
                    <a:lstStyle/>
                    <a:p>
                      <a:r>
                        <a:rPr lang="it-IT" b="1"/>
                        <a:t>Diabete Mellito Tipo 2</a:t>
                      </a:r>
                    </a:p>
                  </a:txBody>
                  <a:tcPr/>
                </a:tc>
                <a:tc>
                  <a:txBody>
                    <a:bodyPr/>
                    <a:lstStyle/>
                    <a:p>
                      <a:r>
                        <a:rPr lang="it-IT"/>
                        <a:t>Metformina 500 mg cpr</a:t>
                      </a:r>
                    </a:p>
                  </a:txBody>
                  <a:tcPr/>
                </a:tc>
                <a:tc>
                  <a:txBody>
                    <a:bodyPr/>
                    <a:lstStyle/>
                    <a:p>
                      <a:pPr>
                        <a:buFont typeface="Arial"/>
                        <a:buChar char="•"/>
                      </a:pPr>
                      <a:r>
                        <a:rPr lang="it-IT"/>
                        <a:t> 1 cp x3/die </a:t>
                      </a:r>
                    </a:p>
                  </a:txBody>
                  <a:tcPr/>
                </a:tc>
              </a:tr>
              <a:tr h="350427">
                <a:tc>
                  <a:txBody>
                    <a:bodyPr/>
                    <a:lstStyle/>
                    <a:p>
                      <a:r>
                        <a:rPr lang="it-IT" b="1"/>
                        <a:t>Decubiti II Grado</a:t>
                      </a:r>
                    </a:p>
                  </a:txBody>
                  <a:tcPr/>
                </a:tc>
                <a:tc>
                  <a:txBody>
                    <a:bodyPr/>
                    <a:lstStyle/>
                    <a:p>
                      <a:r>
                        <a:rPr lang="it-IT"/>
                        <a:t>EBPM</a:t>
                      </a:r>
                    </a:p>
                  </a:txBody>
                  <a:tcPr/>
                </a:tc>
                <a:tc>
                  <a:txBody>
                    <a:bodyPr/>
                    <a:lstStyle/>
                    <a:p>
                      <a:pPr>
                        <a:buFont typeface="Arial"/>
                        <a:buChar char="•"/>
                      </a:pPr>
                      <a:r>
                        <a:rPr lang="it-IT"/>
                        <a:t> 1 fl/die</a:t>
                      </a:r>
                    </a:p>
                  </a:txBody>
                  <a:tcPr/>
                </a:tc>
              </a:tr>
              <a:tr h="581811">
                <a:tc>
                  <a:txBody>
                    <a:bodyPr/>
                    <a:lstStyle/>
                    <a:p>
                      <a:r>
                        <a:rPr lang="it-IT" b="1"/>
                        <a:t>Morbo di Parkinson</a:t>
                      </a:r>
                    </a:p>
                  </a:txBody>
                  <a:tcPr/>
                </a:tc>
                <a:tc>
                  <a:txBody>
                    <a:bodyPr/>
                    <a:lstStyle/>
                    <a:p>
                      <a:r>
                        <a:rPr lang="it-IT"/>
                        <a:t>Levodopa/Carbidopa 250/25 mg &lt;es.</a:t>
                      </a:r>
                      <a:r>
                        <a:rPr lang="it-IT" baseline="0"/>
                        <a:t> </a:t>
                      </a:r>
                      <a:r>
                        <a:rPr lang="it-IT" i="1" baseline="0"/>
                        <a:t>Sinemet</a:t>
                      </a:r>
                      <a:r>
                        <a:rPr lang="it-IT" baseline="0"/>
                        <a:t>&gt;</a:t>
                      </a:r>
                      <a:endParaRPr lang="it-IT"/>
                    </a:p>
                  </a:txBody>
                  <a:tcPr/>
                </a:tc>
                <a:tc>
                  <a:txBody>
                    <a:bodyPr/>
                    <a:lstStyle/>
                    <a:p>
                      <a:pPr>
                        <a:buFont typeface="Arial"/>
                        <a:buChar char="•"/>
                      </a:pPr>
                      <a:r>
                        <a:rPr lang="it-IT" baseline="0"/>
                        <a:t> 1 cp x2/die </a:t>
                      </a:r>
                      <a:endParaRPr lang="it-IT"/>
                    </a:p>
                  </a:txBody>
                  <a:tcPr/>
                </a:tc>
              </a:tr>
              <a:tr h="350427">
                <a:tc>
                  <a:txBody>
                    <a:bodyPr/>
                    <a:lstStyle/>
                    <a:p>
                      <a:r>
                        <a:rPr lang="it-IT" b="1"/>
                        <a:t>Insonnia</a:t>
                      </a:r>
                    </a:p>
                  </a:txBody>
                  <a:tcPr/>
                </a:tc>
                <a:tc>
                  <a:txBody>
                    <a:bodyPr/>
                    <a:lstStyle/>
                    <a:p>
                      <a:r>
                        <a:rPr lang="it-IT"/>
                        <a:t>Bromazepam</a:t>
                      </a:r>
                      <a:r>
                        <a:rPr lang="it-IT" baseline="0"/>
                        <a:t> 1.5 mg</a:t>
                      </a:r>
                      <a:endParaRPr lang="it-IT"/>
                    </a:p>
                  </a:txBody>
                  <a:tcPr/>
                </a:tc>
                <a:tc>
                  <a:txBody>
                    <a:bodyPr/>
                    <a:lstStyle/>
                    <a:p>
                      <a:pPr>
                        <a:buFont typeface="Arial"/>
                        <a:buChar char="•"/>
                      </a:pPr>
                      <a:r>
                        <a:rPr lang="it-IT"/>
                        <a:t> 1cp/die</a:t>
                      </a:r>
                    </a:p>
                  </a:txBody>
                  <a:tcPr/>
                </a:tc>
              </a:tr>
              <a:tr h="2689939">
                <a:tc>
                  <a:txBody>
                    <a:bodyPr/>
                    <a:lstStyle/>
                    <a:p>
                      <a:r>
                        <a:rPr lang="it-IT" b="1"/>
                        <a:t>Cardiopatia ischemica cronica con angina stabile – Cuore Polmonare Cronico – Ipertensione Arteriosa – Dislipidemia Mista</a:t>
                      </a:r>
                    </a:p>
                  </a:txBody>
                  <a:tcPr/>
                </a:tc>
                <a:tc>
                  <a:txBody>
                    <a:bodyPr/>
                    <a:lstStyle/>
                    <a:p>
                      <a:pPr>
                        <a:buFont typeface="Arial"/>
                        <a:buChar char="•"/>
                      </a:pPr>
                      <a:r>
                        <a:rPr lang="it-IT"/>
                        <a:t> ASA</a:t>
                      </a:r>
                      <a:r>
                        <a:rPr lang="it-IT" baseline="0"/>
                        <a:t> 100 mg </a:t>
                      </a:r>
                    </a:p>
                    <a:p>
                      <a:pPr>
                        <a:buFont typeface="Arial"/>
                        <a:buChar char="•"/>
                      </a:pPr>
                      <a:r>
                        <a:rPr lang="it-IT" baseline="0"/>
                        <a:t> Omeprazolo 20 mg</a:t>
                      </a:r>
                    </a:p>
                    <a:p>
                      <a:pPr>
                        <a:buFont typeface="Arial"/>
                        <a:buChar char="•"/>
                      </a:pPr>
                      <a:r>
                        <a:rPr lang="it-IT" baseline="0"/>
                        <a:t> Enalapril 20 mg</a:t>
                      </a:r>
                    </a:p>
                    <a:p>
                      <a:pPr>
                        <a:buFont typeface="Arial"/>
                        <a:buChar char="•"/>
                      </a:pPr>
                      <a:r>
                        <a:rPr lang="it-IT" baseline="0"/>
                        <a:t> Furosemide 25 mg</a:t>
                      </a:r>
                    </a:p>
                    <a:p>
                      <a:pPr>
                        <a:buFont typeface="Arial"/>
                        <a:buChar char="•"/>
                      </a:pPr>
                      <a:r>
                        <a:rPr lang="it-IT" baseline="0"/>
                        <a:t> Nitroglicerina cerotto 10 mg &lt; </a:t>
                      </a:r>
                      <a:r>
                        <a:rPr lang="it-IT" i="1" baseline="0"/>
                        <a:t>Venitrin T/24h</a:t>
                      </a:r>
                      <a:r>
                        <a:rPr lang="it-IT" baseline="0"/>
                        <a:t>&gt;</a:t>
                      </a:r>
                    </a:p>
                    <a:p>
                      <a:pPr>
                        <a:buFont typeface="Arial"/>
                        <a:buChar char="•"/>
                      </a:pPr>
                      <a:r>
                        <a:rPr lang="it-IT" baseline="0"/>
                        <a:t> Isosorbide Dinitrato 10 mg &lt;</a:t>
                      </a:r>
                      <a:r>
                        <a:rPr lang="it-IT" i="1" baseline="0"/>
                        <a:t>Carvasin cp SL</a:t>
                      </a:r>
                      <a:r>
                        <a:rPr lang="it-IT" baseline="0"/>
                        <a:t>&gt;</a:t>
                      </a:r>
                    </a:p>
                    <a:p>
                      <a:pPr>
                        <a:buFont typeface="Arial"/>
                        <a:buChar char="•"/>
                      </a:pPr>
                      <a:r>
                        <a:rPr lang="it-IT" baseline="0"/>
                        <a:t> Atorvastatina 40 mg cp</a:t>
                      </a:r>
                    </a:p>
                  </a:txBody>
                  <a:tcPr/>
                </a:tc>
                <a:tc>
                  <a:txBody>
                    <a:bodyPr/>
                    <a:lstStyle/>
                    <a:p>
                      <a:pPr>
                        <a:buFont typeface="Arial"/>
                        <a:buChar char="•"/>
                      </a:pPr>
                      <a:r>
                        <a:rPr lang="it-IT" dirty="0"/>
                        <a:t> 1cp/die</a:t>
                      </a:r>
                    </a:p>
                    <a:p>
                      <a:pPr>
                        <a:buFont typeface="Arial"/>
                        <a:buChar char="•"/>
                      </a:pPr>
                      <a:r>
                        <a:rPr lang="it-IT" dirty="0"/>
                        <a:t> 1cp/de</a:t>
                      </a:r>
                    </a:p>
                    <a:p>
                      <a:pPr>
                        <a:buFont typeface="Arial"/>
                        <a:buChar char="•"/>
                      </a:pPr>
                      <a:r>
                        <a:rPr lang="it-IT" dirty="0"/>
                        <a:t> 1cp/die</a:t>
                      </a:r>
                    </a:p>
                    <a:p>
                      <a:pPr>
                        <a:buFont typeface="Arial"/>
                        <a:buChar char="•"/>
                      </a:pPr>
                      <a:r>
                        <a:rPr lang="it-IT" baseline="0" dirty="0"/>
                        <a:t> 1 </a:t>
                      </a:r>
                      <a:r>
                        <a:rPr lang="it-IT" baseline="0" dirty="0" err="1"/>
                        <a:t>cp</a:t>
                      </a:r>
                      <a:r>
                        <a:rPr lang="it-IT" baseline="0" dirty="0"/>
                        <a:t>/die</a:t>
                      </a:r>
                    </a:p>
                    <a:p>
                      <a:pPr>
                        <a:buFont typeface="Arial"/>
                        <a:buChar char="•"/>
                      </a:pPr>
                      <a:r>
                        <a:rPr lang="it-IT" baseline="0"/>
                        <a:t> 1 </a:t>
                      </a:r>
                      <a:r>
                        <a:rPr lang="it-IT" baseline="0" smtClean="0"/>
                        <a:t>applicazione 8-20</a:t>
                      </a:r>
                      <a:endParaRPr lang="it-IT" baseline="0"/>
                    </a:p>
                    <a:p>
                      <a:pPr>
                        <a:buFont typeface="Arial"/>
                        <a:buChar char="•"/>
                      </a:pPr>
                      <a:endParaRPr lang="it-IT" baseline="0" dirty="0"/>
                    </a:p>
                    <a:p>
                      <a:pPr>
                        <a:buFont typeface="Arial"/>
                        <a:buChar char="•"/>
                      </a:pPr>
                      <a:r>
                        <a:rPr lang="it-IT" baseline="0" dirty="0"/>
                        <a:t>1 </a:t>
                      </a:r>
                      <a:r>
                        <a:rPr lang="it-IT" baseline="0" dirty="0" err="1"/>
                        <a:t>cp</a:t>
                      </a:r>
                      <a:r>
                        <a:rPr lang="it-IT" baseline="0" dirty="0"/>
                        <a:t>/</a:t>
                      </a:r>
                      <a:r>
                        <a:rPr lang="it-IT" baseline="0" dirty="0" err="1"/>
                        <a:t>a.b</a:t>
                      </a:r>
                      <a:r>
                        <a:rPr lang="it-IT" baseline="0" dirty="0"/>
                        <a:t>.</a:t>
                      </a:r>
                    </a:p>
                    <a:p>
                      <a:pPr>
                        <a:buFont typeface="Arial"/>
                        <a:buChar char="•"/>
                      </a:pPr>
                      <a:endParaRPr lang="it-IT" baseline="0" dirty="0"/>
                    </a:p>
                    <a:p>
                      <a:pPr>
                        <a:buFont typeface="Arial"/>
                        <a:buChar char="•"/>
                      </a:pPr>
                      <a:r>
                        <a:rPr lang="it-IT" baseline="0" dirty="0"/>
                        <a:t>1 </a:t>
                      </a:r>
                      <a:r>
                        <a:rPr lang="it-IT" baseline="0" dirty="0" err="1"/>
                        <a:t>cp</a:t>
                      </a:r>
                      <a:r>
                        <a:rPr lang="it-IT" baseline="0" dirty="0"/>
                        <a:t>/die</a:t>
                      </a:r>
                      <a:endParaRPr lang="it-IT" dirty="0"/>
                    </a:p>
                  </a:txBody>
                  <a:tcPr/>
                </a:tc>
              </a:tr>
            </a:tbl>
          </a:graphicData>
        </a:graphic>
      </p:graphicFrame>
      <p:sp>
        <p:nvSpPr>
          <p:cNvPr id="3" name="Per 2"/>
          <p:cNvSpPr/>
          <p:nvPr/>
        </p:nvSpPr>
        <p:spPr>
          <a:xfrm>
            <a:off x="2438400" y="2286000"/>
            <a:ext cx="1066800" cy="990600"/>
          </a:xfrm>
          <a:prstGeom prst="mathMultiply">
            <a:avLst/>
          </a:prstGeom>
          <a:solidFill>
            <a:srgbClr val="FFFF00">
              <a:alpha val="83000"/>
            </a:srgbClr>
          </a:solidFill>
          <a:ln>
            <a:solidFill>
              <a:srgbClr val="FFFF00">
                <a:alpha val="66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Per 4"/>
          <p:cNvSpPr/>
          <p:nvPr/>
        </p:nvSpPr>
        <p:spPr>
          <a:xfrm>
            <a:off x="2438400" y="2819400"/>
            <a:ext cx="1066800" cy="990600"/>
          </a:xfrm>
          <a:prstGeom prst="mathMultiply">
            <a:avLst/>
          </a:prstGeom>
          <a:solidFill>
            <a:srgbClr val="FFFF00">
              <a:alpha val="83000"/>
            </a:srgbClr>
          </a:solidFill>
          <a:ln>
            <a:solidFill>
              <a:srgbClr val="FFFF00">
                <a:alpha val="66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Per 5"/>
          <p:cNvSpPr/>
          <p:nvPr/>
        </p:nvSpPr>
        <p:spPr>
          <a:xfrm>
            <a:off x="2819400" y="4191000"/>
            <a:ext cx="1066800" cy="990600"/>
          </a:xfrm>
          <a:prstGeom prst="mathMultiply">
            <a:avLst/>
          </a:prstGeom>
          <a:solidFill>
            <a:srgbClr val="FFFF00">
              <a:alpha val="83000"/>
            </a:srgbClr>
          </a:solidFill>
          <a:ln>
            <a:solidFill>
              <a:srgbClr val="FFFF00">
                <a:alpha val="66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Per 7"/>
          <p:cNvSpPr/>
          <p:nvPr/>
        </p:nvSpPr>
        <p:spPr>
          <a:xfrm>
            <a:off x="2819400" y="6362700"/>
            <a:ext cx="1066800" cy="990600"/>
          </a:xfrm>
          <a:prstGeom prst="mathMultiply">
            <a:avLst/>
          </a:prstGeom>
          <a:solidFill>
            <a:srgbClr val="FFFF00">
              <a:alpha val="83000"/>
            </a:srgbClr>
          </a:solidFill>
          <a:ln>
            <a:solidFill>
              <a:srgbClr val="FFFF00">
                <a:alpha val="66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extLst>
              <p:ext uri="{D42A27DB-BD31-4B8C-83A1-F6EECF244321}">
                <p14:modId xmlns:p14="http://schemas.microsoft.com/office/powerpoint/2010/main" val="3109341520"/>
              </p:ext>
            </p:extLst>
          </p:nvPr>
        </p:nvGraphicFramePr>
        <p:xfrm>
          <a:off x="0" y="1"/>
          <a:ext cx="9144000" cy="6903720"/>
        </p:xfrm>
        <a:graphic>
          <a:graphicData uri="http://schemas.openxmlformats.org/drawingml/2006/table">
            <a:tbl>
              <a:tblPr firstRow="1" bandRow="1">
                <a:tableStyleId>{5C22544A-7EE6-4342-B048-85BDC9FD1C3A}</a:tableStyleId>
              </a:tblPr>
              <a:tblGrid>
                <a:gridCol w="2209800"/>
                <a:gridCol w="3886200"/>
                <a:gridCol w="3048000"/>
              </a:tblGrid>
              <a:tr h="363146">
                <a:tc>
                  <a:txBody>
                    <a:bodyPr/>
                    <a:lstStyle/>
                    <a:p>
                      <a:pPr algn="ctr"/>
                      <a:r>
                        <a:rPr lang="it-IT" dirty="0"/>
                        <a:t>PROBLEMA</a:t>
                      </a:r>
                      <a:r>
                        <a:rPr lang="it-IT" baseline="0" dirty="0"/>
                        <a:t> </a:t>
                      </a:r>
                      <a:endParaRPr lang="it-IT" dirty="0"/>
                    </a:p>
                  </a:txBody>
                  <a:tcPr/>
                </a:tc>
                <a:tc>
                  <a:txBody>
                    <a:bodyPr/>
                    <a:lstStyle/>
                    <a:p>
                      <a:pPr algn="ctr"/>
                      <a:r>
                        <a:rPr lang="it-IT"/>
                        <a:t>TERAPIA</a:t>
                      </a:r>
                    </a:p>
                  </a:txBody>
                  <a:tcPr/>
                </a:tc>
                <a:tc>
                  <a:txBody>
                    <a:bodyPr/>
                    <a:lstStyle/>
                    <a:p>
                      <a:pPr algn="ctr"/>
                      <a:r>
                        <a:rPr lang="it-IT"/>
                        <a:t>DOSAGGIO</a:t>
                      </a:r>
                    </a:p>
                  </a:txBody>
                  <a:tcPr/>
                </a:tc>
              </a:tr>
              <a:tr h="1997305">
                <a:tc>
                  <a:txBody>
                    <a:bodyPr/>
                    <a:lstStyle/>
                    <a:p>
                      <a:r>
                        <a:rPr lang="it-IT" b="1"/>
                        <a:t>DOLORE</a:t>
                      </a:r>
                      <a:r>
                        <a:rPr lang="it-IT" b="1" baseline="0"/>
                        <a:t> ONCOLOGICO</a:t>
                      </a:r>
                      <a:endParaRPr lang="it-IT" b="1"/>
                    </a:p>
                  </a:txBody>
                  <a:tcPr/>
                </a:tc>
                <a:tc>
                  <a:txBody>
                    <a:bodyPr/>
                    <a:lstStyle/>
                    <a:p>
                      <a:r>
                        <a:rPr lang="it-IT" dirty="0"/>
                        <a:t>MORFINA</a:t>
                      </a:r>
                      <a:r>
                        <a:rPr lang="it-IT" baseline="0" dirty="0"/>
                        <a:t> SOLFATO 10 MG (</a:t>
                      </a:r>
                      <a:r>
                        <a:rPr lang="it-IT" baseline="0" dirty="0" err="1"/>
                        <a:t>Ms</a:t>
                      </a:r>
                      <a:r>
                        <a:rPr lang="it-IT" baseline="0" dirty="0"/>
                        <a:t> </a:t>
                      </a:r>
                      <a:r>
                        <a:rPr lang="it-IT" baseline="0" dirty="0" err="1"/>
                        <a:t>Contin</a:t>
                      </a:r>
                      <a:r>
                        <a:rPr lang="it-IT" baseline="0" dirty="0"/>
                        <a:t> RP) </a:t>
                      </a:r>
                    </a:p>
                    <a:p>
                      <a:r>
                        <a:rPr lang="it-IT" baseline="0" dirty="0"/>
                        <a:t>MORFINA SOLFATO PRONTA (</a:t>
                      </a:r>
                      <a:r>
                        <a:rPr lang="it-IT" baseline="0" dirty="0" err="1"/>
                        <a:t>Oramorph</a:t>
                      </a:r>
                      <a:r>
                        <a:rPr lang="it-IT" baseline="0" dirty="0"/>
                        <a:t> </a:t>
                      </a:r>
                      <a:r>
                        <a:rPr lang="it-IT" baseline="0" dirty="0" err="1"/>
                        <a:t>gtt</a:t>
                      </a:r>
                      <a:r>
                        <a:rPr lang="it-IT" baseline="0" dirty="0"/>
                        <a:t>)</a:t>
                      </a:r>
                    </a:p>
                    <a:p>
                      <a:endParaRPr lang="it-IT" baseline="0" dirty="0"/>
                    </a:p>
                    <a:p>
                      <a:r>
                        <a:rPr lang="it-IT" baseline="0" dirty="0" err="1"/>
                        <a:t>Metilprednisolone</a:t>
                      </a:r>
                      <a:r>
                        <a:rPr lang="it-IT" baseline="0" dirty="0"/>
                        <a:t> 16 mg </a:t>
                      </a:r>
                      <a:r>
                        <a:rPr lang="it-IT" baseline="0" dirty="0" err="1"/>
                        <a:t>cpr</a:t>
                      </a:r>
                      <a:r>
                        <a:rPr lang="it-IT" baseline="0" dirty="0"/>
                        <a:t> (</a:t>
                      </a:r>
                      <a:r>
                        <a:rPr lang="it-IT" baseline="0" dirty="0" err="1"/>
                        <a:t>Medrol</a:t>
                      </a:r>
                      <a:r>
                        <a:rPr lang="it-IT" baseline="0" dirty="0"/>
                        <a:t> </a:t>
                      </a:r>
                      <a:r>
                        <a:rPr lang="it-IT" baseline="0" dirty="0" err="1"/>
                        <a:t>cpr</a:t>
                      </a:r>
                      <a:r>
                        <a:rPr lang="it-IT" baseline="0" dirty="0"/>
                        <a:t>)</a:t>
                      </a:r>
                    </a:p>
                  </a:txBody>
                  <a:tcPr/>
                </a:tc>
                <a:tc>
                  <a:txBody>
                    <a:bodyPr/>
                    <a:lstStyle/>
                    <a:p>
                      <a:pPr>
                        <a:buFont typeface="Arial"/>
                        <a:buChar char="•"/>
                      </a:pPr>
                      <a:r>
                        <a:rPr lang="it-IT"/>
                        <a:t>1</a:t>
                      </a:r>
                      <a:r>
                        <a:rPr lang="it-IT" baseline="0"/>
                        <a:t> cpx2/die ore 8-20</a:t>
                      </a:r>
                    </a:p>
                    <a:p>
                      <a:pPr>
                        <a:buFont typeface="Arial"/>
                        <a:buNone/>
                      </a:pPr>
                      <a:endParaRPr lang="it-IT" baseline="0"/>
                    </a:p>
                    <a:p>
                      <a:pPr>
                        <a:buFont typeface="Arial"/>
                        <a:buChar char="•"/>
                      </a:pPr>
                      <a:r>
                        <a:rPr lang="it-IT" baseline="0"/>
                        <a:t> 4gtt se dolore o dispnea (5 mg)</a:t>
                      </a:r>
                    </a:p>
                    <a:p>
                      <a:pPr>
                        <a:buFont typeface="Arial"/>
                        <a:buNone/>
                      </a:pPr>
                      <a:endParaRPr lang="it-IT" baseline="0"/>
                    </a:p>
                    <a:p>
                      <a:pPr>
                        <a:buFont typeface="Arial"/>
                        <a:buChar char="•"/>
                      </a:pPr>
                      <a:r>
                        <a:rPr lang="it-IT" baseline="0"/>
                        <a:t>¼ cp dopo colazione</a:t>
                      </a:r>
                      <a:endParaRPr lang="it-IT"/>
                    </a:p>
                  </a:txBody>
                  <a:tcPr/>
                </a:tc>
              </a:tr>
              <a:tr h="1737359">
                <a:tc>
                  <a:txBody>
                    <a:bodyPr/>
                    <a:lstStyle/>
                    <a:p>
                      <a:r>
                        <a:rPr lang="it-IT" b="1"/>
                        <a:t>DISPNEA BPCO</a:t>
                      </a:r>
                      <a:r>
                        <a:rPr lang="it-IT" b="1" baseline="0"/>
                        <a:t> CORRELATA</a:t>
                      </a:r>
                      <a:endParaRPr lang="it-IT" b="1"/>
                    </a:p>
                  </a:txBody>
                  <a:tcPr/>
                </a:tc>
                <a:tc>
                  <a:txBody>
                    <a:bodyPr/>
                    <a:lstStyle/>
                    <a:p>
                      <a:pPr>
                        <a:buFont typeface="Arial"/>
                        <a:buChar char="•"/>
                      </a:pPr>
                      <a:r>
                        <a:rPr lang="it-IT"/>
                        <a:t> Salmeterolo</a:t>
                      </a:r>
                      <a:r>
                        <a:rPr lang="it-IT" baseline="0"/>
                        <a:t> – Fluticasone 50/250 mcg &lt;es. </a:t>
                      </a:r>
                      <a:r>
                        <a:rPr lang="it-IT" i="1" baseline="0"/>
                        <a:t>Seretide Spray </a:t>
                      </a:r>
                      <a:r>
                        <a:rPr lang="it-IT" baseline="0"/>
                        <a:t>&gt;</a:t>
                      </a:r>
                    </a:p>
                    <a:p>
                      <a:pPr>
                        <a:buFont typeface="Arial"/>
                        <a:buChar char="•"/>
                      </a:pPr>
                      <a:r>
                        <a:rPr lang="it-IT" baseline="0"/>
                        <a:t> Tiotropio 18 mcg &lt;es. </a:t>
                      </a:r>
                      <a:r>
                        <a:rPr lang="it-IT" i="1" baseline="0"/>
                        <a:t>Spiriva Inhaler</a:t>
                      </a:r>
                      <a:r>
                        <a:rPr lang="it-IT" baseline="0"/>
                        <a:t>&gt;</a:t>
                      </a:r>
                    </a:p>
                    <a:p>
                      <a:pPr>
                        <a:buFont typeface="Arial"/>
                        <a:buChar char="•"/>
                      </a:pPr>
                      <a:r>
                        <a:rPr lang="it-IT" baseline="0"/>
                        <a:t>Ossigenoterapia Lungo Termine</a:t>
                      </a:r>
                    </a:p>
                    <a:p>
                      <a:pPr>
                        <a:buFont typeface="Arial"/>
                        <a:buChar char="•"/>
                      </a:pPr>
                      <a:r>
                        <a:rPr lang="it-IT" baseline="0"/>
                        <a:t> Salbutamolo 100 mcg </a:t>
                      </a:r>
                    </a:p>
                    <a:p>
                      <a:pPr>
                        <a:buFont typeface="Arial"/>
                        <a:buNone/>
                      </a:pPr>
                      <a:r>
                        <a:rPr lang="it-IT" b="1" baseline="0"/>
                        <a:t>NB  DISTANZIATORE</a:t>
                      </a:r>
                    </a:p>
                  </a:txBody>
                  <a:tcPr/>
                </a:tc>
                <a:tc>
                  <a:txBody>
                    <a:bodyPr/>
                    <a:lstStyle/>
                    <a:p>
                      <a:pPr>
                        <a:buFont typeface="Arial"/>
                        <a:buChar char="•"/>
                      </a:pPr>
                      <a:r>
                        <a:rPr lang="it-IT" dirty="0"/>
                        <a:t> 1 </a:t>
                      </a:r>
                      <a:r>
                        <a:rPr lang="it-IT" dirty="0" err="1"/>
                        <a:t>puff</a:t>
                      </a:r>
                      <a:r>
                        <a:rPr lang="it-IT" dirty="0"/>
                        <a:t> x2/die</a:t>
                      </a:r>
                    </a:p>
                    <a:p>
                      <a:pPr>
                        <a:buFont typeface="Arial"/>
                        <a:buNone/>
                      </a:pPr>
                      <a:endParaRPr lang="it-IT" dirty="0"/>
                    </a:p>
                    <a:p>
                      <a:pPr>
                        <a:buFont typeface="Arial"/>
                        <a:buChar char="•"/>
                      </a:pPr>
                      <a:r>
                        <a:rPr lang="it-IT" baseline="0" dirty="0"/>
                        <a:t> 1 </a:t>
                      </a:r>
                      <a:r>
                        <a:rPr lang="it-IT" baseline="0" dirty="0" err="1"/>
                        <a:t>puff</a:t>
                      </a:r>
                      <a:r>
                        <a:rPr lang="it-IT" baseline="0" dirty="0"/>
                        <a:t> alle ore </a:t>
                      </a:r>
                      <a:r>
                        <a:rPr lang="it-IT" baseline="0" dirty="0" smtClean="0"/>
                        <a:t>8</a:t>
                      </a:r>
                      <a:endParaRPr lang="it-IT" baseline="0" dirty="0"/>
                    </a:p>
                    <a:p>
                      <a:pPr>
                        <a:buFont typeface="Arial"/>
                        <a:buChar char="•"/>
                      </a:pPr>
                      <a:r>
                        <a:rPr lang="it-IT" baseline="0" dirty="0"/>
                        <a:t> 1.5 litri/</a:t>
                      </a:r>
                      <a:r>
                        <a:rPr lang="it-IT" baseline="0" dirty="0" err="1"/>
                        <a:t>min</a:t>
                      </a:r>
                      <a:r>
                        <a:rPr lang="it-IT" baseline="0" dirty="0"/>
                        <a:t> 18 h/die</a:t>
                      </a:r>
                    </a:p>
                    <a:p>
                      <a:pPr>
                        <a:buFont typeface="Arial"/>
                        <a:buChar char="•"/>
                      </a:pPr>
                      <a:r>
                        <a:rPr lang="it-IT" baseline="0" dirty="0"/>
                        <a:t> 1puff </a:t>
                      </a:r>
                      <a:r>
                        <a:rPr lang="it-IT" baseline="0" dirty="0" err="1"/>
                        <a:t>a.b</a:t>
                      </a:r>
                      <a:r>
                        <a:rPr lang="it-IT" baseline="0" dirty="0"/>
                        <a:t>.</a:t>
                      </a:r>
                      <a:endParaRPr lang="it-IT" dirty="0"/>
                    </a:p>
                  </a:txBody>
                  <a:tcPr/>
                </a:tc>
              </a:tr>
              <a:tr h="411480">
                <a:tc>
                  <a:txBody>
                    <a:bodyPr/>
                    <a:lstStyle/>
                    <a:p>
                      <a:r>
                        <a:rPr lang="it-IT" b="1"/>
                        <a:t>DECUBITO</a:t>
                      </a:r>
                      <a:r>
                        <a:rPr lang="it-IT" b="1" baseline="0"/>
                        <a:t> II GRADO</a:t>
                      </a:r>
                      <a:endParaRPr lang="it-IT" b="1"/>
                    </a:p>
                  </a:txBody>
                  <a:tcPr/>
                </a:tc>
                <a:tc gridSpan="2">
                  <a:txBody>
                    <a:bodyPr/>
                    <a:lstStyle/>
                    <a:p>
                      <a:r>
                        <a:rPr lang="it-IT"/>
                        <a:t>Mobilizzazione</a:t>
                      </a:r>
                      <a:r>
                        <a:rPr lang="it-IT" baseline="0"/>
                        <a:t> + Protocollo Infermieristico</a:t>
                      </a:r>
                      <a:endParaRPr lang="it-IT"/>
                    </a:p>
                  </a:txBody>
                  <a:tcPr/>
                </a:tc>
                <a:tc hMerge="1">
                  <a:txBody>
                    <a:bodyPr/>
                    <a:lstStyle/>
                    <a:p>
                      <a:pPr>
                        <a:buFont typeface="Arial"/>
                        <a:buChar char="•"/>
                      </a:pPr>
                      <a:endParaRPr lang="it-IT"/>
                    </a:p>
                  </a:txBody>
                  <a:tcPr/>
                </a:tc>
              </a:tr>
              <a:tr h="471574">
                <a:tc>
                  <a:txBody>
                    <a:bodyPr/>
                    <a:lstStyle/>
                    <a:p>
                      <a:r>
                        <a:rPr lang="it-IT" b="1"/>
                        <a:t>ALLETTAMENTO</a:t>
                      </a:r>
                    </a:p>
                  </a:txBody>
                  <a:tcPr/>
                </a:tc>
                <a:tc>
                  <a:txBody>
                    <a:bodyPr/>
                    <a:lstStyle/>
                    <a:p>
                      <a:r>
                        <a:rPr lang="it-IT"/>
                        <a:t>Levodopa/Carbidopa 250/25 mg &lt;es.</a:t>
                      </a:r>
                      <a:r>
                        <a:rPr lang="it-IT" baseline="0"/>
                        <a:t> </a:t>
                      </a:r>
                      <a:r>
                        <a:rPr lang="it-IT" i="1" baseline="0"/>
                        <a:t>Sinemet</a:t>
                      </a:r>
                      <a:r>
                        <a:rPr lang="it-IT" baseline="0"/>
                        <a:t>&gt;</a:t>
                      </a:r>
                      <a:endParaRPr lang="it-IT"/>
                    </a:p>
                  </a:txBody>
                  <a:tcPr/>
                </a:tc>
                <a:tc>
                  <a:txBody>
                    <a:bodyPr/>
                    <a:lstStyle/>
                    <a:p>
                      <a:pPr>
                        <a:buFont typeface="Arial"/>
                        <a:buChar char="•"/>
                      </a:pPr>
                      <a:r>
                        <a:rPr lang="it-IT" baseline="0" dirty="0"/>
                        <a:t> 1 </a:t>
                      </a:r>
                      <a:r>
                        <a:rPr lang="it-IT" baseline="0" dirty="0" err="1"/>
                        <a:t>cp</a:t>
                      </a:r>
                      <a:r>
                        <a:rPr lang="it-IT" baseline="0" dirty="0"/>
                        <a:t> + </a:t>
                      </a:r>
                      <a:r>
                        <a:rPr lang="it-IT" baseline="0" dirty="0" smtClean="0"/>
                        <a:t>1cp +1 </a:t>
                      </a:r>
                      <a:r>
                        <a:rPr lang="it-IT" baseline="0" dirty="0" err="1"/>
                        <a:t>cp</a:t>
                      </a:r>
                      <a:endParaRPr lang="it-IT" dirty="0"/>
                    </a:p>
                  </a:txBody>
                  <a:tcPr/>
                </a:tc>
              </a:tr>
              <a:tr h="1724945">
                <a:tc>
                  <a:txBody>
                    <a:bodyPr/>
                    <a:lstStyle/>
                    <a:p>
                      <a:r>
                        <a:rPr lang="it-IT" b="1"/>
                        <a:t>DISPNEA</a:t>
                      </a:r>
                      <a:r>
                        <a:rPr lang="it-IT" b="1" baseline="0"/>
                        <a:t> E DOLORE DI ORIGINE CARDIACA</a:t>
                      </a:r>
                      <a:endParaRPr lang="it-IT" b="1"/>
                    </a:p>
                  </a:txBody>
                  <a:tcPr/>
                </a:tc>
                <a:tc>
                  <a:txBody>
                    <a:bodyPr/>
                    <a:lstStyle/>
                    <a:p>
                      <a:pPr>
                        <a:buFont typeface="Arial"/>
                        <a:buChar char="•"/>
                      </a:pPr>
                      <a:r>
                        <a:rPr lang="it-IT" baseline="0"/>
                        <a:t> Enalapril 20 mg</a:t>
                      </a:r>
                    </a:p>
                    <a:p>
                      <a:pPr>
                        <a:buFont typeface="Arial"/>
                        <a:buChar char="•"/>
                      </a:pPr>
                      <a:r>
                        <a:rPr lang="it-IT" baseline="0"/>
                        <a:t> Furosemide 25 mg</a:t>
                      </a:r>
                    </a:p>
                    <a:p>
                      <a:pPr>
                        <a:buFont typeface="Arial"/>
                        <a:buChar char="•"/>
                      </a:pPr>
                      <a:r>
                        <a:rPr lang="it-IT" baseline="0"/>
                        <a:t> Nitroglicerina cerotto 10 mg &lt; </a:t>
                      </a:r>
                      <a:r>
                        <a:rPr lang="it-IT" i="1" baseline="0"/>
                        <a:t>Venitrin T/24h</a:t>
                      </a:r>
                      <a:r>
                        <a:rPr lang="it-IT" baseline="0"/>
                        <a:t>&gt;</a:t>
                      </a:r>
                    </a:p>
                    <a:p>
                      <a:pPr>
                        <a:buFont typeface="Arial"/>
                        <a:buChar char="•"/>
                      </a:pPr>
                      <a:r>
                        <a:rPr lang="it-IT" baseline="0"/>
                        <a:t> Isosorbide Dinitrato 10 mg &lt;</a:t>
                      </a:r>
                      <a:r>
                        <a:rPr lang="it-IT" i="1" baseline="0"/>
                        <a:t>Carvasin cp SL</a:t>
                      </a:r>
                      <a:r>
                        <a:rPr lang="it-IT" baseline="0"/>
                        <a:t>&gt;</a:t>
                      </a:r>
                    </a:p>
                  </a:txBody>
                  <a:tcPr/>
                </a:tc>
                <a:tc>
                  <a:txBody>
                    <a:bodyPr/>
                    <a:lstStyle/>
                    <a:p>
                      <a:pPr>
                        <a:buFont typeface="Arial"/>
                        <a:buChar char="•"/>
                      </a:pPr>
                      <a:r>
                        <a:rPr lang="it-IT" dirty="0"/>
                        <a:t> 1cp/die</a:t>
                      </a:r>
                    </a:p>
                    <a:p>
                      <a:pPr>
                        <a:buFont typeface="Arial"/>
                        <a:buChar char="•"/>
                      </a:pPr>
                      <a:r>
                        <a:rPr lang="it-IT" baseline="0" dirty="0"/>
                        <a:t> 1 </a:t>
                      </a:r>
                      <a:r>
                        <a:rPr lang="it-IT" baseline="0" dirty="0" err="1"/>
                        <a:t>cp</a:t>
                      </a:r>
                      <a:r>
                        <a:rPr lang="it-IT" baseline="0" dirty="0"/>
                        <a:t>/die</a:t>
                      </a:r>
                    </a:p>
                    <a:p>
                      <a:pPr>
                        <a:buFont typeface="Arial"/>
                        <a:buChar char="•"/>
                      </a:pPr>
                      <a:r>
                        <a:rPr lang="it-IT" baseline="0" dirty="0"/>
                        <a:t> 1 </a:t>
                      </a:r>
                      <a:r>
                        <a:rPr lang="it-IT" baseline="0" dirty="0" smtClean="0"/>
                        <a:t>applicazione 8-20</a:t>
                      </a:r>
                      <a:endParaRPr lang="it-IT" baseline="0" dirty="0"/>
                    </a:p>
                    <a:p>
                      <a:pPr>
                        <a:buFont typeface="Arial"/>
                        <a:buChar char="•"/>
                      </a:pPr>
                      <a:endParaRPr lang="it-IT" baseline="0" dirty="0"/>
                    </a:p>
                    <a:p>
                      <a:pPr>
                        <a:buFont typeface="Arial"/>
                        <a:buChar char="•"/>
                      </a:pPr>
                      <a:r>
                        <a:rPr lang="it-IT" baseline="0" dirty="0"/>
                        <a:t>1 </a:t>
                      </a:r>
                      <a:r>
                        <a:rPr lang="it-IT" baseline="0" dirty="0" err="1"/>
                        <a:t>cp</a:t>
                      </a:r>
                      <a:r>
                        <a:rPr lang="it-IT" baseline="0" dirty="0"/>
                        <a:t>/</a:t>
                      </a:r>
                      <a:r>
                        <a:rPr lang="it-IT" baseline="0" dirty="0" err="1"/>
                        <a:t>a.b</a:t>
                      </a:r>
                      <a:r>
                        <a:rPr lang="it-IT" baseline="0" dirty="0"/>
                        <a:t>.</a:t>
                      </a:r>
                    </a:p>
                  </a:txBody>
                  <a:tcPr/>
                </a:tc>
              </a:tr>
            </a:tbl>
          </a:graphicData>
        </a:graphic>
      </p:graphicFrame>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Programma Comorbilità.png"/>
          <p:cNvPicPr>
            <a:picLocks noChangeAspect="1"/>
          </p:cNvPicPr>
          <p:nvPr/>
        </p:nvPicPr>
        <p:blipFill>
          <a:blip r:embed="rId2"/>
          <a:srcRect l="58333" t="48215" b="42843"/>
          <a:stretch>
            <a:fillRect/>
          </a:stretch>
        </p:blipFill>
        <p:spPr>
          <a:xfrm>
            <a:off x="1295400" y="3505200"/>
            <a:ext cx="7086600" cy="762000"/>
          </a:xfrm>
          <a:prstGeom prst="rect">
            <a:avLst/>
          </a:prstGeom>
        </p:spPr>
      </p:pic>
      <p:pic>
        <p:nvPicPr>
          <p:cNvPr id="3" name="Immagine 2" descr="Le comorbilità nell'avvicinamento al fine vita.png"/>
          <p:cNvPicPr>
            <a:picLocks noChangeAspect="1"/>
          </p:cNvPicPr>
          <p:nvPr/>
        </p:nvPicPr>
        <p:blipFill>
          <a:blip r:embed="rId3"/>
          <a:srcRect r="56667" b="69194"/>
          <a:stretch>
            <a:fillRect/>
          </a:stretch>
        </p:blipFill>
        <p:spPr>
          <a:xfrm>
            <a:off x="1" y="0"/>
            <a:ext cx="4168858" cy="1600200"/>
          </a:xfrm>
          <a:prstGeom prst="rect">
            <a:avLst/>
          </a:prstGeom>
        </p:spPr>
      </p:pic>
      <p:pic>
        <p:nvPicPr>
          <p:cNvPr id="5" name="Immagine 4" descr="Le comorbilità nell'avvicinamento al fine vita.png"/>
          <p:cNvPicPr>
            <a:picLocks noChangeAspect="1"/>
          </p:cNvPicPr>
          <p:nvPr/>
        </p:nvPicPr>
        <p:blipFill>
          <a:blip r:embed="rId3"/>
          <a:srcRect t="70675" b="16978"/>
          <a:stretch>
            <a:fillRect/>
          </a:stretch>
        </p:blipFill>
        <p:spPr>
          <a:xfrm>
            <a:off x="0" y="6248400"/>
            <a:ext cx="9144000" cy="609600"/>
          </a:xfrm>
          <a:prstGeom prst="rect">
            <a:avLst/>
          </a:prstGeom>
        </p:spPr>
      </p:pic>
      <p:pic>
        <p:nvPicPr>
          <p:cNvPr id="6" name="Immagine 5" descr="Programma Comorbilità.png"/>
          <p:cNvPicPr>
            <a:picLocks noChangeAspect="1"/>
          </p:cNvPicPr>
          <p:nvPr/>
        </p:nvPicPr>
        <p:blipFill>
          <a:blip r:embed="rId2"/>
          <a:srcRect l="58333" t="36590" b="58939"/>
          <a:stretch>
            <a:fillRect/>
          </a:stretch>
        </p:blipFill>
        <p:spPr>
          <a:xfrm>
            <a:off x="1371600" y="2438400"/>
            <a:ext cx="7086600" cy="381000"/>
          </a:xfrm>
          <a:prstGeom prst="rect">
            <a:avLst/>
          </a:prstGeo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1042988" y="5157788"/>
            <a:ext cx="6048375" cy="1550987"/>
          </a:xfrm>
          <a:prstGeom prst="rect">
            <a:avLst/>
          </a:prstGeom>
          <a:noFill/>
          <a:ln w="9525">
            <a:noFill/>
            <a:miter lim="800000"/>
            <a:headEnd/>
            <a:tailEnd/>
          </a:ln>
        </p:spPr>
        <p:txBody>
          <a:bodyPr>
            <a:prstTxWarp prst="textNoShape">
              <a:avLst/>
            </a:prstTxWarp>
            <a:spAutoFit/>
          </a:bodyPr>
          <a:lstStyle/>
          <a:p>
            <a:r>
              <a:rPr lang="it-IT" sz="1400" b="1">
                <a:solidFill>
                  <a:srgbClr val="000066"/>
                </a:solidFill>
                <a:latin typeface="Calibri" pitchFamily="-84" charset="0"/>
              </a:rPr>
              <a:t>Sezione di Farmacologia</a:t>
            </a:r>
          </a:p>
          <a:p>
            <a:r>
              <a:rPr lang="it-IT" sz="1400" b="1">
                <a:solidFill>
                  <a:srgbClr val="000066"/>
                </a:solidFill>
                <a:latin typeface="Calibri" pitchFamily="-84" charset="0"/>
              </a:rPr>
              <a:t>Dipartimento di Medicina Molecolare e Traslazionale</a:t>
            </a:r>
          </a:p>
          <a:p>
            <a:r>
              <a:rPr lang="it-IT" sz="1400" b="1">
                <a:solidFill>
                  <a:srgbClr val="000066"/>
                </a:solidFill>
                <a:latin typeface="Calibri" pitchFamily="-84" charset="0"/>
              </a:rPr>
              <a:t>Università degli Studi di Brescia</a:t>
            </a:r>
          </a:p>
          <a:p>
            <a:endParaRPr lang="it-IT" sz="1400" b="1">
              <a:solidFill>
                <a:srgbClr val="000066"/>
              </a:solidFill>
              <a:latin typeface="Calibri" pitchFamily="-84" charset="0"/>
            </a:endParaRPr>
          </a:p>
          <a:p>
            <a:r>
              <a:rPr lang="it-IT" sz="1400" b="1">
                <a:solidFill>
                  <a:srgbClr val="000066"/>
                </a:solidFill>
                <a:latin typeface="Calibri" pitchFamily="-84" charset="0"/>
              </a:rPr>
              <a:t>Centro Interdipartimentale  D.I.F.F. di </a:t>
            </a:r>
            <a:r>
              <a:rPr lang="it-IT" sz="1200" b="1">
                <a:solidFill>
                  <a:srgbClr val="000066"/>
                </a:solidFill>
                <a:latin typeface="Calibri" pitchFamily="-84" charset="0"/>
              </a:rPr>
              <a:t>Documentazione Informazione e Formazione sul Farmaco </a:t>
            </a:r>
          </a:p>
          <a:p>
            <a:r>
              <a:rPr lang="it-IT" sz="1400" b="1">
                <a:solidFill>
                  <a:srgbClr val="000066"/>
                </a:solidFill>
                <a:latin typeface="Calibri" pitchFamily="-84" charset="0"/>
              </a:rPr>
              <a:t>Università degli Studi di Brescia</a:t>
            </a:r>
          </a:p>
        </p:txBody>
      </p:sp>
      <p:sp>
        <p:nvSpPr>
          <p:cNvPr id="2051" name="Text Box 3"/>
          <p:cNvSpPr txBox="1">
            <a:spLocks noChangeArrowheads="1"/>
          </p:cNvSpPr>
          <p:nvPr/>
        </p:nvSpPr>
        <p:spPr bwMode="auto">
          <a:xfrm>
            <a:off x="238125" y="4724400"/>
            <a:ext cx="1878013" cy="461963"/>
          </a:xfrm>
          <a:prstGeom prst="rect">
            <a:avLst/>
          </a:prstGeom>
          <a:noFill/>
          <a:ln w="9525">
            <a:noFill/>
            <a:miter lim="800000"/>
            <a:headEnd/>
            <a:tailEnd/>
          </a:ln>
        </p:spPr>
        <p:txBody>
          <a:bodyPr wrap="none">
            <a:prstTxWarp prst="textNoShape">
              <a:avLst/>
            </a:prstTxWarp>
            <a:spAutoFit/>
          </a:bodyPr>
          <a:lstStyle/>
          <a:p>
            <a:r>
              <a:rPr lang="it-IT" sz="2400" b="1">
                <a:solidFill>
                  <a:srgbClr val="000066"/>
                </a:solidFill>
                <a:latin typeface="Calibri" pitchFamily="-84" charset="0"/>
              </a:rPr>
              <a:t>Sandra Sigala</a:t>
            </a:r>
          </a:p>
        </p:txBody>
      </p:sp>
      <p:pic>
        <p:nvPicPr>
          <p:cNvPr id="2052" name="Picture 5"/>
          <p:cNvPicPr>
            <a:picLocks noChangeAspect="1" noChangeArrowheads="1"/>
          </p:cNvPicPr>
          <p:nvPr/>
        </p:nvPicPr>
        <p:blipFill>
          <a:blip r:embed="rId2"/>
          <a:srcRect/>
          <a:stretch>
            <a:fillRect/>
          </a:stretch>
        </p:blipFill>
        <p:spPr bwMode="auto">
          <a:xfrm>
            <a:off x="250825" y="6024563"/>
            <a:ext cx="750888" cy="555625"/>
          </a:xfrm>
          <a:prstGeom prst="rect">
            <a:avLst/>
          </a:prstGeom>
          <a:noFill/>
          <a:ln w="9525">
            <a:solidFill>
              <a:schemeClr val="tx1"/>
            </a:solidFill>
            <a:miter lim="800000"/>
            <a:headEnd/>
            <a:tailEnd/>
          </a:ln>
        </p:spPr>
      </p:pic>
      <p:sp>
        <p:nvSpPr>
          <p:cNvPr id="2053" name="CasellaDiTesto 1"/>
          <p:cNvSpPr txBox="1">
            <a:spLocks noChangeArrowheads="1"/>
          </p:cNvSpPr>
          <p:nvPr/>
        </p:nvSpPr>
        <p:spPr bwMode="auto">
          <a:xfrm>
            <a:off x="2339975" y="3644900"/>
            <a:ext cx="4246563" cy="523875"/>
          </a:xfrm>
          <a:prstGeom prst="rect">
            <a:avLst/>
          </a:prstGeom>
          <a:noFill/>
          <a:ln w="9525">
            <a:noFill/>
            <a:miter lim="800000"/>
            <a:headEnd/>
            <a:tailEnd/>
          </a:ln>
        </p:spPr>
        <p:txBody>
          <a:bodyPr wrap="none">
            <a:prstTxWarp prst="textNoShape">
              <a:avLst/>
            </a:prstTxWarp>
            <a:spAutoFit/>
          </a:bodyPr>
          <a:lstStyle/>
          <a:p>
            <a:r>
              <a:rPr lang="it-IT" sz="2800">
                <a:solidFill>
                  <a:srgbClr val="FF0000"/>
                </a:solidFill>
                <a:latin typeface="Calibri" pitchFamily="-84" charset="0"/>
              </a:rPr>
              <a:t>…1 cpr di farmacologia AB…</a:t>
            </a:r>
          </a:p>
        </p:txBody>
      </p:sp>
      <p:sp>
        <p:nvSpPr>
          <p:cNvPr id="2054" name="Picture 4" descr="Logo università"/>
          <p:cNvSpPr>
            <a:spLocks noChangeAspect="1" noChangeArrowheads="1"/>
          </p:cNvSpPr>
          <p:nvPr/>
        </p:nvSpPr>
        <p:spPr bwMode="auto">
          <a:xfrm>
            <a:off x="323850" y="5303838"/>
            <a:ext cx="590550" cy="620712"/>
          </a:xfrm>
          <a:prstGeom prst="rect">
            <a:avLst/>
          </a:prstGeom>
          <a:noFill/>
          <a:ln w="9525">
            <a:noFill/>
            <a:miter lim="800000"/>
            <a:headEnd/>
            <a:tailEnd/>
          </a:ln>
        </p:spPr>
        <p:txBody>
          <a:bodyPr>
            <a:prstTxWarp prst="textNoShape">
              <a:avLst/>
            </a:prstTxWarp>
          </a:bodyPr>
          <a:lstStyle/>
          <a:p>
            <a:endParaRPr lang="it-IT"/>
          </a:p>
        </p:txBody>
      </p:sp>
      <p:pic>
        <p:nvPicPr>
          <p:cNvPr id="2055" name="Picture 13" descr="Logo università"/>
          <p:cNvPicPr>
            <a:picLocks noChangeAspect="1" noChangeArrowheads="1"/>
          </p:cNvPicPr>
          <p:nvPr/>
        </p:nvPicPr>
        <p:blipFill>
          <a:blip r:embed="rId3"/>
          <a:srcRect/>
          <a:stretch>
            <a:fillRect/>
          </a:stretch>
        </p:blipFill>
        <p:spPr bwMode="auto">
          <a:xfrm>
            <a:off x="331788" y="5229225"/>
            <a:ext cx="549275" cy="576263"/>
          </a:xfrm>
          <a:prstGeom prst="rect">
            <a:avLst/>
          </a:prstGeom>
          <a:noFill/>
          <a:ln w="9525">
            <a:noFill/>
            <a:miter lim="800000"/>
            <a:headEnd/>
            <a:tailEnd/>
          </a:ln>
        </p:spPr>
      </p:pic>
      <p:pic>
        <p:nvPicPr>
          <p:cNvPr id="2056" name="Picture 11" descr="Integratori, vitamine e sali minerali le pillole del benessere conquistano gli italiani"/>
          <p:cNvPicPr>
            <a:picLocks noChangeAspect="1" noChangeArrowheads="1"/>
          </p:cNvPicPr>
          <p:nvPr/>
        </p:nvPicPr>
        <p:blipFill>
          <a:blip r:embed="rId4"/>
          <a:srcRect/>
          <a:stretch>
            <a:fillRect/>
          </a:stretch>
        </p:blipFill>
        <p:spPr bwMode="auto">
          <a:xfrm>
            <a:off x="5795963" y="4221163"/>
            <a:ext cx="2359025" cy="1573212"/>
          </a:xfrm>
          <a:prstGeom prst="rect">
            <a:avLst/>
          </a:prstGeom>
          <a:noFill/>
          <a:ln w="9525">
            <a:noFill/>
            <a:miter lim="800000"/>
            <a:headEnd/>
            <a:tailEnd/>
          </a:ln>
        </p:spPr>
      </p:pic>
      <p:pic>
        <p:nvPicPr>
          <p:cNvPr id="2057" name="Picture 11"/>
          <p:cNvPicPr>
            <a:picLocks noChangeAspect="1" noChangeArrowheads="1"/>
          </p:cNvPicPr>
          <p:nvPr/>
        </p:nvPicPr>
        <p:blipFill>
          <a:blip r:embed="rId5"/>
          <a:srcRect/>
          <a:stretch>
            <a:fillRect/>
          </a:stretch>
        </p:blipFill>
        <p:spPr bwMode="auto">
          <a:xfrm>
            <a:off x="1908175" y="508000"/>
            <a:ext cx="5314950" cy="2938463"/>
          </a:xfrm>
          <a:prstGeom prst="rect">
            <a:avLst/>
          </a:prstGeom>
          <a:noFill/>
          <a:ln w="15875">
            <a:solidFill>
              <a:srgbClr val="FF0000"/>
            </a:solidFill>
            <a:miter lim="800000"/>
            <a:headEnd/>
            <a:tailEnd/>
          </a:ln>
          <a:effectLst/>
        </p:spPr>
      </p:pic>
      <p:pic>
        <p:nvPicPr>
          <p:cNvPr id="10" name="Immagine 9" descr="Programma Comorbilità.png"/>
          <p:cNvPicPr>
            <a:picLocks noChangeAspect="1"/>
          </p:cNvPicPr>
          <p:nvPr/>
        </p:nvPicPr>
        <p:blipFill>
          <a:blip r:embed="rId6"/>
          <a:srcRect l="58333" t="36590" b="58045"/>
          <a:stretch>
            <a:fillRect/>
          </a:stretch>
        </p:blipFill>
        <p:spPr>
          <a:xfrm>
            <a:off x="0" y="0"/>
            <a:ext cx="7086600" cy="457200"/>
          </a:xfrm>
          <a:prstGeom prst="rect">
            <a:avLst/>
          </a:prstGeo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663575" y="639763"/>
            <a:ext cx="5464253" cy="4247317"/>
          </a:xfrm>
          <a:prstGeom prst="rect">
            <a:avLst/>
          </a:prstGeom>
          <a:noFill/>
          <a:ln w="9525">
            <a:noFill/>
            <a:miter lim="800000"/>
            <a:headEnd/>
            <a:tailEnd/>
          </a:ln>
          <a:effectLst/>
        </p:spPr>
        <p:txBody>
          <a:bodyPr wrap="none">
            <a:prstTxWarp prst="textNoShape">
              <a:avLst/>
            </a:prstTxWarp>
            <a:spAutoFit/>
          </a:bodyPr>
          <a:lstStyle/>
          <a:p>
            <a:pPr marL="342900" indent="-342900">
              <a:buAutoNum type="arabicPeriod"/>
            </a:pPr>
            <a:r>
              <a:rPr lang="it-IT" b="1" dirty="0" smtClean="0">
                <a:solidFill>
                  <a:srgbClr val="FF0000"/>
                </a:solidFill>
                <a:latin typeface="Verdana" pitchFamily="-84" charset="0"/>
              </a:rPr>
              <a:t>Pz </a:t>
            </a:r>
            <a:r>
              <a:rPr lang="it-IT" b="1" dirty="0">
                <a:solidFill>
                  <a:srgbClr val="FF0000"/>
                </a:solidFill>
                <a:latin typeface="Verdana" pitchFamily="-84" charset="0"/>
              </a:rPr>
              <a:t>con iniziale </a:t>
            </a:r>
            <a:r>
              <a:rPr lang="it-IT" b="1" dirty="0" smtClean="0">
                <a:solidFill>
                  <a:srgbClr val="FF0000"/>
                </a:solidFill>
                <a:latin typeface="Verdana" pitchFamily="-84" charset="0"/>
              </a:rPr>
              <a:t>disfagia, terapia </a:t>
            </a:r>
            <a:r>
              <a:rPr lang="it-IT" b="1" dirty="0">
                <a:solidFill>
                  <a:srgbClr val="FF0000"/>
                </a:solidFill>
                <a:latin typeface="Verdana" pitchFamily="-84" charset="0"/>
              </a:rPr>
              <a:t>per </a:t>
            </a:r>
            <a:r>
              <a:rPr lang="it-IT" b="1" dirty="0" err="1" smtClean="0">
                <a:solidFill>
                  <a:srgbClr val="FF0000"/>
                </a:solidFill>
                <a:latin typeface="Verdana" pitchFamily="-84" charset="0"/>
              </a:rPr>
              <a:t>os</a:t>
            </a:r>
            <a:endParaRPr lang="it-IT" b="1" dirty="0">
              <a:solidFill>
                <a:srgbClr val="FF0000"/>
              </a:solidFill>
              <a:latin typeface="Verdana" pitchFamily="-84" charset="0"/>
            </a:endParaRPr>
          </a:p>
          <a:p>
            <a:r>
              <a:rPr lang="it-IT" b="1" dirty="0" smtClean="0">
                <a:solidFill>
                  <a:srgbClr val="FF0000"/>
                </a:solidFill>
                <a:latin typeface="Verdana" pitchFamily="-84" charset="0"/>
              </a:rPr>
              <a:t>e «domanda sorprendente»</a:t>
            </a:r>
            <a:r>
              <a:rPr lang="it-IT" b="1" dirty="0" smtClean="0">
                <a:solidFill>
                  <a:srgbClr val="FF0000"/>
                </a:solidFill>
                <a:latin typeface="Verdana" pitchFamily="-84" charset="0"/>
              </a:rPr>
              <a:t> </a:t>
            </a:r>
            <a:endParaRPr lang="it-IT" b="1" dirty="0">
              <a:solidFill>
                <a:srgbClr val="FF0000"/>
              </a:solidFill>
              <a:latin typeface="Verdana" pitchFamily="-84" charset="0"/>
            </a:endParaRPr>
          </a:p>
          <a:p>
            <a:endParaRPr lang="it-IT" b="1" dirty="0">
              <a:latin typeface="Verdana" pitchFamily="-84" charset="0"/>
            </a:endParaRPr>
          </a:p>
          <a:p>
            <a:endParaRPr lang="it-IT" dirty="0">
              <a:latin typeface="Verdana" pitchFamily="-84" charset="0"/>
            </a:endParaRPr>
          </a:p>
          <a:p>
            <a:r>
              <a:rPr lang="it-IT" dirty="0">
                <a:latin typeface="Verdana" pitchFamily="-84" charset="0"/>
              </a:rPr>
              <a:t>Per diabete di tipo II: </a:t>
            </a:r>
            <a:r>
              <a:rPr lang="it-IT" dirty="0" err="1">
                <a:latin typeface="Verdana" pitchFamily="-84" charset="0"/>
              </a:rPr>
              <a:t>Metformina</a:t>
            </a:r>
            <a:endParaRPr lang="it-IT" dirty="0">
              <a:latin typeface="Verdana" pitchFamily="-84" charset="0"/>
            </a:endParaRPr>
          </a:p>
          <a:p>
            <a:endParaRPr lang="it-IT" dirty="0">
              <a:latin typeface="Verdana" pitchFamily="-84" charset="0"/>
            </a:endParaRPr>
          </a:p>
          <a:p>
            <a:r>
              <a:rPr lang="it-IT" dirty="0">
                <a:latin typeface="Verdana" pitchFamily="-84" charset="0"/>
              </a:rPr>
              <a:t>Per prevenzione rischio CV: </a:t>
            </a:r>
            <a:r>
              <a:rPr lang="it-IT" dirty="0" err="1">
                <a:latin typeface="Verdana" pitchFamily="-84" charset="0"/>
              </a:rPr>
              <a:t>Atorvastatina</a:t>
            </a:r>
            <a:endParaRPr lang="it-IT" dirty="0">
              <a:latin typeface="Verdana" pitchFamily="-84" charset="0"/>
            </a:endParaRPr>
          </a:p>
          <a:p>
            <a:endParaRPr lang="it-IT" dirty="0">
              <a:latin typeface="Verdana" pitchFamily="-84" charset="0"/>
            </a:endParaRPr>
          </a:p>
          <a:p>
            <a:r>
              <a:rPr lang="it-IT" dirty="0">
                <a:latin typeface="Verdana" pitchFamily="-84" charset="0"/>
              </a:rPr>
              <a:t>Per insonnia: </a:t>
            </a:r>
            <a:r>
              <a:rPr lang="it-IT" dirty="0" err="1">
                <a:latin typeface="Verdana" pitchFamily="-84" charset="0"/>
              </a:rPr>
              <a:t>Bromazepam</a:t>
            </a:r>
            <a:endParaRPr lang="it-IT" dirty="0">
              <a:latin typeface="Verdana" pitchFamily="-84" charset="0"/>
            </a:endParaRPr>
          </a:p>
          <a:p>
            <a:endParaRPr lang="it-IT" dirty="0">
              <a:latin typeface="Verdana" pitchFamily="-84" charset="0"/>
            </a:endParaRPr>
          </a:p>
          <a:p>
            <a:endParaRPr lang="it-IT" dirty="0">
              <a:latin typeface="Verdana" pitchFamily="-84" charset="0"/>
            </a:endParaRPr>
          </a:p>
          <a:p>
            <a:endParaRPr lang="it-IT" dirty="0">
              <a:latin typeface="Verdana" pitchFamily="-84" charset="0"/>
            </a:endParaRPr>
          </a:p>
          <a:p>
            <a:endParaRPr lang="it-IT" dirty="0">
              <a:latin typeface="Verdana" pitchFamily="-84" charset="0"/>
            </a:endParaRPr>
          </a:p>
          <a:p>
            <a:r>
              <a:rPr lang="it-IT" dirty="0">
                <a:latin typeface="Verdana" pitchFamily="-84" charset="0"/>
              </a:rPr>
              <a:t>Per prevenzione rischio CV: </a:t>
            </a:r>
            <a:r>
              <a:rPr lang="it-IT" dirty="0" err="1">
                <a:latin typeface="Verdana" pitchFamily="-84" charset="0"/>
              </a:rPr>
              <a:t>Cardioaspirina</a:t>
            </a:r>
            <a:r>
              <a:rPr lang="it-IT" dirty="0">
                <a:latin typeface="Verdana" pitchFamily="-84" charset="0"/>
              </a:rPr>
              <a:t> + </a:t>
            </a:r>
          </a:p>
          <a:p>
            <a:r>
              <a:rPr lang="it-IT" dirty="0" err="1">
                <a:latin typeface="Verdana" pitchFamily="-84" charset="0"/>
              </a:rPr>
              <a:t>omeprazolo</a:t>
            </a:r>
            <a:endParaRPr lang="it-IT" dirty="0">
              <a:latin typeface="Verdana" pitchFamily="-84" charset="0"/>
            </a:endParaRPr>
          </a:p>
        </p:txBody>
      </p:sp>
      <p:sp>
        <p:nvSpPr>
          <p:cNvPr id="3075" name="AutoShape 6" descr="2Q=="/>
          <p:cNvSpPr>
            <a:spLocks noChangeAspect="1" noChangeArrowheads="1"/>
          </p:cNvSpPr>
          <p:nvPr/>
        </p:nvSpPr>
        <p:spPr bwMode="auto">
          <a:xfrm>
            <a:off x="4419600" y="3276600"/>
            <a:ext cx="304800" cy="304800"/>
          </a:xfrm>
          <a:prstGeom prst="rect">
            <a:avLst/>
          </a:prstGeom>
          <a:noFill/>
          <a:ln w="9525">
            <a:noFill/>
            <a:miter lim="800000"/>
            <a:headEnd/>
            <a:tailEnd/>
          </a:ln>
        </p:spPr>
        <p:txBody>
          <a:bodyPr>
            <a:prstTxWarp prst="textNoShape">
              <a:avLst/>
            </a:prstTxWarp>
          </a:bodyPr>
          <a:lstStyle/>
          <a:p>
            <a:endParaRPr lang="it-IT"/>
          </a:p>
        </p:txBody>
      </p:sp>
      <p:pic>
        <p:nvPicPr>
          <p:cNvPr id="3076" name="Picture 10" descr="smile2"/>
          <p:cNvPicPr>
            <a:picLocks noChangeAspect="1" noChangeArrowheads="1"/>
          </p:cNvPicPr>
          <p:nvPr/>
        </p:nvPicPr>
        <p:blipFill>
          <a:blip r:embed="rId2"/>
          <a:srcRect/>
          <a:stretch>
            <a:fillRect/>
          </a:stretch>
        </p:blipFill>
        <p:spPr bwMode="auto">
          <a:xfrm>
            <a:off x="5940425" y="1268413"/>
            <a:ext cx="1800225" cy="1800225"/>
          </a:xfrm>
          <a:prstGeom prst="rect">
            <a:avLst/>
          </a:prstGeom>
          <a:noFill/>
          <a:ln w="9525">
            <a:solidFill>
              <a:schemeClr val="tx1"/>
            </a:solidFill>
            <a:miter lim="800000"/>
            <a:headEnd/>
            <a:tailEnd/>
          </a:ln>
        </p:spPr>
      </p:pic>
      <p:pic>
        <p:nvPicPr>
          <p:cNvPr id="3077" name="Picture 14" descr="emoticon150x150"/>
          <p:cNvPicPr>
            <a:picLocks noChangeAspect="1" noChangeArrowheads="1"/>
          </p:cNvPicPr>
          <p:nvPr/>
        </p:nvPicPr>
        <p:blipFill>
          <a:blip r:embed="rId3"/>
          <a:srcRect/>
          <a:stretch>
            <a:fillRect/>
          </a:stretch>
        </p:blipFill>
        <p:spPr bwMode="auto">
          <a:xfrm>
            <a:off x="6227763" y="3860800"/>
            <a:ext cx="1789112" cy="1789113"/>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
          <p:cNvGrpSpPr>
            <a:grpSpLocks/>
          </p:cNvGrpSpPr>
          <p:nvPr/>
        </p:nvGrpSpPr>
        <p:grpSpPr bwMode="auto">
          <a:xfrm>
            <a:off x="4656138" y="2565400"/>
            <a:ext cx="4221162" cy="3455988"/>
            <a:chOff x="103188" y="620688"/>
            <a:chExt cx="4514050" cy="3816424"/>
          </a:xfrm>
        </p:grpSpPr>
        <p:pic>
          <p:nvPicPr>
            <p:cNvPr id="4102" name="Picture 2" descr="Figure 2: ">
              <a:hlinkClick r:id="rId2"/>
            </p:cNvPr>
            <p:cNvPicPr>
              <a:picLocks noChangeAspect="1" noChangeArrowheads="1"/>
            </p:cNvPicPr>
            <p:nvPr/>
          </p:nvPicPr>
          <p:blipFill>
            <a:blip r:embed="rId3"/>
            <a:srcRect/>
            <a:stretch>
              <a:fillRect/>
            </a:stretch>
          </p:blipFill>
          <p:spPr bwMode="auto">
            <a:xfrm>
              <a:off x="103188" y="620688"/>
              <a:ext cx="4514050" cy="3816424"/>
            </a:xfrm>
            <a:prstGeom prst="rect">
              <a:avLst/>
            </a:prstGeom>
            <a:noFill/>
            <a:ln w="9525">
              <a:solidFill>
                <a:srgbClr val="FF0000"/>
              </a:solidFill>
              <a:miter lim="800000"/>
              <a:headEnd/>
              <a:tailEnd/>
            </a:ln>
          </p:spPr>
        </p:pic>
        <p:sp>
          <p:nvSpPr>
            <p:cNvPr id="4103" name="Rettangolo 1"/>
            <p:cNvSpPr>
              <a:spLocks noChangeArrowheads="1"/>
            </p:cNvSpPr>
            <p:nvPr/>
          </p:nvSpPr>
          <p:spPr bwMode="auto">
            <a:xfrm>
              <a:off x="395536" y="620688"/>
              <a:ext cx="3816424" cy="246221"/>
            </a:xfrm>
            <a:prstGeom prst="rect">
              <a:avLst/>
            </a:prstGeom>
            <a:noFill/>
            <a:ln w="9525">
              <a:noFill/>
              <a:miter lim="800000"/>
              <a:headEnd/>
              <a:tailEnd/>
            </a:ln>
          </p:spPr>
          <p:txBody>
            <a:bodyPr>
              <a:prstTxWarp prst="textNoShape">
                <a:avLst/>
              </a:prstTxWarp>
              <a:spAutoFit/>
            </a:bodyPr>
            <a:lstStyle/>
            <a:p>
              <a:r>
                <a:rPr lang="it-IT" sz="1000" i="1">
                  <a:latin typeface="Verdana" pitchFamily="-84" charset="0"/>
                </a:rPr>
                <a:t>CMAJ Open </a:t>
              </a:r>
              <a:r>
                <a:rPr lang="it-IT" sz="1000">
                  <a:latin typeface="Verdana" pitchFamily="-84" charset="0"/>
                </a:rPr>
                <a:t>2013.DOI:10.9778/cmajo.20120031</a:t>
              </a:r>
            </a:p>
          </p:txBody>
        </p:sp>
      </p:grpSp>
      <p:sp>
        <p:nvSpPr>
          <p:cNvPr id="4099" name="CasellaDiTesto 3"/>
          <p:cNvSpPr txBox="1">
            <a:spLocks noChangeArrowheads="1"/>
          </p:cNvSpPr>
          <p:nvPr/>
        </p:nvSpPr>
        <p:spPr bwMode="auto">
          <a:xfrm>
            <a:off x="395288" y="836613"/>
            <a:ext cx="8104187" cy="1108075"/>
          </a:xfrm>
          <a:prstGeom prst="rect">
            <a:avLst/>
          </a:prstGeom>
          <a:noFill/>
          <a:ln w="9525">
            <a:solidFill>
              <a:srgbClr val="002060"/>
            </a:solidFill>
            <a:miter lim="800000"/>
            <a:headEnd/>
            <a:tailEnd/>
          </a:ln>
        </p:spPr>
        <p:txBody>
          <a:bodyPr>
            <a:prstTxWarp prst="textNoShape">
              <a:avLst/>
            </a:prstTxWarp>
            <a:spAutoFit/>
          </a:bodyPr>
          <a:lstStyle/>
          <a:p>
            <a:r>
              <a:rPr lang="en-US" sz="1100">
                <a:latin typeface="Verdana" pitchFamily="-84" charset="0"/>
              </a:rPr>
              <a:t>Palliative care in COPD patients: is it only an </a:t>
            </a:r>
            <a:r>
              <a:rPr lang="it-IT" sz="1100">
                <a:latin typeface="Verdana" pitchFamily="-84" charset="0"/>
              </a:rPr>
              <a:t>end-of-life issue?</a:t>
            </a:r>
          </a:p>
          <a:p>
            <a:r>
              <a:rPr lang="fr-FR" sz="1100">
                <a:latin typeface="Verdana" pitchFamily="-84" charset="0"/>
              </a:rPr>
              <a:t>Eur Respir Rev 2012; 21: 126, 347–354</a:t>
            </a:r>
            <a:endParaRPr lang="it-IT" sz="1100">
              <a:latin typeface="Verdana" pitchFamily="-84" charset="0"/>
            </a:endParaRPr>
          </a:p>
          <a:p>
            <a:pPr algn="just"/>
            <a:r>
              <a:rPr lang="en-US" sz="1100" b="1" i="1">
                <a:latin typeface="Verdana" pitchFamily="-84" charset="0"/>
              </a:rPr>
              <a:t>The only drugs with a proven effect on dyspnoea are opioids. </a:t>
            </a:r>
            <a:r>
              <a:rPr lang="en-US" sz="1100" i="1">
                <a:latin typeface="Verdana" pitchFamily="-84" charset="0"/>
              </a:rPr>
              <a:t>Opioid receptors are found in high densities in the brain stem and may exert an inhibitory influence on respiratory drive mainly mediated by µ receptors. Moreover, opioids have anxiolytic properties further diminishing dyspnoea. Indeed, they may reduce effects of arterial carbon dioxide and oxygen levels on ventilation, and reduce oxygen consumption at rest</a:t>
            </a:r>
          </a:p>
        </p:txBody>
      </p:sp>
      <p:sp>
        <p:nvSpPr>
          <p:cNvPr id="5" name="CasellaDiTesto 4"/>
          <p:cNvSpPr txBox="1"/>
          <p:nvPr/>
        </p:nvSpPr>
        <p:spPr>
          <a:xfrm>
            <a:off x="427038" y="2193925"/>
            <a:ext cx="3975100" cy="3848100"/>
          </a:xfrm>
          <a:prstGeom prst="rect">
            <a:avLst/>
          </a:prstGeom>
          <a:noFill/>
          <a:ln>
            <a:solidFill>
              <a:srgbClr val="FF0000"/>
            </a:solidFill>
          </a:ln>
        </p:spPr>
        <p:txBody>
          <a:bodyPr>
            <a:prstTxWarp prst="textNoShape">
              <a:avLst/>
            </a:prstTxWarp>
            <a:spAutoFit/>
          </a:bodyPr>
          <a:lstStyle/>
          <a:p>
            <a:pPr algn="just"/>
            <a:r>
              <a:rPr lang="en-US" sz="1100" b="1">
                <a:latin typeface="Verdana" pitchFamily="-84" charset="0"/>
                <a:ea typeface="Verdana" pitchFamily="-84" charset="0"/>
                <a:cs typeface="Verdana" pitchFamily="-84" charset="0"/>
                <a:hlinkClick r:id="rId4"/>
              </a:rPr>
              <a:t>www.paineurope.com</a:t>
            </a:r>
            <a:endParaRPr lang="en-US" sz="1100" b="1">
              <a:latin typeface="Verdana" pitchFamily="-84" charset="0"/>
              <a:ea typeface="Verdana" pitchFamily="-84" charset="0"/>
              <a:cs typeface="Verdana" pitchFamily="-84" charset="0"/>
            </a:endParaRPr>
          </a:p>
          <a:p>
            <a:pPr algn="just"/>
            <a:endParaRPr lang="en-US" sz="1100" b="1" i="1">
              <a:latin typeface="Verdana" pitchFamily="-84" charset="0"/>
              <a:ea typeface="Verdana" pitchFamily="-84" charset="0"/>
              <a:cs typeface="Verdana" pitchFamily="-84" charset="0"/>
            </a:endParaRPr>
          </a:p>
          <a:p>
            <a:pPr algn="just"/>
            <a:r>
              <a:rPr lang="en-US" sz="1100" b="1" i="1">
                <a:latin typeface="Verdana" pitchFamily="-84" charset="0"/>
                <a:ea typeface="Verdana" pitchFamily="-84" charset="0"/>
                <a:cs typeface="Verdana" pitchFamily="-84" charset="0"/>
              </a:rPr>
              <a:t>Clinicians’ fears about the dangers of using opioids in COPD patients are mostly not supported by evidence.</a:t>
            </a:r>
          </a:p>
          <a:p>
            <a:pPr algn="just"/>
            <a:r>
              <a:rPr lang="en-US" sz="1000" i="1">
                <a:latin typeface="Verdana" pitchFamily="-84" charset="0"/>
                <a:ea typeface="Verdana" pitchFamily="-84" charset="0"/>
                <a:cs typeface="Verdana" pitchFamily="-84" charset="0"/>
              </a:rPr>
              <a:t>Both the American Academy of Pain Medicine and the American Pain Society have stated that withholding opioid treatment because of respiratory concerns is unwarranted.</a:t>
            </a:r>
          </a:p>
          <a:p>
            <a:pPr algn="just"/>
            <a:r>
              <a:rPr lang="en-US" sz="1000" i="1">
                <a:latin typeface="Verdana" pitchFamily="-84" charset="0"/>
                <a:ea typeface="Verdana" pitchFamily="-84" charset="0"/>
                <a:cs typeface="Verdana" pitchFamily="-84" charset="0"/>
              </a:rPr>
              <a:t>Some treatments, such as fentanyl, may exacerbate breathlessness, or their effects on breathlessness may be unknown.</a:t>
            </a:r>
          </a:p>
          <a:p>
            <a:pPr algn="just"/>
            <a:endParaRPr lang="en-US" sz="1100" i="1">
              <a:latin typeface="Verdana" pitchFamily="-84" charset="0"/>
              <a:ea typeface="Verdana" pitchFamily="-84" charset="0"/>
              <a:cs typeface="Verdana" pitchFamily="-84" charset="0"/>
            </a:endParaRPr>
          </a:p>
          <a:p>
            <a:pPr algn="just"/>
            <a:r>
              <a:rPr lang="en-US" sz="1100" i="1">
                <a:solidFill>
                  <a:srgbClr val="262673"/>
                </a:solidFill>
                <a:latin typeface="Verdana" pitchFamily="-84" charset="0"/>
                <a:ea typeface="Verdana" pitchFamily="-84" charset="0"/>
                <a:cs typeface="Verdana" pitchFamily="-84" charset="0"/>
              </a:rPr>
              <a:t>The correct way to administer opioids in patients with COPD is to initiate a low dosage, monitor pain and respiration carefully and allow for cautious dose adjustments if necessary.</a:t>
            </a:r>
          </a:p>
          <a:p>
            <a:pPr algn="just"/>
            <a:endParaRPr lang="en-US" sz="1100" i="1">
              <a:latin typeface="Verdana" pitchFamily="-84" charset="0"/>
              <a:ea typeface="Verdana" pitchFamily="-84" charset="0"/>
              <a:cs typeface="Verdana" pitchFamily="-84" charset="0"/>
            </a:endParaRPr>
          </a:p>
          <a:p>
            <a:pPr algn="just"/>
            <a:r>
              <a:rPr lang="en-US" sz="1000" i="1">
                <a:latin typeface="Verdana" pitchFamily="-84" charset="0"/>
                <a:ea typeface="Verdana" pitchFamily="-84" charset="0"/>
                <a:cs typeface="Verdana" pitchFamily="-84" charset="0"/>
              </a:rPr>
              <a:t>Abrupt cessation of opioid therapy can cause acute abstinence syndrome, with possible serious consequences in patients with unstable cardio-pulmonary conditions.</a:t>
            </a:r>
          </a:p>
          <a:p>
            <a:pPr algn="just"/>
            <a:endParaRPr lang="en-US" sz="1100" i="1">
              <a:solidFill>
                <a:srgbClr val="262673"/>
              </a:solidFill>
              <a:latin typeface="Verdana" pitchFamily="-84" charset="0"/>
              <a:ea typeface="Verdana" pitchFamily="-84" charset="0"/>
              <a:cs typeface="Verdana" pitchFamily="-84" charset="0"/>
            </a:endParaRPr>
          </a:p>
          <a:p>
            <a:pPr algn="just"/>
            <a:r>
              <a:rPr lang="en-US" sz="1100" i="1">
                <a:solidFill>
                  <a:srgbClr val="262673"/>
                </a:solidFill>
                <a:latin typeface="Verdana" pitchFamily="-84" charset="0"/>
                <a:ea typeface="Verdana" pitchFamily="-84" charset="0"/>
                <a:cs typeface="Verdana" pitchFamily="-84" charset="0"/>
              </a:rPr>
              <a:t>Respiratory depression is unlikely to occur in patients who have been taking a stable dose of opioid</a:t>
            </a:r>
          </a:p>
        </p:txBody>
      </p:sp>
      <p:sp>
        <p:nvSpPr>
          <p:cNvPr id="4101" name="Text Box 4"/>
          <p:cNvSpPr txBox="1">
            <a:spLocks noChangeArrowheads="1"/>
          </p:cNvSpPr>
          <p:nvPr/>
        </p:nvSpPr>
        <p:spPr bwMode="auto">
          <a:xfrm>
            <a:off x="395288" y="333375"/>
            <a:ext cx="3748087" cy="366713"/>
          </a:xfrm>
          <a:prstGeom prst="rect">
            <a:avLst/>
          </a:prstGeom>
          <a:noFill/>
          <a:ln w="9525">
            <a:noFill/>
            <a:miter lim="800000"/>
            <a:headEnd/>
            <a:tailEnd/>
          </a:ln>
          <a:effectLst/>
        </p:spPr>
        <p:txBody>
          <a:bodyPr wrap="none">
            <a:prstTxWarp prst="textNoShape">
              <a:avLst/>
            </a:prstTxWarp>
            <a:spAutoFit/>
          </a:bodyPr>
          <a:lstStyle/>
          <a:p>
            <a:r>
              <a:rPr lang="it-IT" b="1">
                <a:solidFill>
                  <a:srgbClr val="FF0000"/>
                </a:solidFill>
                <a:latin typeface="Verdana" pitchFamily="-84" charset="0"/>
              </a:rPr>
              <a:t>2. Morfina in BPCO e cancro</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srcRect/>
          <a:stretch>
            <a:fillRect/>
          </a:stretch>
        </p:blipFill>
        <p:spPr bwMode="auto">
          <a:xfrm>
            <a:off x="323850" y="479425"/>
            <a:ext cx="4464050" cy="1857375"/>
          </a:xfrm>
          <a:prstGeom prst="rect">
            <a:avLst/>
          </a:prstGeom>
          <a:noFill/>
          <a:ln w="9525">
            <a:noFill/>
            <a:miter lim="800000"/>
            <a:headEnd/>
            <a:tailEnd/>
          </a:ln>
        </p:spPr>
      </p:pic>
      <p:pic>
        <p:nvPicPr>
          <p:cNvPr id="5123" name="Picture 4"/>
          <p:cNvPicPr>
            <a:picLocks noChangeAspect="1" noChangeArrowheads="1"/>
          </p:cNvPicPr>
          <p:nvPr/>
        </p:nvPicPr>
        <p:blipFill>
          <a:blip r:embed="rId3"/>
          <a:srcRect/>
          <a:stretch>
            <a:fillRect/>
          </a:stretch>
        </p:blipFill>
        <p:spPr bwMode="auto">
          <a:xfrm>
            <a:off x="1130300" y="2703513"/>
            <a:ext cx="6953250" cy="2638425"/>
          </a:xfrm>
          <a:prstGeom prst="rect">
            <a:avLst/>
          </a:prstGeom>
          <a:noFill/>
          <a:ln w="9525">
            <a:solidFill>
              <a:srgbClr val="FF0000"/>
            </a:solidFill>
            <a:miter lim="800000"/>
            <a:headEnd/>
            <a:tailEnd/>
          </a:ln>
        </p:spPr>
      </p:pic>
      <p:sp>
        <p:nvSpPr>
          <p:cNvPr id="5124" name="CasellaDiTesto 1"/>
          <p:cNvSpPr txBox="1">
            <a:spLocks noChangeArrowheads="1"/>
          </p:cNvSpPr>
          <p:nvPr/>
        </p:nvSpPr>
        <p:spPr bwMode="auto">
          <a:xfrm>
            <a:off x="4932363" y="908050"/>
            <a:ext cx="3889375" cy="1004888"/>
          </a:xfrm>
          <a:prstGeom prst="rect">
            <a:avLst/>
          </a:prstGeom>
          <a:noFill/>
          <a:ln w="9525">
            <a:noFill/>
            <a:miter lim="800000"/>
            <a:headEnd/>
            <a:tailEnd/>
          </a:ln>
        </p:spPr>
        <p:txBody>
          <a:bodyPr>
            <a:prstTxWarp prst="textNoShape">
              <a:avLst/>
            </a:prstTxWarp>
            <a:spAutoFit/>
          </a:bodyPr>
          <a:lstStyle/>
          <a:p>
            <a:pPr algn="just"/>
            <a:r>
              <a:rPr lang="it-IT" sz="1200">
                <a:latin typeface="Verdana" pitchFamily="-84" charset="0"/>
              </a:rPr>
              <a:t>Studio svedese prospettico di coorte che ha reclutato 2449 pz in LTOT (1410 pz di controllo). </a:t>
            </a:r>
          </a:p>
          <a:p>
            <a:pPr algn="just"/>
            <a:r>
              <a:rPr lang="it-IT" sz="1200">
                <a:latin typeface="Verdana" pitchFamily="-84" charset="0"/>
              </a:rPr>
              <a:t>Di questi 535 utilizza BDZ, 509 oppioidi e 200 entrambe le classi di farmaci.</a:t>
            </a:r>
          </a:p>
        </p:txBody>
      </p:sp>
      <p:sp>
        <p:nvSpPr>
          <p:cNvPr id="5125" name="CasellaDiTesto 2"/>
          <p:cNvSpPr txBox="1">
            <a:spLocks noChangeArrowheads="1"/>
          </p:cNvSpPr>
          <p:nvPr/>
        </p:nvSpPr>
        <p:spPr bwMode="auto">
          <a:xfrm>
            <a:off x="539750" y="5516563"/>
            <a:ext cx="7777163" cy="822325"/>
          </a:xfrm>
          <a:prstGeom prst="rect">
            <a:avLst/>
          </a:prstGeom>
          <a:noFill/>
          <a:ln w="9525">
            <a:noFill/>
            <a:miter lim="800000"/>
            <a:headEnd/>
            <a:tailEnd/>
          </a:ln>
        </p:spPr>
        <p:txBody>
          <a:bodyPr>
            <a:prstTxWarp prst="textNoShape">
              <a:avLst/>
            </a:prstTxWarp>
            <a:spAutoFit/>
          </a:bodyPr>
          <a:lstStyle/>
          <a:p>
            <a:r>
              <a:rPr lang="it-IT" sz="1200">
                <a:latin typeface="Verdana" pitchFamily="-84" charset="0"/>
              </a:rPr>
              <a:t>Oppioidi: basse dosi: </a:t>
            </a:r>
            <a:r>
              <a:rPr lang="it-IT" sz="1200" u="sng">
                <a:latin typeface="Verdana" pitchFamily="-84" charset="0"/>
              </a:rPr>
              <a:t>&lt;</a:t>
            </a:r>
            <a:r>
              <a:rPr lang="it-IT" sz="1200">
                <a:latin typeface="Verdana" pitchFamily="-84" charset="0"/>
              </a:rPr>
              <a:t> 30 mg/die di  morfina (o equivalente)</a:t>
            </a:r>
          </a:p>
          <a:p>
            <a:endParaRPr lang="it-IT" sz="1200">
              <a:latin typeface="Verdana" pitchFamily="-84" charset="0"/>
            </a:endParaRPr>
          </a:p>
          <a:p>
            <a:r>
              <a:rPr lang="it-IT" sz="1200">
                <a:latin typeface="Verdana" pitchFamily="-84" charset="0"/>
              </a:rPr>
              <a:t>BDZ: oxazepam, diazepam e alprazolam. Il calcolo della DDD è stato fatto in base alla dose mediana</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opium_PAPAVERO"/>
          <p:cNvPicPr>
            <a:picLocks noChangeAspect="1" noChangeArrowheads="1"/>
          </p:cNvPicPr>
          <p:nvPr/>
        </p:nvPicPr>
        <p:blipFill>
          <a:blip r:embed="rId3"/>
          <a:srcRect/>
          <a:stretch>
            <a:fillRect/>
          </a:stretch>
        </p:blipFill>
        <p:spPr bwMode="auto">
          <a:xfrm>
            <a:off x="4211638" y="1628775"/>
            <a:ext cx="1152525" cy="1295400"/>
          </a:xfrm>
          <a:prstGeom prst="rect">
            <a:avLst/>
          </a:prstGeom>
          <a:noFill/>
          <a:ln w="9525">
            <a:noFill/>
            <a:miter lim="800000"/>
            <a:headEnd/>
            <a:tailEnd/>
          </a:ln>
        </p:spPr>
      </p:pic>
      <p:sp>
        <p:nvSpPr>
          <p:cNvPr id="6147" name="AutoShape 2"/>
          <p:cNvSpPr>
            <a:spLocks noChangeArrowheads="1"/>
          </p:cNvSpPr>
          <p:nvPr/>
        </p:nvSpPr>
        <p:spPr bwMode="auto">
          <a:xfrm rot="-2645652">
            <a:off x="3279775" y="3405188"/>
            <a:ext cx="865188" cy="311150"/>
          </a:xfrm>
          <a:prstGeom prst="leftArrow">
            <a:avLst>
              <a:gd name="adj1" fmla="val 50000"/>
              <a:gd name="adj2" fmla="val 69515"/>
            </a:avLst>
          </a:prstGeom>
          <a:solidFill>
            <a:srgbClr val="CC0000"/>
          </a:solidFill>
          <a:ln w="9525">
            <a:solidFill>
              <a:schemeClr val="tx1"/>
            </a:solidFill>
            <a:miter lim="800000"/>
            <a:headEnd/>
            <a:tailEnd/>
          </a:ln>
        </p:spPr>
        <p:txBody>
          <a:bodyPr wrap="none" anchor="ctr">
            <a:prstTxWarp prst="textNoShape">
              <a:avLst/>
            </a:prstTxWarp>
          </a:bodyPr>
          <a:lstStyle/>
          <a:p>
            <a:endParaRPr lang="it-IT"/>
          </a:p>
        </p:txBody>
      </p:sp>
      <p:sp>
        <p:nvSpPr>
          <p:cNvPr id="6148" name="AutoShape 3"/>
          <p:cNvSpPr>
            <a:spLocks noChangeArrowheads="1"/>
          </p:cNvSpPr>
          <p:nvPr/>
        </p:nvSpPr>
        <p:spPr bwMode="auto">
          <a:xfrm rot="-7789125">
            <a:off x="5734050" y="3457576"/>
            <a:ext cx="954087" cy="322262"/>
          </a:xfrm>
          <a:prstGeom prst="leftArrow">
            <a:avLst>
              <a:gd name="adj1" fmla="val 50000"/>
              <a:gd name="adj2" fmla="val 74015"/>
            </a:avLst>
          </a:prstGeom>
          <a:solidFill>
            <a:srgbClr val="CC0000"/>
          </a:solidFill>
          <a:ln w="9525">
            <a:solidFill>
              <a:schemeClr val="tx1"/>
            </a:solidFill>
            <a:miter lim="800000"/>
            <a:headEnd/>
            <a:tailEnd/>
          </a:ln>
        </p:spPr>
        <p:txBody>
          <a:bodyPr rot="10800000" wrap="none" anchor="ctr">
            <a:prstTxWarp prst="textNoShape">
              <a:avLst/>
            </a:prstTxWarp>
          </a:bodyPr>
          <a:lstStyle/>
          <a:p>
            <a:endParaRPr lang="it-IT"/>
          </a:p>
        </p:txBody>
      </p:sp>
      <p:sp>
        <p:nvSpPr>
          <p:cNvPr id="6149" name="AutoShape 4"/>
          <p:cNvSpPr>
            <a:spLocks noChangeArrowheads="1"/>
          </p:cNvSpPr>
          <p:nvPr/>
        </p:nvSpPr>
        <p:spPr bwMode="auto">
          <a:xfrm rot="-5400000">
            <a:off x="4562476" y="3581400"/>
            <a:ext cx="882650" cy="288925"/>
          </a:xfrm>
          <a:prstGeom prst="leftArrow">
            <a:avLst>
              <a:gd name="adj1" fmla="val 50000"/>
              <a:gd name="adj2" fmla="val 76374"/>
            </a:avLst>
          </a:prstGeom>
          <a:solidFill>
            <a:srgbClr val="CC0000"/>
          </a:solidFill>
          <a:ln w="9525">
            <a:solidFill>
              <a:schemeClr val="tx1"/>
            </a:solidFill>
            <a:miter lim="800000"/>
            <a:headEnd/>
            <a:tailEnd/>
          </a:ln>
        </p:spPr>
        <p:txBody>
          <a:bodyPr rot="10800000" wrap="none" anchor="ctr">
            <a:prstTxWarp prst="textNoShape">
              <a:avLst/>
            </a:prstTxWarp>
          </a:bodyPr>
          <a:lstStyle/>
          <a:p>
            <a:endParaRPr lang="it-IT"/>
          </a:p>
        </p:txBody>
      </p:sp>
      <p:sp>
        <p:nvSpPr>
          <p:cNvPr id="6150" name="Text Box 5"/>
          <p:cNvSpPr txBox="1">
            <a:spLocks noChangeArrowheads="1"/>
          </p:cNvSpPr>
          <p:nvPr/>
        </p:nvSpPr>
        <p:spPr bwMode="auto">
          <a:xfrm>
            <a:off x="1779588" y="3938588"/>
            <a:ext cx="2301875" cy="825500"/>
          </a:xfrm>
          <a:prstGeom prst="rect">
            <a:avLst/>
          </a:prstGeom>
          <a:noFill/>
          <a:ln w="9525">
            <a:noFill/>
            <a:miter lim="800000"/>
            <a:headEnd/>
            <a:tailEnd/>
          </a:ln>
        </p:spPr>
        <p:txBody>
          <a:bodyPr wrap="none">
            <a:prstTxWarp prst="textNoShape">
              <a:avLst/>
            </a:prstTxWarp>
            <a:spAutoFit/>
          </a:bodyPr>
          <a:lstStyle/>
          <a:p>
            <a:r>
              <a:rPr lang="it-IT" sz="1600" b="1">
                <a:solidFill>
                  <a:srgbClr val="FF0000"/>
                </a:solidFill>
                <a:latin typeface="Verdana" pitchFamily="-84" charset="0"/>
              </a:rPr>
              <a:t>AGONISTI DEBOLI</a:t>
            </a:r>
          </a:p>
          <a:p>
            <a:r>
              <a:rPr lang="it-IT" sz="1600">
                <a:latin typeface="Verdana" pitchFamily="-84" charset="0"/>
              </a:rPr>
              <a:t>Tramadolo</a:t>
            </a:r>
          </a:p>
          <a:p>
            <a:r>
              <a:rPr lang="it-IT" sz="1600">
                <a:latin typeface="Verdana" pitchFamily="-84" charset="0"/>
              </a:rPr>
              <a:t>Codeina</a:t>
            </a:r>
          </a:p>
        </p:txBody>
      </p:sp>
      <p:sp>
        <p:nvSpPr>
          <p:cNvPr id="6151" name="Text Box 6"/>
          <p:cNvSpPr txBox="1">
            <a:spLocks noChangeArrowheads="1"/>
          </p:cNvSpPr>
          <p:nvPr/>
        </p:nvSpPr>
        <p:spPr bwMode="auto">
          <a:xfrm>
            <a:off x="3830638" y="4371975"/>
            <a:ext cx="2541587" cy="825500"/>
          </a:xfrm>
          <a:prstGeom prst="rect">
            <a:avLst/>
          </a:prstGeom>
          <a:noFill/>
          <a:ln w="9525">
            <a:noFill/>
            <a:miter lim="800000"/>
            <a:headEnd/>
            <a:tailEnd/>
          </a:ln>
        </p:spPr>
        <p:txBody>
          <a:bodyPr wrap="none">
            <a:prstTxWarp prst="textNoShape">
              <a:avLst/>
            </a:prstTxWarp>
            <a:spAutoFit/>
          </a:bodyPr>
          <a:lstStyle/>
          <a:p>
            <a:r>
              <a:rPr lang="it-IT" sz="1600" b="1">
                <a:solidFill>
                  <a:srgbClr val="FF0000"/>
                </a:solidFill>
                <a:latin typeface="Verdana" pitchFamily="-84" charset="0"/>
              </a:rPr>
              <a:t>AGONISTI PARZIALI</a:t>
            </a:r>
          </a:p>
          <a:p>
            <a:r>
              <a:rPr lang="it-IT" sz="1600">
                <a:latin typeface="Verdana" pitchFamily="-84" charset="0"/>
              </a:rPr>
              <a:t>Buprenorfina</a:t>
            </a:r>
          </a:p>
          <a:p>
            <a:r>
              <a:rPr lang="it-IT" sz="1600">
                <a:latin typeface="Verdana" pitchFamily="-84" charset="0"/>
              </a:rPr>
              <a:t>Pentazocina</a:t>
            </a:r>
          </a:p>
        </p:txBody>
      </p:sp>
      <p:sp>
        <p:nvSpPr>
          <p:cNvPr id="6152" name="Text Box 7"/>
          <p:cNvSpPr txBox="1">
            <a:spLocks noChangeArrowheads="1"/>
          </p:cNvSpPr>
          <p:nvPr/>
        </p:nvSpPr>
        <p:spPr bwMode="auto">
          <a:xfrm>
            <a:off x="6515100" y="3500438"/>
            <a:ext cx="2138363" cy="2047875"/>
          </a:xfrm>
          <a:prstGeom prst="rect">
            <a:avLst/>
          </a:prstGeom>
          <a:noFill/>
          <a:ln w="9525">
            <a:noFill/>
            <a:miter lim="800000"/>
            <a:headEnd/>
            <a:tailEnd/>
          </a:ln>
        </p:spPr>
        <p:txBody>
          <a:bodyPr wrap="none">
            <a:prstTxWarp prst="textNoShape">
              <a:avLst/>
            </a:prstTxWarp>
            <a:spAutoFit/>
          </a:bodyPr>
          <a:lstStyle/>
          <a:p>
            <a:r>
              <a:rPr lang="it-IT" sz="1600" b="1">
                <a:solidFill>
                  <a:srgbClr val="FF0000"/>
                </a:solidFill>
                <a:latin typeface="Verdana" pitchFamily="-84" charset="0"/>
              </a:rPr>
              <a:t>AGONISTI FORTI</a:t>
            </a:r>
          </a:p>
          <a:p>
            <a:r>
              <a:rPr lang="it-IT" sz="1600">
                <a:latin typeface="Verdana" pitchFamily="-84" charset="0"/>
              </a:rPr>
              <a:t>Morfina</a:t>
            </a:r>
          </a:p>
          <a:p>
            <a:r>
              <a:rPr lang="it-IT" sz="1600">
                <a:latin typeface="Verdana" pitchFamily="-84" charset="0"/>
              </a:rPr>
              <a:t>Fentanyl e derivati</a:t>
            </a:r>
          </a:p>
          <a:p>
            <a:r>
              <a:rPr lang="it-IT" sz="1600">
                <a:latin typeface="Verdana" pitchFamily="-84" charset="0"/>
              </a:rPr>
              <a:t>Oxicodone</a:t>
            </a:r>
          </a:p>
          <a:p>
            <a:r>
              <a:rPr lang="it-IT" sz="1600">
                <a:latin typeface="Verdana" pitchFamily="-84" charset="0"/>
              </a:rPr>
              <a:t>Idromorfone</a:t>
            </a:r>
          </a:p>
          <a:p>
            <a:r>
              <a:rPr lang="it-IT" sz="1600">
                <a:latin typeface="Verdana" pitchFamily="-84" charset="0"/>
              </a:rPr>
              <a:t>Tapentadolo</a:t>
            </a:r>
          </a:p>
          <a:p>
            <a:r>
              <a:rPr lang="it-IT" sz="1600">
                <a:latin typeface="Verdana" pitchFamily="-84" charset="0"/>
              </a:rPr>
              <a:t>Metadone</a:t>
            </a:r>
          </a:p>
          <a:p>
            <a:r>
              <a:rPr lang="it-IT" sz="1600">
                <a:latin typeface="Verdana" pitchFamily="-84" charset="0"/>
              </a:rPr>
              <a:t>Petidina</a:t>
            </a:r>
          </a:p>
        </p:txBody>
      </p:sp>
      <p:sp>
        <p:nvSpPr>
          <p:cNvPr id="6153" name="Text Box 8"/>
          <p:cNvSpPr txBox="1">
            <a:spLocks noChangeArrowheads="1"/>
          </p:cNvSpPr>
          <p:nvPr/>
        </p:nvSpPr>
        <p:spPr bwMode="auto">
          <a:xfrm>
            <a:off x="611188" y="404813"/>
            <a:ext cx="7869237" cy="1165225"/>
          </a:xfrm>
          <a:prstGeom prst="rect">
            <a:avLst/>
          </a:prstGeom>
          <a:solidFill>
            <a:srgbClr val="FFFF99"/>
          </a:solidFill>
          <a:ln w="9525">
            <a:solidFill>
              <a:srgbClr val="FF6600"/>
            </a:solidFill>
            <a:miter lim="800000"/>
            <a:headEnd/>
            <a:tailEnd/>
          </a:ln>
        </p:spPr>
        <p:txBody>
          <a:bodyPr>
            <a:prstTxWarp prst="textNoShape">
              <a:avLst/>
            </a:prstTxWarp>
            <a:spAutoFit/>
          </a:bodyPr>
          <a:lstStyle/>
          <a:p>
            <a:pPr algn="just"/>
            <a:r>
              <a:rPr lang="it-IT" sz="1400" b="1">
                <a:solidFill>
                  <a:srgbClr val="333399"/>
                </a:solidFill>
                <a:latin typeface="Verdana" pitchFamily="-84" charset="0"/>
              </a:rPr>
              <a:t>Thomas Sydenham (1624-1689), un medico inglese, commentava a proposito dell'oppio e sostanze affini:</a:t>
            </a:r>
          </a:p>
          <a:p>
            <a:pPr algn="just"/>
            <a:r>
              <a:rPr lang="it-IT" sz="1400">
                <a:solidFill>
                  <a:srgbClr val="333399"/>
                </a:solidFill>
                <a:latin typeface="Verdana" pitchFamily="-84" charset="0"/>
              </a:rPr>
              <a:t>"</a:t>
            </a:r>
            <a:r>
              <a:rPr lang="it-IT" sz="1400" i="1">
                <a:solidFill>
                  <a:srgbClr val="333399"/>
                </a:solidFill>
                <a:latin typeface="Verdana" pitchFamily="-84" charset="0"/>
              </a:rPr>
              <a:t>non posso trattenermi dal ricordare con gratitudine la bontà di Dio, che ha dato all'umanità l'oppio come sollievo dai dolori; nessun altro rimedio è altrettanto potente nello sconfiggere un gran numero di malattie</a:t>
            </a:r>
            <a:r>
              <a:rPr lang="it-IT" sz="1400">
                <a:solidFill>
                  <a:srgbClr val="333399"/>
                </a:solidFill>
                <a:latin typeface="Verdana" pitchFamily="-84" charset="0"/>
              </a:rPr>
              <a:t>". </a:t>
            </a:r>
          </a:p>
        </p:txBody>
      </p:sp>
      <p:sp>
        <p:nvSpPr>
          <p:cNvPr id="6154" name="Text Box 10"/>
          <p:cNvSpPr txBox="1">
            <a:spLocks noChangeArrowheads="1"/>
          </p:cNvSpPr>
          <p:nvPr/>
        </p:nvSpPr>
        <p:spPr bwMode="auto">
          <a:xfrm>
            <a:off x="3132138" y="2852738"/>
            <a:ext cx="3021012" cy="396875"/>
          </a:xfrm>
          <a:prstGeom prst="rect">
            <a:avLst/>
          </a:prstGeom>
          <a:noFill/>
          <a:ln w="9525">
            <a:noFill/>
            <a:miter lim="800000"/>
            <a:headEnd/>
            <a:tailEnd/>
          </a:ln>
        </p:spPr>
        <p:txBody>
          <a:bodyPr wrap="none">
            <a:prstTxWarp prst="textNoShape">
              <a:avLst/>
            </a:prstTxWarp>
            <a:spAutoFit/>
          </a:bodyPr>
          <a:lstStyle/>
          <a:p>
            <a:r>
              <a:rPr lang="it-IT" sz="2000" b="1">
                <a:latin typeface="Verdana" pitchFamily="-84" charset="0"/>
              </a:rPr>
              <a:t>FARMACI OPPIOIDI</a:t>
            </a:r>
          </a:p>
        </p:txBody>
      </p:sp>
      <p:sp>
        <p:nvSpPr>
          <p:cNvPr id="6155" name="CasellaDiTesto 1"/>
          <p:cNvSpPr txBox="1">
            <a:spLocks noChangeArrowheads="1"/>
          </p:cNvSpPr>
          <p:nvPr/>
        </p:nvSpPr>
        <p:spPr bwMode="auto">
          <a:xfrm>
            <a:off x="468313" y="3068638"/>
            <a:ext cx="1822450" cy="825500"/>
          </a:xfrm>
          <a:prstGeom prst="rect">
            <a:avLst/>
          </a:prstGeom>
          <a:noFill/>
          <a:ln w="9525">
            <a:noFill/>
            <a:miter lim="800000"/>
            <a:headEnd/>
            <a:tailEnd/>
          </a:ln>
        </p:spPr>
        <p:txBody>
          <a:bodyPr wrap="none">
            <a:prstTxWarp prst="textNoShape">
              <a:avLst/>
            </a:prstTxWarp>
            <a:spAutoFit/>
          </a:bodyPr>
          <a:lstStyle/>
          <a:p>
            <a:r>
              <a:rPr lang="it-IT" sz="1600" b="1">
                <a:solidFill>
                  <a:srgbClr val="FF0000"/>
                </a:solidFill>
                <a:latin typeface="Verdana" pitchFamily="-84" charset="0"/>
              </a:rPr>
              <a:t>ANTAGONISTI</a:t>
            </a:r>
          </a:p>
          <a:p>
            <a:r>
              <a:rPr lang="it-IT" sz="1600">
                <a:latin typeface="Verdana" pitchFamily="-84" charset="0"/>
              </a:rPr>
              <a:t>Naloxone</a:t>
            </a:r>
          </a:p>
          <a:p>
            <a:r>
              <a:rPr lang="it-IT" sz="1600">
                <a:latin typeface="Verdana" pitchFamily="-84" charset="0"/>
              </a:rPr>
              <a:t>Naltrexone</a:t>
            </a:r>
          </a:p>
        </p:txBody>
      </p:sp>
      <p:sp>
        <p:nvSpPr>
          <p:cNvPr id="6156" name="AutoShape 2"/>
          <p:cNvSpPr>
            <a:spLocks noChangeArrowheads="1"/>
          </p:cNvSpPr>
          <p:nvPr/>
        </p:nvSpPr>
        <p:spPr bwMode="auto">
          <a:xfrm rot="-1426612">
            <a:off x="2268538" y="3189288"/>
            <a:ext cx="865187" cy="311150"/>
          </a:xfrm>
          <a:prstGeom prst="leftArrow">
            <a:avLst>
              <a:gd name="adj1" fmla="val 50000"/>
              <a:gd name="adj2" fmla="val 69515"/>
            </a:avLst>
          </a:prstGeom>
          <a:solidFill>
            <a:srgbClr val="CC0000"/>
          </a:solidFill>
          <a:ln w="9525">
            <a:solidFill>
              <a:schemeClr val="tx1"/>
            </a:solidFill>
            <a:miter lim="800000"/>
            <a:headEnd/>
            <a:tailEnd/>
          </a:ln>
        </p:spPr>
        <p:txBody>
          <a:bodyPr wrap="none" anchor="ctr">
            <a:prstTxWarp prst="textNoShape">
              <a:avLst/>
            </a:prstTxWarp>
          </a:bodyPr>
          <a:lstStyle/>
          <a:p>
            <a:endParaRPr lang="it-IT"/>
          </a:p>
        </p:txBody>
      </p:sp>
      <p:grpSp>
        <p:nvGrpSpPr>
          <p:cNvPr id="2" name="Group 17"/>
          <p:cNvGrpSpPr>
            <a:grpSpLocks/>
          </p:cNvGrpSpPr>
          <p:nvPr/>
        </p:nvGrpSpPr>
        <p:grpSpPr bwMode="auto">
          <a:xfrm>
            <a:off x="1116013" y="4797425"/>
            <a:ext cx="2160587" cy="1989138"/>
            <a:chOff x="612" y="3249"/>
            <a:chExt cx="1361" cy="1253"/>
          </a:xfrm>
        </p:grpSpPr>
        <p:sp>
          <p:nvSpPr>
            <p:cNvPr id="6158" name="AutoShape 5"/>
            <p:cNvSpPr>
              <a:spLocks noChangeArrowheads="1"/>
            </p:cNvSpPr>
            <p:nvPr/>
          </p:nvSpPr>
          <p:spPr bwMode="auto">
            <a:xfrm>
              <a:off x="612" y="3249"/>
              <a:ext cx="1361" cy="1253"/>
            </a:xfrm>
            <a:prstGeom prst="horizontalScroll">
              <a:avLst>
                <a:gd name="adj" fmla="val 12500"/>
              </a:avLst>
            </a:prstGeom>
            <a:solidFill>
              <a:srgbClr val="FFFF00"/>
            </a:solidFill>
            <a:ln w="9525">
              <a:solidFill>
                <a:schemeClr val="tx1"/>
              </a:solidFill>
              <a:round/>
              <a:headEnd/>
              <a:tailEnd/>
            </a:ln>
            <a:effectLst/>
          </p:spPr>
          <p:txBody>
            <a:bodyPr wrap="none" anchor="ctr">
              <a:prstTxWarp prst="textNoShape">
                <a:avLst/>
              </a:prstTxWarp>
            </a:bodyPr>
            <a:lstStyle/>
            <a:p>
              <a:pPr algn="ctr"/>
              <a:endParaRPr lang="it-IT" sz="2000" b="1">
                <a:solidFill>
                  <a:srgbClr val="003399"/>
                </a:solidFill>
                <a:latin typeface="Bradley Hand ITC" pitchFamily="66" charset="0"/>
              </a:endParaRPr>
            </a:p>
            <a:p>
              <a:pPr algn="ctr"/>
              <a:endParaRPr lang="it-IT" sz="2000" b="1">
                <a:solidFill>
                  <a:srgbClr val="003399"/>
                </a:solidFill>
                <a:latin typeface="Bradley Hand ITC" pitchFamily="66" charset="0"/>
              </a:endParaRPr>
            </a:p>
            <a:p>
              <a:pPr algn="ctr"/>
              <a:endParaRPr lang="it-IT" b="1">
                <a:solidFill>
                  <a:srgbClr val="003399"/>
                </a:solidFill>
              </a:endParaRPr>
            </a:p>
            <a:p>
              <a:pPr algn="ctr"/>
              <a:r>
                <a:rPr lang="it-IT" sz="1400" b="1" i="1">
                  <a:solidFill>
                    <a:srgbClr val="003399"/>
                  </a:solidFill>
                  <a:latin typeface="Verdana" pitchFamily="-84" charset="0"/>
                </a:rPr>
                <a:t>BY THE MOUTH</a:t>
              </a:r>
            </a:p>
            <a:p>
              <a:pPr algn="ctr"/>
              <a:r>
                <a:rPr lang="it-IT" sz="1400" b="1" i="1">
                  <a:solidFill>
                    <a:srgbClr val="003399"/>
                  </a:solidFill>
                  <a:latin typeface="Verdana" pitchFamily="-84" charset="0"/>
                </a:rPr>
                <a:t>BY THE CLOCK</a:t>
              </a:r>
            </a:p>
            <a:p>
              <a:pPr algn="ctr"/>
              <a:r>
                <a:rPr lang="it-IT" sz="1400" b="1" i="1">
                  <a:solidFill>
                    <a:srgbClr val="003399"/>
                  </a:solidFill>
                  <a:latin typeface="Verdana" pitchFamily="-84" charset="0"/>
                </a:rPr>
                <a:t>BY THE LADDER</a:t>
              </a:r>
            </a:p>
          </p:txBody>
        </p:sp>
        <p:pic>
          <p:nvPicPr>
            <p:cNvPr id="6159" name="Picture 6" descr="Mostra immagine a dimensione intera">
              <a:hlinkClick r:id="rId4"/>
            </p:cNvPr>
            <p:cNvPicPr>
              <a:picLocks noChangeAspect="1" noChangeArrowheads="1"/>
            </p:cNvPicPr>
            <p:nvPr/>
          </p:nvPicPr>
          <p:blipFill>
            <a:blip r:embed="rId5"/>
            <a:srcRect/>
            <a:stretch>
              <a:fillRect/>
            </a:stretch>
          </p:blipFill>
          <p:spPr bwMode="auto">
            <a:xfrm>
              <a:off x="1086" y="3454"/>
              <a:ext cx="431" cy="384"/>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0" descr="http://www.parkinsonitalia.it/images/stipsi19.jpg">
            <a:hlinkClick r:id="rId3"/>
          </p:cNvPr>
          <p:cNvPicPr>
            <a:picLocks noChangeAspect="1" noChangeArrowheads="1"/>
          </p:cNvPicPr>
          <p:nvPr/>
        </p:nvPicPr>
        <p:blipFill>
          <a:blip r:embed="rId4"/>
          <a:srcRect/>
          <a:stretch>
            <a:fillRect/>
          </a:stretch>
        </p:blipFill>
        <p:spPr bwMode="auto">
          <a:xfrm>
            <a:off x="539750" y="1844675"/>
            <a:ext cx="2500313" cy="2879725"/>
          </a:xfrm>
          <a:prstGeom prst="rect">
            <a:avLst/>
          </a:prstGeom>
          <a:noFill/>
          <a:ln w="9525">
            <a:solidFill>
              <a:srgbClr val="FF0000"/>
            </a:solidFill>
            <a:miter lim="800000"/>
            <a:headEnd/>
            <a:tailEnd/>
          </a:ln>
        </p:spPr>
      </p:pic>
      <p:pic>
        <p:nvPicPr>
          <p:cNvPr id="7171" name="Picture 22" descr="http://us.123rf.com/400wm/400/400/hibrida/hibrida1207/hibrida120700039/14298164-notte-sfondo-del-cielo-con-il-sonno-degli-animali-simpatici-cartoni-animati.jpg">
            <a:hlinkClick r:id="rId5"/>
          </p:cNvPr>
          <p:cNvPicPr>
            <a:picLocks noChangeAspect="1" noChangeArrowheads="1"/>
          </p:cNvPicPr>
          <p:nvPr/>
        </p:nvPicPr>
        <p:blipFill>
          <a:blip r:embed="rId6"/>
          <a:srcRect/>
          <a:stretch>
            <a:fillRect/>
          </a:stretch>
        </p:blipFill>
        <p:spPr bwMode="auto">
          <a:xfrm>
            <a:off x="5867400" y="1017588"/>
            <a:ext cx="2482850" cy="2482850"/>
          </a:xfrm>
          <a:prstGeom prst="rect">
            <a:avLst/>
          </a:prstGeom>
          <a:noFill/>
          <a:ln w="9525">
            <a:solidFill>
              <a:srgbClr val="FF0000"/>
            </a:solidFill>
            <a:miter lim="800000"/>
            <a:headEnd/>
            <a:tailEnd/>
          </a:ln>
        </p:spPr>
      </p:pic>
      <p:pic>
        <p:nvPicPr>
          <p:cNvPr id="7172" name="Picture 24" descr="http://us.123rf.com/400wm/400/400/yayayoy/yayayoy1210/yayayoy121000001/15584118-emoticon-with-nausea.jpg">
            <a:hlinkClick r:id="rId7"/>
          </p:cNvPr>
          <p:cNvPicPr>
            <a:picLocks noChangeAspect="1" noChangeArrowheads="1"/>
          </p:cNvPicPr>
          <p:nvPr/>
        </p:nvPicPr>
        <p:blipFill>
          <a:blip r:embed="rId8"/>
          <a:srcRect/>
          <a:stretch>
            <a:fillRect/>
          </a:stretch>
        </p:blipFill>
        <p:spPr bwMode="auto">
          <a:xfrm>
            <a:off x="3708400" y="3716338"/>
            <a:ext cx="2706688" cy="2565400"/>
          </a:xfrm>
          <a:prstGeom prst="rect">
            <a:avLst/>
          </a:prstGeom>
          <a:noFill/>
          <a:ln w="9525">
            <a:solidFill>
              <a:srgbClr val="FF0000"/>
            </a:solidFill>
            <a:miter lim="800000"/>
            <a:headEnd/>
            <a:tailEnd/>
          </a:ln>
        </p:spPr>
      </p:pic>
      <p:sp>
        <p:nvSpPr>
          <p:cNvPr id="8198" name="Text Box 6"/>
          <p:cNvSpPr txBox="1">
            <a:spLocks noChangeArrowheads="1"/>
          </p:cNvSpPr>
          <p:nvPr/>
        </p:nvSpPr>
        <p:spPr bwMode="auto">
          <a:xfrm>
            <a:off x="288925" y="342900"/>
            <a:ext cx="6126163" cy="40005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prstTxWarp prst="textNoShape">
              <a:avLst/>
            </a:prstTxWarp>
            <a:spAutoFit/>
          </a:bodyPr>
          <a:lstStyle/>
          <a:p>
            <a:r>
              <a:rPr lang="it-IT" sz="2000">
                <a:solidFill>
                  <a:srgbClr val="002060"/>
                </a:solidFill>
                <a:latin typeface="Verdana" pitchFamily="-84" charset="0"/>
                <a:ea typeface="Verdana" pitchFamily="-84" charset="0"/>
                <a:cs typeface="Verdana" pitchFamily="-84" charset="0"/>
              </a:rPr>
              <a:t>Ricordiamo gli effetti collaterali più frequenti…</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Programma Comorbilità.png"/>
          <p:cNvPicPr>
            <a:picLocks noChangeAspect="1"/>
          </p:cNvPicPr>
          <p:nvPr/>
        </p:nvPicPr>
        <p:blipFill>
          <a:blip r:embed="rId2"/>
          <a:srcRect l="9167" t="58212" r="50833" b="30146"/>
          <a:stretch>
            <a:fillRect/>
          </a:stretch>
        </p:blipFill>
        <p:spPr>
          <a:xfrm>
            <a:off x="381000" y="2895600"/>
            <a:ext cx="8360229" cy="1219200"/>
          </a:xfrm>
          <a:prstGeom prst="rect">
            <a:avLst/>
          </a:prstGeom>
        </p:spPr>
      </p:pic>
      <p:pic>
        <p:nvPicPr>
          <p:cNvPr id="3" name="Immagine 2" descr="Le comorbilità nell'avvicinamento al fine vita.png"/>
          <p:cNvPicPr>
            <a:picLocks noChangeAspect="1"/>
          </p:cNvPicPr>
          <p:nvPr/>
        </p:nvPicPr>
        <p:blipFill>
          <a:blip r:embed="rId3"/>
          <a:srcRect r="56667" b="69194"/>
          <a:stretch>
            <a:fillRect/>
          </a:stretch>
        </p:blipFill>
        <p:spPr>
          <a:xfrm>
            <a:off x="1" y="0"/>
            <a:ext cx="4168858" cy="1600200"/>
          </a:xfrm>
          <a:prstGeom prst="rect">
            <a:avLst/>
          </a:prstGeom>
        </p:spPr>
      </p:pic>
      <p:pic>
        <p:nvPicPr>
          <p:cNvPr id="5" name="Immagine 4" descr="Le comorbilità nell'avvicinamento al fine vita.png"/>
          <p:cNvPicPr>
            <a:picLocks noChangeAspect="1"/>
          </p:cNvPicPr>
          <p:nvPr/>
        </p:nvPicPr>
        <p:blipFill>
          <a:blip r:embed="rId3"/>
          <a:srcRect t="70675" b="16978"/>
          <a:stretch>
            <a:fillRect/>
          </a:stretch>
        </p:blipFill>
        <p:spPr>
          <a:xfrm>
            <a:off x="0" y="6248400"/>
            <a:ext cx="9144000" cy="609600"/>
          </a:xfrm>
          <a:prstGeom prst="rect">
            <a:avLst/>
          </a:prstGeo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5"/>
          <p:cNvSpPr txBox="1">
            <a:spLocks noChangeArrowheads="1"/>
          </p:cNvSpPr>
          <p:nvPr/>
        </p:nvSpPr>
        <p:spPr bwMode="auto">
          <a:xfrm>
            <a:off x="395288" y="347663"/>
            <a:ext cx="5222875" cy="366712"/>
          </a:xfrm>
          <a:prstGeom prst="rect">
            <a:avLst/>
          </a:prstGeom>
          <a:noFill/>
          <a:ln w="9525">
            <a:noFill/>
            <a:miter lim="800000"/>
            <a:headEnd/>
            <a:tailEnd/>
          </a:ln>
          <a:effectLst/>
        </p:spPr>
        <p:txBody>
          <a:bodyPr wrap="none">
            <a:prstTxWarp prst="textNoShape">
              <a:avLst/>
            </a:prstTxWarp>
            <a:spAutoFit/>
          </a:bodyPr>
          <a:lstStyle/>
          <a:p>
            <a:r>
              <a:rPr lang="it-IT" b="1">
                <a:solidFill>
                  <a:srgbClr val="FF3300"/>
                </a:solidFill>
                <a:latin typeface="Verdana" pitchFamily="-84" charset="0"/>
              </a:rPr>
              <a:t>4. Morfina in pz con morbo Parkinson…</a:t>
            </a:r>
          </a:p>
        </p:txBody>
      </p:sp>
      <p:pic>
        <p:nvPicPr>
          <p:cNvPr id="8195" name="Picture 4"/>
          <p:cNvPicPr>
            <a:picLocks noChangeAspect="1" noChangeArrowheads="1"/>
          </p:cNvPicPr>
          <p:nvPr/>
        </p:nvPicPr>
        <p:blipFill>
          <a:blip r:embed="rId2"/>
          <a:srcRect/>
          <a:stretch>
            <a:fillRect/>
          </a:stretch>
        </p:blipFill>
        <p:spPr bwMode="auto">
          <a:xfrm>
            <a:off x="3708400" y="692150"/>
            <a:ext cx="5146675" cy="3119438"/>
          </a:xfrm>
          <a:prstGeom prst="rect">
            <a:avLst/>
          </a:prstGeom>
          <a:noFill/>
          <a:ln w="19050">
            <a:solidFill>
              <a:srgbClr val="008000"/>
            </a:solidFill>
            <a:miter lim="800000"/>
            <a:headEnd/>
            <a:tailEnd/>
          </a:ln>
        </p:spPr>
      </p:pic>
      <p:pic>
        <p:nvPicPr>
          <p:cNvPr id="8196" name="Picture 20" descr="http://www.parkinsonitalia.it/images/stipsi19.jpg">
            <a:hlinkClick r:id="rId3"/>
          </p:cNvPr>
          <p:cNvPicPr>
            <a:picLocks noChangeAspect="1" noChangeArrowheads="1"/>
          </p:cNvPicPr>
          <p:nvPr/>
        </p:nvPicPr>
        <p:blipFill>
          <a:blip r:embed="rId4"/>
          <a:srcRect/>
          <a:stretch>
            <a:fillRect/>
          </a:stretch>
        </p:blipFill>
        <p:spPr bwMode="auto">
          <a:xfrm>
            <a:off x="1116013" y="1484313"/>
            <a:ext cx="1541462" cy="1774825"/>
          </a:xfrm>
          <a:prstGeom prst="rect">
            <a:avLst/>
          </a:prstGeom>
          <a:noFill/>
          <a:ln w="9525">
            <a:solidFill>
              <a:schemeClr val="tx1"/>
            </a:solidFill>
            <a:miter lim="800000"/>
            <a:headEnd/>
            <a:tailEnd/>
          </a:ln>
        </p:spPr>
      </p:pic>
      <p:pic>
        <p:nvPicPr>
          <p:cNvPr id="8197" name="Picture 10"/>
          <p:cNvPicPr>
            <a:picLocks noChangeAspect="1" noChangeArrowheads="1"/>
          </p:cNvPicPr>
          <p:nvPr/>
        </p:nvPicPr>
        <p:blipFill>
          <a:blip r:embed="rId5"/>
          <a:srcRect/>
          <a:stretch>
            <a:fillRect/>
          </a:stretch>
        </p:blipFill>
        <p:spPr bwMode="auto">
          <a:xfrm>
            <a:off x="684213" y="3903663"/>
            <a:ext cx="5434012" cy="2765425"/>
          </a:xfrm>
          <a:prstGeom prst="rect">
            <a:avLst/>
          </a:prstGeom>
          <a:noFill/>
          <a:ln w="15875">
            <a:solidFill>
              <a:srgbClr val="FF0000"/>
            </a:solidFill>
            <a:miter lim="800000"/>
            <a:headEnd/>
            <a:tailEnd/>
          </a:ln>
          <a:effec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8"/>
          <p:cNvSpPr>
            <a:spLocks noChangeArrowheads="1"/>
          </p:cNvSpPr>
          <p:nvPr/>
        </p:nvSpPr>
        <p:spPr bwMode="auto">
          <a:xfrm>
            <a:off x="152400" y="1670050"/>
            <a:ext cx="9144000" cy="396875"/>
          </a:xfrm>
          <a:prstGeom prst="rect">
            <a:avLst/>
          </a:prstGeom>
          <a:noFill/>
          <a:ln w="9525">
            <a:noFill/>
            <a:miter lim="800000"/>
            <a:headEnd/>
            <a:tailEnd/>
          </a:ln>
        </p:spPr>
        <p:txBody>
          <a:bodyPr>
            <a:prstTxWarp prst="textNoShape">
              <a:avLst/>
            </a:prstTxWarp>
            <a:spAutoFit/>
          </a:bodyPr>
          <a:lstStyle/>
          <a:p>
            <a:pPr eaLnBrk="0" hangingPunct="0"/>
            <a:endParaRPr lang="it-IT" sz="2000">
              <a:solidFill>
                <a:srgbClr val="FFFF66"/>
              </a:solidFill>
            </a:endParaRPr>
          </a:p>
        </p:txBody>
      </p:sp>
      <p:pic>
        <p:nvPicPr>
          <p:cNvPr id="9219" name="Picture 20" descr="http://www.parkinsonitalia.it/images/stipsi19.jpg">
            <a:hlinkClick r:id="rId2"/>
          </p:cNvPr>
          <p:cNvPicPr>
            <a:picLocks noChangeAspect="1" noChangeArrowheads="1"/>
          </p:cNvPicPr>
          <p:nvPr/>
        </p:nvPicPr>
        <p:blipFill>
          <a:blip r:embed="rId3"/>
          <a:srcRect/>
          <a:stretch>
            <a:fillRect/>
          </a:stretch>
        </p:blipFill>
        <p:spPr bwMode="auto">
          <a:xfrm>
            <a:off x="684213" y="620713"/>
            <a:ext cx="2062162" cy="2374900"/>
          </a:xfrm>
          <a:prstGeom prst="rect">
            <a:avLst/>
          </a:prstGeom>
          <a:noFill/>
          <a:ln w="9525">
            <a:solidFill>
              <a:srgbClr val="FF0000"/>
            </a:solidFill>
            <a:miter lim="800000"/>
            <a:headEnd/>
            <a:tailEnd/>
          </a:ln>
        </p:spPr>
      </p:pic>
      <p:sp>
        <p:nvSpPr>
          <p:cNvPr id="9220" name="Text Box 13"/>
          <p:cNvSpPr txBox="1">
            <a:spLocks noChangeArrowheads="1"/>
          </p:cNvSpPr>
          <p:nvPr/>
        </p:nvSpPr>
        <p:spPr bwMode="auto">
          <a:xfrm>
            <a:off x="3132138" y="900113"/>
            <a:ext cx="5564187" cy="1816100"/>
          </a:xfrm>
          <a:prstGeom prst="rect">
            <a:avLst/>
          </a:prstGeom>
          <a:noFill/>
          <a:ln w="19050">
            <a:solidFill>
              <a:srgbClr val="FF0000"/>
            </a:solidFill>
            <a:miter lim="800000"/>
            <a:headEnd/>
            <a:tailEnd/>
          </a:ln>
          <a:effectLst>
            <a:prstShdw prst="shdw17" dist="17961" dir="2700000">
              <a:srgbClr val="990000">
                <a:alpha val="74998"/>
              </a:srgbClr>
            </a:prstShdw>
          </a:effectLst>
        </p:spPr>
        <p:txBody>
          <a:bodyPr>
            <a:prstTxWarp prst="textNoShape">
              <a:avLst/>
            </a:prstTxWarp>
            <a:spAutoFit/>
          </a:bodyPr>
          <a:lstStyle/>
          <a:p>
            <a:pPr algn="just">
              <a:buClr>
                <a:srgbClr val="FF0000"/>
              </a:buClr>
              <a:buFont typeface="Wingdings" pitchFamily="-84" charset="2"/>
              <a:buChar char="ü"/>
            </a:pPr>
            <a:r>
              <a:rPr lang="it-IT" sz="1400">
                <a:solidFill>
                  <a:srgbClr val="002060"/>
                </a:solidFill>
                <a:latin typeface="Verdana" pitchFamily="-84" charset="0"/>
              </a:rPr>
              <a:t> E’ fondamentale seguire dall’inizio della terapia una dieta corretta con fibre e liquidi in abbondanza</a:t>
            </a:r>
          </a:p>
          <a:p>
            <a:pPr algn="just">
              <a:buClr>
                <a:srgbClr val="FF0000"/>
              </a:buClr>
              <a:buFont typeface="Wingdings" pitchFamily="-84" charset="2"/>
              <a:buChar char="ü"/>
            </a:pPr>
            <a:endParaRPr lang="it-IT" sz="1400">
              <a:solidFill>
                <a:srgbClr val="002060"/>
              </a:solidFill>
              <a:latin typeface="Verdana" pitchFamily="-84" charset="0"/>
            </a:endParaRPr>
          </a:p>
          <a:p>
            <a:pPr algn="just">
              <a:buClr>
                <a:srgbClr val="FF0000"/>
              </a:buClr>
              <a:buFont typeface="Wingdings" pitchFamily="-84" charset="2"/>
              <a:buChar char="ü"/>
            </a:pPr>
            <a:r>
              <a:rPr lang="it-IT" sz="1400">
                <a:solidFill>
                  <a:srgbClr val="002060"/>
                </a:solidFill>
                <a:latin typeface="Verdana" pitchFamily="-84" charset="0"/>
              </a:rPr>
              <a:t> Lassativi (“di massa”, osmotici,emollienti, di contatto)</a:t>
            </a:r>
          </a:p>
          <a:p>
            <a:pPr algn="just">
              <a:buClr>
                <a:srgbClr val="FF0000"/>
              </a:buClr>
              <a:buFont typeface="Wingdings" pitchFamily="-84" charset="2"/>
              <a:buChar char="ü"/>
            </a:pPr>
            <a:endParaRPr lang="it-IT" sz="1400">
              <a:solidFill>
                <a:srgbClr val="002060"/>
              </a:solidFill>
              <a:latin typeface="Verdana" pitchFamily="-84" charset="0"/>
            </a:endParaRPr>
          </a:p>
          <a:p>
            <a:pPr algn="just">
              <a:buClr>
                <a:srgbClr val="FF0000"/>
              </a:buClr>
              <a:buFont typeface="Wingdings" pitchFamily="-84" charset="2"/>
              <a:buChar char="ü"/>
            </a:pPr>
            <a:r>
              <a:rPr lang="it-IT" sz="1400">
                <a:solidFill>
                  <a:srgbClr val="002060"/>
                </a:solidFill>
                <a:latin typeface="Verdana" pitchFamily="-84" charset="0"/>
              </a:rPr>
              <a:t> Terapia Target: Metilnaltrexone </a:t>
            </a:r>
          </a:p>
          <a:p>
            <a:pPr algn="just">
              <a:buClr>
                <a:srgbClr val="FF0000"/>
              </a:buClr>
              <a:buFont typeface="Wingdings" pitchFamily="-84" charset="2"/>
              <a:buChar char="ü"/>
            </a:pPr>
            <a:endParaRPr lang="it-IT" sz="1400">
              <a:solidFill>
                <a:srgbClr val="002060"/>
              </a:solidFill>
              <a:latin typeface="Verdana" pitchFamily="-84" charset="0"/>
            </a:endParaRPr>
          </a:p>
          <a:p>
            <a:pPr algn="just">
              <a:buClr>
                <a:srgbClr val="FF0000"/>
              </a:buClr>
              <a:buFont typeface="Wingdings" pitchFamily="-84" charset="2"/>
              <a:buChar char="ü"/>
            </a:pPr>
            <a:r>
              <a:rPr lang="it-IT" sz="1400">
                <a:solidFill>
                  <a:srgbClr val="002060"/>
                </a:solidFill>
                <a:latin typeface="Verdana" pitchFamily="-84" charset="0"/>
              </a:rPr>
              <a:t> Ossicodone/naloxone</a:t>
            </a:r>
          </a:p>
        </p:txBody>
      </p:sp>
      <p:pic>
        <p:nvPicPr>
          <p:cNvPr id="9221" name="Picture 14"/>
          <p:cNvPicPr>
            <a:picLocks noChangeAspect="1" noChangeArrowheads="1"/>
          </p:cNvPicPr>
          <p:nvPr/>
        </p:nvPicPr>
        <p:blipFill>
          <a:blip r:embed="rId4"/>
          <a:srcRect/>
          <a:stretch>
            <a:fillRect/>
          </a:stretch>
        </p:blipFill>
        <p:spPr bwMode="auto">
          <a:xfrm>
            <a:off x="6721475" y="3068638"/>
            <a:ext cx="1738313" cy="3429000"/>
          </a:xfrm>
          <a:prstGeom prst="rect">
            <a:avLst/>
          </a:prstGeom>
          <a:noFill/>
          <a:ln w="9525">
            <a:noFill/>
            <a:miter lim="800000"/>
            <a:headEnd/>
            <a:tailEnd/>
          </a:ln>
        </p:spPr>
      </p:pic>
      <p:sp>
        <p:nvSpPr>
          <p:cNvPr id="9232" name="Text Box 16"/>
          <p:cNvSpPr txBox="1">
            <a:spLocks noChangeArrowheads="1"/>
          </p:cNvSpPr>
          <p:nvPr/>
        </p:nvSpPr>
        <p:spPr bwMode="auto">
          <a:xfrm>
            <a:off x="581025" y="3429000"/>
            <a:ext cx="6119813" cy="2554288"/>
          </a:xfrm>
          <a:prstGeom prst="rect">
            <a:avLst/>
          </a:prstGeom>
          <a:noFill/>
          <a:ln w="9525">
            <a:noFill/>
            <a:miter lim="800000"/>
            <a:headEnd/>
            <a:tailEnd/>
          </a:ln>
          <a:effectLst>
            <a:prstShdw prst="shdw17" dist="17961" dir="2700000">
              <a:schemeClr val="accent1">
                <a:gamma/>
                <a:shade val="60000"/>
                <a:invGamma/>
              </a:schemeClr>
            </a:prstShdw>
          </a:effectLst>
        </p:spPr>
        <p:txBody>
          <a:bodyPr>
            <a:prstTxWarp prst="textNoShape">
              <a:avLst/>
            </a:prstTxWarp>
            <a:spAutoFit/>
          </a:bodyPr>
          <a:lstStyle/>
          <a:p>
            <a:pPr algn="just"/>
            <a:r>
              <a:rPr lang="it-IT" sz="1200">
                <a:solidFill>
                  <a:srgbClr val="002060"/>
                </a:solidFill>
                <a:latin typeface="Verdana" pitchFamily="-84" charset="0"/>
                <a:ea typeface="Verdana" pitchFamily="-84" charset="0"/>
                <a:cs typeface="Verdana" pitchFamily="-84" charset="0"/>
              </a:rPr>
              <a:t>Oxycodone/Naloxone in the Management of Patients With Pain and Opioid-Induced Bowel Dysfunction.</a:t>
            </a:r>
          </a:p>
          <a:p>
            <a:pPr algn="just"/>
            <a:r>
              <a:rPr lang="it-IT" sz="1200">
                <a:solidFill>
                  <a:srgbClr val="002060"/>
                </a:solidFill>
                <a:latin typeface="Verdana" pitchFamily="-84" charset="0"/>
                <a:ea typeface="Verdana" pitchFamily="-84" charset="0"/>
                <a:cs typeface="Verdana" pitchFamily="-84" charset="0"/>
              </a:rPr>
              <a:t>Leppert W.</a:t>
            </a:r>
            <a:endParaRPr lang="it-IT" sz="1200" b="1">
              <a:solidFill>
                <a:srgbClr val="002060"/>
              </a:solidFill>
              <a:latin typeface="Verdana" pitchFamily="-84" charset="0"/>
              <a:ea typeface="Verdana" pitchFamily="-84" charset="0"/>
              <a:cs typeface="Verdana" pitchFamily="-84" charset="0"/>
            </a:endParaRPr>
          </a:p>
          <a:p>
            <a:pPr algn="just"/>
            <a:r>
              <a:rPr lang="it-IT" sz="1200" b="1">
                <a:solidFill>
                  <a:srgbClr val="002060"/>
                </a:solidFill>
                <a:latin typeface="Verdana" pitchFamily="-84" charset="0"/>
                <a:ea typeface="Verdana" pitchFamily="-84" charset="0"/>
                <a:cs typeface="Verdana" pitchFamily="-84" charset="0"/>
              </a:rPr>
              <a:t>Curr Drug Targets</a:t>
            </a:r>
            <a:r>
              <a:rPr lang="it-IT" sz="1200">
                <a:solidFill>
                  <a:srgbClr val="002060"/>
                </a:solidFill>
                <a:latin typeface="Verdana" pitchFamily="-84" charset="0"/>
                <a:ea typeface="Verdana" pitchFamily="-84" charset="0"/>
                <a:cs typeface="Verdana" pitchFamily="-84" charset="0"/>
              </a:rPr>
              <a:t>. 2013 Aug 29</a:t>
            </a:r>
          </a:p>
          <a:p>
            <a:pPr algn="just"/>
            <a:endParaRPr lang="it-IT" sz="1200">
              <a:solidFill>
                <a:srgbClr val="002060"/>
              </a:solidFill>
              <a:latin typeface="Verdana" pitchFamily="-84" charset="0"/>
              <a:ea typeface="Verdana" pitchFamily="-84" charset="0"/>
              <a:cs typeface="Verdana" pitchFamily="-84" charset="0"/>
            </a:endParaRPr>
          </a:p>
          <a:p>
            <a:pPr algn="just"/>
            <a:r>
              <a:rPr lang="it-IT" sz="1000">
                <a:solidFill>
                  <a:srgbClr val="002060"/>
                </a:solidFill>
                <a:latin typeface="Verdana" pitchFamily="-84" charset="0"/>
                <a:ea typeface="Verdana" pitchFamily="-84" charset="0"/>
                <a:cs typeface="Verdana" pitchFamily="-84" charset="0"/>
              </a:rPr>
              <a:t>Methods: A literature search with terms "oxycodone/naloxone" in the PubMed and MEDLINE database updated on 31st July 2013. All studies of oxycodone/naloxone (randomized, controlled trials and open, uncontrolled studies) were included. In addition, studies on pharmacokinetics and pharmacodynamics of oxycodone/naloxone were included. </a:t>
            </a:r>
          </a:p>
          <a:p>
            <a:pPr algn="just"/>
            <a:r>
              <a:rPr lang="it-IT" sz="1000">
                <a:solidFill>
                  <a:srgbClr val="002060"/>
                </a:solidFill>
                <a:latin typeface="Verdana" pitchFamily="-84" charset="0"/>
                <a:ea typeface="Verdana" pitchFamily="-84" charset="0"/>
                <a:cs typeface="Verdana" pitchFamily="-84" charset="0"/>
              </a:rPr>
              <a:t>Results: A combination of prolonged-release oxycodone with prolonged-release naloxone (OXN) in one tablet with a fixed 2:1 ratio provides effective analgesia with limited disturbing effect on bowel function…</a:t>
            </a:r>
          </a:p>
          <a:p>
            <a:pPr algn="just"/>
            <a:r>
              <a:rPr lang="it-IT" sz="1000">
                <a:solidFill>
                  <a:srgbClr val="002060"/>
                </a:solidFill>
                <a:latin typeface="Verdana" pitchFamily="-84" charset="0"/>
                <a:ea typeface="Verdana" pitchFamily="-84" charset="0"/>
                <a:cs typeface="Verdana" pitchFamily="-84" charset="0"/>
              </a:rPr>
              <a:t>…As demonstrated in controlled studies conducted in patients with chronic non-malignant and cancer-related pain OXN in daily doses up to 80 mg/40 mg provided equally effective analgesia with an improved bowel function compared to oxycodone administered alone.</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395288" y="260350"/>
            <a:ext cx="3027362" cy="366713"/>
          </a:xfrm>
          <a:prstGeom prst="rect">
            <a:avLst/>
          </a:prstGeom>
          <a:noFill/>
          <a:ln w="9525">
            <a:noFill/>
            <a:miter lim="800000"/>
            <a:headEnd/>
            <a:tailEnd/>
          </a:ln>
          <a:effectLst/>
        </p:spPr>
        <p:txBody>
          <a:bodyPr wrap="none">
            <a:prstTxWarp prst="textNoShape">
              <a:avLst/>
            </a:prstTxWarp>
            <a:spAutoFit/>
          </a:bodyPr>
          <a:lstStyle/>
          <a:p>
            <a:r>
              <a:rPr lang="it-IT" b="1">
                <a:solidFill>
                  <a:srgbClr val="FF3300"/>
                </a:solidFill>
                <a:latin typeface="Verdana" pitchFamily="-84" charset="0"/>
              </a:rPr>
              <a:t>5. Morfina e Levodopa</a:t>
            </a:r>
          </a:p>
        </p:txBody>
      </p:sp>
      <p:pic>
        <p:nvPicPr>
          <p:cNvPr id="10243" name="Picture 24" descr="http://us.123rf.com/400wm/400/400/yayayoy/yayayoy1210/yayayoy121000001/15584118-emoticon-with-nausea.jpg">
            <a:hlinkClick r:id="rId2"/>
          </p:cNvPr>
          <p:cNvPicPr>
            <a:picLocks noChangeAspect="1" noChangeArrowheads="1"/>
          </p:cNvPicPr>
          <p:nvPr/>
        </p:nvPicPr>
        <p:blipFill>
          <a:blip r:embed="rId3"/>
          <a:srcRect/>
          <a:stretch>
            <a:fillRect/>
          </a:stretch>
        </p:blipFill>
        <p:spPr bwMode="auto">
          <a:xfrm>
            <a:off x="684213" y="765175"/>
            <a:ext cx="1265237" cy="1200150"/>
          </a:xfrm>
          <a:prstGeom prst="rect">
            <a:avLst/>
          </a:prstGeom>
          <a:noFill/>
          <a:ln w="12700">
            <a:solidFill>
              <a:srgbClr val="FF0000"/>
            </a:solidFill>
            <a:miter lim="800000"/>
            <a:headEnd/>
            <a:tailEnd/>
          </a:ln>
        </p:spPr>
      </p:pic>
      <p:pic>
        <p:nvPicPr>
          <p:cNvPr id="10244" name="Picture 4"/>
          <p:cNvPicPr>
            <a:picLocks noChangeAspect="1" noChangeArrowheads="1"/>
          </p:cNvPicPr>
          <p:nvPr/>
        </p:nvPicPr>
        <p:blipFill>
          <a:blip r:embed="rId4"/>
          <a:srcRect/>
          <a:stretch>
            <a:fillRect/>
          </a:stretch>
        </p:blipFill>
        <p:spPr bwMode="auto">
          <a:xfrm>
            <a:off x="1979613" y="765175"/>
            <a:ext cx="6696075" cy="5218113"/>
          </a:xfrm>
          <a:prstGeom prst="rect">
            <a:avLst/>
          </a:prstGeom>
          <a:noFill/>
          <a:ln w="9525">
            <a:noFill/>
            <a:miter lim="800000"/>
            <a:headEnd/>
            <a:tailEnd/>
          </a:ln>
        </p:spPr>
      </p:pic>
      <p:sp>
        <p:nvSpPr>
          <p:cNvPr id="10245" name="Text Box 5"/>
          <p:cNvSpPr txBox="1">
            <a:spLocks noChangeArrowheads="1"/>
          </p:cNvSpPr>
          <p:nvPr/>
        </p:nvSpPr>
        <p:spPr bwMode="auto">
          <a:xfrm>
            <a:off x="3851275" y="6308725"/>
            <a:ext cx="5119688" cy="244475"/>
          </a:xfrm>
          <a:prstGeom prst="rect">
            <a:avLst/>
          </a:prstGeom>
          <a:noFill/>
          <a:ln w="9525">
            <a:noFill/>
            <a:miter lim="800000"/>
            <a:headEnd/>
            <a:tailEnd/>
          </a:ln>
        </p:spPr>
        <p:txBody>
          <a:bodyPr wrap="none">
            <a:prstTxWarp prst="textNoShape">
              <a:avLst/>
            </a:prstTxWarp>
            <a:spAutoFit/>
          </a:bodyPr>
          <a:lstStyle/>
          <a:p>
            <a:r>
              <a:rPr lang="it-IT" sz="1000">
                <a:latin typeface="Verdana" pitchFamily="-84" charset="0"/>
              </a:rPr>
              <a:t>Godman and Gilman’s The pharmacogical basis of therapeutics, 2011, XII ed</a:t>
            </a:r>
          </a:p>
        </p:txBody>
      </p:sp>
      <p:sp>
        <p:nvSpPr>
          <p:cNvPr id="10246" name="Oval 8"/>
          <p:cNvSpPr>
            <a:spLocks noChangeArrowheads="1"/>
          </p:cNvSpPr>
          <p:nvPr/>
        </p:nvSpPr>
        <p:spPr bwMode="auto">
          <a:xfrm>
            <a:off x="3779838" y="4581525"/>
            <a:ext cx="792162" cy="215900"/>
          </a:xfrm>
          <a:prstGeom prst="ellipse">
            <a:avLst/>
          </a:prstGeom>
          <a:noFill/>
          <a:ln w="9525">
            <a:solidFill>
              <a:srgbClr val="FF3300"/>
            </a:solidFill>
            <a:round/>
            <a:headEnd/>
            <a:tailEnd/>
          </a:ln>
          <a:effectLst>
            <a:prstShdw prst="shdw17" dist="17961" dir="2700000">
              <a:srgbClr val="991F00">
                <a:alpha val="74998"/>
              </a:srgbClr>
            </a:prstShdw>
          </a:effectLst>
        </p:spPr>
        <p:txBody>
          <a:bodyPr wrap="none" anchor="ctr">
            <a:prstTxWarp prst="textNoShape">
              <a:avLst/>
            </a:prstTxWarp>
          </a:bodyPr>
          <a:lstStyle/>
          <a:p>
            <a:endParaRPr lang="it-IT"/>
          </a:p>
        </p:txBody>
      </p:sp>
      <p:sp>
        <p:nvSpPr>
          <p:cNvPr id="10247" name="Oval 9"/>
          <p:cNvSpPr>
            <a:spLocks noChangeArrowheads="1"/>
          </p:cNvSpPr>
          <p:nvPr/>
        </p:nvSpPr>
        <p:spPr bwMode="auto">
          <a:xfrm>
            <a:off x="3851275" y="5084763"/>
            <a:ext cx="792163" cy="288925"/>
          </a:xfrm>
          <a:prstGeom prst="ellipse">
            <a:avLst/>
          </a:prstGeom>
          <a:noFill/>
          <a:ln w="9525">
            <a:solidFill>
              <a:srgbClr val="FF3300"/>
            </a:solidFill>
            <a:round/>
            <a:headEnd/>
            <a:tailEnd/>
          </a:ln>
          <a:effectLst>
            <a:prstShdw prst="shdw17" dist="17961" dir="2700000">
              <a:srgbClr val="991F00">
                <a:alpha val="74998"/>
              </a:srgbClr>
            </a:prstShdw>
          </a:effectLst>
        </p:spPr>
        <p:txBody>
          <a:bodyPr wrap="none" anchor="ctr">
            <a:prstTxWarp prst="textNoShape">
              <a:avLst/>
            </a:prstTxWarp>
          </a:bodyPr>
          <a:lstStyle/>
          <a:p>
            <a:endParaRPr lang="it-IT"/>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50"/>
          <p:cNvSpPr>
            <a:spLocks noChangeArrowheads="1"/>
          </p:cNvSpPr>
          <p:nvPr/>
        </p:nvSpPr>
        <p:spPr bwMode="auto">
          <a:xfrm>
            <a:off x="1476375" y="1341438"/>
            <a:ext cx="7148513" cy="323850"/>
          </a:xfrm>
          <a:prstGeom prst="rect">
            <a:avLst/>
          </a:prstGeom>
          <a:noFill/>
          <a:ln w="9525">
            <a:noFill/>
            <a:miter lim="800000"/>
            <a:headEnd/>
            <a:tailEnd/>
          </a:ln>
        </p:spPr>
        <p:txBody>
          <a:bodyPr>
            <a:prstTxWarp prst="textNoShape">
              <a:avLst/>
            </a:prstTxWarp>
          </a:bodyPr>
          <a:lstStyle/>
          <a:p>
            <a:endParaRPr lang="it-IT" sz="2400">
              <a:latin typeface="Verdana" pitchFamily="-84" charset="0"/>
            </a:endParaRPr>
          </a:p>
        </p:txBody>
      </p:sp>
      <p:sp>
        <p:nvSpPr>
          <p:cNvPr id="11267" name="Rectangle 451"/>
          <p:cNvSpPr>
            <a:spLocks noChangeArrowheads="1"/>
          </p:cNvSpPr>
          <p:nvPr/>
        </p:nvSpPr>
        <p:spPr bwMode="auto">
          <a:xfrm>
            <a:off x="1187450" y="549275"/>
            <a:ext cx="7029450" cy="244475"/>
          </a:xfrm>
          <a:prstGeom prst="rect">
            <a:avLst/>
          </a:prstGeom>
          <a:noFill/>
          <a:ln w="9525">
            <a:noFill/>
            <a:miter lim="800000"/>
            <a:headEnd/>
            <a:tailEnd/>
          </a:ln>
        </p:spPr>
        <p:txBody>
          <a:bodyPr wrap="none" lIns="0" tIns="0" rIns="0" bIns="0">
            <a:prstTxWarp prst="textNoShape">
              <a:avLst/>
            </a:prstTxWarp>
            <a:spAutoFit/>
          </a:bodyPr>
          <a:lstStyle/>
          <a:p>
            <a:r>
              <a:rPr lang="it-IT" sz="1600" b="1">
                <a:solidFill>
                  <a:srgbClr val="000066"/>
                </a:solidFill>
                <a:latin typeface="Verdana" pitchFamily="-84" charset="0"/>
              </a:rPr>
              <a:t>FARMACI USATI PER LA TRATTARE LA NAUSEA ED IL VOMITO</a:t>
            </a:r>
            <a:endParaRPr lang="it-IT" sz="2400">
              <a:solidFill>
                <a:srgbClr val="000066"/>
              </a:solidFill>
              <a:latin typeface="Verdana" pitchFamily="-84" charset="0"/>
            </a:endParaRPr>
          </a:p>
        </p:txBody>
      </p:sp>
      <p:sp>
        <p:nvSpPr>
          <p:cNvPr id="11268" name="Rectangle 452"/>
          <p:cNvSpPr>
            <a:spLocks noChangeArrowheads="1"/>
          </p:cNvSpPr>
          <p:nvPr/>
        </p:nvSpPr>
        <p:spPr bwMode="auto">
          <a:xfrm>
            <a:off x="1060450" y="1397000"/>
            <a:ext cx="7191375" cy="4367213"/>
          </a:xfrm>
          <a:prstGeom prst="rect">
            <a:avLst/>
          </a:prstGeom>
          <a:noFill/>
          <a:ln w="9525">
            <a:noFill/>
            <a:miter lim="800000"/>
            <a:headEnd/>
            <a:tailEnd/>
          </a:ln>
        </p:spPr>
        <p:txBody>
          <a:bodyPr>
            <a:prstTxWarp prst="textNoShape">
              <a:avLst/>
            </a:prstTxWarp>
          </a:bodyPr>
          <a:lstStyle/>
          <a:p>
            <a:endParaRPr lang="it-IT" sz="2400">
              <a:latin typeface="Verdana" pitchFamily="-84" charset="0"/>
            </a:endParaRPr>
          </a:p>
        </p:txBody>
      </p:sp>
      <p:sp>
        <p:nvSpPr>
          <p:cNvPr id="11269" name="Rectangle 458"/>
          <p:cNvSpPr>
            <a:spLocks noChangeArrowheads="1"/>
          </p:cNvSpPr>
          <p:nvPr/>
        </p:nvSpPr>
        <p:spPr bwMode="auto">
          <a:xfrm>
            <a:off x="3560763" y="1404938"/>
            <a:ext cx="1609725" cy="212725"/>
          </a:xfrm>
          <a:prstGeom prst="rect">
            <a:avLst/>
          </a:prstGeom>
          <a:noFill/>
          <a:ln w="9525">
            <a:noFill/>
            <a:miter lim="800000"/>
            <a:headEnd/>
            <a:tailEnd/>
          </a:ln>
        </p:spPr>
        <p:txBody>
          <a:bodyPr wrap="none" lIns="0" tIns="0" rIns="0" bIns="0">
            <a:prstTxWarp prst="textNoShape">
              <a:avLst/>
            </a:prstTxWarp>
            <a:spAutoFit/>
          </a:bodyPr>
          <a:lstStyle/>
          <a:p>
            <a:r>
              <a:rPr lang="it-IT" sz="1400" b="1">
                <a:solidFill>
                  <a:srgbClr val="000000"/>
                </a:solidFill>
                <a:latin typeface="Verdana" pitchFamily="-84" charset="0"/>
              </a:rPr>
              <a:t>ONDANSETRON </a:t>
            </a:r>
            <a:endParaRPr lang="it-IT" sz="1400">
              <a:latin typeface="Verdana" pitchFamily="-84" charset="0"/>
            </a:endParaRPr>
          </a:p>
        </p:txBody>
      </p:sp>
      <p:sp>
        <p:nvSpPr>
          <p:cNvPr id="11270" name="Rectangle 459"/>
          <p:cNvSpPr>
            <a:spLocks noChangeArrowheads="1"/>
          </p:cNvSpPr>
          <p:nvPr/>
        </p:nvSpPr>
        <p:spPr bwMode="auto">
          <a:xfrm>
            <a:off x="5940425" y="1412875"/>
            <a:ext cx="2411413" cy="457200"/>
          </a:xfrm>
          <a:prstGeom prst="rect">
            <a:avLst/>
          </a:prstGeom>
          <a:noFill/>
          <a:ln w="9525">
            <a:noFill/>
            <a:miter lim="800000"/>
            <a:headEnd/>
            <a:tailEnd/>
          </a:ln>
        </p:spPr>
        <p:txBody>
          <a:bodyPr wrap="none" lIns="0" tIns="0" rIns="0" bIns="0">
            <a:prstTxWarp prst="textNoShape">
              <a:avLst/>
            </a:prstTxWarp>
            <a:spAutoFit/>
          </a:bodyPr>
          <a:lstStyle/>
          <a:p>
            <a:r>
              <a:rPr lang="it-IT" sz="1500">
                <a:solidFill>
                  <a:srgbClr val="000000"/>
                </a:solidFill>
                <a:latin typeface="Verdana" pitchFamily="-84" charset="0"/>
              </a:rPr>
              <a:t>emesi da chemioterapia</a:t>
            </a:r>
          </a:p>
          <a:p>
            <a:r>
              <a:rPr lang="it-IT" sz="1500">
                <a:solidFill>
                  <a:srgbClr val="000000"/>
                </a:solidFill>
                <a:latin typeface="Verdana" pitchFamily="-84" charset="0"/>
              </a:rPr>
              <a:t>gastroenteriti pediatriche</a:t>
            </a:r>
            <a:endParaRPr lang="it-IT">
              <a:solidFill>
                <a:srgbClr val="000000"/>
              </a:solidFill>
            </a:endParaRPr>
          </a:p>
        </p:txBody>
      </p:sp>
      <p:sp>
        <p:nvSpPr>
          <p:cNvPr id="11271" name="Rectangle 462"/>
          <p:cNvSpPr>
            <a:spLocks noChangeArrowheads="1"/>
          </p:cNvSpPr>
          <p:nvPr/>
        </p:nvSpPr>
        <p:spPr bwMode="auto">
          <a:xfrm>
            <a:off x="3952875" y="1627188"/>
            <a:ext cx="841375" cy="212725"/>
          </a:xfrm>
          <a:prstGeom prst="rect">
            <a:avLst/>
          </a:prstGeom>
          <a:noFill/>
          <a:ln w="9525">
            <a:noFill/>
            <a:miter lim="800000"/>
            <a:headEnd/>
            <a:tailEnd/>
          </a:ln>
        </p:spPr>
        <p:txBody>
          <a:bodyPr wrap="none" lIns="0" tIns="0" rIns="0" bIns="0">
            <a:prstTxWarp prst="textNoShape">
              <a:avLst/>
            </a:prstTxWarp>
            <a:spAutoFit/>
          </a:bodyPr>
          <a:lstStyle/>
          <a:p>
            <a:r>
              <a:rPr lang="it-IT" sz="1400">
                <a:solidFill>
                  <a:srgbClr val="000000"/>
                </a:solidFill>
                <a:latin typeface="Verdana" pitchFamily="-84" charset="0"/>
              </a:rPr>
              <a:t>e derivati</a:t>
            </a:r>
            <a:endParaRPr lang="it-IT" sz="1400">
              <a:latin typeface="Verdana" pitchFamily="-84" charset="0"/>
            </a:endParaRPr>
          </a:p>
        </p:txBody>
      </p:sp>
      <p:sp>
        <p:nvSpPr>
          <p:cNvPr id="11272" name="Rectangle 466"/>
          <p:cNvSpPr>
            <a:spLocks noChangeArrowheads="1"/>
          </p:cNvSpPr>
          <p:nvPr/>
        </p:nvSpPr>
        <p:spPr bwMode="auto">
          <a:xfrm>
            <a:off x="3492500" y="2060575"/>
            <a:ext cx="1897063" cy="638175"/>
          </a:xfrm>
          <a:prstGeom prst="rect">
            <a:avLst/>
          </a:prstGeom>
          <a:noFill/>
          <a:ln w="9525">
            <a:noFill/>
            <a:miter lim="800000"/>
            <a:headEnd/>
            <a:tailEnd/>
          </a:ln>
        </p:spPr>
        <p:txBody>
          <a:bodyPr wrap="none" lIns="0" tIns="0" rIns="0" bIns="0">
            <a:prstTxWarp prst="textNoShape">
              <a:avLst/>
            </a:prstTxWarp>
            <a:spAutoFit/>
          </a:bodyPr>
          <a:lstStyle/>
          <a:p>
            <a:r>
              <a:rPr lang="it-IT" sz="1400" b="1">
                <a:solidFill>
                  <a:srgbClr val="000000"/>
                </a:solidFill>
                <a:latin typeface="Verdana" pitchFamily="-84" charset="0"/>
              </a:rPr>
              <a:t>METOCLOPRAMIDE</a:t>
            </a:r>
          </a:p>
          <a:p>
            <a:r>
              <a:rPr lang="it-IT" sz="1400" b="1" i="1">
                <a:solidFill>
                  <a:srgbClr val="000000"/>
                </a:solidFill>
                <a:latin typeface="Verdana" pitchFamily="-84" charset="0"/>
              </a:rPr>
              <a:t>DOMPERIDONE</a:t>
            </a:r>
          </a:p>
          <a:p>
            <a:r>
              <a:rPr lang="it-IT" sz="1400" b="1">
                <a:solidFill>
                  <a:srgbClr val="000000"/>
                </a:solidFill>
                <a:latin typeface="Verdana" pitchFamily="-84" charset="0"/>
              </a:rPr>
              <a:t>PROMETAZINA</a:t>
            </a:r>
            <a:endParaRPr lang="it-IT" sz="1400">
              <a:latin typeface="Verdana" pitchFamily="-84" charset="0"/>
            </a:endParaRPr>
          </a:p>
        </p:txBody>
      </p:sp>
      <p:sp>
        <p:nvSpPr>
          <p:cNvPr id="11273" name="Rectangle 476"/>
          <p:cNvSpPr>
            <a:spLocks noChangeArrowheads="1"/>
          </p:cNvSpPr>
          <p:nvPr/>
        </p:nvSpPr>
        <p:spPr bwMode="auto">
          <a:xfrm>
            <a:off x="3711575" y="3032125"/>
            <a:ext cx="1709738" cy="425450"/>
          </a:xfrm>
          <a:prstGeom prst="rect">
            <a:avLst/>
          </a:prstGeom>
          <a:noFill/>
          <a:ln w="9525">
            <a:noFill/>
            <a:miter lim="800000"/>
            <a:headEnd/>
            <a:tailEnd/>
          </a:ln>
        </p:spPr>
        <p:txBody>
          <a:bodyPr wrap="none" lIns="0" tIns="0" rIns="0" bIns="0">
            <a:prstTxWarp prst="textNoShape">
              <a:avLst/>
            </a:prstTxWarp>
            <a:spAutoFit/>
          </a:bodyPr>
          <a:lstStyle/>
          <a:p>
            <a:r>
              <a:rPr lang="it-IT" sz="1400" b="1">
                <a:solidFill>
                  <a:srgbClr val="000000"/>
                </a:solidFill>
                <a:latin typeface="Verdana" pitchFamily="-84" charset="0"/>
              </a:rPr>
              <a:t>CICLIZINA</a:t>
            </a:r>
          </a:p>
          <a:p>
            <a:r>
              <a:rPr lang="it-IT" sz="1400" b="1">
                <a:solidFill>
                  <a:srgbClr val="000000"/>
                </a:solidFill>
                <a:latin typeface="Verdana" pitchFamily="-84" charset="0"/>
              </a:rPr>
              <a:t>DIFENIDRAMINA</a:t>
            </a:r>
            <a:endParaRPr lang="it-IT" sz="1400">
              <a:latin typeface="Verdana" pitchFamily="-84" charset="0"/>
            </a:endParaRPr>
          </a:p>
        </p:txBody>
      </p:sp>
      <p:sp>
        <p:nvSpPr>
          <p:cNvPr id="11274" name="Rectangle 477"/>
          <p:cNvSpPr>
            <a:spLocks noChangeArrowheads="1"/>
          </p:cNvSpPr>
          <p:nvPr/>
        </p:nvSpPr>
        <p:spPr bwMode="auto">
          <a:xfrm>
            <a:off x="6011863" y="3068638"/>
            <a:ext cx="741362" cy="228600"/>
          </a:xfrm>
          <a:prstGeom prst="rect">
            <a:avLst/>
          </a:prstGeom>
          <a:noFill/>
          <a:ln w="9525">
            <a:noFill/>
            <a:miter lim="800000"/>
            <a:headEnd/>
            <a:tailEnd/>
          </a:ln>
        </p:spPr>
        <p:txBody>
          <a:bodyPr wrap="none" lIns="0" tIns="0" rIns="0" bIns="0">
            <a:prstTxWarp prst="textNoShape">
              <a:avLst/>
            </a:prstTxWarp>
            <a:spAutoFit/>
          </a:bodyPr>
          <a:lstStyle/>
          <a:p>
            <a:r>
              <a:rPr lang="it-IT" sz="1500">
                <a:solidFill>
                  <a:srgbClr val="000000"/>
                </a:solidFill>
                <a:latin typeface="Verdana" pitchFamily="-84" charset="0"/>
              </a:rPr>
              <a:t>kinetosi</a:t>
            </a:r>
            <a:endParaRPr lang="it-IT" sz="2400">
              <a:latin typeface="Verdana" pitchFamily="-84" charset="0"/>
            </a:endParaRPr>
          </a:p>
        </p:txBody>
      </p:sp>
      <p:sp>
        <p:nvSpPr>
          <p:cNvPr id="11275" name="Rectangle 481"/>
          <p:cNvSpPr>
            <a:spLocks noChangeArrowheads="1"/>
          </p:cNvSpPr>
          <p:nvPr/>
        </p:nvSpPr>
        <p:spPr bwMode="auto">
          <a:xfrm>
            <a:off x="3881438" y="3919538"/>
            <a:ext cx="1552575" cy="212725"/>
          </a:xfrm>
          <a:prstGeom prst="rect">
            <a:avLst/>
          </a:prstGeom>
          <a:noFill/>
          <a:ln w="9525">
            <a:noFill/>
            <a:miter lim="800000"/>
            <a:headEnd/>
            <a:tailEnd/>
          </a:ln>
        </p:spPr>
        <p:txBody>
          <a:bodyPr wrap="none" lIns="0" tIns="0" rIns="0" bIns="0">
            <a:prstTxWarp prst="textNoShape">
              <a:avLst/>
            </a:prstTxWarp>
            <a:spAutoFit/>
          </a:bodyPr>
          <a:lstStyle/>
          <a:p>
            <a:r>
              <a:rPr lang="it-IT" sz="1400" b="1">
                <a:solidFill>
                  <a:srgbClr val="000000"/>
                </a:solidFill>
                <a:latin typeface="Verdana" pitchFamily="-84" charset="0"/>
              </a:rPr>
              <a:t>SCOPOLAMINA </a:t>
            </a:r>
            <a:endParaRPr lang="it-IT" sz="1400">
              <a:latin typeface="Verdana" pitchFamily="-84" charset="0"/>
            </a:endParaRPr>
          </a:p>
        </p:txBody>
      </p:sp>
      <p:sp>
        <p:nvSpPr>
          <p:cNvPr id="11276" name="Rectangle 486"/>
          <p:cNvSpPr>
            <a:spLocks noChangeArrowheads="1"/>
          </p:cNvSpPr>
          <p:nvPr/>
        </p:nvSpPr>
        <p:spPr bwMode="auto">
          <a:xfrm>
            <a:off x="3719513" y="5030788"/>
            <a:ext cx="1524000" cy="212725"/>
          </a:xfrm>
          <a:prstGeom prst="rect">
            <a:avLst/>
          </a:prstGeom>
          <a:noFill/>
          <a:ln w="9525">
            <a:noFill/>
            <a:miter lim="800000"/>
            <a:headEnd/>
            <a:tailEnd/>
          </a:ln>
        </p:spPr>
        <p:txBody>
          <a:bodyPr wrap="none" lIns="0" tIns="0" rIns="0" bIns="0">
            <a:prstTxWarp prst="textNoShape">
              <a:avLst/>
            </a:prstTxWarp>
            <a:spAutoFit/>
          </a:bodyPr>
          <a:lstStyle/>
          <a:p>
            <a:r>
              <a:rPr lang="it-IT" sz="1400" b="1">
                <a:solidFill>
                  <a:srgbClr val="000000"/>
                </a:solidFill>
                <a:latin typeface="Verdana" pitchFamily="-84" charset="0"/>
              </a:rPr>
              <a:t>DRONABINOLO</a:t>
            </a:r>
            <a:endParaRPr lang="it-IT" sz="1400">
              <a:latin typeface="Verdana" pitchFamily="-84" charset="0"/>
            </a:endParaRPr>
          </a:p>
        </p:txBody>
      </p:sp>
      <p:sp>
        <p:nvSpPr>
          <p:cNvPr id="32817" name="Text Box 49"/>
          <p:cNvSpPr txBox="1">
            <a:spLocks noChangeArrowheads="1"/>
          </p:cNvSpPr>
          <p:nvPr/>
        </p:nvSpPr>
        <p:spPr bwMode="auto">
          <a:xfrm>
            <a:off x="323850" y="1341438"/>
            <a:ext cx="3059113" cy="47720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prstTxWarp prst="textNoShape">
              <a:avLst/>
            </a:prstTxWarp>
            <a:spAutoFit/>
          </a:bodyPr>
          <a:lstStyle/>
          <a:p>
            <a:r>
              <a:rPr lang="it-IT" sz="1400">
                <a:solidFill>
                  <a:srgbClr val="FF3300"/>
                </a:solidFill>
                <a:latin typeface="Verdana" pitchFamily="-84" charset="0"/>
              </a:rPr>
              <a:t>ANTAGONISTI DEL </a:t>
            </a:r>
          </a:p>
          <a:p>
            <a:r>
              <a:rPr lang="it-IT" sz="1400">
                <a:solidFill>
                  <a:srgbClr val="FF3300"/>
                </a:solidFill>
                <a:latin typeface="Verdana" pitchFamily="-84" charset="0"/>
              </a:rPr>
              <a:t>RECETTORE 5-HT3</a:t>
            </a:r>
          </a:p>
          <a:p>
            <a:endParaRPr lang="it-IT" sz="1400">
              <a:solidFill>
                <a:srgbClr val="FF3300"/>
              </a:solidFill>
              <a:latin typeface="Verdana" pitchFamily="-84" charset="0"/>
            </a:endParaRPr>
          </a:p>
          <a:p>
            <a:endParaRPr lang="it-IT" sz="1400">
              <a:solidFill>
                <a:srgbClr val="FF3300"/>
              </a:solidFill>
              <a:latin typeface="Verdana" pitchFamily="-84" charset="0"/>
            </a:endParaRPr>
          </a:p>
          <a:p>
            <a:r>
              <a:rPr lang="it-IT" sz="1400">
                <a:solidFill>
                  <a:srgbClr val="FF3300"/>
                </a:solidFill>
                <a:latin typeface="Verdana" pitchFamily="-84" charset="0"/>
              </a:rPr>
              <a:t>ANTAGONISTI DEI RECETTORI</a:t>
            </a:r>
          </a:p>
          <a:p>
            <a:r>
              <a:rPr lang="it-IT" sz="1400">
                <a:solidFill>
                  <a:srgbClr val="FF3300"/>
                </a:solidFill>
                <a:latin typeface="Verdana" pitchFamily="-84" charset="0"/>
              </a:rPr>
              <a:t>DAergici</a:t>
            </a:r>
          </a:p>
          <a:p>
            <a:endParaRPr lang="it-IT" sz="1400">
              <a:solidFill>
                <a:srgbClr val="FF3300"/>
              </a:solidFill>
              <a:latin typeface="Verdana" pitchFamily="-84" charset="0"/>
            </a:endParaRPr>
          </a:p>
          <a:p>
            <a:endParaRPr lang="it-IT" sz="1400">
              <a:solidFill>
                <a:srgbClr val="FF3300"/>
              </a:solidFill>
              <a:latin typeface="Verdana" pitchFamily="-84" charset="0"/>
            </a:endParaRPr>
          </a:p>
          <a:p>
            <a:r>
              <a:rPr lang="it-IT" sz="1400">
                <a:solidFill>
                  <a:srgbClr val="FF3300"/>
                </a:solidFill>
                <a:latin typeface="Verdana" pitchFamily="-84" charset="0"/>
              </a:rPr>
              <a:t>ANTAGONISTI DEL RECETTORE</a:t>
            </a:r>
          </a:p>
          <a:p>
            <a:r>
              <a:rPr lang="it-IT" sz="1400">
                <a:solidFill>
                  <a:srgbClr val="FF3300"/>
                </a:solidFill>
                <a:latin typeface="Verdana" pitchFamily="-84" charset="0"/>
              </a:rPr>
              <a:t>H1 DELL’ISTAMINA</a:t>
            </a:r>
          </a:p>
          <a:p>
            <a:endParaRPr lang="it-IT" sz="1400">
              <a:solidFill>
                <a:srgbClr val="FF3300"/>
              </a:solidFill>
              <a:latin typeface="Verdana" pitchFamily="-84" charset="0"/>
            </a:endParaRPr>
          </a:p>
          <a:p>
            <a:endParaRPr lang="it-IT" sz="1400">
              <a:solidFill>
                <a:srgbClr val="FF3300"/>
              </a:solidFill>
              <a:latin typeface="Verdana" pitchFamily="-84" charset="0"/>
            </a:endParaRPr>
          </a:p>
          <a:p>
            <a:r>
              <a:rPr lang="it-IT" sz="1400">
                <a:solidFill>
                  <a:srgbClr val="FF3300"/>
                </a:solidFill>
                <a:latin typeface="Verdana" pitchFamily="-84" charset="0"/>
              </a:rPr>
              <a:t>ANTAGONISTI DEI RECETTORI</a:t>
            </a:r>
          </a:p>
          <a:p>
            <a:r>
              <a:rPr lang="it-IT" sz="1400">
                <a:solidFill>
                  <a:srgbClr val="FF3300"/>
                </a:solidFill>
                <a:latin typeface="Verdana" pitchFamily="-84" charset="0"/>
              </a:rPr>
              <a:t>MUSCARINICI</a:t>
            </a:r>
          </a:p>
          <a:p>
            <a:endParaRPr lang="it-IT" sz="1400">
              <a:solidFill>
                <a:srgbClr val="FF3300"/>
              </a:solidFill>
              <a:latin typeface="Verdana" pitchFamily="-84" charset="0"/>
            </a:endParaRPr>
          </a:p>
          <a:p>
            <a:endParaRPr lang="it-IT" sz="1400">
              <a:solidFill>
                <a:srgbClr val="FF3300"/>
              </a:solidFill>
              <a:latin typeface="Verdana" pitchFamily="-84" charset="0"/>
            </a:endParaRPr>
          </a:p>
          <a:p>
            <a:endParaRPr lang="it-IT" sz="1400">
              <a:solidFill>
                <a:srgbClr val="FF3300"/>
              </a:solidFill>
              <a:latin typeface="Verdana" pitchFamily="-84" charset="0"/>
            </a:endParaRPr>
          </a:p>
          <a:p>
            <a:r>
              <a:rPr lang="it-IT" sz="1400">
                <a:solidFill>
                  <a:srgbClr val="FF3300"/>
                </a:solidFill>
                <a:latin typeface="Verdana" pitchFamily="-84" charset="0"/>
              </a:rPr>
              <a:t>AGONISTI DEI RECETTORI CB1 </a:t>
            </a:r>
          </a:p>
          <a:p>
            <a:r>
              <a:rPr lang="it-IT" sz="1400">
                <a:solidFill>
                  <a:srgbClr val="FF3300"/>
                </a:solidFill>
                <a:latin typeface="Verdana" pitchFamily="-84" charset="0"/>
              </a:rPr>
              <a:t>DEI CANNABINOIDI</a:t>
            </a:r>
          </a:p>
          <a:p>
            <a:endParaRPr lang="it-IT" sz="1400">
              <a:solidFill>
                <a:srgbClr val="FF3300"/>
              </a:solidFill>
              <a:latin typeface="Verdana" pitchFamily="-84" charset="0"/>
            </a:endParaRPr>
          </a:p>
          <a:p>
            <a:endParaRPr lang="it-IT" sz="1400">
              <a:solidFill>
                <a:srgbClr val="FF3300"/>
              </a:solidFill>
              <a:latin typeface="Verdana" pitchFamily="-84" charset="0"/>
            </a:endParaRPr>
          </a:p>
          <a:p>
            <a:r>
              <a:rPr lang="it-IT" sz="1400" b="1" i="1">
                <a:solidFill>
                  <a:srgbClr val="FF3300"/>
                </a:solidFill>
                <a:latin typeface="Verdana" pitchFamily="-84" charset="0"/>
              </a:rPr>
              <a:t>CORTISONICI</a:t>
            </a:r>
          </a:p>
        </p:txBody>
      </p:sp>
      <p:sp>
        <p:nvSpPr>
          <p:cNvPr id="11278" name="Rectangle 459"/>
          <p:cNvSpPr>
            <a:spLocks noChangeArrowheads="1"/>
          </p:cNvSpPr>
          <p:nvPr/>
        </p:nvSpPr>
        <p:spPr bwMode="auto">
          <a:xfrm>
            <a:off x="5940425" y="2205038"/>
            <a:ext cx="2286000" cy="228600"/>
          </a:xfrm>
          <a:prstGeom prst="rect">
            <a:avLst/>
          </a:prstGeom>
          <a:noFill/>
          <a:ln w="9525">
            <a:noFill/>
            <a:miter lim="800000"/>
            <a:headEnd/>
            <a:tailEnd/>
          </a:ln>
        </p:spPr>
        <p:txBody>
          <a:bodyPr wrap="none" lIns="0" tIns="0" rIns="0" bIns="0">
            <a:prstTxWarp prst="textNoShape">
              <a:avLst/>
            </a:prstTxWarp>
            <a:spAutoFit/>
          </a:bodyPr>
          <a:lstStyle/>
          <a:p>
            <a:r>
              <a:rPr lang="it-IT" sz="1500">
                <a:solidFill>
                  <a:srgbClr val="000000"/>
                </a:solidFill>
                <a:latin typeface="Verdana" pitchFamily="-84" charset="0"/>
              </a:rPr>
              <a:t>emesi da chemioterapia</a:t>
            </a:r>
            <a:endParaRPr lang="it-IT">
              <a:solidFill>
                <a:srgbClr val="000000"/>
              </a:solidFill>
            </a:endParaRPr>
          </a:p>
        </p:txBody>
      </p:sp>
      <p:sp>
        <p:nvSpPr>
          <p:cNvPr id="11279" name="Rectangle 477"/>
          <p:cNvSpPr>
            <a:spLocks noChangeArrowheads="1"/>
          </p:cNvSpPr>
          <p:nvPr/>
        </p:nvSpPr>
        <p:spPr bwMode="auto">
          <a:xfrm>
            <a:off x="6084888" y="3860800"/>
            <a:ext cx="741362" cy="228600"/>
          </a:xfrm>
          <a:prstGeom prst="rect">
            <a:avLst/>
          </a:prstGeom>
          <a:noFill/>
          <a:ln w="9525">
            <a:noFill/>
            <a:miter lim="800000"/>
            <a:headEnd/>
            <a:tailEnd/>
          </a:ln>
        </p:spPr>
        <p:txBody>
          <a:bodyPr wrap="none" lIns="0" tIns="0" rIns="0" bIns="0">
            <a:prstTxWarp prst="textNoShape">
              <a:avLst/>
            </a:prstTxWarp>
            <a:spAutoFit/>
          </a:bodyPr>
          <a:lstStyle/>
          <a:p>
            <a:r>
              <a:rPr lang="it-IT" sz="1500">
                <a:solidFill>
                  <a:srgbClr val="000000"/>
                </a:solidFill>
                <a:latin typeface="Verdana" pitchFamily="-84" charset="0"/>
              </a:rPr>
              <a:t>kinetosi</a:t>
            </a:r>
            <a:endParaRPr lang="it-IT" sz="2400">
              <a:latin typeface="Verdana" pitchFamily="-84" charset="0"/>
            </a:endParaRPr>
          </a:p>
        </p:txBody>
      </p:sp>
      <p:sp>
        <p:nvSpPr>
          <p:cNvPr id="11280" name="Rectangle 459"/>
          <p:cNvSpPr>
            <a:spLocks noChangeArrowheads="1"/>
          </p:cNvSpPr>
          <p:nvPr/>
        </p:nvSpPr>
        <p:spPr bwMode="auto">
          <a:xfrm>
            <a:off x="6011863" y="5013325"/>
            <a:ext cx="2286000" cy="228600"/>
          </a:xfrm>
          <a:prstGeom prst="rect">
            <a:avLst/>
          </a:prstGeom>
          <a:noFill/>
          <a:ln w="9525">
            <a:noFill/>
            <a:miter lim="800000"/>
            <a:headEnd/>
            <a:tailEnd/>
          </a:ln>
        </p:spPr>
        <p:txBody>
          <a:bodyPr wrap="none" lIns="0" tIns="0" rIns="0" bIns="0">
            <a:prstTxWarp prst="textNoShape">
              <a:avLst/>
            </a:prstTxWarp>
            <a:spAutoFit/>
          </a:bodyPr>
          <a:lstStyle/>
          <a:p>
            <a:r>
              <a:rPr lang="it-IT" sz="1500">
                <a:solidFill>
                  <a:srgbClr val="000000"/>
                </a:solidFill>
                <a:latin typeface="Verdana" pitchFamily="-84" charset="0"/>
              </a:rPr>
              <a:t>emesi da chemioterapia</a:t>
            </a:r>
            <a:endParaRPr lang="it-IT">
              <a:solidFill>
                <a:srgbClr val="000000"/>
              </a:solidFill>
            </a:endParaRPr>
          </a:p>
        </p:txBody>
      </p:sp>
      <p:sp>
        <p:nvSpPr>
          <p:cNvPr id="11281" name="Text Box 5"/>
          <p:cNvSpPr txBox="1">
            <a:spLocks noChangeArrowheads="1"/>
          </p:cNvSpPr>
          <p:nvPr/>
        </p:nvSpPr>
        <p:spPr bwMode="auto">
          <a:xfrm>
            <a:off x="2905125" y="6553200"/>
            <a:ext cx="6069013" cy="244475"/>
          </a:xfrm>
          <a:prstGeom prst="rect">
            <a:avLst/>
          </a:prstGeom>
          <a:noFill/>
          <a:ln w="9525">
            <a:noFill/>
            <a:miter lim="800000"/>
            <a:headEnd/>
            <a:tailEnd/>
          </a:ln>
        </p:spPr>
        <p:txBody>
          <a:bodyPr wrap="none">
            <a:prstTxWarp prst="textNoShape">
              <a:avLst/>
            </a:prstTxWarp>
            <a:spAutoFit/>
          </a:bodyPr>
          <a:lstStyle/>
          <a:p>
            <a:r>
              <a:rPr lang="it-IT" sz="1000">
                <a:latin typeface="Verdana" pitchFamily="-84" charset="0"/>
              </a:rPr>
              <a:t>Modificata da: Godman and Gilman’s The pharmacogical basis of therapeutics, 2011, XII ed</a:t>
            </a:r>
          </a:p>
        </p:txBody>
      </p:sp>
      <p:pic>
        <p:nvPicPr>
          <p:cNvPr id="18" name="Picture 10" descr="smile2"/>
          <p:cNvPicPr>
            <a:picLocks noChangeAspect="1" noChangeArrowheads="1"/>
          </p:cNvPicPr>
          <p:nvPr/>
        </p:nvPicPr>
        <p:blipFill>
          <a:blip r:embed="rId2"/>
          <a:srcRect/>
          <a:stretch>
            <a:fillRect/>
          </a:stretch>
        </p:blipFill>
        <p:spPr bwMode="auto">
          <a:xfrm>
            <a:off x="1060450" y="2020888"/>
            <a:ext cx="677863" cy="677862"/>
          </a:xfrm>
          <a:prstGeom prst="rect">
            <a:avLst/>
          </a:prstGeom>
          <a:noFill/>
          <a:ln w="9525">
            <a:solidFill>
              <a:schemeClr val="tx1"/>
            </a:solidFill>
            <a:miter lim="800000"/>
            <a:headEnd/>
            <a:tailEnd/>
          </a:ln>
        </p:spPr>
      </p:pic>
      <p:pic>
        <p:nvPicPr>
          <p:cNvPr id="19" name="Picture 10" descr="smile2"/>
          <p:cNvPicPr>
            <a:picLocks noChangeAspect="1" noChangeArrowheads="1"/>
          </p:cNvPicPr>
          <p:nvPr/>
        </p:nvPicPr>
        <p:blipFill>
          <a:blip r:embed="rId3"/>
          <a:srcRect/>
          <a:stretch>
            <a:fillRect/>
          </a:stretch>
        </p:blipFill>
        <p:spPr bwMode="auto">
          <a:xfrm>
            <a:off x="1165225" y="3027363"/>
            <a:ext cx="687388" cy="687387"/>
          </a:xfrm>
          <a:prstGeom prst="rect">
            <a:avLst/>
          </a:prstGeom>
          <a:noFill/>
          <a:ln w="9525">
            <a:solidFill>
              <a:schemeClr val="tx1"/>
            </a:solidFill>
            <a:miter lim="800000"/>
            <a:headEnd/>
            <a:tailEnd/>
          </a:ln>
        </p:spPr>
      </p:pic>
      <p:pic>
        <p:nvPicPr>
          <p:cNvPr id="20" name="Picture 10" descr="smile2"/>
          <p:cNvPicPr>
            <a:picLocks noChangeAspect="1" noChangeArrowheads="1"/>
          </p:cNvPicPr>
          <p:nvPr/>
        </p:nvPicPr>
        <p:blipFill>
          <a:blip r:embed="rId4"/>
          <a:srcRect/>
          <a:stretch>
            <a:fillRect/>
          </a:stretch>
        </p:blipFill>
        <p:spPr bwMode="auto">
          <a:xfrm>
            <a:off x="854075" y="3897313"/>
            <a:ext cx="657225" cy="657225"/>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1403350" y="620713"/>
            <a:ext cx="6445250" cy="641350"/>
          </a:xfrm>
          <a:prstGeom prst="rect">
            <a:avLst/>
          </a:prstGeom>
          <a:noFill/>
          <a:ln w="9525">
            <a:noFill/>
            <a:miter lim="800000"/>
            <a:headEnd/>
            <a:tailEnd/>
          </a:ln>
        </p:spPr>
        <p:txBody>
          <a:bodyPr>
            <a:prstTxWarp prst="textNoShape">
              <a:avLst/>
            </a:prstTxWarp>
            <a:spAutoFit/>
          </a:bodyPr>
          <a:lstStyle/>
          <a:p>
            <a:pPr algn="ctr"/>
            <a:r>
              <a:rPr lang="it-IT" sz="2000">
                <a:solidFill>
                  <a:schemeClr val="tx2"/>
                </a:solidFill>
                <a:latin typeface="Verdana" pitchFamily="-84" charset="0"/>
              </a:rPr>
              <a:t>Cortisonici a diversa durata d’azione</a:t>
            </a:r>
          </a:p>
          <a:p>
            <a:pPr algn="ctr"/>
            <a:r>
              <a:rPr lang="it-IT" sz="1600">
                <a:solidFill>
                  <a:schemeClr val="tx2"/>
                </a:solidFill>
                <a:latin typeface="Verdana" pitchFamily="-84" charset="0"/>
              </a:rPr>
              <a:t>(potenza antiinfiammatoria e emivita)</a:t>
            </a:r>
          </a:p>
        </p:txBody>
      </p:sp>
      <p:graphicFrame>
        <p:nvGraphicFramePr>
          <p:cNvPr id="12291" name="Object 5"/>
          <p:cNvGraphicFramePr>
            <a:graphicFrameLocks noChangeAspect="1"/>
          </p:cNvGraphicFramePr>
          <p:nvPr/>
        </p:nvGraphicFramePr>
        <p:xfrm>
          <a:off x="1331913" y="1220788"/>
          <a:ext cx="6194425" cy="5311775"/>
        </p:xfrm>
        <a:graphic>
          <a:graphicData uri="http://schemas.openxmlformats.org/presentationml/2006/ole">
            <mc:AlternateContent xmlns:mc="http://schemas.openxmlformats.org/markup-compatibility/2006">
              <mc:Choice xmlns:v="urn:schemas-microsoft-com:vml" Requires="v">
                <p:oleObj spid="_x0000_s211981" name="Image" r:id="rId3" imgW="5401982" imgH="4847561" progId="">
                  <p:embed/>
                </p:oleObj>
              </mc:Choice>
              <mc:Fallback>
                <p:oleObj name="Image" r:id="rId3" imgW="5401982" imgH="4847561" progId="">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r="5637" b="21709"/>
                      <a:stretch>
                        <a:fillRect/>
                      </a:stretch>
                    </p:blipFill>
                    <p:spPr bwMode="auto">
                      <a:xfrm>
                        <a:off x="1331913" y="1220788"/>
                        <a:ext cx="6194425" cy="531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2" name="CasellaDiTesto 1"/>
          <p:cNvSpPr txBox="1">
            <a:spLocks noChangeArrowheads="1"/>
          </p:cNvSpPr>
          <p:nvPr/>
        </p:nvSpPr>
        <p:spPr bwMode="auto">
          <a:xfrm>
            <a:off x="323850" y="188913"/>
            <a:ext cx="5027613" cy="366712"/>
          </a:xfrm>
          <a:prstGeom prst="rect">
            <a:avLst/>
          </a:prstGeom>
          <a:noFill/>
          <a:ln w="9525">
            <a:noFill/>
            <a:miter lim="800000"/>
            <a:headEnd/>
            <a:tailEnd/>
          </a:ln>
        </p:spPr>
        <p:txBody>
          <a:bodyPr wrap="none">
            <a:prstTxWarp prst="textNoShape">
              <a:avLst/>
            </a:prstTxWarp>
            <a:spAutoFit/>
          </a:bodyPr>
          <a:lstStyle/>
          <a:p>
            <a:r>
              <a:rPr lang="it-IT" b="1">
                <a:solidFill>
                  <a:srgbClr val="FF3300"/>
                </a:solidFill>
                <a:latin typeface="Verdana" pitchFamily="-84" charset="0"/>
              </a:rPr>
              <a:t>6. Aggiungiamo un glucocorticoide…?</a:t>
            </a:r>
          </a:p>
        </p:txBody>
      </p:sp>
      <p:sp>
        <p:nvSpPr>
          <p:cNvPr id="2" name="Ovale 1"/>
          <p:cNvSpPr/>
          <p:nvPr/>
        </p:nvSpPr>
        <p:spPr>
          <a:xfrm>
            <a:off x="2987675" y="3933825"/>
            <a:ext cx="1728788" cy="431800"/>
          </a:xfrm>
          <a:prstGeom prst="ellipse">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it-IT"/>
          </a:p>
        </p:txBody>
      </p:sp>
      <p:sp>
        <p:nvSpPr>
          <p:cNvPr id="7" name="Ovale 6"/>
          <p:cNvSpPr/>
          <p:nvPr/>
        </p:nvSpPr>
        <p:spPr>
          <a:xfrm>
            <a:off x="3059113" y="4365625"/>
            <a:ext cx="1728787" cy="396875"/>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it-IT"/>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ttangolo 1"/>
          <p:cNvSpPr>
            <a:spLocks noChangeArrowheads="1"/>
          </p:cNvSpPr>
          <p:nvPr/>
        </p:nvSpPr>
        <p:spPr bwMode="auto">
          <a:xfrm>
            <a:off x="1979613" y="260350"/>
            <a:ext cx="5111750" cy="701675"/>
          </a:xfrm>
          <a:prstGeom prst="rect">
            <a:avLst/>
          </a:prstGeom>
          <a:noFill/>
          <a:ln w="9525">
            <a:noFill/>
            <a:miter lim="800000"/>
            <a:headEnd/>
            <a:tailEnd/>
          </a:ln>
        </p:spPr>
        <p:txBody>
          <a:bodyPr>
            <a:prstTxWarp prst="textNoShape">
              <a:avLst/>
            </a:prstTxWarp>
            <a:spAutoFit/>
          </a:bodyPr>
          <a:lstStyle/>
          <a:p>
            <a:r>
              <a:rPr lang="it-IT" sz="2000">
                <a:solidFill>
                  <a:srgbClr val="FF0000"/>
                </a:solidFill>
                <a:latin typeface="Verdana" pitchFamily="-84" charset="0"/>
              </a:rPr>
              <a:t>Terapia cortisonica protratta: è necessaria la protezione gastrica?</a:t>
            </a:r>
          </a:p>
        </p:txBody>
      </p:sp>
      <p:sp>
        <p:nvSpPr>
          <p:cNvPr id="13315" name="Rettangolo 2"/>
          <p:cNvSpPr>
            <a:spLocks noChangeArrowheads="1"/>
          </p:cNvSpPr>
          <p:nvPr/>
        </p:nvSpPr>
        <p:spPr bwMode="auto">
          <a:xfrm>
            <a:off x="215900" y="981075"/>
            <a:ext cx="4572000" cy="3060700"/>
          </a:xfrm>
          <a:prstGeom prst="rect">
            <a:avLst/>
          </a:prstGeom>
          <a:noFill/>
          <a:ln w="19050">
            <a:solidFill>
              <a:srgbClr val="333399"/>
            </a:solidFill>
            <a:miter lim="800000"/>
            <a:headEnd/>
            <a:tailEnd/>
          </a:ln>
        </p:spPr>
        <p:txBody>
          <a:bodyPr>
            <a:prstTxWarp prst="textNoShape">
              <a:avLst/>
            </a:prstTxWarp>
            <a:spAutoFit/>
          </a:bodyPr>
          <a:lstStyle/>
          <a:p>
            <a:pPr algn="just"/>
            <a:r>
              <a:rPr lang="en-US" sz="1400" b="1">
                <a:latin typeface="Verdana" pitchFamily="-84" charset="0"/>
              </a:rPr>
              <a:t>Association of Adrenocorticosteroid Therapy and Peptic-Ulcer Disease</a:t>
            </a:r>
          </a:p>
          <a:p>
            <a:pPr algn="just"/>
            <a:r>
              <a:rPr lang="en-US" sz="1400">
                <a:latin typeface="Verdana" pitchFamily="-84" charset="0"/>
              </a:rPr>
              <a:t>N Engl J Med 1983; 309:21-24 </a:t>
            </a:r>
          </a:p>
          <a:p>
            <a:pPr algn="just"/>
            <a:endParaRPr lang="en-US" sz="1400">
              <a:latin typeface="Verdana" pitchFamily="-84" charset="0"/>
            </a:endParaRPr>
          </a:p>
          <a:p>
            <a:pPr algn="just"/>
            <a:r>
              <a:rPr lang="en-US" sz="1200">
                <a:latin typeface="Verdana" pitchFamily="-84" charset="0"/>
              </a:rPr>
              <a:t>71 studi clinici controllati, con I pazientir andomizzati a terapia con corticosteroidi o non-corticosteroidi.</a:t>
            </a:r>
          </a:p>
          <a:p>
            <a:pPr algn="just"/>
            <a:r>
              <a:rPr lang="en-US" sz="1200">
                <a:latin typeface="Verdana" pitchFamily="-84" charset="0"/>
              </a:rPr>
              <a:t>55/3064 (1.8%) pazienti del gruppo steroide hanno sviluppato ulcera vs 23/2897 (0.8%) del gruppo non-steroide.</a:t>
            </a:r>
          </a:p>
          <a:p>
            <a:pPr algn="just"/>
            <a:r>
              <a:rPr lang="en-US" sz="1200">
                <a:latin typeface="Verdana" pitchFamily="-84" charset="0"/>
              </a:rPr>
              <a:t>L’incidenza dell’ulcera è direttamente proporzionale alla dose di steroide utilizzata  dosage of steroids.</a:t>
            </a:r>
          </a:p>
          <a:p>
            <a:pPr algn="just"/>
            <a:endParaRPr lang="en-US" sz="1200">
              <a:latin typeface="Verdana" pitchFamily="-84" charset="0"/>
            </a:endParaRPr>
          </a:p>
          <a:p>
            <a:pPr algn="just"/>
            <a:r>
              <a:rPr lang="en-US" sz="1400" i="1">
                <a:solidFill>
                  <a:srgbClr val="00CC00"/>
                </a:solidFill>
                <a:latin typeface="Verdana" pitchFamily="-84" charset="0"/>
              </a:rPr>
              <a:t>This study strongly suggests that corticosteroids do increase the risk of peptic ulcers and gastrointestinal hemorrhage. </a:t>
            </a:r>
          </a:p>
        </p:txBody>
      </p:sp>
      <p:sp>
        <p:nvSpPr>
          <p:cNvPr id="13316" name="Rettangolo 3"/>
          <p:cNvSpPr>
            <a:spLocks noChangeArrowheads="1"/>
          </p:cNvSpPr>
          <p:nvPr/>
        </p:nvSpPr>
        <p:spPr bwMode="auto">
          <a:xfrm>
            <a:off x="4859338" y="1196975"/>
            <a:ext cx="3816350" cy="2238375"/>
          </a:xfrm>
          <a:prstGeom prst="rect">
            <a:avLst/>
          </a:prstGeom>
          <a:noFill/>
          <a:ln w="19050">
            <a:solidFill>
              <a:srgbClr val="339966"/>
            </a:solidFill>
            <a:miter lim="800000"/>
            <a:headEnd/>
            <a:tailEnd/>
          </a:ln>
        </p:spPr>
        <p:txBody>
          <a:bodyPr>
            <a:prstTxWarp prst="textNoShape">
              <a:avLst/>
            </a:prstTxWarp>
            <a:spAutoFit/>
          </a:bodyPr>
          <a:lstStyle/>
          <a:p>
            <a:pPr algn="just"/>
            <a:r>
              <a:rPr lang="en-US" sz="1400" b="1">
                <a:latin typeface="Verdana" pitchFamily="-84" charset="0"/>
              </a:rPr>
              <a:t>Corticosteroids and peptic ulcer: meta-analysis of adverse events during steroid therapy.</a:t>
            </a:r>
          </a:p>
          <a:p>
            <a:pPr algn="just"/>
            <a:r>
              <a:rPr lang="en-US" sz="1400">
                <a:latin typeface="Verdana" pitchFamily="-84" charset="0"/>
              </a:rPr>
              <a:t>J Intern Med. 1994 Dec;236(6):619-32.</a:t>
            </a:r>
          </a:p>
          <a:p>
            <a:pPr algn="just"/>
            <a:endParaRPr lang="en-US" sz="1400">
              <a:latin typeface="Verdana" pitchFamily="-84" charset="0"/>
            </a:endParaRPr>
          </a:p>
          <a:p>
            <a:pPr algn="just"/>
            <a:r>
              <a:rPr lang="en-US" sz="1400">
                <a:latin typeface="Verdana" pitchFamily="-84" charset="0"/>
              </a:rPr>
              <a:t>93 studi, 6602 pt in terapia cronica</a:t>
            </a:r>
            <a:r>
              <a:rPr lang="en-US" sz="1400" b="1">
                <a:latin typeface="Verdana" pitchFamily="-84" charset="0"/>
              </a:rPr>
              <a:t> </a:t>
            </a:r>
          </a:p>
          <a:p>
            <a:pPr algn="just"/>
            <a:endParaRPr lang="en-US" sz="1400" b="1">
              <a:latin typeface="Verdana" pitchFamily="-84" charset="0"/>
            </a:endParaRPr>
          </a:p>
          <a:p>
            <a:pPr algn="just"/>
            <a:r>
              <a:rPr lang="en-US" sz="1400" i="1">
                <a:solidFill>
                  <a:srgbClr val="00CC00"/>
                </a:solidFill>
                <a:latin typeface="Verdana" pitchFamily="-84" charset="0"/>
              </a:rPr>
              <a:t>9/3267 (0,3%) del gruppo placebo  e 13/3335 (0,4%) hanno sviluppato ulcera peptica (</a:t>
            </a:r>
            <a:r>
              <a:rPr lang="en-US" sz="1400" b="1" i="1">
                <a:solidFill>
                  <a:srgbClr val="00CC00"/>
                </a:solidFill>
                <a:latin typeface="Verdana" pitchFamily="-84" charset="0"/>
              </a:rPr>
              <a:t>p &gt;0.05</a:t>
            </a:r>
            <a:r>
              <a:rPr lang="en-US" sz="1400" i="1">
                <a:solidFill>
                  <a:srgbClr val="00CC00"/>
                </a:solidFill>
                <a:latin typeface="Verdana" pitchFamily="-84" charset="0"/>
              </a:rPr>
              <a:t>). </a:t>
            </a:r>
          </a:p>
        </p:txBody>
      </p:sp>
      <p:sp>
        <p:nvSpPr>
          <p:cNvPr id="29701" name="Rectangle 5"/>
          <p:cNvSpPr>
            <a:spLocks noChangeArrowheads="1"/>
          </p:cNvSpPr>
          <p:nvPr/>
        </p:nvSpPr>
        <p:spPr bwMode="auto">
          <a:xfrm>
            <a:off x="539750" y="4281488"/>
            <a:ext cx="8135938" cy="2249487"/>
          </a:xfrm>
          <a:prstGeom prst="rect">
            <a:avLst/>
          </a:prstGeom>
          <a:noFill/>
          <a:ln w="9525">
            <a:noFill/>
            <a:miter lim="800000"/>
            <a:headEnd/>
            <a:tailEnd/>
          </a:ln>
        </p:spPr>
        <p:txBody>
          <a:bodyPr lIns="0" tIns="0" rIns="0" bIns="0" anchor="ctr">
            <a:prstTxWarp prst="textNoShape">
              <a:avLst/>
            </a:prstTxWarp>
            <a:spAutoFit/>
          </a:bodyPr>
          <a:lstStyle/>
          <a:p>
            <a:pPr algn="just"/>
            <a:r>
              <a:rPr lang="it-IT" sz="1400" b="1">
                <a:latin typeface="Verdana" pitchFamily="-84" charset="0"/>
              </a:rPr>
              <a:t>Nota 1 PPI</a:t>
            </a:r>
          </a:p>
          <a:p>
            <a:pPr algn="just"/>
            <a:r>
              <a:rPr lang="it-IT" sz="1400" b="1" i="1">
                <a:latin typeface="Verdana" pitchFamily="-84" charset="0"/>
              </a:rPr>
              <a:t>La prescrizione a carico del SSN è limitata:</a:t>
            </a:r>
            <a:endParaRPr lang="it-IT" sz="1400">
              <a:latin typeface="Verdana" pitchFamily="-84" charset="0"/>
            </a:endParaRPr>
          </a:p>
          <a:p>
            <a:pPr algn="just"/>
            <a:r>
              <a:rPr lang="it-IT" sz="1400" b="1">
                <a:latin typeface="Verdana" pitchFamily="-84" charset="0"/>
              </a:rPr>
              <a:t>alla prevenzione delle complicanze gravi del tratto gastrointestinale superiore</a:t>
            </a:r>
            <a:r>
              <a:rPr lang="it-IT" sz="1400">
                <a:latin typeface="Verdana" pitchFamily="-84" charset="0"/>
              </a:rPr>
              <a:t> </a:t>
            </a:r>
          </a:p>
          <a:p>
            <a:pPr lvl="1" algn="just">
              <a:buClr>
                <a:srgbClr val="FF0000"/>
              </a:buClr>
              <a:buFont typeface="Wingdings" pitchFamily="-84" charset="2"/>
              <a:buChar char="Ø"/>
            </a:pPr>
            <a:r>
              <a:rPr lang="it-IT" sz="1400">
                <a:latin typeface="Verdana" pitchFamily="-84" charset="0"/>
                <a:ea typeface="ＭＳ Ｐゴシック" pitchFamily="-84" charset="-128"/>
              </a:rPr>
              <a:t> in trattamento cronico con farmaci antinfiammatori non steroidei (FANS) </a:t>
            </a:r>
          </a:p>
          <a:p>
            <a:pPr lvl="1" algn="just">
              <a:buClr>
                <a:srgbClr val="FF0000"/>
              </a:buClr>
              <a:buFont typeface="Wingdings" pitchFamily="-84" charset="2"/>
              <a:buChar char="Ø"/>
            </a:pPr>
            <a:r>
              <a:rPr lang="it-IT" sz="1400">
                <a:latin typeface="Verdana" pitchFamily="-84" charset="0"/>
                <a:ea typeface="ＭＳ Ｐゴシック" pitchFamily="-84" charset="-128"/>
              </a:rPr>
              <a:t> in terapia antiaggregante con ASA a basse dosi</a:t>
            </a:r>
          </a:p>
          <a:p>
            <a:pPr algn="just"/>
            <a:endParaRPr lang="it-IT" sz="800">
              <a:latin typeface="Verdana" pitchFamily="-84" charset="0"/>
            </a:endParaRPr>
          </a:p>
          <a:p>
            <a:pPr algn="just"/>
            <a:r>
              <a:rPr lang="it-IT" sz="1400" b="1">
                <a:latin typeface="Verdana" pitchFamily="-84" charset="0"/>
              </a:rPr>
              <a:t>purché sussista una delle seguenti condizioni di rischio </a:t>
            </a:r>
          </a:p>
          <a:p>
            <a:pPr lvl="1" algn="just">
              <a:buClr>
                <a:srgbClr val="FF0000"/>
              </a:buClr>
              <a:buFont typeface="Wingdings" pitchFamily="-84" charset="2"/>
              <a:buChar char="Ø"/>
            </a:pPr>
            <a:r>
              <a:rPr lang="it-IT" sz="1400">
                <a:latin typeface="Verdana" pitchFamily="-84" charset="0"/>
                <a:ea typeface="ＭＳ Ｐゴシック" pitchFamily="-84" charset="-128"/>
              </a:rPr>
              <a:t> storia di pregresse emorragie digestive o di ulcera peptica non guarita con terapia eradicante </a:t>
            </a:r>
          </a:p>
          <a:p>
            <a:pPr lvl="1" algn="just">
              <a:buClr>
                <a:srgbClr val="FF0000"/>
              </a:buClr>
              <a:buFont typeface="Wingdings" pitchFamily="-84" charset="2"/>
              <a:buChar char="Ø"/>
            </a:pPr>
            <a:r>
              <a:rPr lang="it-IT" sz="1400">
                <a:latin typeface="Verdana" pitchFamily="-84" charset="0"/>
                <a:ea typeface="ＭＳ Ｐゴシック" pitchFamily="-84" charset="-128"/>
              </a:rPr>
              <a:t> concomitante terapia con anticoagulanti o cortisonici </a:t>
            </a:r>
          </a:p>
          <a:p>
            <a:pPr lvl="1" algn="just">
              <a:buClr>
                <a:srgbClr val="FF0000"/>
              </a:buClr>
              <a:buFont typeface="Wingdings" pitchFamily="-84" charset="2"/>
              <a:buChar char="Ø"/>
            </a:pPr>
            <a:r>
              <a:rPr lang="it-IT" sz="1400">
                <a:latin typeface="Verdana" pitchFamily="-84" charset="0"/>
                <a:ea typeface="ＭＳ Ｐゴシック" pitchFamily="-84" charset="-128"/>
              </a:rPr>
              <a:t> età avanzata.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anim calcmode="lin" valueType="num">
                                      <p:cBhvr additive="base">
                                        <p:cTn id="7" dur="500" fill="hold"/>
                                        <p:tgtEl>
                                          <p:spTgt spid="29701"/>
                                        </p:tgtEl>
                                        <p:attrNameLst>
                                          <p:attrName>ppt_x</p:attrName>
                                        </p:attrNameLst>
                                      </p:cBhvr>
                                      <p:tavLst>
                                        <p:tav tm="0">
                                          <p:val>
                                            <p:strVal val="#ppt_x"/>
                                          </p:val>
                                        </p:tav>
                                        <p:tav tm="100000">
                                          <p:val>
                                            <p:strVal val="#ppt_x"/>
                                          </p:val>
                                        </p:tav>
                                      </p:tavLst>
                                    </p:anim>
                                    <p:anim calcmode="lin" valueType="num">
                                      <p:cBhvr additive="base">
                                        <p:cTn id="8" dur="500" fill="hold"/>
                                        <p:tgtEl>
                                          <p:spTgt spid="2970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1736725" y="549275"/>
            <a:ext cx="5643563" cy="2532063"/>
          </a:xfrm>
          <a:prstGeom prst="rect">
            <a:avLst/>
          </a:prstGeom>
          <a:noFill/>
          <a:ln w="12700">
            <a:solidFill>
              <a:srgbClr val="FF0000"/>
            </a:solidFill>
            <a:miter lim="800000"/>
            <a:headEnd/>
            <a:tailEnd/>
          </a:ln>
        </p:spPr>
      </p:pic>
      <p:sp>
        <p:nvSpPr>
          <p:cNvPr id="14339" name="Rettangolo 1"/>
          <p:cNvSpPr>
            <a:spLocks noChangeArrowheads="1"/>
          </p:cNvSpPr>
          <p:nvPr/>
        </p:nvSpPr>
        <p:spPr bwMode="auto">
          <a:xfrm>
            <a:off x="4356100" y="5876925"/>
            <a:ext cx="4572000" cy="831850"/>
          </a:xfrm>
          <a:prstGeom prst="rect">
            <a:avLst/>
          </a:prstGeom>
          <a:noFill/>
          <a:ln w="9525">
            <a:noFill/>
            <a:miter lim="800000"/>
            <a:headEnd/>
            <a:tailEnd/>
          </a:ln>
        </p:spPr>
        <p:txBody>
          <a:bodyPr>
            <a:prstTxWarp prst="textNoShape">
              <a:avLst/>
            </a:prstTxWarp>
            <a:spAutoFit/>
          </a:bodyPr>
          <a:lstStyle/>
          <a:p>
            <a:pPr algn="just"/>
            <a:r>
              <a:rPr lang="it-IT" sz="1200" i="1">
                <a:solidFill>
                  <a:srgbClr val="002060"/>
                </a:solidFill>
                <a:latin typeface="Verdana" pitchFamily="-84" charset="0"/>
              </a:rPr>
              <a:t>La reazione Pictet-Spengler è una reazione chimica in cui una feniletilamina come la DA subisce chiusura dell'anello dopo condensazione con un aldeide o chetone.</a:t>
            </a:r>
          </a:p>
        </p:txBody>
      </p:sp>
      <p:pic>
        <p:nvPicPr>
          <p:cNvPr id="14340" name="Picture 6"/>
          <p:cNvPicPr>
            <a:picLocks noChangeAspect="1" noChangeArrowheads="1"/>
          </p:cNvPicPr>
          <p:nvPr/>
        </p:nvPicPr>
        <p:blipFill>
          <a:blip r:embed="rId3"/>
          <a:srcRect/>
          <a:stretch>
            <a:fillRect/>
          </a:stretch>
        </p:blipFill>
        <p:spPr bwMode="auto">
          <a:xfrm>
            <a:off x="395288" y="3128963"/>
            <a:ext cx="3816350" cy="3468687"/>
          </a:xfrm>
          <a:prstGeom prst="rect">
            <a:avLst/>
          </a:prstGeom>
          <a:noFill/>
          <a:ln w="9525">
            <a:noFill/>
            <a:miter lim="800000"/>
            <a:headEnd/>
            <a:tailEnd/>
          </a:ln>
          <a:effectLst/>
        </p:spPr>
      </p:pic>
      <p:pic>
        <p:nvPicPr>
          <p:cNvPr id="14341" name="Picture 8"/>
          <p:cNvPicPr>
            <a:picLocks noChangeAspect="1" noChangeArrowheads="1"/>
          </p:cNvPicPr>
          <p:nvPr/>
        </p:nvPicPr>
        <p:blipFill>
          <a:blip r:embed="rId4"/>
          <a:srcRect/>
          <a:stretch>
            <a:fillRect/>
          </a:stretch>
        </p:blipFill>
        <p:spPr bwMode="auto">
          <a:xfrm>
            <a:off x="4787900" y="3219450"/>
            <a:ext cx="3781425" cy="2657475"/>
          </a:xfrm>
          <a:prstGeom prst="rect">
            <a:avLst/>
          </a:prstGeom>
          <a:noFill/>
          <a:ln w="9525">
            <a:noFill/>
            <a:miter lim="800000"/>
            <a:headEnd/>
            <a:tailEnd/>
          </a:ln>
          <a:effectLst/>
        </p:spPr>
      </p:pic>
      <p:sp>
        <p:nvSpPr>
          <p:cNvPr id="14342" name="Text Box 4"/>
          <p:cNvSpPr txBox="1">
            <a:spLocks noChangeArrowheads="1"/>
          </p:cNvSpPr>
          <p:nvPr/>
        </p:nvSpPr>
        <p:spPr bwMode="auto">
          <a:xfrm>
            <a:off x="223838" y="149225"/>
            <a:ext cx="3025775" cy="366713"/>
          </a:xfrm>
          <a:prstGeom prst="rect">
            <a:avLst/>
          </a:prstGeom>
          <a:noFill/>
          <a:ln w="9525">
            <a:noFill/>
            <a:miter lim="800000"/>
            <a:headEnd/>
            <a:tailEnd/>
          </a:ln>
          <a:effectLst/>
        </p:spPr>
        <p:txBody>
          <a:bodyPr wrap="none">
            <a:prstTxWarp prst="textNoShape">
              <a:avLst/>
            </a:prstTxWarp>
            <a:spAutoFit/>
          </a:bodyPr>
          <a:lstStyle/>
          <a:p>
            <a:r>
              <a:rPr lang="it-IT" b="1">
                <a:solidFill>
                  <a:srgbClr val="FF3300"/>
                </a:solidFill>
                <a:latin typeface="Verdana" pitchFamily="-84" charset="0"/>
              </a:rPr>
              <a:t>7. Morfina e Levodopa</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Programma Comorbilità.png"/>
          <p:cNvPicPr>
            <a:picLocks noChangeAspect="1"/>
          </p:cNvPicPr>
          <p:nvPr/>
        </p:nvPicPr>
        <p:blipFill>
          <a:blip r:embed="rId2"/>
          <a:srcRect l="57500" t="74844" r="13333" b="11851"/>
          <a:stretch>
            <a:fillRect/>
          </a:stretch>
        </p:blipFill>
        <p:spPr>
          <a:xfrm>
            <a:off x="1600200" y="2667000"/>
            <a:ext cx="6667500" cy="1524000"/>
          </a:xfrm>
          <a:prstGeom prst="rect">
            <a:avLst/>
          </a:prstGeom>
        </p:spPr>
      </p:pic>
      <p:pic>
        <p:nvPicPr>
          <p:cNvPr id="3" name="Immagine 2" descr="Le comorbilità nell'avvicinamento al fine vita.png"/>
          <p:cNvPicPr>
            <a:picLocks noChangeAspect="1"/>
          </p:cNvPicPr>
          <p:nvPr/>
        </p:nvPicPr>
        <p:blipFill>
          <a:blip r:embed="rId3"/>
          <a:srcRect r="56667" b="69194"/>
          <a:stretch>
            <a:fillRect/>
          </a:stretch>
        </p:blipFill>
        <p:spPr>
          <a:xfrm>
            <a:off x="1" y="0"/>
            <a:ext cx="4168858" cy="1600200"/>
          </a:xfrm>
          <a:prstGeom prst="rect">
            <a:avLst/>
          </a:prstGeom>
        </p:spPr>
      </p:pic>
      <p:pic>
        <p:nvPicPr>
          <p:cNvPr id="5" name="Immagine 4" descr="Le comorbilità nell'avvicinamento al fine vita.png"/>
          <p:cNvPicPr>
            <a:picLocks noChangeAspect="1"/>
          </p:cNvPicPr>
          <p:nvPr/>
        </p:nvPicPr>
        <p:blipFill>
          <a:blip r:embed="rId3"/>
          <a:srcRect t="70675" b="16978"/>
          <a:stretch>
            <a:fillRect/>
          </a:stretch>
        </p:blipFill>
        <p:spPr>
          <a:xfrm>
            <a:off x="0" y="6248400"/>
            <a:ext cx="9144000" cy="609600"/>
          </a:xfrm>
          <a:prstGeom prst="rect">
            <a:avLst/>
          </a:prstGeom>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idx="1"/>
          </p:nvPr>
        </p:nvSpPr>
        <p:spPr>
          <a:xfrm>
            <a:off x="609600" y="1524000"/>
            <a:ext cx="7850832" cy="4572000"/>
          </a:xfrm>
        </p:spPr>
        <p:txBody>
          <a:bodyPr/>
          <a:lstStyle/>
          <a:p>
            <a:pPr algn="ctr">
              <a:buFont typeface="Wingdings" pitchFamily="2" charset="2"/>
              <a:buNone/>
            </a:pPr>
            <a:endParaRPr lang="it-IT" sz="4000" b="1" dirty="0">
              <a:solidFill>
                <a:srgbClr val="0033CC"/>
              </a:solidFill>
              <a:latin typeface="Times New Roman" charset="0"/>
            </a:endParaRPr>
          </a:p>
          <a:p>
            <a:pPr marL="0" indent="0" algn="ctr">
              <a:spcBef>
                <a:spcPts val="0"/>
              </a:spcBef>
              <a:buFont typeface="Wingdings" pitchFamily="2" charset="2"/>
              <a:buNone/>
            </a:pPr>
            <a:r>
              <a:rPr lang="it-IT" sz="4400" dirty="0" smtClean="0">
                <a:solidFill>
                  <a:schemeClr val="tx2"/>
                </a:solidFill>
                <a:latin typeface="Calibri" pitchFamily="34" charset="0"/>
              </a:rPr>
              <a:t>Di cosa ha bisogno</a:t>
            </a:r>
          </a:p>
          <a:p>
            <a:pPr marL="0" indent="0" algn="ctr">
              <a:spcBef>
                <a:spcPts val="0"/>
              </a:spcBef>
              <a:buFont typeface="Wingdings" pitchFamily="2" charset="2"/>
              <a:buNone/>
            </a:pPr>
            <a:r>
              <a:rPr lang="it-IT" sz="4400" dirty="0" smtClean="0">
                <a:solidFill>
                  <a:schemeClr val="tx2"/>
                </a:solidFill>
                <a:latin typeface="Calibri" pitchFamily="34" charset="0"/>
              </a:rPr>
              <a:t>  una persona</a:t>
            </a:r>
          </a:p>
          <a:p>
            <a:pPr marL="0" indent="0" algn="ctr">
              <a:spcBef>
                <a:spcPts val="0"/>
              </a:spcBef>
              <a:buFont typeface="Wingdings" pitchFamily="2" charset="2"/>
              <a:buNone/>
            </a:pPr>
            <a:r>
              <a:rPr lang="it-IT" sz="4400" dirty="0" smtClean="0">
                <a:solidFill>
                  <a:schemeClr val="tx2"/>
                </a:solidFill>
                <a:latin typeface="Calibri" pitchFamily="34" charset="0"/>
              </a:rPr>
              <a:t>che si avvicina alla fine della vita?</a:t>
            </a:r>
            <a:endParaRPr lang="it-IT" sz="4400" dirty="0">
              <a:solidFill>
                <a:schemeClr val="tx2"/>
              </a:solidFill>
              <a:latin typeface="Calibri" pitchFamily="34" charset="0"/>
            </a:endParaRP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a:buNone/>
            </a:pPr>
            <a:r>
              <a:rPr lang="it-IT" dirty="0" smtClean="0"/>
              <a:t>	</a:t>
            </a:r>
            <a:r>
              <a:rPr lang="it-IT" dirty="0" smtClean="0">
                <a:solidFill>
                  <a:schemeClr val="tx2"/>
                </a:solidFill>
              </a:rPr>
              <a:t>Nella fase terminale di ogni malattia cronica evolutiva il focus non è più la malattia ma il malato che ne è portatore: tutte le scelte diagnostico - terapeutiche devono dunque essere misurate sulla sua qualità di vita (e di morte) e non più sulla cura della malattia o delle malattie </a:t>
            </a:r>
            <a:endParaRPr lang="it-IT" dirty="0">
              <a:solidFill>
                <a:schemeClr val="tx2"/>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411163" y="179388"/>
            <a:ext cx="8229600" cy="5878512"/>
          </a:xfrm>
        </p:spPr>
        <p:txBody>
          <a:bodyPr lIns="0" tIns="0" rIns="0" bIns="0"/>
          <a:lstStyle/>
          <a:p>
            <a:pPr algn="ct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4800"/>
              <a:t>LA GESTIONE </a:t>
            </a:r>
            <a:br>
              <a:rPr lang="it-IT" sz="4800"/>
            </a:br>
            <a:r>
              <a:rPr lang="it-IT" sz="4800"/>
              <a:t>DELLE LESIONI DA PRESSIONE </a:t>
            </a:r>
            <a:br>
              <a:rPr lang="it-IT" sz="4800"/>
            </a:br>
            <a:r>
              <a:rPr lang="it-IT" sz="4800"/>
              <a:t>NEL PAZIENTE ALLETTATO</a:t>
            </a:r>
            <a:br>
              <a:rPr lang="it-IT" sz="4800"/>
            </a:br>
            <a:r>
              <a:rPr lang="it-IT" sz="4800"/>
              <a:t/>
            </a:r>
            <a:br>
              <a:rPr lang="it-IT" sz="4800"/>
            </a:br>
            <a:r>
              <a:rPr lang="it-IT" sz="2000"/>
              <a:t>sig.ra Luigia Olivetti</a:t>
            </a:r>
            <a:br>
              <a:rPr lang="it-IT" sz="2000"/>
            </a:br>
            <a:r>
              <a:rPr lang="it-IT" sz="2000"/>
              <a:t>Infermiera Cure Domiciliari</a:t>
            </a:r>
            <a:br>
              <a:rPr lang="it-IT" sz="2000"/>
            </a:br>
            <a:r>
              <a:rPr lang="it-IT" sz="2000"/>
              <a:t>ASL BRESCIA</a:t>
            </a:r>
            <a:r>
              <a:rPr lang="it-IT" sz="4800"/>
              <a:t/>
            </a:r>
            <a:br>
              <a:rPr lang="it-IT" sz="4800"/>
            </a:br>
            <a:r>
              <a:rPr lang="it-IT" sz="4800"/>
              <a:t/>
            </a:r>
            <a:br>
              <a:rPr lang="it-IT" sz="4800"/>
            </a:br>
            <a:endParaRPr lang="it-IT" sz="4800"/>
          </a:p>
        </p:txBody>
      </p:sp>
      <p:pic>
        <p:nvPicPr>
          <p:cNvPr id="3075" name="Picture 2"/>
          <p:cNvPicPr>
            <a:picLocks noChangeAspect="1" noChangeArrowheads="1"/>
          </p:cNvPicPr>
          <p:nvPr/>
        </p:nvPicPr>
        <p:blipFill>
          <a:blip r:embed="rId3"/>
          <a:srcRect/>
          <a:stretch>
            <a:fillRect/>
          </a:stretch>
        </p:blipFill>
        <p:spPr bwMode="auto">
          <a:xfrm>
            <a:off x="3419475" y="4859338"/>
            <a:ext cx="2339975" cy="10795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Quali sono le difficoltà?</a:t>
            </a:r>
            <a:endParaRPr lang="it-IT" dirty="0"/>
          </a:p>
        </p:txBody>
      </p:sp>
      <p:sp>
        <p:nvSpPr>
          <p:cNvPr id="3" name="Segnaposto contenuto 2"/>
          <p:cNvSpPr>
            <a:spLocks noGrp="1"/>
          </p:cNvSpPr>
          <p:nvPr>
            <p:ph idx="1"/>
          </p:nvPr>
        </p:nvSpPr>
        <p:spPr/>
        <p:txBody>
          <a:bodyPr/>
          <a:lstStyle/>
          <a:p>
            <a:pPr lvl="1">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dirty="0" smtClean="0">
                <a:solidFill>
                  <a:srgbClr val="002060"/>
                </a:solidFill>
              </a:rPr>
              <a:t>Rifiuto sociale del morire</a:t>
            </a:r>
            <a:endParaRPr lang="it-IT" sz="2400" dirty="0" smtClean="0">
              <a:solidFill>
                <a:srgbClr val="002060"/>
              </a:solidFill>
            </a:endParaRPr>
          </a:p>
          <a:p>
            <a:pPr lvl="2">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dirty="0" smtClean="0"/>
              <a:t>Evento indicibile (succede, ma non se ne parla: la “congiura del silenzio”) </a:t>
            </a:r>
          </a:p>
          <a:p>
            <a:pPr lvl="2">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dirty="0" smtClean="0"/>
              <a:t>Evento invisibile (succede, ma non deve apparire)</a:t>
            </a:r>
          </a:p>
          <a:p>
            <a:pPr lvl="2">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dirty="0" smtClean="0"/>
              <a:t>Evento impresentabile (succede, ma bisogna far finta di niente)</a:t>
            </a: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dirty="0" smtClean="0">
                <a:solidFill>
                  <a:srgbClr val="002060"/>
                </a:solidFill>
              </a:rPr>
              <a:t>Rifiuto della morte quale minaccia alla pretesa onnipotenza della medicina</a:t>
            </a: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dirty="0" smtClean="0">
                <a:solidFill>
                  <a:srgbClr val="002060"/>
                </a:solidFill>
              </a:rPr>
              <a:t>Istituzionalizzazione del morente con obiettivi illusori</a:t>
            </a:r>
          </a:p>
          <a:p>
            <a:endParaRPr lang="it-IT"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Quali sono le risorse e gli strumenti?</a:t>
            </a:r>
            <a:endParaRPr lang="it-IT" dirty="0"/>
          </a:p>
        </p:txBody>
      </p:sp>
      <p:sp>
        <p:nvSpPr>
          <p:cNvPr id="3" name="Segnaposto contenuto 2"/>
          <p:cNvSpPr>
            <a:spLocks noGrp="1"/>
          </p:cNvSpPr>
          <p:nvPr>
            <p:ph idx="1"/>
          </p:nvPr>
        </p:nvSpPr>
        <p:spPr/>
        <p:txBody>
          <a:bodyPr>
            <a:normAutofit fontScale="85000" lnSpcReduction="10000"/>
          </a:bodyPr>
          <a:lstStyle/>
          <a:p>
            <a:r>
              <a:rPr lang="it-IT" dirty="0" smtClean="0"/>
              <a:t>La “surprise </a:t>
            </a:r>
            <a:r>
              <a:rPr lang="it-IT" dirty="0" err="1" smtClean="0"/>
              <a:t>question</a:t>
            </a:r>
            <a:r>
              <a:rPr lang="it-IT" dirty="0" smtClean="0"/>
              <a:t>” posta al momento opportuno</a:t>
            </a:r>
          </a:p>
          <a:p>
            <a:r>
              <a:rPr lang="it-IT" dirty="0" smtClean="0"/>
              <a:t>Una comunicazione tempestiva, esauriente e coerente con la situazione clinica e psicosociale del malato</a:t>
            </a:r>
          </a:p>
          <a:p>
            <a:r>
              <a:rPr lang="it-IT" dirty="0" smtClean="0"/>
              <a:t>Un rapporto costruttivo con la famiglia (che in Italia riveste un ruolo spesso cruciale) </a:t>
            </a:r>
          </a:p>
          <a:p>
            <a:r>
              <a:rPr lang="it-IT" dirty="0" smtClean="0"/>
              <a:t>Una valorizzazione della pianificazione anticipata delle cure</a:t>
            </a:r>
          </a:p>
          <a:p>
            <a:r>
              <a:rPr lang="it-IT" dirty="0" smtClean="0"/>
              <a:t>Un coinvolgimento cronologicamente razionale delle équipe di cure palliative nel percorso di cura di pazienti cronici in fase evolutiva</a:t>
            </a:r>
            <a:endParaRPr lang="it-IT"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Le cure palliative</a:t>
            </a:r>
            <a:endParaRPr lang="it-IT" dirty="0"/>
          </a:p>
        </p:txBody>
      </p:sp>
      <p:sp>
        <p:nvSpPr>
          <p:cNvPr id="3" name="Segnaposto contenuto 2"/>
          <p:cNvSpPr>
            <a:spLocks noGrp="1"/>
          </p:cNvSpPr>
          <p:nvPr>
            <p:ph idx="1"/>
          </p:nvPr>
        </p:nvSpPr>
        <p:spPr>
          <a:xfrm>
            <a:off x="457200" y="1412776"/>
            <a:ext cx="8229600" cy="4925144"/>
          </a:xfrm>
        </p:spPr>
        <p:txBody>
          <a:bodyPr>
            <a:normAutofit fontScale="77500" lnSpcReduction="20000"/>
          </a:bodyPr>
          <a:lstStyle/>
          <a:p>
            <a:pPr marL="0">
              <a:lnSpc>
                <a:spcPct val="120000"/>
              </a:lnSpc>
              <a:spcBef>
                <a:spcPts val="0"/>
              </a:spcBef>
            </a:pPr>
            <a:r>
              <a:rPr lang="it-IT" dirty="0" smtClean="0">
                <a:cs typeface="Times New Roman" charset="0"/>
              </a:rPr>
              <a:t>Affermano una filosofia e una serie di principi che, nell’ambito del modello biomedico della medicina tradizionale, propongono un nuovo paradigma scientifico.</a:t>
            </a:r>
            <a:endParaRPr lang="it-IT" dirty="0" smtClean="0"/>
          </a:p>
          <a:p>
            <a:pPr marL="0" indent="-533400">
              <a:lnSpc>
                <a:spcPct val="120000"/>
              </a:lnSpc>
              <a:spcBef>
                <a:spcPts val="0"/>
              </a:spcBef>
            </a:pPr>
            <a:r>
              <a:rPr lang="it-IT" dirty="0" smtClean="0">
                <a:cs typeface="Times New Roman" charset="0"/>
              </a:rPr>
              <a:t>Prevedono l’inserimento nei programmi di cura e assistenza di altre discipline (scienze umane, sociali e comportamentali) a completamento delle scienze mediche, proponendo un modello bioculturale.</a:t>
            </a:r>
          </a:p>
          <a:p>
            <a:pPr marL="0" indent="-533400">
              <a:lnSpc>
                <a:spcPct val="120000"/>
              </a:lnSpc>
              <a:spcBef>
                <a:spcPts val="0"/>
              </a:spcBef>
            </a:pPr>
            <a:r>
              <a:rPr lang="it-IT" dirty="0" smtClean="0">
                <a:cs typeface="Times New Roman" charset="0"/>
              </a:rPr>
              <a:t>Introducono una logica “umanizzante” e un approccio olistico che si propongono di affrontare in modo costruttivo la crisi della  medicina  di tipo organicista, tendenzialmente meccanicista e tecnicista, nella fase terminale di una malattia cronica evolutiva.</a:t>
            </a:r>
            <a:endParaRPr lang="it-IT"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Oval 1"/>
          <p:cNvSpPr>
            <a:spLocks noChangeArrowheads="1"/>
          </p:cNvSpPr>
          <p:nvPr/>
        </p:nvSpPr>
        <p:spPr bwMode="auto">
          <a:xfrm>
            <a:off x="1795463" y="2898775"/>
            <a:ext cx="2449512" cy="1795463"/>
          </a:xfrm>
          <a:prstGeom prst="ellipse">
            <a:avLst/>
          </a:prstGeom>
          <a:solidFill>
            <a:srgbClr val="99CCFF">
              <a:alpha val="50195"/>
            </a:srgbClr>
          </a:solidFill>
          <a:ln w="9525">
            <a:solidFill>
              <a:srgbClr val="000000"/>
            </a:solidFill>
            <a:round/>
            <a:headEnd/>
            <a:tailEnd/>
          </a:ln>
        </p:spPr>
        <p:txBody>
          <a:bodyPr wrap="none" lIns="82945" tIns="41473" rIns="82945" bIns="41473" anchor="ctr"/>
          <a:lstStyle/>
          <a:p>
            <a:endParaRPr lang="it-IT">
              <a:latin typeface="Calibri" pitchFamily="34" charset="0"/>
            </a:endParaRPr>
          </a:p>
        </p:txBody>
      </p:sp>
      <p:sp>
        <p:nvSpPr>
          <p:cNvPr id="24579" name="Oval 2"/>
          <p:cNvSpPr>
            <a:spLocks noChangeArrowheads="1"/>
          </p:cNvSpPr>
          <p:nvPr/>
        </p:nvSpPr>
        <p:spPr bwMode="auto">
          <a:xfrm>
            <a:off x="979488" y="2246313"/>
            <a:ext cx="7021512" cy="4244975"/>
          </a:xfrm>
          <a:prstGeom prst="ellipse">
            <a:avLst/>
          </a:prstGeom>
          <a:solidFill>
            <a:srgbClr val="FFFF66">
              <a:alpha val="50195"/>
            </a:srgbClr>
          </a:solidFill>
          <a:ln w="9525">
            <a:solidFill>
              <a:srgbClr val="000000"/>
            </a:solidFill>
            <a:round/>
            <a:headEnd/>
            <a:tailEnd/>
          </a:ln>
        </p:spPr>
        <p:txBody>
          <a:bodyPr wrap="none" lIns="82945" tIns="41473" rIns="82945" bIns="41473" anchor="ctr"/>
          <a:lstStyle/>
          <a:p>
            <a:endParaRPr lang="it-IT">
              <a:latin typeface="Calibri" pitchFamily="34" charset="0"/>
            </a:endParaRPr>
          </a:p>
        </p:txBody>
      </p:sp>
      <p:sp>
        <p:nvSpPr>
          <p:cNvPr id="24580" name="Oval 3"/>
          <p:cNvSpPr>
            <a:spLocks noChangeArrowheads="1"/>
          </p:cNvSpPr>
          <p:nvPr/>
        </p:nvSpPr>
        <p:spPr bwMode="auto">
          <a:xfrm>
            <a:off x="3101975" y="4041775"/>
            <a:ext cx="2449513" cy="1960563"/>
          </a:xfrm>
          <a:prstGeom prst="ellipse">
            <a:avLst/>
          </a:prstGeom>
          <a:solidFill>
            <a:srgbClr val="99CCFF">
              <a:alpha val="50195"/>
            </a:srgbClr>
          </a:solidFill>
          <a:ln w="9525">
            <a:solidFill>
              <a:srgbClr val="000000"/>
            </a:solidFill>
            <a:round/>
            <a:headEnd/>
            <a:tailEnd/>
          </a:ln>
        </p:spPr>
        <p:txBody>
          <a:bodyPr wrap="none" lIns="82945" tIns="41473" rIns="82945" bIns="41473" anchor="ctr"/>
          <a:lstStyle/>
          <a:p>
            <a:endParaRPr lang="it-IT">
              <a:latin typeface="Calibri" pitchFamily="34" charset="0"/>
            </a:endParaRPr>
          </a:p>
        </p:txBody>
      </p:sp>
      <p:sp>
        <p:nvSpPr>
          <p:cNvPr id="24581" name="Oval 4"/>
          <p:cNvSpPr>
            <a:spLocks noChangeArrowheads="1"/>
          </p:cNvSpPr>
          <p:nvPr/>
        </p:nvSpPr>
        <p:spPr bwMode="auto">
          <a:xfrm>
            <a:off x="4572000" y="3062288"/>
            <a:ext cx="2449513" cy="1795462"/>
          </a:xfrm>
          <a:prstGeom prst="ellipse">
            <a:avLst/>
          </a:prstGeom>
          <a:solidFill>
            <a:srgbClr val="99CCFF">
              <a:alpha val="50195"/>
            </a:srgbClr>
          </a:solidFill>
          <a:ln w="9525">
            <a:solidFill>
              <a:srgbClr val="000000"/>
            </a:solidFill>
            <a:round/>
            <a:headEnd/>
            <a:tailEnd/>
          </a:ln>
        </p:spPr>
        <p:txBody>
          <a:bodyPr wrap="none" lIns="82945" tIns="41473" rIns="82945" bIns="41473" anchor="ctr"/>
          <a:lstStyle/>
          <a:p>
            <a:endParaRPr lang="it-IT">
              <a:latin typeface="Calibri" pitchFamily="34" charset="0"/>
            </a:endParaRPr>
          </a:p>
        </p:txBody>
      </p:sp>
      <p:sp>
        <p:nvSpPr>
          <p:cNvPr id="24582" name="Text Box 5"/>
          <p:cNvSpPr txBox="1">
            <a:spLocks noChangeArrowheads="1"/>
          </p:cNvSpPr>
          <p:nvPr/>
        </p:nvSpPr>
        <p:spPr bwMode="auto">
          <a:xfrm>
            <a:off x="2051720" y="3356992"/>
            <a:ext cx="1862137" cy="615553"/>
          </a:xfrm>
          <a:prstGeom prst="rect">
            <a:avLst/>
          </a:prstGeom>
          <a:noFill/>
          <a:ln w="9525">
            <a:noFill/>
            <a:round/>
            <a:headEnd/>
            <a:tailEnd/>
          </a:ln>
        </p:spPr>
        <p:txBody>
          <a:bodyPr lIns="0" tIns="0" rIns="0" bIns="0">
            <a:spAutoFit/>
          </a:bodyPr>
          <a:lstStyle/>
          <a:p>
            <a:pPr marL="0" lvl="1" algn="ctr">
              <a:buSzPct val="75000"/>
              <a:tabLst>
                <a:tab pos="795338" algn="l"/>
                <a:tab pos="1203325" algn="l"/>
                <a:tab pos="1611313" algn="l"/>
                <a:tab pos="2017713" algn="l"/>
                <a:tab pos="2425700" algn="l"/>
                <a:tab pos="2833688" algn="l"/>
                <a:tab pos="3240088" algn="l"/>
                <a:tab pos="3648075" algn="l"/>
                <a:tab pos="4056063" algn="l"/>
                <a:tab pos="4464050" algn="l"/>
                <a:tab pos="4870450" algn="l"/>
                <a:tab pos="5278438" algn="l"/>
                <a:tab pos="5686425" algn="l"/>
                <a:tab pos="6092825" algn="l"/>
                <a:tab pos="6500813" algn="l"/>
                <a:tab pos="6908800" algn="l"/>
                <a:tab pos="7315200" algn="l"/>
                <a:tab pos="7723188" algn="l"/>
                <a:tab pos="8131175" algn="l"/>
                <a:tab pos="8539163" algn="l"/>
              </a:tabLst>
            </a:pPr>
            <a:r>
              <a:rPr lang="en-GB" sz="2000" b="1">
                <a:solidFill>
                  <a:srgbClr val="000000"/>
                </a:solidFill>
                <a:latin typeface="Calibri" pitchFamily="34" charset="0"/>
              </a:rPr>
              <a:t>Problemi </a:t>
            </a:r>
          </a:p>
          <a:p>
            <a:pPr marL="0" lvl="1" algn="ctr">
              <a:buSzPct val="75000"/>
              <a:tabLst>
                <a:tab pos="795338" algn="l"/>
                <a:tab pos="1203325" algn="l"/>
                <a:tab pos="1611313" algn="l"/>
                <a:tab pos="2017713" algn="l"/>
                <a:tab pos="2425700" algn="l"/>
                <a:tab pos="2833688" algn="l"/>
                <a:tab pos="3240088" algn="l"/>
                <a:tab pos="3648075" algn="l"/>
                <a:tab pos="4056063" algn="l"/>
                <a:tab pos="4464050" algn="l"/>
                <a:tab pos="4870450" algn="l"/>
                <a:tab pos="5278438" algn="l"/>
                <a:tab pos="5686425" algn="l"/>
                <a:tab pos="6092825" algn="l"/>
                <a:tab pos="6500813" algn="l"/>
                <a:tab pos="6908800" algn="l"/>
                <a:tab pos="7315200" algn="l"/>
                <a:tab pos="7723188" algn="l"/>
                <a:tab pos="8131175" algn="l"/>
                <a:tab pos="8539163" algn="l"/>
              </a:tabLst>
            </a:pPr>
            <a:r>
              <a:rPr lang="en-GB" sz="2000" b="1">
                <a:solidFill>
                  <a:srgbClr val="000000"/>
                </a:solidFill>
                <a:latin typeface="Calibri" pitchFamily="34" charset="0"/>
              </a:rPr>
              <a:t>diagnostici</a:t>
            </a:r>
          </a:p>
        </p:txBody>
      </p:sp>
      <p:sp>
        <p:nvSpPr>
          <p:cNvPr id="24583" name="Text Box 6"/>
          <p:cNvSpPr txBox="1">
            <a:spLocks noChangeArrowheads="1"/>
          </p:cNvSpPr>
          <p:nvPr/>
        </p:nvSpPr>
        <p:spPr bwMode="auto">
          <a:xfrm>
            <a:off x="3340100" y="4751388"/>
            <a:ext cx="1874838" cy="615553"/>
          </a:xfrm>
          <a:prstGeom prst="rect">
            <a:avLst/>
          </a:prstGeom>
          <a:noFill/>
          <a:ln w="9525">
            <a:noFill/>
            <a:round/>
            <a:headEnd/>
            <a:tailEnd/>
          </a:ln>
        </p:spPr>
        <p:txBody>
          <a:bodyPr lIns="0" tIns="0" rIns="0" bIns="0">
            <a:spAutoFit/>
          </a:bodyPr>
          <a:lstStyle/>
          <a:p>
            <a:pPr marL="0" lvl="1" algn="ctr">
              <a:buSzPct val="75000"/>
              <a:tabLst>
                <a:tab pos="795338" algn="l"/>
                <a:tab pos="1203325" algn="l"/>
                <a:tab pos="1611313" algn="l"/>
                <a:tab pos="2017713" algn="l"/>
                <a:tab pos="2425700" algn="l"/>
                <a:tab pos="2833688" algn="l"/>
                <a:tab pos="3240088" algn="l"/>
                <a:tab pos="3648075" algn="l"/>
                <a:tab pos="4056063" algn="l"/>
                <a:tab pos="4464050" algn="l"/>
                <a:tab pos="4870450" algn="l"/>
                <a:tab pos="5278438" algn="l"/>
                <a:tab pos="5686425" algn="l"/>
                <a:tab pos="6092825" algn="l"/>
                <a:tab pos="6500813" algn="l"/>
                <a:tab pos="6908800" algn="l"/>
                <a:tab pos="7315200" algn="l"/>
                <a:tab pos="7723188" algn="l"/>
                <a:tab pos="8131175" algn="l"/>
                <a:tab pos="8539163" algn="l"/>
              </a:tabLst>
            </a:pPr>
            <a:r>
              <a:rPr lang="en-GB" sz="2000" b="1">
                <a:solidFill>
                  <a:srgbClr val="000000"/>
                </a:solidFill>
                <a:latin typeface="Calibri" pitchFamily="34" charset="0"/>
              </a:rPr>
              <a:t>Problemi</a:t>
            </a:r>
          </a:p>
          <a:p>
            <a:pPr marL="0" lvl="1" algn="ctr">
              <a:buSzPct val="75000"/>
              <a:tabLst>
                <a:tab pos="795338" algn="l"/>
                <a:tab pos="1203325" algn="l"/>
                <a:tab pos="1611313" algn="l"/>
                <a:tab pos="2017713" algn="l"/>
                <a:tab pos="2425700" algn="l"/>
                <a:tab pos="2833688" algn="l"/>
                <a:tab pos="3240088" algn="l"/>
                <a:tab pos="3648075" algn="l"/>
                <a:tab pos="4056063" algn="l"/>
                <a:tab pos="4464050" algn="l"/>
                <a:tab pos="4870450" algn="l"/>
                <a:tab pos="5278438" algn="l"/>
                <a:tab pos="5686425" algn="l"/>
                <a:tab pos="6092825" algn="l"/>
                <a:tab pos="6500813" algn="l"/>
                <a:tab pos="6908800" algn="l"/>
                <a:tab pos="7315200" algn="l"/>
                <a:tab pos="7723188" algn="l"/>
                <a:tab pos="8131175" algn="l"/>
                <a:tab pos="8539163" algn="l"/>
              </a:tabLst>
            </a:pPr>
            <a:r>
              <a:rPr lang="en-GB" sz="2000" b="1">
                <a:solidFill>
                  <a:srgbClr val="000000"/>
                </a:solidFill>
                <a:latin typeface="Calibri" pitchFamily="34" charset="0"/>
              </a:rPr>
              <a:t> terapeutici</a:t>
            </a:r>
          </a:p>
        </p:txBody>
      </p:sp>
      <p:sp>
        <p:nvSpPr>
          <p:cNvPr id="24584" name="Text Box 7"/>
          <p:cNvSpPr txBox="1">
            <a:spLocks noChangeArrowheads="1"/>
          </p:cNvSpPr>
          <p:nvPr/>
        </p:nvSpPr>
        <p:spPr bwMode="auto">
          <a:xfrm>
            <a:off x="4572000" y="3645024"/>
            <a:ext cx="2397125" cy="615553"/>
          </a:xfrm>
          <a:prstGeom prst="rect">
            <a:avLst/>
          </a:prstGeom>
          <a:noFill/>
          <a:ln w="9525">
            <a:noFill/>
            <a:round/>
            <a:headEnd/>
            <a:tailEnd/>
          </a:ln>
        </p:spPr>
        <p:txBody>
          <a:bodyPr lIns="0" tIns="0" rIns="0" bIns="0">
            <a:spAutoFit/>
          </a:bodyPr>
          <a:lstStyle/>
          <a:p>
            <a:pPr marL="0" lvl="1" algn="ctr">
              <a:buSzPct val="75000"/>
              <a:tabLst>
                <a:tab pos="795338" algn="l"/>
                <a:tab pos="1203325" algn="l"/>
                <a:tab pos="1611313" algn="l"/>
                <a:tab pos="2017713" algn="l"/>
                <a:tab pos="2425700" algn="l"/>
                <a:tab pos="2833688" algn="l"/>
                <a:tab pos="3240088" algn="l"/>
                <a:tab pos="3648075" algn="l"/>
                <a:tab pos="4056063" algn="l"/>
                <a:tab pos="4464050" algn="l"/>
                <a:tab pos="4870450" algn="l"/>
                <a:tab pos="5278438" algn="l"/>
                <a:tab pos="5686425" algn="l"/>
                <a:tab pos="6092825" algn="l"/>
                <a:tab pos="6500813" algn="l"/>
                <a:tab pos="6908800" algn="l"/>
                <a:tab pos="7315200" algn="l"/>
                <a:tab pos="7723188" algn="l"/>
                <a:tab pos="8131175" algn="l"/>
                <a:tab pos="8539163" algn="l"/>
              </a:tabLst>
            </a:pPr>
            <a:r>
              <a:rPr lang="en-GB" sz="2000" b="1">
                <a:solidFill>
                  <a:srgbClr val="000000"/>
                </a:solidFill>
                <a:latin typeface="Calibri" pitchFamily="34" charset="0"/>
              </a:rPr>
              <a:t>Problemi socio</a:t>
            </a:r>
          </a:p>
          <a:p>
            <a:pPr marL="0" lvl="1" algn="ctr">
              <a:buSzPct val="75000"/>
              <a:tabLst>
                <a:tab pos="795338" algn="l"/>
                <a:tab pos="1203325" algn="l"/>
                <a:tab pos="1611313" algn="l"/>
                <a:tab pos="2017713" algn="l"/>
                <a:tab pos="2425700" algn="l"/>
                <a:tab pos="2833688" algn="l"/>
                <a:tab pos="3240088" algn="l"/>
                <a:tab pos="3648075" algn="l"/>
                <a:tab pos="4056063" algn="l"/>
                <a:tab pos="4464050" algn="l"/>
                <a:tab pos="4870450" algn="l"/>
                <a:tab pos="5278438" algn="l"/>
                <a:tab pos="5686425" algn="l"/>
                <a:tab pos="6092825" algn="l"/>
                <a:tab pos="6500813" algn="l"/>
                <a:tab pos="6908800" algn="l"/>
                <a:tab pos="7315200" algn="l"/>
                <a:tab pos="7723188" algn="l"/>
                <a:tab pos="8131175" algn="l"/>
                <a:tab pos="8539163" algn="l"/>
              </a:tabLst>
            </a:pPr>
            <a:r>
              <a:rPr lang="en-GB" sz="2000" b="1">
                <a:solidFill>
                  <a:srgbClr val="000000"/>
                </a:solidFill>
                <a:latin typeface="Calibri" pitchFamily="34" charset="0"/>
              </a:rPr>
              <a:t>- assistenziali</a:t>
            </a:r>
          </a:p>
        </p:txBody>
      </p:sp>
      <p:sp>
        <p:nvSpPr>
          <p:cNvPr id="24585" name="Text Box 8"/>
          <p:cNvSpPr txBox="1">
            <a:spLocks noChangeArrowheads="1"/>
          </p:cNvSpPr>
          <p:nvPr/>
        </p:nvSpPr>
        <p:spPr bwMode="auto">
          <a:xfrm>
            <a:off x="3143240" y="2548603"/>
            <a:ext cx="3428586" cy="451769"/>
          </a:xfrm>
          <a:prstGeom prst="rect">
            <a:avLst/>
          </a:prstGeom>
          <a:noFill/>
          <a:ln w="9525">
            <a:noFill/>
            <a:round/>
            <a:headEnd/>
            <a:tailEnd/>
          </a:ln>
        </p:spPr>
        <p:txBody>
          <a:bodyPr wrap="none" lIns="81639" tIns="40820" rIns="81639" bIns="40820">
            <a:spAutoFit/>
          </a:bodyPr>
          <a:lstStyle/>
          <a:p>
            <a:pPr algn="ctr">
              <a:defRPr/>
            </a:pPr>
            <a:r>
              <a:rPr lang="it-IT" sz="2400" b="1"/>
              <a:t>Problemi organizzativi</a:t>
            </a:r>
            <a:endParaRPr lang="it-IT" sz="2400" b="1" dirty="0"/>
          </a:p>
        </p:txBody>
      </p:sp>
      <p:sp>
        <p:nvSpPr>
          <p:cNvPr id="4106" name="Rectangle 9"/>
          <p:cNvSpPr>
            <a:spLocks noGrp="1" noChangeArrowheads="1"/>
          </p:cNvSpPr>
          <p:nvPr>
            <p:ph type="title"/>
          </p:nvPr>
        </p:nvSpPr>
        <p:spPr>
          <a:xfrm>
            <a:off x="500034" y="285728"/>
            <a:ext cx="8226425" cy="539750"/>
          </a:xfrm>
        </p:spPr>
        <p:txBody>
          <a:bodyPr>
            <a:spAutoFit/>
          </a:bodyPr>
          <a:lstStyle/>
          <a:p>
            <a:pPr eaLnBrk="1" fontAlgn="auto" hangingPunct="1">
              <a:spcBef>
                <a:spcPts val="0"/>
              </a:spcBef>
              <a:spcAft>
                <a:spcPts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it-IT" sz="2900" i="1" dirty="0" smtClean="0">
                <a:solidFill>
                  <a:schemeClr val="tx2">
                    <a:shade val="85000"/>
                    <a:satMod val="150000"/>
                  </a:schemeClr>
                </a:solidFill>
              </a:rPr>
              <a:t>Malattie croniche evolutive e decisioni di fine vita</a:t>
            </a:r>
          </a:p>
        </p:txBody>
      </p:sp>
      <p:sp>
        <p:nvSpPr>
          <p:cNvPr id="11" name="Ovale 10"/>
          <p:cNvSpPr/>
          <p:nvPr/>
        </p:nvSpPr>
        <p:spPr>
          <a:xfrm>
            <a:off x="607219" y="980728"/>
            <a:ext cx="7929563" cy="5572125"/>
          </a:xfrm>
          <a:prstGeom prst="ellipse">
            <a:avLst/>
          </a:prstGeom>
          <a:solidFill>
            <a:schemeClr val="accent1">
              <a:tint val="10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tIns="0"/>
          <a:lstStyle/>
          <a:p>
            <a:pPr algn="ctr">
              <a:defRPr/>
            </a:pPr>
            <a:r>
              <a:rPr lang="it-IT" sz="2800" b="1" dirty="0" smtClean="0">
                <a:solidFill>
                  <a:schemeClr val="tx1"/>
                </a:solidFill>
              </a:rPr>
              <a:t>Problemi etici</a:t>
            </a:r>
            <a:endParaRPr lang="it-IT" sz="2800" b="1"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596" y="71414"/>
            <a:ext cx="8229600" cy="1143000"/>
          </a:xfrm>
        </p:spPr>
        <p:txBody>
          <a:bodyPr/>
          <a:lstStyle/>
          <a:p>
            <a:pPr>
              <a:defRPr/>
            </a:pPr>
            <a:r>
              <a:rPr lang="it-IT" smtClean="0">
                <a:solidFill>
                  <a:schemeClr val="tx2">
                    <a:shade val="85000"/>
                    <a:satMod val="150000"/>
                  </a:schemeClr>
                </a:solidFill>
              </a:rPr>
              <a:t>I passi indispensabili</a:t>
            </a:r>
            <a:endParaRPr lang="it-IT"/>
          </a:p>
        </p:txBody>
      </p:sp>
      <p:sp>
        <p:nvSpPr>
          <p:cNvPr id="25603" name="Segnaposto contenuto 2"/>
          <p:cNvSpPr>
            <a:spLocks noGrp="1"/>
          </p:cNvSpPr>
          <p:nvPr>
            <p:ph idx="1"/>
          </p:nvPr>
        </p:nvSpPr>
        <p:spPr>
          <a:xfrm>
            <a:off x="395536" y="908720"/>
            <a:ext cx="5614988" cy="4525962"/>
          </a:xfrm>
        </p:spPr>
        <p:txBody>
          <a:bodyPr>
            <a:noAutofit/>
          </a:bodyPr>
          <a:lstStyle/>
          <a:p>
            <a:pPr marL="0" indent="0">
              <a:spcBef>
                <a:spcPct val="0"/>
              </a:spcBef>
              <a:buSzPct val="120000"/>
              <a:buFont typeface="Candara" pitchFamily="34" charset="0"/>
              <a:buAutoNum type="arabicPeriod"/>
            </a:pPr>
            <a:r>
              <a:rPr lang="it-IT" sz="2800" dirty="0" smtClean="0"/>
              <a:t>Identificare i pazienti bisognosi di cure palliative sul finire della vita</a:t>
            </a:r>
          </a:p>
          <a:p>
            <a:pPr marL="0" indent="0">
              <a:spcBef>
                <a:spcPct val="0"/>
              </a:spcBef>
              <a:buSzPct val="120000"/>
              <a:buFont typeface="Candara" pitchFamily="34" charset="0"/>
              <a:buAutoNum type="arabicPeriod"/>
            </a:pPr>
            <a:r>
              <a:rPr lang="it-IT" sz="2800" dirty="0" smtClean="0"/>
              <a:t>Valutare i loro bisogni, i loro sintomi, le loro preferenze ed ogni aspetto che sia importante per il paziente</a:t>
            </a:r>
          </a:p>
          <a:p>
            <a:pPr marL="0" indent="0">
              <a:spcBef>
                <a:spcPct val="0"/>
              </a:spcBef>
              <a:buSzPct val="120000"/>
              <a:buFont typeface="Candara" pitchFamily="34" charset="0"/>
              <a:buAutoNum type="arabicPeriod"/>
            </a:pPr>
            <a:r>
              <a:rPr lang="it-IT" sz="2800" dirty="0" smtClean="0"/>
              <a:t>Pianificare il prendersi cura facendo riferimento ai bisogni e alle preferenze del paziente, verificando che siano soddisfatte ed in particolare consentendo al paziente di vivere e morire dove egli desidera</a:t>
            </a:r>
          </a:p>
        </p:txBody>
      </p:sp>
      <p:pic>
        <p:nvPicPr>
          <p:cNvPr id="25604" name="Picture 4" descr="3_steps2"/>
          <p:cNvPicPr>
            <a:picLocks noChangeAspect="1" noChangeArrowheads="1"/>
          </p:cNvPicPr>
          <p:nvPr/>
        </p:nvPicPr>
        <p:blipFill>
          <a:blip r:embed="rId2" cstate="print"/>
          <a:srcRect/>
          <a:stretch>
            <a:fillRect/>
          </a:stretch>
        </p:blipFill>
        <p:spPr bwMode="auto">
          <a:xfrm>
            <a:off x="6084888" y="1628775"/>
            <a:ext cx="2916237" cy="2586038"/>
          </a:xfrm>
          <a:prstGeom prst="rect">
            <a:avLst/>
          </a:prstGeom>
          <a:noFill/>
          <a:ln w="9525">
            <a:noFill/>
            <a:miter lim="800000"/>
            <a:headEnd/>
            <a:tailEnd/>
          </a:ln>
        </p:spPr>
      </p:pic>
      <p:sp>
        <p:nvSpPr>
          <p:cNvPr id="25605" name="Rettangolo 4"/>
          <p:cNvSpPr>
            <a:spLocks noChangeArrowheads="1"/>
          </p:cNvSpPr>
          <p:nvPr/>
        </p:nvSpPr>
        <p:spPr bwMode="auto">
          <a:xfrm>
            <a:off x="2411760" y="6236034"/>
            <a:ext cx="6480720" cy="289310"/>
          </a:xfrm>
          <a:prstGeom prst="rect">
            <a:avLst/>
          </a:prstGeom>
          <a:noFill/>
          <a:ln w="9525">
            <a:noFill/>
            <a:miter lim="800000"/>
            <a:headEnd/>
            <a:tailEnd/>
          </a:ln>
        </p:spPr>
        <p:txBody>
          <a:bodyPr wrap="square">
            <a:spAutoFit/>
          </a:bodyPr>
          <a:lstStyle/>
          <a:p>
            <a:pPr>
              <a:lnSpc>
                <a:spcPct val="80000"/>
              </a:lnSpc>
              <a:spcBef>
                <a:spcPct val="20000"/>
              </a:spcBef>
            </a:pPr>
            <a:r>
              <a:rPr lang="it-IT" sz="1600" b="1" i="1" dirty="0">
                <a:latin typeface="Helvetica" pitchFamily="1" charset="0"/>
                <a:ea typeface="ヒラギノ角ゴ Pro W3" pitchFamily="1" charset="-128"/>
              </a:rPr>
              <a:t>http://www.goldstandardsframework.nhs.uk/gsf_in_practice.php</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85750" y="1695450"/>
            <a:ext cx="8540750" cy="4591050"/>
          </a:xfrm>
          <a:prstGeom prst="rect">
            <a:avLst/>
          </a:prstGeom>
        </p:spPr>
        <p:txBody>
          <a:bodyPr/>
          <a:lstStyle/>
          <a:p>
            <a:pPr marL="342900" indent="-342900" algn="just">
              <a:spcBef>
                <a:spcPct val="20000"/>
              </a:spcBef>
              <a:spcAft>
                <a:spcPct val="20000"/>
              </a:spcAft>
              <a:buClr>
                <a:schemeClr val="accent1"/>
              </a:buClr>
              <a:buFont typeface="Arial" charset="0"/>
              <a:buChar char="•"/>
              <a:defRPr/>
            </a:pPr>
            <a:r>
              <a:rPr lang="it-IT" sz="2800" dirty="0">
                <a:latin typeface="+mn-lt"/>
              </a:rPr>
              <a:t>formulare un </a:t>
            </a:r>
            <a:r>
              <a:rPr lang="it-IT" sz="2800" b="1" dirty="0">
                <a:latin typeface="+mn-lt"/>
              </a:rPr>
              <a:t>giudizio prognostico affidabile</a:t>
            </a:r>
            <a:r>
              <a:rPr lang="it-IT" sz="2800" dirty="0">
                <a:latin typeface="+mn-lt"/>
              </a:rPr>
              <a:t> e adattare di conseguenza l’intensità terapeutica, le soluzioni di cura, il piano di assistenza;</a:t>
            </a:r>
          </a:p>
          <a:p>
            <a:pPr marL="342900" indent="-342900" algn="just">
              <a:spcBef>
                <a:spcPct val="20000"/>
              </a:spcBef>
              <a:spcAft>
                <a:spcPct val="20000"/>
              </a:spcAft>
              <a:buClr>
                <a:schemeClr val="accent1"/>
              </a:buClr>
              <a:buFont typeface="Arial" charset="0"/>
              <a:buChar char="•"/>
              <a:defRPr/>
            </a:pPr>
            <a:r>
              <a:rPr lang="it-IT" sz="2800" dirty="0">
                <a:latin typeface="+mn-lt"/>
              </a:rPr>
              <a:t>utilizzare strumenti idonei a condividere le decisioni di cura, in particolare quelle di fine vita;</a:t>
            </a:r>
          </a:p>
          <a:p>
            <a:pPr marL="342900" indent="-342900" algn="just">
              <a:spcBef>
                <a:spcPct val="20000"/>
              </a:spcBef>
              <a:spcAft>
                <a:spcPct val="20000"/>
              </a:spcAft>
              <a:buClr>
                <a:schemeClr val="accent1"/>
              </a:buClr>
              <a:buFont typeface="Arial" charset="0"/>
              <a:buChar char="•"/>
              <a:defRPr/>
            </a:pPr>
            <a:r>
              <a:rPr lang="it-IT" sz="2800" b="1" dirty="0">
                <a:latin typeface="+mn-lt"/>
              </a:rPr>
              <a:t>controllare i sintomi maggiori</a:t>
            </a:r>
            <a:r>
              <a:rPr lang="it-IT" sz="2800" dirty="0">
                <a:latin typeface="+mn-lt"/>
              </a:rPr>
              <a:t>;</a:t>
            </a:r>
          </a:p>
          <a:p>
            <a:pPr marL="342900" indent="-342900" algn="just">
              <a:spcBef>
                <a:spcPct val="20000"/>
              </a:spcBef>
              <a:spcAft>
                <a:spcPct val="20000"/>
              </a:spcAft>
              <a:buClr>
                <a:schemeClr val="accent1"/>
              </a:buClr>
              <a:buFont typeface="Arial" charset="0"/>
              <a:buChar char="•"/>
              <a:defRPr/>
            </a:pPr>
            <a:r>
              <a:rPr lang="it-IT" sz="2800" dirty="0">
                <a:latin typeface="+mn-lt"/>
              </a:rPr>
              <a:t>accogliere e orientare le emozioni, soprattutto quelle connotate in senso negativo;</a:t>
            </a:r>
          </a:p>
        </p:txBody>
      </p:sp>
      <p:sp>
        <p:nvSpPr>
          <p:cNvPr id="5" name="Titolo 4"/>
          <p:cNvSpPr>
            <a:spLocks noGrp="1"/>
          </p:cNvSpPr>
          <p:nvPr>
            <p:ph type="title"/>
          </p:nvPr>
        </p:nvSpPr>
        <p:spPr>
          <a:xfrm>
            <a:off x="428596" y="142852"/>
            <a:ext cx="8229600" cy="1143000"/>
          </a:xfrm>
        </p:spPr>
        <p:txBody>
          <a:bodyPr/>
          <a:lstStyle/>
          <a:p>
            <a:pPr eaLnBrk="1" hangingPunct="1">
              <a:defRPr/>
            </a:pPr>
            <a:r>
              <a:rPr lang="it-IT" smtClean="0">
                <a:solidFill>
                  <a:schemeClr val="tx2">
                    <a:shade val="85000"/>
                    <a:satMod val="150000"/>
                  </a:schemeClr>
                </a:solidFill>
              </a:rPr>
              <a:t>Un percorso necessario</a:t>
            </a:r>
            <a:endParaRPr lang="it-IT" smtClean="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fontAlgn="auto" hangingPunct="1">
              <a:spcBef>
                <a:spcPts val="0"/>
              </a:spcBef>
              <a:spcAft>
                <a:spcPts val="0"/>
              </a:spcAft>
              <a:defRPr/>
            </a:pPr>
            <a:r>
              <a:rPr lang="it-IT">
                <a:solidFill>
                  <a:schemeClr val="tx2">
                    <a:shade val="85000"/>
                    <a:satMod val="150000"/>
                  </a:schemeClr>
                </a:solidFill>
                <a:ea typeface="+mj-ea"/>
                <a:cs typeface="+mj-cs"/>
              </a:rPr>
              <a:t>Un percorso necessario</a:t>
            </a:r>
            <a:endParaRPr lang="it-IT">
              <a:solidFill>
                <a:schemeClr val="tx2">
                  <a:shade val="85000"/>
                  <a:satMod val="150000"/>
                </a:schemeClr>
              </a:solidFill>
            </a:endParaRPr>
          </a:p>
        </p:txBody>
      </p:sp>
      <p:sp>
        <p:nvSpPr>
          <p:cNvPr id="27651" name="Segnaposto contenuto 2"/>
          <p:cNvSpPr>
            <a:spLocks noGrp="1"/>
          </p:cNvSpPr>
          <p:nvPr>
            <p:ph idx="1"/>
          </p:nvPr>
        </p:nvSpPr>
        <p:spPr/>
        <p:txBody>
          <a:bodyPr>
            <a:normAutofit/>
          </a:bodyPr>
          <a:lstStyle/>
          <a:p>
            <a:pPr marL="0" indent="-273050" algn="just" eaLnBrk="1" hangingPunct="1">
              <a:spcBef>
                <a:spcPct val="0"/>
              </a:spcBef>
              <a:spcAft>
                <a:spcPct val="20000"/>
              </a:spcAft>
            </a:pPr>
            <a:r>
              <a:rPr lang="it-IT" dirty="0" smtClean="0"/>
              <a:t>aprirsi ai bisogni spirituali e immateriali; </a:t>
            </a:r>
          </a:p>
          <a:p>
            <a:pPr marL="0" indent="-273050" algn="just" eaLnBrk="1" hangingPunct="1">
              <a:spcBef>
                <a:spcPct val="0"/>
              </a:spcBef>
              <a:spcAft>
                <a:spcPct val="20000"/>
              </a:spcAft>
            </a:pPr>
            <a:r>
              <a:rPr lang="it-IT" dirty="0" smtClean="0"/>
              <a:t>accompagnare la persona e i familiari a sciogliere i nodi della propria vita;</a:t>
            </a:r>
          </a:p>
          <a:p>
            <a:pPr marL="0" indent="-273050" algn="just" eaLnBrk="1" hangingPunct="1">
              <a:spcBef>
                <a:spcPct val="0"/>
              </a:spcBef>
              <a:spcAft>
                <a:spcPct val="20000"/>
              </a:spcAft>
            </a:pPr>
            <a:r>
              <a:rPr lang="it-IT" b="1" dirty="0" smtClean="0"/>
              <a:t>cogliere i sintomi della morte imminente e trattare la sintomatologia della morte</a:t>
            </a:r>
            <a:r>
              <a:rPr lang="it-IT" dirty="0" smtClean="0"/>
              <a:t>;</a:t>
            </a:r>
          </a:p>
          <a:p>
            <a:pPr marL="0" indent="-273050" algn="just" eaLnBrk="1" hangingPunct="1">
              <a:spcBef>
                <a:spcPct val="0"/>
              </a:spcBef>
              <a:spcAft>
                <a:spcPct val="20000"/>
              </a:spcAft>
            </a:pPr>
            <a:r>
              <a:rPr lang="it-IT" dirty="0" smtClean="0"/>
              <a:t>gestire il momento della morte e la fase del lutto</a:t>
            </a:r>
          </a:p>
          <a:p>
            <a:pPr marL="0" indent="-273050" eaLnBrk="1" hangingPunct="1">
              <a:spcBef>
                <a:spcPct val="0"/>
              </a:spcBef>
            </a:pPr>
            <a:endParaRPr lang="it-IT"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1" name="Group 1"/>
          <p:cNvGraphicFramePr>
            <a:graphicFrameLocks noGrp="1"/>
          </p:cNvGraphicFramePr>
          <p:nvPr/>
        </p:nvGraphicFramePr>
        <p:xfrm>
          <a:off x="1835150" y="188913"/>
          <a:ext cx="6337300" cy="6228012"/>
        </p:xfrm>
        <a:graphic>
          <a:graphicData uri="http://schemas.openxmlformats.org/drawingml/2006/table">
            <a:tbl>
              <a:tblPr/>
              <a:tblGrid>
                <a:gridCol w="3168650"/>
                <a:gridCol w="3168650"/>
              </a:tblGrid>
              <a:tr h="357188">
                <a:tc>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1 MESE FA</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OGGI</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66"/>
                    </a:solidFill>
                  </a:tcPr>
                </a:tc>
              </a:tr>
              <a:tr h="357188">
                <a:tc gridSpan="2">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LESIONE</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6633"/>
                    </a:solidFill>
                  </a:tcPr>
                </a:tc>
                <a:tc hMerge="1">
                  <a:txBody>
                    <a:bodyPr/>
                    <a:lstStyle/>
                    <a:p>
                      <a:endParaRPr lang="it-IT"/>
                    </a:p>
                  </a:txBody>
                  <a:tcPr/>
                </a:tc>
              </a:tr>
              <a:tr h="357188">
                <a:tc>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SACRO</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SACRO</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r>
              <a:tr h="357188">
                <a:tc gridSpan="2">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STADIAZIONE</a:t>
                      </a:r>
                      <a:endParaRPr kumimoji="0" lang="it-IT" sz="1400" b="0" i="0" u="none" strike="noStrike" cap="none" normalizeH="0" baseline="0">
                        <a:ln>
                          <a:noFill/>
                        </a:ln>
                        <a:solidFill>
                          <a:srgbClr val="000000"/>
                        </a:solidFill>
                        <a:effectLst/>
                        <a:latin typeface="Arial" pitchFamily="-84" charset="0"/>
                        <a:ea typeface="Microsoft YaHei" charset="-122"/>
                        <a:cs typeface="Microsoft YaHei" charset="-122"/>
                        <a:hlinkClick r:id="" action="ppaction://noaction"/>
                      </a:endParaRP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33CC66"/>
                    </a:solidFill>
                  </a:tcPr>
                </a:tc>
                <a:tc hMerge="1">
                  <a:txBody>
                    <a:bodyPr/>
                    <a:lstStyle/>
                    <a:p>
                      <a:endParaRPr lang="it-IT"/>
                    </a:p>
                  </a:txBody>
                  <a:tcPr/>
                </a:tc>
              </a:tr>
              <a:tr h="357188">
                <a:tc>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II GRADO</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II GRADO</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r>
              <a:tr h="357188">
                <a:tc gridSpan="2">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BORDI</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33CC66"/>
                    </a:solidFill>
                  </a:tcPr>
                </a:tc>
                <a:tc hMerge="1">
                  <a:txBody>
                    <a:bodyPr/>
                    <a:lstStyle/>
                    <a:p>
                      <a:endParaRPr lang="it-IT"/>
                    </a:p>
                  </a:txBody>
                  <a:tcPr/>
                </a:tc>
              </a:tr>
              <a:tr h="357188">
                <a:tc>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LINEARI</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MACERATI</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r>
              <a:tr h="357188">
                <a:tc gridSpan="2">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CONDIZIONE</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33CC66"/>
                    </a:solidFill>
                  </a:tcPr>
                </a:tc>
                <a:tc hMerge="1">
                  <a:txBody>
                    <a:bodyPr/>
                    <a:lstStyle/>
                    <a:p>
                      <a:endParaRPr lang="it-IT"/>
                    </a:p>
                  </a:txBody>
                  <a:tcPr/>
                </a:tc>
              </a:tr>
              <a:tr h="357188">
                <a:tc>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DETERSA</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PRESENZA DI FIBRINA</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r>
              <a:tr h="357188">
                <a:tc>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SCARSO ESSUDATO</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ESSUDATO MEDIO</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r>
              <a:tr h="357188">
                <a:tc>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DIMENSIONE 2x3 CM</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DIMENSIONE 3x4 CM</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r>
              <a:tr h="357188">
                <a:tc gridSpan="2">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CUTE PERILESIONALE</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33CC66"/>
                    </a:solidFill>
                  </a:tcPr>
                </a:tc>
                <a:tc hMerge="1">
                  <a:txBody>
                    <a:bodyPr/>
                    <a:lstStyle/>
                    <a:p>
                      <a:endParaRPr lang="it-IT"/>
                    </a:p>
                  </a:txBody>
                  <a:tcPr/>
                </a:tc>
              </a:tr>
              <a:tr h="357188">
                <a:tc>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INTEGRA</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MACERATA</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r>
              <a:tr h="357188">
                <a:tc gridSpan="2">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TRATTAMENTO</a:t>
                      </a:r>
                      <a:endParaRPr kumimoji="0" lang="it-IT" sz="1400" b="0" i="0" u="none" strike="noStrike" cap="none" normalizeH="0" baseline="0">
                        <a:ln>
                          <a:noFill/>
                        </a:ln>
                        <a:solidFill>
                          <a:srgbClr val="000000"/>
                        </a:solidFill>
                        <a:effectLst/>
                        <a:latin typeface="Arial" pitchFamily="-84" charset="0"/>
                        <a:ea typeface="Microsoft YaHei" charset="-122"/>
                        <a:cs typeface="Microsoft YaHei" charset="-122"/>
                        <a:hlinkClick r:id="" action="ppaction://noaction"/>
                      </a:endParaRP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33CC66"/>
                    </a:solidFill>
                  </a:tcPr>
                </a:tc>
                <a:tc hMerge="1">
                  <a:txBody>
                    <a:bodyPr/>
                    <a:lstStyle/>
                    <a:p>
                      <a:endParaRPr lang="it-IT"/>
                    </a:p>
                  </a:txBody>
                  <a:tcPr/>
                </a:tc>
              </a:tr>
              <a:tr h="487363">
                <a:tc>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PLACCA IDROCOLLOIDE</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IDROGEL E SCHIUMA POLIURETANO</a:t>
                      </a:r>
                    </a:p>
                  </a:txBody>
                  <a:tcPr marL="90000" marR="90000" marT="120510"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r>
              <a:tr h="357188">
                <a:tc gridSpan="2">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DOLORE</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33CC66"/>
                    </a:solidFill>
                  </a:tcPr>
                </a:tc>
                <a:tc hMerge="1">
                  <a:txBody>
                    <a:bodyPr/>
                    <a:lstStyle/>
                    <a:p>
                      <a:endParaRPr lang="it-IT"/>
                    </a:p>
                  </a:txBody>
                  <a:tcPr/>
                </a:tc>
              </a:tr>
              <a:tr h="357188">
                <a:tc>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VRS* - LIEVE</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Microsoft YaHei" charset="-122"/>
                          <a:cs typeface="Microsoft YaHei" charset="-122"/>
                        </a:rPr>
                        <a:t>VRS* - MODERATO</a:t>
                      </a:r>
                    </a:p>
                  </a:txBody>
                  <a:tcPr marL="90000" marR="90000" marT="135252" marB="468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4154" name="AutoShape 4">
            <a:hlinkClick r:id="rId3" action="ppaction://hlinksldjump"/>
          </p:cNvPr>
          <p:cNvSpPr>
            <a:spLocks noChangeArrowheads="1"/>
          </p:cNvSpPr>
          <p:nvPr/>
        </p:nvSpPr>
        <p:spPr bwMode="auto">
          <a:xfrm>
            <a:off x="8243888" y="1341438"/>
            <a:ext cx="215900" cy="142875"/>
          </a:xfrm>
          <a:prstGeom prst="rightArrow">
            <a:avLst>
              <a:gd name="adj1" fmla="val 66074"/>
              <a:gd name="adj2" fmla="val 73478"/>
            </a:avLst>
          </a:prstGeom>
          <a:solidFill>
            <a:srgbClr val="FF3333"/>
          </a:solidFill>
          <a:ln w="9360">
            <a:solidFill>
              <a:srgbClr val="000000"/>
            </a:solidFill>
            <a:round/>
            <a:headEnd/>
            <a:tailEnd/>
          </a:ln>
        </p:spPr>
        <p:txBody>
          <a:bodyPr wrap="none" anchor="ctr">
            <a:prstTxWarp prst="textNoShape">
              <a:avLst/>
            </a:prstTxWarp>
          </a:bodyPr>
          <a:lstStyle/>
          <a:p>
            <a:endParaRPr lang="it-IT"/>
          </a:p>
        </p:txBody>
      </p:sp>
      <p:sp>
        <p:nvSpPr>
          <p:cNvPr id="4155" name="AutoShape 4">
            <a:hlinkClick r:id="rId4" action="ppaction://hlinksldjump"/>
          </p:cNvPr>
          <p:cNvSpPr>
            <a:spLocks noChangeArrowheads="1"/>
          </p:cNvSpPr>
          <p:nvPr/>
        </p:nvSpPr>
        <p:spPr bwMode="auto">
          <a:xfrm>
            <a:off x="8243888" y="4941888"/>
            <a:ext cx="215900" cy="142875"/>
          </a:xfrm>
          <a:prstGeom prst="rightArrow">
            <a:avLst>
              <a:gd name="adj1" fmla="val 66074"/>
              <a:gd name="adj2" fmla="val 73478"/>
            </a:avLst>
          </a:prstGeom>
          <a:solidFill>
            <a:srgbClr val="FF3333"/>
          </a:solidFill>
          <a:ln w="9360">
            <a:solidFill>
              <a:srgbClr val="000000"/>
            </a:solidFill>
            <a:round/>
            <a:headEnd/>
            <a:tailEnd/>
          </a:ln>
        </p:spPr>
        <p:txBody>
          <a:bodyPr wrap="none" anchor="ctr">
            <a:prstTxWarp prst="textNoShape">
              <a:avLst/>
            </a:prstTxWarp>
          </a:bodyPr>
          <a:lstStyle/>
          <a:p>
            <a:endParaRPr lang="it-IT"/>
          </a:p>
        </p:txBody>
      </p:sp>
      <p:pic>
        <p:nvPicPr>
          <p:cNvPr id="4156" name="Picture 2"/>
          <p:cNvPicPr>
            <a:picLocks noChangeAspect="1" noChangeArrowheads="1"/>
          </p:cNvPicPr>
          <p:nvPr/>
        </p:nvPicPr>
        <p:blipFill>
          <a:blip r:embed="rId5"/>
          <a:srcRect/>
          <a:stretch>
            <a:fillRect/>
          </a:stretch>
        </p:blipFill>
        <p:spPr bwMode="auto">
          <a:xfrm>
            <a:off x="0" y="0"/>
            <a:ext cx="720725" cy="333375"/>
          </a:xfrm>
          <a:prstGeom prst="rect">
            <a:avLst/>
          </a:prstGeom>
          <a:noFill/>
          <a:ln w="9525">
            <a:noFill/>
            <a:round/>
            <a:headEnd/>
            <a:tailEnd/>
          </a:ln>
        </p:spPr>
      </p:pic>
      <p:sp>
        <p:nvSpPr>
          <p:cNvPr id="4157" name="Rettangolo 6"/>
          <p:cNvSpPr>
            <a:spLocks noChangeArrowheads="1"/>
          </p:cNvSpPr>
          <p:nvPr/>
        </p:nvSpPr>
        <p:spPr bwMode="auto">
          <a:xfrm>
            <a:off x="1979613" y="6508750"/>
            <a:ext cx="3140075" cy="263525"/>
          </a:xfrm>
          <a:prstGeom prst="rect">
            <a:avLst/>
          </a:prstGeom>
          <a:noFill/>
          <a:ln w="9525">
            <a:noFill/>
            <a:miter lim="800000"/>
            <a:headEnd/>
            <a:tailEnd/>
          </a:ln>
        </p:spPr>
        <p:txBody>
          <a:bodyPr wrap="none">
            <a:prstTxWarp prst="textNoShape">
              <a:avLst/>
            </a:prstTxWarp>
            <a:spAutoFit/>
          </a:bodyPr>
          <a:lstStyle/>
          <a:p>
            <a:r>
              <a:rPr lang="it-IT" sz="1200">
                <a:solidFill>
                  <a:schemeClr val="tx1"/>
                </a:solidFill>
              </a:rPr>
              <a:t>*VRS - Visual Rating Scale – Scala Verbale</a:t>
            </a:r>
          </a:p>
        </p:txBody>
      </p:sp>
    </p:spTree>
  </p:cSld>
  <p:clrMapOvr>
    <a:masterClrMapping/>
  </p:clrMapOvr>
  <p:transition spd="med">
    <p:circl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a:xfrm>
            <a:off x="419100" y="690563"/>
            <a:ext cx="8221663" cy="1830387"/>
          </a:xfrm>
        </p:spPr>
        <p:txBody>
          <a:bodyPr/>
          <a:lstStyle/>
          <a:p>
            <a:pPr algn="ct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800"/>
              <a:t>QUALSIASI TRATTAMENTO TOPICO SE PUR DI DIMOSTRATA EFFICACIA NON E' PRIORITARIO ALL'APPROCCIO COMPLESSIVO E MULTIDIMENSIONALE DEL PAZIENTE</a:t>
            </a:r>
          </a:p>
        </p:txBody>
      </p:sp>
      <p:sp>
        <p:nvSpPr>
          <p:cNvPr id="5123" name="Text Box 2"/>
          <p:cNvSpPr txBox="1">
            <a:spLocks noChangeArrowheads="1"/>
          </p:cNvSpPr>
          <p:nvPr/>
        </p:nvSpPr>
        <p:spPr bwMode="auto">
          <a:xfrm>
            <a:off x="1439863" y="4140200"/>
            <a:ext cx="6119812" cy="1830388"/>
          </a:xfrm>
          <a:prstGeom prst="rect">
            <a:avLst/>
          </a:prstGeom>
          <a:noFill/>
          <a:ln w="9525">
            <a:noFill/>
            <a:round/>
            <a:headEnd/>
            <a:tailEnd/>
          </a:ln>
        </p:spPr>
        <p:txBody>
          <a:bodyPr lIns="90000" tIns="45000" rIns="90000" bIns="45000" anchor="ctr">
            <a:prstTxWarp prst="textNoShape">
              <a:avLst/>
            </a:prstTxWarp>
          </a:bodyPr>
          <a:lstStyle/>
          <a:p>
            <a:pPr algn="ctr" hangingPunct="1">
              <a:lnSpc>
                <a:spcPct val="102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800">
                <a:solidFill>
                  <a:srgbClr val="000000"/>
                </a:solidFill>
                <a:latin typeface="Calibri" pitchFamily="-84" charset="0"/>
              </a:rPr>
              <a:t>QUALI ALTRI FATTORI SONO DETERMINANTI PER UNA BUONA GESTIONE DEL PAZIENTE CON ULCERE DA PRESSIONE?</a:t>
            </a:r>
          </a:p>
        </p:txBody>
      </p:sp>
      <p:sp>
        <p:nvSpPr>
          <p:cNvPr id="5124" name="AutoShape 3"/>
          <p:cNvSpPr>
            <a:spLocks noChangeArrowheads="1"/>
          </p:cNvSpPr>
          <p:nvPr/>
        </p:nvSpPr>
        <p:spPr bwMode="auto">
          <a:xfrm>
            <a:off x="3959225" y="2879725"/>
            <a:ext cx="1439863" cy="1079500"/>
          </a:xfrm>
          <a:prstGeom prst="downArrow">
            <a:avLst>
              <a:gd name="adj1" fmla="val 50000"/>
              <a:gd name="adj2" fmla="val 25000"/>
            </a:avLst>
          </a:prstGeom>
          <a:solidFill>
            <a:srgbClr val="FF3333"/>
          </a:solidFill>
          <a:ln w="9360">
            <a:solidFill>
              <a:srgbClr val="000000"/>
            </a:solidFill>
            <a:round/>
            <a:headEnd/>
            <a:tailEnd/>
          </a:ln>
        </p:spPr>
        <p:txBody>
          <a:bodyPr wrap="none" anchor="ctr">
            <a:prstTxWarp prst="textNoShape">
              <a:avLst/>
            </a:prstTxWarp>
          </a:bodyPr>
          <a:lstStyle/>
          <a:p>
            <a:endParaRPr lang="it-IT"/>
          </a:p>
        </p:txBody>
      </p:sp>
      <p:pic>
        <p:nvPicPr>
          <p:cNvPr id="5125" name="Picture 2"/>
          <p:cNvPicPr>
            <a:picLocks noChangeAspect="1" noChangeArrowheads="1"/>
          </p:cNvPicPr>
          <p:nvPr/>
        </p:nvPicPr>
        <p:blipFill>
          <a:blip r:embed="rId3"/>
          <a:srcRect/>
          <a:stretch>
            <a:fillRect/>
          </a:stretch>
        </p:blipFill>
        <p:spPr bwMode="auto">
          <a:xfrm>
            <a:off x="0" y="0"/>
            <a:ext cx="720725" cy="333375"/>
          </a:xfrm>
          <a:prstGeom prst="rect">
            <a:avLst/>
          </a:prstGeom>
          <a:noFill/>
          <a:ln w="9525">
            <a:noFill/>
            <a:round/>
            <a:headEnd/>
            <a:tailEnd/>
          </a:ln>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7" name="Group 1"/>
          <p:cNvGraphicFramePr>
            <a:graphicFrameLocks noGrp="1"/>
          </p:cNvGraphicFramePr>
          <p:nvPr/>
        </p:nvGraphicFramePr>
        <p:xfrm>
          <a:off x="755650" y="549275"/>
          <a:ext cx="7927975" cy="5629687"/>
        </p:xfrm>
        <a:graphic>
          <a:graphicData uri="http://schemas.openxmlformats.org/drawingml/2006/table">
            <a:tbl>
              <a:tblPr/>
              <a:tblGrid>
                <a:gridCol w="3962400"/>
                <a:gridCol w="3965575"/>
              </a:tblGrid>
              <a:tr h="573088">
                <a:tc>
                  <a:txBody>
                    <a:bodyPr/>
                    <a:lstStyle/>
                    <a:p>
                      <a:pPr marL="0" marR="0" lvl="0" indent="0" algn="ctr" defTabSz="449263" rtl="0" eaLnBrk="1" fontAlgn="base" latinLnBrk="0" hangingPunct="0">
                        <a:lnSpc>
                          <a:spcPct val="5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0" i="0" u="none" strike="noStrike" cap="none" normalizeH="0" baseline="0">
                          <a:ln>
                            <a:noFill/>
                          </a:ln>
                          <a:solidFill>
                            <a:srgbClr val="000000"/>
                          </a:solidFill>
                          <a:effectLst/>
                          <a:latin typeface="Arial" pitchFamily="-84" charset="0"/>
                          <a:ea typeface="Arial Unicode MS" pitchFamily="-84" charset="0"/>
                          <a:cs typeface="Arial Unicode MS" pitchFamily="-84" charset="0"/>
                        </a:rPr>
                        <a:t>1 MESE FA</a:t>
                      </a:r>
                    </a:p>
                  </a:txBody>
                  <a:tcPr marL="90000" marR="90000" marT="471420" marB="46800" anchor="ctr"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E9F737"/>
                    </a:solidFill>
                  </a:tcPr>
                </a:tc>
                <a:tc>
                  <a:txBody>
                    <a:bodyPr/>
                    <a:lstStyle/>
                    <a:p>
                      <a:pPr marL="0" marR="0" lvl="0" indent="0" algn="ctr" defTabSz="449263" rtl="0" eaLnBrk="1" fontAlgn="base" latinLnBrk="0" hangingPunct="0">
                        <a:lnSpc>
                          <a:spcPct val="5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0" i="0" u="none" strike="noStrike" cap="none" normalizeH="0" baseline="0">
                          <a:ln>
                            <a:noFill/>
                          </a:ln>
                          <a:solidFill>
                            <a:srgbClr val="000000"/>
                          </a:solidFill>
                          <a:effectLst/>
                          <a:latin typeface="Arial" pitchFamily="-84" charset="0"/>
                          <a:ea typeface="Arial Unicode MS" pitchFamily="-84" charset="0"/>
                          <a:cs typeface="Arial Unicode MS" pitchFamily="-84" charset="0"/>
                        </a:rPr>
                        <a:t>OGGI</a:t>
                      </a:r>
                    </a:p>
                  </a:txBody>
                  <a:tcPr marL="90000" marR="90000" marT="471420" marB="46800" anchor="ctr"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E9F737"/>
                    </a:solidFill>
                  </a:tcPr>
                </a:tc>
              </a:tr>
              <a:tr h="622300">
                <a:tc gridSpan="2">
                  <a:txBody>
                    <a:bodyPr/>
                    <a:lstStyle/>
                    <a:p>
                      <a:pPr marL="0" marR="0" lvl="0" indent="0" algn="ctr" defTabSz="449263" rtl="0" eaLnBrk="1" fontAlgn="base" latinLnBrk="0" hangingPunct="0">
                        <a:lnSpc>
                          <a:spcPct val="5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pitchFamily="-84" charset="0"/>
                          <a:ea typeface="Arial Unicode MS" pitchFamily="-84" charset="0"/>
                          <a:cs typeface="Arial Unicode MS" pitchFamily="-84" charset="0"/>
                        </a:rPr>
                        <a:t>MOBILIZZAZIONE</a:t>
                      </a:r>
                    </a:p>
                  </a:txBody>
                  <a:tcPr marL="90000" marR="90000" marT="520776" marB="46800" anchor="ctr"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6633"/>
                    </a:solidFill>
                  </a:tcPr>
                </a:tc>
                <a:tc hMerge="1">
                  <a:txBody>
                    <a:bodyPr/>
                    <a:lstStyle/>
                    <a:p>
                      <a:endParaRPr lang="it-IT"/>
                    </a:p>
                  </a:txBody>
                  <a:tcPr/>
                </a:tc>
              </a:tr>
              <a:tr h="1057275">
                <a:tc>
                  <a:txBody>
                    <a:bodyPr/>
                    <a:lstStyle/>
                    <a:p>
                      <a:pPr marL="0" marR="0" lvl="0" indent="0" algn="ct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pitchFamily="-84" charset="0"/>
                          <a:ea typeface="Arial Unicode MS" pitchFamily="-84" charset="0"/>
                          <a:cs typeface="Arial Unicode MS" pitchFamily="-84" charset="0"/>
                        </a:rPr>
                        <a:t>PAZIENTE ALLETTATO</a:t>
                      </a:r>
                    </a:p>
                    <a:p>
                      <a:pPr marL="0" marR="0" lvl="0" indent="0" algn="ct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pitchFamily="-84" charset="0"/>
                          <a:ea typeface="Arial Unicode MS" pitchFamily="-84" charset="0"/>
                          <a:cs typeface="Arial Unicode MS" pitchFamily="-84" charset="0"/>
                        </a:rPr>
                        <a:t> CON MINIMO AIUTO ESEGUE CAMBI POSTURALI</a:t>
                      </a:r>
                    </a:p>
                  </a:txBody>
                  <a:tcPr marL="90000" marR="90000" marT="392832" marB="46800" anchor="ctr"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49263" rtl="0" eaLnBrk="1" fontAlgn="base" latinLnBrk="0" hangingPunct="0">
                        <a:lnSpc>
                          <a:spcPct val="93000"/>
                        </a:lnSpc>
                        <a:spcBef>
                          <a:spcPct val="0"/>
                        </a:spcBef>
                        <a:spcAft>
                          <a:spcPct val="0"/>
                        </a:spcAft>
                        <a:buClrTx/>
                        <a:buSzPct val="100000"/>
                        <a:buFontTx/>
                        <a:buNone/>
                        <a:tabLst>
                          <a:tab pos="0" algn="l"/>
                          <a:tab pos="44926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pitchFamily="-84" charset="0"/>
                          <a:ea typeface="Arial Unicode MS" pitchFamily="-84" charset="0"/>
                          <a:cs typeface="Arial Unicode MS" pitchFamily="-84" charset="0"/>
                        </a:rPr>
                        <a:t>PAZIENTE COMPLETAMENTE DIPENDENTE NEI CAMBI POSTURALI COSTRETTO A MANTENERE POSIZIONE SEMI-SEDUTA </a:t>
                      </a:r>
                    </a:p>
                  </a:txBody>
                  <a:tcPr marL="90000" marR="90000" marT="392832" marB="46800" anchor="ctr"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r>
              <a:tr h="428625">
                <a:tc gridSpan="2">
                  <a:txBody>
                    <a:bodyPr/>
                    <a:lstStyle/>
                    <a:p>
                      <a:pPr marL="0" marR="0" lvl="0" indent="0" algn="ctr" defTabSz="449263" rtl="0" eaLnBrk="1" fontAlgn="base" latinLnBrk="0" hangingPunct="0">
                        <a:lnSpc>
                          <a:spcPct val="7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pitchFamily="-84" charset="0"/>
                          <a:ea typeface="Arial Unicode MS" pitchFamily="-84" charset="0"/>
                          <a:cs typeface="Arial Unicode MS" pitchFamily="-84" charset="0"/>
                        </a:rPr>
                        <a:t>VALUTAZIONE DEL RISCHIO</a:t>
                      </a:r>
                      <a:endParaRPr kumimoji="0" lang="it-IT" sz="1600" b="1" i="0" u="none" strike="noStrike" cap="none" normalizeH="0" baseline="0">
                        <a:ln>
                          <a:noFill/>
                        </a:ln>
                        <a:solidFill>
                          <a:srgbClr val="000000"/>
                        </a:solidFill>
                        <a:effectLst/>
                        <a:latin typeface="Arial" pitchFamily="-84" charset="0"/>
                        <a:ea typeface="Arial Unicode MS" pitchFamily="-84" charset="0"/>
                        <a:cs typeface="Arial Unicode MS" pitchFamily="-84" charset="0"/>
                        <a:hlinkClick r:id=""/>
                      </a:endParaRPr>
                    </a:p>
                  </a:txBody>
                  <a:tcPr marL="90000" marR="90000" marT="350280" marB="46800" anchor="ctr"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33CC66"/>
                    </a:solidFill>
                  </a:tcPr>
                </a:tc>
                <a:tc hMerge="1">
                  <a:txBody>
                    <a:bodyPr/>
                    <a:lstStyle/>
                    <a:p>
                      <a:endParaRPr lang="it-IT"/>
                    </a:p>
                  </a:txBody>
                  <a:tcPr/>
                </a:tc>
              </a:tr>
              <a:tr h="455613">
                <a:tc>
                  <a:txBody>
                    <a:bodyPr/>
                    <a:lstStyle/>
                    <a:p>
                      <a:pPr marL="0" marR="0" lvl="0" indent="0" algn="ctr" defTabSz="449263" rtl="0" eaLnBrk="1" fontAlgn="base" latinLnBrk="0" hangingPunct="0">
                        <a:lnSpc>
                          <a:spcPct val="7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0" i="0" u="none" strike="noStrike" cap="none" normalizeH="0" baseline="0">
                          <a:ln>
                            <a:noFill/>
                          </a:ln>
                          <a:solidFill>
                            <a:srgbClr val="000000"/>
                          </a:solidFill>
                          <a:effectLst/>
                          <a:latin typeface="Arial" pitchFamily="-84" charset="0"/>
                          <a:ea typeface="Arial" pitchFamily="-84" charset="0"/>
                          <a:cs typeface="Arial" pitchFamily="-84" charset="0"/>
                        </a:rPr>
                        <a:t>RISCHIO MEDIO (16)</a:t>
                      </a:r>
                    </a:p>
                  </a:txBody>
                  <a:tcPr marL="90000" marR="90000" marT="376344" marB="46800" anchor="ctr"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49263" rtl="0" eaLnBrk="1" fontAlgn="base" latinLnBrk="0" hangingPunct="0">
                        <a:lnSpc>
                          <a:spcPct val="7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0" i="0" u="none" strike="noStrike" cap="none" normalizeH="0" baseline="0">
                          <a:ln>
                            <a:noFill/>
                          </a:ln>
                          <a:solidFill>
                            <a:srgbClr val="000000"/>
                          </a:solidFill>
                          <a:effectLst/>
                          <a:latin typeface="Arial" pitchFamily="-84" charset="0"/>
                          <a:ea typeface="Arial" pitchFamily="-84" charset="0"/>
                          <a:cs typeface="Arial" pitchFamily="-84" charset="0"/>
                        </a:rPr>
                        <a:t>RISCHIO ALTO (11)</a:t>
                      </a:r>
                    </a:p>
                  </a:txBody>
                  <a:tcPr marL="90000" marR="90000" marT="376344" marB="46800" anchor="ctr"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r>
              <a:tr h="547688">
                <a:tc gridSpan="2">
                  <a:txBody>
                    <a:bodyPr/>
                    <a:lstStyle/>
                    <a:p>
                      <a:pPr marL="0" marR="0" lvl="0" indent="0" algn="ctr" defTabSz="449263" rtl="0" eaLnBrk="1" fontAlgn="base" latinLnBrk="0" hangingPunct="0">
                        <a:lnSpc>
                          <a:spcPct val="6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1" i="0" u="none" strike="noStrike" cap="none" normalizeH="0" baseline="0">
                          <a:ln>
                            <a:noFill/>
                          </a:ln>
                          <a:solidFill>
                            <a:srgbClr val="000000"/>
                          </a:solidFill>
                          <a:effectLst/>
                          <a:latin typeface="Arial" pitchFamily="-84" charset="0"/>
                          <a:ea typeface="Arial Unicode MS" pitchFamily="-84" charset="0"/>
                          <a:cs typeface="Arial Unicode MS" pitchFamily="-84" charset="0"/>
                        </a:rPr>
                        <a:t>PRESIDI ANTIDECUBITO</a:t>
                      </a:r>
                      <a:endParaRPr kumimoji="0" lang="it-IT" sz="1600" b="1" i="0" u="none" strike="noStrike" cap="none" normalizeH="0" baseline="0">
                        <a:ln>
                          <a:noFill/>
                        </a:ln>
                        <a:solidFill>
                          <a:srgbClr val="000000"/>
                        </a:solidFill>
                        <a:effectLst/>
                        <a:latin typeface="Arial" pitchFamily="-84" charset="0"/>
                        <a:ea typeface="Arial Unicode MS" pitchFamily="-84" charset="0"/>
                        <a:cs typeface="Arial Unicode MS" pitchFamily="-84" charset="0"/>
                        <a:hlinkClick r:id=""/>
                      </a:endParaRPr>
                    </a:p>
                  </a:txBody>
                  <a:tcPr marL="90000" marR="90000" marT="448344" marB="46800" anchor="ctr"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33CC66"/>
                    </a:solidFill>
                  </a:tcPr>
                </a:tc>
                <a:tc hMerge="1">
                  <a:txBody>
                    <a:bodyPr/>
                    <a:lstStyle/>
                    <a:p>
                      <a:endParaRPr lang="it-IT"/>
                    </a:p>
                  </a:txBody>
                  <a:tcPr/>
                </a:tc>
              </a:tr>
              <a:tr h="541338">
                <a:tc>
                  <a:txBody>
                    <a:bodyPr/>
                    <a:lstStyle/>
                    <a:p>
                      <a:pPr marL="0" marR="0" lvl="0" indent="0" algn="ctr" defTabSz="449263" rtl="0" eaLnBrk="1" fontAlgn="base" latinLnBrk="0" hangingPunct="0">
                        <a:lnSpc>
                          <a:spcPct val="6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0" i="0" u="none" strike="noStrike" cap="none" normalizeH="0" baseline="0">
                          <a:ln>
                            <a:noFill/>
                          </a:ln>
                          <a:solidFill>
                            <a:srgbClr val="000000"/>
                          </a:solidFill>
                          <a:effectLst/>
                          <a:latin typeface="Arial" pitchFamily="-84" charset="0"/>
                          <a:ea typeface="Arial Unicode MS" pitchFamily="-84" charset="0"/>
                          <a:cs typeface="Arial Unicode MS" pitchFamily="-84" charset="0"/>
                        </a:rPr>
                        <a:t>NESSUN PRESIDIO</a:t>
                      </a:r>
                    </a:p>
                    <a:p>
                      <a:pPr marL="0" marR="0" lvl="0" indent="0" algn="ctr" defTabSz="449263" rtl="0" eaLnBrk="1" fontAlgn="base" latinLnBrk="0" hangingPunct="0">
                        <a:lnSpc>
                          <a:spcPct val="6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sz="1600" b="0" i="0" u="none" strike="noStrike" cap="none" normalizeH="0" baseline="0">
                        <a:ln>
                          <a:noFill/>
                        </a:ln>
                        <a:solidFill>
                          <a:srgbClr val="000000"/>
                        </a:solidFill>
                        <a:effectLst/>
                        <a:latin typeface="Arial" pitchFamily="-84" charset="0"/>
                        <a:ea typeface="Arial Unicode MS" pitchFamily="-84" charset="0"/>
                        <a:cs typeface="Arial Unicode MS" pitchFamily="-84" charset="0"/>
                      </a:endParaRPr>
                    </a:p>
                    <a:p>
                      <a:pPr marL="0" marR="0" lvl="0" indent="0" algn="ctr" defTabSz="449263" rtl="0" eaLnBrk="1" fontAlgn="base" latinLnBrk="0" hangingPunct="0">
                        <a:lnSpc>
                          <a:spcPct val="6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0" i="0" u="none" strike="noStrike" cap="none" normalizeH="0" baseline="0">
                          <a:ln>
                            <a:noFill/>
                          </a:ln>
                          <a:solidFill>
                            <a:srgbClr val="000000"/>
                          </a:solidFill>
                          <a:effectLst/>
                          <a:latin typeface="Arial" pitchFamily="-84" charset="0"/>
                          <a:ea typeface="Arial Unicode MS" pitchFamily="-84" charset="0"/>
                          <a:cs typeface="Arial Unicode MS" pitchFamily="-84" charset="0"/>
                        </a:rPr>
                        <a:t>PER VOLONTA’ DEL PAZIENTE (?)</a:t>
                      </a:r>
                    </a:p>
                    <a:p>
                      <a:pPr marL="0" marR="0" lvl="0" indent="0" algn="ctr" defTabSz="449263" rtl="0" eaLnBrk="1" fontAlgn="base" latinLnBrk="0" hangingPunct="0">
                        <a:lnSpc>
                          <a:spcPct val="6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sz="1600" b="0" i="0" u="none" strike="noStrike" cap="none" normalizeH="0" baseline="0">
                        <a:ln>
                          <a:noFill/>
                        </a:ln>
                        <a:solidFill>
                          <a:srgbClr val="000000"/>
                        </a:solidFill>
                        <a:effectLst/>
                        <a:latin typeface="Arial" pitchFamily="-84" charset="0"/>
                        <a:ea typeface="Arial Unicode MS" pitchFamily="-84" charset="0"/>
                        <a:cs typeface="Arial Unicode MS" pitchFamily="-84" charset="0"/>
                      </a:endParaRPr>
                    </a:p>
                  </a:txBody>
                  <a:tcPr marL="90000" marR="90000" marT="445104" marB="46800" anchor="ctr"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49263" rtl="0" eaLnBrk="1" fontAlgn="base" latinLnBrk="0" hangingPunct="0">
                        <a:lnSpc>
                          <a:spcPct val="6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0" i="0" u="none" strike="noStrike" cap="none" normalizeH="0" baseline="0">
                          <a:ln>
                            <a:noFill/>
                          </a:ln>
                          <a:solidFill>
                            <a:srgbClr val="000000"/>
                          </a:solidFill>
                          <a:effectLst/>
                          <a:latin typeface="Arial" pitchFamily="-84" charset="0"/>
                          <a:ea typeface="Arial Unicode MS" pitchFamily="-84" charset="0"/>
                          <a:cs typeface="Arial Unicode MS" pitchFamily="-84" charset="0"/>
                        </a:rPr>
                        <a:t>MATERASSO</a:t>
                      </a:r>
                    </a:p>
                  </a:txBody>
                  <a:tcPr marL="90000" marR="90000" marT="445104" marB="46800" anchor="ctr"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6172" name="AutoShape 4">
            <a:hlinkClick r:id="rId3" action="ppaction://hlinksldjump"/>
          </p:cNvPr>
          <p:cNvSpPr>
            <a:spLocks noChangeArrowheads="1"/>
          </p:cNvSpPr>
          <p:nvPr/>
        </p:nvSpPr>
        <p:spPr bwMode="auto">
          <a:xfrm>
            <a:off x="8748713" y="3429000"/>
            <a:ext cx="215900" cy="144463"/>
          </a:xfrm>
          <a:prstGeom prst="rightArrow">
            <a:avLst>
              <a:gd name="adj1" fmla="val 66074"/>
              <a:gd name="adj2" fmla="val 72670"/>
            </a:avLst>
          </a:prstGeom>
          <a:solidFill>
            <a:srgbClr val="FF3333"/>
          </a:solidFill>
          <a:ln w="9360">
            <a:solidFill>
              <a:srgbClr val="000000"/>
            </a:solidFill>
            <a:round/>
            <a:headEnd/>
            <a:tailEnd/>
          </a:ln>
        </p:spPr>
        <p:txBody>
          <a:bodyPr wrap="none" anchor="ctr">
            <a:prstTxWarp prst="textNoShape">
              <a:avLst/>
            </a:prstTxWarp>
          </a:bodyPr>
          <a:lstStyle/>
          <a:p>
            <a:endParaRPr lang="it-IT"/>
          </a:p>
        </p:txBody>
      </p:sp>
      <p:sp>
        <p:nvSpPr>
          <p:cNvPr id="6173" name="AutoShape 4">
            <a:hlinkClick r:id="rId3" action="ppaction://hlinksldjump"/>
          </p:cNvPr>
          <p:cNvSpPr>
            <a:spLocks noChangeArrowheads="1"/>
          </p:cNvSpPr>
          <p:nvPr/>
        </p:nvSpPr>
        <p:spPr bwMode="auto">
          <a:xfrm>
            <a:off x="8748713" y="4652963"/>
            <a:ext cx="215900" cy="144462"/>
          </a:xfrm>
          <a:prstGeom prst="rightArrow">
            <a:avLst>
              <a:gd name="adj1" fmla="val 66074"/>
              <a:gd name="adj2" fmla="val 72671"/>
            </a:avLst>
          </a:prstGeom>
          <a:solidFill>
            <a:srgbClr val="FF3333"/>
          </a:solidFill>
          <a:ln w="9360">
            <a:solidFill>
              <a:srgbClr val="000000"/>
            </a:solidFill>
            <a:round/>
            <a:headEnd/>
            <a:tailEnd/>
          </a:ln>
        </p:spPr>
        <p:txBody>
          <a:bodyPr wrap="none" anchor="ctr">
            <a:prstTxWarp prst="textNoShape">
              <a:avLst/>
            </a:prstTxWarp>
          </a:bodyPr>
          <a:lstStyle/>
          <a:p>
            <a:endParaRPr lang="it-IT"/>
          </a:p>
        </p:txBody>
      </p:sp>
      <p:pic>
        <p:nvPicPr>
          <p:cNvPr id="6174" name="Picture 2"/>
          <p:cNvPicPr>
            <a:picLocks noChangeAspect="1" noChangeArrowheads="1"/>
          </p:cNvPicPr>
          <p:nvPr/>
        </p:nvPicPr>
        <p:blipFill>
          <a:blip r:embed="rId4"/>
          <a:srcRect/>
          <a:stretch>
            <a:fillRect/>
          </a:stretch>
        </p:blipFill>
        <p:spPr bwMode="auto">
          <a:xfrm>
            <a:off x="0" y="0"/>
            <a:ext cx="720725" cy="33337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4"/>
          <p:cNvGraphicFramePr>
            <a:graphicFrameLocks noGrp="1"/>
          </p:cNvGraphicFramePr>
          <p:nvPr/>
        </p:nvGraphicFramePr>
        <p:xfrm>
          <a:off x="755650" y="188913"/>
          <a:ext cx="8042275" cy="6448327"/>
        </p:xfrm>
        <a:graphic>
          <a:graphicData uri="http://schemas.openxmlformats.org/drawingml/2006/table">
            <a:tbl>
              <a:tblPr/>
              <a:tblGrid>
                <a:gridCol w="3962400"/>
                <a:gridCol w="4079875"/>
              </a:tblGrid>
              <a:tr h="576263">
                <a:tc>
                  <a:txBody>
                    <a:bodyPr/>
                    <a:lstStyle/>
                    <a:p>
                      <a:pPr marL="0" marR="0" lvl="0" indent="0" algn="ctr" defTabSz="449263" rtl="0" eaLnBrk="1" fontAlgn="base" latinLnBrk="0" hangingPunct="0">
                        <a:lnSpc>
                          <a:spcPct val="5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0" i="0" u="none" strike="noStrike" cap="none" normalizeH="0" baseline="0">
                          <a:ln>
                            <a:noFill/>
                          </a:ln>
                          <a:solidFill>
                            <a:srgbClr val="000000"/>
                          </a:solidFill>
                          <a:effectLst/>
                          <a:latin typeface="Arial" pitchFamily="-84" charset="0"/>
                          <a:ea typeface="Arial Unicode MS" pitchFamily="-84" charset="0"/>
                          <a:cs typeface="Arial Unicode MS" pitchFamily="-84" charset="0"/>
                        </a:rPr>
                        <a:t>1 MESE FA</a:t>
                      </a:r>
                    </a:p>
                  </a:txBody>
                  <a:tcPr marL="90000" marR="90000" marT="471420" marB="46800" anchor="ctr"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E6FF00"/>
                    </a:solidFill>
                  </a:tcPr>
                </a:tc>
                <a:tc>
                  <a:txBody>
                    <a:bodyPr/>
                    <a:lstStyle/>
                    <a:p>
                      <a:pPr marL="0" marR="0" lvl="0" indent="0" algn="ctr" defTabSz="449263" rtl="0" eaLnBrk="1" fontAlgn="base" latinLnBrk="0" hangingPunct="0">
                        <a:lnSpc>
                          <a:spcPct val="5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0" i="0" u="none" strike="noStrike" cap="none" normalizeH="0" baseline="0">
                          <a:ln>
                            <a:noFill/>
                          </a:ln>
                          <a:solidFill>
                            <a:srgbClr val="000000"/>
                          </a:solidFill>
                          <a:effectLst/>
                          <a:latin typeface="Arial" pitchFamily="-84" charset="0"/>
                          <a:ea typeface="Arial Unicode MS" pitchFamily="-84" charset="0"/>
                          <a:cs typeface="Arial Unicode MS" pitchFamily="-84" charset="0"/>
                        </a:rPr>
                        <a:t>OGGI</a:t>
                      </a:r>
                    </a:p>
                  </a:txBody>
                  <a:tcPr marL="90000" marR="90000" marT="471420" marB="46800" anchor="ctr"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E6FF00"/>
                    </a:solidFill>
                  </a:tcPr>
                </a:tc>
              </a:tr>
              <a:tr h="625475">
                <a:tc gridSpan="2">
                  <a:txBody>
                    <a:bodyPr/>
                    <a:lstStyle/>
                    <a:p>
                      <a:pPr marL="0" marR="0" lvl="0" indent="0" algn="ctr" defTabSz="449263" rtl="0" eaLnBrk="1" fontAlgn="base" latinLnBrk="0" hangingPunct="0">
                        <a:lnSpc>
                          <a:spcPct val="5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000" b="1" i="0" u="none" strike="noStrike" cap="none" normalizeH="0" baseline="0">
                          <a:ln>
                            <a:noFill/>
                          </a:ln>
                          <a:solidFill>
                            <a:schemeClr val="tx1"/>
                          </a:solidFill>
                          <a:effectLst/>
                          <a:latin typeface="Arial" pitchFamily="-84" charset="0"/>
                          <a:ea typeface="Arial" pitchFamily="-84" charset="0"/>
                          <a:cs typeface="Arial" pitchFamily="-84" charset="0"/>
                        </a:rPr>
                        <a:t>IGIENE PERSONALE </a:t>
                      </a:r>
                      <a:endParaRPr kumimoji="0" lang="it-IT" sz="2000" b="1" i="0" u="none" strike="noStrike" cap="none" normalizeH="0" baseline="0">
                        <a:ln>
                          <a:noFill/>
                        </a:ln>
                        <a:solidFill>
                          <a:srgbClr val="000000"/>
                        </a:solidFill>
                        <a:effectLst/>
                        <a:latin typeface="Arial" pitchFamily="-84" charset="0"/>
                        <a:ea typeface="Arial" pitchFamily="-84" charset="0"/>
                        <a:cs typeface="Arial" pitchFamily="-84" charset="0"/>
                      </a:endParaRPr>
                    </a:p>
                  </a:txBody>
                  <a:tcPr marL="90000" marR="90000" marT="520776" marB="46800" anchor="ctr"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33"/>
                    </a:solidFill>
                  </a:tcPr>
                </a:tc>
                <a:tc hMerge="1">
                  <a:txBody>
                    <a:bodyPr/>
                    <a:lstStyle/>
                    <a:p>
                      <a:endParaRPr lang="it-IT"/>
                    </a:p>
                  </a:txBody>
                  <a:tcPr/>
                </a:tc>
              </a:tr>
              <a:tr h="1398588">
                <a:tc>
                  <a:txBody>
                    <a:bodyPr/>
                    <a:lstStyle/>
                    <a:p>
                      <a:pPr marL="0" marR="0" lvl="0" indent="0" algn="ct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Arial Unicode MS" pitchFamily="-84" charset="0"/>
                          <a:cs typeface="Arial Unicode MS" pitchFamily="-84" charset="0"/>
                        </a:rPr>
                        <a:t>LA MOGLIE PROVVEDEVA AUTONOMAMENTE</a:t>
                      </a:r>
                    </a:p>
                    <a:p>
                      <a:pPr marL="0" marR="0" lvl="0" indent="0" algn="ct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Arial Unicode MS" pitchFamily="-84" charset="0"/>
                          <a:cs typeface="Arial Unicode MS" pitchFamily="-84" charset="0"/>
                        </a:rPr>
                        <a:t> ALLE CURE IGIENICHE</a:t>
                      </a:r>
                    </a:p>
                  </a:txBody>
                  <a:tcPr marL="90000" marR="90000" marT="392832"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449263" rtl="0" eaLnBrk="1" fontAlgn="base" latinLnBrk="0" hangingPunct="0">
                        <a:lnSpc>
                          <a:spcPct val="93000"/>
                        </a:lnSpc>
                        <a:spcBef>
                          <a:spcPct val="0"/>
                        </a:spcBef>
                        <a:spcAft>
                          <a:spcPct val="0"/>
                        </a:spcAft>
                        <a:buClrTx/>
                        <a:buSzPct val="100000"/>
                        <a:buFontTx/>
                        <a:buNone/>
                        <a:tabLst>
                          <a:tab pos="0" algn="l"/>
                          <a:tab pos="44926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Arial Unicode MS" pitchFamily="-84" charset="0"/>
                          <a:cs typeface="Arial Unicode MS" pitchFamily="-84" charset="0"/>
                        </a:rPr>
                        <a:t>LA MOGLIE E’ DEPRESSA E PER L’</a:t>
                      </a:r>
                    </a:p>
                    <a:p>
                      <a:pPr marL="0" marR="0" lvl="0" indent="0" algn="ctr" defTabSz="449263" rtl="0" eaLnBrk="1" fontAlgn="base" latinLnBrk="0" hangingPunct="0">
                        <a:lnSpc>
                          <a:spcPct val="93000"/>
                        </a:lnSpc>
                        <a:spcBef>
                          <a:spcPct val="0"/>
                        </a:spcBef>
                        <a:spcAft>
                          <a:spcPct val="0"/>
                        </a:spcAft>
                        <a:buClrTx/>
                        <a:buSzPct val="100000"/>
                        <a:buFont typeface="Arial" pitchFamily="-84" charset="0"/>
                        <a:buNone/>
                        <a:tabLst>
                          <a:tab pos="0" algn="l"/>
                          <a:tab pos="44926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Arial Unicode MS" pitchFamily="-84" charset="0"/>
                          <a:cs typeface="Arial Unicode MS" pitchFamily="-84" charset="0"/>
                        </a:rPr>
                        <a:t>AGGRAVAMENTO DELLE CONDIZIONI   GENERALI DEL MARITO NON RIESCE A GARANTIRE UN’ADEGUATA IGIENE</a:t>
                      </a:r>
                    </a:p>
                  </a:txBody>
                  <a:tcPr marL="90000" marR="90000" marT="392832" marB="46800" anchor="ctr" horzOverflow="overflow">
                    <a:lnL w="12700" cap="flat" cmpd="sng" algn="ctr">
                      <a:solidFill>
                        <a:schemeClr val="tx1"/>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r>
              <a:tr h="0">
                <a:tc>
                  <a:txBody>
                    <a:bodyPr/>
                    <a:lstStyle/>
                    <a:p>
                      <a:pPr marL="0" marR="0" lvl="0" indent="0" algn="ctr" defTabSz="449263" rtl="0" eaLnBrk="1" fontAlgn="base" latinLnBrk="0" hangingPunct="0">
                        <a:lnSpc>
                          <a:spcPct val="7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sz="1600" b="1" i="0" u="none" strike="noStrike" cap="none" normalizeH="0" baseline="0">
                        <a:ln>
                          <a:noFill/>
                        </a:ln>
                        <a:solidFill>
                          <a:srgbClr val="000000"/>
                        </a:solidFill>
                        <a:effectLst/>
                        <a:latin typeface="Arial" pitchFamily="-84" charset="0"/>
                        <a:ea typeface="Arial Unicode MS" pitchFamily="-84" charset="0"/>
                        <a:cs typeface="Arial Unicode MS" pitchFamily="-84" charset="0"/>
                        <a:hlinkClick r:id=""/>
                      </a:endParaRPr>
                    </a:p>
                  </a:txBody>
                  <a:tcPr marL="90000" marR="90000" marT="350280" marB="46800" anchor="ctr" horzOverflow="overflow">
                    <a:lnL w="36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a:ln>
                            <a:noFill/>
                          </a:ln>
                          <a:solidFill>
                            <a:schemeClr val="tx1"/>
                          </a:solidFill>
                          <a:effectLst/>
                          <a:latin typeface="Calibri" pitchFamily="-84" charset="0"/>
                          <a:ea typeface="Arial Unicode MS" pitchFamily="-84" charset="0"/>
                          <a:cs typeface="Arial Unicode MS" pitchFamily="-84" charset="0"/>
                        </a:rPr>
                        <a:t>PROPOSTA  DI ATTIVAZIONE SAD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a:ln>
                            <a:noFill/>
                          </a:ln>
                          <a:solidFill>
                            <a:schemeClr val="tx1"/>
                          </a:solidFill>
                          <a:effectLst/>
                          <a:latin typeface="Calibri" pitchFamily="-84" charset="0"/>
                          <a:ea typeface="Arial Unicode MS" pitchFamily="-84" charset="0"/>
                          <a:cs typeface="Arial Unicode MS" pitchFamily="-84" charset="0"/>
                        </a:rPr>
                        <a:t>(Servizi Assistenza Domiciliare)</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a:ln>
                            <a:noFill/>
                          </a:ln>
                          <a:solidFill>
                            <a:schemeClr val="tx1"/>
                          </a:solidFill>
                          <a:effectLst/>
                          <a:latin typeface="Calibri" pitchFamily="-84" charset="0"/>
                          <a:ea typeface="Arial Unicode MS" pitchFamily="-84" charset="0"/>
                          <a:cs typeface="Arial Unicode MS" pitchFamily="-84" charset="0"/>
                        </a:rPr>
                        <a:t> con operatori socio-assistenziali</a:t>
                      </a:r>
                    </a:p>
                  </a:txBody>
                  <a:tcPr marL="90000" marR="90000" marT="35028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554038">
                <a:tc gridSpan="2">
                  <a:txBody>
                    <a:bodyPr/>
                    <a:lstStyle/>
                    <a:p>
                      <a:pPr marL="0" marR="0" lvl="0" indent="0" algn="ctr" defTabSz="449263" rtl="0" eaLnBrk="1" fontAlgn="base" latinLnBrk="0" hangingPunct="0">
                        <a:lnSpc>
                          <a:spcPct val="6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000" b="0" i="0" u="none" strike="noStrike" cap="none" normalizeH="0" baseline="0">
                          <a:ln>
                            <a:noFill/>
                          </a:ln>
                          <a:solidFill>
                            <a:srgbClr val="000000"/>
                          </a:solidFill>
                          <a:effectLst/>
                          <a:latin typeface="Arial" pitchFamily="-84" charset="0"/>
                          <a:ea typeface="Arial Unicode MS" pitchFamily="-84" charset="0"/>
                          <a:cs typeface="Arial Unicode MS" pitchFamily="-84" charset="0"/>
                        </a:rPr>
                        <a:t> </a:t>
                      </a:r>
                      <a:r>
                        <a:rPr kumimoji="0" lang="it-IT" sz="2000" b="0" i="0" u="none" strike="noStrike" cap="none" normalizeH="0" baseline="0">
                          <a:ln>
                            <a:noFill/>
                          </a:ln>
                          <a:solidFill>
                            <a:schemeClr val="tx1"/>
                          </a:solidFill>
                          <a:effectLst/>
                          <a:latin typeface="Arial" pitchFamily="-84" charset="0"/>
                          <a:ea typeface="Arial" pitchFamily="-84" charset="0"/>
                          <a:cs typeface="Arial" pitchFamily="-84" charset="0"/>
                        </a:rPr>
                        <a:t> </a:t>
                      </a:r>
                      <a:r>
                        <a:rPr kumimoji="0" lang="it-IT" sz="2000" b="1" i="0" u="none" strike="noStrike" cap="none" normalizeH="0" baseline="0">
                          <a:ln>
                            <a:noFill/>
                          </a:ln>
                          <a:solidFill>
                            <a:schemeClr val="tx1"/>
                          </a:solidFill>
                          <a:effectLst/>
                          <a:latin typeface="Arial" pitchFamily="-84" charset="0"/>
                          <a:ea typeface="Arial" pitchFamily="-84" charset="0"/>
                          <a:cs typeface="Arial" pitchFamily="-84" charset="0"/>
                        </a:rPr>
                        <a:t>INCONTINENZA URINARIA</a:t>
                      </a:r>
                      <a:endParaRPr kumimoji="0" lang="it-IT" sz="2000" b="1" i="0" u="none" strike="noStrike" cap="none" normalizeH="0" baseline="0">
                        <a:ln>
                          <a:noFill/>
                        </a:ln>
                        <a:solidFill>
                          <a:srgbClr val="000000"/>
                        </a:solidFill>
                        <a:effectLst/>
                        <a:latin typeface="Arial" pitchFamily="-84" charset="0"/>
                        <a:ea typeface="Arial" pitchFamily="-84" charset="0"/>
                        <a:cs typeface="Arial" pitchFamily="-84" charset="0"/>
                        <a:hlinkClick r:id=""/>
                      </a:endParaRPr>
                    </a:p>
                  </a:txBody>
                  <a:tcPr marL="90000" marR="90000" marT="448344" marB="46800" anchor="ctr"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4540C"/>
                    </a:solidFill>
                  </a:tcPr>
                </a:tc>
                <a:tc hMerge="1">
                  <a:txBody>
                    <a:bodyPr/>
                    <a:lstStyle/>
                    <a:p>
                      <a:endParaRPr lang="it-IT"/>
                    </a:p>
                  </a:txBody>
                  <a:tcPr/>
                </a:tc>
              </a:tr>
              <a:tr h="668338">
                <a:tc>
                  <a:txBody>
                    <a:bodyPr/>
                    <a:lstStyle/>
                    <a:p>
                      <a:pPr marL="0" marR="0" lvl="0" indent="0" algn="ctr" defTabSz="449263" rtl="0" eaLnBrk="1" fontAlgn="base" latinLnBrk="0" hangingPunct="0">
                        <a:lnSpc>
                          <a:spcPct val="6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Arial Unicode MS" pitchFamily="-84" charset="0"/>
                          <a:cs typeface="Arial Unicode MS" pitchFamily="-84" charset="0"/>
                        </a:rPr>
                        <a:t>UTILIZZO PRESIDI ASSORBENTI</a:t>
                      </a:r>
                    </a:p>
                  </a:txBody>
                  <a:tcPr marL="90000" marR="90000" marT="445104" marB="46800" anchor="ctr"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1" i="0" u="none" strike="noStrike" cap="none" normalizeH="0" baseline="0">
                          <a:ln>
                            <a:noFill/>
                          </a:ln>
                          <a:solidFill>
                            <a:srgbClr val="000000"/>
                          </a:solidFill>
                          <a:effectLst/>
                          <a:latin typeface="Arial" pitchFamily="-84" charset="0"/>
                          <a:ea typeface="Arial Unicode MS" pitchFamily="-84" charset="0"/>
                          <a:cs typeface="Arial Unicode MS" pitchFamily="-84" charset="0"/>
                        </a:rPr>
                        <a:t>VARIAZIONE UTILIZZO PRESIDI:</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sz="800" b="0" i="0" u="none" strike="noStrike" cap="none" normalizeH="0" baseline="0">
                        <a:ln>
                          <a:noFill/>
                        </a:ln>
                        <a:solidFill>
                          <a:srgbClr val="000000"/>
                        </a:solidFill>
                        <a:effectLst/>
                        <a:latin typeface="Arial" pitchFamily="-84" charset="0"/>
                        <a:ea typeface="Arial Unicode MS" pitchFamily="-84" charset="0"/>
                        <a:cs typeface="Arial Unicode MS" pitchFamily="-84" charset="0"/>
                      </a:endParaRPr>
                    </a:p>
                    <a:p>
                      <a:pPr marL="0" marR="0" lvl="0" indent="0" algn="l" defTabSz="449263" rtl="0" eaLnBrk="1" fontAlgn="base" latinLnBrk="0" hangingPunct="0">
                        <a:lnSpc>
                          <a:spcPct val="100000"/>
                        </a:lnSpc>
                        <a:spcBef>
                          <a:spcPct val="0"/>
                        </a:spcBef>
                        <a:spcAft>
                          <a:spcPct val="0"/>
                        </a:spcAft>
                        <a:buClrTx/>
                        <a:buSzPct val="100000"/>
                        <a:buFont typeface="Arial" pitchFamily="-8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Arial Unicode MS" pitchFamily="-84" charset="0"/>
                          <a:cs typeface="Arial Unicode MS" pitchFamily="-84" charset="0"/>
                        </a:rPr>
                        <a:t> VALUTARE IL POTERE ASSORBENTE</a:t>
                      </a:r>
                    </a:p>
                    <a:p>
                      <a:pPr marL="0" marR="0" lvl="0" indent="0" algn="l" defTabSz="449263" rtl="0" eaLnBrk="1" fontAlgn="base" latinLnBrk="0" hangingPunct="0">
                        <a:lnSpc>
                          <a:spcPct val="100000"/>
                        </a:lnSpc>
                        <a:spcBef>
                          <a:spcPct val="0"/>
                        </a:spcBef>
                        <a:spcAft>
                          <a:spcPct val="0"/>
                        </a:spcAft>
                        <a:buClrTx/>
                        <a:buSzPct val="100000"/>
                        <a:buFont typeface="Arial" pitchFamily="-8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sz="800" b="0" i="0" u="none" strike="noStrike" cap="none" normalizeH="0" baseline="0">
                        <a:ln>
                          <a:noFill/>
                        </a:ln>
                        <a:solidFill>
                          <a:srgbClr val="000000"/>
                        </a:solidFill>
                        <a:effectLst/>
                        <a:latin typeface="Arial" pitchFamily="-84" charset="0"/>
                        <a:ea typeface="Arial Unicode MS" pitchFamily="-84" charset="0"/>
                        <a:cs typeface="Arial Unicode MS" pitchFamily="-84" charset="0"/>
                      </a:endParaRPr>
                    </a:p>
                    <a:p>
                      <a:pPr marL="0" marR="0" lvl="0" indent="0" algn="l" defTabSz="449263" rtl="0" eaLnBrk="1" fontAlgn="base" latinLnBrk="0" hangingPunct="0">
                        <a:lnSpc>
                          <a:spcPct val="100000"/>
                        </a:lnSpc>
                        <a:spcBef>
                          <a:spcPct val="0"/>
                        </a:spcBef>
                        <a:spcAft>
                          <a:spcPct val="0"/>
                        </a:spcAft>
                        <a:buClrTx/>
                        <a:buSzPct val="100000"/>
                        <a:buFont typeface="Arial" pitchFamily="-8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Arial Unicode MS" pitchFamily="-84" charset="0"/>
                          <a:cs typeface="Arial Unicode MS" pitchFamily="-84" charset="0"/>
                        </a:rPr>
                        <a:t> EVENTUALE POSIZIONAMENTO </a:t>
                      </a:r>
                    </a:p>
                    <a:p>
                      <a:pPr marL="0" marR="0" lvl="0" indent="0" algn="l" defTabSz="449263" rtl="0" eaLnBrk="1" fontAlgn="base" latinLnBrk="0" hangingPunct="0">
                        <a:lnSpc>
                          <a:spcPct val="100000"/>
                        </a:lnSpc>
                        <a:spcBef>
                          <a:spcPct val="0"/>
                        </a:spcBef>
                        <a:spcAft>
                          <a:spcPct val="0"/>
                        </a:spcAft>
                        <a:buClrTx/>
                        <a:buSzPct val="100000"/>
                        <a:buFont typeface="Arial" pitchFamily="-8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Arial Unicode MS" pitchFamily="-84" charset="0"/>
                          <a:cs typeface="Arial Unicode MS" pitchFamily="-84" charset="0"/>
                        </a:rPr>
                        <a:t>  CATETERE ESTERNO (CONDOM)</a:t>
                      </a:r>
                    </a:p>
                    <a:p>
                      <a:pPr marL="0" marR="0" lvl="0" indent="0" algn="l" defTabSz="449263" rtl="0" eaLnBrk="1" fontAlgn="base" latinLnBrk="0" hangingPunct="0">
                        <a:lnSpc>
                          <a:spcPct val="100000"/>
                        </a:lnSpc>
                        <a:spcBef>
                          <a:spcPct val="0"/>
                        </a:spcBef>
                        <a:spcAft>
                          <a:spcPct val="0"/>
                        </a:spcAft>
                        <a:buClrTx/>
                        <a:buSzPct val="100000"/>
                        <a:buFont typeface="Arial" pitchFamily="-8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sz="800" b="0" i="0" u="none" strike="noStrike" cap="none" normalizeH="0" baseline="0">
                        <a:ln>
                          <a:noFill/>
                        </a:ln>
                        <a:solidFill>
                          <a:srgbClr val="000000"/>
                        </a:solidFill>
                        <a:effectLst/>
                        <a:latin typeface="Arial" pitchFamily="-84" charset="0"/>
                        <a:ea typeface="Arial Unicode MS" pitchFamily="-84" charset="0"/>
                        <a:cs typeface="Arial Unicode MS" pitchFamily="-84" charset="0"/>
                      </a:endParaRPr>
                    </a:p>
                    <a:p>
                      <a:pPr marL="0" marR="0" lvl="0" indent="0" algn="l" defTabSz="449263" rtl="0" eaLnBrk="1" fontAlgn="base" latinLnBrk="0" hangingPunct="0">
                        <a:lnSpc>
                          <a:spcPct val="100000"/>
                        </a:lnSpc>
                        <a:spcBef>
                          <a:spcPct val="0"/>
                        </a:spcBef>
                        <a:spcAft>
                          <a:spcPct val="0"/>
                        </a:spcAft>
                        <a:buClrTx/>
                        <a:buSzPct val="100000"/>
                        <a:buFont typeface="Arial" pitchFamily="-8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Arial Unicode MS" pitchFamily="-84" charset="0"/>
                          <a:cs typeface="Arial Unicode MS" pitchFamily="-84" charset="0"/>
                        </a:rPr>
                        <a:t> CATETERE VESCICALE ?? </a:t>
                      </a:r>
                      <a:r>
                        <a:rPr kumimoji="0" lang="it-IT" sz="1200" b="0" i="0" u="none" strike="noStrike" cap="none" normalizeH="0" baseline="0">
                          <a:ln>
                            <a:noFill/>
                          </a:ln>
                          <a:solidFill>
                            <a:srgbClr val="000000"/>
                          </a:solidFill>
                          <a:effectLst/>
                          <a:latin typeface="Arial" pitchFamily="-84" charset="0"/>
                          <a:ea typeface="Arial Unicode MS" pitchFamily="-84" charset="0"/>
                          <a:cs typeface="Arial Unicode MS" pitchFamily="-84" charset="0"/>
                        </a:rPr>
                        <a:t>(consultazione MMG)</a:t>
                      </a:r>
                    </a:p>
                  </a:txBody>
                  <a:tcPr marL="90000" marR="90000" marT="445104" marB="46800" anchor="ctr"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7198" name="Freccia in giù 5"/>
          <p:cNvSpPr>
            <a:spLocks noChangeArrowheads="1"/>
          </p:cNvSpPr>
          <p:nvPr/>
        </p:nvSpPr>
        <p:spPr bwMode="auto">
          <a:xfrm>
            <a:off x="6516688" y="2997200"/>
            <a:ext cx="358775" cy="287338"/>
          </a:xfrm>
          <a:prstGeom prst="downArrow">
            <a:avLst>
              <a:gd name="adj1" fmla="val 50000"/>
              <a:gd name="adj2" fmla="val 50000"/>
            </a:avLst>
          </a:prstGeom>
          <a:solidFill>
            <a:srgbClr val="00B8FF"/>
          </a:solidFill>
          <a:ln w="9525">
            <a:solidFill>
              <a:schemeClr val="tx1"/>
            </a:solidFill>
            <a:round/>
            <a:headEnd/>
            <a:tailEnd/>
          </a:ln>
        </p:spPr>
        <p:txBody>
          <a:bodyPr>
            <a:prstTxWarp prst="textNoShape">
              <a:avLst/>
            </a:prstTxWarp>
          </a:bodyPr>
          <a:lstStyle/>
          <a:p>
            <a:endParaRPr lang="it-IT"/>
          </a:p>
        </p:txBody>
      </p:sp>
      <p:pic>
        <p:nvPicPr>
          <p:cNvPr id="7199" name="Picture 2"/>
          <p:cNvPicPr>
            <a:picLocks noChangeAspect="1" noChangeArrowheads="1"/>
          </p:cNvPicPr>
          <p:nvPr/>
        </p:nvPicPr>
        <p:blipFill>
          <a:blip r:embed="rId2"/>
          <a:srcRect/>
          <a:stretch>
            <a:fillRect/>
          </a:stretch>
        </p:blipFill>
        <p:spPr bwMode="auto">
          <a:xfrm>
            <a:off x="0" y="0"/>
            <a:ext cx="720725" cy="333375"/>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4"/>
          <p:cNvGraphicFramePr>
            <a:graphicFrameLocks noGrp="1"/>
          </p:cNvGraphicFramePr>
          <p:nvPr/>
        </p:nvGraphicFramePr>
        <p:xfrm>
          <a:off x="755650" y="333375"/>
          <a:ext cx="8042275" cy="3490913"/>
        </p:xfrm>
        <a:graphic>
          <a:graphicData uri="http://schemas.openxmlformats.org/drawingml/2006/table">
            <a:tbl>
              <a:tblPr/>
              <a:tblGrid>
                <a:gridCol w="3962400"/>
                <a:gridCol w="4079875"/>
              </a:tblGrid>
              <a:tr h="854075">
                <a:tc>
                  <a:txBody>
                    <a:bodyPr/>
                    <a:lstStyle/>
                    <a:p>
                      <a:pPr marL="0" marR="0" lvl="0" indent="0" algn="ctr" defTabSz="449263" rtl="0" eaLnBrk="1" fontAlgn="base" latinLnBrk="0" hangingPunct="0">
                        <a:lnSpc>
                          <a:spcPct val="5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0" i="0" u="none" strike="noStrike" cap="none" normalizeH="0" baseline="0">
                          <a:ln>
                            <a:noFill/>
                          </a:ln>
                          <a:solidFill>
                            <a:srgbClr val="000000"/>
                          </a:solidFill>
                          <a:effectLst/>
                          <a:latin typeface="Arial" pitchFamily="-84" charset="0"/>
                          <a:ea typeface="Arial Unicode MS" pitchFamily="-84" charset="0"/>
                          <a:cs typeface="Arial Unicode MS" pitchFamily="-84" charset="0"/>
                        </a:rPr>
                        <a:t>1 MESE FA</a:t>
                      </a:r>
                    </a:p>
                  </a:txBody>
                  <a:tcPr marL="90000" marR="90000" marT="471420" marB="46800" anchor="ctr"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E6FF00"/>
                    </a:solidFill>
                  </a:tcPr>
                </a:tc>
                <a:tc>
                  <a:txBody>
                    <a:bodyPr/>
                    <a:lstStyle/>
                    <a:p>
                      <a:pPr marL="0" marR="0" lvl="0" indent="0" algn="ctr" defTabSz="449263" rtl="0" eaLnBrk="1" fontAlgn="base" latinLnBrk="0" hangingPunct="0">
                        <a:lnSpc>
                          <a:spcPct val="5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600" b="0" i="0" u="none" strike="noStrike" cap="none" normalizeH="0" baseline="0">
                          <a:ln>
                            <a:noFill/>
                          </a:ln>
                          <a:solidFill>
                            <a:srgbClr val="000000"/>
                          </a:solidFill>
                          <a:effectLst/>
                          <a:latin typeface="Arial" pitchFamily="-84" charset="0"/>
                          <a:ea typeface="Arial Unicode MS" pitchFamily="-84" charset="0"/>
                          <a:cs typeface="Arial Unicode MS" pitchFamily="-84" charset="0"/>
                        </a:rPr>
                        <a:t>OGGI</a:t>
                      </a:r>
                    </a:p>
                  </a:txBody>
                  <a:tcPr marL="90000" marR="90000" marT="471420" marB="46800" anchor="ctr"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solidFill>
                      <a:srgbClr val="E6FF00"/>
                    </a:solidFill>
                  </a:tcPr>
                </a:tc>
              </a:tr>
              <a:tr h="963613">
                <a:tc gridSpan="2">
                  <a:txBody>
                    <a:bodyPr/>
                    <a:lstStyle/>
                    <a:p>
                      <a:pPr marL="0" marR="0" lvl="0" indent="0" algn="ctr" defTabSz="449263" rtl="0" eaLnBrk="1" fontAlgn="base" latinLnBrk="0" hangingPunct="0">
                        <a:lnSpc>
                          <a:spcPct val="5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2000" b="1" i="0" u="none" strike="noStrike" cap="none" normalizeH="0" baseline="0">
                          <a:ln>
                            <a:noFill/>
                          </a:ln>
                          <a:solidFill>
                            <a:schemeClr val="tx1"/>
                          </a:solidFill>
                          <a:effectLst/>
                          <a:latin typeface="Arial" pitchFamily="-84" charset="0"/>
                          <a:ea typeface="Arial" pitchFamily="-84" charset="0"/>
                          <a:cs typeface="Arial" pitchFamily="-84" charset="0"/>
                        </a:rPr>
                        <a:t>ALIMENTAZIONE</a:t>
                      </a:r>
                      <a:endParaRPr kumimoji="0" lang="it-IT" sz="2000" b="1" i="0" u="none" strike="noStrike" cap="none" normalizeH="0" baseline="0">
                        <a:ln>
                          <a:noFill/>
                        </a:ln>
                        <a:solidFill>
                          <a:srgbClr val="000000"/>
                        </a:solidFill>
                        <a:effectLst/>
                        <a:latin typeface="Arial" pitchFamily="-84" charset="0"/>
                        <a:ea typeface="Arial" pitchFamily="-84" charset="0"/>
                        <a:cs typeface="Arial" pitchFamily="-84" charset="0"/>
                      </a:endParaRPr>
                    </a:p>
                  </a:txBody>
                  <a:tcPr marL="90000" marR="90000" marT="520776" marB="46800" anchor="ctr"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33"/>
                    </a:solidFill>
                  </a:tcPr>
                </a:tc>
                <a:tc hMerge="1">
                  <a:txBody>
                    <a:bodyPr/>
                    <a:lstStyle/>
                    <a:p>
                      <a:endParaRPr lang="it-IT"/>
                    </a:p>
                  </a:txBody>
                  <a:tcPr/>
                </a:tc>
              </a:tr>
              <a:tr h="1673225">
                <a:tc>
                  <a:txBody>
                    <a:bodyPr/>
                    <a:lstStyle/>
                    <a:p>
                      <a:pPr marL="0" marR="0" lvl="0" indent="0" algn="ct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Arial" pitchFamily="-84" charset="0"/>
                          <a:cs typeface="Arial" pitchFamily="-84" charset="0"/>
                        </a:rPr>
                        <a:t>INIZIALE DISFAGIA  AI LIQUIDI</a:t>
                      </a:r>
                    </a:p>
                    <a:p>
                      <a:pPr marL="0" marR="0" lvl="0" indent="0" algn="ct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sz="1400" b="0" i="0" u="none" strike="noStrike" cap="none" normalizeH="0" baseline="0">
                        <a:ln>
                          <a:noFill/>
                        </a:ln>
                        <a:solidFill>
                          <a:srgbClr val="000000"/>
                        </a:solidFill>
                        <a:effectLst/>
                        <a:latin typeface="Arial" pitchFamily="-84" charset="0"/>
                        <a:ea typeface="Arial" pitchFamily="-84" charset="0"/>
                        <a:cs typeface="Arial" pitchFamily="-84" charset="0"/>
                      </a:endParaRPr>
                    </a:p>
                    <a:p>
                      <a:pPr marL="0" marR="0" lvl="0" indent="0" algn="ctr" defTabSz="449263"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sz="1400" b="0" i="0" u="none" strike="noStrike" cap="none" normalizeH="0" baseline="0">
                          <a:ln>
                            <a:noFill/>
                          </a:ln>
                          <a:solidFill>
                            <a:srgbClr val="000000"/>
                          </a:solidFill>
                          <a:effectLst/>
                          <a:latin typeface="Arial" pitchFamily="-84" charset="0"/>
                          <a:ea typeface="Arial" pitchFamily="-84" charset="0"/>
                          <a:cs typeface="Arial" pitchFamily="-84" charset="0"/>
                        </a:rPr>
                        <a:t>DIETA VARIA</a:t>
                      </a:r>
                    </a:p>
                  </a:txBody>
                  <a:tcPr marL="90000" marR="90000" marT="392832"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a:ln>
                            <a:noFill/>
                          </a:ln>
                          <a:solidFill>
                            <a:schemeClr val="tx1"/>
                          </a:solidFill>
                          <a:effectLst/>
                          <a:latin typeface="Arial" pitchFamily="-84" charset="0"/>
                          <a:ea typeface="Arial" pitchFamily="-84" charset="0"/>
                          <a:cs typeface="Arial" pitchFamily="-84" charset="0"/>
                        </a:rPr>
                        <a:t>INTRODUZIONE POLVERE ADDENSANTE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400" b="0" i="0" u="none" strike="noStrike" cap="none" normalizeH="0" baseline="0">
                        <a:ln>
                          <a:noFill/>
                        </a:ln>
                        <a:solidFill>
                          <a:schemeClr val="tx1"/>
                        </a:solidFill>
                        <a:effectLst/>
                        <a:latin typeface="Arial" pitchFamily="-84" charset="0"/>
                        <a:ea typeface="Arial" pitchFamily="-84" charset="0"/>
                        <a:cs typeface="Arial" pitchFamily="-8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a:ln>
                            <a:noFill/>
                          </a:ln>
                          <a:solidFill>
                            <a:schemeClr val="tx1"/>
                          </a:solidFill>
                          <a:effectLst/>
                          <a:latin typeface="Arial" pitchFamily="-84" charset="0"/>
                          <a:ea typeface="Arial" pitchFamily="-84" charset="0"/>
                          <a:cs typeface="Arial" pitchFamily="-84" charset="0"/>
                        </a:rPr>
                        <a:t>VALUTAZIONE APPORTO PROTEICO E CALORICO  (INTEGRATORI? NPT? NAD?)</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a:ln>
                            <a:noFill/>
                          </a:ln>
                          <a:solidFill>
                            <a:srgbClr val="000000"/>
                          </a:solidFill>
                          <a:effectLst/>
                          <a:latin typeface="Arial" pitchFamily="-84" charset="0"/>
                          <a:ea typeface="Arial Unicode MS" pitchFamily="-84" charset="0"/>
                          <a:cs typeface="Arial Unicode MS" pitchFamily="-84" charset="0"/>
                        </a:rPr>
                        <a:t>(consultazione MMG)</a:t>
                      </a:r>
                      <a:endParaRPr kumimoji="0" lang="it-IT" sz="1400" b="0" i="0" u="none" strike="noStrike" cap="none" normalizeH="0" baseline="0">
                        <a:ln>
                          <a:noFill/>
                        </a:ln>
                        <a:solidFill>
                          <a:schemeClr val="tx1"/>
                        </a:solidFill>
                        <a:effectLst/>
                        <a:latin typeface="Arial" pitchFamily="-84" charset="0"/>
                        <a:ea typeface="Arial" pitchFamily="-84" charset="0"/>
                        <a:cs typeface="Arial" pitchFamily="-84" charset="0"/>
                      </a:endParaRPr>
                    </a:p>
                  </a:txBody>
                  <a:tcPr marL="90000" marR="90000" marT="392832" marB="46800" anchor="ctr" horzOverflow="overflow">
                    <a:lnL w="12700" cap="flat" cmpd="sng" algn="ctr">
                      <a:solidFill>
                        <a:schemeClr val="tx1"/>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sp>
        <p:nvSpPr>
          <p:cNvPr id="8210" name="Rettangolo 5"/>
          <p:cNvSpPr>
            <a:spLocks noChangeArrowheads="1"/>
          </p:cNvSpPr>
          <p:nvPr/>
        </p:nvSpPr>
        <p:spPr bwMode="auto">
          <a:xfrm>
            <a:off x="684213" y="5516563"/>
            <a:ext cx="8064500" cy="1123950"/>
          </a:xfrm>
          <a:prstGeom prst="rect">
            <a:avLst/>
          </a:prstGeom>
          <a:solidFill>
            <a:srgbClr val="00B0F0"/>
          </a:solidFill>
          <a:ln w="9525">
            <a:noFill/>
            <a:miter lim="800000"/>
            <a:headEnd/>
            <a:tailEnd/>
          </a:ln>
        </p:spPr>
        <p:txBody>
          <a:bodyPr>
            <a:prstTxWarp prst="textNoShape">
              <a:avLst/>
            </a:prstTxWarp>
            <a:spAutoFit/>
          </a:bodyPr>
          <a:lstStyle/>
          <a:p>
            <a:pPr algn="just"/>
            <a:r>
              <a:rPr lang="it-IT" b="1">
                <a:solidFill>
                  <a:schemeClr val="tx1"/>
                </a:solidFill>
                <a:ea typeface="Arial" pitchFamily="-84" charset="0"/>
                <a:cs typeface="Arial" pitchFamily="-84" charset="0"/>
              </a:rPr>
              <a:t>TUTTI GLI OPERATORI SONO TENUTI A DOCUMENTARE PER ISCRITTO L’EVOLUZIONE DELLE CONDIZIONI DEL PAZIENTE SU APPOSITI STRUMENTI (DIARIO ASSISTENZIALE DOMICILIARE, SCHEDA MONITORAGGIO ULCERE DA PRESSIONE…)</a:t>
            </a:r>
            <a:endParaRPr lang="it-IT" b="1">
              <a:solidFill>
                <a:schemeClr val="tx1"/>
              </a:solidFill>
            </a:endParaRPr>
          </a:p>
        </p:txBody>
      </p:sp>
      <p:sp>
        <p:nvSpPr>
          <p:cNvPr id="7" name="Rettangolo 6"/>
          <p:cNvSpPr/>
          <p:nvPr/>
        </p:nvSpPr>
        <p:spPr>
          <a:xfrm>
            <a:off x="684213" y="4365625"/>
            <a:ext cx="8064500" cy="1122363"/>
          </a:xfrm>
          <a:prstGeom prst="rect">
            <a:avLst/>
          </a:prstGeom>
          <a:solidFill>
            <a:schemeClr val="accent1">
              <a:lumMod val="40000"/>
              <a:lumOff val="60000"/>
            </a:schemeClr>
          </a:solidFill>
        </p:spPr>
        <p:txBody>
          <a:bodyPr>
            <a:prstTxWarp prst="textNoShape">
              <a:avLst/>
            </a:prstTxWarp>
            <a:spAutoFit/>
          </a:bodyPr>
          <a:lstStyle/>
          <a:p>
            <a:pPr algn="just"/>
            <a:r>
              <a:rPr lang="it-IT" b="1">
                <a:solidFill>
                  <a:schemeClr val="tx1"/>
                </a:solidFill>
                <a:ea typeface="Arial" pitchFamily="-84" charset="0"/>
                <a:cs typeface="Arial" pitchFamily="-84" charset="0"/>
              </a:rPr>
              <a:t>PER UNA CORRETTA GESTIONE DEL MALATO MULTIPROBLEMATICO E’ INDISPENSABILE L’INTERAZIONE TRA TUTTI GLI OPERATORI DELLA RETE DEI SERVIZI (MMG, SPECIALISTI OSPEDALIERI, INFERMIERI, ASSISTENTI SOCIALI, …).</a:t>
            </a:r>
            <a:endParaRPr lang="it-IT" b="1">
              <a:solidFill>
                <a:schemeClr val="tx1"/>
              </a:solidFill>
            </a:endParaRPr>
          </a:p>
        </p:txBody>
      </p:sp>
      <p:pic>
        <p:nvPicPr>
          <p:cNvPr id="8212" name="Picture 2"/>
          <p:cNvPicPr>
            <a:picLocks noChangeAspect="1" noChangeArrowheads="1"/>
          </p:cNvPicPr>
          <p:nvPr/>
        </p:nvPicPr>
        <p:blipFill>
          <a:blip r:embed="rId2"/>
          <a:srcRect/>
          <a:stretch>
            <a:fillRect/>
          </a:stretch>
        </p:blipFill>
        <p:spPr bwMode="auto">
          <a:xfrm>
            <a:off x="0" y="0"/>
            <a:ext cx="720725" cy="333375"/>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contenuto 10"/>
          <p:cNvSpPr>
            <a:spLocks noGrp="1"/>
          </p:cNvSpPr>
          <p:nvPr>
            <p:ph idx="1"/>
          </p:nvPr>
        </p:nvSpPr>
        <p:spPr>
          <a:xfrm>
            <a:off x="457200" y="260350"/>
            <a:ext cx="8216900" cy="5853113"/>
          </a:xfrm>
        </p:spPr>
        <p:txBody>
          <a:bodyPr/>
          <a:lstStyle/>
          <a:p>
            <a:pPr marL="0" algn="ctr" eaLnBrk="1" hangingPunct="1">
              <a:lnSpc>
                <a:spcPct val="150000"/>
              </a:lnSpc>
            </a:pPr>
            <a:endParaRPr lang="it-IT" sz="2000">
              <a:latin typeface="Arial" pitchFamily="-84" charset="0"/>
              <a:ea typeface="Arial" pitchFamily="-84" charset="0"/>
              <a:cs typeface="Arial" pitchFamily="-84" charset="0"/>
            </a:endParaRPr>
          </a:p>
          <a:p>
            <a:pPr marL="0" algn="ctr" eaLnBrk="1" hangingPunct="1">
              <a:lnSpc>
                <a:spcPct val="150000"/>
              </a:lnSpc>
            </a:pPr>
            <a:r>
              <a:rPr lang="it-IT" sz="2000">
                <a:latin typeface="Arial" pitchFamily="-84" charset="0"/>
                <a:ea typeface="Arial" pitchFamily="-84" charset="0"/>
                <a:cs typeface="Arial" pitchFamily="-84" charset="0"/>
              </a:rPr>
              <a:t>E’ INDISPENSABILE SUPPORTARE IL CARE-GIVER IN OGNI FASE DEL PROCESSO ASSISTENZIALE, NON DIMENTICANDOCI CHE SVOLGE UN RUOLO FONDAMENTALE AFFINCHE’ VENGA GARANTITA UN ‘ADEGUATA ASSISTENZA AL DOMICILIO.</a:t>
            </a:r>
          </a:p>
          <a:p>
            <a:pPr marL="0" algn="ctr" eaLnBrk="1" hangingPunct="1">
              <a:lnSpc>
                <a:spcPct val="150000"/>
              </a:lnSpc>
            </a:pPr>
            <a:endParaRPr lang="it-IT" sz="2000">
              <a:latin typeface="Arial" pitchFamily="-84" charset="0"/>
              <a:ea typeface="Arial" pitchFamily="-84" charset="0"/>
              <a:cs typeface="Arial" pitchFamily="-84" charset="0"/>
            </a:endParaRPr>
          </a:p>
          <a:p>
            <a:pPr marL="0" algn="ctr" eaLnBrk="1" hangingPunct="1">
              <a:lnSpc>
                <a:spcPct val="150000"/>
              </a:lnSpc>
            </a:pPr>
            <a:r>
              <a:rPr lang="it-IT" sz="2000">
                <a:latin typeface="Arial" pitchFamily="-84" charset="0"/>
                <a:ea typeface="Arial" pitchFamily="-84" charset="0"/>
                <a:cs typeface="Arial" pitchFamily="-84" charset="0"/>
              </a:rPr>
              <a:t> LA QUALITA’ DI VITA DEL MALATO E DELLA SUA FAMIGLIA RAPPRESENTA IL PRINCIPALE OBIETTIVO. E’ NECESSARIO GARANTIRE IL COMFORT ALLA PERSONA UTILIZZANDO UN APPROCCIO PIANIFICATO E COORDINATO CHE PREVEDA L’ADOZIONE DI STRUMENTI VALIDATI.</a:t>
            </a:r>
          </a:p>
          <a:p>
            <a:pPr marL="0" algn="ctr" eaLnBrk="1" hangingPunct="1">
              <a:lnSpc>
                <a:spcPct val="150000"/>
              </a:lnSpc>
            </a:pPr>
            <a:endParaRPr lang="it-IT" sz="2000">
              <a:latin typeface="Arial" pitchFamily="-84" charset="0"/>
              <a:ea typeface="Arial" pitchFamily="-84" charset="0"/>
              <a:cs typeface="Arial" pitchFamily="-84" charset="0"/>
            </a:endParaRPr>
          </a:p>
          <a:p>
            <a:pPr marL="0" eaLnBrk="1" hangingPunct="1"/>
            <a:endParaRPr lang="it-IT" sz="2400">
              <a:latin typeface="Arial" pitchFamily="-84" charset="0"/>
              <a:ea typeface="Arial" pitchFamily="-84" charset="0"/>
              <a:cs typeface="Arial" pitchFamily="-84" charset="0"/>
            </a:endParaRPr>
          </a:p>
          <a:p>
            <a:pPr marL="0" eaLnBrk="1" hangingPunct="1"/>
            <a:endParaRPr lang="it-IT" sz="2400">
              <a:latin typeface="Arial" pitchFamily="-84" charset="0"/>
              <a:ea typeface="Arial" pitchFamily="-84" charset="0"/>
              <a:cs typeface="Arial" pitchFamily="-84" charset="0"/>
            </a:endParaRPr>
          </a:p>
          <a:p>
            <a:pPr marL="0" eaLnBrk="1" hangingPunct="1"/>
            <a:endParaRPr lang="it-IT"/>
          </a:p>
          <a:p>
            <a:pPr marL="0" eaLnBrk="1" hangingPunct="1"/>
            <a:endParaRPr lang="it-IT"/>
          </a:p>
        </p:txBody>
      </p:sp>
      <p:pic>
        <p:nvPicPr>
          <p:cNvPr id="9219" name="Picture 2"/>
          <p:cNvPicPr>
            <a:picLocks noChangeAspect="1" noChangeArrowheads="1"/>
          </p:cNvPicPr>
          <p:nvPr/>
        </p:nvPicPr>
        <p:blipFill>
          <a:blip r:embed="rId2"/>
          <a:srcRect/>
          <a:stretch>
            <a:fillRect/>
          </a:stretch>
        </p:blipFill>
        <p:spPr bwMode="auto">
          <a:xfrm>
            <a:off x="0" y="0"/>
            <a:ext cx="720725" cy="333375"/>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547813" y="404813"/>
            <a:ext cx="5761037" cy="2160587"/>
          </a:xfrm>
        </p:spPr>
        <p:txBody>
          <a:bodyPr/>
          <a:lstStyle/>
          <a:p>
            <a:pPr marL="0" algn="just" eaLnBrk="1" hangingPunct="1"/>
            <a:r>
              <a:rPr lang="it-IT" sz="2000">
                <a:latin typeface="Arial" pitchFamily="-84" charset="0"/>
                <a:ea typeface="Arial" pitchFamily="-84" charset="0"/>
                <a:cs typeface="Arial" pitchFamily="-84" charset="0"/>
              </a:rPr>
              <a:t>L’ASL DI BRESCIA HA REDATTO UN MANUALE DEDICATO AI FAMILIARI CHE ASSISTONO A DOMICILIO PERSONE NON AUTOSUFFICIENTI O CON BISOGNI ASSISTENZIALI COMPLESSI.</a:t>
            </a:r>
          </a:p>
          <a:p>
            <a:pPr marL="0" eaLnBrk="1" hangingPunct="1"/>
            <a:endParaRPr lang="it-IT" sz="2400">
              <a:solidFill>
                <a:srgbClr val="00B050"/>
              </a:solidFill>
              <a:latin typeface="Arial" pitchFamily="-84" charset="0"/>
              <a:ea typeface="Arial" pitchFamily="-84" charset="0"/>
              <a:cs typeface="Arial" pitchFamily="-84" charset="0"/>
            </a:endParaRPr>
          </a:p>
        </p:txBody>
      </p:sp>
      <p:pic>
        <p:nvPicPr>
          <p:cNvPr id="10243" name="Immagine 4" descr="assisterefamiglia.jpg"/>
          <p:cNvPicPr>
            <a:picLocks noChangeAspect="1"/>
          </p:cNvPicPr>
          <p:nvPr/>
        </p:nvPicPr>
        <p:blipFill>
          <a:blip r:embed="rId2"/>
          <a:srcRect/>
          <a:stretch>
            <a:fillRect/>
          </a:stretch>
        </p:blipFill>
        <p:spPr bwMode="auto">
          <a:xfrm>
            <a:off x="1763713" y="2924175"/>
            <a:ext cx="1736725" cy="2471738"/>
          </a:xfrm>
          <a:prstGeom prst="rect">
            <a:avLst/>
          </a:prstGeom>
          <a:noFill/>
          <a:ln w="9525">
            <a:noFill/>
            <a:miter lim="800000"/>
            <a:headEnd/>
            <a:tailEnd/>
          </a:ln>
        </p:spPr>
      </p:pic>
      <p:sp>
        <p:nvSpPr>
          <p:cNvPr id="10244" name="CasellaDiTesto 5"/>
          <p:cNvSpPr txBox="1">
            <a:spLocks noChangeArrowheads="1"/>
          </p:cNvSpPr>
          <p:nvPr/>
        </p:nvSpPr>
        <p:spPr bwMode="auto">
          <a:xfrm>
            <a:off x="1619250" y="2205038"/>
            <a:ext cx="6265863" cy="608012"/>
          </a:xfrm>
          <a:prstGeom prst="rect">
            <a:avLst/>
          </a:prstGeom>
          <a:noFill/>
          <a:ln w="9525">
            <a:noFill/>
            <a:miter lim="800000"/>
            <a:headEnd/>
            <a:tailEnd/>
          </a:ln>
        </p:spPr>
        <p:txBody>
          <a:bodyPr>
            <a:prstTxWarp prst="textNoShape">
              <a:avLst/>
            </a:prstTxWarp>
            <a:spAutoFit/>
          </a:bodyPr>
          <a:lstStyle/>
          <a:p>
            <a:r>
              <a:rPr lang="it-IT">
                <a:solidFill>
                  <a:srgbClr val="00B050"/>
                </a:solidFill>
                <a:ea typeface="Arial" pitchFamily="-84" charset="0"/>
                <a:cs typeface="Arial" pitchFamily="-84" charset="0"/>
              </a:rPr>
              <a:t>ASSISTERE IN FAMIGLIA: ISTRUZIONE PER L’USO</a:t>
            </a:r>
          </a:p>
          <a:p>
            <a:endParaRPr lang="it-IT"/>
          </a:p>
        </p:txBody>
      </p:sp>
      <p:pic>
        <p:nvPicPr>
          <p:cNvPr id="10245" name="Picture 2"/>
          <p:cNvPicPr>
            <a:picLocks noChangeAspect="1" noChangeArrowheads="1"/>
          </p:cNvPicPr>
          <p:nvPr/>
        </p:nvPicPr>
        <p:blipFill>
          <a:blip r:embed="rId3"/>
          <a:srcRect/>
          <a:stretch>
            <a:fillRect/>
          </a:stretch>
        </p:blipFill>
        <p:spPr bwMode="auto">
          <a:xfrm>
            <a:off x="5508625" y="2924175"/>
            <a:ext cx="1727200" cy="2559050"/>
          </a:xfrm>
          <a:prstGeom prst="rect">
            <a:avLst/>
          </a:prstGeom>
          <a:noFill/>
          <a:ln w="9525">
            <a:noFill/>
            <a:miter lim="800000"/>
            <a:headEnd/>
            <a:tailEnd/>
          </a:ln>
        </p:spPr>
      </p:pic>
      <p:pic>
        <p:nvPicPr>
          <p:cNvPr id="10246" name="Picture 2"/>
          <p:cNvPicPr>
            <a:picLocks noChangeAspect="1" noChangeArrowheads="1"/>
          </p:cNvPicPr>
          <p:nvPr/>
        </p:nvPicPr>
        <p:blipFill>
          <a:blip r:embed="rId4"/>
          <a:srcRect/>
          <a:stretch>
            <a:fillRect/>
          </a:stretch>
        </p:blipFill>
        <p:spPr bwMode="auto">
          <a:xfrm>
            <a:off x="0" y="0"/>
            <a:ext cx="720725" cy="333375"/>
          </a:xfrm>
          <a:prstGeom prst="rect">
            <a:avLst/>
          </a:prstGeom>
          <a:noFill/>
          <a:ln w="9525">
            <a:noFill/>
            <a:round/>
            <a:headEnd/>
            <a:tailEnd/>
          </a:ln>
        </p:spPr>
      </p:pic>
      <p:sp>
        <p:nvSpPr>
          <p:cNvPr id="10247" name="Rettangolo 6"/>
          <p:cNvSpPr>
            <a:spLocks noChangeArrowheads="1"/>
          </p:cNvSpPr>
          <p:nvPr/>
        </p:nvSpPr>
        <p:spPr bwMode="auto">
          <a:xfrm>
            <a:off x="755650" y="5732463"/>
            <a:ext cx="7777163" cy="895350"/>
          </a:xfrm>
          <a:prstGeom prst="rect">
            <a:avLst/>
          </a:prstGeom>
          <a:noFill/>
          <a:ln w="9525">
            <a:noFill/>
            <a:miter lim="800000"/>
            <a:headEnd/>
            <a:tailEnd/>
          </a:ln>
        </p:spPr>
        <p:txBody>
          <a:bodyPr>
            <a:prstTxWarp prst="textNoShape">
              <a:avLst/>
            </a:prstTxWarp>
            <a:spAutoFit/>
          </a:bodyPr>
          <a:lstStyle/>
          <a:p>
            <a:pPr algn="just"/>
            <a:r>
              <a:rPr lang="it-IT" sz="1400">
                <a:solidFill>
                  <a:schemeClr val="tx1"/>
                </a:solidFill>
              </a:rPr>
              <a:t>Il manuale “Assistere in Famiglia” e il “Protocollo per la prevenzione e la cura delle ulcere da pressione -  Rev. Ottobre 2013” sono consultabili sul sito dell’ASL di Brescia (www.aslbrescia.it) attraverso il seguente percorso:</a:t>
            </a:r>
          </a:p>
          <a:p>
            <a:r>
              <a:rPr lang="it-IT" sz="1400" b="1">
                <a:solidFill>
                  <a:srgbClr val="FF0000"/>
                </a:solidFill>
              </a:rPr>
              <a:t>ASL Brescia &gt; Operatori &gt; Professioni sanitarie &gt; Infermieri</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Programma Comorbilità.png"/>
          <p:cNvPicPr>
            <a:picLocks noChangeAspect="1"/>
          </p:cNvPicPr>
          <p:nvPr/>
        </p:nvPicPr>
        <p:blipFill>
          <a:blip r:embed="rId2"/>
          <a:stretch>
            <a:fillRect/>
          </a:stretch>
        </p:blipFill>
        <p:spPr>
          <a:xfrm>
            <a:off x="0" y="1143000"/>
            <a:ext cx="9144001" cy="458152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a:xfrm>
            <a:off x="360363" y="-1208088"/>
            <a:ext cx="8229600" cy="7456488"/>
          </a:xfrm>
        </p:spPr>
        <p:txBody>
          <a:bodyPr lIns="0" tIns="0" rIns="0" bIns="0"/>
          <a:lstStyle/>
          <a:p>
            <a:pPr algn="ct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4800" b="1"/>
              <a:t/>
            </a:r>
            <a:br>
              <a:rPr lang="it-IT" sz="4800" b="1"/>
            </a:br>
            <a:r>
              <a:rPr lang="it-IT" sz="4800" b="1"/>
              <a:t/>
            </a:r>
            <a:br>
              <a:rPr lang="it-IT" sz="4800" b="1"/>
            </a:br>
            <a:r>
              <a:rPr lang="it-IT" sz="4800" b="1"/>
              <a:t/>
            </a:r>
            <a:br>
              <a:rPr lang="it-IT" sz="4800" b="1"/>
            </a:br>
            <a:r>
              <a:rPr lang="it-IT" sz="4800" b="1"/>
              <a:t/>
            </a:r>
            <a:br>
              <a:rPr lang="it-IT" sz="4800" b="1"/>
            </a:br>
            <a:r>
              <a:rPr lang="it-IT" sz="4800" b="1"/>
              <a:t/>
            </a:r>
            <a:br>
              <a:rPr lang="it-IT" sz="4800" b="1"/>
            </a:br>
            <a:r>
              <a:rPr lang="it-IT" sz="4800" b="1"/>
              <a:t>GRAZIE PER L'ATTENZIONE!!</a:t>
            </a:r>
            <a:br>
              <a:rPr lang="it-IT" sz="4800" b="1"/>
            </a:br>
            <a:r>
              <a:rPr lang="it-IT" sz="4800" b="1"/>
              <a:t/>
            </a:r>
            <a:br>
              <a:rPr lang="it-IT" sz="4800" b="1"/>
            </a:br>
            <a:r>
              <a:rPr lang="it-IT" sz="4800" b="1"/>
              <a:t/>
            </a:r>
            <a:br>
              <a:rPr lang="it-IT" sz="4800" b="1"/>
            </a:br>
            <a:r>
              <a:rPr lang="it-IT" sz="4800" b="1"/>
              <a:t/>
            </a:r>
            <a:br>
              <a:rPr lang="it-IT" sz="4800" b="1"/>
            </a:br>
            <a:endParaRPr lang="it-IT" sz="4800" b="1"/>
          </a:p>
        </p:txBody>
      </p:sp>
      <p:pic>
        <p:nvPicPr>
          <p:cNvPr id="11267" name="Picture 2"/>
          <p:cNvPicPr>
            <a:picLocks noChangeAspect="1" noChangeArrowheads="1"/>
          </p:cNvPicPr>
          <p:nvPr/>
        </p:nvPicPr>
        <p:blipFill>
          <a:blip r:embed="rId3"/>
          <a:srcRect/>
          <a:stretch>
            <a:fillRect/>
          </a:stretch>
        </p:blipFill>
        <p:spPr bwMode="auto">
          <a:xfrm>
            <a:off x="3281363" y="604838"/>
            <a:ext cx="2298700" cy="1374775"/>
          </a:xfrm>
          <a:prstGeom prst="rect">
            <a:avLst/>
          </a:prstGeom>
          <a:noFill/>
          <a:ln w="9525">
            <a:noFill/>
            <a:round/>
            <a:headEnd/>
            <a:tailEnd/>
          </a:ln>
        </p:spPr>
      </p:pic>
      <p:pic>
        <p:nvPicPr>
          <p:cNvPr id="11268" name="Picture 6" descr="https://encrypted-tbn1.gstatic.com/images?q=tbn:ANd9GcRNyZM-XeaVpnTtzgFtnjurWKeq4rbFe6QA4IrYTil62JBYxtNr"/>
          <p:cNvPicPr>
            <a:picLocks noChangeAspect="1" noChangeArrowheads="1"/>
          </p:cNvPicPr>
          <p:nvPr/>
        </p:nvPicPr>
        <p:blipFill>
          <a:blip r:embed="rId4"/>
          <a:srcRect/>
          <a:stretch>
            <a:fillRect/>
          </a:stretch>
        </p:blipFill>
        <p:spPr bwMode="auto">
          <a:xfrm>
            <a:off x="3059113" y="3429000"/>
            <a:ext cx="2808287" cy="28448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a:xfrm>
            <a:off x="411163" y="-152400"/>
            <a:ext cx="8229600" cy="1052513"/>
          </a:xfrm>
        </p:spPr>
        <p:txBody>
          <a:bodyPr lIns="0" tIns="0" rIns="0" bIns="0">
            <a:normAutofit fontScale="90000"/>
          </a:bodyPr>
          <a:lstStyle/>
          <a:p>
            <a:pPr algn="ct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i="1"/>
              <a:t>STADIAZIONE SECONDO EPUAP (EUROPEAN PRESSURE ULCER ADVISORY PANEL)</a:t>
            </a:r>
          </a:p>
        </p:txBody>
      </p:sp>
      <p:pic>
        <p:nvPicPr>
          <p:cNvPr id="12291" name="Picture 2"/>
          <p:cNvPicPr>
            <a:picLocks noChangeAspect="1" noChangeArrowheads="1"/>
          </p:cNvPicPr>
          <p:nvPr/>
        </p:nvPicPr>
        <p:blipFill>
          <a:blip r:embed="rId3"/>
          <a:srcRect/>
          <a:stretch>
            <a:fillRect/>
          </a:stretch>
        </p:blipFill>
        <p:spPr bwMode="auto">
          <a:xfrm>
            <a:off x="720725" y="539750"/>
            <a:ext cx="7559675" cy="5759450"/>
          </a:xfrm>
          <a:prstGeom prst="rect">
            <a:avLst/>
          </a:prstGeom>
          <a:noFill/>
          <a:ln w="9525">
            <a:noFill/>
            <a:round/>
            <a:headEnd/>
            <a:tailEnd/>
          </a:ln>
        </p:spPr>
      </p:pic>
      <p:pic>
        <p:nvPicPr>
          <p:cNvPr id="12292" name="Picture 3"/>
          <p:cNvPicPr>
            <a:picLocks noChangeAspect="1" noChangeArrowheads="1"/>
          </p:cNvPicPr>
          <p:nvPr/>
        </p:nvPicPr>
        <p:blipFill>
          <a:blip r:embed="rId4"/>
          <a:srcRect/>
          <a:stretch>
            <a:fillRect/>
          </a:stretch>
        </p:blipFill>
        <p:spPr bwMode="auto">
          <a:xfrm>
            <a:off x="900113" y="6278563"/>
            <a:ext cx="7199312" cy="381000"/>
          </a:xfrm>
          <a:prstGeom prst="rect">
            <a:avLst/>
          </a:prstGeom>
          <a:noFill/>
          <a:ln w="9525">
            <a:noFill/>
            <a:round/>
            <a:headEnd/>
            <a:tailEnd/>
          </a:ln>
        </p:spPr>
      </p:pic>
      <p:sp>
        <p:nvSpPr>
          <p:cNvPr id="12293" name="AutoShape 4">
            <a:hlinkClick r:id="rId5" action="ppaction://hlinksldjump"/>
          </p:cNvPr>
          <p:cNvSpPr>
            <a:spLocks noChangeArrowheads="1"/>
          </p:cNvSpPr>
          <p:nvPr/>
        </p:nvSpPr>
        <p:spPr bwMode="auto">
          <a:xfrm>
            <a:off x="179388" y="6300788"/>
            <a:ext cx="541337" cy="360362"/>
          </a:xfrm>
          <a:prstGeom prst="rightArrow">
            <a:avLst>
              <a:gd name="adj1" fmla="val 66074"/>
              <a:gd name="adj2" fmla="val 72940"/>
            </a:avLst>
          </a:prstGeom>
          <a:solidFill>
            <a:srgbClr val="FF3333"/>
          </a:solidFill>
          <a:ln w="9360">
            <a:solidFill>
              <a:srgbClr val="000000"/>
            </a:solidFill>
            <a:round/>
            <a:headEnd/>
            <a:tailEnd/>
          </a:ln>
        </p:spPr>
        <p:txBody>
          <a:bodyPr wrap="none" anchor="ctr">
            <a:prstTxWarp prst="textNoShape">
              <a:avLst/>
            </a:prstTxWarp>
          </a:bodyPr>
          <a:lstStyle/>
          <a:p>
            <a:endParaRPr lang="it-IT"/>
          </a:p>
        </p:txBody>
      </p:sp>
      <p:pic>
        <p:nvPicPr>
          <p:cNvPr id="12294" name="Picture 2"/>
          <p:cNvPicPr>
            <a:picLocks noChangeAspect="1" noChangeArrowheads="1"/>
          </p:cNvPicPr>
          <p:nvPr/>
        </p:nvPicPr>
        <p:blipFill>
          <a:blip r:embed="rId6"/>
          <a:srcRect/>
          <a:stretch>
            <a:fillRect/>
          </a:stretch>
        </p:blipFill>
        <p:spPr bwMode="auto">
          <a:xfrm>
            <a:off x="0" y="0"/>
            <a:ext cx="720725" cy="333375"/>
          </a:xfrm>
          <a:prstGeom prst="rect">
            <a:avLst/>
          </a:prstGeom>
          <a:noFill/>
          <a:ln w="9525">
            <a:noFill/>
            <a:round/>
            <a:headEnd/>
            <a:tailEnd/>
          </a:ln>
        </p:spPr>
      </p:pic>
    </p:spTree>
  </p:cSld>
  <p:clrMapOvr>
    <a:masterClrMapping/>
  </p:clrMapOvr>
  <p:transition spd="med">
    <p:blinds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3"/>
          <a:srcRect/>
          <a:stretch>
            <a:fillRect/>
          </a:stretch>
        </p:blipFill>
        <p:spPr bwMode="auto">
          <a:xfrm>
            <a:off x="2700338" y="179388"/>
            <a:ext cx="3686175" cy="6300787"/>
          </a:xfrm>
          <a:prstGeom prst="rect">
            <a:avLst/>
          </a:prstGeom>
          <a:noFill/>
          <a:ln w="9525">
            <a:noFill/>
            <a:round/>
            <a:headEnd/>
            <a:tailEnd/>
          </a:ln>
        </p:spPr>
      </p:pic>
      <p:pic>
        <p:nvPicPr>
          <p:cNvPr id="13315" name="Picture 2"/>
          <p:cNvPicPr>
            <a:picLocks noChangeAspect="1" noChangeArrowheads="1"/>
          </p:cNvPicPr>
          <p:nvPr/>
        </p:nvPicPr>
        <p:blipFill>
          <a:blip r:embed="rId4"/>
          <a:srcRect/>
          <a:stretch>
            <a:fillRect/>
          </a:stretch>
        </p:blipFill>
        <p:spPr bwMode="auto">
          <a:xfrm>
            <a:off x="0" y="0"/>
            <a:ext cx="720725" cy="333375"/>
          </a:xfrm>
          <a:prstGeom prst="rect">
            <a:avLst/>
          </a:prstGeom>
          <a:noFill/>
          <a:ln w="9525">
            <a:noFill/>
            <a:round/>
            <a:headEnd/>
            <a:tailEnd/>
          </a:ln>
        </p:spPr>
      </p:pic>
    </p:spTree>
  </p:cSld>
  <p:clrMapOvr>
    <a:masterClrMapping/>
  </p:clrMapOvr>
  <p:transition spd="med">
    <p:split orient="vert" dir="in"/>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a:xfrm>
            <a:off x="457200" y="274638"/>
            <a:ext cx="8228013" cy="1684337"/>
          </a:xfrm>
        </p:spPr>
        <p:txBody>
          <a:bodyPr/>
          <a:lstStyle/>
          <a:p>
            <a:pPr eaLnBrk="1" hangingPunct="1"/>
            <a:endParaRPr lang="it-IT"/>
          </a:p>
        </p:txBody>
      </p:sp>
      <p:sp>
        <p:nvSpPr>
          <p:cNvPr id="14339" name="Rectangle 2"/>
          <p:cNvSpPr>
            <a:spLocks noGrp="1" noChangeArrowheads="1"/>
          </p:cNvSpPr>
          <p:nvPr>
            <p:ph idx="1"/>
          </p:nvPr>
        </p:nvSpPr>
        <p:spPr>
          <a:xfrm>
            <a:off x="457200" y="1600200"/>
            <a:ext cx="8228013" cy="4524375"/>
          </a:xfrm>
        </p:spPr>
        <p:txBody>
          <a:bodyPr/>
          <a:lstStyle/>
          <a:p>
            <a:pPr eaLnBrk="1" hangingPunct="1"/>
            <a:endParaRPr lang="it-IT"/>
          </a:p>
        </p:txBody>
      </p:sp>
      <p:pic>
        <p:nvPicPr>
          <p:cNvPr id="14340" name="Picture 3"/>
          <p:cNvPicPr>
            <a:picLocks noChangeAspect="1" noChangeArrowheads="1"/>
          </p:cNvPicPr>
          <p:nvPr/>
        </p:nvPicPr>
        <p:blipFill>
          <a:blip r:embed="rId3"/>
          <a:srcRect/>
          <a:stretch>
            <a:fillRect/>
          </a:stretch>
        </p:blipFill>
        <p:spPr bwMode="auto">
          <a:xfrm>
            <a:off x="242888" y="227013"/>
            <a:ext cx="8648700" cy="6410325"/>
          </a:xfrm>
          <a:prstGeom prst="rect">
            <a:avLst/>
          </a:prstGeom>
          <a:noFill/>
          <a:ln w="9525">
            <a:noFill/>
            <a:round/>
            <a:headEnd/>
            <a:tailEnd/>
          </a:ln>
        </p:spPr>
      </p:pic>
      <p:pic>
        <p:nvPicPr>
          <p:cNvPr id="14341" name="Picture 2"/>
          <p:cNvPicPr>
            <a:picLocks noChangeAspect="1" noChangeArrowheads="1"/>
          </p:cNvPicPr>
          <p:nvPr/>
        </p:nvPicPr>
        <p:blipFill>
          <a:blip r:embed="rId4"/>
          <a:srcRect/>
          <a:stretch>
            <a:fillRect/>
          </a:stretch>
        </p:blipFill>
        <p:spPr bwMode="auto">
          <a:xfrm>
            <a:off x="0" y="0"/>
            <a:ext cx="565150" cy="260350"/>
          </a:xfrm>
          <a:prstGeom prst="rect">
            <a:avLst/>
          </a:prstGeom>
          <a:noFill/>
          <a:ln w="9525">
            <a:noFill/>
            <a:round/>
            <a:headEnd/>
            <a:tailEnd/>
          </a:ln>
        </p:spPr>
      </p:pic>
    </p:spTree>
  </p:cSld>
  <p:clrMapOvr>
    <a:masterClrMapping/>
  </p:clrMapOvr>
  <p:transition spd="med">
    <p:checke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a:srcRect/>
          <a:stretch>
            <a:fillRect/>
          </a:stretch>
        </p:blipFill>
        <p:spPr bwMode="auto">
          <a:xfrm>
            <a:off x="209550" y="260350"/>
            <a:ext cx="8610600" cy="6296025"/>
          </a:xfrm>
          <a:prstGeom prst="rect">
            <a:avLst/>
          </a:prstGeom>
          <a:noFill/>
          <a:ln w="9525">
            <a:noFill/>
            <a:round/>
            <a:headEnd/>
            <a:tailEnd/>
          </a:ln>
        </p:spPr>
      </p:pic>
      <p:sp>
        <p:nvSpPr>
          <p:cNvPr id="15363" name="AutoShape 2">
            <a:hlinkClick r:id="rId4" action="ppaction://hlinksldjump"/>
          </p:cNvPr>
          <p:cNvSpPr>
            <a:spLocks noChangeArrowheads="1"/>
          </p:cNvSpPr>
          <p:nvPr/>
        </p:nvSpPr>
        <p:spPr bwMode="auto">
          <a:xfrm>
            <a:off x="8278813" y="6119813"/>
            <a:ext cx="541337" cy="360362"/>
          </a:xfrm>
          <a:prstGeom prst="rightArrow">
            <a:avLst>
              <a:gd name="adj1" fmla="val 66074"/>
              <a:gd name="adj2" fmla="val 72940"/>
            </a:avLst>
          </a:prstGeom>
          <a:solidFill>
            <a:srgbClr val="FF3333"/>
          </a:solidFill>
          <a:ln w="9360">
            <a:solidFill>
              <a:srgbClr val="000000"/>
            </a:solidFill>
            <a:round/>
            <a:headEnd/>
            <a:tailEnd/>
          </a:ln>
        </p:spPr>
        <p:txBody>
          <a:bodyPr wrap="none" anchor="ctr">
            <a:prstTxWarp prst="textNoShape">
              <a:avLst/>
            </a:prstTxWarp>
          </a:bodyPr>
          <a:lstStyle/>
          <a:p>
            <a:endParaRPr lang="it-IT"/>
          </a:p>
        </p:txBody>
      </p:sp>
      <p:pic>
        <p:nvPicPr>
          <p:cNvPr id="15364" name="Picture 2"/>
          <p:cNvPicPr>
            <a:picLocks noChangeAspect="1" noChangeArrowheads="1"/>
          </p:cNvPicPr>
          <p:nvPr/>
        </p:nvPicPr>
        <p:blipFill>
          <a:blip r:embed="rId5"/>
          <a:srcRect/>
          <a:stretch>
            <a:fillRect/>
          </a:stretch>
        </p:blipFill>
        <p:spPr bwMode="auto">
          <a:xfrm>
            <a:off x="0" y="0"/>
            <a:ext cx="565150" cy="260350"/>
          </a:xfrm>
          <a:prstGeom prst="rect">
            <a:avLst/>
          </a:prstGeom>
          <a:noFill/>
          <a:ln w="9525">
            <a:noFill/>
            <a:round/>
            <a:headEnd/>
            <a:tailEnd/>
          </a:ln>
        </p:spPr>
      </p:pic>
    </p:spTree>
  </p:cSld>
  <p:clrMapOvr>
    <a:masterClrMapping/>
  </p:clrMapOvr>
  <p:transition spd="med">
    <p:checke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a:xfrm>
            <a:off x="0" y="4221163"/>
            <a:ext cx="1800225" cy="1979612"/>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000"/>
              <a:t>LEGENDA</a:t>
            </a:r>
            <a:br>
              <a:rPr lang="it-IT" sz="1000"/>
            </a:br>
            <a:r>
              <a:rPr lang="it-IT" sz="1000"/>
              <a:t/>
            </a:r>
            <a:br>
              <a:rPr lang="it-IT" sz="1000"/>
            </a:br>
            <a:r>
              <a:rPr lang="it-IT" sz="1000"/>
              <a:t>ALTISSIMO RISCHIO   &lt; 10</a:t>
            </a:r>
            <a:br>
              <a:rPr lang="it-IT" sz="1000"/>
            </a:br>
            <a:r>
              <a:rPr lang="it-IT" sz="1000"/>
              <a:t>ALTO RISCHIO	        11-15</a:t>
            </a:r>
            <a:br>
              <a:rPr lang="it-IT" sz="1000"/>
            </a:br>
            <a:r>
              <a:rPr lang="it-IT" sz="1000"/>
              <a:t>MEDIO RISCHIO	        16-20</a:t>
            </a:r>
            <a:br>
              <a:rPr lang="it-IT" sz="1000"/>
            </a:br>
            <a:r>
              <a:rPr lang="it-IT" sz="1000"/>
              <a:t>BASSO RISCHIO 	       &gt;20</a:t>
            </a:r>
          </a:p>
        </p:txBody>
      </p:sp>
      <p:sp>
        <p:nvSpPr>
          <p:cNvPr id="16387" name="Text Box 2"/>
          <p:cNvSpPr txBox="1">
            <a:spLocks noChangeArrowheads="1"/>
          </p:cNvSpPr>
          <p:nvPr/>
        </p:nvSpPr>
        <p:spPr bwMode="auto">
          <a:xfrm>
            <a:off x="179388" y="274638"/>
            <a:ext cx="1800225" cy="2065337"/>
          </a:xfrm>
          <a:prstGeom prst="rect">
            <a:avLst/>
          </a:prstGeom>
          <a:noFill/>
          <a:ln w="9525">
            <a:noFill/>
            <a:round/>
            <a:headEnd/>
            <a:tailEnd/>
          </a:ln>
        </p:spPr>
        <p:txBody>
          <a:bodyPr lIns="90000" tIns="45000" rIns="90000" bIns="45000" anchor="ctr">
            <a:prstTxWarp prst="textNoShape">
              <a:avLst/>
            </a:prstTxWarp>
          </a:bodyPr>
          <a:lstStyle/>
          <a:p>
            <a:pPr algn="ctr" hangingPunct="1">
              <a:lnSpc>
                <a:spcPct val="102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800" b="1">
                <a:solidFill>
                  <a:srgbClr val="000000"/>
                </a:solidFill>
                <a:latin typeface="Calibri" pitchFamily="-84" charset="0"/>
              </a:rPr>
              <a:t>SCALA</a:t>
            </a:r>
            <a:br>
              <a:rPr lang="it-IT" sz="2800" b="1">
                <a:solidFill>
                  <a:srgbClr val="000000"/>
                </a:solidFill>
                <a:latin typeface="Calibri" pitchFamily="-84" charset="0"/>
              </a:rPr>
            </a:br>
            <a:r>
              <a:rPr lang="it-IT" sz="2800" b="1">
                <a:solidFill>
                  <a:srgbClr val="000000"/>
                </a:solidFill>
                <a:latin typeface="Calibri" pitchFamily="-84" charset="0"/>
              </a:rPr>
              <a:t>DI </a:t>
            </a:r>
            <a:br>
              <a:rPr lang="it-IT" sz="2800" b="1">
                <a:solidFill>
                  <a:srgbClr val="000000"/>
                </a:solidFill>
                <a:latin typeface="Calibri" pitchFamily="-84" charset="0"/>
              </a:rPr>
            </a:br>
            <a:r>
              <a:rPr lang="it-IT" sz="2800" b="1">
                <a:solidFill>
                  <a:srgbClr val="000000"/>
                </a:solidFill>
                <a:latin typeface="Calibri" pitchFamily="-84" charset="0"/>
              </a:rPr>
              <a:t>BRADEN</a:t>
            </a:r>
          </a:p>
        </p:txBody>
      </p:sp>
      <p:pic>
        <p:nvPicPr>
          <p:cNvPr id="16388" name="Picture 3"/>
          <p:cNvPicPr>
            <a:picLocks noChangeAspect="1" noChangeArrowheads="1"/>
          </p:cNvPicPr>
          <p:nvPr/>
        </p:nvPicPr>
        <p:blipFill>
          <a:blip r:embed="rId3"/>
          <a:srcRect/>
          <a:stretch>
            <a:fillRect/>
          </a:stretch>
        </p:blipFill>
        <p:spPr bwMode="auto">
          <a:xfrm>
            <a:off x="1903413" y="0"/>
            <a:ext cx="7253287" cy="6858000"/>
          </a:xfrm>
          <a:prstGeom prst="rect">
            <a:avLst/>
          </a:prstGeom>
          <a:noFill/>
          <a:ln w="9525">
            <a:noFill/>
            <a:round/>
            <a:headEnd/>
            <a:tailEnd/>
          </a:ln>
        </p:spPr>
      </p:pic>
      <p:sp>
        <p:nvSpPr>
          <p:cNvPr id="16389" name="AutoShape 4">
            <a:hlinkClick r:id="rId4" action="ppaction://hlinksldjump"/>
          </p:cNvPr>
          <p:cNvSpPr>
            <a:spLocks noChangeArrowheads="1"/>
          </p:cNvSpPr>
          <p:nvPr/>
        </p:nvSpPr>
        <p:spPr bwMode="auto">
          <a:xfrm>
            <a:off x="539750" y="6300788"/>
            <a:ext cx="503238" cy="368300"/>
          </a:xfrm>
          <a:prstGeom prst="rightArrow">
            <a:avLst>
              <a:gd name="adj1" fmla="val 66074"/>
              <a:gd name="adj2" fmla="val 72905"/>
            </a:avLst>
          </a:prstGeom>
          <a:solidFill>
            <a:srgbClr val="FF3333"/>
          </a:solidFill>
          <a:ln w="9360">
            <a:solidFill>
              <a:srgbClr val="000000"/>
            </a:solidFill>
            <a:round/>
            <a:headEnd/>
            <a:tailEnd/>
          </a:ln>
        </p:spPr>
        <p:txBody>
          <a:bodyPr wrap="none" anchor="ctr">
            <a:prstTxWarp prst="textNoShape">
              <a:avLst/>
            </a:prstTxWarp>
          </a:bodyPr>
          <a:lstStyle/>
          <a:p>
            <a:endParaRPr lang="it-IT"/>
          </a:p>
        </p:txBody>
      </p:sp>
      <p:pic>
        <p:nvPicPr>
          <p:cNvPr id="16390" name="Picture 2"/>
          <p:cNvPicPr>
            <a:picLocks noChangeAspect="1" noChangeArrowheads="1"/>
          </p:cNvPicPr>
          <p:nvPr/>
        </p:nvPicPr>
        <p:blipFill>
          <a:blip r:embed="rId5"/>
          <a:srcRect/>
          <a:stretch>
            <a:fillRect/>
          </a:stretch>
        </p:blipFill>
        <p:spPr bwMode="auto">
          <a:xfrm>
            <a:off x="0" y="0"/>
            <a:ext cx="720725" cy="333375"/>
          </a:xfrm>
          <a:prstGeom prst="rect">
            <a:avLst/>
          </a:prstGeom>
          <a:noFill/>
          <a:ln w="9525">
            <a:noFill/>
            <a:round/>
            <a:headEnd/>
            <a:tailEnd/>
          </a:ln>
        </p:spPr>
      </p:pic>
    </p:spTree>
  </p:cSld>
  <p:clrMapOvr>
    <a:masterClrMapping/>
  </p:clrMapOvr>
  <p:transition spd="med">
    <p:diamon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323850" y="188913"/>
            <a:ext cx="8604250" cy="6508750"/>
          </a:xfrm>
          <a:prstGeom prst="rect">
            <a:avLst/>
          </a:prstGeom>
          <a:noFill/>
          <a:ln w="9525">
            <a:noFill/>
            <a:miter lim="800000"/>
            <a:headEnd/>
            <a:tailEnd/>
          </a:ln>
        </p:spPr>
      </p:pic>
      <p:sp>
        <p:nvSpPr>
          <p:cNvPr id="17411" name="CasellaDiTesto 5"/>
          <p:cNvSpPr txBox="1">
            <a:spLocks noChangeArrowheads="1"/>
          </p:cNvSpPr>
          <p:nvPr/>
        </p:nvSpPr>
        <p:spPr bwMode="auto">
          <a:xfrm>
            <a:off x="5651500" y="6537325"/>
            <a:ext cx="3313113" cy="320675"/>
          </a:xfrm>
          <a:prstGeom prst="rect">
            <a:avLst/>
          </a:prstGeom>
          <a:noFill/>
          <a:ln w="9525">
            <a:noFill/>
            <a:miter lim="800000"/>
            <a:headEnd/>
            <a:tailEnd/>
          </a:ln>
        </p:spPr>
        <p:txBody>
          <a:bodyPr>
            <a:prstTxWarp prst="textNoShape">
              <a:avLst/>
            </a:prstTxWarp>
            <a:spAutoFit/>
          </a:bodyPr>
          <a:lstStyle/>
          <a:p>
            <a:r>
              <a:rPr lang="it-IT" sz="800">
                <a:solidFill>
                  <a:schemeClr val="tx1"/>
                </a:solidFill>
              </a:rPr>
              <a:t>Protocollo per la prevenzione e la cura delle ulcere da pressione Rev. Ottobre 2013 ASL BRESCIA </a:t>
            </a:r>
          </a:p>
        </p:txBody>
      </p:sp>
      <p:pic>
        <p:nvPicPr>
          <p:cNvPr id="17412" name="Picture 5"/>
          <p:cNvPicPr>
            <a:picLocks noChangeAspect="1" noChangeArrowheads="1"/>
          </p:cNvPicPr>
          <p:nvPr/>
        </p:nvPicPr>
        <p:blipFill>
          <a:blip r:embed="rId3"/>
          <a:srcRect/>
          <a:stretch>
            <a:fillRect/>
          </a:stretch>
        </p:blipFill>
        <p:spPr bwMode="auto">
          <a:xfrm>
            <a:off x="4643438" y="1412875"/>
            <a:ext cx="1911350" cy="1368425"/>
          </a:xfrm>
          <a:prstGeom prst="rect">
            <a:avLst/>
          </a:prstGeom>
          <a:noFill/>
          <a:ln w="9525">
            <a:noFill/>
            <a:miter lim="800000"/>
            <a:headEnd/>
            <a:tailEnd/>
          </a:ln>
        </p:spPr>
      </p:pic>
      <p:pic>
        <p:nvPicPr>
          <p:cNvPr id="17413" name="Picture 6"/>
          <p:cNvPicPr>
            <a:picLocks noChangeAspect="1" noChangeArrowheads="1"/>
          </p:cNvPicPr>
          <p:nvPr/>
        </p:nvPicPr>
        <p:blipFill>
          <a:blip r:embed="rId4"/>
          <a:srcRect/>
          <a:stretch>
            <a:fillRect/>
          </a:stretch>
        </p:blipFill>
        <p:spPr bwMode="auto">
          <a:xfrm>
            <a:off x="4859338" y="3716338"/>
            <a:ext cx="1368425" cy="1050925"/>
          </a:xfrm>
          <a:prstGeom prst="rect">
            <a:avLst/>
          </a:prstGeom>
          <a:noFill/>
          <a:ln w="9525">
            <a:noFill/>
            <a:miter lim="800000"/>
            <a:headEnd/>
            <a:tailEnd/>
          </a:ln>
        </p:spPr>
      </p:pic>
      <p:pic>
        <p:nvPicPr>
          <p:cNvPr id="17414" name="Picture 7"/>
          <p:cNvPicPr>
            <a:picLocks noChangeAspect="1" noChangeArrowheads="1"/>
          </p:cNvPicPr>
          <p:nvPr/>
        </p:nvPicPr>
        <p:blipFill>
          <a:blip r:embed="rId5"/>
          <a:srcRect/>
          <a:stretch>
            <a:fillRect/>
          </a:stretch>
        </p:blipFill>
        <p:spPr bwMode="auto">
          <a:xfrm>
            <a:off x="4716463" y="5445125"/>
            <a:ext cx="1439862" cy="944563"/>
          </a:xfrm>
          <a:prstGeom prst="rect">
            <a:avLst/>
          </a:prstGeom>
          <a:noFill/>
          <a:ln w="9525">
            <a:noFill/>
            <a:miter lim="800000"/>
            <a:headEnd/>
            <a:tailEnd/>
          </a:ln>
        </p:spPr>
      </p:pic>
      <p:sp>
        <p:nvSpPr>
          <p:cNvPr id="17415" name="AutoShape 4">
            <a:hlinkClick r:id="rId6" action="ppaction://hlinksldjump"/>
          </p:cNvPr>
          <p:cNvSpPr>
            <a:spLocks noChangeArrowheads="1"/>
          </p:cNvSpPr>
          <p:nvPr/>
        </p:nvSpPr>
        <p:spPr bwMode="auto">
          <a:xfrm>
            <a:off x="34925" y="6300788"/>
            <a:ext cx="541338" cy="360362"/>
          </a:xfrm>
          <a:prstGeom prst="rightArrow">
            <a:avLst>
              <a:gd name="adj1" fmla="val 66074"/>
              <a:gd name="adj2" fmla="val 72940"/>
            </a:avLst>
          </a:prstGeom>
          <a:solidFill>
            <a:srgbClr val="FF3333"/>
          </a:solidFill>
          <a:ln w="9360">
            <a:solidFill>
              <a:srgbClr val="000000"/>
            </a:solidFill>
            <a:round/>
            <a:headEnd/>
            <a:tailEnd/>
          </a:ln>
        </p:spPr>
        <p:txBody>
          <a:bodyPr wrap="none" anchor="ctr">
            <a:prstTxWarp prst="textNoShape">
              <a:avLst/>
            </a:prstTxWarp>
          </a:bodyPr>
          <a:lstStyle/>
          <a:p>
            <a:endParaRPr lang="it-IT"/>
          </a:p>
        </p:txBody>
      </p:sp>
      <p:pic>
        <p:nvPicPr>
          <p:cNvPr id="17416" name="Picture 2"/>
          <p:cNvPicPr>
            <a:picLocks noChangeAspect="1" noChangeArrowheads="1"/>
          </p:cNvPicPr>
          <p:nvPr/>
        </p:nvPicPr>
        <p:blipFill>
          <a:blip r:embed="rId7"/>
          <a:srcRect/>
          <a:stretch>
            <a:fillRect/>
          </a:stretch>
        </p:blipFill>
        <p:spPr bwMode="auto">
          <a:xfrm>
            <a:off x="0" y="0"/>
            <a:ext cx="720725" cy="333375"/>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Programma Comorbilità.png"/>
          <p:cNvPicPr>
            <a:picLocks noChangeAspect="1"/>
          </p:cNvPicPr>
          <p:nvPr/>
        </p:nvPicPr>
        <p:blipFill>
          <a:blip r:embed="rId2"/>
          <a:srcRect l="10000" t="71518" r="59412" b="15177"/>
          <a:stretch>
            <a:fillRect/>
          </a:stretch>
        </p:blipFill>
        <p:spPr>
          <a:xfrm>
            <a:off x="838200" y="2514600"/>
            <a:ext cx="7086600" cy="1544516"/>
          </a:xfrm>
          <a:prstGeom prst="rect">
            <a:avLst/>
          </a:prstGeom>
        </p:spPr>
      </p:pic>
      <p:pic>
        <p:nvPicPr>
          <p:cNvPr id="3" name="Immagine 2" descr="Le comorbilità nell'avvicinamento al fine vita.png"/>
          <p:cNvPicPr>
            <a:picLocks noChangeAspect="1"/>
          </p:cNvPicPr>
          <p:nvPr/>
        </p:nvPicPr>
        <p:blipFill>
          <a:blip r:embed="rId3"/>
          <a:srcRect r="56667" b="69194"/>
          <a:stretch>
            <a:fillRect/>
          </a:stretch>
        </p:blipFill>
        <p:spPr>
          <a:xfrm>
            <a:off x="1" y="0"/>
            <a:ext cx="4168858" cy="1600200"/>
          </a:xfrm>
          <a:prstGeom prst="rect">
            <a:avLst/>
          </a:prstGeom>
        </p:spPr>
      </p:pic>
      <p:pic>
        <p:nvPicPr>
          <p:cNvPr id="5" name="Immagine 4" descr="Le comorbilità nell'avvicinamento al fine vita.png"/>
          <p:cNvPicPr>
            <a:picLocks noChangeAspect="1"/>
          </p:cNvPicPr>
          <p:nvPr/>
        </p:nvPicPr>
        <p:blipFill>
          <a:blip r:embed="rId3"/>
          <a:srcRect t="70675" b="16978"/>
          <a:stretch>
            <a:fillRect/>
          </a:stretch>
        </p:blipFill>
        <p:spPr>
          <a:xfrm>
            <a:off x="0" y="6248400"/>
            <a:ext cx="9144000" cy="6096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4213" y="-892175"/>
            <a:ext cx="7772400" cy="3195638"/>
          </a:xfrm>
        </p:spPr>
        <p:txBody>
          <a:bodyPr/>
          <a:lstStyle/>
          <a:p>
            <a:pPr eaLnBrk="1" hangingPunct="1"/>
            <a:r>
              <a:rPr lang="it-IT" sz="1600" b="1"/>
              <a:t>SIG. MARIO ANNI 77</a:t>
            </a:r>
          </a:p>
        </p:txBody>
      </p:sp>
      <p:sp>
        <p:nvSpPr>
          <p:cNvPr id="5123" name="Rectangle 3"/>
          <p:cNvSpPr>
            <a:spLocks noGrp="1" noChangeArrowheads="1"/>
          </p:cNvSpPr>
          <p:nvPr>
            <p:ph type="subTitle" idx="1"/>
          </p:nvPr>
        </p:nvSpPr>
        <p:spPr>
          <a:xfrm>
            <a:off x="0" y="1628775"/>
            <a:ext cx="9144000" cy="4968577"/>
          </a:xfrm>
        </p:spPr>
        <p:txBody>
          <a:bodyPr>
            <a:normAutofit lnSpcReduction="10000"/>
          </a:bodyPr>
          <a:lstStyle/>
          <a:p>
            <a:pPr algn="l" eaLnBrk="1" hangingPunct="1">
              <a:lnSpc>
                <a:spcPct val="80000"/>
              </a:lnSpc>
            </a:pPr>
            <a:r>
              <a:rPr lang="it-IT" sz="1700" b="1" dirty="0">
                <a:solidFill>
                  <a:schemeClr val="tx1"/>
                </a:solidFill>
              </a:rPr>
              <a:t>Ex fumatore di 20 </a:t>
            </a:r>
            <a:r>
              <a:rPr lang="it-IT" sz="1700" b="1" dirty="0" err="1">
                <a:solidFill>
                  <a:schemeClr val="tx1"/>
                </a:solidFill>
              </a:rPr>
              <a:t>sig</a:t>
            </a:r>
            <a:r>
              <a:rPr lang="it-IT" sz="1700" b="1" dirty="0">
                <a:solidFill>
                  <a:schemeClr val="tx1"/>
                </a:solidFill>
              </a:rPr>
              <a:t>/die per oltre 40 aa</a:t>
            </a:r>
          </a:p>
          <a:p>
            <a:pPr algn="l" eaLnBrk="1" hangingPunct="1">
              <a:lnSpc>
                <a:spcPct val="80000"/>
              </a:lnSpc>
            </a:pPr>
            <a:r>
              <a:rPr lang="it-IT" sz="1700" b="1" dirty="0">
                <a:solidFill>
                  <a:schemeClr val="tx1"/>
                </a:solidFill>
              </a:rPr>
              <a:t>Operaio metalmeccanico</a:t>
            </a:r>
          </a:p>
          <a:p>
            <a:pPr algn="l" eaLnBrk="1" hangingPunct="1">
              <a:lnSpc>
                <a:spcPct val="80000"/>
              </a:lnSpc>
            </a:pPr>
            <a:endParaRPr lang="it-IT" sz="1700" b="1" dirty="0">
              <a:solidFill>
                <a:schemeClr val="tx1"/>
              </a:solidFill>
            </a:endParaRPr>
          </a:p>
          <a:p>
            <a:pPr algn="l" eaLnBrk="1" hangingPunct="1">
              <a:lnSpc>
                <a:spcPct val="80000"/>
              </a:lnSpc>
            </a:pPr>
            <a:r>
              <a:rPr lang="it-IT" sz="1700" b="1" dirty="0">
                <a:solidFill>
                  <a:schemeClr val="tx1"/>
                </a:solidFill>
              </a:rPr>
              <a:t>A 65 aa. diagnosi di BPCO, con FEV1 pari al 64% della norma e VR pari al 135% della norma, senza risposta al broncodilatatore; PaO2 68, PaCO2 39, PH 7,45, SaO2 95%</a:t>
            </a:r>
          </a:p>
          <a:p>
            <a:pPr algn="l" eaLnBrk="1" hangingPunct="1">
              <a:lnSpc>
                <a:spcPct val="80000"/>
              </a:lnSpc>
            </a:pPr>
            <a:r>
              <a:rPr lang="it-IT" sz="1700" b="1" dirty="0">
                <a:solidFill>
                  <a:schemeClr val="tx1"/>
                </a:solidFill>
              </a:rPr>
              <a:t>Terapia: </a:t>
            </a:r>
            <a:r>
              <a:rPr lang="it-IT" sz="1700" b="1" dirty="0" err="1">
                <a:solidFill>
                  <a:schemeClr val="tx1"/>
                </a:solidFill>
              </a:rPr>
              <a:t>Salmeterolo</a:t>
            </a:r>
            <a:r>
              <a:rPr lang="it-IT" sz="1700" b="1" dirty="0">
                <a:solidFill>
                  <a:schemeClr val="tx1"/>
                </a:solidFill>
              </a:rPr>
              <a:t> </a:t>
            </a:r>
            <a:r>
              <a:rPr lang="it-IT" sz="1700" b="1" dirty="0" err="1">
                <a:solidFill>
                  <a:schemeClr val="tx1"/>
                </a:solidFill>
              </a:rPr>
              <a:t>Diskus</a:t>
            </a:r>
            <a:r>
              <a:rPr lang="it-IT" sz="1700" b="1" dirty="0">
                <a:solidFill>
                  <a:schemeClr val="tx1"/>
                </a:solidFill>
              </a:rPr>
              <a:t> x2/die</a:t>
            </a:r>
          </a:p>
          <a:p>
            <a:pPr algn="l" eaLnBrk="1" hangingPunct="1">
              <a:lnSpc>
                <a:spcPct val="80000"/>
              </a:lnSpc>
            </a:pPr>
            <a:endParaRPr lang="it-IT" sz="1700" b="1" dirty="0">
              <a:solidFill>
                <a:schemeClr val="tx1"/>
              </a:solidFill>
            </a:endParaRPr>
          </a:p>
          <a:p>
            <a:pPr algn="l" eaLnBrk="1" hangingPunct="1">
              <a:lnSpc>
                <a:spcPct val="80000"/>
              </a:lnSpc>
            </a:pPr>
            <a:r>
              <a:rPr lang="it-IT" sz="1700" b="1" dirty="0">
                <a:solidFill>
                  <a:schemeClr val="tx1"/>
                </a:solidFill>
              </a:rPr>
              <a:t>A 70 aa. comparsa di dispnea da sforzo</a:t>
            </a:r>
          </a:p>
          <a:p>
            <a:pPr algn="l" eaLnBrk="1" hangingPunct="1">
              <a:lnSpc>
                <a:spcPct val="80000"/>
              </a:lnSpc>
            </a:pPr>
            <a:r>
              <a:rPr lang="it-IT" sz="1700" b="1" dirty="0">
                <a:solidFill>
                  <a:schemeClr val="tx1"/>
                </a:solidFill>
              </a:rPr>
              <a:t>FEV1 57% della norma e VR 158% della norma; SaO2 94%</a:t>
            </a:r>
          </a:p>
          <a:p>
            <a:pPr algn="l" eaLnBrk="1" hangingPunct="1">
              <a:lnSpc>
                <a:spcPct val="80000"/>
              </a:lnSpc>
            </a:pPr>
            <a:r>
              <a:rPr lang="it-IT" sz="1700" b="1" dirty="0">
                <a:solidFill>
                  <a:schemeClr val="tx1"/>
                </a:solidFill>
              </a:rPr>
              <a:t>Terapia: </a:t>
            </a:r>
            <a:r>
              <a:rPr lang="it-IT" sz="1700" b="1" dirty="0" err="1">
                <a:solidFill>
                  <a:schemeClr val="tx1"/>
                </a:solidFill>
              </a:rPr>
              <a:t>Salmeterolo</a:t>
            </a:r>
            <a:r>
              <a:rPr lang="it-IT" sz="1700" b="1" dirty="0">
                <a:solidFill>
                  <a:schemeClr val="tx1"/>
                </a:solidFill>
              </a:rPr>
              <a:t> </a:t>
            </a:r>
            <a:r>
              <a:rPr lang="it-IT" sz="1700" b="1" dirty="0" err="1">
                <a:solidFill>
                  <a:schemeClr val="tx1"/>
                </a:solidFill>
              </a:rPr>
              <a:t>Diskus</a:t>
            </a:r>
            <a:r>
              <a:rPr lang="it-IT" sz="1700" b="1" dirty="0">
                <a:solidFill>
                  <a:schemeClr val="tx1"/>
                </a:solidFill>
              </a:rPr>
              <a:t> x2/die; </a:t>
            </a:r>
            <a:r>
              <a:rPr lang="it-IT" sz="1700" b="1" dirty="0" err="1">
                <a:solidFill>
                  <a:schemeClr val="tx1"/>
                </a:solidFill>
              </a:rPr>
              <a:t>Tiotropio</a:t>
            </a:r>
            <a:r>
              <a:rPr lang="it-IT" sz="1700" b="1" dirty="0">
                <a:solidFill>
                  <a:schemeClr val="tx1"/>
                </a:solidFill>
              </a:rPr>
              <a:t> bromuro 1/die;</a:t>
            </a:r>
          </a:p>
          <a:p>
            <a:pPr algn="l" eaLnBrk="1" hangingPunct="1">
              <a:lnSpc>
                <a:spcPct val="80000"/>
              </a:lnSpc>
            </a:pPr>
            <a:r>
              <a:rPr lang="it-IT" sz="1700" b="1" dirty="0">
                <a:solidFill>
                  <a:schemeClr val="tx1"/>
                </a:solidFill>
              </a:rPr>
              <a:t>Riabilitazione respiratoria</a:t>
            </a:r>
          </a:p>
          <a:p>
            <a:pPr algn="l" eaLnBrk="1" hangingPunct="1">
              <a:lnSpc>
                <a:spcPct val="80000"/>
              </a:lnSpc>
            </a:pPr>
            <a:endParaRPr lang="it-IT" sz="1700" b="1" dirty="0">
              <a:solidFill>
                <a:schemeClr val="tx1"/>
              </a:solidFill>
            </a:endParaRPr>
          </a:p>
          <a:p>
            <a:pPr algn="l" eaLnBrk="1" hangingPunct="1">
              <a:lnSpc>
                <a:spcPct val="80000"/>
              </a:lnSpc>
            </a:pPr>
            <a:r>
              <a:rPr lang="it-IT" sz="1700" b="1" dirty="0">
                <a:solidFill>
                  <a:schemeClr val="tx1"/>
                </a:solidFill>
              </a:rPr>
              <a:t>A 72 aa. FEV 1 53% e VR 165%; rilievo di </a:t>
            </a:r>
            <a:r>
              <a:rPr lang="it-IT" sz="1700" b="1" dirty="0" err="1">
                <a:solidFill>
                  <a:schemeClr val="tx1"/>
                </a:solidFill>
              </a:rPr>
              <a:t>desaturazione</a:t>
            </a:r>
            <a:r>
              <a:rPr lang="it-IT" sz="1700" b="1" dirty="0">
                <a:solidFill>
                  <a:schemeClr val="tx1"/>
                </a:solidFill>
              </a:rPr>
              <a:t> sotto sforzo, corretta con O2 al flusso di 2,5l/m’ e notturna, corretta con O2 al flusso di 1l/m’; Terapia: </a:t>
            </a:r>
            <a:r>
              <a:rPr lang="it-IT" sz="1700" b="1" dirty="0" err="1">
                <a:solidFill>
                  <a:schemeClr val="tx1"/>
                </a:solidFill>
              </a:rPr>
              <a:t>Salmeterolo</a:t>
            </a:r>
            <a:r>
              <a:rPr lang="it-IT" sz="1700" b="1" dirty="0">
                <a:solidFill>
                  <a:schemeClr val="tx1"/>
                </a:solidFill>
              </a:rPr>
              <a:t>/</a:t>
            </a:r>
            <a:r>
              <a:rPr lang="it-IT" sz="1700" b="1" dirty="0" err="1">
                <a:solidFill>
                  <a:schemeClr val="tx1"/>
                </a:solidFill>
              </a:rPr>
              <a:t>Fluticasone</a:t>
            </a:r>
            <a:r>
              <a:rPr lang="it-IT" sz="1700" b="1" dirty="0">
                <a:solidFill>
                  <a:schemeClr val="tx1"/>
                </a:solidFill>
              </a:rPr>
              <a:t> 50/250 x2/die, </a:t>
            </a:r>
            <a:r>
              <a:rPr lang="it-IT" sz="1700" b="1" dirty="0" err="1">
                <a:solidFill>
                  <a:schemeClr val="tx1"/>
                </a:solidFill>
              </a:rPr>
              <a:t>Tiotropio</a:t>
            </a:r>
            <a:r>
              <a:rPr lang="it-IT" sz="1700" b="1" dirty="0">
                <a:solidFill>
                  <a:schemeClr val="tx1"/>
                </a:solidFill>
              </a:rPr>
              <a:t> bromuro 1/die    Riabilitazione respiratoria </a:t>
            </a:r>
          </a:p>
          <a:p>
            <a:pPr algn="l" eaLnBrk="1" hangingPunct="1">
              <a:lnSpc>
                <a:spcPct val="80000"/>
              </a:lnSpc>
            </a:pPr>
            <a:endParaRPr lang="it-IT" sz="1700" b="1" dirty="0">
              <a:solidFill>
                <a:schemeClr val="tx1"/>
              </a:solidFill>
            </a:endParaRPr>
          </a:p>
          <a:p>
            <a:pPr algn="l" eaLnBrk="1" hangingPunct="1">
              <a:lnSpc>
                <a:spcPct val="80000"/>
              </a:lnSpc>
            </a:pPr>
            <a:r>
              <a:rPr lang="it-IT" sz="1700" b="1" dirty="0">
                <a:solidFill>
                  <a:schemeClr val="tx1"/>
                </a:solidFill>
              </a:rPr>
              <a:t>A 75 aa. FEV1 38% e VR 190% della norma; PaO2 56 </a:t>
            </a:r>
            <a:r>
              <a:rPr lang="it-IT" sz="1700" b="1" dirty="0" err="1">
                <a:solidFill>
                  <a:schemeClr val="tx1"/>
                </a:solidFill>
              </a:rPr>
              <a:t>mmHg</a:t>
            </a:r>
            <a:r>
              <a:rPr lang="it-IT" sz="1700" b="1" dirty="0">
                <a:solidFill>
                  <a:schemeClr val="tx1"/>
                </a:solidFill>
              </a:rPr>
              <a:t>, PaCO2 45 </a:t>
            </a:r>
            <a:r>
              <a:rPr lang="it-IT" sz="1700" b="1" dirty="0" err="1">
                <a:solidFill>
                  <a:schemeClr val="tx1"/>
                </a:solidFill>
              </a:rPr>
              <a:t>mmHg</a:t>
            </a:r>
            <a:r>
              <a:rPr lang="it-IT" sz="1700" b="1" dirty="0">
                <a:solidFill>
                  <a:schemeClr val="tx1"/>
                </a:solidFill>
              </a:rPr>
              <a:t>; PH 7,40; SaO2 88%. EAB in O2 1,5l/m’: PaO2 62, PaCO2 46, SaO2 92%.Confermata la terapia medica in atto (LABA/ICS + LAMA) + O2terapia continua al flusso di 1,5 l/m’ a riposo, 4l/m’ sotto sforzo</a:t>
            </a:r>
          </a:p>
          <a:p>
            <a:pPr algn="l" eaLnBrk="1" hangingPunct="1">
              <a:lnSpc>
                <a:spcPct val="80000"/>
              </a:lnSpc>
            </a:pPr>
            <a:endParaRPr lang="it-IT" sz="1700" b="1" dirty="0">
              <a:solidFill>
                <a:schemeClr val="tx1"/>
              </a:solidFill>
            </a:endParaRPr>
          </a:p>
          <a:p>
            <a:pPr algn="l" eaLnBrk="1" hangingPunct="1">
              <a:lnSpc>
                <a:spcPct val="80000"/>
              </a:lnSpc>
            </a:pPr>
            <a:r>
              <a:rPr lang="it-IT" sz="1700" b="1" dirty="0">
                <a:solidFill>
                  <a:schemeClr val="tx1"/>
                </a:solidFill>
              </a:rPr>
              <a:t>Negli ultimi 2 anni 3 riacutizzazioni bronchitiche, trattate con antibiotico, steroide orale, </a:t>
            </a:r>
            <a:r>
              <a:rPr lang="it-IT" sz="1700" b="1" dirty="0" err="1">
                <a:solidFill>
                  <a:schemeClr val="tx1"/>
                </a:solidFill>
              </a:rPr>
              <a:t>acetilcisteina</a:t>
            </a:r>
            <a:r>
              <a:rPr lang="it-IT" sz="1700" b="1" dirty="0">
                <a:solidFill>
                  <a:schemeClr val="tx1"/>
                </a:solidFill>
              </a:rPr>
              <a:t>.</a:t>
            </a:r>
          </a:p>
          <a:p>
            <a:pPr algn="l" eaLnBrk="1" hangingPunct="1">
              <a:lnSpc>
                <a:spcPct val="80000"/>
              </a:lnSpc>
            </a:pPr>
            <a:endParaRPr lang="it-IT" sz="1200" dirty="0"/>
          </a:p>
          <a:p>
            <a:pPr algn="l" eaLnBrk="1" hangingPunct="1">
              <a:lnSpc>
                <a:spcPct val="80000"/>
              </a:lnSpc>
            </a:pPr>
            <a:endParaRPr lang="it-IT" sz="1200" dirty="0"/>
          </a:p>
          <a:p>
            <a:pPr algn="l" eaLnBrk="1" hangingPunct="1">
              <a:lnSpc>
                <a:spcPct val="80000"/>
              </a:lnSpc>
            </a:pPr>
            <a:endParaRPr lang="it-IT" sz="1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Programma Comorbilità.png"/>
          <p:cNvPicPr>
            <a:picLocks noChangeAspect="1"/>
          </p:cNvPicPr>
          <p:nvPr/>
        </p:nvPicPr>
        <p:blipFill>
          <a:blip r:embed="rId2"/>
          <a:srcRect l="10000" t="34927" r="50000" b="56757"/>
          <a:stretch>
            <a:fillRect/>
          </a:stretch>
        </p:blipFill>
        <p:spPr>
          <a:xfrm>
            <a:off x="1371600" y="3048000"/>
            <a:ext cx="7315200" cy="762000"/>
          </a:xfrm>
          <a:prstGeom prst="rect">
            <a:avLst/>
          </a:prstGeom>
        </p:spPr>
      </p:pic>
      <p:pic>
        <p:nvPicPr>
          <p:cNvPr id="3" name="Immagine 2" descr="Le comorbilità nell'avvicinamento al fine vita.png"/>
          <p:cNvPicPr>
            <a:picLocks noChangeAspect="1"/>
          </p:cNvPicPr>
          <p:nvPr/>
        </p:nvPicPr>
        <p:blipFill>
          <a:blip r:embed="rId3"/>
          <a:srcRect r="56667" b="69194"/>
          <a:stretch>
            <a:fillRect/>
          </a:stretch>
        </p:blipFill>
        <p:spPr>
          <a:xfrm>
            <a:off x="1" y="0"/>
            <a:ext cx="4168858" cy="1600200"/>
          </a:xfrm>
          <a:prstGeom prst="rect">
            <a:avLst/>
          </a:prstGeom>
        </p:spPr>
      </p:pic>
      <p:pic>
        <p:nvPicPr>
          <p:cNvPr id="5" name="Immagine 4" descr="Le comorbilità nell'avvicinamento al fine vita.png"/>
          <p:cNvPicPr>
            <a:picLocks noChangeAspect="1"/>
          </p:cNvPicPr>
          <p:nvPr/>
        </p:nvPicPr>
        <p:blipFill>
          <a:blip r:embed="rId3"/>
          <a:srcRect t="70675" b="16978"/>
          <a:stretch>
            <a:fillRect/>
          </a:stretch>
        </p:blipFill>
        <p:spPr>
          <a:xfrm>
            <a:off x="0" y="6248400"/>
            <a:ext cx="9144000" cy="6096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0" y="1981200"/>
            <a:ext cx="9144000" cy="3606800"/>
          </a:xfrm>
          <a:prstGeom prst="rect">
            <a:avLst/>
          </a:prstGeom>
          <a:noFill/>
          <a:ln w="9525">
            <a:noFill/>
            <a:miter lim="800000"/>
            <a:headEnd/>
            <a:tailEnd/>
          </a:ln>
        </p:spPr>
        <p:txBody>
          <a:bodyPr>
            <a:prstTxWarp prst="textNoShape">
              <a:avLst/>
            </a:prstTxWarp>
            <a:spAutoFit/>
          </a:bodyPr>
          <a:lstStyle/>
          <a:p>
            <a:pPr marL="463550" indent="-463550" algn="ctr">
              <a:spcBef>
                <a:spcPts val="1800"/>
              </a:spcBef>
              <a:buClr>
                <a:schemeClr val="tx1"/>
              </a:buClr>
              <a:buSzPct val="60000"/>
              <a:buFont typeface="Wingdings" pitchFamily="-84" charset="2"/>
              <a:buChar char="Ø"/>
            </a:pPr>
            <a:r>
              <a:rPr lang="en-US" sz="2400" b="1">
                <a:latin typeface="Tahoma" pitchFamily="-84" charset="0"/>
                <a:ea typeface="ＭＳ Ｐゴシック" pitchFamily="-84" charset="-128"/>
                <a:cs typeface="ＭＳ Ｐゴシック" pitchFamily="-84" charset="-128"/>
              </a:rPr>
              <a:t>La BPCO, malattia frequente, prevenibile e trattabile, è caratterizzata da una limitazione persistente al flusso aereo, che è in genere evolutiva e si associa ad una  aumentata risposta infiammatoria cronica </a:t>
            </a:r>
            <a:r>
              <a:rPr lang="en-US" sz="2400" b="1">
                <a:latin typeface="Tahoma" pitchFamily="-84" charset="0"/>
                <a:ea typeface="ＭＳ Ｐゴシック" pitchFamily="-84" charset="-128"/>
                <a:cs typeface="Tahoma" pitchFamily="-84" charset="0"/>
              </a:rPr>
              <a:t>agli inquinanti inalatori a carico delle vie aeree e dei polmoni</a:t>
            </a:r>
          </a:p>
          <a:p>
            <a:pPr marL="463550" indent="-463550" algn="ctr">
              <a:spcBef>
                <a:spcPts val="1800"/>
              </a:spcBef>
              <a:buClr>
                <a:schemeClr val="tx1"/>
              </a:buClr>
              <a:buSzPct val="60000"/>
              <a:buFont typeface="Wingdings" pitchFamily="-84" charset="2"/>
              <a:buChar char="Ø"/>
            </a:pPr>
            <a:r>
              <a:rPr lang="en-US" sz="2400" b="1">
                <a:latin typeface="Tahoma" pitchFamily="-84" charset="0"/>
                <a:ea typeface="ＭＳ Ｐゴシック" pitchFamily="-84" charset="-128"/>
                <a:cs typeface="ＭＳ Ｐゴシック" pitchFamily="-84" charset="-128"/>
              </a:rPr>
              <a:t>Riacutizzazioni dei sintomi e comorbidità croniche contribuiscono alla gravità complessiva nel singolo paziente</a:t>
            </a:r>
          </a:p>
        </p:txBody>
      </p:sp>
      <p:sp>
        <p:nvSpPr>
          <p:cNvPr id="34818" name="Rectangle 2"/>
          <p:cNvSpPr>
            <a:spLocks noChangeArrowheads="1"/>
          </p:cNvSpPr>
          <p:nvPr/>
        </p:nvSpPr>
        <p:spPr bwMode="auto">
          <a:xfrm>
            <a:off x="900113" y="228600"/>
            <a:ext cx="7772400" cy="914400"/>
          </a:xfrm>
          <a:prstGeom prst="rect">
            <a:avLst/>
          </a:prstGeom>
          <a:noFill/>
          <a:ln w="9525">
            <a:noFill/>
            <a:miter lim="800000"/>
            <a:headEnd/>
            <a:tailEnd/>
          </a:ln>
          <a:effectLst>
            <a:outerShdw blurRad="63500" dist="17961" dir="2700000" algn="ctr" rotWithShape="0">
              <a:srgbClr val="000000">
                <a:alpha val="74997"/>
              </a:srgbClr>
            </a:outerShdw>
          </a:effectLst>
        </p:spPr>
        <p:txBody>
          <a:bodyPr lIns="90488" tIns="44450" rIns="90488" bIns="44450" anchor="ctr">
            <a:prstTxWarp prst="textNoShape">
              <a:avLst/>
            </a:prstTxWarp>
          </a:bodyPr>
          <a:lstStyle/>
          <a:p>
            <a:pPr algn="ctr">
              <a:defRPr/>
            </a:pPr>
            <a:r>
              <a:rPr lang="en-US" altLang="ja-JP" sz="2400" b="1" dirty="0" err="1">
                <a:solidFill>
                  <a:srgbClr val="FFCC00"/>
                </a:solidFill>
                <a:latin typeface="Tahoma" pitchFamily="34" charset="0"/>
                <a:ea typeface="ＭＳ Ｐゴシック" pitchFamily="34" charset="-128"/>
                <a:cs typeface="Arial" charset="0"/>
              </a:rPr>
              <a:t>Progetto</a:t>
            </a:r>
            <a:r>
              <a:rPr lang="en-US" altLang="ja-JP" sz="2400" b="1" dirty="0">
                <a:solidFill>
                  <a:srgbClr val="FFCC00"/>
                </a:solidFill>
                <a:latin typeface="Tahoma" pitchFamily="34" charset="0"/>
                <a:ea typeface="ＭＳ Ｐゴシック" pitchFamily="34" charset="-128"/>
                <a:cs typeface="Arial" charset="0"/>
              </a:rPr>
              <a:t> </a:t>
            </a:r>
            <a:r>
              <a:rPr lang="en-US" altLang="ja-JP" sz="2400" b="1" dirty="0" err="1">
                <a:solidFill>
                  <a:srgbClr val="FFCC00"/>
                </a:solidFill>
                <a:latin typeface="Tahoma" pitchFamily="34" charset="0"/>
                <a:ea typeface="ＭＳ Ｐゴシック" pitchFamily="34" charset="-128"/>
                <a:cs typeface="Arial" charset="0"/>
              </a:rPr>
              <a:t>strategico</a:t>
            </a:r>
            <a:r>
              <a:rPr lang="en-US" altLang="ja-JP" sz="2400" b="1" dirty="0">
                <a:solidFill>
                  <a:srgbClr val="FFCC00"/>
                </a:solidFill>
                <a:latin typeface="Tahoma" pitchFamily="34" charset="0"/>
                <a:ea typeface="ＭＳ Ｐゴシック" pitchFamily="34" charset="-128"/>
                <a:cs typeface="Arial" charset="0"/>
              </a:rPr>
              <a:t> </a:t>
            </a:r>
            <a:r>
              <a:rPr lang="en-US" altLang="ja-JP" sz="2400" b="1" dirty="0" err="1">
                <a:solidFill>
                  <a:srgbClr val="FFCC00"/>
                </a:solidFill>
                <a:latin typeface="Tahoma" pitchFamily="34" charset="0"/>
                <a:ea typeface="ＭＳ Ｐゴシック" pitchFamily="34" charset="-128"/>
                <a:cs typeface="Arial" charset="0"/>
              </a:rPr>
              <a:t>mondiale</a:t>
            </a:r>
            <a:r>
              <a:rPr lang="en-US" altLang="ja-JP" sz="2400" b="1" dirty="0">
                <a:solidFill>
                  <a:srgbClr val="FFCC00"/>
                </a:solidFill>
                <a:latin typeface="Tahoma" pitchFamily="34" charset="0"/>
                <a:ea typeface="ＭＳ Ｐゴシック" pitchFamily="34" charset="-128"/>
                <a:cs typeface="Arial" charset="0"/>
              </a:rPr>
              <a:t> per la </a:t>
            </a:r>
            <a:r>
              <a:rPr lang="en-US" altLang="ja-JP" sz="2400" b="1" dirty="0" err="1">
                <a:solidFill>
                  <a:srgbClr val="FFCC00"/>
                </a:solidFill>
                <a:latin typeface="Arial" charset="0"/>
                <a:ea typeface="ＭＳ Ｐゴシック" pitchFamily="34" charset="-128"/>
                <a:cs typeface="Arial" charset="0"/>
              </a:rPr>
              <a:t>diagnosi</a:t>
            </a:r>
            <a:r>
              <a:rPr lang="en-US" altLang="ja-JP" sz="2400" b="1" dirty="0">
                <a:solidFill>
                  <a:srgbClr val="FFCC00"/>
                </a:solidFill>
                <a:latin typeface="Arial" charset="0"/>
                <a:ea typeface="ＭＳ Ｐゴシック" pitchFamily="34" charset="-128"/>
                <a:cs typeface="Arial" charset="0"/>
              </a:rPr>
              <a:t>, </a:t>
            </a:r>
            <a:r>
              <a:rPr lang="en-US" altLang="ja-JP" sz="2400" b="1" dirty="0" err="1">
                <a:solidFill>
                  <a:srgbClr val="FFCC00"/>
                </a:solidFill>
                <a:latin typeface="Arial" charset="0"/>
                <a:ea typeface="ＭＳ Ｐゴシック" pitchFamily="34" charset="-128"/>
                <a:cs typeface="Arial" charset="0"/>
              </a:rPr>
              <a:t>trattamento</a:t>
            </a:r>
            <a:r>
              <a:rPr lang="en-US" altLang="ja-JP" sz="2400" b="1" dirty="0">
                <a:solidFill>
                  <a:srgbClr val="FFCC00"/>
                </a:solidFill>
                <a:latin typeface="Arial" charset="0"/>
                <a:ea typeface="ＭＳ Ｐゴシック" pitchFamily="34" charset="-128"/>
                <a:cs typeface="Arial" charset="0"/>
              </a:rPr>
              <a:t> e </a:t>
            </a:r>
            <a:r>
              <a:rPr lang="en-US" altLang="ja-JP" sz="2400" b="1" dirty="0" err="1">
                <a:solidFill>
                  <a:srgbClr val="FFCC00"/>
                </a:solidFill>
                <a:latin typeface="Arial" charset="0"/>
                <a:ea typeface="ＭＳ Ｐゴシック" pitchFamily="34" charset="-128"/>
                <a:cs typeface="Arial" charset="0"/>
              </a:rPr>
              <a:t>prevenzione</a:t>
            </a:r>
            <a:r>
              <a:rPr lang="en-US" altLang="ja-JP" sz="2400" b="1" dirty="0">
                <a:solidFill>
                  <a:srgbClr val="FFCC00"/>
                </a:solidFill>
                <a:latin typeface="Arial" charset="0"/>
                <a:ea typeface="ＭＳ Ｐゴシック" pitchFamily="34" charset="-128"/>
                <a:cs typeface="Arial" charset="0"/>
              </a:rPr>
              <a:t> </a:t>
            </a:r>
            <a:r>
              <a:rPr lang="en-US" altLang="ja-JP" sz="2400" b="1" dirty="0" err="1">
                <a:solidFill>
                  <a:srgbClr val="FFCC00"/>
                </a:solidFill>
                <a:latin typeface="Arial" charset="0"/>
                <a:ea typeface="ＭＳ Ｐゴシック" pitchFamily="34" charset="-128"/>
                <a:cs typeface="Arial" charset="0"/>
              </a:rPr>
              <a:t>della</a:t>
            </a:r>
            <a:r>
              <a:rPr lang="en-US" altLang="ja-JP" sz="2400" b="1" dirty="0">
                <a:solidFill>
                  <a:srgbClr val="FFCC00"/>
                </a:solidFill>
                <a:latin typeface="Arial" charset="0"/>
                <a:ea typeface="ＭＳ Ｐゴシック" pitchFamily="34" charset="-128"/>
                <a:cs typeface="Arial" charset="0"/>
              </a:rPr>
              <a:t> BPCO 2013:</a:t>
            </a:r>
          </a:p>
          <a:p>
            <a:pPr algn="ctr">
              <a:defRPr/>
            </a:pPr>
            <a:r>
              <a:rPr lang="en-US" altLang="ja-JP" sz="3600" b="1" dirty="0">
                <a:solidFill>
                  <a:srgbClr val="FFCC00"/>
                </a:solidFill>
                <a:latin typeface="Arial" charset="0"/>
                <a:ea typeface="ＭＳ Ｐゴシック" pitchFamily="34" charset="-128"/>
                <a:cs typeface="Arial" charset="0"/>
              </a:rPr>
              <a:t>DEFINIZIONE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GOLD2-vk"/>
          <p:cNvPicPr>
            <a:picLocks noChangeAspect="1" noChangeArrowheads="1"/>
          </p:cNvPicPr>
          <p:nvPr/>
        </p:nvPicPr>
        <p:blipFill>
          <a:blip r:embed="rId3"/>
          <a:srcRect/>
          <a:stretch>
            <a:fillRect/>
          </a:stretch>
        </p:blipFill>
        <p:spPr bwMode="auto">
          <a:xfrm>
            <a:off x="76200" y="80963"/>
            <a:ext cx="1139825" cy="1138237"/>
          </a:xfrm>
          <a:prstGeom prst="rect">
            <a:avLst/>
          </a:prstGeom>
          <a:noFill/>
          <a:ln w="9525">
            <a:noFill/>
            <a:miter lim="800000"/>
            <a:headEnd/>
            <a:tailEnd/>
          </a:ln>
        </p:spPr>
      </p:pic>
      <p:grpSp>
        <p:nvGrpSpPr>
          <p:cNvPr id="2" name="Group 2"/>
          <p:cNvGrpSpPr>
            <a:grpSpLocks/>
          </p:cNvGrpSpPr>
          <p:nvPr/>
        </p:nvGrpSpPr>
        <p:grpSpPr bwMode="auto">
          <a:xfrm>
            <a:off x="228600" y="2133600"/>
            <a:ext cx="8915400" cy="2514600"/>
            <a:chOff x="152400" y="2590800"/>
            <a:chExt cx="8915400" cy="2514600"/>
          </a:xfrm>
        </p:grpSpPr>
        <p:sp>
          <p:nvSpPr>
            <p:cNvPr id="8" name="Rounded Rectangle 7"/>
            <p:cNvSpPr>
              <a:spLocks noChangeArrowheads="1"/>
            </p:cNvSpPr>
            <p:nvPr/>
          </p:nvSpPr>
          <p:spPr bwMode="auto">
            <a:xfrm>
              <a:off x="4648200" y="2590800"/>
              <a:ext cx="4419600" cy="2514600"/>
            </a:xfrm>
            <a:prstGeom prst="roundRect">
              <a:avLst>
                <a:gd name="adj" fmla="val 16667"/>
              </a:avLst>
            </a:prstGeom>
            <a:solidFill>
              <a:schemeClr val="bg1"/>
            </a:solidFill>
            <a:ln w="9525">
              <a:solidFill>
                <a:srgbClr val="B6DCDF"/>
              </a:solidFill>
              <a:round/>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it-IT" sz="1600" b="1">
                <a:solidFill>
                  <a:srgbClr val="FFFFFF"/>
                </a:solidFill>
                <a:latin typeface="+mn-lt"/>
                <a:ea typeface="ＭＳ Ｐゴシック" pitchFamily="34" charset="-128"/>
              </a:endParaRPr>
            </a:p>
          </p:txBody>
        </p:sp>
        <p:grpSp>
          <p:nvGrpSpPr>
            <p:cNvPr id="5" name="Group 1"/>
            <p:cNvGrpSpPr>
              <a:grpSpLocks/>
            </p:cNvGrpSpPr>
            <p:nvPr/>
          </p:nvGrpSpPr>
          <p:grpSpPr bwMode="auto">
            <a:xfrm>
              <a:off x="152400" y="2590800"/>
              <a:ext cx="4419600" cy="2514600"/>
              <a:chOff x="152400" y="2590800"/>
              <a:chExt cx="4419600" cy="2514600"/>
            </a:xfrm>
          </p:grpSpPr>
          <p:sp>
            <p:nvSpPr>
              <p:cNvPr id="4" name="Rounded Rectangle 3"/>
              <p:cNvSpPr>
                <a:spLocks noChangeArrowheads="1"/>
              </p:cNvSpPr>
              <p:nvPr/>
            </p:nvSpPr>
            <p:spPr bwMode="auto">
              <a:xfrm>
                <a:off x="152400" y="2590800"/>
                <a:ext cx="4419600" cy="2514600"/>
              </a:xfrm>
              <a:prstGeom prst="roundRect">
                <a:avLst>
                  <a:gd name="adj" fmla="val 16667"/>
                </a:avLst>
              </a:prstGeom>
              <a:solidFill>
                <a:schemeClr val="bg1"/>
              </a:solidFill>
              <a:ln w="9525">
                <a:solidFill>
                  <a:srgbClr val="FFFFFF">
                    <a:alpha val="0"/>
                  </a:srgbClr>
                </a:solidFill>
                <a:round/>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it-IT" sz="1600" b="1">
                  <a:solidFill>
                    <a:srgbClr val="FFFFFF"/>
                  </a:solidFill>
                  <a:latin typeface="+mn-lt"/>
                  <a:ea typeface="ＭＳ Ｐゴシック" pitchFamily="34" charset="-128"/>
                </a:endParaRPr>
              </a:p>
            </p:txBody>
          </p:sp>
          <p:sp>
            <p:nvSpPr>
              <p:cNvPr id="7181" name="TextBox 5"/>
              <p:cNvSpPr txBox="1">
                <a:spLocks noChangeArrowheads="1"/>
              </p:cNvSpPr>
              <p:nvPr/>
            </p:nvSpPr>
            <p:spPr bwMode="auto">
              <a:xfrm>
                <a:off x="228600" y="2819400"/>
                <a:ext cx="4343400" cy="2193925"/>
              </a:xfrm>
              <a:prstGeom prst="rect">
                <a:avLst/>
              </a:prstGeom>
              <a:noFill/>
              <a:ln w="9525">
                <a:noFill/>
                <a:miter lim="800000"/>
                <a:headEnd/>
                <a:tailEnd/>
              </a:ln>
            </p:spPr>
            <p:txBody>
              <a:bodyPr>
                <a:prstTxWarp prst="textNoShape">
                  <a:avLst/>
                </a:prstTxWarp>
                <a:spAutoFit/>
              </a:bodyPr>
              <a:lstStyle/>
              <a:p>
                <a:pPr algn="ctr">
                  <a:spcBef>
                    <a:spcPts val="1200"/>
                  </a:spcBef>
                </a:pPr>
                <a:r>
                  <a:rPr lang="en-US" sz="2400" b="1" dirty="0" err="1">
                    <a:latin typeface="Tahoma" pitchFamily="-84" charset="0"/>
                    <a:ea typeface="ＭＳ Ｐゴシック" pitchFamily="-84" charset="-128"/>
                    <a:cs typeface="Tahoma" pitchFamily="-84" charset="0"/>
                  </a:rPr>
                  <a:t>Malattia</a:t>
                </a:r>
                <a:r>
                  <a:rPr lang="en-US" sz="2400" b="1" dirty="0">
                    <a:latin typeface="Tahoma" pitchFamily="-84" charset="0"/>
                    <a:ea typeface="ＭＳ Ｐゴシック" pitchFamily="-84" charset="-128"/>
                    <a:cs typeface="Tahoma" pitchFamily="-84" charset="0"/>
                  </a:rPr>
                  <a:t> </a:t>
                </a:r>
                <a:r>
                  <a:rPr lang="en-US" sz="2400" b="1" dirty="0" err="1">
                    <a:latin typeface="Tahoma" pitchFamily="-84" charset="0"/>
                    <a:ea typeface="ＭＳ Ｐゴシック" pitchFamily="-84" charset="-128"/>
                    <a:cs typeface="Tahoma" pitchFamily="-84" charset="0"/>
                  </a:rPr>
                  <a:t>delle</a:t>
                </a:r>
                <a:r>
                  <a:rPr lang="en-US" sz="2400" b="1" dirty="0">
                    <a:latin typeface="Tahoma" pitchFamily="-84" charset="0"/>
                    <a:ea typeface="ＭＳ Ｐゴシック" pitchFamily="-84" charset="-128"/>
                    <a:cs typeface="Tahoma" pitchFamily="-84" charset="0"/>
                  </a:rPr>
                  <a:t> </a:t>
                </a:r>
                <a:r>
                  <a:rPr lang="en-US" sz="2400" b="1" dirty="0" err="1">
                    <a:latin typeface="Tahoma" pitchFamily="-84" charset="0"/>
                    <a:ea typeface="ＭＳ Ｐゴシック" pitchFamily="-84" charset="-128"/>
                    <a:cs typeface="Tahoma" pitchFamily="-84" charset="0"/>
                  </a:rPr>
                  <a:t>piccole</a:t>
                </a:r>
                <a:r>
                  <a:rPr lang="en-US" sz="2400" b="1" dirty="0">
                    <a:latin typeface="Tahoma" pitchFamily="-84" charset="0"/>
                    <a:ea typeface="ＭＳ Ｐゴシック" pitchFamily="-84" charset="-128"/>
                    <a:cs typeface="Tahoma" pitchFamily="-84" charset="0"/>
                  </a:rPr>
                  <a:t> vie </a:t>
                </a:r>
                <a:r>
                  <a:rPr lang="en-US" sz="2400" b="1" dirty="0" err="1">
                    <a:latin typeface="Tahoma" pitchFamily="-84" charset="0"/>
                    <a:ea typeface="ＭＳ Ｐゴシック" pitchFamily="-84" charset="-128"/>
                    <a:cs typeface="Tahoma" pitchFamily="-84" charset="0"/>
                  </a:rPr>
                  <a:t>aeree</a:t>
                </a:r>
                <a:endParaRPr lang="en-US" sz="2400" b="1" dirty="0">
                  <a:latin typeface="Tahoma" pitchFamily="-84" charset="0"/>
                  <a:ea typeface="ＭＳ Ｐゴシック" pitchFamily="-84" charset="-128"/>
                  <a:cs typeface="Tahoma" pitchFamily="-84" charset="0"/>
                </a:endParaRPr>
              </a:p>
              <a:p>
                <a:pPr algn="ctr">
                  <a:spcBef>
                    <a:spcPts val="1200"/>
                  </a:spcBef>
                  <a:buFont typeface="Arial" pitchFamily="-84" charset="0"/>
                  <a:buChar char="•"/>
                </a:pPr>
                <a:r>
                  <a:rPr lang="en-US" sz="2000" b="1" dirty="0" err="1">
                    <a:latin typeface="Tahoma" pitchFamily="-84" charset="0"/>
                    <a:ea typeface="ＭＳ Ｐゴシック" pitchFamily="-84" charset="-128"/>
                    <a:cs typeface="Tahoma" pitchFamily="-84" charset="0"/>
                  </a:rPr>
                  <a:t>Infiammazione</a:t>
                </a:r>
                <a:endParaRPr lang="en-US" sz="2000" b="1" dirty="0">
                  <a:latin typeface="Tahoma" pitchFamily="-84" charset="0"/>
                  <a:ea typeface="ＭＳ Ｐゴシック" pitchFamily="-84" charset="-128"/>
                  <a:cs typeface="Tahoma" pitchFamily="-84" charset="0"/>
                </a:endParaRPr>
              </a:p>
              <a:p>
                <a:pPr algn="ctr">
                  <a:buFont typeface="Arial" pitchFamily="-84" charset="0"/>
                  <a:buChar char="•"/>
                </a:pPr>
                <a:r>
                  <a:rPr lang="en-US" sz="2000" b="1" dirty="0" err="1">
                    <a:latin typeface="Tahoma" pitchFamily="-84" charset="0"/>
                    <a:ea typeface="ＭＳ Ｐゴシック" pitchFamily="-84" charset="-128"/>
                    <a:cs typeface="Tahoma" pitchFamily="-84" charset="0"/>
                  </a:rPr>
                  <a:t>Fibrosi</a:t>
                </a:r>
                <a:r>
                  <a:rPr lang="en-US" sz="2000" b="1" dirty="0">
                    <a:latin typeface="Tahoma" pitchFamily="-84" charset="0"/>
                    <a:ea typeface="ＭＳ Ｐゴシック" pitchFamily="-84" charset="-128"/>
                    <a:cs typeface="Tahoma" pitchFamily="-84" charset="0"/>
                  </a:rPr>
                  <a:t> </a:t>
                </a:r>
                <a:r>
                  <a:rPr lang="en-US" sz="2000" b="1" dirty="0" err="1">
                    <a:latin typeface="Tahoma" pitchFamily="-84" charset="0"/>
                    <a:ea typeface="ＭＳ Ｐゴシック" pitchFamily="-84" charset="-128"/>
                    <a:cs typeface="Tahoma" pitchFamily="-84" charset="0"/>
                  </a:rPr>
                  <a:t>delle</a:t>
                </a:r>
                <a:r>
                  <a:rPr lang="en-US" sz="2000" b="1" dirty="0">
                    <a:latin typeface="Tahoma" pitchFamily="-84" charset="0"/>
                    <a:ea typeface="ＭＳ Ｐゴシック" pitchFamily="-84" charset="-128"/>
                    <a:cs typeface="Tahoma" pitchFamily="-84" charset="0"/>
                  </a:rPr>
                  <a:t> </a:t>
                </a:r>
                <a:r>
                  <a:rPr lang="en-US" sz="2000" b="1" dirty="0" err="1">
                    <a:latin typeface="Tahoma" pitchFamily="-84" charset="0"/>
                    <a:ea typeface="ＭＳ Ｐゴシック" pitchFamily="-84" charset="-128"/>
                    <a:cs typeface="Tahoma" pitchFamily="-84" charset="0"/>
                  </a:rPr>
                  <a:t>pareti</a:t>
                </a:r>
                <a:endParaRPr lang="en-US" sz="2000" b="1" dirty="0">
                  <a:latin typeface="Tahoma" pitchFamily="-84" charset="0"/>
                  <a:ea typeface="ＭＳ Ｐゴシック" pitchFamily="-84" charset="-128"/>
                  <a:cs typeface="Tahoma" pitchFamily="-84" charset="0"/>
                </a:endParaRPr>
              </a:p>
              <a:p>
                <a:pPr algn="ctr">
                  <a:buFont typeface="Arial" pitchFamily="-84" charset="0"/>
                  <a:buChar char="•"/>
                </a:pPr>
                <a:r>
                  <a:rPr lang="en-US" sz="2000" b="1" dirty="0" err="1">
                    <a:latin typeface="Tahoma" pitchFamily="-84" charset="0"/>
                    <a:ea typeface="ＭＳ Ｐゴシック" pitchFamily="-84" charset="-128"/>
                    <a:cs typeface="Tahoma" pitchFamily="-84" charset="0"/>
                  </a:rPr>
                  <a:t>Tappi</a:t>
                </a:r>
                <a:r>
                  <a:rPr lang="en-US" sz="2000" b="1" dirty="0">
                    <a:latin typeface="Tahoma" pitchFamily="-84" charset="0"/>
                    <a:ea typeface="ＭＳ Ｐゴシック" pitchFamily="-84" charset="-128"/>
                    <a:cs typeface="Tahoma" pitchFamily="-84" charset="0"/>
                  </a:rPr>
                  <a:t> </a:t>
                </a:r>
                <a:r>
                  <a:rPr lang="en-US" sz="2000" b="1" dirty="0" err="1">
                    <a:latin typeface="Tahoma" pitchFamily="-84" charset="0"/>
                    <a:ea typeface="ＭＳ Ｐゴシック" pitchFamily="-84" charset="-128"/>
                    <a:cs typeface="Tahoma" pitchFamily="-84" charset="0"/>
                  </a:rPr>
                  <a:t>intraluminali</a:t>
                </a:r>
                <a:endParaRPr lang="en-US" sz="2000" b="1" dirty="0">
                  <a:latin typeface="Tahoma" pitchFamily="-84" charset="0"/>
                  <a:ea typeface="ＭＳ Ｐゴシック" pitchFamily="-84" charset="-128"/>
                  <a:cs typeface="Tahoma" pitchFamily="-84" charset="0"/>
                </a:endParaRPr>
              </a:p>
              <a:p>
                <a:pPr algn="ctr">
                  <a:buFont typeface="Arial" pitchFamily="-84" charset="0"/>
                  <a:buChar char="•"/>
                </a:pPr>
                <a:r>
                  <a:rPr lang="en-US" sz="2000" b="1" dirty="0" err="1">
                    <a:latin typeface="Tahoma" pitchFamily="-84" charset="0"/>
                    <a:ea typeface="ＭＳ Ｐゴシック" pitchFamily="-84" charset="-128"/>
                    <a:cs typeface="Tahoma" pitchFamily="-84" charset="0"/>
                  </a:rPr>
                  <a:t>Aumento</a:t>
                </a:r>
                <a:r>
                  <a:rPr lang="en-US" sz="2000" b="1" dirty="0">
                    <a:latin typeface="Tahoma" pitchFamily="-84" charset="0"/>
                    <a:ea typeface="ＭＳ Ｐゴシック" pitchFamily="-84" charset="-128"/>
                    <a:cs typeface="Tahoma" pitchFamily="-84" charset="0"/>
                  </a:rPr>
                  <a:t> </a:t>
                </a:r>
                <a:r>
                  <a:rPr lang="en-US" sz="2000" b="1" dirty="0" err="1">
                    <a:latin typeface="Tahoma" pitchFamily="-84" charset="0"/>
                    <a:ea typeface="ＭＳ Ｐゴシック" pitchFamily="-84" charset="-128"/>
                    <a:cs typeface="Tahoma" pitchFamily="-84" charset="0"/>
                  </a:rPr>
                  <a:t>delle</a:t>
                </a:r>
                <a:r>
                  <a:rPr lang="en-US" sz="2000" b="1" dirty="0">
                    <a:latin typeface="Tahoma" pitchFamily="-84" charset="0"/>
                    <a:ea typeface="ＭＳ Ｐゴシック" pitchFamily="-84" charset="-128"/>
                    <a:cs typeface="Tahoma" pitchFamily="-84" charset="0"/>
                  </a:rPr>
                  <a:t> </a:t>
                </a:r>
                <a:r>
                  <a:rPr lang="en-US" sz="2000" b="1" dirty="0" err="1">
                    <a:latin typeface="Tahoma" pitchFamily="-84" charset="0"/>
                    <a:ea typeface="ＭＳ Ｐゴシック" pitchFamily="-84" charset="-128"/>
                    <a:cs typeface="Tahoma" pitchFamily="-84" charset="0"/>
                  </a:rPr>
                  <a:t>resistenze</a:t>
                </a:r>
                <a:endParaRPr lang="en-US" sz="2000" b="1" dirty="0">
                  <a:latin typeface="Tahoma" pitchFamily="-84" charset="0"/>
                  <a:ea typeface="ＭＳ Ｐゴシック" pitchFamily="-84" charset="-128"/>
                  <a:cs typeface="Tahoma" pitchFamily="-84" charset="0"/>
                </a:endParaRPr>
              </a:p>
            </p:txBody>
          </p:sp>
        </p:grpSp>
        <p:sp>
          <p:nvSpPr>
            <p:cNvPr id="7179" name="TextBox 10"/>
            <p:cNvSpPr txBox="1">
              <a:spLocks noChangeArrowheads="1"/>
            </p:cNvSpPr>
            <p:nvPr/>
          </p:nvSpPr>
          <p:spPr bwMode="auto">
            <a:xfrm>
              <a:off x="4724400" y="2819400"/>
              <a:ext cx="4114800" cy="1952625"/>
            </a:xfrm>
            <a:prstGeom prst="rect">
              <a:avLst/>
            </a:prstGeom>
            <a:noFill/>
            <a:ln w="9525">
              <a:noFill/>
              <a:miter lim="800000"/>
              <a:headEnd/>
              <a:tailEnd/>
            </a:ln>
          </p:spPr>
          <p:txBody>
            <a:bodyPr>
              <a:prstTxWarp prst="textNoShape">
                <a:avLst/>
              </a:prstTxWarp>
              <a:spAutoFit/>
            </a:bodyPr>
            <a:lstStyle/>
            <a:p>
              <a:pPr algn="ctr">
                <a:spcBef>
                  <a:spcPts val="1200"/>
                </a:spcBef>
              </a:pPr>
              <a:r>
                <a:rPr lang="en-US" sz="2400" b="1">
                  <a:latin typeface="Tahoma" pitchFamily="-84" charset="0"/>
                  <a:ea typeface="ＭＳ Ｐゴシック" pitchFamily="-84" charset="-128"/>
                  <a:cs typeface="Tahoma" pitchFamily="-84" charset="0"/>
                </a:rPr>
                <a:t>Distruzione del parenchima polmonare</a:t>
              </a:r>
              <a:endParaRPr lang="en-US" sz="1600" b="1">
                <a:latin typeface="Tahoma" pitchFamily="-84" charset="0"/>
                <a:ea typeface="ＭＳ Ｐゴシック" pitchFamily="-84" charset="-128"/>
                <a:cs typeface="Tahoma" pitchFamily="-84" charset="0"/>
              </a:endParaRPr>
            </a:p>
            <a:p>
              <a:pPr algn="ctr">
                <a:spcBef>
                  <a:spcPts val="1200"/>
                </a:spcBef>
                <a:buFont typeface="Arial" pitchFamily="-84" charset="0"/>
                <a:buChar char="•"/>
              </a:pPr>
              <a:r>
                <a:rPr lang="en-US" sz="1600" b="1">
                  <a:latin typeface="Tahoma" pitchFamily="-84" charset="0"/>
                  <a:ea typeface="ＭＳ Ｐゴシック" pitchFamily="-84" charset="-128"/>
                  <a:cs typeface="Tahoma" pitchFamily="-84" charset="0"/>
                </a:rPr>
                <a:t>Perdita di attacchi alveolari e bronchioli respiratori</a:t>
              </a:r>
            </a:p>
            <a:p>
              <a:pPr algn="ctr">
                <a:buFont typeface="Arial" pitchFamily="-84" charset="0"/>
                <a:buChar char="•"/>
              </a:pPr>
              <a:r>
                <a:rPr lang="en-US" sz="1600" b="1">
                  <a:latin typeface="Tahoma" pitchFamily="-84" charset="0"/>
                  <a:ea typeface="ＭＳ Ｐゴシック" pitchFamily="-84" charset="-128"/>
                  <a:cs typeface="Tahoma" pitchFamily="-84" charset="0"/>
                </a:rPr>
                <a:t>Riduzione della forza di retrazione elastica</a:t>
              </a:r>
            </a:p>
          </p:txBody>
        </p:sp>
      </p:grpSp>
      <p:cxnSp>
        <p:nvCxnSpPr>
          <p:cNvPr id="10" name="Straight Arrow Connector 9"/>
          <p:cNvCxnSpPr>
            <a:cxnSpLocks noChangeShapeType="1"/>
          </p:cNvCxnSpPr>
          <p:nvPr/>
        </p:nvCxnSpPr>
        <p:spPr bwMode="auto">
          <a:xfrm>
            <a:off x="1828800" y="4876800"/>
            <a:ext cx="1752600" cy="838200"/>
          </a:xfrm>
          <a:prstGeom prst="straightConnector1">
            <a:avLst/>
          </a:prstGeom>
          <a:noFill/>
          <a:ln w="38100">
            <a:solidFill>
              <a:srgbClr val="FF0000"/>
            </a:solidFill>
            <a:round/>
            <a:headEnd/>
            <a:tailEnd type="arrow" w="med" len="med"/>
          </a:ln>
          <a:effectLst>
            <a:outerShdw blurRad="63500" dist="20000" dir="5400000" rotWithShape="0">
              <a:srgbClr val="000000">
                <a:alpha val="37999"/>
              </a:srgbClr>
            </a:outerShdw>
          </a:effectLst>
        </p:spPr>
      </p:cxnSp>
      <p:cxnSp>
        <p:nvCxnSpPr>
          <p:cNvPr id="15" name="Straight Arrow Connector 14"/>
          <p:cNvCxnSpPr>
            <a:cxnSpLocks noChangeShapeType="1"/>
          </p:cNvCxnSpPr>
          <p:nvPr/>
        </p:nvCxnSpPr>
        <p:spPr bwMode="auto">
          <a:xfrm flipH="1">
            <a:off x="5943600" y="4876800"/>
            <a:ext cx="1600200" cy="838200"/>
          </a:xfrm>
          <a:prstGeom prst="straightConnector1">
            <a:avLst/>
          </a:prstGeom>
          <a:noFill/>
          <a:ln w="38100">
            <a:solidFill>
              <a:srgbClr val="FF0000"/>
            </a:solidFill>
            <a:round/>
            <a:headEnd/>
            <a:tailEnd type="arrow" w="med" len="med"/>
          </a:ln>
          <a:effectLst>
            <a:outerShdw blurRad="63500" dist="20000" dir="5400000" rotWithShape="0">
              <a:srgbClr val="000000">
                <a:alpha val="37999"/>
              </a:srgbClr>
            </a:outerShdw>
          </a:effectLst>
        </p:spPr>
      </p:cxnSp>
      <p:sp>
        <p:nvSpPr>
          <p:cNvPr id="7174" name="TextBox 16"/>
          <p:cNvSpPr txBox="1">
            <a:spLocks noChangeArrowheads="1"/>
          </p:cNvSpPr>
          <p:nvPr/>
        </p:nvSpPr>
        <p:spPr bwMode="auto">
          <a:xfrm>
            <a:off x="1219200" y="5780088"/>
            <a:ext cx="7010400" cy="1077912"/>
          </a:xfrm>
          <a:prstGeom prst="rect">
            <a:avLst/>
          </a:prstGeom>
          <a:noFill/>
          <a:ln w="9525">
            <a:noFill/>
            <a:miter lim="800000"/>
            <a:headEnd/>
            <a:tailEnd/>
          </a:ln>
        </p:spPr>
        <p:txBody>
          <a:bodyPr>
            <a:prstTxWarp prst="textNoShape">
              <a:avLst/>
            </a:prstTxWarp>
            <a:spAutoFit/>
          </a:bodyPr>
          <a:lstStyle/>
          <a:p>
            <a:pPr algn="ctr"/>
            <a:r>
              <a:rPr lang="en-US" sz="3200" b="1">
                <a:solidFill>
                  <a:srgbClr val="FFCC00"/>
                </a:solidFill>
                <a:latin typeface="Tahoma" pitchFamily="-84" charset="0"/>
                <a:ea typeface="ＭＳ Ｐゴシック" pitchFamily="-84" charset="-128"/>
                <a:cs typeface="Tahoma" pitchFamily="-84" charset="0"/>
              </a:rPr>
              <a:t>Limitazione al flusso aereo</a:t>
            </a:r>
          </a:p>
          <a:p>
            <a:pPr algn="ctr"/>
            <a:r>
              <a:rPr lang="en-US" sz="3200" b="1">
                <a:solidFill>
                  <a:srgbClr val="FFCC00"/>
                </a:solidFill>
                <a:latin typeface="Tahoma" pitchFamily="-84" charset="0"/>
                <a:ea typeface="ＭＳ Ｐゴシック" pitchFamily="-84" charset="-128"/>
                <a:cs typeface="Tahoma" pitchFamily="-84" charset="0"/>
              </a:rPr>
              <a:t>OSTRUZIONE BRONCHIALE</a:t>
            </a:r>
          </a:p>
        </p:txBody>
      </p:sp>
      <p:cxnSp>
        <p:nvCxnSpPr>
          <p:cNvPr id="3" name="Straight Connector 2"/>
          <p:cNvCxnSpPr>
            <a:cxnSpLocks noChangeShapeType="1"/>
          </p:cNvCxnSpPr>
          <p:nvPr/>
        </p:nvCxnSpPr>
        <p:spPr bwMode="auto">
          <a:xfrm>
            <a:off x="609600" y="1600200"/>
            <a:ext cx="8229600" cy="0"/>
          </a:xfrm>
          <a:prstGeom prst="line">
            <a:avLst/>
          </a:prstGeom>
          <a:noFill/>
          <a:ln w="28575">
            <a:solidFill>
              <a:srgbClr val="FFCC00"/>
            </a:solidFill>
            <a:round/>
            <a:headEnd/>
            <a:tailEnd/>
          </a:ln>
          <a:effectLst>
            <a:outerShdw blurRad="63500" dist="20000" dir="5400000" rotWithShape="0">
              <a:srgbClr val="000000">
                <a:alpha val="37999"/>
              </a:srgbClr>
            </a:outerShdw>
          </a:effectLst>
        </p:spPr>
      </p:cxnSp>
      <p:sp>
        <p:nvSpPr>
          <p:cNvPr id="34818" name="Rectangle 2"/>
          <p:cNvSpPr>
            <a:spLocks noChangeArrowheads="1"/>
          </p:cNvSpPr>
          <p:nvPr/>
        </p:nvSpPr>
        <p:spPr bwMode="auto">
          <a:xfrm>
            <a:off x="1371600" y="381000"/>
            <a:ext cx="7772400" cy="914400"/>
          </a:xfrm>
          <a:prstGeom prst="rect">
            <a:avLst/>
          </a:prstGeom>
          <a:noFill/>
          <a:ln w="9525">
            <a:noFill/>
            <a:miter lim="800000"/>
            <a:headEnd/>
            <a:tailEnd/>
          </a:ln>
          <a:effectLst>
            <a:outerShdw blurRad="63500" dist="17961" dir="2700000" algn="ctr" rotWithShape="0">
              <a:srgbClr val="000000">
                <a:alpha val="74997"/>
              </a:srgbClr>
            </a:outerShdw>
          </a:effectLst>
        </p:spPr>
        <p:txBody>
          <a:bodyPr lIns="90488" tIns="44450" rIns="90488" bIns="44450" anchor="ctr">
            <a:prstTxWarp prst="textNoShape">
              <a:avLst/>
            </a:prstTxWarp>
          </a:bodyPr>
          <a:lstStyle/>
          <a:p>
            <a:pPr algn="ctr">
              <a:defRPr/>
            </a:pPr>
            <a:r>
              <a:rPr lang="en-US" altLang="ja-JP" sz="1600" b="1" dirty="0" err="1">
                <a:solidFill>
                  <a:srgbClr val="FFCC00"/>
                </a:solidFill>
                <a:latin typeface="Tahoma" pitchFamily="34" charset="0"/>
                <a:ea typeface="ＭＳ Ｐゴシック" pitchFamily="34" charset="-128"/>
                <a:cs typeface="Arial" charset="0"/>
              </a:rPr>
              <a:t>Progetto</a:t>
            </a:r>
            <a:r>
              <a:rPr lang="en-US" altLang="ja-JP" sz="1600" b="1" dirty="0">
                <a:solidFill>
                  <a:srgbClr val="FFCC00"/>
                </a:solidFill>
                <a:latin typeface="Tahoma" pitchFamily="34" charset="0"/>
                <a:ea typeface="ＭＳ Ｐゴシック" pitchFamily="34" charset="-128"/>
                <a:cs typeface="Arial" charset="0"/>
              </a:rPr>
              <a:t> </a:t>
            </a:r>
            <a:r>
              <a:rPr lang="en-US" altLang="ja-JP" sz="1600" b="1" dirty="0" err="1">
                <a:solidFill>
                  <a:srgbClr val="FFCC00"/>
                </a:solidFill>
                <a:latin typeface="Tahoma" pitchFamily="34" charset="0"/>
                <a:ea typeface="ＭＳ Ｐゴシック" pitchFamily="34" charset="-128"/>
                <a:cs typeface="Arial" charset="0"/>
              </a:rPr>
              <a:t>strategico</a:t>
            </a:r>
            <a:r>
              <a:rPr lang="en-US" altLang="ja-JP" sz="1600" b="1" dirty="0">
                <a:solidFill>
                  <a:srgbClr val="FFCC00"/>
                </a:solidFill>
                <a:latin typeface="Tahoma" pitchFamily="34" charset="0"/>
                <a:ea typeface="ＭＳ Ｐゴシック" pitchFamily="34" charset="-128"/>
                <a:cs typeface="Arial" charset="0"/>
              </a:rPr>
              <a:t> </a:t>
            </a:r>
            <a:r>
              <a:rPr lang="en-US" altLang="ja-JP" sz="1600" b="1" dirty="0" err="1">
                <a:solidFill>
                  <a:srgbClr val="FFCC00"/>
                </a:solidFill>
                <a:latin typeface="Tahoma" pitchFamily="34" charset="0"/>
                <a:ea typeface="ＭＳ Ｐゴシック" pitchFamily="34" charset="-128"/>
                <a:cs typeface="Arial" charset="0"/>
              </a:rPr>
              <a:t>mondiale</a:t>
            </a:r>
            <a:r>
              <a:rPr lang="en-US" altLang="ja-JP" sz="1600" b="1" dirty="0">
                <a:solidFill>
                  <a:srgbClr val="FFCC00"/>
                </a:solidFill>
                <a:latin typeface="Tahoma" pitchFamily="34" charset="0"/>
                <a:ea typeface="ＭＳ Ｐゴシック" pitchFamily="34" charset="-128"/>
                <a:cs typeface="Arial" charset="0"/>
              </a:rPr>
              <a:t> per la </a:t>
            </a:r>
            <a:r>
              <a:rPr lang="en-US" altLang="ja-JP" sz="1600" b="1" dirty="0" err="1">
                <a:solidFill>
                  <a:srgbClr val="FFCC00"/>
                </a:solidFill>
                <a:latin typeface="Arial" charset="0"/>
                <a:ea typeface="ＭＳ Ｐゴシック" pitchFamily="34" charset="-128"/>
                <a:cs typeface="Arial" charset="0"/>
              </a:rPr>
              <a:t>diagnosi</a:t>
            </a:r>
            <a:r>
              <a:rPr lang="en-US" altLang="ja-JP" sz="1600" b="1" dirty="0">
                <a:solidFill>
                  <a:srgbClr val="FFCC00"/>
                </a:solidFill>
                <a:latin typeface="Arial" charset="0"/>
                <a:ea typeface="ＭＳ Ｐゴシック" pitchFamily="34" charset="-128"/>
                <a:cs typeface="Arial" charset="0"/>
              </a:rPr>
              <a:t>, </a:t>
            </a:r>
            <a:r>
              <a:rPr lang="en-US" altLang="ja-JP" sz="1600" b="1" dirty="0" err="1">
                <a:solidFill>
                  <a:srgbClr val="FFCC00"/>
                </a:solidFill>
                <a:latin typeface="Arial" charset="0"/>
                <a:ea typeface="ＭＳ Ｐゴシック" pitchFamily="34" charset="-128"/>
                <a:cs typeface="Arial" charset="0"/>
              </a:rPr>
              <a:t>trattamento</a:t>
            </a:r>
            <a:r>
              <a:rPr lang="en-US" altLang="ja-JP" sz="1600" b="1" dirty="0">
                <a:solidFill>
                  <a:srgbClr val="FFCC00"/>
                </a:solidFill>
                <a:latin typeface="Arial" charset="0"/>
                <a:ea typeface="ＭＳ Ｐゴシック" pitchFamily="34" charset="-128"/>
                <a:cs typeface="Arial" charset="0"/>
              </a:rPr>
              <a:t> e </a:t>
            </a:r>
            <a:r>
              <a:rPr lang="en-US" altLang="ja-JP" sz="1600" b="1" dirty="0" err="1">
                <a:solidFill>
                  <a:srgbClr val="FFCC00"/>
                </a:solidFill>
                <a:latin typeface="Arial" charset="0"/>
                <a:ea typeface="ＭＳ Ｐゴシック" pitchFamily="34" charset="-128"/>
                <a:cs typeface="Arial" charset="0"/>
              </a:rPr>
              <a:t>prevenzione</a:t>
            </a:r>
            <a:r>
              <a:rPr lang="en-US" altLang="ja-JP" sz="1600" b="1" dirty="0">
                <a:solidFill>
                  <a:srgbClr val="FFCC00"/>
                </a:solidFill>
                <a:latin typeface="Arial" charset="0"/>
                <a:ea typeface="ＭＳ Ｐゴシック" pitchFamily="34" charset="-128"/>
                <a:cs typeface="Arial" charset="0"/>
              </a:rPr>
              <a:t> </a:t>
            </a:r>
            <a:r>
              <a:rPr lang="en-US" altLang="ja-JP" sz="1600" b="1" dirty="0" err="1">
                <a:solidFill>
                  <a:srgbClr val="FFCC00"/>
                </a:solidFill>
                <a:latin typeface="Arial" charset="0"/>
                <a:ea typeface="ＭＳ Ｐゴシック" pitchFamily="34" charset="-128"/>
                <a:cs typeface="Arial" charset="0"/>
              </a:rPr>
              <a:t>della</a:t>
            </a:r>
            <a:r>
              <a:rPr lang="en-US" altLang="ja-JP" sz="1600" b="1" dirty="0">
                <a:solidFill>
                  <a:srgbClr val="FFCC00"/>
                </a:solidFill>
                <a:latin typeface="Arial" charset="0"/>
                <a:ea typeface="ＭＳ Ｐゴシック" pitchFamily="34" charset="-128"/>
                <a:cs typeface="Arial" charset="0"/>
              </a:rPr>
              <a:t> BPCO 2013:</a:t>
            </a:r>
          </a:p>
          <a:p>
            <a:pPr algn="ctr">
              <a:defRPr/>
            </a:pPr>
            <a:r>
              <a:rPr lang="en-US" altLang="ja-JP" sz="2400" b="1" dirty="0" err="1">
                <a:solidFill>
                  <a:srgbClr val="FFE10C"/>
                </a:solidFill>
                <a:latin typeface="Arial" charset="0"/>
                <a:ea typeface="ＭＳ Ｐゴシック" pitchFamily="34" charset="-128"/>
                <a:cs typeface="Arial" charset="0"/>
              </a:rPr>
              <a:t>Meccanismi</a:t>
            </a:r>
            <a:r>
              <a:rPr lang="en-US" altLang="ja-JP" sz="2400" b="1" dirty="0">
                <a:solidFill>
                  <a:srgbClr val="FFE10C"/>
                </a:solidFill>
                <a:latin typeface="Arial" charset="0"/>
                <a:ea typeface="ＭＳ Ｐゴシック" pitchFamily="34" charset="-128"/>
                <a:cs typeface="Arial" charset="0"/>
              </a:rPr>
              <a:t> di </a:t>
            </a:r>
            <a:r>
              <a:rPr lang="en-US" altLang="ja-JP" sz="2400" b="1" dirty="0" err="1">
                <a:solidFill>
                  <a:srgbClr val="FFE10C"/>
                </a:solidFill>
                <a:latin typeface="Arial" charset="0"/>
                <a:ea typeface="ＭＳ Ｐゴシック" pitchFamily="34" charset="-128"/>
                <a:cs typeface="Arial" charset="0"/>
              </a:rPr>
              <a:t>sviluppo</a:t>
            </a:r>
            <a:r>
              <a:rPr lang="en-US" altLang="ja-JP" sz="2400" b="1" dirty="0">
                <a:solidFill>
                  <a:srgbClr val="FFE10C"/>
                </a:solidFill>
                <a:latin typeface="Arial" charset="0"/>
                <a:ea typeface="ＭＳ Ｐゴシック" pitchFamily="34" charset="-128"/>
                <a:cs typeface="Arial" charset="0"/>
              </a:rPr>
              <a:t> </a:t>
            </a:r>
            <a:r>
              <a:rPr lang="en-US" altLang="ja-JP" sz="2400" b="1" dirty="0" err="1">
                <a:solidFill>
                  <a:srgbClr val="FFE10C"/>
                </a:solidFill>
                <a:latin typeface="Arial" charset="0"/>
                <a:ea typeface="ＭＳ Ｐゴシック" pitchFamily="34" charset="-128"/>
                <a:cs typeface="Arial" charset="0"/>
              </a:rPr>
              <a:t>della</a:t>
            </a:r>
            <a:r>
              <a:rPr lang="en-US" altLang="ja-JP" sz="2400" b="1" dirty="0">
                <a:solidFill>
                  <a:srgbClr val="FFE10C"/>
                </a:solidFill>
                <a:latin typeface="Arial" charset="0"/>
                <a:ea typeface="ＭＳ Ｐゴシック" pitchFamily="34" charset="-128"/>
                <a:cs typeface="Arial" charset="0"/>
              </a:rPr>
              <a:t> </a:t>
            </a:r>
            <a:r>
              <a:rPr lang="en-US" altLang="ja-JP" sz="2800" b="1" dirty="0" err="1">
                <a:solidFill>
                  <a:srgbClr val="FFE10C"/>
                </a:solidFill>
                <a:latin typeface="Arial" charset="0"/>
                <a:ea typeface="ＭＳ Ｐゴシック" pitchFamily="34" charset="-128"/>
                <a:cs typeface="Arial" charset="0"/>
              </a:rPr>
              <a:t>ostruzione</a:t>
            </a:r>
            <a:r>
              <a:rPr lang="en-US" altLang="ja-JP" sz="2800" b="1" dirty="0">
                <a:solidFill>
                  <a:srgbClr val="FFE10C"/>
                </a:solidFill>
                <a:latin typeface="Arial" charset="0"/>
                <a:ea typeface="ＭＳ Ｐゴシック" pitchFamily="34" charset="-128"/>
                <a:cs typeface="Arial" charset="0"/>
              </a:rPr>
              <a:t> </a:t>
            </a:r>
            <a:r>
              <a:rPr lang="en-US" altLang="ja-JP" sz="2800" b="1" dirty="0" err="1">
                <a:solidFill>
                  <a:srgbClr val="FFE10C"/>
                </a:solidFill>
                <a:latin typeface="Arial" charset="0"/>
                <a:ea typeface="ＭＳ Ｐゴシック" pitchFamily="34" charset="-128"/>
                <a:cs typeface="Arial" charset="0"/>
              </a:rPr>
              <a:t>bronchiale</a:t>
            </a:r>
            <a:r>
              <a:rPr lang="en-US" altLang="ja-JP" sz="2800" b="1" dirty="0">
                <a:solidFill>
                  <a:srgbClr val="FFE10C"/>
                </a:solidFill>
                <a:latin typeface="Arial" charset="0"/>
                <a:ea typeface="ＭＳ Ｐゴシック" pitchFamily="34" charset="-128"/>
                <a:cs typeface="Arial" charset="0"/>
              </a:rPr>
              <a:t> </a:t>
            </a:r>
            <a:r>
              <a:rPr lang="en-US" altLang="ja-JP" sz="2400" b="1" dirty="0" err="1">
                <a:solidFill>
                  <a:srgbClr val="FFE10C"/>
                </a:solidFill>
                <a:latin typeface="Arial" charset="0"/>
                <a:ea typeface="ＭＳ Ｐゴシック" pitchFamily="34" charset="-128"/>
                <a:cs typeface="Arial" charset="0"/>
              </a:rPr>
              <a:t>nella</a:t>
            </a:r>
            <a:r>
              <a:rPr lang="en-US" altLang="ja-JP" sz="2400" b="1" dirty="0">
                <a:solidFill>
                  <a:srgbClr val="FFE10C"/>
                </a:solidFill>
                <a:latin typeface="Arial" charset="0"/>
                <a:ea typeface="ＭＳ Ｐゴシック" pitchFamily="34" charset="-128"/>
                <a:cs typeface="Arial" charset="0"/>
              </a:rPr>
              <a:t> BPCO</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magine"/>
          <p:cNvPicPr>
            <a:picLocks noChangeAspect="1" noChangeArrowheads="1"/>
          </p:cNvPicPr>
          <p:nvPr/>
        </p:nvPicPr>
        <p:blipFill>
          <a:blip r:embed="rId3"/>
          <a:srcRect l="22929" t="9253" r="5630" b="3676"/>
          <a:stretch>
            <a:fillRect/>
          </a:stretch>
        </p:blipFill>
        <p:spPr bwMode="auto">
          <a:xfrm>
            <a:off x="0" y="0"/>
            <a:ext cx="91455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581400" y="-1490663"/>
            <a:ext cx="1765300" cy="0"/>
          </a:xfrm>
          <a:prstGeom prst="rect">
            <a:avLst/>
          </a:prstGeom>
          <a:noFill/>
          <a:ln w="9525">
            <a:noFill/>
            <a:miter lim="800000"/>
            <a:headEnd/>
            <a:tailEnd/>
          </a:ln>
        </p:spPr>
        <p:txBody>
          <a:bodyPr wrap="none">
            <a:prstTxWarp prst="textNoShape">
              <a:avLst/>
            </a:prstTxWarp>
            <a:spAutoFit/>
          </a:bodyPr>
          <a:lstStyle/>
          <a:p>
            <a:endParaRPr lang="it-IT"/>
          </a:p>
        </p:txBody>
      </p:sp>
      <p:graphicFrame>
        <p:nvGraphicFramePr>
          <p:cNvPr id="13315" name="Group 3"/>
          <p:cNvGraphicFramePr>
            <a:graphicFrameLocks noGrp="1"/>
          </p:cNvGraphicFramePr>
          <p:nvPr/>
        </p:nvGraphicFramePr>
        <p:xfrm>
          <a:off x="3581400" y="-1490663"/>
          <a:ext cx="1765300" cy="518160"/>
        </p:xfrm>
        <a:graphic>
          <a:graphicData uri="http://schemas.openxmlformats.org/drawingml/2006/table">
            <a:tbl>
              <a:tblPr/>
              <a:tblGrid>
                <a:gridCol w="1765300"/>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2800" b="0" i="0" u="none" strike="noStrike" cap="none" normalizeH="0" baseline="0" smtClean="0">
                        <a:ln>
                          <a:noFill/>
                        </a:ln>
                        <a:solidFill>
                          <a:schemeClr val="tx1"/>
                        </a:solidFill>
                        <a:effectLst/>
                        <a:latin typeface="Arial" pitchFamily="34"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sp>
        <p:nvSpPr>
          <p:cNvPr id="9221" name="Rectangle 9"/>
          <p:cNvSpPr>
            <a:spLocks noChangeArrowheads="1"/>
          </p:cNvSpPr>
          <p:nvPr/>
        </p:nvSpPr>
        <p:spPr bwMode="auto">
          <a:xfrm>
            <a:off x="3581400" y="-973138"/>
            <a:ext cx="247650" cy="228600"/>
          </a:xfrm>
          <a:prstGeom prst="rect">
            <a:avLst/>
          </a:prstGeom>
          <a:noFill/>
          <a:ln w="9525">
            <a:noFill/>
            <a:miter lim="800000"/>
            <a:headEnd/>
            <a:tailEnd/>
          </a:ln>
        </p:spPr>
        <p:txBody>
          <a:bodyPr wrap="none" anchor="ctr">
            <a:prstTxWarp prst="textNoShape">
              <a:avLst/>
            </a:prstTxWarp>
            <a:spAutoFit/>
          </a:bodyPr>
          <a:lstStyle/>
          <a:p>
            <a:r>
              <a:rPr lang="it-IT" sz="900">
                <a:ea typeface="Times New Roman" pitchFamily="-84" charset="0"/>
                <a:cs typeface="Times New Roman" pitchFamily="-84" charset="0"/>
              </a:rPr>
              <a:t> </a:t>
            </a:r>
            <a:r>
              <a:rPr lang="it-IT" sz="900"/>
              <a:t> </a:t>
            </a:r>
            <a:endParaRPr lang="it-IT"/>
          </a:p>
        </p:txBody>
      </p:sp>
      <p:pic>
        <p:nvPicPr>
          <p:cNvPr id="9222" name="Picture 10" descr="FD6B173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idx="4294967295"/>
          </p:nvPr>
        </p:nvSpPr>
        <p:spPr>
          <a:xfrm>
            <a:off x="755650" y="404813"/>
            <a:ext cx="7988300" cy="915987"/>
          </a:xfrm>
        </p:spPr>
        <p:txBody>
          <a:bodyPr>
            <a:normAutofit fontScale="90000"/>
          </a:bodyPr>
          <a:lstStyle/>
          <a:p>
            <a:pPr eaLnBrk="1" hangingPunct="1"/>
            <a:r>
              <a:rPr lang="en-US" sz="3600" b="1" i="1">
                <a:solidFill>
                  <a:srgbClr val="FF0000"/>
                </a:solidFill>
                <a:latin typeface="Tahoma" pitchFamily="-84" charset="0"/>
              </a:rPr>
              <a:t>Chronic Obstructive</a:t>
            </a:r>
            <a:br>
              <a:rPr lang="en-US" sz="3600" b="1" i="1">
                <a:solidFill>
                  <a:srgbClr val="FF0000"/>
                </a:solidFill>
                <a:latin typeface="Tahoma" pitchFamily="-84" charset="0"/>
              </a:rPr>
            </a:br>
            <a:r>
              <a:rPr lang="en-US" sz="3600" b="1" i="1">
                <a:solidFill>
                  <a:srgbClr val="FF0000"/>
                </a:solidFill>
                <a:latin typeface="Tahoma" pitchFamily="-84" charset="0"/>
              </a:rPr>
              <a:t>Pulmonary Disease</a:t>
            </a:r>
          </a:p>
        </p:txBody>
      </p:sp>
      <p:sp>
        <p:nvSpPr>
          <p:cNvPr id="1029" name="Rectangle 3"/>
          <p:cNvSpPr>
            <a:spLocks noChangeArrowheads="1"/>
          </p:cNvSpPr>
          <p:nvPr/>
        </p:nvSpPr>
        <p:spPr bwMode="auto">
          <a:xfrm>
            <a:off x="1331913" y="6165850"/>
            <a:ext cx="2825750" cy="503238"/>
          </a:xfrm>
          <a:prstGeom prst="rect">
            <a:avLst/>
          </a:prstGeom>
          <a:noFill/>
          <a:ln w="12700">
            <a:noFill/>
            <a:miter lim="800000"/>
            <a:headEnd/>
            <a:tailEnd/>
          </a:ln>
        </p:spPr>
        <p:txBody>
          <a:bodyPr lIns="90488" tIns="44450" rIns="90488" bIns="44450">
            <a:prstTxWarp prst="textNoShape">
              <a:avLst/>
            </a:prstTxWarp>
          </a:bodyPr>
          <a:lstStyle/>
          <a:p>
            <a:pPr marL="342900" indent="-342900">
              <a:spcBef>
                <a:spcPct val="20000"/>
              </a:spcBef>
            </a:pPr>
            <a:r>
              <a:rPr lang="en-US" sz="2400" b="1">
                <a:solidFill>
                  <a:srgbClr val="FF0000"/>
                </a:solidFill>
                <a:latin typeface="Arial Unicode MS" pitchFamily="-84" charset="0"/>
                <a:ea typeface="Arial" pitchFamily="-84" charset="0"/>
                <a:cs typeface="Arial" pitchFamily="-84" charset="0"/>
              </a:rPr>
              <a:t>Emphysema</a:t>
            </a:r>
          </a:p>
        </p:txBody>
      </p:sp>
      <p:sp>
        <p:nvSpPr>
          <p:cNvPr id="1030" name="Text Box 4"/>
          <p:cNvSpPr txBox="1">
            <a:spLocks noChangeArrowheads="1"/>
          </p:cNvSpPr>
          <p:nvPr/>
        </p:nvSpPr>
        <p:spPr bwMode="auto">
          <a:xfrm>
            <a:off x="5148263" y="6165850"/>
            <a:ext cx="3484562" cy="503238"/>
          </a:xfrm>
          <a:prstGeom prst="rect">
            <a:avLst/>
          </a:prstGeom>
          <a:noFill/>
          <a:ln w="12700">
            <a:noFill/>
            <a:miter lim="800000"/>
            <a:headEnd/>
            <a:tailEnd/>
          </a:ln>
        </p:spPr>
        <p:txBody>
          <a:bodyPr lIns="90488" tIns="44450" rIns="90488" bIns="44450">
            <a:prstTxWarp prst="textNoShape">
              <a:avLst/>
            </a:prstTxWarp>
          </a:bodyPr>
          <a:lstStyle/>
          <a:p>
            <a:pPr>
              <a:spcBef>
                <a:spcPct val="20000"/>
              </a:spcBef>
              <a:spcAft>
                <a:spcPct val="25000"/>
              </a:spcAft>
              <a:buClr>
                <a:srgbClr val="FF6600"/>
              </a:buClr>
              <a:buSzPct val="125000"/>
            </a:pPr>
            <a:r>
              <a:rPr lang="en-US" sz="2400" b="1">
                <a:solidFill>
                  <a:srgbClr val="FF0000"/>
                </a:solidFill>
                <a:ea typeface="Arial" pitchFamily="-84" charset="0"/>
                <a:cs typeface="Arial" pitchFamily="-84" charset="0"/>
              </a:rPr>
              <a:t>Chronic Bronchitis</a:t>
            </a:r>
          </a:p>
        </p:txBody>
      </p:sp>
      <p:graphicFrame>
        <p:nvGraphicFramePr>
          <p:cNvPr id="1026" name="Object 5"/>
          <p:cNvGraphicFramePr>
            <a:graphicFrameLocks noGrp="1" noChangeAspect="1"/>
          </p:cNvGraphicFramePr>
          <p:nvPr>
            <p:ph sz="half" idx="4294967295"/>
          </p:nvPr>
        </p:nvGraphicFramePr>
        <p:xfrm>
          <a:off x="755650" y="1557338"/>
          <a:ext cx="3487738" cy="4525962"/>
        </p:xfrm>
        <a:graphic>
          <a:graphicData uri="http://schemas.openxmlformats.org/presentationml/2006/ole">
            <mc:AlternateContent xmlns:mc="http://schemas.openxmlformats.org/markup-compatibility/2006">
              <mc:Choice xmlns:v="urn:schemas-microsoft-com:vml" Requires="v">
                <p:oleObj spid="_x0000_s174104" name="Image" r:id="rId4" imgW="3301587" imgH="3860317" progId="">
                  <p:embed/>
                </p:oleObj>
              </mc:Choice>
              <mc:Fallback>
                <p:oleObj name="Image" r:id="rId4" imgW="3301587" imgH="3860317"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557338"/>
                        <a:ext cx="3487738" cy="4525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6"/>
          <p:cNvGraphicFramePr>
            <a:graphicFrameLocks noGrp="1" noChangeAspect="1"/>
          </p:cNvGraphicFramePr>
          <p:nvPr>
            <p:ph sz="half" idx="4294967295"/>
          </p:nvPr>
        </p:nvGraphicFramePr>
        <p:xfrm>
          <a:off x="4816475" y="1600200"/>
          <a:ext cx="3695700" cy="4525963"/>
        </p:xfrm>
        <a:graphic>
          <a:graphicData uri="http://schemas.openxmlformats.org/presentationml/2006/ole">
            <mc:AlternateContent xmlns:mc="http://schemas.openxmlformats.org/markup-compatibility/2006">
              <mc:Choice xmlns:v="urn:schemas-microsoft-com:vml" Requires="v">
                <p:oleObj spid="_x0000_s174105" name="Image" r:id="rId6" imgW="4431746" imgH="4888889" progId="">
                  <p:embed/>
                </p:oleObj>
              </mc:Choice>
              <mc:Fallback>
                <p:oleObj name="Image" r:id="rId6" imgW="4431746" imgH="4888889" progId="">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6475" y="1600200"/>
                        <a:ext cx="36957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1" name="Text Box 7"/>
          <p:cNvSpPr txBox="1">
            <a:spLocks noChangeArrowheads="1"/>
          </p:cNvSpPr>
          <p:nvPr/>
        </p:nvSpPr>
        <p:spPr bwMode="auto">
          <a:xfrm>
            <a:off x="5580063" y="6524625"/>
            <a:ext cx="3563937" cy="304800"/>
          </a:xfrm>
          <a:prstGeom prst="rect">
            <a:avLst/>
          </a:prstGeom>
          <a:noFill/>
          <a:ln w="9525">
            <a:noFill/>
            <a:miter lim="800000"/>
            <a:headEnd/>
            <a:tailEnd/>
          </a:ln>
        </p:spPr>
        <p:txBody>
          <a:bodyPr>
            <a:prstTxWarp prst="textNoShape">
              <a:avLst/>
            </a:prstTxWarp>
            <a:spAutoFit/>
          </a:bodyPr>
          <a:lstStyle/>
          <a:p>
            <a:pPr algn="r">
              <a:spcBef>
                <a:spcPct val="50000"/>
              </a:spcBef>
            </a:pPr>
            <a:r>
              <a:rPr lang="it-IT" sz="1400" b="1"/>
              <a:t>Burrows 1966</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611188" y="188913"/>
            <a:ext cx="7772400" cy="1470025"/>
          </a:xfrm>
        </p:spPr>
        <p:txBody>
          <a:bodyPr/>
          <a:lstStyle/>
          <a:p>
            <a:pPr eaLnBrk="1" hangingPunct="1"/>
            <a:r>
              <a:rPr lang="it-IT" sz="2400" b="1" i="1">
                <a:solidFill>
                  <a:srgbClr val="FF0000"/>
                </a:solidFill>
              </a:rPr>
              <a:t>Spirometria post broncodilatazione</a:t>
            </a:r>
            <a:r>
              <a:rPr lang="it-IT" sz="2400" b="1" i="1">
                <a:solidFill>
                  <a:schemeClr val="tx1"/>
                </a:solidFill>
              </a:rPr>
              <a:t>*</a:t>
            </a:r>
            <a:r>
              <a:rPr lang="it-IT" sz="2400" b="1" i="1">
                <a:solidFill>
                  <a:srgbClr val="FF0000"/>
                </a:solidFill>
              </a:rPr>
              <a:t> : </a:t>
            </a:r>
            <a:br>
              <a:rPr lang="it-IT" sz="2400" b="1" i="1">
                <a:solidFill>
                  <a:srgbClr val="FF0000"/>
                </a:solidFill>
              </a:rPr>
            </a:br>
            <a:r>
              <a:rPr lang="it-IT" sz="2400" b="1" i="1">
                <a:solidFill>
                  <a:srgbClr val="FF0000"/>
                </a:solidFill>
              </a:rPr>
              <a:t>Classificazione di gravità</a:t>
            </a:r>
          </a:p>
        </p:txBody>
      </p:sp>
      <p:sp>
        <p:nvSpPr>
          <p:cNvPr id="10243" name="Rectangle 3"/>
          <p:cNvSpPr>
            <a:spLocks noGrp="1" noChangeArrowheads="1"/>
          </p:cNvSpPr>
          <p:nvPr>
            <p:ph type="subTitle" idx="1"/>
          </p:nvPr>
        </p:nvSpPr>
        <p:spPr>
          <a:xfrm>
            <a:off x="1258888" y="1917700"/>
            <a:ext cx="1800225" cy="3240088"/>
          </a:xfrm>
        </p:spPr>
        <p:txBody>
          <a:bodyPr/>
          <a:lstStyle/>
          <a:p>
            <a:pPr algn="l" eaLnBrk="1" hangingPunct="1"/>
            <a:r>
              <a:rPr lang="it-IT" sz="1600" b="1"/>
              <a:t>STADIO</a:t>
            </a:r>
            <a:r>
              <a:rPr lang="it-IT" sz="1600"/>
              <a:t>    </a:t>
            </a:r>
          </a:p>
          <a:p>
            <a:pPr algn="l" eaLnBrk="1" hangingPunct="1"/>
            <a:r>
              <a:rPr lang="it-IT" sz="1400"/>
              <a:t>                                                   </a:t>
            </a:r>
          </a:p>
          <a:p>
            <a:pPr algn="l" eaLnBrk="1" hangingPunct="1"/>
            <a:endParaRPr lang="it-IT" sz="1400"/>
          </a:p>
          <a:p>
            <a:pPr algn="l" eaLnBrk="1" hangingPunct="1"/>
            <a:r>
              <a:rPr lang="it-IT" sz="1600" b="1"/>
              <a:t>I lieve</a:t>
            </a:r>
          </a:p>
          <a:p>
            <a:pPr algn="l" eaLnBrk="1" hangingPunct="1"/>
            <a:endParaRPr lang="it-IT" sz="1600" b="1"/>
          </a:p>
          <a:p>
            <a:pPr algn="l" eaLnBrk="1" hangingPunct="1"/>
            <a:r>
              <a:rPr lang="it-IT" sz="1600" b="1"/>
              <a:t>II moderato</a:t>
            </a:r>
          </a:p>
          <a:p>
            <a:pPr algn="l" eaLnBrk="1" hangingPunct="1"/>
            <a:endParaRPr lang="it-IT" sz="1600" b="1"/>
          </a:p>
          <a:p>
            <a:pPr algn="l" eaLnBrk="1" hangingPunct="1"/>
            <a:r>
              <a:rPr lang="it-IT" sz="1600" b="1"/>
              <a:t>III grave</a:t>
            </a:r>
          </a:p>
          <a:p>
            <a:pPr algn="l" eaLnBrk="1" hangingPunct="1"/>
            <a:endParaRPr lang="it-IT" sz="1600" b="1"/>
          </a:p>
          <a:p>
            <a:pPr algn="l" eaLnBrk="1" hangingPunct="1"/>
            <a:r>
              <a:rPr lang="it-IT" sz="1600" b="1"/>
              <a:t>IV molto grave</a:t>
            </a:r>
          </a:p>
        </p:txBody>
      </p:sp>
      <p:sp>
        <p:nvSpPr>
          <p:cNvPr id="10244" name="Text Box 4"/>
          <p:cNvSpPr txBox="1">
            <a:spLocks noChangeArrowheads="1"/>
          </p:cNvSpPr>
          <p:nvPr/>
        </p:nvSpPr>
        <p:spPr bwMode="auto">
          <a:xfrm>
            <a:off x="3635375" y="2068513"/>
            <a:ext cx="4608513" cy="3070225"/>
          </a:xfrm>
          <a:prstGeom prst="rect">
            <a:avLst/>
          </a:prstGeom>
          <a:noFill/>
          <a:ln w="9525">
            <a:noFill/>
            <a:miter lim="800000"/>
            <a:headEnd/>
            <a:tailEnd/>
          </a:ln>
        </p:spPr>
        <p:txBody>
          <a:bodyPr>
            <a:prstTxWarp prst="textNoShape">
              <a:avLst/>
            </a:prstTxWarp>
            <a:spAutoFit/>
          </a:bodyPr>
          <a:lstStyle/>
          <a:p>
            <a:pPr>
              <a:spcBef>
                <a:spcPct val="50000"/>
              </a:spcBef>
            </a:pPr>
            <a:endParaRPr lang="it-IT" sz="1400"/>
          </a:p>
          <a:p>
            <a:pPr>
              <a:spcBef>
                <a:spcPct val="50000"/>
              </a:spcBef>
            </a:pPr>
            <a:endParaRPr lang="it-IT" sz="1400"/>
          </a:p>
          <a:p>
            <a:pPr>
              <a:spcBef>
                <a:spcPct val="50000"/>
              </a:spcBef>
            </a:pPr>
            <a:r>
              <a:rPr lang="it-IT" sz="1400" b="1"/>
              <a:t>VEMS/CVF &lt; 0.7; VEMS </a:t>
            </a:r>
            <a:r>
              <a:rPr lang="it-IT" sz="1400" b="1">
                <a:ea typeface="Arial" pitchFamily="-84" charset="0"/>
                <a:cs typeface="Arial" pitchFamily="-84" charset="0"/>
              </a:rPr>
              <a:t>≥ 80% del teorico</a:t>
            </a:r>
          </a:p>
          <a:p>
            <a:pPr>
              <a:spcBef>
                <a:spcPct val="50000"/>
              </a:spcBef>
            </a:pPr>
            <a:endParaRPr lang="it-IT" sz="1400" b="1">
              <a:ea typeface="Arial" pitchFamily="-84" charset="0"/>
              <a:cs typeface="Arial" pitchFamily="-84" charset="0"/>
            </a:endParaRPr>
          </a:p>
          <a:p>
            <a:pPr>
              <a:spcBef>
                <a:spcPct val="50000"/>
              </a:spcBef>
            </a:pPr>
            <a:r>
              <a:rPr lang="it-IT" sz="1400" b="1">
                <a:ea typeface="Arial" pitchFamily="-84" charset="0"/>
                <a:cs typeface="Arial" pitchFamily="-84" charset="0"/>
              </a:rPr>
              <a:t>VEMS/CVF &lt; 0.7;  50% ≤ VEMS &lt; 80%</a:t>
            </a:r>
          </a:p>
          <a:p>
            <a:pPr>
              <a:spcBef>
                <a:spcPct val="50000"/>
              </a:spcBef>
            </a:pPr>
            <a:endParaRPr lang="it-IT" sz="1400" b="1">
              <a:ea typeface="Arial" pitchFamily="-84" charset="0"/>
              <a:cs typeface="Arial" pitchFamily="-84" charset="0"/>
            </a:endParaRPr>
          </a:p>
          <a:p>
            <a:pPr>
              <a:spcBef>
                <a:spcPct val="50000"/>
              </a:spcBef>
            </a:pPr>
            <a:r>
              <a:rPr lang="it-IT" sz="1400" b="1">
                <a:ea typeface="Arial" pitchFamily="-84" charset="0"/>
                <a:cs typeface="Arial" pitchFamily="-84" charset="0"/>
              </a:rPr>
              <a:t>VEMS/CVF &lt; 0.7;  30% ≤ VEMS &lt; 50%</a:t>
            </a:r>
          </a:p>
          <a:p>
            <a:pPr>
              <a:spcBef>
                <a:spcPct val="50000"/>
              </a:spcBef>
            </a:pPr>
            <a:endParaRPr lang="it-IT" sz="1400" b="1">
              <a:ea typeface="Arial" pitchFamily="-84" charset="0"/>
              <a:cs typeface="Arial" pitchFamily="-84" charset="0"/>
            </a:endParaRPr>
          </a:p>
          <a:p>
            <a:pPr>
              <a:spcBef>
                <a:spcPct val="50000"/>
              </a:spcBef>
            </a:pPr>
            <a:r>
              <a:rPr lang="it-IT" sz="1400" b="1">
                <a:ea typeface="Arial" pitchFamily="-84" charset="0"/>
                <a:cs typeface="Arial" pitchFamily="-84" charset="0"/>
              </a:rPr>
              <a:t>VEMS/CVF &lt; 0.7; VEMS&lt;30% o VEMS &lt;50% con IR (PaO2 &lt; 60 mmHg)</a:t>
            </a:r>
          </a:p>
        </p:txBody>
      </p:sp>
      <p:sp>
        <p:nvSpPr>
          <p:cNvPr id="10245" name="Text Box 5"/>
          <p:cNvSpPr txBox="1">
            <a:spLocks noChangeArrowheads="1"/>
          </p:cNvSpPr>
          <p:nvPr/>
        </p:nvSpPr>
        <p:spPr bwMode="auto">
          <a:xfrm>
            <a:off x="1333500" y="5516563"/>
            <a:ext cx="7991475" cy="274637"/>
          </a:xfrm>
          <a:prstGeom prst="rect">
            <a:avLst/>
          </a:prstGeom>
          <a:noFill/>
          <a:ln w="9525">
            <a:noFill/>
            <a:miter lim="800000"/>
            <a:headEnd/>
            <a:tailEnd/>
          </a:ln>
        </p:spPr>
        <p:txBody>
          <a:bodyPr>
            <a:prstTxWarp prst="textNoShape">
              <a:avLst/>
            </a:prstTxWarp>
            <a:spAutoFit/>
          </a:bodyPr>
          <a:lstStyle/>
          <a:p>
            <a:pPr>
              <a:spcBef>
                <a:spcPct val="50000"/>
              </a:spcBef>
            </a:pPr>
            <a:r>
              <a:rPr lang="it-IT" sz="1200" b="1"/>
              <a:t>Criteri GOLD 2008- Linee guida ERS/ATS 2004 e Canadian Society</a:t>
            </a:r>
          </a:p>
        </p:txBody>
      </p:sp>
      <p:sp>
        <p:nvSpPr>
          <p:cNvPr id="10246" name="Text Box 6"/>
          <p:cNvSpPr txBox="1">
            <a:spLocks noChangeArrowheads="1"/>
          </p:cNvSpPr>
          <p:nvPr/>
        </p:nvSpPr>
        <p:spPr bwMode="auto">
          <a:xfrm>
            <a:off x="1330325" y="6021388"/>
            <a:ext cx="8137525" cy="336550"/>
          </a:xfrm>
          <a:prstGeom prst="rect">
            <a:avLst/>
          </a:prstGeom>
          <a:noFill/>
          <a:ln w="9525">
            <a:noFill/>
            <a:miter lim="800000"/>
            <a:headEnd/>
            <a:tailEnd/>
          </a:ln>
        </p:spPr>
        <p:txBody>
          <a:bodyPr>
            <a:prstTxWarp prst="textNoShape">
              <a:avLst/>
            </a:prstTxWarp>
            <a:spAutoFit/>
          </a:bodyPr>
          <a:lstStyle/>
          <a:p>
            <a:pPr>
              <a:spcBef>
                <a:spcPct val="50000"/>
              </a:spcBef>
            </a:pPr>
            <a:r>
              <a:rPr lang="it-IT" sz="1600"/>
              <a:t>*</a:t>
            </a:r>
            <a:r>
              <a:rPr lang="it-IT" sz="1200" b="1"/>
              <a:t> 30’ dopo 400 mcg di salbutamolo per via inalatoria</a:t>
            </a:r>
          </a:p>
        </p:txBody>
      </p:sp>
      <p:sp>
        <p:nvSpPr>
          <p:cNvPr id="10247" name="Text Box 7"/>
          <p:cNvSpPr txBox="1">
            <a:spLocks noChangeArrowheads="1"/>
          </p:cNvSpPr>
          <p:nvPr/>
        </p:nvSpPr>
        <p:spPr bwMode="auto">
          <a:xfrm>
            <a:off x="3635375" y="1900238"/>
            <a:ext cx="3887788" cy="336550"/>
          </a:xfrm>
          <a:prstGeom prst="rect">
            <a:avLst/>
          </a:prstGeom>
          <a:noFill/>
          <a:ln w="9525">
            <a:noFill/>
            <a:miter lim="800000"/>
            <a:headEnd/>
            <a:tailEnd/>
          </a:ln>
        </p:spPr>
        <p:txBody>
          <a:bodyPr>
            <a:prstTxWarp prst="textNoShape">
              <a:avLst/>
            </a:prstTxWarp>
            <a:spAutoFit/>
          </a:bodyPr>
          <a:lstStyle/>
          <a:p>
            <a:pPr>
              <a:spcBef>
                <a:spcPct val="50000"/>
              </a:spcBef>
            </a:pPr>
            <a:r>
              <a:rPr lang="it-IT" sz="1600" b="1"/>
              <a:t>CARATTERISTICHE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it-IT" sz="2400" b="1" i="1">
                <a:solidFill>
                  <a:srgbClr val="FF0000"/>
                </a:solidFill>
              </a:rPr>
              <a:t>Relazione tra qualità della vita, FEV1 post broncodilatatore e classificazione GOLD</a:t>
            </a:r>
          </a:p>
        </p:txBody>
      </p:sp>
      <p:sp>
        <p:nvSpPr>
          <p:cNvPr id="11267" name="Rectangle 3"/>
          <p:cNvSpPr>
            <a:spLocks noGrp="1" noChangeArrowheads="1"/>
          </p:cNvSpPr>
          <p:nvPr>
            <p:ph type="body" idx="1"/>
          </p:nvPr>
        </p:nvSpPr>
        <p:spPr>
          <a:xfrm>
            <a:off x="900113" y="1600200"/>
            <a:ext cx="7786687" cy="4525963"/>
          </a:xfrm>
          <a:ln>
            <a:solidFill>
              <a:schemeClr val="bg1"/>
            </a:solidFill>
          </a:ln>
        </p:spPr>
        <p:txBody>
          <a:bodyPr/>
          <a:lstStyle/>
          <a:p>
            <a:pPr eaLnBrk="1" hangingPunct="1">
              <a:buFontTx/>
              <a:buNone/>
            </a:pPr>
            <a:endParaRPr lang="it-IT"/>
          </a:p>
        </p:txBody>
      </p:sp>
      <p:pic>
        <p:nvPicPr>
          <p:cNvPr id="11268" name="Picture 4" descr="Figura1 001"/>
          <p:cNvPicPr>
            <a:picLocks noChangeAspect="1" noChangeArrowheads="1"/>
          </p:cNvPicPr>
          <p:nvPr/>
        </p:nvPicPr>
        <p:blipFill>
          <a:blip r:embed="rId2"/>
          <a:srcRect/>
          <a:stretch>
            <a:fillRect/>
          </a:stretch>
        </p:blipFill>
        <p:spPr bwMode="auto">
          <a:xfrm>
            <a:off x="1042988" y="1557338"/>
            <a:ext cx="6624637" cy="4176712"/>
          </a:xfrm>
          <a:prstGeom prst="rect">
            <a:avLst/>
          </a:prstGeom>
          <a:noFill/>
          <a:ln w="9525">
            <a:noFill/>
            <a:miter lim="800000"/>
            <a:headEnd/>
            <a:tailEnd/>
          </a:ln>
        </p:spPr>
      </p:pic>
      <p:sp>
        <p:nvSpPr>
          <p:cNvPr id="11269" name="Text Box 5"/>
          <p:cNvSpPr txBox="1">
            <a:spLocks noChangeArrowheads="1"/>
          </p:cNvSpPr>
          <p:nvPr/>
        </p:nvSpPr>
        <p:spPr bwMode="auto">
          <a:xfrm>
            <a:off x="7596188" y="4221163"/>
            <a:ext cx="1223962" cy="639762"/>
          </a:xfrm>
          <a:prstGeom prst="rect">
            <a:avLst/>
          </a:prstGeom>
          <a:noFill/>
          <a:ln w="9525">
            <a:noFill/>
            <a:miter lim="800000"/>
            <a:headEnd/>
            <a:tailEnd/>
          </a:ln>
        </p:spPr>
        <p:txBody>
          <a:bodyPr>
            <a:prstTxWarp prst="textNoShape">
              <a:avLst/>
            </a:prstTxWarp>
            <a:spAutoFit/>
          </a:bodyPr>
          <a:lstStyle/>
          <a:p>
            <a:pPr>
              <a:spcBef>
                <a:spcPct val="50000"/>
              </a:spcBef>
            </a:pPr>
            <a:r>
              <a:rPr lang="it-IT" sz="1200" b="1"/>
              <a:t>Limite superiore del normale</a:t>
            </a:r>
          </a:p>
        </p:txBody>
      </p:sp>
      <p:sp>
        <p:nvSpPr>
          <p:cNvPr id="11270" name="Text Box 6"/>
          <p:cNvSpPr txBox="1">
            <a:spLocks noChangeArrowheads="1"/>
          </p:cNvSpPr>
          <p:nvPr/>
        </p:nvSpPr>
        <p:spPr bwMode="auto">
          <a:xfrm>
            <a:off x="3492500" y="5661025"/>
            <a:ext cx="3024188" cy="274638"/>
          </a:xfrm>
          <a:prstGeom prst="rect">
            <a:avLst/>
          </a:prstGeom>
          <a:noFill/>
          <a:ln w="9525">
            <a:noFill/>
            <a:miter lim="800000"/>
            <a:headEnd/>
            <a:tailEnd/>
          </a:ln>
        </p:spPr>
        <p:txBody>
          <a:bodyPr>
            <a:prstTxWarp prst="textNoShape">
              <a:avLst/>
            </a:prstTxWarp>
            <a:spAutoFit/>
          </a:bodyPr>
          <a:lstStyle/>
          <a:p>
            <a:pPr>
              <a:spcBef>
                <a:spcPct val="50000"/>
              </a:spcBef>
            </a:pPr>
            <a:r>
              <a:rPr lang="it-IT" sz="1200" b="1"/>
              <a:t>FEV1 % del predetto</a:t>
            </a:r>
          </a:p>
        </p:txBody>
      </p:sp>
      <p:sp>
        <p:nvSpPr>
          <p:cNvPr id="11271" name="Text Box 7"/>
          <p:cNvSpPr txBox="1">
            <a:spLocks noChangeArrowheads="1"/>
          </p:cNvSpPr>
          <p:nvPr/>
        </p:nvSpPr>
        <p:spPr bwMode="auto">
          <a:xfrm>
            <a:off x="468313" y="4810125"/>
            <a:ext cx="1079500" cy="274638"/>
          </a:xfrm>
          <a:prstGeom prst="rect">
            <a:avLst/>
          </a:prstGeom>
          <a:noFill/>
          <a:ln w="9525">
            <a:noFill/>
            <a:miter lim="800000"/>
            <a:headEnd/>
            <a:tailEnd/>
          </a:ln>
        </p:spPr>
        <p:txBody>
          <a:bodyPr>
            <a:prstTxWarp prst="textNoShape">
              <a:avLst/>
            </a:prstTxWarp>
            <a:spAutoFit/>
          </a:bodyPr>
          <a:lstStyle/>
          <a:p>
            <a:pPr>
              <a:spcBef>
                <a:spcPct val="50000"/>
              </a:spcBef>
            </a:pPr>
            <a:r>
              <a:rPr lang="it-IT" sz="1200" b="1"/>
              <a:t>Buona</a:t>
            </a:r>
          </a:p>
        </p:txBody>
      </p:sp>
      <p:sp>
        <p:nvSpPr>
          <p:cNvPr id="11272" name="Text Box 8"/>
          <p:cNvSpPr txBox="1">
            <a:spLocks noChangeArrowheads="1"/>
          </p:cNvSpPr>
          <p:nvPr/>
        </p:nvSpPr>
        <p:spPr bwMode="auto">
          <a:xfrm>
            <a:off x="395288" y="2060575"/>
            <a:ext cx="863600" cy="274638"/>
          </a:xfrm>
          <a:prstGeom prst="rect">
            <a:avLst/>
          </a:prstGeom>
          <a:noFill/>
          <a:ln w="9525">
            <a:noFill/>
            <a:miter lim="800000"/>
            <a:headEnd/>
            <a:tailEnd/>
          </a:ln>
        </p:spPr>
        <p:txBody>
          <a:bodyPr>
            <a:prstTxWarp prst="textNoShape">
              <a:avLst/>
            </a:prstTxWarp>
            <a:spAutoFit/>
          </a:bodyPr>
          <a:lstStyle/>
          <a:p>
            <a:pPr>
              <a:spcBef>
                <a:spcPct val="50000"/>
              </a:spcBef>
            </a:pPr>
            <a:r>
              <a:rPr lang="it-IT" sz="1200" b="1"/>
              <a:t>Scadente</a:t>
            </a:r>
          </a:p>
        </p:txBody>
      </p:sp>
      <p:sp>
        <p:nvSpPr>
          <p:cNvPr id="11273" name="Text Box 9"/>
          <p:cNvSpPr txBox="1">
            <a:spLocks noChangeArrowheads="1"/>
          </p:cNvSpPr>
          <p:nvPr/>
        </p:nvSpPr>
        <p:spPr bwMode="auto">
          <a:xfrm>
            <a:off x="468313" y="3357563"/>
            <a:ext cx="1008062" cy="487362"/>
          </a:xfrm>
          <a:prstGeom prst="rect">
            <a:avLst/>
          </a:prstGeom>
          <a:noFill/>
          <a:ln w="9525">
            <a:noFill/>
            <a:miter lim="800000"/>
            <a:headEnd/>
            <a:tailEnd/>
          </a:ln>
        </p:spPr>
        <p:txBody>
          <a:bodyPr>
            <a:prstTxWarp prst="textNoShape">
              <a:avLst/>
            </a:prstTxWarp>
            <a:spAutoFit/>
          </a:bodyPr>
          <a:lstStyle/>
          <a:p>
            <a:pPr>
              <a:spcBef>
                <a:spcPct val="50000"/>
              </a:spcBef>
            </a:pPr>
            <a:r>
              <a:rPr lang="it-IT" sz="1400" b="1"/>
              <a:t>SGRQ </a:t>
            </a:r>
            <a:r>
              <a:rPr lang="it-IT" sz="1200" b="1"/>
              <a:t>score</a:t>
            </a:r>
          </a:p>
        </p:txBody>
      </p:sp>
      <p:sp>
        <p:nvSpPr>
          <p:cNvPr id="11274" name="Text Box 10"/>
          <p:cNvSpPr txBox="1">
            <a:spLocks noChangeArrowheads="1"/>
          </p:cNvSpPr>
          <p:nvPr/>
        </p:nvSpPr>
        <p:spPr bwMode="auto">
          <a:xfrm>
            <a:off x="4572000" y="5661025"/>
            <a:ext cx="3168650" cy="274638"/>
          </a:xfrm>
          <a:prstGeom prst="rect">
            <a:avLst/>
          </a:prstGeom>
          <a:noFill/>
          <a:ln w="9525">
            <a:noFill/>
            <a:miter lim="800000"/>
            <a:headEnd/>
            <a:tailEnd/>
          </a:ln>
        </p:spPr>
        <p:txBody>
          <a:bodyPr>
            <a:prstTxWarp prst="textNoShape">
              <a:avLst/>
            </a:prstTxWarp>
            <a:spAutoFit/>
          </a:bodyPr>
          <a:lstStyle/>
          <a:p>
            <a:pPr algn="r">
              <a:spcBef>
                <a:spcPct val="50000"/>
              </a:spcBef>
            </a:pPr>
            <a:r>
              <a:rPr lang="it-IT" sz="1200" b="1"/>
              <a:t>(GOLD 2013)</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0" y="0"/>
            <a:ext cx="9144000" cy="366713"/>
          </a:xfrm>
          <a:prstGeom prst="rect">
            <a:avLst/>
          </a:prstGeom>
          <a:noFill/>
          <a:ln w="9525">
            <a:noFill/>
            <a:miter lim="800000"/>
            <a:headEnd/>
            <a:tailEnd/>
          </a:ln>
        </p:spPr>
        <p:txBody>
          <a:bodyPr>
            <a:prstTxWarp prst="textNoShape">
              <a:avLst/>
            </a:prstTxWarp>
            <a:spAutoFit/>
          </a:bodyPr>
          <a:lstStyle/>
          <a:p>
            <a:pPr>
              <a:spcBef>
                <a:spcPct val="50000"/>
              </a:spcBef>
            </a:pPr>
            <a:endParaRPr lang="it-IT"/>
          </a:p>
        </p:txBody>
      </p:sp>
      <p:sp>
        <p:nvSpPr>
          <p:cNvPr id="12291" name="Text Box 3"/>
          <p:cNvSpPr txBox="1">
            <a:spLocks noChangeArrowheads="1"/>
          </p:cNvSpPr>
          <p:nvPr/>
        </p:nvSpPr>
        <p:spPr bwMode="auto">
          <a:xfrm>
            <a:off x="900113" y="765175"/>
            <a:ext cx="7343775" cy="822325"/>
          </a:xfrm>
          <a:prstGeom prst="rect">
            <a:avLst/>
          </a:prstGeom>
          <a:noFill/>
          <a:ln w="9525">
            <a:noFill/>
            <a:miter lim="800000"/>
            <a:headEnd/>
            <a:tailEnd/>
          </a:ln>
        </p:spPr>
        <p:txBody>
          <a:bodyPr>
            <a:prstTxWarp prst="textNoShape">
              <a:avLst/>
            </a:prstTxWarp>
            <a:spAutoFit/>
          </a:bodyPr>
          <a:lstStyle/>
          <a:p>
            <a:pPr algn="ctr">
              <a:spcBef>
                <a:spcPct val="50000"/>
              </a:spcBef>
            </a:pPr>
            <a:r>
              <a:rPr lang="it-IT" sz="2400" b="1" i="1">
                <a:solidFill>
                  <a:srgbClr val="FF0000"/>
                </a:solidFill>
              </a:rPr>
              <a:t>Rischi nella BPCO in rapporto alla gravità GOLD dagli studi TORCH</a:t>
            </a:r>
            <a:r>
              <a:rPr lang="it-IT" sz="2400" b="1" i="1">
                <a:ea typeface="Arial" pitchFamily="-84" charset="0"/>
                <a:cs typeface="Arial" pitchFamily="-84" charset="0"/>
              </a:rPr>
              <a:t>*</a:t>
            </a:r>
            <a:r>
              <a:rPr lang="it-IT" sz="2400" b="1" i="1">
                <a:solidFill>
                  <a:srgbClr val="FF0000"/>
                </a:solidFill>
              </a:rPr>
              <a:t>, Uplift </a:t>
            </a:r>
            <a:r>
              <a:rPr lang="it-IT" sz="2400" b="1" i="1">
                <a:ea typeface="Arial" pitchFamily="-84" charset="0"/>
                <a:cs typeface="Arial" pitchFamily="-84" charset="0"/>
              </a:rPr>
              <a:t>†</a:t>
            </a:r>
            <a:r>
              <a:rPr lang="it-IT" sz="2400" b="1" i="1">
                <a:solidFill>
                  <a:srgbClr val="FF0000"/>
                </a:solidFill>
              </a:rPr>
              <a:t>, Eclipse</a:t>
            </a:r>
            <a:r>
              <a:rPr lang="it-IT" sz="2400" b="1" i="1">
                <a:ea typeface="Arial" pitchFamily="-84" charset="0"/>
                <a:cs typeface="Arial" pitchFamily="-84" charset="0"/>
              </a:rPr>
              <a:t>≠</a:t>
            </a:r>
          </a:p>
        </p:txBody>
      </p:sp>
      <p:graphicFrame>
        <p:nvGraphicFramePr>
          <p:cNvPr id="25604" name="Group 4"/>
          <p:cNvGraphicFramePr>
            <a:graphicFrameLocks noGrp="1"/>
          </p:cNvGraphicFramePr>
          <p:nvPr/>
        </p:nvGraphicFramePr>
        <p:xfrm>
          <a:off x="1116013" y="2206625"/>
          <a:ext cx="6648450" cy="2951164"/>
        </p:xfrm>
        <a:graphic>
          <a:graphicData uri="http://schemas.openxmlformats.org/drawingml/2006/table">
            <a:tbl>
              <a:tblPr/>
              <a:tblGrid>
                <a:gridCol w="1662112"/>
                <a:gridCol w="1739900"/>
                <a:gridCol w="1662113"/>
                <a:gridCol w="1584325"/>
              </a:tblGrid>
              <a:tr h="939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a:ln>
                            <a:noFill/>
                          </a:ln>
                          <a:solidFill>
                            <a:schemeClr val="tx1"/>
                          </a:solidFill>
                          <a:effectLst/>
                          <a:latin typeface="Arial" pitchFamily="-84" charset="0"/>
                        </a:rPr>
                        <a:t>Gravità GOLD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a:ln>
                            <a:noFill/>
                          </a:ln>
                          <a:solidFill>
                            <a:schemeClr val="tx1"/>
                          </a:solidFill>
                          <a:effectLst/>
                          <a:latin typeface="Arial" pitchFamily="-84" charset="0"/>
                        </a:rPr>
                        <a:t>Riacutizzazioni per anno*†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a:ln>
                            <a:noFill/>
                          </a:ln>
                          <a:solidFill>
                            <a:schemeClr val="tx1"/>
                          </a:solidFill>
                          <a:effectLst/>
                          <a:latin typeface="Arial" pitchFamily="-84" charset="0"/>
                        </a:rPr>
                        <a:t>Ospedalizzazioni per anno*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a:ln>
                            <a:noFill/>
                          </a:ln>
                          <a:solidFill>
                            <a:schemeClr val="tx1"/>
                          </a:solidFill>
                          <a:effectLst/>
                          <a:latin typeface="Arial" pitchFamily="-84" charset="0"/>
                        </a:rPr>
                        <a:t>Mortalità a tre anni*†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0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pitchFamily="-84" charset="0"/>
                        </a:rPr>
                        <a:t>GOLD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pitchFamily="-8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pitchFamily="-8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pitchFamily="-8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2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pitchFamily="-84" charset="0"/>
                        </a:rPr>
                        <a:t>GOLD 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pitchFamily="-84" charset="0"/>
                        </a:rPr>
                        <a:t>0.7-0.9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pitchFamily="-84" charset="0"/>
                        </a:rPr>
                        <a:t>0.11-0.2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pitchFamily="-84" charset="0"/>
                        </a:rPr>
                        <a:t>11% </a:t>
                      </a:r>
                      <a:r>
                        <a:rPr kumimoji="0" lang="it-IT" sz="1400" b="1" i="0" u="none" strike="noStrike" cap="none" normalizeH="0" baseline="0">
                          <a:ln>
                            <a:noFill/>
                          </a:ln>
                          <a:solidFill>
                            <a:schemeClr val="tx1"/>
                          </a:solidFill>
                          <a:effectLst/>
                          <a:latin typeface="Arial" pitchFamily="-8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8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pitchFamily="-84" charset="0"/>
                        </a:rPr>
                        <a:t>GOLD 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pitchFamily="-84" charset="0"/>
                        </a:rPr>
                        <a:t>1.1-1.3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pitchFamily="-84" charset="0"/>
                        </a:rPr>
                        <a:t>0.25-03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pitchFamily="-84" charset="0"/>
                        </a:rPr>
                        <a:t>15%</a:t>
                      </a:r>
                      <a:r>
                        <a:rPr kumimoji="0" lang="it-IT" sz="1400" b="1" i="0" u="none" strike="noStrike" cap="none" normalizeH="0" baseline="0">
                          <a:ln>
                            <a:noFill/>
                          </a:ln>
                          <a:solidFill>
                            <a:schemeClr val="tx1"/>
                          </a:solidFill>
                          <a:effectLst/>
                          <a:latin typeface="Arial" pitchFamily="-8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00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pitchFamily="-84" charset="0"/>
                        </a:rPr>
                        <a:t>GOLD 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pitchFamily="-84" charset="0"/>
                        </a:rPr>
                        <a:t>1.2-2.0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pitchFamily="-84" charset="0"/>
                        </a:rPr>
                        <a:t>0.4-0.54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pitchFamily="-84" charset="0"/>
                        </a:rPr>
                        <a:t>24%</a:t>
                      </a:r>
                      <a:r>
                        <a:rPr kumimoji="0" lang="it-IT" sz="1400" b="1" i="0" u="none" strike="noStrike" cap="none" normalizeH="0" baseline="0">
                          <a:ln>
                            <a:noFill/>
                          </a:ln>
                          <a:solidFill>
                            <a:schemeClr val="tx1"/>
                          </a:solidFill>
                          <a:effectLst/>
                          <a:latin typeface="Arial" pitchFamily="-8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324" name="Text Box 36"/>
          <p:cNvSpPr txBox="1">
            <a:spLocks noChangeArrowheads="1"/>
          </p:cNvSpPr>
          <p:nvPr/>
        </p:nvSpPr>
        <p:spPr bwMode="auto">
          <a:xfrm>
            <a:off x="4572000" y="5300663"/>
            <a:ext cx="3168650" cy="274637"/>
          </a:xfrm>
          <a:prstGeom prst="rect">
            <a:avLst/>
          </a:prstGeom>
          <a:noFill/>
          <a:ln w="9525">
            <a:noFill/>
            <a:miter lim="800000"/>
            <a:headEnd/>
            <a:tailEnd/>
          </a:ln>
        </p:spPr>
        <p:txBody>
          <a:bodyPr>
            <a:prstTxWarp prst="textNoShape">
              <a:avLst/>
            </a:prstTxWarp>
            <a:spAutoFit/>
          </a:bodyPr>
          <a:lstStyle/>
          <a:p>
            <a:pPr algn="r">
              <a:spcBef>
                <a:spcPct val="50000"/>
              </a:spcBef>
            </a:pPr>
            <a:r>
              <a:rPr lang="it-IT" sz="1200" b="1"/>
              <a:t>(GOLD 2013)</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l="27174" t="16977" r="10222" b="24983"/>
          <a:stretch>
            <a:fillRect/>
          </a:stretch>
        </p:blipFill>
        <p:spPr bwMode="auto">
          <a:xfrm>
            <a:off x="0" y="0"/>
            <a:ext cx="9144000" cy="6524625"/>
          </a:xfrm>
          <a:prstGeom prst="rect">
            <a:avLst/>
          </a:prstGeom>
          <a:noFill/>
          <a:ln w="9525">
            <a:noFill/>
            <a:miter lim="800000"/>
            <a:headEnd/>
            <a:tailEnd/>
          </a:ln>
        </p:spPr>
      </p:pic>
      <p:sp>
        <p:nvSpPr>
          <p:cNvPr id="13315" name="Text Box 3"/>
          <p:cNvSpPr txBox="1">
            <a:spLocks noChangeArrowheads="1"/>
          </p:cNvSpPr>
          <p:nvPr/>
        </p:nvSpPr>
        <p:spPr bwMode="auto">
          <a:xfrm>
            <a:off x="4716463" y="6524625"/>
            <a:ext cx="4427537" cy="304800"/>
          </a:xfrm>
          <a:prstGeom prst="rect">
            <a:avLst/>
          </a:prstGeom>
          <a:noFill/>
          <a:ln w="9525">
            <a:noFill/>
            <a:miter lim="800000"/>
            <a:headEnd/>
            <a:tailEnd/>
          </a:ln>
        </p:spPr>
        <p:txBody>
          <a:bodyPr>
            <a:prstTxWarp prst="textNoShape">
              <a:avLst/>
            </a:prstTxWarp>
            <a:spAutoFit/>
          </a:bodyPr>
          <a:lstStyle/>
          <a:p>
            <a:pPr algn="r">
              <a:spcBef>
                <a:spcPct val="50000"/>
              </a:spcBef>
            </a:pPr>
            <a:r>
              <a:rPr lang="it-IT" sz="1400"/>
              <a:t>J.R. Hurst; N.E.J.M. 2010; 363:1128</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l="11511" t="49187" r="8763" b="25992"/>
          <a:stretch>
            <a:fillRect/>
          </a:stretch>
        </p:blipFill>
        <p:spPr bwMode="auto">
          <a:xfrm>
            <a:off x="0" y="1412875"/>
            <a:ext cx="9144000" cy="2276475"/>
          </a:xfrm>
          <a:prstGeom prst="rect">
            <a:avLst/>
          </a:prstGeom>
          <a:noFill/>
          <a:ln w="9525">
            <a:noFill/>
            <a:miter lim="800000"/>
            <a:headEnd/>
            <a:tailEnd/>
          </a:ln>
        </p:spPr>
      </p:pic>
      <p:sp>
        <p:nvSpPr>
          <p:cNvPr id="14339" name="Text Box 3"/>
          <p:cNvSpPr txBox="1">
            <a:spLocks noChangeArrowheads="1"/>
          </p:cNvSpPr>
          <p:nvPr/>
        </p:nvSpPr>
        <p:spPr bwMode="auto">
          <a:xfrm>
            <a:off x="3887788" y="4365625"/>
            <a:ext cx="5256212" cy="517525"/>
          </a:xfrm>
          <a:prstGeom prst="rect">
            <a:avLst/>
          </a:prstGeom>
          <a:noFill/>
          <a:ln w="9525">
            <a:noFill/>
            <a:miter lim="800000"/>
            <a:headEnd/>
            <a:tailEnd/>
          </a:ln>
        </p:spPr>
        <p:txBody>
          <a:bodyPr>
            <a:prstTxWarp prst="textNoShape">
              <a:avLst/>
            </a:prstTxWarp>
            <a:spAutoFit/>
          </a:bodyPr>
          <a:lstStyle/>
          <a:p>
            <a:pPr>
              <a:spcBef>
                <a:spcPct val="50000"/>
              </a:spcBef>
            </a:pPr>
            <a:r>
              <a:rPr lang="it-IT" sz="1400" b="1"/>
              <a:t>A. Corsonello et. Al.; Comorbidities of chronic obstructive pulmonary disease; Curr. Op. Pulm. Dis. 2011; 17:S21</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a 7"/>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457200" y="188913"/>
            <a:ext cx="8229600" cy="1143000"/>
          </a:xfrm>
          <a:prstGeom prst="rect">
            <a:avLst/>
          </a:prstGeom>
          <a:noFill/>
          <a:ln w="9525">
            <a:noFill/>
            <a:miter lim="800000"/>
            <a:headEnd/>
            <a:tailEnd/>
          </a:ln>
        </p:spPr>
        <p:txBody>
          <a:bodyPr anchor="ctr">
            <a:prstTxWarp prst="textNoShape">
              <a:avLst/>
            </a:prstTxWarp>
          </a:bodyPr>
          <a:lstStyle/>
          <a:p>
            <a:pPr algn="ctr"/>
            <a:r>
              <a:rPr lang="it-IT" sz="2400" b="1" i="1">
                <a:solidFill>
                  <a:srgbClr val="FF0000"/>
                </a:solidFill>
              </a:rPr>
              <a:t>Comorbidità nei ricoverati ( 2010) per BPCO in rapporto allo stadio GOLD</a:t>
            </a:r>
          </a:p>
        </p:txBody>
      </p:sp>
      <p:graphicFrame>
        <p:nvGraphicFramePr>
          <p:cNvPr id="2050" name="Object 3"/>
          <p:cNvGraphicFramePr>
            <a:graphicFrameLocks noGrp="1" noChangeAspect="1"/>
          </p:cNvGraphicFramePr>
          <p:nvPr>
            <p:ph idx="1"/>
          </p:nvPr>
        </p:nvGraphicFramePr>
        <p:xfrm>
          <a:off x="539750" y="1270000"/>
          <a:ext cx="8229600" cy="4521200"/>
        </p:xfrm>
        <a:graphic>
          <a:graphicData uri="http://schemas.openxmlformats.org/presentationml/2006/ole">
            <mc:AlternateContent xmlns:mc="http://schemas.openxmlformats.org/markup-compatibility/2006">
              <mc:Choice xmlns:v="urn:schemas-microsoft-com:vml" Requires="v">
                <p:oleObj spid="_x0000_s181261" name="Grafico" r:id="rId4" imgW="8229600" imgH="4521200" progId="MSGraph.Chart.8">
                  <p:embed followColorScheme="full"/>
                </p:oleObj>
              </mc:Choice>
              <mc:Fallback>
                <p:oleObj name="Grafico" r:id="rId4" imgW="8229600" imgH="4521200" progId="MSGraph.Chart.8">
                  <p:embed followColorScheme="full"/>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270000"/>
                        <a:ext cx="8229600" cy="452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2" name="Text Box 4"/>
          <p:cNvSpPr txBox="1">
            <a:spLocks noChangeArrowheads="1"/>
          </p:cNvSpPr>
          <p:nvPr/>
        </p:nvSpPr>
        <p:spPr bwMode="auto">
          <a:xfrm>
            <a:off x="1258888" y="5661025"/>
            <a:ext cx="5689600" cy="274638"/>
          </a:xfrm>
          <a:prstGeom prst="rect">
            <a:avLst/>
          </a:prstGeom>
          <a:noFill/>
          <a:ln w="9525">
            <a:noFill/>
            <a:miter lim="800000"/>
            <a:headEnd/>
            <a:tailEnd/>
          </a:ln>
        </p:spPr>
        <p:txBody>
          <a:bodyPr>
            <a:prstTxWarp prst="textNoShape">
              <a:avLst/>
            </a:prstTxWarp>
            <a:spAutoFit/>
          </a:bodyPr>
          <a:lstStyle/>
          <a:p>
            <a:pPr>
              <a:spcBef>
                <a:spcPct val="50000"/>
              </a:spcBef>
            </a:pPr>
            <a:r>
              <a:rPr lang="it-IT" sz="1200"/>
              <a:t>    </a:t>
            </a:r>
            <a:r>
              <a:rPr lang="it-IT" sz="1200" b="1"/>
              <a:t>27                        45                        42                      130                    244   </a:t>
            </a:r>
          </a:p>
        </p:txBody>
      </p:sp>
      <p:grpSp>
        <p:nvGrpSpPr>
          <p:cNvPr id="2" name="Group 5"/>
          <p:cNvGrpSpPr>
            <a:grpSpLocks/>
          </p:cNvGrpSpPr>
          <p:nvPr/>
        </p:nvGrpSpPr>
        <p:grpSpPr bwMode="auto">
          <a:xfrm>
            <a:off x="6011863" y="1268413"/>
            <a:ext cx="1657350" cy="2894012"/>
            <a:chOff x="3787" y="799"/>
            <a:chExt cx="1044" cy="1823"/>
          </a:xfrm>
        </p:grpSpPr>
        <p:sp>
          <p:nvSpPr>
            <p:cNvPr id="2057" name="Text Box 6"/>
            <p:cNvSpPr txBox="1">
              <a:spLocks noChangeArrowheads="1"/>
            </p:cNvSpPr>
            <p:nvPr/>
          </p:nvSpPr>
          <p:spPr bwMode="auto">
            <a:xfrm>
              <a:off x="3787" y="799"/>
              <a:ext cx="499" cy="144"/>
            </a:xfrm>
            <a:prstGeom prst="rect">
              <a:avLst/>
            </a:prstGeom>
            <a:noFill/>
            <a:ln w="9525">
              <a:noFill/>
              <a:miter lim="800000"/>
              <a:headEnd/>
              <a:tailEnd/>
            </a:ln>
          </p:spPr>
          <p:txBody>
            <a:bodyPr>
              <a:prstTxWarp prst="textNoShape">
                <a:avLst/>
              </a:prstTxWarp>
              <a:spAutoFit/>
            </a:bodyPr>
            <a:lstStyle/>
            <a:p>
              <a:pPr>
                <a:spcBef>
                  <a:spcPct val="50000"/>
                </a:spcBef>
              </a:pPr>
              <a:r>
                <a:rPr lang="it-IT" sz="900" b="1"/>
                <a:t>115 ( 57%)</a:t>
              </a:r>
            </a:p>
          </p:txBody>
        </p:sp>
        <p:sp>
          <p:nvSpPr>
            <p:cNvPr id="2058" name="Text Box 7"/>
            <p:cNvSpPr txBox="1">
              <a:spLocks noChangeArrowheads="1"/>
            </p:cNvSpPr>
            <p:nvPr/>
          </p:nvSpPr>
          <p:spPr bwMode="auto">
            <a:xfrm>
              <a:off x="4059" y="1979"/>
              <a:ext cx="499" cy="144"/>
            </a:xfrm>
            <a:prstGeom prst="rect">
              <a:avLst/>
            </a:prstGeom>
            <a:noFill/>
            <a:ln w="9525">
              <a:noFill/>
              <a:miter lim="800000"/>
              <a:headEnd/>
              <a:tailEnd/>
            </a:ln>
          </p:spPr>
          <p:txBody>
            <a:bodyPr>
              <a:prstTxWarp prst="textNoShape">
                <a:avLst/>
              </a:prstTxWarp>
              <a:spAutoFit/>
            </a:bodyPr>
            <a:lstStyle/>
            <a:p>
              <a:pPr>
                <a:spcBef>
                  <a:spcPct val="50000"/>
                </a:spcBef>
              </a:pPr>
              <a:r>
                <a:rPr lang="it-IT" sz="900" b="1"/>
                <a:t>53 (26%)</a:t>
              </a:r>
            </a:p>
          </p:txBody>
        </p:sp>
        <p:sp>
          <p:nvSpPr>
            <p:cNvPr id="2059" name="Text Box 8"/>
            <p:cNvSpPr txBox="1">
              <a:spLocks noChangeArrowheads="1"/>
            </p:cNvSpPr>
            <p:nvPr/>
          </p:nvSpPr>
          <p:spPr bwMode="auto">
            <a:xfrm>
              <a:off x="4195" y="2160"/>
              <a:ext cx="454" cy="144"/>
            </a:xfrm>
            <a:prstGeom prst="rect">
              <a:avLst/>
            </a:prstGeom>
            <a:noFill/>
            <a:ln w="9525">
              <a:noFill/>
              <a:miter lim="800000"/>
              <a:headEnd/>
              <a:tailEnd/>
            </a:ln>
          </p:spPr>
          <p:txBody>
            <a:bodyPr>
              <a:prstTxWarp prst="textNoShape">
                <a:avLst/>
              </a:prstTxWarp>
              <a:spAutoFit/>
            </a:bodyPr>
            <a:lstStyle/>
            <a:p>
              <a:pPr>
                <a:spcBef>
                  <a:spcPct val="50000"/>
                </a:spcBef>
              </a:pPr>
              <a:r>
                <a:rPr lang="it-IT" sz="900" b="1"/>
                <a:t>46 (23%)</a:t>
              </a:r>
            </a:p>
          </p:txBody>
        </p:sp>
        <p:sp>
          <p:nvSpPr>
            <p:cNvPr id="2060" name="Text Box 9"/>
            <p:cNvSpPr txBox="1">
              <a:spLocks noChangeArrowheads="1"/>
            </p:cNvSpPr>
            <p:nvPr/>
          </p:nvSpPr>
          <p:spPr bwMode="auto">
            <a:xfrm>
              <a:off x="4332" y="2478"/>
              <a:ext cx="499" cy="144"/>
            </a:xfrm>
            <a:prstGeom prst="rect">
              <a:avLst/>
            </a:prstGeom>
            <a:noFill/>
            <a:ln w="9525">
              <a:noFill/>
              <a:miter lim="800000"/>
              <a:headEnd/>
              <a:tailEnd/>
            </a:ln>
          </p:spPr>
          <p:txBody>
            <a:bodyPr>
              <a:prstTxWarp prst="textNoShape">
                <a:avLst/>
              </a:prstTxWarp>
              <a:spAutoFit/>
            </a:bodyPr>
            <a:lstStyle/>
            <a:p>
              <a:pPr>
                <a:spcBef>
                  <a:spcPct val="50000"/>
                </a:spcBef>
              </a:pPr>
              <a:r>
                <a:rPr lang="it-IT" sz="900" b="1"/>
                <a:t>30 (14%)</a:t>
              </a:r>
            </a:p>
          </p:txBody>
        </p:sp>
      </p:grpSp>
      <p:sp>
        <p:nvSpPr>
          <p:cNvPr id="2054" name="Text Box 10"/>
          <p:cNvSpPr txBox="1">
            <a:spLocks noChangeArrowheads="1"/>
          </p:cNvSpPr>
          <p:nvPr/>
        </p:nvSpPr>
        <p:spPr bwMode="auto">
          <a:xfrm>
            <a:off x="755650" y="5949950"/>
            <a:ext cx="7920038" cy="457200"/>
          </a:xfrm>
          <a:prstGeom prst="rect">
            <a:avLst/>
          </a:prstGeom>
          <a:noFill/>
          <a:ln w="9525">
            <a:noFill/>
            <a:miter lim="800000"/>
            <a:headEnd/>
            <a:tailEnd/>
          </a:ln>
        </p:spPr>
        <p:txBody>
          <a:bodyPr>
            <a:prstTxWarp prst="textNoShape">
              <a:avLst/>
            </a:prstTxWarp>
            <a:spAutoFit/>
          </a:bodyPr>
          <a:lstStyle/>
          <a:p>
            <a:pPr>
              <a:spcBef>
                <a:spcPct val="50000"/>
              </a:spcBef>
            </a:pPr>
            <a:r>
              <a:rPr lang="it-IT" sz="1200" b="1"/>
              <a:t>Patologia oncologica pregressa: K polmonare: 6 casi; K mammella: 4 casi; K colon: 2 casi; K vescica, mieloma: 1 caso      Totale: 14 casi ( 7%)</a:t>
            </a:r>
          </a:p>
        </p:txBody>
      </p:sp>
      <p:sp>
        <p:nvSpPr>
          <p:cNvPr id="2055" name="Text Box 11"/>
          <p:cNvSpPr txBox="1">
            <a:spLocks noChangeArrowheads="1"/>
          </p:cNvSpPr>
          <p:nvPr/>
        </p:nvSpPr>
        <p:spPr bwMode="auto">
          <a:xfrm>
            <a:off x="6227763" y="6424613"/>
            <a:ext cx="2736850" cy="244475"/>
          </a:xfrm>
          <a:prstGeom prst="rect">
            <a:avLst/>
          </a:prstGeom>
          <a:noFill/>
          <a:ln w="9525">
            <a:noFill/>
            <a:miter lim="800000"/>
            <a:headEnd/>
            <a:tailEnd/>
          </a:ln>
        </p:spPr>
        <p:txBody>
          <a:bodyPr>
            <a:prstTxWarp prst="textNoShape">
              <a:avLst/>
            </a:prstTxWarp>
            <a:spAutoFit/>
          </a:bodyPr>
          <a:lstStyle/>
          <a:p>
            <a:pPr>
              <a:spcBef>
                <a:spcPct val="50000"/>
              </a:spcBef>
            </a:pPr>
            <a:r>
              <a:rPr lang="it-IT" sz="1000" b="1"/>
              <a:t>U.O. Pneumologia Spedali Civili Brescia</a:t>
            </a:r>
          </a:p>
        </p:txBody>
      </p:sp>
      <p:pic>
        <p:nvPicPr>
          <p:cNvPr id="2056" name="Picture 12" descr="ospedale2_1986"/>
          <p:cNvPicPr>
            <a:picLocks noChangeAspect="1" noChangeArrowheads="1"/>
          </p:cNvPicPr>
          <p:nvPr/>
        </p:nvPicPr>
        <p:blipFill>
          <a:blip r:embed="rId6"/>
          <a:srcRect/>
          <a:stretch>
            <a:fillRect/>
          </a:stretch>
        </p:blipFill>
        <p:spPr bwMode="auto">
          <a:xfrm>
            <a:off x="5965825" y="6308725"/>
            <a:ext cx="334963" cy="354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0" y="303213"/>
            <a:ext cx="8964613" cy="822325"/>
          </a:xfrm>
          <a:prstGeom prst="rect">
            <a:avLst/>
          </a:prstGeom>
          <a:noFill/>
          <a:ln w="9525">
            <a:noFill/>
            <a:miter lim="800000"/>
            <a:headEnd/>
            <a:tailEnd/>
          </a:ln>
        </p:spPr>
        <p:txBody>
          <a:bodyPr>
            <a:prstTxWarp prst="textNoShape">
              <a:avLst/>
            </a:prstTxWarp>
            <a:spAutoFit/>
          </a:bodyPr>
          <a:lstStyle/>
          <a:p>
            <a:pPr algn="ctr">
              <a:spcBef>
                <a:spcPct val="50000"/>
              </a:spcBef>
            </a:pPr>
            <a:r>
              <a:rPr lang="it-IT" sz="2400" b="1" i="1">
                <a:solidFill>
                  <a:srgbClr val="FF0000"/>
                </a:solidFill>
              </a:rPr>
              <a:t>Associazione tra sintomi, gravità GOLD e rischio di riacutizzazioni</a:t>
            </a:r>
          </a:p>
        </p:txBody>
      </p:sp>
      <p:sp>
        <p:nvSpPr>
          <p:cNvPr id="15363" name="Text Box 3"/>
          <p:cNvSpPr txBox="1">
            <a:spLocks noChangeArrowheads="1"/>
          </p:cNvSpPr>
          <p:nvPr/>
        </p:nvSpPr>
        <p:spPr bwMode="auto">
          <a:xfrm>
            <a:off x="1260475" y="5661025"/>
            <a:ext cx="2016125" cy="549275"/>
          </a:xfrm>
          <a:prstGeom prst="rect">
            <a:avLst/>
          </a:prstGeom>
          <a:noFill/>
          <a:ln w="9525">
            <a:noFill/>
            <a:miter lim="800000"/>
            <a:headEnd/>
            <a:tailEnd/>
          </a:ln>
        </p:spPr>
        <p:txBody>
          <a:bodyPr>
            <a:prstTxWarp prst="textNoShape">
              <a:avLst/>
            </a:prstTxWarp>
            <a:spAutoFit/>
          </a:bodyPr>
          <a:lstStyle/>
          <a:p>
            <a:pPr algn="ctr">
              <a:spcBef>
                <a:spcPct val="50000"/>
              </a:spcBef>
            </a:pPr>
            <a:r>
              <a:rPr lang="it-IT" sz="1200" b="1"/>
              <a:t>mMRC 0-1</a:t>
            </a:r>
          </a:p>
          <a:p>
            <a:pPr algn="ctr">
              <a:spcBef>
                <a:spcPct val="50000"/>
              </a:spcBef>
            </a:pPr>
            <a:r>
              <a:rPr lang="it-IT" sz="1200" b="1"/>
              <a:t>CAT &lt;10</a:t>
            </a:r>
          </a:p>
        </p:txBody>
      </p:sp>
      <p:sp>
        <p:nvSpPr>
          <p:cNvPr id="15364" name="Text Box 4"/>
          <p:cNvSpPr txBox="1">
            <a:spLocks noChangeArrowheads="1"/>
          </p:cNvSpPr>
          <p:nvPr/>
        </p:nvSpPr>
        <p:spPr bwMode="auto">
          <a:xfrm>
            <a:off x="1979613" y="2276475"/>
            <a:ext cx="863600" cy="519113"/>
          </a:xfrm>
          <a:prstGeom prst="rect">
            <a:avLst/>
          </a:prstGeom>
          <a:noFill/>
          <a:ln w="9525">
            <a:noFill/>
            <a:miter lim="800000"/>
            <a:headEnd/>
            <a:tailEnd/>
          </a:ln>
        </p:spPr>
        <p:txBody>
          <a:bodyPr>
            <a:prstTxWarp prst="textNoShape">
              <a:avLst/>
            </a:prstTxWarp>
            <a:spAutoFit/>
          </a:bodyPr>
          <a:lstStyle/>
          <a:p>
            <a:pPr algn="ctr">
              <a:spcBef>
                <a:spcPct val="50000"/>
              </a:spcBef>
            </a:pPr>
            <a:r>
              <a:rPr lang="it-IT" sz="2800" b="1">
                <a:solidFill>
                  <a:srgbClr val="FF0000"/>
                </a:solidFill>
              </a:rPr>
              <a:t>C</a:t>
            </a:r>
          </a:p>
        </p:txBody>
      </p:sp>
      <p:sp>
        <p:nvSpPr>
          <p:cNvPr id="15365" name="Rectangle 5"/>
          <p:cNvSpPr>
            <a:spLocks noChangeArrowheads="1"/>
          </p:cNvSpPr>
          <p:nvPr/>
        </p:nvSpPr>
        <p:spPr bwMode="auto">
          <a:xfrm>
            <a:off x="1116013" y="1484313"/>
            <a:ext cx="4608512" cy="4176712"/>
          </a:xfrm>
          <a:prstGeom prst="rect">
            <a:avLst/>
          </a:prstGeom>
          <a:noFill/>
          <a:ln w="25400">
            <a:solidFill>
              <a:schemeClr val="tx1"/>
            </a:solidFill>
            <a:miter lim="800000"/>
            <a:headEnd/>
            <a:tailEnd/>
          </a:ln>
        </p:spPr>
        <p:txBody>
          <a:bodyPr wrap="none" anchor="ctr">
            <a:prstTxWarp prst="textNoShape">
              <a:avLst/>
            </a:prstTxWarp>
          </a:bodyPr>
          <a:lstStyle/>
          <a:p>
            <a:endParaRPr lang="it-IT"/>
          </a:p>
        </p:txBody>
      </p:sp>
      <p:sp>
        <p:nvSpPr>
          <p:cNvPr id="15366" name="Line 6"/>
          <p:cNvSpPr>
            <a:spLocks noChangeShapeType="1"/>
          </p:cNvSpPr>
          <p:nvPr/>
        </p:nvSpPr>
        <p:spPr bwMode="auto">
          <a:xfrm>
            <a:off x="1116013" y="3573463"/>
            <a:ext cx="4608512" cy="0"/>
          </a:xfrm>
          <a:prstGeom prst="line">
            <a:avLst/>
          </a:prstGeom>
          <a:noFill/>
          <a:ln w="25400">
            <a:solidFill>
              <a:schemeClr val="tx1"/>
            </a:solidFill>
            <a:prstDash val="dashDot"/>
            <a:round/>
            <a:headEnd/>
            <a:tailEnd/>
          </a:ln>
        </p:spPr>
        <p:txBody>
          <a:bodyPr>
            <a:prstTxWarp prst="textNoShape">
              <a:avLst/>
            </a:prstTxWarp>
          </a:bodyPr>
          <a:lstStyle/>
          <a:p>
            <a:endParaRPr lang="it-IT"/>
          </a:p>
        </p:txBody>
      </p:sp>
      <p:sp>
        <p:nvSpPr>
          <p:cNvPr id="15367" name="Line 7"/>
          <p:cNvSpPr>
            <a:spLocks noChangeShapeType="1"/>
          </p:cNvSpPr>
          <p:nvPr/>
        </p:nvSpPr>
        <p:spPr bwMode="auto">
          <a:xfrm>
            <a:off x="3419475" y="1484313"/>
            <a:ext cx="0" cy="4176712"/>
          </a:xfrm>
          <a:prstGeom prst="line">
            <a:avLst/>
          </a:prstGeom>
          <a:noFill/>
          <a:ln w="25400">
            <a:solidFill>
              <a:schemeClr val="tx1"/>
            </a:solidFill>
            <a:prstDash val="dashDot"/>
            <a:round/>
            <a:headEnd/>
            <a:tailEnd/>
          </a:ln>
        </p:spPr>
        <p:txBody>
          <a:bodyPr>
            <a:prstTxWarp prst="textNoShape">
              <a:avLst/>
            </a:prstTxWarp>
          </a:bodyPr>
          <a:lstStyle/>
          <a:p>
            <a:endParaRPr lang="it-IT"/>
          </a:p>
        </p:txBody>
      </p:sp>
      <p:sp>
        <p:nvSpPr>
          <p:cNvPr id="15368" name="Text Box 8"/>
          <p:cNvSpPr txBox="1">
            <a:spLocks noChangeArrowheads="1"/>
          </p:cNvSpPr>
          <p:nvPr/>
        </p:nvSpPr>
        <p:spPr bwMode="auto">
          <a:xfrm>
            <a:off x="1763713" y="4437063"/>
            <a:ext cx="1152525" cy="519112"/>
          </a:xfrm>
          <a:prstGeom prst="rect">
            <a:avLst/>
          </a:prstGeom>
          <a:noFill/>
          <a:ln w="9525">
            <a:noFill/>
            <a:miter lim="800000"/>
            <a:headEnd/>
            <a:tailEnd/>
          </a:ln>
        </p:spPr>
        <p:txBody>
          <a:bodyPr>
            <a:prstTxWarp prst="textNoShape">
              <a:avLst/>
            </a:prstTxWarp>
            <a:spAutoFit/>
          </a:bodyPr>
          <a:lstStyle/>
          <a:p>
            <a:pPr algn="ctr">
              <a:spcBef>
                <a:spcPct val="50000"/>
              </a:spcBef>
            </a:pPr>
            <a:r>
              <a:rPr lang="it-IT" sz="2800" b="1">
                <a:solidFill>
                  <a:srgbClr val="FF0000"/>
                </a:solidFill>
              </a:rPr>
              <a:t>A</a:t>
            </a:r>
          </a:p>
        </p:txBody>
      </p:sp>
      <p:sp>
        <p:nvSpPr>
          <p:cNvPr id="15369" name="Text Box 9"/>
          <p:cNvSpPr txBox="1">
            <a:spLocks noChangeArrowheads="1"/>
          </p:cNvSpPr>
          <p:nvPr/>
        </p:nvSpPr>
        <p:spPr bwMode="auto">
          <a:xfrm>
            <a:off x="4140200" y="4365625"/>
            <a:ext cx="936625" cy="519113"/>
          </a:xfrm>
          <a:prstGeom prst="rect">
            <a:avLst/>
          </a:prstGeom>
          <a:noFill/>
          <a:ln w="9525">
            <a:noFill/>
            <a:miter lim="800000"/>
            <a:headEnd/>
            <a:tailEnd/>
          </a:ln>
        </p:spPr>
        <p:txBody>
          <a:bodyPr>
            <a:prstTxWarp prst="textNoShape">
              <a:avLst/>
            </a:prstTxWarp>
            <a:spAutoFit/>
          </a:bodyPr>
          <a:lstStyle/>
          <a:p>
            <a:pPr algn="ctr">
              <a:spcBef>
                <a:spcPct val="50000"/>
              </a:spcBef>
            </a:pPr>
            <a:r>
              <a:rPr lang="it-IT" sz="2800" b="1">
                <a:solidFill>
                  <a:srgbClr val="FF0000"/>
                </a:solidFill>
              </a:rPr>
              <a:t>B</a:t>
            </a:r>
          </a:p>
        </p:txBody>
      </p:sp>
      <p:sp>
        <p:nvSpPr>
          <p:cNvPr id="15370" name="Text Box 10"/>
          <p:cNvSpPr txBox="1">
            <a:spLocks noChangeArrowheads="1"/>
          </p:cNvSpPr>
          <p:nvPr/>
        </p:nvSpPr>
        <p:spPr bwMode="auto">
          <a:xfrm>
            <a:off x="4211638" y="2262188"/>
            <a:ext cx="863600" cy="519112"/>
          </a:xfrm>
          <a:prstGeom prst="rect">
            <a:avLst/>
          </a:prstGeom>
          <a:noFill/>
          <a:ln w="9525">
            <a:noFill/>
            <a:miter lim="800000"/>
            <a:headEnd/>
            <a:tailEnd/>
          </a:ln>
        </p:spPr>
        <p:txBody>
          <a:bodyPr>
            <a:prstTxWarp prst="textNoShape">
              <a:avLst/>
            </a:prstTxWarp>
            <a:spAutoFit/>
          </a:bodyPr>
          <a:lstStyle/>
          <a:p>
            <a:pPr algn="ctr">
              <a:spcBef>
                <a:spcPct val="50000"/>
              </a:spcBef>
            </a:pPr>
            <a:r>
              <a:rPr lang="it-IT" sz="2800" b="1">
                <a:solidFill>
                  <a:srgbClr val="FF0000"/>
                </a:solidFill>
              </a:rPr>
              <a:t>D</a:t>
            </a:r>
          </a:p>
        </p:txBody>
      </p:sp>
      <p:sp>
        <p:nvSpPr>
          <p:cNvPr id="15371" name="Text Box 11"/>
          <p:cNvSpPr txBox="1">
            <a:spLocks noChangeArrowheads="1"/>
          </p:cNvSpPr>
          <p:nvPr/>
        </p:nvSpPr>
        <p:spPr bwMode="auto">
          <a:xfrm>
            <a:off x="4068763" y="5661025"/>
            <a:ext cx="2016125" cy="549275"/>
          </a:xfrm>
          <a:prstGeom prst="rect">
            <a:avLst/>
          </a:prstGeom>
          <a:noFill/>
          <a:ln w="9525">
            <a:noFill/>
            <a:miter lim="800000"/>
            <a:headEnd/>
            <a:tailEnd/>
          </a:ln>
        </p:spPr>
        <p:txBody>
          <a:bodyPr>
            <a:prstTxWarp prst="textNoShape">
              <a:avLst/>
            </a:prstTxWarp>
            <a:spAutoFit/>
          </a:bodyPr>
          <a:lstStyle/>
          <a:p>
            <a:pPr>
              <a:spcBef>
                <a:spcPct val="50000"/>
              </a:spcBef>
            </a:pPr>
            <a:r>
              <a:rPr lang="it-IT" sz="1200" b="1"/>
              <a:t>mMRC </a:t>
            </a:r>
            <a:r>
              <a:rPr lang="it-IT" sz="1200" b="1">
                <a:ea typeface="Arial" pitchFamily="-84" charset="0"/>
                <a:cs typeface="Arial" pitchFamily="-84" charset="0"/>
              </a:rPr>
              <a:t>≥ 2</a:t>
            </a:r>
          </a:p>
          <a:p>
            <a:pPr>
              <a:spcBef>
                <a:spcPct val="50000"/>
              </a:spcBef>
            </a:pPr>
            <a:r>
              <a:rPr lang="it-IT" sz="1200" b="1">
                <a:ea typeface="Arial" pitchFamily="-84" charset="0"/>
                <a:cs typeface="Arial" pitchFamily="-84" charset="0"/>
              </a:rPr>
              <a:t>CAT </a:t>
            </a:r>
            <a:r>
              <a:rPr lang="it-IT" sz="1200" b="1"/>
              <a:t>≥ 10</a:t>
            </a:r>
          </a:p>
        </p:txBody>
      </p:sp>
      <p:sp>
        <p:nvSpPr>
          <p:cNvPr id="15372" name="Text Box 12"/>
          <p:cNvSpPr txBox="1">
            <a:spLocks noChangeArrowheads="1"/>
          </p:cNvSpPr>
          <p:nvPr/>
        </p:nvSpPr>
        <p:spPr bwMode="auto">
          <a:xfrm>
            <a:off x="1331913" y="6092825"/>
            <a:ext cx="4105275" cy="366713"/>
          </a:xfrm>
          <a:prstGeom prst="rect">
            <a:avLst/>
          </a:prstGeom>
          <a:noFill/>
          <a:ln w="9525">
            <a:noFill/>
            <a:miter lim="800000"/>
            <a:headEnd/>
            <a:tailEnd/>
          </a:ln>
        </p:spPr>
        <p:txBody>
          <a:bodyPr>
            <a:prstTxWarp prst="textNoShape">
              <a:avLst/>
            </a:prstTxWarp>
            <a:spAutoFit/>
          </a:bodyPr>
          <a:lstStyle/>
          <a:p>
            <a:pPr algn="ctr">
              <a:spcBef>
                <a:spcPct val="50000"/>
              </a:spcBef>
            </a:pPr>
            <a:r>
              <a:rPr lang="it-IT" b="1"/>
              <a:t>Sintomi</a:t>
            </a:r>
          </a:p>
        </p:txBody>
      </p:sp>
      <p:sp>
        <p:nvSpPr>
          <p:cNvPr id="15373" name="Text Box 13"/>
          <p:cNvSpPr txBox="1">
            <a:spLocks noChangeArrowheads="1"/>
          </p:cNvSpPr>
          <p:nvPr/>
        </p:nvSpPr>
        <p:spPr bwMode="auto">
          <a:xfrm rot="-5400000">
            <a:off x="-1938338" y="3241675"/>
            <a:ext cx="4537075" cy="733426"/>
          </a:xfrm>
          <a:prstGeom prst="rect">
            <a:avLst/>
          </a:prstGeom>
          <a:noFill/>
          <a:ln w="9525">
            <a:noFill/>
            <a:miter lim="800000"/>
            <a:headEnd/>
            <a:tailEnd/>
          </a:ln>
        </p:spPr>
        <p:txBody>
          <a:bodyPr>
            <a:prstTxWarp prst="textNoShape">
              <a:avLst/>
            </a:prstTxWarp>
            <a:spAutoFit/>
          </a:bodyPr>
          <a:lstStyle/>
          <a:p>
            <a:pPr algn="ctr">
              <a:spcBef>
                <a:spcPct val="50000"/>
              </a:spcBef>
            </a:pPr>
            <a:r>
              <a:rPr lang="it-IT" b="1"/>
              <a:t>Rischio</a:t>
            </a:r>
          </a:p>
          <a:p>
            <a:pPr algn="ctr">
              <a:spcBef>
                <a:spcPct val="50000"/>
              </a:spcBef>
            </a:pPr>
            <a:r>
              <a:rPr lang="it-IT" sz="1600" b="1"/>
              <a:t>Classificazione GOLD</a:t>
            </a:r>
          </a:p>
        </p:txBody>
      </p:sp>
      <p:sp>
        <p:nvSpPr>
          <p:cNvPr id="15374" name="Text Box 14"/>
          <p:cNvSpPr txBox="1">
            <a:spLocks noChangeArrowheads="1"/>
          </p:cNvSpPr>
          <p:nvPr/>
        </p:nvSpPr>
        <p:spPr bwMode="auto">
          <a:xfrm>
            <a:off x="611188" y="4862513"/>
            <a:ext cx="431800" cy="366712"/>
          </a:xfrm>
          <a:prstGeom prst="rect">
            <a:avLst/>
          </a:prstGeom>
          <a:noFill/>
          <a:ln w="9525">
            <a:noFill/>
            <a:miter lim="800000"/>
            <a:headEnd/>
            <a:tailEnd/>
          </a:ln>
        </p:spPr>
        <p:txBody>
          <a:bodyPr>
            <a:prstTxWarp prst="textNoShape">
              <a:avLst/>
            </a:prstTxWarp>
            <a:spAutoFit/>
          </a:bodyPr>
          <a:lstStyle/>
          <a:p>
            <a:pPr>
              <a:spcBef>
                <a:spcPct val="50000"/>
              </a:spcBef>
            </a:pPr>
            <a:r>
              <a:rPr lang="it-IT"/>
              <a:t>1</a:t>
            </a:r>
          </a:p>
        </p:txBody>
      </p:sp>
      <p:sp>
        <p:nvSpPr>
          <p:cNvPr id="15375" name="Text Box 15"/>
          <p:cNvSpPr txBox="1">
            <a:spLocks noChangeArrowheads="1"/>
          </p:cNvSpPr>
          <p:nvPr/>
        </p:nvSpPr>
        <p:spPr bwMode="auto">
          <a:xfrm>
            <a:off x="611188" y="3860800"/>
            <a:ext cx="431800" cy="366713"/>
          </a:xfrm>
          <a:prstGeom prst="rect">
            <a:avLst/>
          </a:prstGeom>
          <a:noFill/>
          <a:ln w="9525">
            <a:noFill/>
            <a:miter lim="800000"/>
            <a:headEnd/>
            <a:tailEnd/>
          </a:ln>
        </p:spPr>
        <p:txBody>
          <a:bodyPr>
            <a:prstTxWarp prst="textNoShape">
              <a:avLst/>
            </a:prstTxWarp>
            <a:spAutoFit/>
          </a:bodyPr>
          <a:lstStyle/>
          <a:p>
            <a:pPr>
              <a:spcBef>
                <a:spcPct val="50000"/>
              </a:spcBef>
            </a:pPr>
            <a:r>
              <a:rPr lang="it-IT"/>
              <a:t>2</a:t>
            </a:r>
          </a:p>
        </p:txBody>
      </p:sp>
      <p:sp>
        <p:nvSpPr>
          <p:cNvPr id="15376" name="Text Box 16"/>
          <p:cNvSpPr txBox="1">
            <a:spLocks noChangeArrowheads="1"/>
          </p:cNvSpPr>
          <p:nvPr/>
        </p:nvSpPr>
        <p:spPr bwMode="auto">
          <a:xfrm>
            <a:off x="611188" y="2781300"/>
            <a:ext cx="431800" cy="366713"/>
          </a:xfrm>
          <a:prstGeom prst="rect">
            <a:avLst/>
          </a:prstGeom>
          <a:noFill/>
          <a:ln w="9525">
            <a:noFill/>
            <a:miter lim="800000"/>
            <a:headEnd/>
            <a:tailEnd/>
          </a:ln>
        </p:spPr>
        <p:txBody>
          <a:bodyPr>
            <a:prstTxWarp prst="textNoShape">
              <a:avLst/>
            </a:prstTxWarp>
            <a:spAutoFit/>
          </a:bodyPr>
          <a:lstStyle/>
          <a:p>
            <a:pPr>
              <a:spcBef>
                <a:spcPct val="50000"/>
              </a:spcBef>
            </a:pPr>
            <a:r>
              <a:rPr lang="it-IT"/>
              <a:t>3</a:t>
            </a:r>
          </a:p>
        </p:txBody>
      </p:sp>
      <p:sp>
        <p:nvSpPr>
          <p:cNvPr id="15377" name="Text Box 17"/>
          <p:cNvSpPr txBox="1">
            <a:spLocks noChangeArrowheads="1"/>
          </p:cNvSpPr>
          <p:nvPr/>
        </p:nvSpPr>
        <p:spPr bwMode="auto">
          <a:xfrm>
            <a:off x="611188" y="1844675"/>
            <a:ext cx="431800" cy="366713"/>
          </a:xfrm>
          <a:prstGeom prst="rect">
            <a:avLst/>
          </a:prstGeom>
          <a:noFill/>
          <a:ln w="9525">
            <a:noFill/>
            <a:miter lim="800000"/>
            <a:headEnd/>
            <a:tailEnd/>
          </a:ln>
        </p:spPr>
        <p:txBody>
          <a:bodyPr>
            <a:prstTxWarp prst="textNoShape">
              <a:avLst/>
            </a:prstTxWarp>
            <a:spAutoFit/>
          </a:bodyPr>
          <a:lstStyle/>
          <a:p>
            <a:pPr>
              <a:spcBef>
                <a:spcPct val="50000"/>
              </a:spcBef>
            </a:pPr>
            <a:r>
              <a:rPr lang="it-IT"/>
              <a:t>4</a:t>
            </a:r>
          </a:p>
        </p:txBody>
      </p:sp>
      <p:sp>
        <p:nvSpPr>
          <p:cNvPr id="15378" name="Text Box 18"/>
          <p:cNvSpPr txBox="1">
            <a:spLocks noChangeArrowheads="1"/>
          </p:cNvSpPr>
          <p:nvPr/>
        </p:nvSpPr>
        <p:spPr bwMode="auto">
          <a:xfrm>
            <a:off x="5868988" y="4941888"/>
            <a:ext cx="790575" cy="366712"/>
          </a:xfrm>
          <a:prstGeom prst="rect">
            <a:avLst/>
          </a:prstGeom>
          <a:noFill/>
          <a:ln w="9525">
            <a:noFill/>
            <a:miter lim="800000"/>
            <a:headEnd/>
            <a:tailEnd/>
          </a:ln>
        </p:spPr>
        <p:txBody>
          <a:bodyPr>
            <a:prstTxWarp prst="textNoShape">
              <a:avLst/>
            </a:prstTxWarp>
            <a:spAutoFit/>
          </a:bodyPr>
          <a:lstStyle/>
          <a:p>
            <a:pPr>
              <a:spcBef>
                <a:spcPct val="50000"/>
              </a:spcBef>
            </a:pPr>
            <a:r>
              <a:rPr lang="it-IT"/>
              <a:t>0</a:t>
            </a:r>
          </a:p>
        </p:txBody>
      </p:sp>
      <p:sp>
        <p:nvSpPr>
          <p:cNvPr id="15379" name="Text Box 19"/>
          <p:cNvSpPr txBox="1">
            <a:spLocks noChangeArrowheads="1"/>
          </p:cNvSpPr>
          <p:nvPr/>
        </p:nvSpPr>
        <p:spPr bwMode="auto">
          <a:xfrm>
            <a:off x="5868988" y="3860800"/>
            <a:ext cx="790575" cy="366713"/>
          </a:xfrm>
          <a:prstGeom prst="rect">
            <a:avLst/>
          </a:prstGeom>
          <a:noFill/>
          <a:ln w="9525">
            <a:noFill/>
            <a:miter lim="800000"/>
            <a:headEnd/>
            <a:tailEnd/>
          </a:ln>
        </p:spPr>
        <p:txBody>
          <a:bodyPr>
            <a:prstTxWarp prst="textNoShape">
              <a:avLst/>
            </a:prstTxWarp>
            <a:spAutoFit/>
          </a:bodyPr>
          <a:lstStyle/>
          <a:p>
            <a:pPr>
              <a:spcBef>
                <a:spcPct val="50000"/>
              </a:spcBef>
            </a:pPr>
            <a:r>
              <a:rPr lang="it-IT"/>
              <a:t>1</a:t>
            </a:r>
          </a:p>
        </p:txBody>
      </p:sp>
      <p:sp>
        <p:nvSpPr>
          <p:cNvPr id="15380" name="Text Box 20"/>
          <p:cNvSpPr txBox="1">
            <a:spLocks noChangeArrowheads="1"/>
          </p:cNvSpPr>
          <p:nvPr/>
        </p:nvSpPr>
        <p:spPr bwMode="auto">
          <a:xfrm>
            <a:off x="5940425" y="2205038"/>
            <a:ext cx="790575" cy="366712"/>
          </a:xfrm>
          <a:prstGeom prst="rect">
            <a:avLst/>
          </a:prstGeom>
          <a:noFill/>
          <a:ln w="9525">
            <a:noFill/>
            <a:miter lim="800000"/>
            <a:headEnd/>
            <a:tailEnd/>
          </a:ln>
        </p:spPr>
        <p:txBody>
          <a:bodyPr>
            <a:prstTxWarp prst="textNoShape">
              <a:avLst/>
            </a:prstTxWarp>
            <a:spAutoFit/>
          </a:bodyPr>
          <a:lstStyle/>
          <a:p>
            <a:pPr>
              <a:spcBef>
                <a:spcPct val="50000"/>
              </a:spcBef>
            </a:pPr>
            <a:r>
              <a:rPr lang="it-IT"/>
              <a:t>≥ 2</a:t>
            </a:r>
          </a:p>
        </p:txBody>
      </p:sp>
      <p:sp>
        <p:nvSpPr>
          <p:cNvPr id="15381" name="Text Box 21"/>
          <p:cNvSpPr txBox="1">
            <a:spLocks noChangeArrowheads="1"/>
          </p:cNvSpPr>
          <p:nvPr/>
        </p:nvSpPr>
        <p:spPr bwMode="auto">
          <a:xfrm rot="-5400000">
            <a:off x="4183063" y="3530600"/>
            <a:ext cx="4537075" cy="733425"/>
          </a:xfrm>
          <a:prstGeom prst="rect">
            <a:avLst/>
          </a:prstGeom>
          <a:noFill/>
          <a:ln w="9525">
            <a:noFill/>
            <a:miter lim="800000"/>
            <a:headEnd/>
            <a:tailEnd/>
          </a:ln>
        </p:spPr>
        <p:txBody>
          <a:bodyPr>
            <a:prstTxWarp prst="textNoShape">
              <a:avLst/>
            </a:prstTxWarp>
            <a:spAutoFit/>
          </a:bodyPr>
          <a:lstStyle/>
          <a:p>
            <a:pPr algn="ctr">
              <a:spcBef>
                <a:spcPct val="50000"/>
              </a:spcBef>
            </a:pPr>
            <a:r>
              <a:rPr lang="it-IT" b="1"/>
              <a:t>Rischio</a:t>
            </a:r>
          </a:p>
          <a:p>
            <a:pPr algn="ctr">
              <a:spcBef>
                <a:spcPct val="50000"/>
              </a:spcBef>
            </a:pPr>
            <a:r>
              <a:rPr lang="it-IT" sz="1600" b="1"/>
              <a:t>Storia di riacutizzazione</a:t>
            </a:r>
          </a:p>
        </p:txBody>
      </p:sp>
      <p:sp>
        <p:nvSpPr>
          <p:cNvPr id="15382" name="Text Box 22"/>
          <p:cNvSpPr txBox="1">
            <a:spLocks noChangeArrowheads="1"/>
          </p:cNvSpPr>
          <p:nvPr/>
        </p:nvSpPr>
        <p:spPr bwMode="auto">
          <a:xfrm>
            <a:off x="2700338" y="6453188"/>
            <a:ext cx="3168650" cy="274637"/>
          </a:xfrm>
          <a:prstGeom prst="rect">
            <a:avLst/>
          </a:prstGeom>
          <a:noFill/>
          <a:ln w="9525">
            <a:noFill/>
            <a:miter lim="800000"/>
            <a:headEnd/>
            <a:tailEnd/>
          </a:ln>
        </p:spPr>
        <p:txBody>
          <a:bodyPr>
            <a:prstTxWarp prst="textNoShape">
              <a:avLst/>
            </a:prstTxWarp>
            <a:spAutoFit/>
          </a:bodyPr>
          <a:lstStyle/>
          <a:p>
            <a:pPr algn="r">
              <a:spcBef>
                <a:spcPct val="50000"/>
              </a:spcBef>
            </a:pPr>
            <a:r>
              <a:rPr lang="it-IT" sz="1200" b="1"/>
              <a:t>(GOLD 2013)</a:t>
            </a:r>
          </a:p>
        </p:txBody>
      </p:sp>
      <p:sp>
        <p:nvSpPr>
          <p:cNvPr id="15383" name="Text Box 23"/>
          <p:cNvSpPr txBox="1">
            <a:spLocks noChangeArrowheads="1"/>
          </p:cNvSpPr>
          <p:nvPr/>
        </p:nvSpPr>
        <p:spPr bwMode="auto">
          <a:xfrm>
            <a:off x="6732588" y="2041525"/>
            <a:ext cx="2411412" cy="2781300"/>
          </a:xfrm>
          <a:prstGeom prst="rect">
            <a:avLst/>
          </a:prstGeom>
          <a:noFill/>
          <a:ln w="9525">
            <a:noFill/>
            <a:miter lim="800000"/>
            <a:headEnd/>
            <a:tailEnd/>
          </a:ln>
        </p:spPr>
        <p:txBody>
          <a:bodyPr>
            <a:prstTxWarp prst="textNoShape">
              <a:avLst/>
            </a:prstTxWarp>
            <a:spAutoFit/>
          </a:bodyPr>
          <a:lstStyle/>
          <a:p>
            <a:pPr marL="342900" indent="-342900">
              <a:spcBef>
                <a:spcPct val="50000"/>
              </a:spcBef>
            </a:pPr>
            <a:r>
              <a:rPr lang="it-IT" sz="1600" b="1"/>
              <a:t>Quattro categorie:</a:t>
            </a:r>
          </a:p>
          <a:p>
            <a:pPr marL="342900" indent="-342900">
              <a:spcBef>
                <a:spcPct val="50000"/>
              </a:spcBef>
              <a:buClr>
                <a:srgbClr val="FF0000"/>
              </a:buClr>
              <a:buFontTx/>
              <a:buAutoNum type="alphaUcPeriod"/>
            </a:pPr>
            <a:r>
              <a:rPr lang="it-IT" sz="1600" b="1"/>
              <a:t>Sintomi lievi, basso rischio</a:t>
            </a:r>
          </a:p>
          <a:p>
            <a:pPr marL="342900" indent="-342900">
              <a:spcBef>
                <a:spcPct val="50000"/>
              </a:spcBef>
              <a:buClr>
                <a:srgbClr val="FF0000"/>
              </a:buClr>
              <a:buFontTx/>
              <a:buAutoNum type="alphaUcPeriod"/>
            </a:pPr>
            <a:r>
              <a:rPr lang="it-IT" sz="1600" b="1"/>
              <a:t>Sintomi gravi, basso rischio</a:t>
            </a:r>
          </a:p>
          <a:p>
            <a:pPr marL="342900" indent="-342900">
              <a:spcBef>
                <a:spcPct val="50000"/>
              </a:spcBef>
              <a:buClr>
                <a:srgbClr val="FF0000"/>
              </a:buClr>
              <a:buFontTx/>
              <a:buAutoNum type="alphaUcPeriod"/>
            </a:pPr>
            <a:r>
              <a:rPr lang="it-IT" sz="1600" b="1"/>
              <a:t>Sintomi lievi, alto rischio</a:t>
            </a:r>
          </a:p>
          <a:p>
            <a:pPr marL="342900" indent="-342900">
              <a:spcBef>
                <a:spcPct val="50000"/>
              </a:spcBef>
              <a:buClr>
                <a:srgbClr val="FF0000"/>
              </a:buClr>
              <a:buFontTx/>
              <a:buAutoNum type="alphaUcPeriod"/>
            </a:pPr>
            <a:r>
              <a:rPr lang="it-IT" sz="1600" b="1"/>
              <a:t>Sintomi gravi, alto rischio</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O:\13_ARC_311_LINEE_GUIDA_BPCO\DOCUMENTO BPCO\Documenti finali_OTT13\Slide kit def\SLIDE KIT_DOCUMENTO BPCO final_NO COMMENTI 31102013\Diapositiva62.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260475" y="5661025"/>
            <a:ext cx="2016125" cy="549275"/>
          </a:xfrm>
          <a:prstGeom prst="rect">
            <a:avLst/>
          </a:prstGeom>
          <a:noFill/>
          <a:ln w="9525">
            <a:noFill/>
            <a:miter lim="800000"/>
            <a:headEnd/>
            <a:tailEnd/>
          </a:ln>
        </p:spPr>
        <p:txBody>
          <a:bodyPr>
            <a:prstTxWarp prst="textNoShape">
              <a:avLst/>
            </a:prstTxWarp>
            <a:spAutoFit/>
          </a:bodyPr>
          <a:lstStyle/>
          <a:p>
            <a:pPr algn="ctr">
              <a:spcBef>
                <a:spcPct val="50000"/>
              </a:spcBef>
            </a:pPr>
            <a:r>
              <a:rPr lang="it-IT" sz="1200" b="1"/>
              <a:t>mMRC 0-1</a:t>
            </a:r>
          </a:p>
          <a:p>
            <a:pPr algn="ctr">
              <a:spcBef>
                <a:spcPct val="50000"/>
              </a:spcBef>
            </a:pPr>
            <a:r>
              <a:rPr lang="it-IT" sz="1200" b="1"/>
              <a:t>CAT &lt;10</a:t>
            </a:r>
          </a:p>
        </p:txBody>
      </p:sp>
      <p:sp>
        <p:nvSpPr>
          <p:cNvPr id="17411" name="Text Box 3"/>
          <p:cNvSpPr txBox="1">
            <a:spLocks noChangeArrowheads="1"/>
          </p:cNvSpPr>
          <p:nvPr/>
        </p:nvSpPr>
        <p:spPr bwMode="auto">
          <a:xfrm>
            <a:off x="1979613" y="1470025"/>
            <a:ext cx="863600" cy="519113"/>
          </a:xfrm>
          <a:prstGeom prst="rect">
            <a:avLst/>
          </a:prstGeom>
          <a:noFill/>
          <a:ln w="9525">
            <a:noFill/>
            <a:miter lim="800000"/>
            <a:headEnd/>
            <a:tailEnd/>
          </a:ln>
        </p:spPr>
        <p:txBody>
          <a:bodyPr>
            <a:prstTxWarp prst="textNoShape">
              <a:avLst/>
            </a:prstTxWarp>
            <a:spAutoFit/>
          </a:bodyPr>
          <a:lstStyle/>
          <a:p>
            <a:pPr algn="ctr">
              <a:spcBef>
                <a:spcPct val="50000"/>
              </a:spcBef>
            </a:pPr>
            <a:r>
              <a:rPr lang="it-IT" sz="2800" b="1">
                <a:solidFill>
                  <a:srgbClr val="FF0000"/>
                </a:solidFill>
              </a:rPr>
              <a:t>C</a:t>
            </a:r>
          </a:p>
        </p:txBody>
      </p:sp>
      <p:sp>
        <p:nvSpPr>
          <p:cNvPr id="17412" name="Rectangle 4"/>
          <p:cNvSpPr>
            <a:spLocks noChangeArrowheads="1"/>
          </p:cNvSpPr>
          <p:nvPr/>
        </p:nvSpPr>
        <p:spPr bwMode="auto">
          <a:xfrm>
            <a:off x="1116013" y="1484313"/>
            <a:ext cx="4608512" cy="4176712"/>
          </a:xfrm>
          <a:prstGeom prst="rect">
            <a:avLst/>
          </a:prstGeom>
          <a:noFill/>
          <a:ln w="25400">
            <a:solidFill>
              <a:schemeClr val="tx1"/>
            </a:solidFill>
            <a:miter lim="800000"/>
            <a:headEnd/>
            <a:tailEnd/>
          </a:ln>
        </p:spPr>
        <p:txBody>
          <a:bodyPr wrap="none" anchor="ctr">
            <a:prstTxWarp prst="textNoShape">
              <a:avLst/>
            </a:prstTxWarp>
          </a:bodyPr>
          <a:lstStyle/>
          <a:p>
            <a:endParaRPr lang="it-IT"/>
          </a:p>
        </p:txBody>
      </p:sp>
      <p:sp>
        <p:nvSpPr>
          <p:cNvPr id="17413" name="Line 5"/>
          <p:cNvSpPr>
            <a:spLocks noChangeShapeType="1"/>
          </p:cNvSpPr>
          <p:nvPr/>
        </p:nvSpPr>
        <p:spPr bwMode="auto">
          <a:xfrm>
            <a:off x="1116013" y="3573463"/>
            <a:ext cx="4608512" cy="0"/>
          </a:xfrm>
          <a:prstGeom prst="line">
            <a:avLst/>
          </a:prstGeom>
          <a:noFill/>
          <a:ln w="25400">
            <a:solidFill>
              <a:schemeClr val="tx1"/>
            </a:solidFill>
            <a:prstDash val="dashDot"/>
            <a:round/>
            <a:headEnd/>
            <a:tailEnd/>
          </a:ln>
        </p:spPr>
        <p:txBody>
          <a:bodyPr>
            <a:prstTxWarp prst="textNoShape">
              <a:avLst/>
            </a:prstTxWarp>
          </a:bodyPr>
          <a:lstStyle/>
          <a:p>
            <a:endParaRPr lang="it-IT"/>
          </a:p>
        </p:txBody>
      </p:sp>
      <p:sp>
        <p:nvSpPr>
          <p:cNvPr id="17414" name="Line 6"/>
          <p:cNvSpPr>
            <a:spLocks noChangeShapeType="1"/>
          </p:cNvSpPr>
          <p:nvPr/>
        </p:nvSpPr>
        <p:spPr bwMode="auto">
          <a:xfrm>
            <a:off x="3419475" y="1484313"/>
            <a:ext cx="0" cy="4176712"/>
          </a:xfrm>
          <a:prstGeom prst="line">
            <a:avLst/>
          </a:prstGeom>
          <a:noFill/>
          <a:ln w="25400">
            <a:solidFill>
              <a:schemeClr val="tx1"/>
            </a:solidFill>
            <a:prstDash val="dashDot"/>
            <a:round/>
            <a:headEnd/>
            <a:tailEnd/>
          </a:ln>
        </p:spPr>
        <p:txBody>
          <a:bodyPr>
            <a:prstTxWarp prst="textNoShape">
              <a:avLst/>
            </a:prstTxWarp>
          </a:bodyPr>
          <a:lstStyle/>
          <a:p>
            <a:endParaRPr lang="it-IT"/>
          </a:p>
        </p:txBody>
      </p:sp>
      <p:sp>
        <p:nvSpPr>
          <p:cNvPr id="17415" name="Text Box 7"/>
          <p:cNvSpPr txBox="1">
            <a:spLocks noChangeArrowheads="1"/>
          </p:cNvSpPr>
          <p:nvPr/>
        </p:nvSpPr>
        <p:spPr bwMode="auto">
          <a:xfrm>
            <a:off x="1763713" y="3573463"/>
            <a:ext cx="1152525" cy="519112"/>
          </a:xfrm>
          <a:prstGeom prst="rect">
            <a:avLst/>
          </a:prstGeom>
          <a:noFill/>
          <a:ln w="9525">
            <a:noFill/>
            <a:miter lim="800000"/>
            <a:headEnd/>
            <a:tailEnd/>
          </a:ln>
        </p:spPr>
        <p:txBody>
          <a:bodyPr>
            <a:prstTxWarp prst="textNoShape">
              <a:avLst/>
            </a:prstTxWarp>
            <a:spAutoFit/>
          </a:bodyPr>
          <a:lstStyle/>
          <a:p>
            <a:pPr algn="ctr">
              <a:spcBef>
                <a:spcPct val="50000"/>
              </a:spcBef>
            </a:pPr>
            <a:r>
              <a:rPr lang="it-IT" sz="2800" b="1">
                <a:solidFill>
                  <a:srgbClr val="FF0000"/>
                </a:solidFill>
              </a:rPr>
              <a:t>A</a:t>
            </a:r>
          </a:p>
        </p:txBody>
      </p:sp>
      <p:sp>
        <p:nvSpPr>
          <p:cNvPr id="17416" name="Text Box 8"/>
          <p:cNvSpPr txBox="1">
            <a:spLocks noChangeArrowheads="1"/>
          </p:cNvSpPr>
          <p:nvPr/>
        </p:nvSpPr>
        <p:spPr bwMode="auto">
          <a:xfrm>
            <a:off x="4140200" y="3557588"/>
            <a:ext cx="936625" cy="519112"/>
          </a:xfrm>
          <a:prstGeom prst="rect">
            <a:avLst/>
          </a:prstGeom>
          <a:noFill/>
          <a:ln w="9525">
            <a:noFill/>
            <a:miter lim="800000"/>
            <a:headEnd/>
            <a:tailEnd/>
          </a:ln>
        </p:spPr>
        <p:txBody>
          <a:bodyPr>
            <a:prstTxWarp prst="textNoShape">
              <a:avLst/>
            </a:prstTxWarp>
            <a:spAutoFit/>
          </a:bodyPr>
          <a:lstStyle/>
          <a:p>
            <a:pPr algn="ctr">
              <a:spcBef>
                <a:spcPct val="50000"/>
              </a:spcBef>
            </a:pPr>
            <a:r>
              <a:rPr lang="it-IT" sz="2800" b="1">
                <a:solidFill>
                  <a:srgbClr val="FF0000"/>
                </a:solidFill>
              </a:rPr>
              <a:t>B</a:t>
            </a:r>
          </a:p>
        </p:txBody>
      </p:sp>
      <p:sp>
        <p:nvSpPr>
          <p:cNvPr id="17417" name="Text Box 9"/>
          <p:cNvSpPr txBox="1">
            <a:spLocks noChangeArrowheads="1"/>
          </p:cNvSpPr>
          <p:nvPr/>
        </p:nvSpPr>
        <p:spPr bwMode="auto">
          <a:xfrm>
            <a:off x="4211638" y="1470025"/>
            <a:ext cx="863600" cy="519113"/>
          </a:xfrm>
          <a:prstGeom prst="rect">
            <a:avLst/>
          </a:prstGeom>
          <a:noFill/>
          <a:ln w="9525">
            <a:noFill/>
            <a:miter lim="800000"/>
            <a:headEnd/>
            <a:tailEnd/>
          </a:ln>
        </p:spPr>
        <p:txBody>
          <a:bodyPr>
            <a:prstTxWarp prst="textNoShape">
              <a:avLst/>
            </a:prstTxWarp>
            <a:spAutoFit/>
          </a:bodyPr>
          <a:lstStyle/>
          <a:p>
            <a:pPr algn="ctr">
              <a:spcBef>
                <a:spcPct val="50000"/>
              </a:spcBef>
            </a:pPr>
            <a:r>
              <a:rPr lang="it-IT" sz="2800" b="1">
                <a:solidFill>
                  <a:srgbClr val="FF0000"/>
                </a:solidFill>
              </a:rPr>
              <a:t>D</a:t>
            </a:r>
          </a:p>
        </p:txBody>
      </p:sp>
      <p:sp>
        <p:nvSpPr>
          <p:cNvPr id="17418" name="Text Box 10"/>
          <p:cNvSpPr txBox="1">
            <a:spLocks noChangeArrowheads="1"/>
          </p:cNvSpPr>
          <p:nvPr/>
        </p:nvSpPr>
        <p:spPr bwMode="auto">
          <a:xfrm>
            <a:off x="4068763" y="5661025"/>
            <a:ext cx="2016125" cy="549275"/>
          </a:xfrm>
          <a:prstGeom prst="rect">
            <a:avLst/>
          </a:prstGeom>
          <a:noFill/>
          <a:ln w="9525">
            <a:noFill/>
            <a:miter lim="800000"/>
            <a:headEnd/>
            <a:tailEnd/>
          </a:ln>
        </p:spPr>
        <p:txBody>
          <a:bodyPr>
            <a:prstTxWarp prst="textNoShape">
              <a:avLst/>
            </a:prstTxWarp>
            <a:spAutoFit/>
          </a:bodyPr>
          <a:lstStyle/>
          <a:p>
            <a:pPr>
              <a:spcBef>
                <a:spcPct val="50000"/>
              </a:spcBef>
            </a:pPr>
            <a:r>
              <a:rPr lang="it-IT" sz="1200" b="1"/>
              <a:t>mMRC </a:t>
            </a:r>
            <a:r>
              <a:rPr lang="it-IT" sz="1200" b="1">
                <a:ea typeface="Arial" pitchFamily="-84" charset="0"/>
                <a:cs typeface="Arial" pitchFamily="-84" charset="0"/>
              </a:rPr>
              <a:t>≥ 2</a:t>
            </a:r>
          </a:p>
          <a:p>
            <a:pPr>
              <a:spcBef>
                <a:spcPct val="50000"/>
              </a:spcBef>
            </a:pPr>
            <a:r>
              <a:rPr lang="it-IT" sz="1200" b="1">
                <a:ea typeface="Arial" pitchFamily="-84" charset="0"/>
                <a:cs typeface="Arial" pitchFamily="-84" charset="0"/>
              </a:rPr>
              <a:t>CAT </a:t>
            </a:r>
            <a:r>
              <a:rPr lang="it-IT" sz="1200" b="1"/>
              <a:t>≥ 10</a:t>
            </a:r>
          </a:p>
        </p:txBody>
      </p:sp>
      <p:sp>
        <p:nvSpPr>
          <p:cNvPr id="17419" name="Text Box 11"/>
          <p:cNvSpPr txBox="1">
            <a:spLocks noChangeArrowheads="1"/>
          </p:cNvSpPr>
          <p:nvPr/>
        </p:nvSpPr>
        <p:spPr bwMode="auto">
          <a:xfrm>
            <a:off x="1331913" y="6092825"/>
            <a:ext cx="4105275" cy="366713"/>
          </a:xfrm>
          <a:prstGeom prst="rect">
            <a:avLst/>
          </a:prstGeom>
          <a:noFill/>
          <a:ln w="9525">
            <a:noFill/>
            <a:miter lim="800000"/>
            <a:headEnd/>
            <a:tailEnd/>
          </a:ln>
        </p:spPr>
        <p:txBody>
          <a:bodyPr>
            <a:prstTxWarp prst="textNoShape">
              <a:avLst/>
            </a:prstTxWarp>
            <a:spAutoFit/>
          </a:bodyPr>
          <a:lstStyle/>
          <a:p>
            <a:pPr algn="ctr">
              <a:spcBef>
                <a:spcPct val="50000"/>
              </a:spcBef>
            </a:pPr>
            <a:r>
              <a:rPr lang="it-IT" b="1"/>
              <a:t>Sintomi</a:t>
            </a:r>
          </a:p>
        </p:txBody>
      </p:sp>
      <p:sp>
        <p:nvSpPr>
          <p:cNvPr id="17420" name="Text Box 12"/>
          <p:cNvSpPr txBox="1">
            <a:spLocks noChangeArrowheads="1"/>
          </p:cNvSpPr>
          <p:nvPr/>
        </p:nvSpPr>
        <p:spPr bwMode="auto">
          <a:xfrm rot="-5400000">
            <a:off x="-1938338" y="3241675"/>
            <a:ext cx="4537075" cy="733426"/>
          </a:xfrm>
          <a:prstGeom prst="rect">
            <a:avLst/>
          </a:prstGeom>
          <a:noFill/>
          <a:ln w="9525">
            <a:noFill/>
            <a:miter lim="800000"/>
            <a:headEnd/>
            <a:tailEnd/>
          </a:ln>
        </p:spPr>
        <p:txBody>
          <a:bodyPr>
            <a:prstTxWarp prst="textNoShape">
              <a:avLst/>
            </a:prstTxWarp>
            <a:spAutoFit/>
          </a:bodyPr>
          <a:lstStyle/>
          <a:p>
            <a:pPr algn="ctr">
              <a:spcBef>
                <a:spcPct val="50000"/>
              </a:spcBef>
            </a:pPr>
            <a:r>
              <a:rPr lang="it-IT" b="1"/>
              <a:t>Rischio</a:t>
            </a:r>
          </a:p>
          <a:p>
            <a:pPr algn="ctr">
              <a:spcBef>
                <a:spcPct val="50000"/>
              </a:spcBef>
            </a:pPr>
            <a:r>
              <a:rPr lang="it-IT" sz="1600" b="1"/>
              <a:t>Classificazione GOLD</a:t>
            </a:r>
          </a:p>
        </p:txBody>
      </p:sp>
      <p:sp>
        <p:nvSpPr>
          <p:cNvPr id="17421" name="Text Box 13"/>
          <p:cNvSpPr txBox="1">
            <a:spLocks noChangeArrowheads="1"/>
          </p:cNvSpPr>
          <p:nvPr/>
        </p:nvSpPr>
        <p:spPr bwMode="auto">
          <a:xfrm>
            <a:off x="611188" y="4862513"/>
            <a:ext cx="431800" cy="366712"/>
          </a:xfrm>
          <a:prstGeom prst="rect">
            <a:avLst/>
          </a:prstGeom>
          <a:noFill/>
          <a:ln w="9525">
            <a:noFill/>
            <a:miter lim="800000"/>
            <a:headEnd/>
            <a:tailEnd/>
          </a:ln>
        </p:spPr>
        <p:txBody>
          <a:bodyPr>
            <a:prstTxWarp prst="textNoShape">
              <a:avLst/>
            </a:prstTxWarp>
            <a:spAutoFit/>
          </a:bodyPr>
          <a:lstStyle/>
          <a:p>
            <a:pPr>
              <a:spcBef>
                <a:spcPct val="50000"/>
              </a:spcBef>
            </a:pPr>
            <a:r>
              <a:rPr lang="it-IT"/>
              <a:t>1</a:t>
            </a:r>
          </a:p>
        </p:txBody>
      </p:sp>
      <p:sp>
        <p:nvSpPr>
          <p:cNvPr id="17422" name="Text Box 14"/>
          <p:cNvSpPr txBox="1">
            <a:spLocks noChangeArrowheads="1"/>
          </p:cNvSpPr>
          <p:nvPr/>
        </p:nvSpPr>
        <p:spPr bwMode="auto">
          <a:xfrm>
            <a:off x="611188" y="3860800"/>
            <a:ext cx="431800" cy="366713"/>
          </a:xfrm>
          <a:prstGeom prst="rect">
            <a:avLst/>
          </a:prstGeom>
          <a:noFill/>
          <a:ln w="9525">
            <a:noFill/>
            <a:miter lim="800000"/>
            <a:headEnd/>
            <a:tailEnd/>
          </a:ln>
        </p:spPr>
        <p:txBody>
          <a:bodyPr>
            <a:prstTxWarp prst="textNoShape">
              <a:avLst/>
            </a:prstTxWarp>
            <a:spAutoFit/>
          </a:bodyPr>
          <a:lstStyle/>
          <a:p>
            <a:pPr>
              <a:spcBef>
                <a:spcPct val="50000"/>
              </a:spcBef>
            </a:pPr>
            <a:r>
              <a:rPr lang="it-IT"/>
              <a:t>2</a:t>
            </a:r>
          </a:p>
        </p:txBody>
      </p:sp>
      <p:sp>
        <p:nvSpPr>
          <p:cNvPr id="17423" name="Text Box 15"/>
          <p:cNvSpPr txBox="1">
            <a:spLocks noChangeArrowheads="1"/>
          </p:cNvSpPr>
          <p:nvPr/>
        </p:nvSpPr>
        <p:spPr bwMode="auto">
          <a:xfrm>
            <a:off x="611188" y="2781300"/>
            <a:ext cx="431800" cy="366713"/>
          </a:xfrm>
          <a:prstGeom prst="rect">
            <a:avLst/>
          </a:prstGeom>
          <a:noFill/>
          <a:ln w="9525">
            <a:noFill/>
            <a:miter lim="800000"/>
            <a:headEnd/>
            <a:tailEnd/>
          </a:ln>
        </p:spPr>
        <p:txBody>
          <a:bodyPr>
            <a:prstTxWarp prst="textNoShape">
              <a:avLst/>
            </a:prstTxWarp>
            <a:spAutoFit/>
          </a:bodyPr>
          <a:lstStyle/>
          <a:p>
            <a:pPr>
              <a:spcBef>
                <a:spcPct val="50000"/>
              </a:spcBef>
            </a:pPr>
            <a:r>
              <a:rPr lang="it-IT"/>
              <a:t>3</a:t>
            </a:r>
          </a:p>
        </p:txBody>
      </p:sp>
      <p:sp>
        <p:nvSpPr>
          <p:cNvPr id="17424" name="Text Box 16"/>
          <p:cNvSpPr txBox="1">
            <a:spLocks noChangeArrowheads="1"/>
          </p:cNvSpPr>
          <p:nvPr/>
        </p:nvSpPr>
        <p:spPr bwMode="auto">
          <a:xfrm>
            <a:off x="611188" y="1844675"/>
            <a:ext cx="431800" cy="366713"/>
          </a:xfrm>
          <a:prstGeom prst="rect">
            <a:avLst/>
          </a:prstGeom>
          <a:noFill/>
          <a:ln w="9525">
            <a:noFill/>
            <a:miter lim="800000"/>
            <a:headEnd/>
            <a:tailEnd/>
          </a:ln>
        </p:spPr>
        <p:txBody>
          <a:bodyPr>
            <a:prstTxWarp prst="textNoShape">
              <a:avLst/>
            </a:prstTxWarp>
            <a:spAutoFit/>
          </a:bodyPr>
          <a:lstStyle/>
          <a:p>
            <a:pPr>
              <a:spcBef>
                <a:spcPct val="50000"/>
              </a:spcBef>
            </a:pPr>
            <a:r>
              <a:rPr lang="it-IT"/>
              <a:t>4</a:t>
            </a:r>
          </a:p>
        </p:txBody>
      </p:sp>
      <p:sp>
        <p:nvSpPr>
          <p:cNvPr id="17425" name="Text Box 17"/>
          <p:cNvSpPr txBox="1">
            <a:spLocks noChangeArrowheads="1"/>
          </p:cNvSpPr>
          <p:nvPr/>
        </p:nvSpPr>
        <p:spPr bwMode="auto">
          <a:xfrm>
            <a:off x="5868988" y="4941888"/>
            <a:ext cx="790575" cy="366712"/>
          </a:xfrm>
          <a:prstGeom prst="rect">
            <a:avLst/>
          </a:prstGeom>
          <a:noFill/>
          <a:ln w="9525">
            <a:noFill/>
            <a:miter lim="800000"/>
            <a:headEnd/>
            <a:tailEnd/>
          </a:ln>
        </p:spPr>
        <p:txBody>
          <a:bodyPr>
            <a:prstTxWarp prst="textNoShape">
              <a:avLst/>
            </a:prstTxWarp>
            <a:spAutoFit/>
          </a:bodyPr>
          <a:lstStyle/>
          <a:p>
            <a:pPr>
              <a:spcBef>
                <a:spcPct val="50000"/>
              </a:spcBef>
            </a:pPr>
            <a:r>
              <a:rPr lang="it-IT"/>
              <a:t>0</a:t>
            </a:r>
          </a:p>
        </p:txBody>
      </p:sp>
      <p:sp>
        <p:nvSpPr>
          <p:cNvPr id="17426" name="Text Box 18"/>
          <p:cNvSpPr txBox="1">
            <a:spLocks noChangeArrowheads="1"/>
          </p:cNvSpPr>
          <p:nvPr/>
        </p:nvSpPr>
        <p:spPr bwMode="auto">
          <a:xfrm>
            <a:off x="5868988" y="3860800"/>
            <a:ext cx="790575" cy="366713"/>
          </a:xfrm>
          <a:prstGeom prst="rect">
            <a:avLst/>
          </a:prstGeom>
          <a:noFill/>
          <a:ln w="9525">
            <a:noFill/>
            <a:miter lim="800000"/>
            <a:headEnd/>
            <a:tailEnd/>
          </a:ln>
        </p:spPr>
        <p:txBody>
          <a:bodyPr>
            <a:prstTxWarp prst="textNoShape">
              <a:avLst/>
            </a:prstTxWarp>
            <a:spAutoFit/>
          </a:bodyPr>
          <a:lstStyle/>
          <a:p>
            <a:pPr>
              <a:spcBef>
                <a:spcPct val="50000"/>
              </a:spcBef>
            </a:pPr>
            <a:r>
              <a:rPr lang="it-IT"/>
              <a:t>1</a:t>
            </a:r>
          </a:p>
        </p:txBody>
      </p:sp>
      <p:sp>
        <p:nvSpPr>
          <p:cNvPr id="17427" name="Text Box 19"/>
          <p:cNvSpPr txBox="1">
            <a:spLocks noChangeArrowheads="1"/>
          </p:cNvSpPr>
          <p:nvPr/>
        </p:nvSpPr>
        <p:spPr bwMode="auto">
          <a:xfrm>
            <a:off x="5940425" y="2205038"/>
            <a:ext cx="790575" cy="366712"/>
          </a:xfrm>
          <a:prstGeom prst="rect">
            <a:avLst/>
          </a:prstGeom>
          <a:noFill/>
          <a:ln w="9525">
            <a:noFill/>
            <a:miter lim="800000"/>
            <a:headEnd/>
            <a:tailEnd/>
          </a:ln>
        </p:spPr>
        <p:txBody>
          <a:bodyPr>
            <a:prstTxWarp prst="textNoShape">
              <a:avLst/>
            </a:prstTxWarp>
            <a:spAutoFit/>
          </a:bodyPr>
          <a:lstStyle/>
          <a:p>
            <a:pPr>
              <a:spcBef>
                <a:spcPct val="50000"/>
              </a:spcBef>
            </a:pPr>
            <a:r>
              <a:rPr lang="it-IT"/>
              <a:t>≥ 2</a:t>
            </a:r>
          </a:p>
        </p:txBody>
      </p:sp>
      <p:sp>
        <p:nvSpPr>
          <p:cNvPr id="17428" name="Text Box 20"/>
          <p:cNvSpPr txBox="1">
            <a:spLocks noChangeArrowheads="1"/>
          </p:cNvSpPr>
          <p:nvPr/>
        </p:nvSpPr>
        <p:spPr bwMode="auto">
          <a:xfrm rot="-5400000">
            <a:off x="4183063" y="3530600"/>
            <a:ext cx="4537075" cy="733425"/>
          </a:xfrm>
          <a:prstGeom prst="rect">
            <a:avLst/>
          </a:prstGeom>
          <a:noFill/>
          <a:ln w="9525">
            <a:noFill/>
            <a:miter lim="800000"/>
            <a:headEnd/>
            <a:tailEnd/>
          </a:ln>
        </p:spPr>
        <p:txBody>
          <a:bodyPr>
            <a:prstTxWarp prst="textNoShape">
              <a:avLst/>
            </a:prstTxWarp>
            <a:spAutoFit/>
          </a:bodyPr>
          <a:lstStyle/>
          <a:p>
            <a:pPr algn="ctr">
              <a:spcBef>
                <a:spcPct val="50000"/>
              </a:spcBef>
            </a:pPr>
            <a:r>
              <a:rPr lang="it-IT" b="1"/>
              <a:t>Rischio</a:t>
            </a:r>
          </a:p>
          <a:p>
            <a:pPr algn="ctr">
              <a:spcBef>
                <a:spcPct val="50000"/>
              </a:spcBef>
            </a:pPr>
            <a:r>
              <a:rPr lang="it-IT" sz="1600" b="1"/>
              <a:t>Storia di riacutizzazione</a:t>
            </a:r>
          </a:p>
        </p:txBody>
      </p:sp>
      <p:sp>
        <p:nvSpPr>
          <p:cNvPr id="17429" name="Text Box 21"/>
          <p:cNvSpPr txBox="1">
            <a:spLocks noChangeArrowheads="1"/>
          </p:cNvSpPr>
          <p:nvPr/>
        </p:nvSpPr>
        <p:spPr bwMode="auto">
          <a:xfrm>
            <a:off x="2700338" y="6453188"/>
            <a:ext cx="3168650" cy="274637"/>
          </a:xfrm>
          <a:prstGeom prst="rect">
            <a:avLst/>
          </a:prstGeom>
          <a:noFill/>
          <a:ln w="9525">
            <a:noFill/>
            <a:miter lim="800000"/>
            <a:headEnd/>
            <a:tailEnd/>
          </a:ln>
        </p:spPr>
        <p:txBody>
          <a:bodyPr>
            <a:prstTxWarp prst="textNoShape">
              <a:avLst/>
            </a:prstTxWarp>
            <a:spAutoFit/>
          </a:bodyPr>
          <a:lstStyle/>
          <a:p>
            <a:pPr algn="r">
              <a:spcBef>
                <a:spcPct val="50000"/>
              </a:spcBef>
            </a:pPr>
            <a:r>
              <a:rPr lang="it-IT" sz="1200" b="1"/>
              <a:t>(GOLD 2013)</a:t>
            </a:r>
          </a:p>
        </p:txBody>
      </p:sp>
      <p:sp>
        <p:nvSpPr>
          <p:cNvPr id="17430" name="Text Box 22"/>
          <p:cNvSpPr txBox="1">
            <a:spLocks noChangeArrowheads="1"/>
          </p:cNvSpPr>
          <p:nvPr/>
        </p:nvSpPr>
        <p:spPr bwMode="auto">
          <a:xfrm>
            <a:off x="6732588" y="2041525"/>
            <a:ext cx="2411412" cy="2781300"/>
          </a:xfrm>
          <a:prstGeom prst="rect">
            <a:avLst/>
          </a:prstGeom>
          <a:noFill/>
          <a:ln w="9525">
            <a:noFill/>
            <a:miter lim="800000"/>
            <a:headEnd/>
            <a:tailEnd/>
          </a:ln>
        </p:spPr>
        <p:txBody>
          <a:bodyPr>
            <a:prstTxWarp prst="textNoShape">
              <a:avLst/>
            </a:prstTxWarp>
            <a:spAutoFit/>
          </a:bodyPr>
          <a:lstStyle/>
          <a:p>
            <a:pPr marL="342900" indent="-342900">
              <a:spcBef>
                <a:spcPct val="50000"/>
              </a:spcBef>
            </a:pPr>
            <a:r>
              <a:rPr lang="it-IT" sz="1600" b="1"/>
              <a:t>Quattro categorie:</a:t>
            </a:r>
          </a:p>
          <a:p>
            <a:pPr marL="342900" indent="-342900">
              <a:spcBef>
                <a:spcPct val="50000"/>
              </a:spcBef>
              <a:buClr>
                <a:srgbClr val="FF0000"/>
              </a:buClr>
              <a:buFontTx/>
              <a:buAutoNum type="alphaUcPeriod"/>
            </a:pPr>
            <a:r>
              <a:rPr lang="it-IT" sz="1600" b="1"/>
              <a:t>Sintomi lievi, basso rischio</a:t>
            </a:r>
          </a:p>
          <a:p>
            <a:pPr marL="342900" indent="-342900">
              <a:spcBef>
                <a:spcPct val="50000"/>
              </a:spcBef>
              <a:buClr>
                <a:srgbClr val="FF0000"/>
              </a:buClr>
              <a:buFontTx/>
              <a:buAutoNum type="alphaUcPeriod"/>
            </a:pPr>
            <a:r>
              <a:rPr lang="it-IT" sz="1600" b="1"/>
              <a:t>Sintomi gravi, basso rischio</a:t>
            </a:r>
          </a:p>
          <a:p>
            <a:pPr marL="342900" indent="-342900">
              <a:spcBef>
                <a:spcPct val="50000"/>
              </a:spcBef>
              <a:buClr>
                <a:srgbClr val="FF0000"/>
              </a:buClr>
              <a:buFontTx/>
              <a:buAutoNum type="alphaUcPeriod"/>
            </a:pPr>
            <a:r>
              <a:rPr lang="it-IT" sz="1600" b="1"/>
              <a:t>Sintomi lievi, alto rischio</a:t>
            </a:r>
          </a:p>
          <a:p>
            <a:pPr marL="342900" indent="-342900">
              <a:spcBef>
                <a:spcPct val="50000"/>
              </a:spcBef>
              <a:buClr>
                <a:srgbClr val="FF0000"/>
              </a:buClr>
              <a:buFontTx/>
              <a:buAutoNum type="alphaUcPeriod"/>
            </a:pPr>
            <a:r>
              <a:rPr lang="it-IT" sz="1600" b="1"/>
              <a:t>Sintomi gravi, alto rischio</a:t>
            </a:r>
          </a:p>
        </p:txBody>
      </p:sp>
      <p:sp>
        <p:nvSpPr>
          <p:cNvPr id="17431" name="Text Box 23"/>
          <p:cNvSpPr txBox="1">
            <a:spLocks noChangeArrowheads="1"/>
          </p:cNvSpPr>
          <p:nvPr/>
        </p:nvSpPr>
        <p:spPr bwMode="auto">
          <a:xfrm>
            <a:off x="1476375" y="2060575"/>
            <a:ext cx="1727200" cy="1069975"/>
          </a:xfrm>
          <a:prstGeom prst="rect">
            <a:avLst/>
          </a:prstGeom>
          <a:noFill/>
          <a:ln w="9525">
            <a:noFill/>
            <a:miter lim="800000"/>
            <a:headEnd/>
            <a:tailEnd/>
          </a:ln>
        </p:spPr>
        <p:txBody>
          <a:bodyPr>
            <a:prstTxWarp prst="textNoShape">
              <a:avLst/>
            </a:prstTxWarp>
            <a:spAutoFit/>
          </a:bodyPr>
          <a:lstStyle/>
          <a:p>
            <a:pPr algn="ctr">
              <a:spcBef>
                <a:spcPct val="50000"/>
              </a:spcBef>
            </a:pPr>
            <a:r>
              <a:rPr lang="it-IT" sz="1600" b="1"/>
              <a:t>ICS + LABA</a:t>
            </a:r>
          </a:p>
          <a:p>
            <a:pPr algn="ctr">
              <a:spcBef>
                <a:spcPct val="50000"/>
              </a:spcBef>
            </a:pPr>
            <a:r>
              <a:rPr lang="it-IT" sz="1600" b="1"/>
              <a:t>O </a:t>
            </a:r>
          </a:p>
          <a:p>
            <a:pPr algn="ctr">
              <a:spcBef>
                <a:spcPct val="50000"/>
              </a:spcBef>
            </a:pPr>
            <a:r>
              <a:rPr lang="it-IT" sz="1600" b="1"/>
              <a:t>LAMA</a:t>
            </a:r>
          </a:p>
        </p:txBody>
      </p:sp>
      <p:sp>
        <p:nvSpPr>
          <p:cNvPr id="17432" name="Text Box 24"/>
          <p:cNvSpPr txBox="1">
            <a:spLocks noChangeArrowheads="1"/>
          </p:cNvSpPr>
          <p:nvPr/>
        </p:nvSpPr>
        <p:spPr bwMode="auto">
          <a:xfrm>
            <a:off x="3708400" y="2060575"/>
            <a:ext cx="1727200" cy="1069975"/>
          </a:xfrm>
          <a:prstGeom prst="rect">
            <a:avLst/>
          </a:prstGeom>
          <a:noFill/>
          <a:ln w="9525">
            <a:noFill/>
            <a:miter lim="800000"/>
            <a:headEnd/>
            <a:tailEnd/>
          </a:ln>
        </p:spPr>
        <p:txBody>
          <a:bodyPr>
            <a:prstTxWarp prst="textNoShape">
              <a:avLst/>
            </a:prstTxWarp>
            <a:spAutoFit/>
          </a:bodyPr>
          <a:lstStyle/>
          <a:p>
            <a:pPr algn="ctr">
              <a:spcBef>
                <a:spcPct val="50000"/>
              </a:spcBef>
            </a:pPr>
            <a:r>
              <a:rPr lang="it-IT" sz="1600" b="1"/>
              <a:t>ICS + LABA</a:t>
            </a:r>
          </a:p>
          <a:p>
            <a:pPr algn="ctr">
              <a:spcBef>
                <a:spcPct val="50000"/>
              </a:spcBef>
            </a:pPr>
            <a:r>
              <a:rPr lang="it-IT" sz="1600" b="1"/>
              <a:t>E/O </a:t>
            </a:r>
          </a:p>
          <a:p>
            <a:pPr algn="ctr">
              <a:spcBef>
                <a:spcPct val="50000"/>
              </a:spcBef>
            </a:pPr>
            <a:r>
              <a:rPr lang="it-IT" sz="1600" b="1"/>
              <a:t>LAMA</a:t>
            </a:r>
          </a:p>
        </p:txBody>
      </p:sp>
      <p:sp>
        <p:nvSpPr>
          <p:cNvPr id="17433" name="Text Box 25"/>
          <p:cNvSpPr txBox="1">
            <a:spLocks noChangeArrowheads="1"/>
          </p:cNvSpPr>
          <p:nvPr/>
        </p:nvSpPr>
        <p:spPr bwMode="auto">
          <a:xfrm>
            <a:off x="3708400" y="4149725"/>
            <a:ext cx="1727200" cy="1069975"/>
          </a:xfrm>
          <a:prstGeom prst="rect">
            <a:avLst/>
          </a:prstGeom>
          <a:noFill/>
          <a:ln w="9525">
            <a:noFill/>
            <a:miter lim="800000"/>
            <a:headEnd/>
            <a:tailEnd/>
          </a:ln>
        </p:spPr>
        <p:txBody>
          <a:bodyPr>
            <a:prstTxWarp prst="textNoShape">
              <a:avLst/>
            </a:prstTxWarp>
            <a:spAutoFit/>
          </a:bodyPr>
          <a:lstStyle/>
          <a:p>
            <a:pPr algn="ctr">
              <a:spcBef>
                <a:spcPct val="50000"/>
              </a:spcBef>
            </a:pPr>
            <a:r>
              <a:rPr lang="it-IT" sz="1600" b="1"/>
              <a:t>LABA</a:t>
            </a:r>
          </a:p>
          <a:p>
            <a:pPr algn="ctr">
              <a:spcBef>
                <a:spcPct val="50000"/>
              </a:spcBef>
            </a:pPr>
            <a:r>
              <a:rPr lang="it-IT" sz="1600" b="1"/>
              <a:t>O </a:t>
            </a:r>
          </a:p>
          <a:p>
            <a:pPr algn="ctr">
              <a:spcBef>
                <a:spcPct val="50000"/>
              </a:spcBef>
            </a:pPr>
            <a:r>
              <a:rPr lang="it-IT" sz="1600" b="1"/>
              <a:t>LAMA</a:t>
            </a:r>
          </a:p>
        </p:txBody>
      </p:sp>
      <p:sp>
        <p:nvSpPr>
          <p:cNvPr id="17434" name="Text Box 26"/>
          <p:cNvSpPr txBox="1">
            <a:spLocks noChangeArrowheads="1"/>
          </p:cNvSpPr>
          <p:nvPr/>
        </p:nvSpPr>
        <p:spPr bwMode="auto">
          <a:xfrm>
            <a:off x="1404938" y="4005263"/>
            <a:ext cx="1727200" cy="1436687"/>
          </a:xfrm>
          <a:prstGeom prst="rect">
            <a:avLst/>
          </a:prstGeom>
          <a:noFill/>
          <a:ln w="9525">
            <a:noFill/>
            <a:miter lim="800000"/>
            <a:headEnd/>
            <a:tailEnd/>
          </a:ln>
        </p:spPr>
        <p:txBody>
          <a:bodyPr>
            <a:prstTxWarp prst="textNoShape">
              <a:avLst/>
            </a:prstTxWarp>
            <a:spAutoFit/>
          </a:bodyPr>
          <a:lstStyle/>
          <a:p>
            <a:pPr algn="ctr">
              <a:spcBef>
                <a:spcPct val="50000"/>
              </a:spcBef>
            </a:pPr>
            <a:r>
              <a:rPr lang="it-IT" sz="1600" b="1"/>
              <a:t>SAMA</a:t>
            </a:r>
          </a:p>
          <a:p>
            <a:pPr algn="ctr">
              <a:spcBef>
                <a:spcPct val="50000"/>
              </a:spcBef>
            </a:pPr>
            <a:r>
              <a:rPr lang="it-IT" sz="1600" b="1"/>
              <a:t>O </a:t>
            </a:r>
          </a:p>
          <a:p>
            <a:pPr algn="ctr">
              <a:spcBef>
                <a:spcPct val="50000"/>
              </a:spcBef>
            </a:pPr>
            <a:r>
              <a:rPr lang="it-IT" sz="1600" b="1"/>
              <a:t>SABA</a:t>
            </a:r>
          </a:p>
          <a:p>
            <a:pPr algn="ctr">
              <a:spcBef>
                <a:spcPct val="50000"/>
              </a:spcBef>
            </a:pPr>
            <a:r>
              <a:rPr lang="it-IT" sz="1600" b="1"/>
              <a:t>Al bisogno</a:t>
            </a:r>
          </a:p>
        </p:txBody>
      </p:sp>
      <p:sp>
        <p:nvSpPr>
          <p:cNvPr id="17435" name="Text Box 27"/>
          <p:cNvSpPr txBox="1">
            <a:spLocks noChangeArrowheads="1"/>
          </p:cNvSpPr>
          <p:nvPr/>
        </p:nvSpPr>
        <p:spPr bwMode="auto">
          <a:xfrm>
            <a:off x="71438" y="115888"/>
            <a:ext cx="8964612" cy="1004887"/>
          </a:xfrm>
          <a:prstGeom prst="rect">
            <a:avLst/>
          </a:prstGeom>
          <a:noFill/>
          <a:ln w="9525">
            <a:noFill/>
            <a:miter lim="800000"/>
            <a:headEnd/>
            <a:tailEnd/>
          </a:ln>
        </p:spPr>
        <p:txBody>
          <a:bodyPr>
            <a:prstTxWarp prst="textNoShape">
              <a:avLst/>
            </a:prstTxWarp>
            <a:spAutoFit/>
          </a:bodyPr>
          <a:lstStyle/>
          <a:p>
            <a:pPr algn="ctr">
              <a:spcBef>
                <a:spcPct val="50000"/>
              </a:spcBef>
            </a:pPr>
            <a:r>
              <a:rPr lang="it-IT" sz="2400" b="1" i="1">
                <a:solidFill>
                  <a:srgbClr val="FF0000"/>
                </a:solidFill>
              </a:rPr>
              <a:t>Trattamento della BPCO stabile in base al fenotipo: </a:t>
            </a:r>
          </a:p>
          <a:p>
            <a:pPr algn="ctr">
              <a:spcBef>
                <a:spcPct val="50000"/>
              </a:spcBef>
            </a:pPr>
            <a:r>
              <a:rPr lang="it-IT" sz="2400" b="1" i="1">
                <a:solidFill>
                  <a:srgbClr val="FF0000"/>
                </a:solidFill>
              </a:rPr>
              <a:t>prima scelta</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0" y="188913"/>
            <a:ext cx="8964613" cy="1004887"/>
          </a:xfrm>
          <a:prstGeom prst="rect">
            <a:avLst/>
          </a:prstGeom>
          <a:noFill/>
          <a:ln w="9525">
            <a:noFill/>
            <a:miter lim="800000"/>
            <a:headEnd/>
            <a:tailEnd/>
          </a:ln>
        </p:spPr>
        <p:txBody>
          <a:bodyPr>
            <a:prstTxWarp prst="textNoShape">
              <a:avLst/>
            </a:prstTxWarp>
            <a:spAutoFit/>
          </a:bodyPr>
          <a:lstStyle/>
          <a:p>
            <a:pPr algn="ctr">
              <a:spcBef>
                <a:spcPct val="50000"/>
              </a:spcBef>
            </a:pPr>
            <a:r>
              <a:rPr lang="it-IT" sz="2400" b="1" i="1">
                <a:solidFill>
                  <a:srgbClr val="FF0000"/>
                </a:solidFill>
              </a:rPr>
              <a:t>Trattamento della BPCO stabile in base al fenotipo: </a:t>
            </a:r>
          </a:p>
          <a:p>
            <a:pPr algn="ctr">
              <a:spcBef>
                <a:spcPct val="50000"/>
              </a:spcBef>
            </a:pPr>
            <a:r>
              <a:rPr lang="it-IT" sz="2400" b="1" i="1">
                <a:solidFill>
                  <a:srgbClr val="FF0000"/>
                </a:solidFill>
              </a:rPr>
              <a:t>seconda scelta</a:t>
            </a:r>
          </a:p>
        </p:txBody>
      </p:sp>
      <p:sp>
        <p:nvSpPr>
          <p:cNvPr id="18435" name="Text Box 3"/>
          <p:cNvSpPr txBox="1">
            <a:spLocks noChangeArrowheads="1"/>
          </p:cNvSpPr>
          <p:nvPr/>
        </p:nvSpPr>
        <p:spPr bwMode="auto">
          <a:xfrm>
            <a:off x="1260475" y="5661025"/>
            <a:ext cx="2016125" cy="549275"/>
          </a:xfrm>
          <a:prstGeom prst="rect">
            <a:avLst/>
          </a:prstGeom>
          <a:noFill/>
          <a:ln w="9525">
            <a:noFill/>
            <a:miter lim="800000"/>
            <a:headEnd/>
            <a:tailEnd/>
          </a:ln>
        </p:spPr>
        <p:txBody>
          <a:bodyPr>
            <a:prstTxWarp prst="textNoShape">
              <a:avLst/>
            </a:prstTxWarp>
            <a:spAutoFit/>
          </a:bodyPr>
          <a:lstStyle/>
          <a:p>
            <a:pPr algn="ctr">
              <a:spcBef>
                <a:spcPct val="50000"/>
              </a:spcBef>
            </a:pPr>
            <a:r>
              <a:rPr lang="it-IT" sz="1200" b="1"/>
              <a:t>mMRC 0-1</a:t>
            </a:r>
          </a:p>
          <a:p>
            <a:pPr algn="ctr">
              <a:spcBef>
                <a:spcPct val="50000"/>
              </a:spcBef>
            </a:pPr>
            <a:r>
              <a:rPr lang="it-IT" sz="1200" b="1"/>
              <a:t>CAT &lt;10</a:t>
            </a:r>
          </a:p>
        </p:txBody>
      </p:sp>
      <p:sp>
        <p:nvSpPr>
          <p:cNvPr id="18436" name="Text Box 4"/>
          <p:cNvSpPr txBox="1">
            <a:spLocks noChangeArrowheads="1"/>
          </p:cNvSpPr>
          <p:nvPr/>
        </p:nvSpPr>
        <p:spPr bwMode="auto">
          <a:xfrm>
            <a:off x="1979613" y="1470025"/>
            <a:ext cx="863600" cy="519113"/>
          </a:xfrm>
          <a:prstGeom prst="rect">
            <a:avLst/>
          </a:prstGeom>
          <a:noFill/>
          <a:ln w="9525">
            <a:noFill/>
            <a:miter lim="800000"/>
            <a:headEnd/>
            <a:tailEnd/>
          </a:ln>
        </p:spPr>
        <p:txBody>
          <a:bodyPr>
            <a:prstTxWarp prst="textNoShape">
              <a:avLst/>
            </a:prstTxWarp>
            <a:spAutoFit/>
          </a:bodyPr>
          <a:lstStyle/>
          <a:p>
            <a:pPr algn="ctr">
              <a:spcBef>
                <a:spcPct val="50000"/>
              </a:spcBef>
            </a:pPr>
            <a:r>
              <a:rPr lang="it-IT" sz="2800" b="1">
                <a:solidFill>
                  <a:srgbClr val="FF0000"/>
                </a:solidFill>
              </a:rPr>
              <a:t>C</a:t>
            </a:r>
          </a:p>
        </p:txBody>
      </p:sp>
      <p:sp>
        <p:nvSpPr>
          <p:cNvPr id="18437" name="Rectangle 5"/>
          <p:cNvSpPr>
            <a:spLocks noChangeArrowheads="1"/>
          </p:cNvSpPr>
          <p:nvPr/>
        </p:nvSpPr>
        <p:spPr bwMode="auto">
          <a:xfrm>
            <a:off x="1116013" y="1484313"/>
            <a:ext cx="4608512" cy="4176712"/>
          </a:xfrm>
          <a:prstGeom prst="rect">
            <a:avLst/>
          </a:prstGeom>
          <a:noFill/>
          <a:ln w="25400">
            <a:solidFill>
              <a:schemeClr val="tx1"/>
            </a:solidFill>
            <a:miter lim="800000"/>
            <a:headEnd/>
            <a:tailEnd/>
          </a:ln>
        </p:spPr>
        <p:txBody>
          <a:bodyPr wrap="none" anchor="ctr">
            <a:prstTxWarp prst="textNoShape">
              <a:avLst/>
            </a:prstTxWarp>
          </a:bodyPr>
          <a:lstStyle/>
          <a:p>
            <a:endParaRPr lang="it-IT"/>
          </a:p>
        </p:txBody>
      </p:sp>
      <p:sp>
        <p:nvSpPr>
          <p:cNvPr id="18438" name="Line 6"/>
          <p:cNvSpPr>
            <a:spLocks noChangeShapeType="1"/>
          </p:cNvSpPr>
          <p:nvPr/>
        </p:nvSpPr>
        <p:spPr bwMode="auto">
          <a:xfrm>
            <a:off x="1116013" y="3573463"/>
            <a:ext cx="4608512" cy="0"/>
          </a:xfrm>
          <a:prstGeom prst="line">
            <a:avLst/>
          </a:prstGeom>
          <a:noFill/>
          <a:ln w="25400">
            <a:solidFill>
              <a:schemeClr val="tx1"/>
            </a:solidFill>
            <a:prstDash val="dashDot"/>
            <a:round/>
            <a:headEnd/>
            <a:tailEnd/>
          </a:ln>
        </p:spPr>
        <p:txBody>
          <a:bodyPr>
            <a:prstTxWarp prst="textNoShape">
              <a:avLst/>
            </a:prstTxWarp>
          </a:bodyPr>
          <a:lstStyle/>
          <a:p>
            <a:endParaRPr lang="it-IT"/>
          </a:p>
        </p:txBody>
      </p:sp>
      <p:sp>
        <p:nvSpPr>
          <p:cNvPr id="18439" name="Line 7"/>
          <p:cNvSpPr>
            <a:spLocks noChangeShapeType="1"/>
          </p:cNvSpPr>
          <p:nvPr/>
        </p:nvSpPr>
        <p:spPr bwMode="auto">
          <a:xfrm>
            <a:off x="3419475" y="1484313"/>
            <a:ext cx="0" cy="4176712"/>
          </a:xfrm>
          <a:prstGeom prst="line">
            <a:avLst/>
          </a:prstGeom>
          <a:noFill/>
          <a:ln w="25400">
            <a:solidFill>
              <a:schemeClr val="tx1"/>
            </a:solidFill>
            <a:prstDash val="dashDot"/>
            <a:round/>
            <a:headEnd/>
            <a:tailEnd/>
          </a:ln>
        </p:spPr>
        <p:txBody>
          <a:bodyPr>
            <a:prstTxWarp prst="textNoShape">
              <a:avLst/>
            </a:prstTxWarp>
          </a:bodyPr>
          <a:lstStyle/>
          <a:p>
            <a:endParaRPr lang="it-IT"/>
          </a:p>
        </p:txBody>
      </p:sp>
      <p:sp>
        <p:nvSpPr>
          <p:cNvPr id="18440" name="Text Box 8"/>
          <p:cNvSpPr txBox="1">
            <a:spLocks noChangeArrowheads="1"/>
          </p:cNvSpPr>
          <p:nvPr/>
        </p:nvSpPr>
        <p:spPr bwMode="auto">
          <a:xfrm>
            <a:off x="1763713" y="3573463"/>
            <a:ext cx="1152525" cy="519112"/>
          </a:xfrm>
          <a:prstGeom prst="rect">
            <a:avLst/>
          </a:prstGeom>
          <a:noFill/>
          <a:ln w="9525">
            <a:noFill/>
            <a:miter lim="800000"/>
            <a:headEnd/>
            <a:tailEnd/>
          </a:ln>
        </p:spPr>
        <p:txBody>
          <a:bodyPr>
            <a:prstTxWarp prst="textNoShape">
              <a:avLst/>
            </a:prstTxWarp>
            <a:spAutoFit/>
          </a:bodyPr>
          <a:lstStyle/>
          <a:p>
            <a:pPr algn="ctr">
              <a:spcBef>
                <a:spcPct val="50000"/>
              </a:spcBef>
            </a:pPr>
            <a:r>
              <a:rPr lang="it-IT" sz="2800" b="1">
                <a:solidFill>
                  <a:srgbClr val="FF0000"/>
                </a:solidFill>
              </a:rPr>
              <a:t>A</a:t>
            </a:r>
          </a:p>
        </p:txBody>
      </p:sp>
      <p:sp>
        <p:nvSpPr>
          <p:cNvPr id="18441" name="Text Box 9"/>
          <p:cNvSpPr txBox="1">
            <a:spLocks noChangeArrowheads="1"/>
          </p:cNvSpPr>
          <p:nvPr/>
        </p:nvSpPr>
        <p:spPr bwMode="auto">
          <a:xfrm>
            <a:off x="4140200" y="3557588"/>
            <a:ext cx="936625" cy="519112"/>
          </a:xfrm>
          <a:prstGeom prst="rect">
            <a:avLst/>
          </a:prstGeom>
          <a:noFill/>
          <a:ln w="9525">
            <a:noFill/>
            <a:miter lim="800000"/>
            <a:headEnd/>
            <a:tailEnd/>
          </a:ln>
        </p:spPr>
        <p:txBody>
          <a:bodyPr>
            <a:prstTxWarp prst="textNoShape">
              <a:avLst/>
            </a:prstTxWarp>
            <a:spAutoFit/>
          </a:bodyPr>
          <a:lstStyle/>
          <a:p>
            <a:pPr algn="ctr">
              <a:spcBef>
                <a:spcPct val="50000"/>
              </a:spcBef>
            </a:pPr>
            <a:r>
              <a:rPr lang="it-IT" sz="2800" b="1">
                <a:solidFill>
                  <a:srgbClr val="FF0000"/>
                </a:solidFill>
              </a:rPr>
              <a:t>B</a:t>
            </a:r>
          </a:p>
        </p:txBody>
      </p:sp>
      <p:sp>
        <p:nvSpPr>
          <p:cNvPr id="18442" name="Text Box 10"/>
          <p:cNvSpPr txBox="1">
            <a:spLocks noChangeArrowheads="1"/>
          </p:cNvSpPr>
          <p:nvPr/>
        </p:nvSpPr>
        <p:spPr bwMode="auto">
          <a:xfrm>
            <a:off x="4211638" y="1470025"/>
            <a:ext cx="863600" cy="519113"/>
          </a:xfrm>
          <a:prstGeom prst="rect">
            <a:avLst/>
          </a:prstGeom>
          <a:noFill/>
          <a:ln w="9525">
            <a:noFill/>
            <a:miter lim="800000"/>
            <a:headEnd/>
            <a:tailEnd/>
          </a:ln>
        </p:spPr>
        <p:txBody>
          <a:bodyPr>
            <a:prstTxWarp prst="textNoShape">
              <a:avLst/>
            </a:prstTxWarp>
            <a:spAutoFit/>
          </a:bodyPr>
          <a:lstStyle/>
          <a:p>
            <a:pPr algn="ctr">
              <a:spcBef>
                <a:spcPct val="50000"/>
              </a:spcBef>
            </a:pPr>
            <a:r>
              <a:rPr lang="it-IT" sz="2800" b="1">
                <a:solidFill>
                  <a:srgbClr val="FF0000"/>
                </a:solidFill>
              </a:rPr>
              <a:t>D</a:t>
            </a:r>
          </a:p>
        </p:txBody>
      </p:sp>
      <p:sp>
        <p:nvSpPr>
          <p:cNvPr id="18443" name="Text Box 11"/>
          <p:cNvSpPr txBox="1">
            <a:spLocks noChangeArrowheads="1"/>
          </p:cNvSpPr>
          <p:nvPr/>
        </p:nvSpPr>
        <p:spPr bwMode="auto">
          <a:xfrm>
            <a:off x="4068763" y="5661025"/>
            <a:ext cx="2016125" cy="549275"/>
          </a:xfrm>
          <a:prstGeom prst="rect">
            <a:avLst/>
          </a:prstGeom>
          <a:noFill/>
          <a:ln w="9525">
            <a:noFill/>
            <a:miter lim="800000"/>
            <a:headEnd/>
            <a:tailEnd/>
          </a:ln>
        </p:spPr>
        <p:txBody>
          <a:bodyPr>
            <a:prstTxWarp prst="textNoShape">
              <a:avLst/>
            </a:prstTxWarp>
            <a:spAutoFit/>
          </a:bodyPr>
          <a:lstStyle/>
          <a:p>
            <a:pPr>
              <a:spcBef>
                <a:spcPct val="50000"/>
              </a:spcBef>
            </a:pPr>
            <a:r>
              <a:rPr lang="it-IT" sz="1200" b="1"/>
              <a:t>mMRC </a:t>
            </a:r>
            <a:r>
              <a:rPr lang="it-IT" sz="1200" b="1">
                <a:ea typeface="Arial" pitchFamily="-84" charset="0"/>
                <a:cs typeface="Arial" pitchFamily="-84" charset="0"/>
              </a:rPr>
              <a:t>≥ 2</a:t>
            </a:r>
          </a:p>
          <a:p>
            <a:pPr>
              <a:spcBef>
                <a:spcPct val="50000"/>
              </a:spcBef>
            </a:pPr>
            <a:r>
              <a:rPr lang="it-IT" sz="1200" b="1">
                <a:ea typeface="Arial" pitchFamily="-84" charset="0"/>
                <a:cs typeface="Arial" pitchFamily="-84" charset="0"/>
              </a:rPr>
              <a:t>CAT </a:t>
            </a:r>
            <a:r>
              <a:rPr lang="it-IT" sz="1200" b="1"/>
              <a:t>≥ 10</a:t>
            </a:r>
          </a:p>
        </p:txBody>
      </p:sp>
      <p:sp>
        <p:nvSpPr>
          <p:cNvPr id="18444" name="Text Box 12"/>
          <p:cNvSpPr txBox="1">
            <a:spLocks noChangeArrowheads="1"/>
          </p:cNvSpPr>
          <p:nvPr/>
        </p:nvSpPr>
        <p:spPr bwMode="auto">
          <a:xfrm>
            <a:off x="1331913" y="6092825"/>
            <a:ext cx="4105275" cy="366713"/>
          </a:xfrm>
          <a:prstGeom prst="rect">
            <a:avLst/>
          </a:prstGeom>
          <a:noFill/>
          <a:ln w="9525">
            <a:noFill/>
            <a:miter lim="800000"/>
            <a:headEnd/>
            <a:tailEnd/>
          </a:ln>
        </p:spPr>
        <p:txBody>
          <a:bodyPr>
            <a:prstTxWarp prst="textNoShape">
              <a:avLst/>
            </a:prstTxWarp>
            <a:spAutoFit/>
          </a:bodyPr>
          <a:lstStyle/>
          <a:p>
            <a:pPr algn="ctr">
              <a:spcBef>
                <a:spcPct val="50000"/>
              </a:spcBef>
            </a:pPr>
            <a:r>
              <a:rPr lang="it-IT" b="1"/>
              <a:t>Sintomi</a:t>
            </a:r>
          </a:p>
        </p:txBody>
      </p:sp>
      <p:sp>
        <p:nvSpPr>
          <p:cNvPr id="18445" name="Text Box 13"/>
          <p:cNvSpPr txBox="1">
            <a:spLocks noChangeArrowheads="1"/>
          </p:cNvSpPr>
          <p:nvPr/>
        </p:nvSpPr>
        <p:spPr bwMode="auto">
          <a:xfrm rot="-5400000">
            <a:off x="-1938338" y="3241675"/>
            <a:ext cx="4537075" cy="733426"/>
          </a:xfrm>
          <a:prstGeom prst="rect">
            <a:avLst/>
          </a:prstGeom>
          <a:noFill/>
          <a:ln w="9525">
            <a:noFill/>
            <a:miter lim="800000"/>
            <a:headEnd/>
            <a:tailEnd/>
          </a:ln>
        </p:spPr>
        <p:txBody>
          <a:bodyPr>
            <a:prstTxWarp prst="textNoShape">
              <a:avLst/>
            </a:prstTxWarp>
            <a:spAutoFit/>
          </a:bodyPr>
          <a:lstStyle/>
          <a:p>
            <a:pPr algn="ctr">
              <a:spcBef>
                <a:spcPct val="50000"/>
              </a:spcBef>
            </a:pPr>
            <a:r>
              <a:rPr lang="it-IT" b="1"/>
              <a:t>Rischio</a:t>
            </a:r>
          </a:p>
          <a:p>
            <a:pPr algn="ctr">
              <a:spcBef>
                <a:spcPct val="50000"/>
              </a:spcBef>
            </a:pPr>
            <a:r>
              <a:rPr lang="it-IT" sz="1600" b="1"/>
              <a:t>Classificazione GOLD</a:t>
            </a:r>
          </a:p>
        </p:txBody>
      </p:sp>
      <p:sp>
        <p:nvSpPr>
          <p:cNvPr id="18446" name="Text Box 14"/>
          <p:cNvSpPr txBox="1">
            <a:spLocks noChangeArrowheads="1"/>
          </p:cNvSpPr>
          <p:nvPr/>
        </p:nvSpPr>
        <p:spPr bwMode="auto">
          <a:xfrm>
            <a:off x="611188" y="4862513"/>
            <a:ext cx="431800" cy="366712"/>
          </a:xfrm>
          <a:prstGeom prst="rect">
            <a:avLst/>
          </a:prstGeom>
          <a:noFill/>
          <a:ln w="9525">
            <a:noFill/>
            <a:miter lim="800000"/>
            <a:headEnd/>
            <a:tailEnd/>
          </a:ln>
        </p:spPr>
        <p:txBody>
          <a:bodyPr>
            <a:prstTxWarp prst="textNoShape">
              <a:avLst/>
            </a:prstTxWarp>
            <a:spAutoFit/>
          </a:bodyPr>
          <a:lstStyle/>
          <a:p>
            <a:pPr>
              <a:spcBef>
                <a:spcPct val="50000"/>
              </a:spcBef>
            </a:pPr>
            <a:r>
              <a:rPr lang="it-IT"/>
              <a:t>1</a:t>
            </a:r>
          </a:p>
        </p:txBody>
      </p:sp>
      <p:sp>
        <p:nvSpPr>
          <p:cNvPr id="18447" name="Text Box 15"/>
          <p:cNvSpPr txBox="1">
            <a:spLocks noChangeArrowheads="1"/>
          </p:cNvSpPr>
          <p:nvPr/>
        </p:nvSpPr>
        <p:spPr bwMode="auto">
          <a:xfrm>
            <a:off x="611188" y="3860800"/>
            <a:ext cx="431800" cy="366713"/>
          </a:xfrm>
          <a:prstGeom prst="rect">
            <a:avLst/>
          </a:prstGeom>
          <a:noFill/>
          <a:ln w="9525">
            <a:noFill/>
            <a:miter lim="800000"/>
            <a:headEnd/>
            <a:tailEnd/>
          </a:ln>
        </p:spPr>
        <p:txBody>
          <a:bodyPr>
            <a:prstTxWarp prst="textNoShape">
              <a:avLst/>
            </a:prstTxWarp>
            <a:spAutoFit/>
          </a:bodyPr>
          <a:lstStyle/>
          <a:p>
            <a:pPr>
              <a:spcBef>
                <a:spcPct val="50000"/>
              </a:spcBef>
            </a:pPr>
            <a:r>
              <a:rPr lang="it-IT"/>
              <a:t>2</a:t>
            </a:r>
          </a:p>
        </p:txBody>
      </p:sp>
      <p:sp>
        <p:nvSpPr>
          <p:cNvPr id="18448" name="Text Box 16"/>
          <p:cNvSpPr txBox="1">
            <a:spLocks noChangeArrowheads="1"/>
          </p:cNvSpPr>
          <p:nvPr/>
        </p:nvSpPr>
        <p:spPr bwMode="auto">
          <a:xfrm>
            <a:off x="611188" y="2781300"/>
            <a:ext cx="431800" cy="366713"/>
          </a:xfrm>
          <a:prstGeom prst="rect">
            <a:avLst/>
          </a:prstGeom>
          <a:noFill/>
          <a:ln w="9525">
            <a:noFill/>
            <a:miter lim="800000"/>
            <a:headEnd/>
            <a:tailEnd/>
          </a:ln>
        </p:spPr>
        <p:txBody>
          <a:bodyPr>
            <a:prstTxWarp prst="textNoShape">
              <a:avLst/>
            </a:prstTxWarp>
            <a:spAutoFit/>
          </a:bodyPr>
          <a:lstStyle/>
          <a:p>
            <a:pPr>
              <a:spcBef>
                <a:spcPct val="50000"/>
              </a:spcBef>
            </a:pPr>
            <a:r>
              <a:rPr lang="it-IT"/>
              <a:t>3</a:t>
            </a:r>
          </a:p>
        </p:txBody>
      </p:sp>
      <p:sp>
        <p:nvSpPr>
          <p:cNvPr id="18449" name="Text Box 17"/>
          <p:cNvSpPr txBox="1">
            <a:spLocks noChangeArrowheads="1"/>
          </p:cNvSpPr>
          <p:nvPr/>
        </p:nvSpPr>
        <p:spPr bwMode="auto">
          <a:xfrm>
            <a:off x="611188" y="1844675"/>
            <a:ext cx="431800" cy="366713"/>
          </a:xfrm>
          <a:prstGeom prst="rect">
            <a:avLst/>
          </a:prstGeom>
          <a:noFill/>
          <a:ln w="9525">
            <a:noFill/>
            <a:miter lim="800000"/>
            <a:headEnd/>
            <a:tailEnd/>
          </a:ln>
        </p:spPr>
        <p:txBody>
          <a:bodyPr>
            <a:prstTxWarp prst="textNoShape">
              <a:avLst/>
            </a:prstTxWarp>
            <a:spAutoFit/>
          </a:bodyPr>
          <a:lstStyle/>
          <a:p>
            <a:pPr>
              <a:spcBef>
                <a:spcPct val="50000"/>
              </a:spcBef>
            </a:pPr>
            <a:r>
              <a:rPr lang="it-IT"/>
              <a:t>4</a:t>
            </a:r>
          </a:p>
        </p:txBody>
      </p:sp>
      <p:sp>
        <p:nvSpPr>
          <p:cNvPr id="18450" name="Text Box 18"/>
          <p:cNvSpPr txBox="1">
            <a:spLocks noChangeArrowheads="1"/>
          </p:cNvSpPr>
          <p:nvPr/>
        </p:nvSpPr>
        <p:spPr bwMode="auto">
          <a:xfrm>
            <a:off x="5868988" y="4941888"/>
            <a:ext cx="790575" cy="366712"/>
          </a:xfrm>
          <a:prstGeom prst="rect">
            <a:avLst/>
          </a:prstGeom>
          <a:noFill/>
          <a:ln w="9525">
            <a:noFill/>
            <a:miter lim="800000"/>
            <a:headEnd/>
            <a:tailEnd/>
          </a:ln>
        </p:spPr>
        <p:txBody>
          <a:bodyPr>
            <a:prstTxWarp prst="textNoShape">
              <a:avLst/>
            </a:prstTxWarp>
            <a:spAutoFit/>
          </a:bodyPr>
          <a:lstStyle/>
          <a:p>
            <a:pPr>
              <a:spcBef>
                <a:spcPct val="50000"/>
              </a:spcBef>
            </a:pPr>
            <a:r>
              <a:rPr lang="it-IT"/>
              <a:t>0</a:t>
            </a:r>
          </a:p>
        </p:txBody>
      </p:sp>
      <p:sp>
        <p:nvSpPr>
          <p:cNvPr id="18451" name="Text Box 19"/>
          <p:cNvSpPr txBox="1">
            <a:spLocks noChangeArrowheads="1"/>
          </p:cNvSpPr>
          <p:nvPr/>
        </p:nvSpPr>
        <p:spPr bwMode="auto">
          <a:xfrm>
            <a:off x="5868988" y="3860800"/>
            <a:ext cx="790575" cy="366713"/>
          </a:xfrm>
          <a:prstGeom prst="rect">
            <a:avLst/>
          </a:prstGeom>
          <a:noFill/>
          <a:ln w="9525">
            <a:noFill/>
            <a:miter lim="800000"/>
            <a:headEnd/>
            <a:tailEnd/>
          </a:ln>
        </p:spPr>
        <p:txBody>
          <a:bodyPr>
            <a:prstTxWarp prst="textNoShape">
              <a:avLst/>
            </a:prstTxWarp>
            <a:spAutoFit/>
          </a:bodyPr>
          <a:lstStyle/>
          <a:p>
            <a:pPr>
              <a:spcBef>
                <a:spcPct val="50000"/>
              </a:spcBef>
            </a:pPr>
            <a:r>
              <a:rPr lang="it-IT"/>
              <a:t>1</a:t>
            </a:r>
          </a:p>
        </p:txBody>
      </p:sp>
      <p:sp>
        <p:nvSpPr>
          <p:cNvPr id="18452" name="Text Box 20"/>
          <p:cNvSpPr txBox="1">
            <a:spLocks noChangeArrowheads="1"/>
          </p:cNvSpPr>
          <p:nvPr/>
        </p:nvSpPr>
        <p:spPr bwMode="auto">
          <a:xfrm>
            <a:off x="5940425" y="2205038"/>
            <a:ext cx="790575" cy="366712"/>
          </a:xfrm>
          <a:prstGeom prst="rect">
            <a:avLst/>
          </a:prstGeom>
          <a:noFill/>
          <a:ln w="9525">
            <a:noFill/>
            <a:miter lim="800000"/>
            <a:headEnd/>
            <a:tailEnd/>
          </a:ln>
        </p:spPr>
        <p:txBody>
          <a:bodyPr>
            <a:prstTxWarp prst="textNoShape">
              <a:avLst/>
            </a:prstTxWarp>
            <a:spAutoFit/>
          </a:bodyPr>
          <a:lstStyle/>
          <a:p>
            <a:pPr>
              <a:spcBef>
                <a:spcPct val="50000"/>
              </a:spcBef>
            </a:pPr>
            <a:r>
              <a:rPr lang="it-IT"/>
              <a:t>≥ 2</a:t>
            </a:r>
          </a:p>
        </p:txBody>
      </p:sp>
      <p:sp>
        <p:nvSpPr>
          <p:cNvPr id="18453" name="Text Box 21"/>
          <p:cNvSpPr txBox="1">
            <a:spLocks noChangeArrowheads="1"/>
          </p:cNvSpPr>
          <p:nvPr/>
        </p:nvSpPr>
        <p:spPr bwMode="auto">
          <a:xfrm rot="-5400000">
            <a:off x="4183063" y="3530600"/>
            <a:ext cx="4537075" cy="733425"/>
          </a:xfrm>
          <a:prstGeom prst="rect">
            <a:avLst/>
          </a:prstGeom>
          <a:noFill/>
          <a:ln w="9525">
            <a:noFill/>
            <a:miter lim="800000"/>
            <a:headEnd/>
            <a:tailEnd/>
          </a:ln>
        </p:spPr>
        <p:txBody>
          <a:bodyPr>
            <a:prstTxWarp prst="textNoShape">
              <a:avLst/>
            </a:prstTxWarp>
            <a:spAutoFit/>
          </a:bodyPr>
          <a:lstStyle/>
          <a:p>
            <a:pPr algn="ctr">
              <a:spcBef>
                <a:spcPct val="50000"/>
              </a:spcBef>
            </a:pPr>
            <a:r>
              <a:rPr lang="it-IT" b="1"/>
              <a:t>Rischio</a:t>
            </a:r>
          </a:p>
          <a:p>
            <a:pPr algn="ctr">
              <a:spcBef>
                <a:spcPct val="50000"/>
              </a:spcBef>
            </a:pPr>
            <a:r>
              <a:rPr lang="it-IT" sz="1600" b="1"/>
              <a:t>Storia di riacutizzazione</a:t>
            </a:r>
          </a:p>
        </p:txBody>
      </p:sp>
      <p:sp>
        <p:nvSpPr>
          <p:cNvPr id="18454" name="Text Box 22"/>
          <p:cNvSpPr txBox="1">
            <a:spLocks noChangeArrowheads="1"/>
          </p:cNvSpPr>
          <p:nvPr/>
        </p:nvSpPr>
        <p:spPr bwMode="auto">
          <a:xfrm>
            <a:off x="2700338" y="6453188"/>
            <a:ext cx="3168650" cy="274637"/>
          </a:xfrm>
          <a:prstGeom prst="rect">
            <a:avLst/>
          </a:prstGeom>
          <a:noFill/>
          <a:ln w="9525">
            <a:noFill/>
            <a:miter lim="800000"/>
            <a:headEnd/>
            <a:tailEnd/>
          </a:ln>
        </p:spPr>
        <p:txBody>
          <a:bodyPr>
            <a:prstTxWarp prst="textNoShape">
              <a:avLst/>
            </a:prstTxWarp>
            <a:spAutoFit/>
          </a:bodyPr>
          <a:lstStyle/>
          <a:p>
            <a:pPr algn="r">
              <a:spcBef>
                <a:spcPct val="50000"/>
              </a:spcBef>
            </a:pPr>
            <a:r>
              <a:rPr lang="it-IT" sz="1200" b="1"/>
              <a:t>(GOLD 2013)</a:t>
            </a:r>
          </a:p>
        </p:txBody>
      </p:sp>
      <p:sp>
        <p:nvSpPr>
          <p:cNvPr id="18455" name="Text Box 23"/>
          <p:cNvSpPr txBox="1">
            <a:spLocks noChangeArrowheads="1"/>
          </p:cNvSpPr>
          <p:nvPr/>
        </p:nvSpPr>
        <p:spPr bwMode="auto">
          <a:xfrm>
            <a:off x="6732588" y="2041525"/>
            <a:ext cx="2411412" cy="2781300"/>
          </a:xfrm>
          <a:prstGeom prst="rect">
            <a:avLst/>
          </a:prstGeom>
          <a:noFill/>
          <a:ln w="9525">
            <a:noFill/>
            <a:miter lim="800000"/>
            <a:headEnd/>
            <a:tailEnd/>
          </a:ln>
        </p:spPr>
        <p:txBody>
          <a:bodyPr>
            <a:prstTxWarp prst="textNoShape">
              <a:avLst/>
            </a:prstTxWarp>
            <a:spAutoFit/>
          </a:bodyPr>
          <a:lstStyle/>
          <a:p>
            <a:pPr marL="342900" indent="-342900">
              <a:spcBef>
                <a:spcPct val="50000"/>
              </a:spcBef>
            </a:pPr>
            <a:r>
              <a:rPr lang="it-IT" sz="1600" b="1"/>
              <a:t>Quattro categorie:</a:t>
            </a:r>
          </a:p>
          <a:p>
            <a:pPr marL="342900" indent="-342900">
              <a:spcBef>
                <a:spcPct val="50000"/>
              </a:spcBef>
              <a:buClr>
                <a:srgbClr val="FF0000"/>
              </a:buClr>
              <a:buFontTx/>
              <a:buAutoNum type="alphaUcPeriod"/>
            </a:pPr>
            <a:r>
              <a:rPr lang="it-IT" sz="1600" b="1"/>
              <a:t>Sintomi lievi, basso rischio</a:t>
            </a:r>
          </a:p>
          <a:p>
            <a:pPr marL="342900" indent="-342900">
              <a:spcBef>
                <a:spcPct val="50000"/>
              </a:spcBef>
              <a:buClr>
                <a:srgbClr val="FF0000"/>
              </a:buClr>
              <a:buFontTx/>
              <a:buAutoNum type="alphaUcPeriod"/>
            </a:pPr>
            <a:r>
              <a:rPr lang="it-IT" sz="1600" b="1"/>
              <a:t>Sintomi gravi, basso rischio</a:t>
            </a:r>
          </a:p>
          <a:p>
            <a:pPr marL="342900" indent="-342900">
              <a:spcBef>
                <a:spcPct val="50000"/>
              </a:spcBef>
              <a:buClr>
                <a:srgbClr val="FF0000"/>
              </a:buClr>
              <a:buFontTx/>
              <a:buAutoNum type="alphaUcPeriod"/>
            </a:pPr>
            <a:r>
              <a:rPr lang="it-IT" sz="1600" b="1"/>
              <a:t>Sintomi lievi, alto rischio</a:t>
            </a:r>
          </a:p>
          <a:p>
            <a:pPr marL="342900" indent="-342900">
              <a:spcBef>
                <a:spcPct val="50000"/>
              </a:spcBef>
              <a:buClr>
                <a:srgbClr val="FF0000"/>
              </a:buClr>
              <a:buFontTx/>
              <a:buAutoNum type="alphaUcPeriod"/>
            </a:pPr>
            <a:r>
              <a:rPr lang="it-IT" sz="1600" b="1"/>
              <a:t>Sintomi gravi, alto rischio</a:t>
            </a:r>
          </a:p>
        </p:txBody>
      </p:sp>
      <p:sp>
        <p:nvSpPr>
          <p:cNvPr id="18456" name="Text Box 24"/>
          <p:cNvSpPr txBox="1">
            <a:spLocks noChangeArrowheads="1"/>
          </p:cNvSpPr>
          <p:nvPr/>
        </p:nvSpPr>
        <p:spPr bwMode="auto">
          <a:xfrm>
            <a:off x="1476375" y="2060575"/>
            <a:ext cx="1727200" cy="1628775"/>
          </a:xfrm>
          <a:prstGeom prst="rect">
            <a:avLst/>
          </a:prstGeom>
          <a:noFill/>
          <a:ln w="9525">
            <a:noFill/>
            <a:miter lim="800000"/>
            <a:headEnd/>
            <a:tailEnd/>
          </a:ln>
        </p:spPr>
        <p:txBody>
          <a:bodyPr>
            <a:prstTxWarp prst="textNoShape">
              <a:avLst/>
            </a:prstTxWarp>
            <a:spAutoFit/>
          </a:bodyPr>
          <a:lstStyle/>
          <a:p>
            <a:pPr algn="ctr">
              <a:spcBef>
                <a:spcPct val="50000"/>
              </a:spcBef>
            </a:pPr>
            <a:r>
              <a:rPr lang="it-IT" sz="1400" b="1"/>
              <a:t>LABA + LAMA</a:t>
            </a:r>
          </a:p>
          <a:p>
            <a:pPr algn="ctr">
              <a:spcBef>
                <a:spcPct val="50000"/>
              </a:spcBef>
            </a:pPr>
            <a:r>
              <a:rPr lang="it-IT" sz="1400" b="1"/>
              <a:t>O</a:t>
            </a:r>
          </a:p>
          <a:p>
            <a:pPr algn="ctr">
              <a:spcBef>
                <a:spcPct val="50000"/>
              </a:spcBef>
            </a:pPr>
            <a:r>
              <a:rPr lang="it-IT" sz="1400" b="1"/>
              <a:t>LAMA o LABA +</a:t>
            </a:r>
          </a:p>
          <a:p>
            <a:pPr algn="ctr">
              <a:spcBef>
                <a:spcPct val="50000"/>
              </a:spcBef>
            </a:pPr>
            <a:r>
              <a:rPr lang="it-IT" sz="1400" b="1"/>
              <a:t>antiPDE4</a:t>
            </a:r>
          </a:p>
          <a:p>
            <a:pPr algn="ctr">
              <a:spcBef>
                <a:spcPct val="50000"/>
              </a:spcBef>
            </a:pPr>
            <a:endParaRPr lang="it-IT" sz="1600" b="1"/>
          </a:p>
        </p:txBody>
      </p:sp>
      <p:sp>
        <p:nvSpPr>
          <p:cNvPr id="18457" name="Text Box 25"/>
          <p:cNvSpPr txBox="1">
            <a:spLocks noChangeArrowheads="1"/>
          </p:cNvSpPr>
          <p:nvPr/>
        </p:nvSpPr>
        <p:spPr bwMode="auto">
          <a:xfrm>
            <a:off x="3419475" y="1916113"/>
            <a:ext cx="2232025" cy="1687512"/>
          </a:xfrm>
          <a:prstGeom prst="rect">
            <a:avLst/>
          </a:prstGeom>
          <a:noFill/>
          <a:ln w="9525">
            <a:noFill/>
            <a:miter lim="800000"/>
            <a:headEnd/>
            <a:tailEnd/>
          </a:ln>
        </p:spPr>
        <p:txBody>
          <a:bodyPr>
            <a:prstTxWarp prst="textNoShape">
              <a:avLst/>
            </a:prstTxWarp>
            <a:spAutoFit/>
          </a:bodyPr>
          <a:lstStyle/>
          <a:p>
            <a:pPr algn="ctr">
              <a:spcBef>
                <a:spcPct val="50000"/>
              </a:spcBef>
            </a:pPr>
            <a:r>
              <a:rPr lang="it-IT" sz="1400" b="1"/>
              <a:t>ICS + LABA + LAMA </a:t>
            </a:r>
          </a:p>
          <a:p>
            <a:pPr algn="ctr">
              <a:spcBef>
                <a:spcPct val="50000"/>
              </a:spcBef>
            </a:pPr>
            <a:r>
              <a:rPr lang="it-IT" sz="1400" b="1"/>
              <a:t>o</a:t>
            </a:r>
          </a:p>
          <a:p>
            <a:pPr algn="ctr">
              <a:spcBef>
                <a:spcPct val="50000"/>
              </a:spcBef>
            </a:pPr>
            <a:r>
              <a:rPr lang="it-IT" sz="1400" b="1"/>
              <a:t>ICS + LABA + antiPDE4 o</a:t>
            </a:r>
          </a:p>
          <a:p>
            <a:pPr algn="ctr">
              <a:spcBef>
                <a:spcPct val="50000"/>
              </a:spcBef>
            </a:pPr>
            <a:r>
              <a:rPr lang="it-IT" sz="1400" b="1"/>
              <a:t>LAMA + LABA + antiPDE4</a:t>
            </a:r>
          </a:p>
        </p:txBody>
      </p:sp>
      <p:sp>
        <p:nvSpPr>
          <p:cNvPr id="18458" name="Text Box 26"/>
          <p:cNvSpPr txBox="1">
            <a:spLocks noChangeArrowheads="1"/>
          </p:cNvSpPr>
          <p:nvPr/>
        </p:nvSpPr>
        <p:spPr bwMode="auto">
          <a:xfrm>
            <a:off x="3708400" y="4221163"/>
            <a:ext cx="1727200" cy="304800"/>
          </a:xfrm>
          <a:prstGeom prst="rect">
            <a:avLst/>
          </a:prstGeom>
          <a:noFill/>
          <a:ln w="9525">
            <a:noFill/>
            <a:miter lim="800000"/>
            <a:headEnd/>
            <a:tailEnd/>
          </a:ln>
        </p:spPr>
        <p:txBody>
          <a:bodyPr>
            <a:prstTxWarp prst="textNoShape">
              <a:avLst/>
            </a:prstTxWarp>
            <a:spAutoFit/>
          </a:bodyPr>
          <a:lstStyle/>
          <a:p>
            <a:pPr algn="ctr">
              <a:spcBef>
                <a:spcPct val="50000"/>
              </a:spcBef>
            </a:pPr>
            <a:r>
              <a:rPr lang="it-IT" sz="1400" b="1"/>
              <a:t>LAMA + LABA</a:t>
            </a:r>
          </a:p>
        </p:txBody>
      </p:sp>
      <p:sp>
        <p:nvSpPr>
          <p:cNvPr id="18459" name="Text Box 27"/>
          <p:cNvSpPr txBox="1">
            <a:spLocks noChangeArrowheads="1"/>
          </p:cNvSpPr>
          <p:nvPr/>
        </p:nvSpPr>
        <p:spPr bwMode="auto">
          <a:xfrm>
            <a:off x="1331913" y="4165600"/>
            <a:ext cx="1873250" cy="623888"/>
          </a:xfrm>
          <a:prstGeom prst="rect">
            <a:avLst/>
          </a:prstGeom>
          <a:noFill/>
          <a:ln w="9525">
            <a:noFill/>
            <a:miter lim="800000"/>
            <a:headEnd/>
            <a:tailEnd/>
          </a:ln>
        </p:spPr>
        <p:txBody>
          <a:bodyPr>
            <a:prstTxWarp prst="textNoShape">
              <a:avLst/>
            </a:prstTxWarp>
            <a:spAutoFit/>
          </a:bodyPr>
          <a:lstStyle/>
          <a:p>
            <a:pPr algn="ctr">
              <a:spcBef>
                <a:spcPct val="50000"/>
              </a:spcBef>
            </a:pPr>
            <a:r>
              <a:rPr lang="it-IT" sz="1400" b="1"/>
              <a:t>LAMA o LABA</a:t>
            </a:r>
          </a:p>
          <a:p>
            <a:pPr algn="ctr">
              <a:spcBef>
                <a:spcPct val="50000"/>
              </a:spcBef>
            </a:pPr>
            <a:r>
              <a:rPr lang="it-IT" sz="1400" b="1"/>
              <a:t> o SABA + SAMA</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it-IT" sz="1800" b="1">
                <a:solidFill>
                  <a:srgbClr val="FF0000"/>
                </a:solidFill>
              </a:rPr>
              <a:t>TRATTAMENTO DELLA BPCO STABILE: MESSAGGI CHIAVE</a:t>
            </a:r>
          </a:p>
        </p:txBody>
      </p:sp>
      <p:sp>
        <p:nvSpPr>
          <p:cNvPr id="19459" name="Rectangle 3"/>
          <p:cNvSpPr>
            <a:spLocks noGrp="1" noChangeArrowheads="1"/>
          </p:cNvSpPr>
          <p:nvPr>
            <p:ph type="body" idx="1"/>
          </p:nvPr>
        </p:nvSpPr>
        <p:spPr/>
        <p:txBody>
          <a:bodyPr/>
          <a:lstStyle/>
          <a:p>
            <a:pPr eaLnBrk="1" hangingPunct="1"/>
            <a:r>
              <a:rPr lang="it-IT" sz="1400"/>
              <a:t>Il valore del FEV1 è inadeguato,da solo, ad esprimere la complessità e l’impatto della malattia sul paziente</a:t>
            </a:r>
          </a:p>
          <a:p>
            <a:pPr eaLnBrk="1" hangingPunct="1"/>
            <a:r>
              <a:rPr lang="it-IT" sz="1400"/>
              <a:t>Scopo della terapia è ridurre sintomi, frequenza e gravità delle riacutizzazioni, migliorare lo stato di salute e la tolleranza all’esercizio fisico</a:t>
            </a:r>
          </a:p>
          <a:p>
            <a:pPr eaLnBrk="1" hangingPunct="1"/>
            <a:r>
              <a:rPr lang="it-IT" sz="1400"/>
              <a:t>LABA e LAMA sono i farmaci broncodilatatori di base, somministrati per via inalatoria</a:t>
            </a:r>
          </a:p>
          <a:p>
            <a:pPr eaLnBrk="1" hangingPunct="1"/>
            <a:r>
              <a:rPr lang="it-IT" sz="1400"/>
              <a:t>Il trattamento a lungo termine con ICS è raccomandato per i pazienti con alto rischio di riacutizzazioni</a:t>
            </a:r>
          </a:p>
          <a:p>
            <a:pPr eaLnBrk="1" hangingPunct="1"/>
            <a:r>
              <a:rPr lang="it-IT" sz="1400"/>
              <a:t>Anti PDE4 (roflumilast) è raccomandato nei pazienti con FEV1 &lt; 50% e con storia di ipersecrezione catarrale e frequenti riacutizzazioni</a:t>
            </a:r>
          </a:p>
          <a:p>
            <a:pPr eaLnBrk="1" hangingPunct="1"/>
            <a:r>
              <a:rPr lang="it-IT" sz="1400"/>
              <a:t>La terapia antibiotica va riservata alle riacutizzazioni con segni di infezione batterica</a:t>
            </a:r>
          </a:p>
          <a:p>
            <a:pPr eaLnBrk="1" hangingPunct="1"/>
            <a:r>
              <a:rPr lang="it-IT" sz="1400"/>
              <a:t>Allo stato attuale, nessuno dei farmaci disponibili ha dimostrato in modo incontrovertibile di modificare il declino della funzione polmonare nel lungo termine</a:t>
            </a:r>
          </a:p>
          <a:p>
            <a:pPr eaLnBrk="1" hangingPunct="1"/>
            <a:r>
              <a:rPr lang="it-IT" sz="1400"/>
              <a:t>Il regime di trattamento deve essere specifico per il paziente, guidato dalla severità dei sintomi, dalla gravità del rischio di riacutizzazioni, dalla disponibilità di formulazioni dei farmaci adatte per quel tipo di paziente, dalla risposta alla terapia</a:t>
            </a:r>
          </a:p>
          <a:p>
            <a:pPr eaLnBrk="1" hangingPunct="1"/>
            <a:r>
              <a:rPr lang="it-IT" sz="1400"/>
              <a:t> Nella BPCO grave, comorbidità, complicanze della malattia, stato di nutrizione del paziente, numero di farmaci richiesti per controllare le malattie ed alleviare i sintomi devono necessariamente rientrare nel bilancio della gestione del paziente</a:t>
            </a:r>
          </a:p>
          <a:p>
            <a:pPr eaLnBrk="1" hangingPunct="1"/>
            <a:endParaRPr lang="it-IT" sz="1400"/>
          </a:p>
          <a:p>
            <a:pPr eaLnBrk="1" hangingPunct="1">
              <a:buFontTx/>
              <a:buNone/>
            </a:pPr>
            <a:endParaRPr lang="it-IT" sz="1400"/>
          </a:p>
          <a:p>
            <a:pPr eaLnBrk="1" hangingPunct="1"/>
            <a:endParaRPr lang="it-IT" sz="140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0" y="549275"/>
            <a:ext cx="9144000" cy="576263"/>
          </a:xfrm>
        </p:spPr>
        <p:txBody>
          <a:bodyPr/>
          <a:lstStyle/>
          <a:p>
            <a:pPr eaLnBrk="1" hangingPunct="1"/>
            <a:r>
              <a:rPr lang="it-IT" sz="2400" b="1" i="1">
                <a:solidFill>
                  <a:srgbClr val="FF0000"/>
                </a:solidFill>
              </a:rPr>
              <a:t>Carico terapeutico nei ricoverati per riacutizzazione di BPCO nel 2010</a:t>
            </a:r>
          </a:p>
        </p:txBody>
      </p:sp>
      <p:graphicFrame>
        <p:nvGraphicFramePr>
          <p:cNvPr id="3074" name="Object 3"/>
          <p:cNvGraphicFramePr>
            <a:graphicFrameLocks noGrp="1" noChangeAspect="1"/>
          </p:cNvGraphicFramePr>
          <p:nvPr>
            <p:ph idx="1"/>
          </p:nvPr>
        </p:nvGraphicFramePr>
        <p:xfrm>
          <a:off x="460375" y="1601788"/>
          <a:ext cx="7180263" cy="4002087"/>
        </p:xfrm>
        <a:graphic>
          <a:graphicData uri="http://schemas.openxmlformats.org/presentationml/2006/ole">
            <mc:AlternateContent xmlns:mc="http://schemas.openxmlformats.org/markup-compatibility/2006">
              <mc:Choice xmlns:v="urn:schemas-microsoft-com:vml" Requires="v">
                <p:oleObj spid="_x0000_s188429" name="Grafico" r:id="rId4" imgW="7200900" imgH="4013200" progId="MSGraph.Chart.8">
                  <p:embed followColorScheme="full"/>
                </p:oleObj>
              </mc:Choice>
              <mc:Fallback>
                <p:oleObj name="Grafico" r:id="rId4" imgW="7200900" imgH="4013200" progId="MSGraph.Chart.8">
                  <p:embed followColorScheme="full"/>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75" y="1601788"/>
                        <a:ext cx="7180263" cy="4002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6" name="Text Box 4"/>
          <p:cNvSpPr txBox="1">
            <a:spLocks noChangeArrowheads="1"/>
          </p:cNvSpPr>
          <p:nvPr/>
        </p:nvSpPr>
        <p:spPr bwMode="auto">
          <a:xfrm>
            <a:off x="1547813" y="1889125"/>
            <a:ext cx="1079500" cy="244475"/>
          </a:xfrm>
          <a:prstGeom prst="rect">
            <a:avLst/>
          </a:prstGeom>
          <a:noFill/>
          <a:ln w="9525">
            <a:noFill/>
            <a:miter lim="800000"/>
            <a:headEnd/>
            <a:tailEnd/>
          </a:ln>
        </p:spPr>
        <p:txBody>
          <a:bodyPr>
            <a:prstTxWarp prst="textNoShape">
              <a:avLst/>
            </a:prstTxWarp>
            <a:spAutoFit/>
          </a:bodyPr>
          <a:lstStyle/>
          <a:p>
            <a:pPr>
              <a:spcBef>
                <a:spcPct val="50000"/>
              </a:spcBef>
            </a:pPr>
            <a:r>
              <a:rPr lang="it-IT" sz="1000" b="1"/>
              <a:t>101 (50%)</a:t>
            </a:r>
          </a:p>
        </p:txBody>
      </p:sp>
      <p:sp>
        <p:nvSpPr>
          <p:cNvPr id="3077" name="Text Box 5"/>
          <p:cNvSpPr txBox="1">
            <a:spLocks noChangeArrowheads="1"/>
          </p:cNvSpPr>
          <p:nvPr/>
        </p:nvSpPr>
        <p:spPr bwMode="auto">
          <a:xfrm>
            <a:off x="3203575" y="2392363"/>
            <a:ext cx="1296988" cy="244475"/>
          </a:xfrm>
          <a:prstGeom prst="rect">
            <a:avLst/>
          </a:prstGeom>
          <a:noFill/>
          <a:ln w="9525">
            <a:noFill/>
            <a:miter lim="800000"/>
            <a:headEnd/>
            <a:tailEnd/>
          </a:ln>
        </p:spPr>
        <p:txBody>
          <a:bodyPr>
            <a:prstTxWarp prst="textNoShape">
              <a:avLst/>
            </a:prstTxWarp>
            <a:spAutoFit/>
          </a:bodyPr>
          <a:lstStyle/>
          <a:p>
            <a:pPr>
              <a:spcBef>
                <a:spcPct val="50000"/>
              </a:spcBef>
            </a:pPr>
            <a:r>
              <a:rPr lang="it-IT" sz="1000" b="1"/>
              <a:t>83 (41%)</a:t>
            </a:r>
          </a:p>
        </p:txBody>
      </p:sp>
      <p:sp>
        <p:nvSpPr>
          <p:cNvPr id="3078" name="Text Box 6"/>
          <p:cNvSpPr txBox="1">
            <a:spLocks noChangeArrowheads="1"/>
          </p:cNvSpPr>
          <p:nvPr/>
        </p:nvSpPr>
        <p:spPr bwMode="auto">
          <a:xfrm>
            <a:off x="4860925" y="4149725"/>
            <a:ext cx="1727200" cy="244475"/>
          </a:xfrm>
          <a:prstGeom prst="rect">
            <a:avLst/>
          </a:prstGeom>
          <a:noFill/>
          <a:ln w="9525">
            <a:noFill/>
            <a:miter lim="800000"/>
            <a:headEnd/>
            <a:tailEnd/>
          </a:ln>
        </p:spPr>
        <p:txBody>
          <a:bodyPr>
            <a:prstTxWarp prst="textNoShape">
              <a:avLst/>
            </a:prstTxWarp>
            <a:spAutoFit/>
          </a:bodyPr>
          <a:lstStyle/>
          <a:p>
            <a:pPr>
              <a:spcBef>
                <a:spcPct val="50000"/>
              </a:spcBef>
            </a:pPr>
            <a:r>
              <a:rPr lang="it-IT" sz="1000" b="1"/>
              <a:t>17 (9%)</a:t>
            </a:r>
          </a:p>
        </p:txBody>
      </p:sp>
      <p:sp>
        <p:nvSpPr>
          <p:cNvPr id="3079" name="Text Box 7"/>
          <p:cNvSpPr txBox="1">
            <a:spLocks noChangeArrowheads="1"/>
          </p:cNvSpPr>
          <p:nvPr/>
        </p:nvSpPr>
        <p:spPr bwMode="auto">
          <a:xfrm>
            <a:off x="6227763" y="6497638"/>
            <a:ext cx="2736850" cy="244475"/>
          </a:xfrm>
          <a:prstGeom prst="rect">
            <a:avLst/>
          </a:prstGeom>
          <a:noFill/>
          <a:ln w="9525">
            <a:noFill/>
            <a:miter lim="800000"/>
            <a:headEnd/>
            <a:tailEnd/>
          </a:ln>
        </p:spPr>
        <p:txBody>
          <a:bodyPr>
            <a:prstTxWarp prst="textNoShape">
              <a:avLst/>
            </a:prstTxWarp>
            <a:spAutoFit/>
          </a:bodyPr>
          <a:lstStyle/>
          <a:p>
            <a:pPr>
              <a:spcBef>
                <a:spcPct val="50000"/>
              </a:spcBef>
            </a:pPr>
            <a:r>
              <a:rPr lang="it-IT" sz="1000" b="1"/>
              <a:t>U.O. Pneumologia Spedali Civili Brescia</a:t>
            </a:r>
          </a:p>
        </p:txBody>
      </p:sp>
      <p:pic>
        <p:nvPicPr>
          <p:cNvPr id="3080" name="Picture 8" descr="ospedale2_1986"/>
          <p:cNvPicPr>
            <a:picLocks noChangeAspect="1" noChangeArrowheads="1"/>
          </p:cNvPicPr>
          <p:nvPr/>
        </p:nvPicPr>
        <p:blipFill>
          <a:blip r:embed="rId6"/>
          <a:srcRect/>
          <a:stretch>
            <a:fillRect/>
          </a:stretch>
        </p:blipFill>
        <p:spPr bwMode="auto">
          <a:xfrm>
            <a:off x="5965825" y="6315075"/>
            <a:ext cx="334963" cy="354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2482850" y="2125663"/>
            <a:ext cx="3960813" cy="3824287"/>
            <a:chOff x="1564" y="1339"/>
            <a:chExt cx="2495" cy="2409"/>
          </a:xfrm>
        </p:grpSpPr>
        <p:sp>
          <p:nvSpPr>
            <p:cNvPr id="20485" name="Oval 5"/>
            <p:cNvSpPr>
              <a:spLocks noChangeArrowheads="1"/>
            </p:cNvSpPr>
            <p:nvPr/>
          </p:nvSpPr>
          <p:spPr bwMode="auto">
            <a:xfrm>
              <a:off x="1791" y="2114"/>
              <a:ext cx="1270" cy="1225"/>
            </a:xfrm>
            <a:prstGeom prst="ellipse">
              <a:avLst/>
            </a:prstGeom>
            <a:noFill/>
            <a:ln w="9525">
              <a:solidFill>
                <a:schemeClr val="tx1"/>
              </a:solidFill>
              <a:round/>
              <a:headEnd/>
              <a:tailEnd/>
            </a:ln>
          </p:spPr>
          <p:txBody>
            <a:bodyPr wrap="none" anchor="ctr">
              <a:prstTxWarp prst="textNoShape">
                <a:avLst/>
              </a:prstTxWarp>
            </a:bodyPr>
            <a:lstStyle/>
            <a:p>
              <a:endParaRPr lang="it-IT"/>
            </a:p>
          </p:txBody>
        </p:sp>
        <p:sp>
          <p:nvSpPr>
            <p:cNvPr id="20486" name="Oval 6"/>
            <p:cNvSpPr>
              <a:spLocks noChangeArrowheads="1"/>
            </p:cNvSpPr>
            <p:nvPr/>
          </p:nvSpPr>
          <p:spPr bwMode="auto">
            <a:xfrm>
              <a:off x="2743" y="2114"/>
              <a:ext cx="1270" cy="1225"/>
            </a:xfrm>
            <a:prstGeom prst="ellipse">
              <a:avLst/>
            </a:prstGeom>
            <a:noFill/>
            <a:ln w="9525">
              <a:solidFill>
                <a:schemeClr val="tx1"/>
              </a:solidFill>
              <a:round/>
              <a:headEnd/>
              <a:tailEnd/>
            </a:ln>
          </p:spPr>
          <p:txBody>
            <a:bodyPr wrap="none" anchor="ctr">
              <a:prstTxWarp prst="textNoShape">
                <a:avLst/>
              </a:prstTxWarp>
            </a:bodyPr>
            <a:lstStyle/>
            <a:p>
              <a:endParaRPr lang="it-IT"/>
            </a:p>
          </p:txBody>
        </p:sp>
        <p:sp>
          <p:nvSpPr>
            <p:cNvPr id="20487" name="Oval 7"/>
            <p:cNvSpPr>
              <a:spLocks noChangeArrowheads="1"/>
            </p:cNvSpPr>
            <p:nvPr/>
          </p:nvSpPr>
          <p:spPr bwMode="auto">
            <a:xfrm>
              <a:off x="2245" y="1339"/>
              <a:ext cx="1270" cy="1225"/>
            </a:xfrm>
            <a:prstGeom prst="ellipse">
              <a:avLst/>
            </a:prstGeom>
            <a:noFill/>
            <a:ln w="9525">
              <a:solidFill>
                <a:schemeClr val="tx1"/>
              </a:solidFill>
              <a:round/>
              <a:headEnd/>
              <a:tailEnd/>
            </a:ln>
          </p:spPr>
          <p:txBody>
            <a:bodyPr wrap="none" anchor="ctr">
              <a:prstTxWarp prst="textNoShape">
                <a:avLst/>
              </a:prstTxWarp>
            </a:bodyPr>
            <a:lstStyle/>
            <a:p>
              <a:endParaRPr lang="it-IT"/>
            </a:p>
          </p:txBody>
        </p:sp>
        <p:sp>
          <p:nvSpPr>
            <p:cNvPr id="20488" name="Text Box 8"/>
            <p:cNvSpPr txBox="1">
              <a:spLocks noChangeArrowheads="1"/>
            </p:cNvSpPr>
            <p:nvPr/>
          </p:nvSpPr>
          <p:spPr bwMode="auto">
            <a:xfrm>
              <a:off x="2517" y="1344"/>
              <a:ext cx="726" cy="770"/>
            </a:xfrm>
            <a:prstGeom prst="rect">
              <a:avLst/>
            </a:prstGeom>
            <a:noFill/>
            <a:ln w="9525">
              <a:noFill/>
              <a:miter lim="800000"/>
              <a:headEnd/>
              <a:tailEnd/>
            </a:ln>
          </p:spPr>
          <p:txBody>
            <a:bodyPr>
              <a:prstTxWarp prst="textNoShape">
                <a:avLst/>
              </a:prstTxWarp>
              <a:spAutoFit/>
            </a:bodyPr>
            <a:lstStyle/>
            <a:p>
              <a:pPr algn="ctr"/>
              <a:r>
                <a:rPr lang="it-IT" sz="1000" b="1"/>
                <a:t>Paziente</a:t>
              </a:r>
            </a:p>
            <a:p>
              <a:pPr algn="ctr"/>
              <a:endParaRPr lang="it-IT" sz="800" b="1"/>
            </a:p>
            <a:p>
              <a:pPr algn="ctr"/>
              <a:r>
                <a:rPr lang="it-IT" sz="800" b="1"/>
                <a:t>Aspettativa di salute</a:t>
              </a:r>
            </a:p>
            <a:p>
              <a:pPr algn="ctr"/>
              <a:r>
                <a:rPr lang="it-IT" sz="800" b="1"/>
                <a:t>Abilità cognitiva </a:t>
              </a:r>
            </a:p>
            <a:p>
              <a:pPr algn="ctr"/>
              <a:r>
                <a:rPr lang="it-IT" sz="800" b="1"/>
                <a:t>Autogestione</a:t>
              </a:r>
            </a:p>
            <a:p>
              <a:pPr algn="ctr"/>
              <a:r>
                <a:rPr lang="it-IT" sz="800" b="1"/>
                <a:t>Comorbidità</a:t>
              </a:r>
            </a:p>
            <a:p>
              <a:pPr algn="ctr"/>
              <a:r>
                <a:rPr lang="it-IT" sz="800" b="1"/>
                <a:t>Consapevolezza</a:t>
              </a:r>
            </a:p>
            <a:p>
              <a:pPr algn="ctr"/>
              <a:r>
                <a:rPr lang="it-IT" sz="800" b="1"/>
                <a:t>Profilo psicologico</a:t>
              </a:r>
            </a:p>
          </p:txBody>
        </p:sp>
        <p:sp>
          <p:nvSpPr>
            <p:cNvPr id="20489" name="Text Box 9"/>
            <p:cNvSpPr txBox="1">
              <a:spLocks noChangeArrowheads="1"/>
            </p:cNvSpPr>
            <p:nvPr/>
          </p:nvSpPr>
          <p:spPr bwMode="auto">
            <a:xfrm>
              <a:off x="2018" y="2548"/>
              <a:ext cx="726" cy="635"/>
            </a:xfrm>
            <a:prstGeom prst="rect">
              <a:avLst/>
            </a:prstGeom>
            <a:noFill/>
            <a:ln w="9525">
              <a:noFill/>
              <a:miter lim="800000"/>
              <a:headEnd/>
              <a:tailEnd/>
            </a:ln>
          </p:spPr>
          <p:txBody>
            <a:bodyPr>
              <a:prstTxWarp prst="textNoShape">
                <a:avLst/>
              </a:prstTxWarp>
              <a:spAutoFit/>
            </a:bodyPr>
            <a:lstStyle/>
            <a:p>
              <a:pPr algn="ctr"/>
              <a:r>
                <a:rPr lang="it-IT" sz="1000" b="1"/>
                <a:t>Trattamento</a:t>
              </a:r>
            </a:p>
            <a:p>
              <a:pPr algn="ctr"/>
              <a:endParaRPr lang="it-IT" sz="1000" b="1"/>
            </a:p>
            <a:p>
              <a:pPr algn="ctr"/>
              <a:r>
                <a:rPr lang="it-IT" sz="800" b="1"/>
                <a:t>Modo di somministrazione</a:t>
              </a:r>
            </a:p>
            <a:p>
              <a:pPr algn="ctr"/>
              <a:r>
                <a:rPr lang="it-IT" sz="800" b="1"/>
                <a:t>Posologia</a:t>
              </a:r>
            </a:p>
            <a:p>
              <a:pPr algn="ctr"/>
              <a:r>
                <a:rPr lang="it-IT" sz="800" b="1"/>
                <a:t>Politerapia</a:t>
              </a:r>
            </a:p>
            <a:p>
              <a:pPr algn="ctr"/>
              <a:r>
                <a:rPr lang="it-IT" sz="800" b="1"/>
                <a:t>Effetti collaterali</a:t>
              </a:r>
            </a:p>
          </p:txBody>
        </p:sp>
        <p:sp>
          <p:nvSpPr>
            <p:cNvPr id="20490" name="Text Box 10"/>
            <p:cNvSpPr txBox="1">
              <a:spLocks noChangeArrowheads="1"/>
            </p:cNvSpPr>
            <p:nvPr/>
          </p:nvSpPr>
          <p:spPr bwMode="auto">
            <a:xfrm>
              <a:off x="3061" y="2523"/>
              <a:ext cx="726" cy="770"/>
            </a:xfrm>
            <a:prstGeom prst="rect">
              <a:avLst/>
            </a:prstGeom>
            <a:noFill/>
            <a:ln w="9525">
              <a:noFill/>
              <a:miter lim="800000"/>
              <a:headEnd/>
              <a:tailEnd/>
            </a:ln>
          </p:spPr>
          <p:txBody>
            <a:bodyPr>
              <a:prstTxWarp prst="textNoShape">
                <a:avLst/>
              </a:prstTxWarp>
              <a:spAutoFit/>
            </a:bodyPr>
            <a:lstStyle/>
            <a:p>
              <a:pPr algn="ctr"/>
              <a:r>
                <a:rPr lang="it-IT" sz="1000" b="1"/>
                <a:t>Società</a:t>
              </a:r>
            </a:p>
            <a:p>
              <a:pPr algn="ctr"/>
              <a:endParaRPr lang="it-IT" sz="800" b="1"/>
            </a:p>
            <a:p>
              <a:pPr algn="ctr"/>
              <a:r>
                <a:rPr lang="it-IT" sz="800" b="1"/>
                <a:t>Rapporto medico-paziente</a:t>
              </a:r>
            </a:p>
            <a:p>
              <a:pPr algn="ctr"/>
              <a:r>
                <a:rPr lang="it-IT" sz="800" b="1"/>
                <a:t>Care Giver</a:t>
              </a:r>
            </a:p>
            <a:p>
              <a:pPr algn="ctr"/>
              <a:r>
                <a:rPr lang="it-IT" sz="800" b="1"/>
                <a:t>Accesso ai farmaci</a:t>
              </a:r>
            </a:p>
            <a:p>
              <a:pPr algn="ctr"/>
              <a:r>
                <a:rPr lang="it-IT" sz="800" b="1"/>
                <a:t>Istruzione sui device</a:t>
              </a:r>
            </a:p>
            <a:p>
              <a:pPr algn="ctr"/>
              <a:r>
                <a:rPr lang="it-IT" sz="800" b="1"/>
                <a:t>Follow up</a:t>
              </a:r>
            </a:p>
          </p:txBody>
        </p:sp>
        <p:sp>
          <p:nvSpPr>
            <p:cNvPr id="20491" name="Text Box 11"/>
            <p:cNvSpPr txBox="1">
              <a:spLocks noChangeArrowheads="1"/>
            </p:cNvSpPr>
            <p:nvPr/>
          </p:nvSpPr>
          <p:spPr bwMode="auto">
            <a:xfrm>
              <a:off x="1564" y="3517"/>
              <a:ext cx="2495" cy="231"/>
            </a:xfrm>
            <a:prstGeom prst="rect">
              <a:avLst/>
            </a:prstGeom>
            <a:noFill/>
            <a:ln w="9525">
              <a:noFill/>
              <a:miter lim="800000"/>
              <a:headEnd/>
              <a:tailEnd/>
            </a:ln>
          </p:spPr>
          <p:txBody>
            <a:bodyPr>
              <a:prstTxWarp prst="textNoShape">
                <a:avLst/>
              </a:prstTxWarp>
              <a:spAutoFit/>
            </a:bodyPr>
            <a:lstStyle/>
            <a:p>
              <a:pPr>
                <a:spcBef>
                  <a:spcPct val="50000"/>
                </a:spcBef>
              </a:pPr>
              <a:r>
                <a:rPr lang="it-IT"/>
                <a:t>                 </a:t>
              </a:r>
              <a:r>
                <a:rPr lang="it-IT" sz="1200" b="1"/>
                <a:t>Lareau. Int. J. COPD 2010</a:t>
              </a:r>
              <a:r>
                <a:rPr lang="it-IT" sz="1200"/>
                <a:t>   </a:t>
              </a:r>
            </a:p>
          </p:txBody>
        </p:sp>
      </p:grpSp>
      <p:sp>
        <p:nvSpPr>
          <p:cNvPr id="20483" name="Text Box 12"/>
          <p:cNvSpPr txBox="1">
            <a:spLocks noChangeArrowheads="1"/>
          </p:cNvSpPr>
          <p:nvPr/>
        </p:nvSpPr>
        <p:spPr bwMode="auto">
          <a:xfrm>
            <a:off x="1258888" y="404813"/>
            <a:ext cx="6626225" cy="366712"/>
          </a:xfrm>
          <a:prstGeom prst="rect">
            <a:avLst/>
          </a:prstGeom>
          <a:noFill/>
          <a:ln w="9525">
            <a:noFill/>
            <a:miter lim="800000"/>
            <a:headEnd/>
            <a:tailEnd/>
          </a:ln>
        </p:spPr>
        <p:txBody>
          <a:bodyPr>
            <a:prstTxWarp prst="textNoShape">
              <a:avLst/>
            </a:prstTxWarp>
            <a:spAutoFit/>
          </a:bodyPr>
          <a:lstStyle/>
          <a:p>
            <a:pPr>
              <a:spcBef>
                <a:spcPct val="50000"/>
              </a:spcBef>
            </a:pPr>
            <a:endParaRPr lang="it-IT"/>
          </a:p>
        </p:txBody>
      </p:sp>
      <p:sp>
        <p:nvSpPr>
          <p:cNvPr id="20484" name="Text Box 13"/>
          <p:cNvSpPr txBox="1">
            <a:spLocks noChangeArrowheads="1"/>
          </p:cNvSpPr>
          <p:nvPr/>
        </p:nvSpPr>
        <p:spPr bwMode="auto">
          <a:xfrm>
            <a:off x="828675" y="901700"/>
            <a:ext cx="7272338" cy="366713"/>
          </a:xfrm>
          <a:prstGeom prst="rect">
            <a:avLst/>
          </a:prstGeom>
          <a:noFill/>
          <a:ln w="9525">
            <a:noFill/>
            <a:miter lim="800000"/>
            <a:headEnd/>
            <a:tailEnd/>
          </a:ln>
        </p:spPr>
        <p:txBody>
          <a:bodyPr>
            <a:prstTxWarp prst="textNoShape">
              <a:avLst/>
            </a:prstTxWarp>
            <a:spAutoFit/>
          </a:bodyPr>
          <a:lstStyle/>
          <a:p>
            <a:pPr algn="ctr">
              <a:spcBef>
                <a:spcPct val="50000"/>
              </a:spcBef>
            </a:pPr>
            <a:r>
              <a:rPr lang="it-IT" b="1">
                <a:solidFill>
                  <a:srgbClr val="FF0000"/>
                </a:solidFill>
              </a:rPr>
              <a:t>FATTORI CONDIZIONANTI LA GESTIONE DEL PAZIENTE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numero diapositiva 5"/>
          <p:cNvSpPr txBox="1">
            <a:spLocks noGrp="1"/>
          </p:cNvSpPr>
          <p:nvPr/>
        </p:nvSpPr>
        <p:spPr bwMode="auto">
          <a:xfrm>
            <a:off x="7010400" y="6413500"/>
            <a:ext cx="2133600" cy="476250"/>
          </a:xfrm>
          <a:prstGeom prst="rect">
            <a:avLst/>
          </a:prstGeom>
          <a:noFill/>
          <a:ln w="9525">
            <a:noFill/>
            <a:miter lim="800000"/>
            <a:headEnd/>
            <a:tailEnd/>
          </a:ln>
        </p:spPr>
        <p:txBody>
          <a:bodyPr anchor="b">
            <a:prstTxWarp prst="textNoShape">
              <a:avLst/>
            </a:prstTxWarp>
          </a:bodyPr>
          <a:lstStyle/>
          <a:p>
            <a:pPr algn="r"/>
            <a:fld id="{375A149E-397F-7A47-96D0-6E4CA70D3B5C}" type="slidenum">
              <a:rPr lang="en-US" sz="1000">
                <a:solidFill>
                  <a:srgbClr val="000000"/>
                </a:solidFill>
                <a:ea typeface="ＭＳ Ｐゴシック" pitchFamily="-84" charset="-128"/>
                <a:cs typeface="ＭＳ Ｐゴシック" pitchFamily="-84" charset="-128"/>
              </a:rPr>
              <a:pPr algn="r"/>
              <a:t>48</a:t>
            </a:fld>
            <a:endParaRPr lang="en-US" sz="1000">
              <a:solidFill>
                <a:srgbClr val="000000"/>
              </a:solidFill>
              <a:ea typeface="ＭＳ Ｐゴシック" pitchFamily="-84" charset="-128"/>
              <a:cs typeface="ＭＳ Ｐゴシック" pitchFamily="-84" charset="-128"/>
            </a:endParaRPr>
          </a:p>
        </p:txBody>
      </p:sp>
      <p:sp>
        <p:nvSpPr>
          <p:cNvPr id="34819" name="Rectangle 2"/>
          <p:cNvSpPr>
            <a:spLocks noGrp="1" noChangeArrowheads="1"/>
          </p:cNvSpPr>
          <p:nvPr>
            <p:ph type="title" idx="4294967295"/>
          </p:nvPr>
        </p:nvSpPr>
        <p:spPr/>
        <p:txBody>
          <a:bodyPr/>
          <a:lstStyle/>
          <a:p>
            <a:pPr eaLnBrk="1" hangingPunct="1"/>
            <a:r>
              <a:rPr lang="en-US" sz="3200" b="1">
                <a:solidFill>
                  <a:srgbClr val="FF0000"/>
                </a:solidFill>
                <a:effectLst>
                  <a:outerShdw blurRad="38100" dist="38100" dir="2700000" algn="tl">
                    <a:srgbClr val="DDDDDD"/>
                  </a:outerShdw>
                </a:effectLst>
                <a:latin typeface="BISansCond" charset="0"/>
              </a:rPr>
              <a:t>Dispositivi Inalatori</a:t>
            </a:r>
            <a:endParaRPr lang="en-GB" sz="3200" b="1">
              <a:solidFill>
                <a:srgbClr val="FF0000"/>
              </a:solidFill>
              <a:effectLst>
                <a:outerShdw blurRad="38100" dist="38100" dir="2700000" algn="tl">
                  <a:srgbClr val="DDDDDD"/>
                </a:outerShdw>
              </a:effectLst>
              <a:latin typeface="BISansCond" charset="0"/>
            </a:endParaRPr>
          </a:p>
        </p:txBody>
      </p:sp>
      <p:pic>
        <p:nvPicPr>
          <p:cNvPr id="21508" name="Picture 4" descr="Seretide_Evohaler_250"/>
          <p:cNvPicPr>
            <a:picLocks noChangeAspect="1" noChangeArrowheads="1"/>
          </p:cNvPicPr>
          <p:nvPr/>
        </p:nvPicPr>
        <p:blipFill>
          <a:blip r:embed="rId3"/>
          <a:srcRect/>
          <a:stretch>
            <a:fillRect/>
          </a:stretch>
        </p:blipFill>
        <p:spPr bwMode="auto">
          <a:xfrm>
            <a:off x="493713" y="2500313"/>
            <a:ext cx="1863725" cy="1920875"/>
          </a:xfrm>
          <a:prstGeom prst="rect">
            <a:avLst/>
          </a:prstGeom>
          <a:noFill/>
          <a:ln w="9525">
            <a:noFill/>
            <a:miter lim="800000"/>
            <a:headEnd/>
            <a:tailEnd/>
          </a:ln>
        </p:spPr>
      </p:pic>
      <p:sp>
        <p:nvSpPr>
          <p:cNvPr id="21509" name="Text Box 15"/>
          <p:cNvSpPr txBox="1">
            <a:spLocks noChangeArrowheads="1"/>
          </p:cNvSpPr>
          <p:nvPr/>
        </p:nvSpPr>
        <p:spPr bwMode="auto">
          <a:xfrm>
            <a:off x="282575" y="1878013"/>
            <a:ext cx="2057400" cy="425450"/>
          </a:xfrm>
          <a:prstGeom prst="rect">
            <a:avLst/>
          </a:prstGeom>
          <a:noFill/>
          <a:ln w="9525">
            <a:noFill/>
            <a:miter lim="800000"/>
            <a:headEnd/>
            <a:tailEnd/>
          </a:ln>
        </p:spPr>
        <p:txBody>
          <a:bodyPr lIns="91414" tIns="45708" rIns="91414" bIns="45708">
            <a:prstTxWarp prst="textNoShape">
              <a:avLst/>
            </a:prstTxWarp>
            <a:spAutoFit/>
          </a:bodyPr>
          <a:lstStyle/>
          <a:p>
            <a:pPr algn="ctr"/>
            <a:r>
              <a:rPr lang="en-GB" sz="2200" b="1">
                <a:solidFill>
                  <a:srgbClr val="FF0000"/>
                </a:solidFill>
                <a:latin typeface="BISansCond" charset="0"/>
                <a:ea typeface="ＭＳ Ｐゴシック" pitchFamily="-84" charset="-128"/>
                <a:cs typeface="ＭＳ Ｐゴシック" pitchFamily="-84" charset="-128"/>
              </a:rPr>
              <a:t>pMDIs</a:t>
            </a:r>
            <a:endParaRPr lang="en-US" sz="2200" b="1">
              <a:solidFill>
                <a:srgbClr val="FF0000"/>
              </a:solidFill>
              <a:latin typeface="BISansCond" charset="0"/>
              <a:ea typeface="ＭＳ Ｐゴシック" pitchFamily="-84" charset="-128"/>
              <a:cs typeface="ＭＳ Ｐゴシック" pitchFamily="-84" charset="-128"/>
            </a:endParaRPr>
          </a:p>
        </p:txBody>
      </p:sp>
      <p:sp>
        <p:nvSpPr>
          <p:cNvPr id="21510" name="Text Box 17"/>
          <p:cNvSpPr txBox="1">
            <a:spLocks noChangeArrowheads="1"/>
          </p:cNvSpPr>
          <p:nvPr/>
        </p:nvSpPr>
        <p:spPr bwMode="auto">
          <a:xfrm>
            <a:off x="3667125" y="1905000"/>
            <a:ext cx="2057400" cy="427038"/>
          </a:xfrm>
          <a:prstGeom prst="rect">
            <a:avLst/>
          </a:prstGeom>
          <a:noFill/>
          <a:ln w="9525">
            <a:noFill/>
            <a:miter lim="800000"/>
            <a:headEnd/>
            <a:tailEnd/>
          </a:ln>
        </p:spPr>
        <p:txBody>
          <a:bodyPr lIns="91414" tIns="45708" rIns="91414" bIns="45708">
            <a:prstTxWarp prst="textNoShape">
              <a:avLst/>
            </a:prstTxWarp>
            <a:spAutoFit/>
          </a:bodyPr>
          <a:lstStyle/>
          <a:p>
            <a:pPr algn="ctr">
              <a:spcBef>
                <a:spcPct val="50000"/>
              </a:spcBef>
            </a:pPr>
            <a:r>
              <a:rPr lang="en-GB" sz="2200" b="1">
                <a:solidFill>
                  <a:srgbClr val="FF0000"/>
                </a:solidFill>
                <a:latin typeface="BISansCond" charset="0"/>
                <a:ea typeface="ＭＳ Ｐゴシック" pitchFamily="-84" charset="-128"/>
                <a:cs typeface="ＭＳ Ｐゴシック" pitchFamily="-84" charset="-128"/>
              </a:rPr>
              <a:t>DPIs</a:t>
            </a:r>
            <a:endParaRPr lang="en-US" sz="2200" b="1">
              <a:solidFill>
                <a:srgbClr val="FF0000"/>
              </a:solidFill>
              <a:latin typeface="BISansCond" charset="0"/>
              <a:ea typeface="ＭＳ Ｐゴシック" pitchFamily="-84" charset="-128"/>
              <a:cs typeface="ＭＳ Ｐゴシック" pitchFamily="-84" charset="-128"/>
            </a:endParaRPr>
          </a:p>
        </p:txBody>
      </p:sp>
      <p:pic>
        <p:nvPicPr>
          <p:cNvPr id="21511" name="Picture 6" descr="DSCF2747"/>
          <p:cNvPicPr>
            <a:picLocks noChangeAspect="1" noChangeArrowheads="1"/>
          </p:cNvPicPr>
          <p:nvPr/>
        </p:nvPicPr>
        <p:blipFill>
          <a:blip r:embed="rId4"/>
          <a:srcRect l="8211" r="9595"/>
          <a:stretch>
            <a:fillRect/>
          </a:stretch>
        </p:blipFill>
        <p:spPr bwMode="auto">
          <a:xfrm>
            <a:off x="3240088" y="2493963"/>
            <a:ext cx="1362075" cy="1225550"/>
          </a:xfrm>
          <a:prstGeom prst="rect">
            <a:avLst/>
          </a:prstGeom>
          <a:noFill/>
          <a:ln w="9525">
            <a:noFill/>
            <a:miter lim="800000"/>
            <a:headEnd/>
            <a:tailEnd/>
          </a:ln>
        </p:spPr>
      </p:pic>
      <p:pic>
        <p:nvPicPr>
          <p:cNvPr id="21512" name="Picture 7"/>
          <p:cNvPicPr>
            <a:picLocks noChangeAspect="1" noChangeArrowheads="1"/>
          </p:cNvPicPr>
          <p:nvPr/>
        </p:nvPicPr>
        <p:blipFill>
          <a:blip r:embed="rId5"/>
          <a:srcRect/>
          <a:stretch>
            <a:fillRect/>
          </a:stretch>
        </p:blipFill>
        <p:spPr bwMode="auto">
          <a:xfrm>
            <a:off x="6773863" y="2509838"/>
            <a:ext cx="1685925" cy="2206625"/>
          </a:xfrm>
          <a:prstGeom prst="rect">
            <a:avLst/>
          </a:prstGeom>
          <a:noFill/>
          <a:ln w="9525">
            <a:noFill/>
            <a:round/>
            <a:headEnd/>
            <a:tailEnd/>
          </a:ln>
        </p:spPr>
      </p:pic>
      <p:sp>
        <p:nvSpPr>
          <p:cNvPr id="21513" name="Text Box 27"/>
          <p:cNvSpPr txBox="1">
            <a:spLocks noChangeArrowheads="1"/>
          </p:cNvSpPr>
          <p:nvPr/>
        </p:nvSpPr>
        <p:spPr bwMode="auto">
          <a:xfrm>
            <a:off x="6670675" y="1708150"/>
            <a:ext cx="2149475" cy="762000"/>
          </a:xfrm>
          <a:prstGeom prst="rect">
            <a:avLst/>
          </a:prstGeom>
          <a:noFill/>
          <a:ln w="9525">
            <a:noFill/>
            <a:miter lim="800000"/>
            <a:headEnd/>
            <a:tailEnd/>
          </a:ln>
        </p:spPr>
        <p:txBody>
          <a:bodyPr lIns="91414" tIns="45708" rIns="91414" bIns="45708">
            <a:prstTxWarp prst="textNoShape">
              <a:avLst/>
            </a:prstTxWarp>
            <a:spAutoFit/>
          </a:bodyPr>
          <a:lstStyle/>
          <a:p>
            <a:pPr algn="ctr">
              <a:spcBef>
                <a:spcPct val="50000"/>
              </a:spcBef>
            </a:pPr>
            <a:r>
              <a:rPr lang="en-GB" sz="2200" b="1">
                <a:solidFill>
                  <a:srgbClr val="FF0000"/>
                </a:solidFill>
                <a:latin typeface="BISansCond" charset="0"/>
                <a:ea typeface="ＭＳ Ｐゴシック" pitchFamily="-84" charset="-128"/>
                <a:cs typeface="ＭＳ Ｐゴシック" pitchFamily="-84" charset="-128"/>
              </a:rPr>
              <a:t>Soft Mist</a:t>
            </a:r>
            <a:r>
              <a:rPr lang="en-GB" sz="2200" b="1">
                <a:solidFill>
                  <a:srgbClr val="FF0000"/>
                </a:solidFill>
                <a:latin typeface="BISansCond" charset="0"/>
                <a:ea typeface="ＭＳ Ｐゴシック" pitchFamily="-84" charset="-128"/>
                <a:cs typeface="Arial" pitchFamily="-84" charset="0"/>
              </a:rPr>
              <a:t>™</a:t>
            </a:r>
            <a:r>
              <a:rPr lang="en-GB" sz="2200" b="1">
                <a:solidFill>
                  <a:srgbClr val="FF0000"/>
                </a:solidFill>
                <a:latin typeface="BISansCond" charset="0"/>
                <a:ea typeface="ＭＳ Ｐゴシック" pitchFamily="-84" charset="-128"/>
                <a:cs typeface="ＭＳ Ｐゴシック" pitchFamily="-84" charset="-128"/>
              </a:rPr>
              <a:t> Inhaler</a:t>
            </a:r>
            <a:endParaRPr lang="en-US" sz="2200" b="1">
              <a:solidFill>
                <a:srgbClr val="FF0000"/>
              </a:solidFill>
              <a:latin typeface="BISansCond" charset="0"/>
              <a:ea typeface="ＭＳ Ｐゴシック" pitchFamily="-84" charset="-128"/>
              <a:cs typeface="ＭＳ Ｐゴシック" pitchFamily="-84" charset="-128"/>
            </a:endParaRPr>
          </a:p>
        </p:txBody>
      </p:sp>
      <p:sp>
        <p:nvSpPr>
          <p:cNvPr id="21514" name="Text Box 31"/>
          <p:cNvSpPr txBox="1">
            <a:spLocks noChangeArrowheads="1"/>
          </p:cNvSpPr>
          <p:nvPr/>
        </p:nvSpPr>
        <p:spPr bwMode="auto">
          <a:xfrm>
            <a:off x="1981200" y="6356350"/>
            <a:ext cx="6040438" cy="274638"/>
          </a:xfrm>
          <a:prstGeom prst="rect">
            <a:avLst/>
          </a:prstGeom>
          <a:noFill/>
          <a:ln w="19050">
            <a:noFill/>
            <a:miter lim="800000"/>
            <a:headEnd/>
            <a:tailEnd/>
          </a:ln>
        </p:spPr>
        <p:txBody>
          <a:bodyPr>
            <a:prstTxWarp prst="textNoShape">
              <a:avLst/>
            </a:prstTxWarp>
            <a:spAutoFit/>
          </a:bodyPr>
          <a:lstStyle/>
          <a:p>
            <a:pPr>
              <a:spcBef>
                <a:spcPct val="50000"/>
              </a:spcBef>
            </a:pPr>
            <a:r>
              <a:rPr lang="en-GB" sz="1200" b="1">
                <a:ea typeface="ＭＳ Ｐゴシック" pitchFamily="-84" charset="-128"/>
                <a:cs typeface="ＭＳ Ｐゴシック" pitchFamily="-84" charset="-128"/>
              </a:rPr>
              <a:t>pMDI=pressurized metered-dose inhaler; DPI=dry-powder inhaler.</a:t>
            </a:r>
            <a:endParaRPr lang="en-US" sz="1200" b="1">
              <a:ea typeface="ＭＳ Ｐゴシック" pitchFamily="-84" charset="-128"/>
              <a:cs typeface="ＭＳ Ｐゴシック" pitchFamily="-84" charset="-128"/>
            </a:endParaRPr>
          </a:p>
        </p:txBody>
      </p:sp>
      <p:pic>
        <p:nvPicPr>
          <p:cNvPr id="21515" name="Picture 18" descr="http://www.agzakhana.com/images/small%20ser.jpg"/>
          <p:cNvPicPr>
            <a:picLocks noChangeAspect="1" noChangeArrowheads="1"/>
          </p:cNvPicPr>
          <p:nvPr/>
        </p:nvPicPr>
        <p:blipFill>
          <a:blip r:embed="rId6"/>
          <a:srcRect/>
          <a:stretch>
            <a:fillRect/>
          </a:stretch>
        </p:blipFill>
        <p:spPr bwMode="auto">
          <a:xfrm>
            <a:off x="4891088" y="2468563"/>
            <a:ext cx="1409700" cy="1263650"/>
          </a:xfrm>
          <a:prstGeom prst="rect">
            <a:avLst/>
          </a:prstGeom>
          <a:noFill/>
          <a:ln w="9525">
            <a:noFill/>
            <a:miter lim="800000"/>
            <a:headEnd/>
            <a:tailEnd/>
          </a:ln>
        </p:spPr>
      </p:pic>
      <p:pic>
        <p:nvPicPr>
          <p:cNvPr id="21516" name="Picture 20" descr="http://www.onbrez.ch/platform/content/element/7145/onbrez--breezhaler_xl.jpg"/>
          <p:cNvPicPr>
            <a:picLocks noChangeAspect="1" noChangeArrowheads="1"/>
          </p:cNvPicPr>
          <p:nvPr/>
        </p:nvPicPr>
        <p:blipFill>
          <a:blip r:embed="rId7"/>
          <a:srcRect/>
          <a:stretch>
            <a:fillRect/>
          </a:stretch>
        </p:blipFill>
        <p:spPr bwMode="auto">
          <a:xfrm>
            <a:off x="4686300" y="3979863"/>
            <a:ext cx="1535113" cy="1422400"/>
          </a:xfrm>
          <a:prstGeom prst="rect">
            <a:avLst/>
          </a:prstGeom>
          <a:noFill/>
          <a:ln w="9525">
            <a:noFill/>
            <a:miter lim="800000"/>
            <a:headEnd/>
            <a:tailEnd/>
          </a:ln>
        </p:spPr>
      </p:pic>
      <p:pic>
        <p:nvPicPr>
          <p:cNvPr id="21517" name="Picture 22" descr="http://immunodefence.com/ii/symbicort.jpg"/>
          <p:cNvPicPr>
            <a:picLocks noChangeAspect="1" noChangeArrowheads="1"/>
          </p:cNvPicPr>
          <p:nvPr/>
        </p:nvPicPr>
        <p:blipFill>
          <a:blip r:embed="rId8"/>
          <a:srcRect/>
          <a:stretch>
            <a:fillRect/>
          </a:stretch>
        </p:blipFill>
        <p:spPr bwMode="auto">
          <a:xfrm>
            <a:off x="3267075" y="3922713"/>
            <a:ext cx="1092200" cy="1506537"/>
          </a:xfrm>
          <a:prstGeom prst="rect">
            <a:avLst/>
          </a:prstGeom>
          <a:noFill/>
          <a:ln w="9525">
            <a:noFill/>
            <a:miter lim="800000"/>
            <a:headEnd/>
            <a:tailEnd/>
          </a:ln>
        </p:spPr>
      </p:pic>
      <p:pic>
        <p:nvPicPr>
          <p:cNvPr id="21518" name="Picture 24" descr="http://www.respiratoire.ch/platform/content/element/4854/foradil-hfa.jpg"/>
          <p:cNvPicPr>
            <a:picLocks noChangeAspect="1" noChangeArrowheads="1"/>
          </p:cNvPicPr>
          <p:nvPr/>
        </p:nvPicPr>
        <p:blipFill>
          <a:blip r:embed="rId9"/>
          <a:srcRect/>
          <a:stretch>
            <a:fillRect/>
          </a:stretch>
        </p:blipFill>
        <p:spPr bwMode="auto">
          <a:xfrm>
            <a:off x="1666875" y="4362450"/>
            <a:ext cx="960438" cy="1509713"/>
          </a:xfrm>
          <a:prstGeom prst="rect">
            <a:avLst/>
          </a:prstGeom>
          <a:noFill/>
          <a:ln w="9525">
            <a:noFill/>
            <a:miter lim="800000"/>
            <a:headEnd/>
            <a:tailEnd/>
          </a:ln>
        </p:spPr>
      </p:pic>
      <p:pic>
        <p:nvPicPr>
          <p:cNvPr id="21519" name="Picture 26" descr="http://www.the3dfacility.co.uk/portfolio/foster_thumb.jpg"/>
          <p:cNvPicPr>
            <a:picLocks noChangeAspect="1" noChangeArrowheads="1"/>
          </p:cNvPicPr>
          <p:nvPr/>
        </p:nvPicPr>
        <p:blipFill>
          <a:blip r:embed="rId10"/>
          <a:srcRect l="16930" r="24936"/>
          <a:stretch>
            <a:fillRect/>
          </a:stretch>
        </p:blipFill>
        <p:spPr bwMode="auto">
          <a:xfrm>
            <a:off x="481013" y="4418013"/>
            <a:ext cx="1122362" cy="1441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414338"/>
            <a:ext cx="8229600" cy="1143000"/>
          </a:xfrm>
        </p:spPr>
        <p:txBody>
          <a:bodyPr/>
          <a:lstStyle/>
          <a:p>
            <a:pPr eaLnBrk="1" hangingPunct="1"/>
            <a:r>
              <a:rPr lang="it-IT" sz="2800">
                <a:solidFill>
                  <a:srgbClr val="FF0000"/>
                </a:solidFill>
              </a:rPr>
              <a:t>Ritornando a MARIO</a:t>
            </a:r>
            <a:r>
              <a:rPr lang="it-IT" sz="2400">
                <a:solidFill>
                  <a:srgbClr val="FF0000"/>
                </a:solidFill>
              </a:rPr>
              <a:t>: problematiche della terapia in atto per la BPCO</a:t>
            </a:r>
            <a:endParaRPr lang="it-IT">
              <a:solidFill>
                <a:srgbClr val="FF0000"/>
              </a:solidFill>
            </a:endParaRPr>
          </a:p>
        </p:txBody>
      </p:sp>
      <p:sp>
        <p:nvSpPr>
          <p:cNvPr id="22531" name="Rectangle 3"/>
          <p:cNvSpPr>
            <a:spLocks noGrp="1" noChangeArrowheads="1"/>
          </p:cNvSpPr>
          <p:nvPr>
            <p:ph type="body" idx="1"/>
          </p:nvPr>
        </p:nvSpPr>
        <p:spPr>
          <a:xfrm>
            <a:off x="457200" y="2347913"/>
            <a:ext cx="8229600" cy="4537075"/>
          </a:xfrm>
        </p:spPr>
        <p:txBody>
          <a:bodyPr/>
          <a:lstStyle/>
          <a:p>
            <a:pPr eaLnBrk="1" hangingPunct="1"/>
            <a:r>
              <a:rPr lang="it-IT" sz="1600"/>
              <a:t>COMORBIDITA’: M. di Parkinson con iniziale disfagia per i liquidi:</a:t>
            </a:r>
          </a:p>
          <a:p>
            <a:pPr eaLnBrk="1" hangingPunct="1">
              <a:buFontTx/>
              <a:buNone/>
            </a:pPr>
            <a:r>
              <a:rPr lang="it-IT" sz="1600"/>
              <a:t>                                         -) limitazioni nell’uso corretto dei dispositivi inalatori (DPI)</a:t>
            </a:r>
          </a:p>
          <a:p>
            <a:pPr eaLnBrk="1" hangingPunct="1">
              <a:buFontTx/>
              <a:buNone/>
            </a:pPr>
            <a:r>
              <a:rPr lang="it-IT" sz="1600"/>
              <a:t>                                         -) rischio di ingombro tracheobronchiale</a:t>
            </a:r>
          </a:p>
          <a:p>
            <a:pPr eaLnBrk="1" hangingPunct="1"/>
            <a:endParaRPr lang="it-IT" sz="1600"/>
          </a:p>
          <a:p>
            <a:pPr eaLnBrk="1" hangingPunct="1"/>
            <a:r>
              <a:rPr lang="it-IT" sz="1600"/>
              <a:t>AUTOGESTIONE della terapia inalatoria in atto: limitata</a:t>
            </a:r>
          </a:p>
          <a:p>
            <a:pPr eaLnBrk="1" hangingPunct="1"/>
            <a:endParaRPr lang="it-IT" sz="1600"/>
          </a:p>
          <a:p>
            <a:pPr eaLnBrk="1" hangingPunct="1"/>
            <a:r>
              <a:rPr lang="it-IT" sz="1600"/>
              <a:t>MODO DI SOMMINISTRAZIONE: dispositivi inalatori non adeguati</a:t>
            </a:r>
          </a:p>
          <a:p>
            <a:pPr eaLnBrk="1" hangingPunct="1"/>
            <a:endParaRPr lang="it-IT" sz="1600"/>
          </a:p>
          <a:p>
            <a:pPr eaLnBrk="1" hangingPunct="1"/>
            <a:r>
              <a:rPr lang="it-IT" sz="1600"/>
              <a:t>CARE GIVER: ruolo più attivo nella somministrazione della terapia inalatoria</a:t>
            </a:r>
          </a:p>
          <a:p>
            <a:pPr eaLnBrk="1" hangingPunct="1"/>
            <a:endParaRPr lang="it-IT" sz="1600"/>
          </a:p>
          <a:p>
            <a:pPr eaLnBrk="1" hangingPunct="1"/>
            <a:endParaRPr lang="it-IT" sz="1600"/>
          </a:p>
          <a:p>
            <a:pPr eaLnBrk="1" hangingPunct="1"/>
            <a:endParaRPr lang="it-IT" sz="1600"/>
          </a:p>
          <a:p>
            <a:pPr eaLnBrk="1" hangingPunct="1"/>
            <a:endParaRPr lang="it-IT" sz="1600"/>
          </a:p>
          <a:p>
            <a:pPr eaLnBrk="1" hangingPunct="1"/>
            <a:endParaRPr lang="it-IT" sz="1600"/>
          </a:p>
          <a:p>
            <a:pPr eaLnBrk="1" hangingPunct="1"/>
            <a:endParaRPr lang="it-IT" sz="1600"/>
          </a:p>
          <a:p>
            <a:pPr eaLnBrk="1" hangingPunct="1"/>
            <a:endParaRPr lang="it-IT" sz="1600"/>
          </a:p>
          <a:p>
            <a:pPr eaLnBrk="1" hangingPunct="1"/>
            <a:endParaRPr lang="it-IT" sz="16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p:nvPr>
        </p:nvSpPr>
        <p:spPr>
          <a:xfrm>
            <a:off x="0" y="76699"/>
            <a:ext cx="9144000" cy="760013"/>
          </a:xfrm>
          <a:solidFill>
            <a:srgbClr val="00CCFF">
              <a:alpha val="51000"/>
            </a:srgbClr>
          </a:solidFill>
        </p:spPr>
        <p:txBody>
          <a:bodyPr>
            <a:normAutofit fontScale="90000"/>
          </a:bodyPr>
          <a:lstStyle/>
          <a:p>
            <a:pPr lvl="0"/>
            <a:r>
              <a:rPr lang="it-IT" b="1" dirty="0" smtClean="0">
                <a:latin typeface="Arial Narrow"/>
              </a:rPr>
              <a:t>MARIO – 77 aa</a:t>
            </a:r>
            <a:endParaRPr lang="it-IT" b="1" dirty="0">
              <a:latin typeface="Arial Narrow"/>
            </a:endParaRPr>
          </a:p>
        </p:txBody>
      </p:sp>
      <p:sp>
        <p:nvSpPr>
          <p:cNvPr id="3" name="Segnaposto contenuto 2"/>
          <p:cNvSpPr txBox="1">
            <a:spLocks noGrp="1"/>
          </p:cNvSpPr>
          <p:nvPr>
            <p:ph idx="1"/>
          </p:nvPr>
        </p:nvSpPr>
        <p:spPr>
          <a:xfrm>
            <a:off x="316867" y="1772816"/>
            <a:ext cx="8557256" cy="4896544"/>
          </a:xfrm>
          <a:ln w="9528">
            <a:solidFill>
              <a:srgbClr val="1F497D"/>
            </a:solidFill>
            <a:prstDash val="solid"/>
          </a:ln>
        </p:spPr>
        <p:txBody>
          <a:bodyPr anchor="ctr">
            <a:normAutofit/>
          </a:bodyPr>
          <a:lstStyle/>
          <a:p>
            <a:pPr lvl="0"/>
            <a:r>
              <a:rPr lang="it-IT" sz="2800" b="1" dirty="0" smtClean="0"/>
              <a:t>K Prostata IV STADIO </a:t>
            </a:r>
            <a:r>
              <a:rPr lang="it-IT" sz="2800" dirty="0" smtClean="0"/>
              <a:t>– </a:t>
            </a:r>
            <a:r>
              <a:rPr lang="it-IT" sz="2800" b="1" dirty="0" smtClean="0"/>
              <a:t>Metastasi Ossee Vertebrali </a:t>
            </a:r>
            <a:r>
              <a:rPr lang="it-IT" sz="2800" dirty="0" smtClean="0"/>
              <a:t>– </a:t>
            </a:r>
            <a:r>
              <a:rPr lang="it-IT" sz="2800" b="1" dirty="0" smtClean="0"/>
              <a:t>Dolore Oncologico </a:t>
            </a:r>
            <a:r>
              <a:rPr lang="it-IT" sz="2800" dirty="0" smtClean="0">
                <a:sym typeface="Wingdings"/>
              </a:rPr>
              <a:t> Nel 2010 il paziente è stato sottoposto a prostatectomia radicale (incontinenza urinaria secondaria all’intervento); follow up eseguito regolarmente. Da 2 mesi, in seguito alla comparsa di intenso e ingravescente dolore in regione lombare e costale (NRS 7), riscontro di frattura all’RX rachide lombo-sacrale (L3 – L4) la cui natura secondaria a patologia oncologica è stata supportata dal dato scintigrafico (D10 – D12 – L3 – L4 – settimo arco costale destro).  </a:t>
            </a:r>
            <a:endParaRPr lang="it-IT" sz="2800" dirty="0" smtClean="0"/>
          </a:p>
        </p:txBody>
      </p:sp>
      <p:sp>
        <p:nvSpPr>
          <p:cNvPr id="4" name="CasellaDiTesto 8"/>
          <p:cNvSpPr txBox="1"/>
          <p:nvPr/>
        </p:nvSpPr>
        <p:spPr>
          <a:xfrm>
            <a:off x="683568" y="968460"/>
            <a:ext cx="7873002" cy="646331"/>
          </a:xfrm>
          <a:prstGeom prst="rect">
            <a:avLst/>
          </a:prstGeom>
          <a:solidFill>
            <a:srgbClr val="D9D9D9"/>
          </a:solidFill>
          <a:ln>
            <a:noFill/>
          </a:ln>
        </p:spPr>
        <p:txBody>
          <a:bodyPr vert="horz" wrap="square" lIns="91440" tIns="45720" rIns="91440" bIns="45720" anchor="ctr"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dirty="0">
                <a:solidFill>
                  <a:srgbClr val="1F497D"/>
                </a:solidFill>
                <a:uFillTx/>
                <a:latin typeface="Arial Narrow"/>
                <a:cs typeface="Arial Narrow"/>
              </a:rPr>
              <a:t>APR</a:t>
            </a:r>
            <a:endParaRPr lang="it-IT" sz="4800" b="1" i="0" u="none" strike="noStrike" kern="1200" cap="none" spc="0" baseline="0" dirty="0">
              <a:solidFill>
                <a:srgbClr val="1F497D"/>
              </a:solidFill>
              <a:uFillTx/>
              <a:latin typeface="Arial Narrow"/>
              <a:cs typeface="Arial Narrow"/>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p:cNvSpPr>
            <a:spLocks noGrp="1"/>
          </p:cNvSpPr>
          <p:nvPr>
            <p:ph type="title"/>
          </p:nvPr>
        </p:nvSpPr>
        <p:spPr>
          <a:xfrm>
            <a:off x="0" y="44450"/>
            <a:ext cx="9144000" cy="1143000"/>
          </a:xfrm>
        </p:spPr>
        <p:txBody>
          <a:bodyPr/>
          <a:lstStyle/>
          <a:p>
            <a:pPr eaLnBrk="1" hangingPunct="1"/>
            <a:r>
              <a:rPr lang="it-IT" sz="4000" b="1"/>
              <a:t>"Come modifichereste la terapia?”</a:t>
            </a:r>
            <a:endParaRPr lang="it-IT" b="1"/>
          </a:p>
        </p:txBody>
      </p:sp>
      <p:sp>
        <p:nvSpPr>
          <p:cNvPr id="3" name="Segnaposto contenuto 2"/>
          <p:cNvSpPr>
            <a:spLocks noGrp="1"/>
          </p:cNvSpPr>
          <p:nvPr>
            <p:ph idx="1"/>
          </p:nvPr>
        </p:nvSpPr>
        <p:spPr>
          <a:xfrm>
            <a:off x="0" y="1524000"/>
            <a:ext cx="9144000" cy="4929188"/>
          </a:xfrm>
        </p:spPr>
        <p:txBody>
          <a:bodyPr/>
          <a:lstStyle/>
          <a:p>
            <a:pPr eaLnBrk="1" hangingPunct="1">
              <a:buFontTx/>
              <a:buNone/>
            </a:pPr>
            <a:r>
              <a:rPr lang="it-IT" b="1" dirty="0">
                <a:solidFill>
                  <a:srgbClr val="00B050"/>
                </a:solidFill>
              </a:rPr>
              <a:t>                                     </a:t>
            </a:r>
            <a:r>
              <a:rPr lang="it-IT" b="1" dirty="0">
                <a:solidFill>
                  <a:srgbClr val="FFC000"/>
                </a:solidFill>
              </a:rPr>
              <a:t> </a:t>
            </a:r>
            <a:r>
              <a:rPr lang="it-IT" sz="2800" b="1" dirty="0">
                <a:solidFill>
                  <a:srgbClr val="FFC000"/>
                </a:solidFill>
              </a:rPr>
              <a:t>FAVOREVOLI</a:t>
            </a:r>
            <a:r>
              <a:rPr lang="it-IT" sz="2800" dirty="0">
                <a:solidFill>
                  <a:srgbClr val="FFC000"/>
                </a:solidFill>
              </a:rPr>
              <a:t>    </a:t>
            </a:r>
            <a:r>
              <a:rPr lang="it-IT" sz="2800" b="1" dirty="0">
                <a:solidFill>
                  <a:srgbClr val="FF0000"/>
                </a:solidFill>
              </a:rPr>
              <a:t>CONTRARI</a:t>
            </a:r>
          </a:p>
          <a:p>
            <a:pPr eaLnBrk="1" hangingPunct="1">
              <a:buFontTx/>
              <a:buNone/>
            </a:pPr>
            <a:endParaRPr lang="it-IT" b="1" dirty="0">
              <a:solidFill>
                <a:schemeClr val="tx2"/>
              </a:solidFill>
            </a:endParaRPr>
          </a:p>
          <a:p>
            <a:pPr eaLnBrk="1" hangingPunct="1">
              <a:buFontTx/>
              <a:buNone/>
            </a:pPr>
            <a:r>
              <a:rPr lang="it-IT" sz="2800" b="1" dirty="0">
                <a:solidFill>
                  <a:schemeClr val="tx2"/>
                </a:solidFill>
              </a:rPr>
              <a:t>1- Cambiando i farmaci?              ----                     ----</a:t>
            </a:r>
          </a:p>
          <a:p>
            <a:pPr eaLnBrk="1" hangingPunct="1">
              <a:buFontTx/>
              <a:buNone/>
            </a:pPr>
            <a:r>
              <a:rPr lang="it-IT" sz="2800" b="1" dirty="0">
                <a:solidFill>
                  <a:schemeClr val="tx2"/>
                </a:solidFill>
              </a:rPr>
              <a:t>2- Stessi farmaci ma con                </a:t>
            </a:r>
          </a:p>
          <a:p>
            <a:pPr eaLnBrk="1" hangingPunct="1">
              <a:buFontTx/>
              <a:buNone/>
            </a:pPr>
            <a:r>
              <a:rPr lang="it-IT" sz="2800" b="1" dirty="0">
                <a:solidFill>
                  <a:schemeClr val="tx2"/>
                </a:solidFill>
              </a:rPr>
              <a:t>    </a:t>
            </a:r>
            <a:r>
              <a:rPr lang="it-IT" sz="2800" b="1" dirty="0" err="1">
                <a:solidFill>
                  <a:schemeClr val="tx2"/>
                </a:solidFill>
              </a:rPr>
              <a:t>devices</a:t>
            </a:r>
            <a:r>
              <a:rPr lang="it-IT" sz="2800" b="1" dirty="0">
                <a:solidFill>
                  <a:schemeClr val="tx2"/>
                </a:solidFill>
              </a:rPr>
              <a:t> diversi?                        ----                     ----</a:t>
            </a:r>
          </a:p>
          <a:p>
            <a:pPr eaLnBrk="1" hangingPunct="1">
              <a:buFontTx/>
              <a:buNone/>
            </a:pPr>
            <a:r>
              <a:rPr lang="it-IT" sz="2800" b="1" dirty="0">
                <a:solidFill>
                  <a:schemeClr val="tx2"/>
                </a:solidFill>
              </a:rPr>
              <a:t>3- Stessi farmaci ed </a:t>
            </a:r>
          </a:p>
          <a:p>
            <a:pPr eaLnBrk="1" hangingPunct="1">
              <a:buFontTx/>
              <a:buNone/>
            </a:pPr>
            <a:r>
              <a:rPr lang="it-IT" sz="2800" b="1" dirty="0">
                <a:solidFill>
                  <a:schemeClr val="tx2"/>
                </a:solidFill>
              </a:rPr>
              <a:t>    aggiungerne altri?                     ----                     ----</a:t>
            </a:r>
          </a:p>
          <a:p>
            <a:pPr eaLnBrk="1" hangingPunct="1">
              <a:buFontTx/>
              <a:buNone/>
            </a:pPr>
            <a:r>
              <a:rPr lang="it-IT" sz="2800" b="1" dirty="0">
                <a:solidFill>
                  <a:schemeClr val="tx2"/>
                </a:solidFill>
              </a:rPr>
              <a:t>4- Stessi farmaci + altri e </a:t>
            </a:r>
          </a:p>
          <a:p>
            <a:pPr eaLnBrk="1" hangingPunct="1">
              <a:buFontTx/>
              <a:buNone/>
            </a:pPr>
            <a:r>
              <a:rPr lang="it-IT" sz="2800" b="1" dirty="0">
                <a:solidFill>
                  <a:schemeClr val="tx2"/>
                </a:solidFill>
              </a:rPr>
              <a:t>    </a:t>
            </a:r>
            <a:r>
              <a:rPr lang="it-IT" sz="2800" b="1" dirty="0" err="1">
                <a:solidFill>
                  <a:schemeClr val="tx2"/>
                </a:solidFill>
              </a:rPr>
              <a:t>devices</a:t>
            </a:r>
            <a:r>
              <a:rPr lang="it-IT" sz="2800" b="1" dirty="0">
                <a:solidFill>
                  <a:schemeClr val="tx2"/>
                </a:solidFill>
              </a:rPr>
              <a:t> diversi?                        ----                     ----</a:t>
            </a:r>
            <a:endParaRPr lang="it-IT"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ADULTFISINS"/>
          <p:cNvPicPr>
            <a:picLocks noChangeAspect="1" noChangeArrowheads="1"/>
          </p:cNvPicPr>
          <p:nvPr/>
        </p:nvPicPr>
        <p:blipFill>
          <a:blip r:embed="rId2"/>
          <a:srcRect/>
          <a:stretch>
            <a:fillRect/>
          </a:stretch>
        </p:blipFill>
        <p:spPr bwMode="auto">
          <a:xfrm>
            <a:off x="5076825" y="3500438"/>
            <a:ext cx="3887788" cy="2933700"/>
          </a:xfrm>
          <a:prstGeom prst="rect">
            <a:avLst/>
          </a:prstGeom>
          <a:noFill/>
          <a:ln w="9525">
            <a:noFill/>
            <a:miter lim="800000"/>
            <a:headEnd/>
            <a:tailEnd/>
          </a:ln>
        </p:spPr>
      </p:pic>
      <p:pic>
        <p:nvPicPr>
          <p:cNvPr id="24579" name="Picture 6" descr="MAMAFISIO"/>
          <p:cNvPicPr>
            <a:picLocks noChangeAspect="1" noChangeArrowheads="1"/>
          </p:cNvPicPr>
          <p:nvPr/>
        </p:nvPicPr>
        <p:blipFill>
          <a:blip r:embed="rId3"/>
          <a:srcRect/>
          <a:stretch>
            <a:fillRect/>
          </a:stretch>
        </p:blipFill>
        <p:spPr bwMode="auto">
          <a:xfrm>
            <a:off x="179388" y="836613"/>
            <a:ext cx="3600450" cy="2765425"/>
          </a:xfrm>
          <a:prstGeom prst="rect">
            <a:avLst/>
          </a:prstGeom>
          <a:noFill/>
          <a:ln w="9525">
            <a:noFill/>
            <a:miter lim="800000"/>
            <a:headEnd/>
            <a:tailEnd/>
          </a:ln>
        </p:spPr>
      </p:pic>
      <p:sp>
        <p:nvSpPr>
          <p:cNvPr id="24580" name="Text Box 7"/>
          <p:cNvSpPr txBox="1">
            <a:spLocks noChangeArrowheads="1"/>
          </p:cNvSpPr>
          <p:nvPr/>
        </p:nvSpPr>
        <p:spPr bwMode="auto">
          <a:xfrm>
            <a:off x="4572000" y="549275"/>
            <a:ext cx="4032250" cy="366713"/>
          </a:xfrm>
          <a:prstGeom prst="rect">
            <a:avLst/>
          </a:prstGeom>
          <a:noFill/>
          <a:ln w="9525">
            <a:noFill/>
            <a:miter lim="800000"/>
            <a:headEnd/>
            <a:tailEnd/>
          </a:ln>
        </p:spPr>
        <p:txBody>
          <a:bodyPr>
            <a:prstTxWarp prst="textNoShape">
              <a:avLst/>
            </a:prstTxWarp>
            <a:spAutoFit/>
          </a:bodyPr>
          <a:lstStyle/>
          <a:p>
            <a:pPr>
              <a:spcBef>
                <a:spcPct val="50000"/>
              </a:spcBef>
            </a:pPr>
            <a:endParaRPr lang="it-IT"/>
          </a:p>
        </p:txBody>
      </p:sp>
      <p:sp>
        <p:nvSpPr>
          <p:cNvPr id="24581" name="Text Box 8"/>
          <p:cNvSpPr txBox="1">
            <a:spLocks noChangeArrowheads="1"/>
          </p:cNvSpPr>
          <p:nvPr/>
        </p:nvSpPr>
        <p:spPr bwMode="auto">
          <a:xfrm>
            <a:off x="4427538" y="404813"/>
            <a:ext cx="4321175" cy="366712"/>
          </a:xfrm>
          <a:prstGeom prst="rect">
            <a:avLst/>
          </a:prstGeom>
          <a:noFill/>
          <a:ln w="9525">
            <a:noFill/>
            <a:miter lim="800000"/>
            <a:headEnd/>
            <a:tailEnd/>
          </a:ln>
        </p:spPr>
        <p:txBody>
          <a:bodyPr>
            <a:prstTxWarp prst="textNoShape">
              <a:avLst/>
            </a:prstTxWarp>
            <a:spAutoFit/>
          </a:bodyPr>
          <a:lstStyle/>
          <a:p>
            <a:pPr>
              <a:spcBef>
                <a:spcPct val="50000"/>
              </a:spcBef>
            </a:pPr>
            <a:endParaRPr lang="it-IT"/>
          </a:p>
        </p:txBody>
      </p:sp>
      <p:sp>
        <p:nvSpPr>
          <p:cNvPr id="24582" name="Text Box 10"/>
          <p:cNvSpPr txBox="1">
            <a:spLocks noChangeArrowheads="1"/>
          </p:cNvSpPr>
          <p:nvPr/>
        </p:nvSpPr>
        <p:spPr bwMode="auto">
          <a:xfrm>
            <a:off x="2411413" y="333375"/>
            <a:ext cx="5113337" cy="366713"/>
          </a:xfrm>
          <a:prstGeom prst="rect">
            <a:avLst/>
          </a:prstGeom>
          <a:noFill/>
          <a:ln w="9525">
            <a:noFill/>
            <a:miter lim="800000"/>
            <a:headEnd/>
            <a:tailEnd/>
          </a:ln>
        </p:spPr>
        <p:txBody>
          <a:bodyPr>
            <a:prstTxWarp prst="textNoShape">
              <a:avLst/>
            </a:prstTxWarp>
            <a:spAutoFit/>
          </a:bodyPr>
          <a:lstStyle/>
          <a:p>
            <a:pPr algn="ctr">
              <a:spcBef>
                <a:spcPct val="50000"/>
              </a:spcBef>
            </a:pPr>
            <a:r>
              <a:rPr lang="it-IT" b="1">
                <a:solidFill>
                  <a:srgbClr val="FF0000"/>
                </a:solidFill>
              </a:rPr>
              <a:t>PROPOSTE</a:t>
            </a:r>
          </a:p>
        </p:txBody>
      </p:sp>
      <p:sp>
        <p:nvSpPr>
          <p:cNvPr id="24583" name="Text Box 11"/>
          <p:cNvSpPr txBox="1">
            <a:spLocks noChangeArrowheads="1"/>
          </p:cNvSpPr>
          <p:nvPr/>
        </p:nvSpPr>
        <p:spPr bwMode="auto">
          <a:xfrm>
            <a:off x="4572000" y="1052513"/>
            <a:ext cx="4248150" cy="2219325"/>
          </a:xfrm>
          <a:prstGeom prst="rect">
            <a:avLst/>
          </a:prstGeom>
          <a:noFill/>
          <a:ln w="9525">
            <a:noFill/>
            <a:miter lim="800000"/>
            <a:headEnd/>
            <a:tailEnd/>
          </a:ln>
        </p:spPr>
        <p:txBody>
          <a:bodyPr>
            <a:prstTxWarp prst="textNoShape">
              <a:avLst/>
            </a:prstTxWarp>
            <a:spAutoFit/>
          </a:bodyPr>
          <a:lstStyle/>
          <a:p>
            <a:pPr>
              <a:spcBef>
                <a:spcPct val="50000"/>
              </a:spcBef>
            </a:pPr>
            <a:r>
              <a:rPr lang="it-IT" sz="1400"/>
              <a:t>-)Sostituzione del farmaco con dispositivo inalatorio  </a:t>
            </a:r>
          </a:p>
          <a:p>
            <a:pPr>
              <a:spcBef>
                <a:spcPct val="50000"/>
              </a:spcBef>
            </a:pPr>
            <a:r>
              <a:rPr lang="it-IT" sz="1400"/>
              <a:t>  DPI con quello pMDI</a:t>
            </a:r>
          </a:p>
          <a:p>
            <a:pPr>
              <a:spcBef>
                <a:spcPct val="50000"/>
              </a:spcBef>
            </a:pPr>
            <a:r>
              <a:rPr lang="it-IT" sz="1400"/>
              <a:t>-) Uso regolare del distanziatore</a:t>
            </a:r>
          </a:p>
          <a:p>
            <a:pPr>
              <a:spcBef>
                <a:spcPct val="50000"/>
              </a:spcBef>
            </a:pPr>
            <a:r>
              <a:rPr lang="it-IT" sz="1400"/>
              <a:t>-) Sostituzione di tiotropio handihaler con tiotropio</a:t>
            </a:r>
          </a:p>
          <a:p>
            <a:pPr>
              <a:spcBef>
                <a:spcPct val="50000"/>
              </a:spcBef>
            </a:pPr>
            <a:r>
              <a:rPr lang="it-IT" sz="1400"/>
              <a:t>    inhaler</a:t>
            </a:r>
          </a:p>
          <a:p>
            <a:pPr>
              <a:spcBef>
                <a:spcPct val="50000"/>
              </a:spcBef>
            </a:pPr>
            <a:endParaRPr lang="it-IT" sz="1400"/>
          </a:p>
          <a:p>
            <a:pPr>
              <a:spcBef>
                <a:spcPct val="50000"/>
              </a:spcBef>
            </a:pPr>
            <a:endParaRPr lang="it-IT" sz="1400"/>
          </a:p>
        </p:txBody>
      </p:sp>
      <p:sp>
        <p:nvSpPr>
          <p:cNvPr id="24584" name="Text Box 12"/>
          <p:cNvSpPr txBox="1">
            <a:spLocks noChangeArrowheads="1"/>
          </p:cNvSpPr>
          <p:nvPr/>
        </p:nvSpPr>
        <p:spPr bwMode="auto">
          <a:xfrm>
            <a:off x="323850" y="4149725"/>
            <a:ext cx="3960813" cy="1900238"/>
          </a:xfrm>
          <a:prstGeom prst="rect">
            <a:avLst/>
          </a:prstGeom>
          <a:noFill/>
          <a:ln w="9525">
            <a:noFill/>
            <a:miter lim="800000"/>
            <a:headEnd/>
            <a:tailEnd/>
          </a:ln>
        </p:spPr>
        <p:txBody>
          <a:bodyPr>
            <a:prstTxWarp prst="textNoShape">
              <a:avLst/>
            </a:prstTxWarp>
            <a:spAutoFit/>
          </a:bodyPr>
          <a:lstStyle/>
          <a:p>
            <a:pPr>
              <a:spcBef>
                <a:spcPct val="50000"/>
              </a:spcBef>
            </a:pPr>
            <a:r>
              <a:rPr lang="it-IT" sz="1400"/>
              <a:t>-) Somministrazione di SABA al bisogno con il </a:t>
            </a:r>
          </a:p>
          <a:p>
            <a:pPr>
              <a:spcBef>
                <a:spcPct val="50000"/>
              </a:spcBef>
            </a:pPr>
            <a:r>
              <a:rPr lang="it-IT" sz="1400"/>
              <a:t>   distanziatore </a:t>
            </a:r>
          </a:p>
          <a:p>
            <a:pPr>
              <a:spcBef>
                <a:spcPct val="50000"/>
              </a:spcBef>
            </a:pPr>
            <a:r>
              <a:rPr lang="it-IT" sz="1400"/>
              <a:t>-) Adeguato training del care giver</a:t>
            </a:r>
          </a:p>
          <a:p>
            <a:pPr>
              <a:spcBef>
                <a:spcPct val="50000"/>
              </a:spcBef>
            </a:pPr>
            <a:r>
              <a:rPr lang="it-IT" sz="1400"/>
              <a:t>-) Timing della somministrazione dei farmaci in </a:t>
            </a:r>
          </a:p>
          <a:p>
            <a:pPr>
              <a:spcBef>
                <a:spcPct val="50000"/>
              </a:spcBef>
            </a:pPr>
            <a:r>
              <a:rPr lang="it-IT" sz="1400"/>
              <a:t>   rapporto alla possibilità di supervisione dei</a:t>
            </a:r>
          </a:p>
          <a:p>
            <a:pPr>
              <a:spcBef>
                <a:spcPct val="50000"/>
              </a:spcBef>
            </a:pPr>
            <a:r>
              <a:rPr lang="it-IT" sz="1400"/>
              <a:t>   figli</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it-IT" sz="1800" b="1">
                <a:solidFill>
                  <a:srgbClr val="FF0000"/>
                </a:solidFill>
              </a:rPr>
              <a:t>ESISTE UN PROFILO DEL PAZIENTE CON BPCO AVANZATA CANDIDATO A TRATTAMENTO PALLIATIVO?</a:t>
            </a:r>
          </a:p>
        </p:txBody>
      </p:sp>
      <p:sp>
        <p:nvSpPr>
          <p:cNvPr id="25603" name="Rectangle 3"/>
          <p:cNvSpPr>
            <a:spLocks noGrp="1" noChangeArrowheads="1"/>
          </p:cNvSpPr>
          <p:nvPr>
            <p:ph type="body" idx="1"/>
          </p:nvPr>
        </p:nvSpPr>
        <p:spPr/>
        <p:txBody>
          <a:bodyPr/>
          <a:lstStyle/>
          <a:p>
            <a:pPr eaLnBrk="1" hangingPunct="1"/>
            <a:r>
              <a:rPr lang="it-IT" sz="1800"/>
              <a:t>FEV1 inferiore al 30%</a:t>
            </a:r>
          </a:p>
          <a:p>
            <a:pPr eaLnBrk="1" hangingPunct="1"/>
            <a:r>
              <a:rPr lang="it-IT" sz="1800"/>
              <a:t>Dipendenza dall’ossigenoterapia</a:t>
            </a:r>
          </a:p>
          <a:p>
            <a:pPr eaLnBrk="1" hangingPunct="1"/>
            <a:r>
              <a:rPr lang="it-IT" sz="1800"/>
              <a:t>Scompenso cardiaco o altre comorbidità</a:t>
            </a:r>
          </a:p>
          <a:p>
            <a:pPr eaLnBrk="1" hangingPunct="1"/>
            <a:r>
              <a:rPr lang="it-IT" sz="1800"/>
              <a:t>Ospedalizzazione nell’ultimo anno per riacutizzazione</a:t>
            </a:r>
          </a:p>
          <a:p>
            <a:pPr eaLnBrk="1" hangingPunct="1"/>
            <a:r>
              <a:rPr lang="it-IT" sz="1800"/>
              <a:t>Perdita di peso o cachessia</a:t>
            </a:r>
          </a:p>
          <a:p>
            <a:pPr eaLnBrk="1" hangingPunct="1"/>
            <a:r>
              <a:rPr lang="it-IT" sz="1800"/>
              <a:t>Decremento dell’autonomia funzionale</a:t>
            </a:r>
          </a:p>
          <a:p>
            <a:pPr eaLnBrk="1" hangingPunct="1"/>
            <a:r>
              <a:rPr lang="it-IT" sz="1800"/>
              <a:t>Incremento di dipendenza da altre persone</a:t>
            </a:r>
          </a:p>
          <a:p>
            <a:pPr eaLnBrk="1" hangingPunct="1"/>
            <a:r>
              <a:rPr lang="it-IT" sz="1800"/>
              <a:t>Età &gt; 70 anni</a:t>
            </a:r>
          </a:p>
        </p:txBody>
      </p:sp>
      <p:sp>
        <p:nvSpPr>
          <p:cNvPr id="25604" name="Text Box 4"/>
          <p:cNvSpPr txBox="1">
            <a:spLocks noChangeArrowheads="1"/>
          </p:cNvSpPr>
          <p:nvPr/>
        </p:nvSpPr>
        <p:spPr bwMode="auto">
          <a:xfrm>
            <a:off x="755650" y="4724400"/>
            <a:ext cx="7056438" cy="1465263"/>
          </a:xfrm>
          <a:prstGeom prst="rect">
            <a:avLst/>
          </a:prstGeom>
          <a:noFill/>
          <a:ln w="9525">
            <a:noFill/>
            <a:miter lim="800000"/>
            <a:headEnd/>
            <a:tailEnd/>
          </a:ln>
        </p:spPr>
        <p:txBody>
          <a:bodyPr>
            <a:prstTxWarp prst="textNoShape">
              <a:avLst/>
            </a:prstTxWarp>
            <a:spAutoFit/>
          </a:bodyPr>
          <a:lstStyle/>
          <a:p>
            <a:pPr algn="dist">
              <a:spcBef>
                <a:spcPct val="50000"/>
              </a:spcBef>
            </a:pPr>
            <a:r>
              <a:rPr lang="it-IT" b="1"/>
              <a:t>L’identificazione nel singolo paziente di due o più di tali criteri costituirebbe una ragione sufficiente per avviare una discussione sulle terapie di supporto. ( Position Paper AIPO sulle cure palliative dei pazienti con patologie respiratorie croniche avanzate non oncologiche)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Programma Comorbilità.png"/>
          <p:cNvPicPr>
            <a:picLocks noChangeAspect="1"/>
          </p:cNvPicPr>
          <p:nvPr/>
        </p:nvPicPr>
        <p:blipFill>
          <a:blip r:embed="rId2"/>
          <a:srcRect l="10000" t="86486" r="54657" b="1871"/>
          <a:stretch>
            <a:fillRect/>
          </a:stretch>
        </p:blipFill>
        <p:spPr>
          <a:xfrm>
            <a:off x="762000" y="2895600"/>
            <a:ext cx="7848601" cy="1295400"/>
          </a:xfrm>
          <a:prstGeom prst="rect">
            <a:avLst/>
          </a:prstGeom>
        </p:spPr>
      </p:pic>
      <p:pic>
        <p:nvPicPr>
          <p:cNvPr id="3" name="Immagine 2" descr="Le comorbilità nell'avvicinamento al fine vita.png"/>
          <p:cNvPicPr>
            <a:picLocks noChangeAspect="1"/>
          </p:cNvPicPr>
          <p:nvPr/>
        </p:nvPicPr>
        <p:blipFill>
          <a:blip r:embed="rId3"/>
          <a:srcRect r="56667" b="69194"/>
          <a:stretch>
            <a:fillRect/>
          </a:stretch>
        </p:blipFill>
        <p:spPr>
          <a:xfrm>
            <a:off x="1" y="0"/>
            <a:ext cx="4168858" cy="1600200"/>
          </a:xfrm>
          <a:prstGeom prst="rect">
            <a:avLst/>
          </a:prstGeom>
        </p:spPr>
      </p:pic>
      <p:pic>
        <p:nvPicPr>
          <p:cNvPr id="5" name="Immagine 4" descr="Le comorbilità nell'avvicinamento al fine vita.png"/>
          <p:cNvPicPr>
            <a:picLocks noChangeAspect="1"/>
          </p:cNvPicPr>
          <p:nvPr/>
        </p:nvPicPr>
        <p:blipFill>
          <a:blip r:embed="rId3"/>
          <a:srcRect t="70675" b="16978"/>
          <a:stretch>
            <a:fillRect/>
          </a:stretch>
        </p:blipFill>
        <p:spPr>
          <a:xfrm>
            <a:off x="0" y="6248400"/>
            <a:ext cx="9144000" cy="6096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endParaRPr lang="it-IT" sz="1400" u="sng" dirty="0">
              <a:solidFill>
                <a:srgbClr val="008000"/>
              </a:solidFill>
            </a:endParaRPr>
          </a:p>
        </p:txBody>
      </p:sp>
      <p:sp>
        <p:nvSpPr>
          <p:cNvPr id="3" name="Segnaposto contenuto 2"/>
          <p:cNvSpPr>
            <a:spLocks noGrp="1"/>
          </p:cNvSpPr>
          <p:nvPr>
            <p:ph idx="1"/>
          </p:nvPr>
        </p:nvSpPr>
        <p:spPr/>
        <p:txBody>
          <a:bodyPr>
            <a:normAutofit/>
          </a:bodyPr>
          <a:lstStyle/>
          <a:p>
            <a:pPr marL="0" indent="0" algn="just">
              <a:buNone/>
            </a:pPr>
            <a:endParaRPr lang="it-IT" sz="2400" dirty="0"/>
          </a:p>
          <a:p>
            <a:pPr algn="just"/>
            <a:r>
              <a:rPr lang="it-IT" sz="2400" dirty="0" smtClean="0">
                <a:solidFill>
                  <a:srgbClr val="0000FF"/>
                </a:solidFill>
              </a:rPr>
              <a:t>La </a:t>
            </a:r>
            <a:r>
              <a:rPr lang="it-IT" sz="2400" dirty="0">
                <a:solidFill>
                  <a:srgbClr val="0000FF"/>
                </a:solidFill>
              </a:rPr>
              <a:t>malattia di Parkinson </a:t>
            </a:r>
            <a:r>
              <a:rPr lang="it-IT" sz="2400" dirty="0"/>
              <a:t>è una patologia neurodegenerativa cronica e progressiva del </a:t>
            </a:r>
            <a:r>
              <a:rPr lang="it-IT" sz="2400" dirty="0" smtClean="0"/>
              <a:t>sistema </a:t>
            </a:r>
            <a:r>
              <a:rPr lang="it-IT" sz="2400" dirty="0"/>
              <a:t>nervoso centrale, tipicamente caratterizzata dalla presenza di sintomi motori </a:t>
            </a:r>
            <a:r>
              <a:rPr lang="it-IT" sz="2400" dirty="0" smtClean="0"/>
              <a:t>cardinali </a:t>
            </a:r>
            <a:r>
              <a:rPr lang="it-IT" sz="2400" dirty="0"/>
              <a:t>quali </a:t>
            </a:r>
            <a:r>
              <a:rPr lang="it-IT" sz="2400" dirty="0">
                <a:solidFill>
                  <a:srgbClr val="FF0000"/>
                </a:solidFill>
              </a:rPr>
              <a:t>bradicinesia,</a:t>
            </a:r>
            <a:r>
              <a:rPr lang="it-IT" sz="2400" dirty="0"/>
              <a:t> </a:t>
            </a:r>
            <a:r>
              <a:rPr lang="it-IT" sz="2400" dirty="0" err="1">
                <a:solidFill>
                  <a:srgbClr val="FF0000"/>
                </a:solidFill>
              </a:rPr>
              <a:t>rigidita</a:t>
            </a:r>
            <a:r>
              <a:rPr lang="it-IT" sz="2400" dirty="0">
                <a:solidFill>
                  <a:srgbClr val="FF0000"/>
                </a:solidFill>
              </a:rPr>
              <a:t>̀</a:t>
            </a:r>
            <a:r>
              <a:rPr lang="it-IT" sz="2400" dirty="0"/>
              <a:t> e </a:t>
            </a:r>
            <a:r>
              <a:rPr lang="it-IT" sz="2400" dirty="0">
                <a:solidFill>
                  <a:srgbClr val="FF0000"/>
                </a:solidFill>
              </a:rPr>
              <a:t>tremore</a:t>
            </a:r>
            <a:r>
              <a:rPr lang="it-IT" sz="2400" dirty="0"/>
              <a:t>, ai quali si associa </a:t>
            </a:r>
            <a:r>
              <a:rPr lang="it-IT" sz="2400" dirty="0" err="1">
                <a:solidFill>
                  <a:srgbClr val="FF0000"/>
                </a:solidFill>
              </a:rPr>
              <a:t>instabilita</a:t>
            </a:r>
            <a:r>
              <a:rPr lang="it-IT" sz="2400" dirty="0">
                <a:solidFill>
                  <a:srgbClr val="FF0000"/>
                </a:solidFill>
              </a:rPr>
              <a:t>̀ posturale</a:t>
            </a:r>
            <a:r>
              <a:rPr lang="it-IT" sz="2400" dirty="0"/>
              <a:t>. </a:t>
            </a:r>
            <a:endParaRPr lang="it-IT" sz="2400" dirty="0" smtClean="0"/>
          </a:p>
          <a:p>
            <a:pPr algn="just"/>
            <a:r>
              <a:rPr lang="it-IT" sz="2400" dirty="0" smtClean="0"/>
              <a:t>Il coinvolgimento </a:t>
            </a:r>
            <a:r>
              <a:rPr lang="it-IT" sz="2400" dirty="0"/>
              <a:t>prevalentemente motorio della malattia ne determina il suo usuale </a:t>
            </a:r>
            <a:r>
              <a:rPr lang="it-IT" sz="2400" dirty="0" smtClean="0"/>
              <a:t>inquadramento </a:t>
            </a:r>
            <a:r>
              <a:rPr lang="it-IT" sz="2400" dirty="0"/>
              <a:t>tra </a:t>
            </a:r>
            <a:r>
              <a:rPr lang="it-IT" sz="2400" dirty="0">
                <a:solidFill>
                  <a:srgbClr val="660066"/>
                </a:solidFill>
              </a:rPr>
              <a:t>i </a:t>
            </a:r>
            <a:r>
              <a:rPr lang="it-IT" sz="2400" dirty="0">
                <a:solidFill>
                  <a:srgbClr val="0000FF"/>
                </a:solidFill>
              </a:rPr>
              <a:t>disordini del movimento</a:t>
            </a:r>
            <a:r>
              <a:rPr lang="it-IT" dirty="0">
                <a:solidFill>
                  <a:srgbClr val="0000FF"/>
                </a:solidFill>
              </a:rPr>
              <a:t>. </a:t>
            </a:r>
            <a:endParaRPr lang="it-IT" dirty="0" smtClean="0">
              <a:solidFill>
                <a:srgbClr val="0000FF"/>
              </a:solidFill>
            </a:endParaRPr>
          </a:p>
          <a:p>
            <a:endParaRPr lang="it-IT" dirty="0"/>
          </a:p>
        </p:txBody>
      </p:sp>
      <p:pic>
        <p:nvPicPr>
          <p:cNvPr id="4" name="Picture 2"/>
          <p:cNvPicPr>
            <a:picLocks noChangeAspect="1" noChangeArrowheads="1"/>
          </p:cNvPicPr>
          <p:nvPr/>
        </p:nvPicPr>
        <p:blipFill>
          <a:blip r:embed="rId2" cstate="print"/>
          <a:srcRect/>
          <a:stretch>
            <a:fillRect/>
          </a:stretch>
        </p:blipFill>
        <p:spPr bwMode="auto">
          <a:xfrm>
            <a:off x="7076668" y="5143524"/>
            <a:ext cx="946878" cy="1142984"/>
          </a:xfrm>
          <a:prstGeom prst="rect">
            <a:avLst/>
          </a:prstGeom>
          <a:noFill/>
          <a:ln w="9525">
            <a:noFill/>
            <a:miter lim="800000"/>
            <a:headEnd/>
            <a:tailEnd/>
          </a:ln>
          <a:effectLst/>
        </p:spPr>
      </p:pic>
    </p:spTree>
    <p:extLst>
      <p:ext uri="{BB962C8B-B14F-4D97-AF65-F5344CB8AC3E}">
        <p14:creationId xmlns:p14="http://schemas.microsoft.com/office/powerpoint/2010/main" val="1276378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endParaRPr lang="it-IT" sz="1200" dirty="0"/>
          </a:p>
        </p:txBody>
      </p:sp>
      <p:sp>
        <p:nvSpPr>
          <p:cNvPr id="3" name="Segnaposto contenuto 2"/>
          <p:cNvSpPr>
            <a:spLocks noGrp="1"/>
          </p:cNvSpPr>
          <p:nvPr>
            <p:ph idx="1"/>
          </p:nvPr>
        </p:nvSpPr>
        <p:spPr/>
        <p:txBody>
          <a:bodyPr>
            <a:normAutofit/>
          </a:bodyPr>
          <a:lstStyle/>
          <a:p>
            <a:pPr marL="0" indent="0">
              <a:buNone/>
            </a:pPr>
            <a:endParaRPr lang="it-IT" dirty="0" smtClean="0"/>
          </a:p>
          <a:p>
            <a:pPr marL="0" indent="0" algn="just">
              <a:buNone/>
            </a:pPr>
            <a:r>
              <a:rPr lang="it-IT" sz="2400" dirty="0" smtClean="0"/>
              <a:t>      </a:t>
            </a:r>
            <a:r>
              <a:rPr lang="it-IT" sz="2200" dirty="0" smtClean="0"/>
              <a:t>Il Parkinson è tuttora considerata una </a:t>
            </a:r>
            <a:r>
              <a:rPr lang="it-IT" sz="2200" dirty="0" smtClean="0">
                <a:solidFill>
                  <a:srgbClr val="FF0000"/>
                </a:solidFill>
              </a:rPr>
              <a:t>malattia sporadica</a:t>
            </a:r>
            <a:r>
              <a:rPr lang="it-IT" sz="2200" dirty="0" smtClean="0"/>
              <a:t>, </a:t>
            </a:r>
            <a:r>
              <a:rPr lang="it-IT" sz="2200" dirty="0"/>
              <a:t> </a:t>
            </a:r>
            <a:r>
              <a:rPr lang="it-IT" sz="2200" dirty="0" smtClean="0"/>
              <a:t>      </a:t>
            </a:r>
          </a:p>
          <a:p>
            <a:pPr marL="0" indent="0" algn="just">
              <a:buNone/>
            </a:pPr>
            <a:r>
              <a:rPr lang="it-IT" sz="2200" dirty="0"/>
              <a:t> </a:t>
            </a:r>
            <a:r>
              <a:rPr lang="it-IT" sz="2200" dirty="0" smtClean="0"/>
              <a:t>     </a:t>
            </a:r>
            <a:r>
              <a:rPr lang="it-IT" sz="2200" dirty="0" smtClean="0">
                <a:solidFill>
                  <a:srgbClr val="FF0000"/>
                </a:solidFill>
              </a:rPr>
              <a:t>idiopatica</a:t>
            </a:r>
            <a:r>
              <a:rPr lang="it-IT" sz="2200" dirty="0" smtClean="0"/>
              <a:t>, tuttavia sono note ormai numerose alterazioni </a:t>
            </a:r>
          </a:p>
          <a:p>
            <a:pPr marL="0" indent="0" algn="just">
              <a:buNone/>
            </a:pPr>
            <a:r>
              <a:rPr lang="it-IT" sz="2200" dirty="0"/>
              <a:t> </a:t>
            </a:r>
            <a:r>
              <a:rPr lang="it-IT" sz="2200" dirty="0" smtClean="0"/>
              <a:t>     genetiche, delle  quali alcune collegate a forme familiari   </a:t>
            </a:r>
          </a:p>
          <a:p>
            <a:pPr marL="0" indent="0" algn="just">
              <a:buNone/>
            </a:pPr>
            <a:r>
              <a:rPr lang="it-IT" sz="2200" dirty="0"/>
              <a:t> </a:t>
            </a:r>
            <a:r>
              <a:rPr lang="it-IT" sz="2200" dirty="0" smtClean="0"/>
              <a:t>     (autosomiche dominanti e recessive,  assai  rare  comunque). </a:t>
            </a:r>
          </a:p>
          <a:p>
            <a:pPr marL="0" indent="0" algn="just">
              <a:buNone/>
            </a:pPr>
            <a:r>
              <a:rPr lang="it-IT" sz="2200" dirty="0"/>
              <a:t> </a:t>
            </a:r>
            <a:r>
              <a:rPr lang="it-IT" sz="2200" dirty="0" smtClean="0"/>
              <a:t>    </a:t>
            </a:r>
          </a:p>
          <a:p>
            <a:pPr marL="0" indent="0" algn="just">
              <a:buNone/>
            </a:pPr>
            <a:r>
              <a:rPr lang="it-IT" sz="2200" dirty="0"/>
              <a:t> </a:t>
            </a:r>
            <a:r>
              <a:rPr lang="it-IT" sz="2200" dirty="0" smtClean="0"/>
              <a:t>     </a:t>
            </a:r>
            <a:r>
              <a:rPr lang="it-IT" sz="2200" dirty="0" smtClean="0">
                <a:solidFill>
                  <a:srgbClr val="3366FF"/>
                </a:solidFill>
              </a:rPr>
              <a:t>E’ sempre più evidente che vi deve essere  una combinazione</a:t>
            </a:r>
          </a:p>
          <a:p>
            <a:pPr marL="0" indent="0" algn="just">
              <a:buNone/>
            </a:pPr>
            <a:r>
              <a:rPr lang="it-IT" sz="2200" dirty="0" smtClean="0">
                <a:solidFill>
                  <a:srgbClr val="3366FF"/>
                </a:solidFill>
              </a:rPr>
              <a:t>      di fattori genetici ed ambientali perché si sviluppi la malattia.</a:t>
            </a:r>
          </a:p>
          <a:p>
            <a:pPr marL="0" indent="0" algn="just">
              <a:buNone/>
            </a:pPr>
            <a:r>
              <a:rPr lang="it-IT" sz="2200" dirty="0">
                <a:solidFill>
                  <a:srgbClr val="3366FF"/>
                </a:solidFill>
              </a:rPr>
              <a:t> </a:t>
            </a:r>
            <a:r>
              <a:rPr lang="it-IT" sz="2200" dirty="0" smtClean="0">
                <a:solidFill>
                  <a:srgbClr val="3366FF"/>
                </a:solidFill>
              </a:rPr>
              <a:t>     </a:t>
            </a:r>
            <a:endParaRPr lang="it-IT" sz="2200" dirty="0">
              <a:solidFill>
                <a:srgbClr val="3366FF"/>
              </a:solidFill>
            </a:endParaRPr>
          </a:p>
        </p:txBody>
      </p:sp>
    </p:spTree>
    <p:extLst>
      <p:ext uri="{BB962C8B-B14F-4D97-AF65-F5344CB8AC3E}">
        <p14:creationId xmlns:p14="http://schemas.microsoft.com/office/powerpoint/2010/main" val="37731131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endParaRPr lang="it-IT" sz="1200" dirty="0"/>
          </a:p>
        </p:txBody>
      </p:sp>
      <p:sp>
        <p:nvSpPr>
          <p:cNvPr id="3" name="Segnaposto contenuto 2"/>
          <p:cNvSpPr>
            <a:spLocks noGrp="1"/>
          </p:cNvSpPr>
          <p:nvPr>
            <p:ph idx="1"/>
          </p:nvPr>
        </p:nvSpPr>
        <p:spPr/>
        <p:txBody>
          <a:bodyPr>
            <a:normAutofit/>
          </a:bodyPr>
          <a:lstStyle/>
          <a:p>
            <a:pPr marL="0" indent="0">
              <a:buNone/>
            </a:pPr>
            <a:endParaRPr lang="it-IT" sz="2000" dirty="0" smtClean="0"/>
          </a:p>
          <a:p>
            <a:pPr marL="0" indent="0" algn="just">
              <a:buNone/>
            </a:pPr>
            <a:r>
              <a:rPr lang="it-IT" sz="2000" dirty="0"/>
              <a:t> </a:t>
            </a:r>
            <a:r>
              <a:rPr lang="it-IT" sz="2000" dirty="0" smtClean="0"/>
              <a:t>     </a:t>
            </a:r>
            <a:r>
              <a:rPr lang="it-IT" sz="2000" dirty="0" smtClean="0">
                <a:solidFill>
                  <a:srgbClr val="FF0000"/>
                </a:solidFill>
              </a:rPr>
              <a:t>I </a:t>
            </a:r>
            <a:r>
              <a:rPr lang="it-IT" sz="2000" dirty="0">
                <a:solidFill>
                  <a:srgbClr val="FF0000"/>
                </a:solidFill>
              </a:rPr>
              <a:t>corpi di </a:t>
            </a:r>
            <a:r>
              <a:rPr lang="it-IT" sz="2000" dirty="0" err="1">
                <a:solidFill>
                  <a:srgbClr val="FF0000"/>
                </a:solidFill>
              </a:rPr>
              <a:t>Lewy</a:t>
            </a:r>
            <a:r>
              <a:rPr lang="it-IT" sz="2000" dirty="0">
                <a:solidFill>
                  <a:srgbClr val="FF0000"/>
                </a:solidFill>
              </a:rPr>
              <a:t> </a:t>
            </a:r>
            <a:r>
              <a:rPr lang="it-IT" sz="2000" dirty="0"/>
              <a:t> sono inclusioni </a:t>
            </a:r>
            <a:r>
              <a:rPr lang="it-IT" sz="2000" dirty="0" err="1"/>
              <a:t>intraneuronali</a:t>
            </a:r>
            <a:r>
              <a:rPr lang="it-IT" sz="2000" dirty="0"/>
              <a:t> ; costituiscono </a:t>
            </a:r>
          </a:p>
          <a:p>
            <a:pPr marL="0" indent="0" algn="just">
              <a:buNone/>
            </a:pPr>
            <a:r>
              <a:rPr lang="it-IT" sz="2000" dirty="0"/>
              <a:t>      il  marker anatomopatologico della malattia e sono dovuti </a:t>
            </a:r>
          </a:p>
          <a:p>
            <a:pPr marL="0" indent="0" algn="just">
              <a:buNone/>
            </a:pPr>
            <a:r>
              <a:rPr lang="it-IT" sz="2000" dirty="0"/>
              <a:t>      all’accumulo di una proteina </a:t>
            </a:r>
            <a:r>
              <a:rPr lang="it-IT" sz="2000" u="sng" dirty="0">
                <a:solidFill>
                  <a:srgbClr val="0000FF"/>
                </a:solidFill>
              </a:rPr>
              <a:t>: l’alfa-</a:t>
            </a:r>
            <a:r>
              <a:rPr lang="it-IT" sz="2000" u="sng" dirty="0" err="1">
                <a:solidFill>
                  <a:srgbClr val="0000FF"/>
                </a:solidFill>
              </a:rPr>
              <a:t>sinucleina</a:t>
            </a:r>
            <a:r>
              <a:rPr lang="it-IT" sz="2000" dirty="0"/>
              <a:t>.</a:t>
            </a:r>
          </a:p>
          <a:p>
            <a:pPr marL="0" indent="0">
              <a:buNone/>
            </a:pPr>
            <a:endParaRPr lang="it-IT" sz="2000" dirty="0" smtClean="0"/>
          </a:p>
          <a:p>
            <a:pPr marL="0" indent="0" algn="just">
              <a:buNone/>
            </a:pPr>
            <a:r>
              <a:rPr lang="it-IT" sz="2000" dirty="0" smtClean="0">
                <a:solidFill>
                  <a:srgbClr val="FF0000"/>
                </a:solidFill>
              </a:rPr>
              <a:t>      L’aggregazione di molecole di alfa-</a:t>
            </a:r>
            <a:r>
              <a:rPr lang="it-IT" sz="2000" dirty="0" err="1" smtClean="0">
                <a:solidFill>
                  <a:srgbClr val="FF0000"/>
                </a:solidFill>
              </a:rPr>
              <a:t>sinucleina</a:t>
            </a:r>
            <a:r>
              <a:rPr lang="it-IT" sz="2000" dirty="0" smtClean="0"/>
              <a:t>, che diventa insolubile,  può </a:t>
            </a:r>
          </a:p>
          <a:p>
            <a:pPr marL="0" indent="0" algn="just">
              <a:buNone/>
            </a:pPr>
            <a:r>
              <a:rPr lang="it-IT" sz="2000" dirty="0"/>
              <a:t> </a:t>
            </a:r>
            <a:r>
              <a:rPr lang="it-IT" sz="2000" dirty="0" smtClean="0"/>
              <a:t>     comportare  infine la degenerazione neuronale.</a:t>
            </a:r>
          </a:p>
          <a:p>
            <a:pPr algn="just"/>
            <a:endParaRPr lang="it-IT" sz="2000" dirty="0" smtClean="0"/>
          </a:p>
          <a:p>
            <a:pPr marL="0" indent="0" algn="just">
              <a:buNone/>
            </a:pPr>
            <a:r>
              <a:rPr lang="it-IT" sz="2000" dirty="0" smtClean="0"/>
              <a:t>      La degenerazione avviene , come è noto, soprattutto nella Sostanza nera        </a:t>
            </a:r>
          </a:p>
          <a:p>
            <a:pPr marL="0" indent="0" algn="just">
              <a:buNone/>
            </a:pPr>
            <a:r>
              <a:rPr lang="it-IT" sz="2000" dirty="0"/>
              <a:t> </a:t>
            </a:r>
            <a:r>
              <a:rPr lang="it-IT" sz="2000" dirty="0" smtClean="0"/>
              <a:t>     (pars </a:t>
            </a:r>
            <a:r>
              <a:rPr lang="it-IT" sz="2000" dirty="0" err="1" smtClean="0"/>
              <a:t>compacta</a:t>
            </a:r>
            <a:r>
              <a:rPr lang="it-IT" sz="2000" dirty="0" smtClean="0"/>
              <a:t>) e quindi nelle </a:t>
            </a:r>
            <a:r>
              <a:rPr lang="it-IT" sz="2000" dirty="0" smtClean="0">
                <a:solidFill>
                  <a:srgbClr val="FF0000"/>
                </a:solidFill>
              </a:rPr>
              <a:t>vie </a:t>
            </a:r>
            <a:r>
              <a:rPr lang="it-IT" sz="2000" dirty="0" err="1" smtClean="0">
                <a:solidFill>
                  <a:srgbClr val="FF0000"/>
                </a:solidFill>
              </a:rPr>
              <a:t>nigro-striatali</a:t>
            </a:r>
            <a:r>
              <a:rPr lang="it-IT" sz="2000" dirty="0" smtClean="0">
                <a:solidFill>
                  <a:srgbClr val="FF0000"/>
                </a:solidFill>
              </a:rPr>
              <a:t> </a:t>
            </a:r>
            <a:r>
              <a:rPr lang="it-IT" sz="2000" dirty="0" smtClean="0"/>
              <a:t>dopaminergiche, ma in  </a:t>
            </a:r>
          </a:p>
          <a:p>
            <a:pPr marL="0" indent="0" algn="just">
              <a:buNone/>
            </a:pPr>
            <a:r>
              <a:rPr lang="it-IT" sz="2000" dirty="0"/>
              <a:t> </a:t>
            </a:r>
            <a:r>
              <a:rPr lang="it-IT" sz="2000" dirty="0" smtClean="0"/>
              <a:t>     realtà vengono coinvolte molteplici vie.</a:t>
            </a:r>
          </a:p>
          <a:p>
            <a:pPr marL="0" indent="0">
              <a:buNone/>
            </a:pPr>
            <a:endParaRPr lang="it-IT" sz="2400" dirty="0"/>
          </a:p>
        </p:txBody>
      </p:sp>
    </p:spTree>
    <p:extLst>
      <p:ext uri="{BB962C8B-B14F-4D97-AF65-F5344CB8AC3E}">
        <p14:creationId xmlns:p14="http://schemas.microsoft.com/office/powerpoint/2010/main" val="41108186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endParaRPr lang="it-IT" sz="1200" dirty="0"/>
          </a:p>
        </p:txBody>
      </p:sp>
      <p:sp>
        <p:nvSpPr>
          <p:cNvPr id="3" name="Segnaposto contenuto 2"/>
          <p:cNvSpPr>
            <a:spLocks noGrp="1"/>
          </p:cNvSpPr>
          <p:nvPr>
            <p:ph idx="1"/>
          </p:nvPr>
        </p:nvSpPr>
        <p:spPr/>
        <p:txBody>
          <a:bodyPr>
            <a:normAutofit/>
          </a:bodyPr>
          <a:lstStyle/>
          <a:p>
            <a:pPr marL="0" indent="0">
              <a:buNone/>
            </a:pPr>
            <a:r>
              <a:rPr lang="it-IT" sz="2000" dirty="0" smtClean="0"/>
              <a:t>      Fino a pochi anni fa il Parkinson era considerata una malattia del solo </a:t>
            </a:r>
          </a:p>
          <a:p>
            <a:pPr marL="0" indent="0">
              <a:buNone/>
            </a:pPr>
            <a:r>
              <a:rPr lang="it-IT" sz="2000" dirty="0"/>
              <a:t> </a:t>
            </a:r>
            <a:r>
              <a:rPr lang="it-IT" sz="2000" dirty="0" smtClean="0"/>
              <a:t>      movimento ma ormai è noto che vi sono anche </a:t>
            </a:r>
            <a:r>
              <a:rPr lang="it-IT" sz="2000" dirty="0" smtClean="0">
                <a:solidFill>
                  <a:srgbClr val="FF0000"/>
                </a:solidFill>
              </a:rPr>
              <a:t>sintomi non motori </a:t>
            </a:r>
            <a:r>
              <a:rPr lang="it-IT" sz="2000" dirty="0" smtClean="0"/>
              <a:t>che</a:t>
            </a:r>
            <a:r>
              <a:rPr lang="it-IT" sz="2000" dirty="0" smtClean="0">
                <a:solidFill>
                  <a:srgbClr val="FF0000"/>
                </a:solidFill>
              </a:rPr>
              <a:t>   </a:t>
            </a:r>
          </a:p>
          <a:p>
            <a:pPr marL="0" indent="0">
              <a:buNone/>
            </a:pPr>
            <a:r>
              <a:rPr lang="it-IT" sz="2000" dirty="0">
                <a:solidFill>
                  <a:srgbClr val="FF0000"/>
                </a:solidFill>
              </a:rPr>
              <a:t> </a:t>
            </a:r>
            <a:r>
              <a:rPr lang="it-IT" sz="2000" dirty="0" smtClean="0">
                <a:solidFill>
                  <a:srgbClr val="FF0000"/>
                </a:solidFill>
              </a:rPr>
              <a:t>      </a:t>
            </a:r>
            <a:r>
              <a:rPr lang="it-IT" sz="2000" dirty="0" smtClean="0">
                <a:solidFill>
                  <a:srgbClr val="000000"/>
                </a:solidFill>
              </a:rPr>
              <a:t>non solo si associano ai sintomi motori ma</a:t>
            </a:r>
            <a:r>
              <a:rPr lang="it-IT" sz="2000" dirty="0" smtClean="0">
                <a:solidFill>
                  <a:srgbClr val="FF0000"/>
                </a:solidFill>
              </a:rPr>
              <a:t> spesso li precedono.</a:t>
            </a:r>
          </a:p>
          <a:p>
            <a:pPr marL="0" indent="0">
              <a:buNone/>
            </a:pPr>
            <a:endParaRPr lang="it-IT" sz="2000" dirty="0">
              <a:solidFill>
                <a:srgbClr val="FF0000"/>
              </a:solidFill>
            </a:endParaRPr>
          </a:p>
          <a:p>
            <a:pPr>
              <a:lnSpc>
                <a:spcPct val="90000"/>
              </a:lnSpc>
            </a:pPr>
            <a:r>
              <a:rPr lang="it-IT" sz="2000" dirty="0">
                <a:solidFill>
                  <a:srgbClr val="FF0000"/>
                </a:solidFill>
                <a:latin typeface="Calibri" charset="0"/>
              </a:rPr>
              <a:t>Disturbi </a:t>
            </a:r>
            <a:r>
              <a:rPr lang="it-IT" sz="2000" dirty="0" err="1">
                <a:solidFill>
                  <a:srgbClr val="FF0000"/>
                </a:solidFill>
                <a:latin typeface="Calibri" charset="0"/>
              </a:rPr>
              <a:t>dell</a:t>
            </a:r>
            <a:r>
              <a:rPr lang="ja-JP" altLang="it-IT" sz="2000" dirty="0">
                <a:solidFill>
                  <a:srgbClr val="FF0000"/>
                </a:solidFill>
                <a:latin typeface="Calibri" charset="0"/>
              </a:rPr>
              <a:t>’</a:t>
            </a:r>
            <a:r>
              <a:rPr lang="it-IT" sz="2000" dirty="0">
                <a:solidFill>
                  <a:srgbClr val="FF0000"/>
                </a:solidFill>
                <a:latin typeface="Calibri" charset="0"/>
              </a:rPr>
              <a:t>olfatto </a:t>
            </a:r>
            <a:r>
              <a:rPr lang="it-IT" sz="2000" dirty="0" smtClean="0">
                <a:latin typeface="Calibri" charset="0"/>
              </a:rPr>
              <a:t>:</a:t>
            </a:r>
            <a:r>
              <a:rPr lang="en-US" sz="2000" dirty="0" smtClean="0">
                <a:latin typeface="Calibri" charset="0"/>
              </a:rPr>
              <a:t> </a:t>
            </a:r>
            <a:r>
              <a:rPr lang="en-US" sz="2000" dirty="0">
                <a:latin typeface="Calibri" charset="0"/>
              </a:rPr>
              <a:t>media 2-4 </a:t>
            </a:r>
            <a:r>
              <a:rPr lang="en-US" sz="2000" dirty="0" err="1" smtClean="0">
                <a:latin typeface="Calibri" charset="0"/>
              </a:rPr>
              <a:t>anni</a:t>
            </a:r>
            <a:r>
              <a:rPr lang="en-US" sz="2000" dirty="0" smtClean="0">
                <a:latin typeface="Calibri" charset="0"/>
              </a:rPr>
              <a:t> (range </a:t>
            </a:r>
            <a:r>
              <a:rPr lang="en-US" sz="2000" dirty="0">
                <a:latin typeface="Calibri" charset="0"/>
              </a:rPr>
              <a:t>1–8 </a:t>
            </a:r>
            <a:r>
              <a:rPr lang="en-US" sz="2000" dirty="0" err="1" smtClean="0">
                <a:latin typeface="Calibri" charset="0"/>
              </a:rPr>
              <a:t>anni</a:t>
            </a:r>
            <a:r>
              <a:rPr lang="en-US" sz="2000" dirty="0" smtClean="0">
                <a:latin typeface="Calibri" charset="0"/>
              </a:rPr>
              <a:t>) </a:t>
            </a:r>
            <a:endParaRPr lang="en-US" sz="2000" dirty="0">
              <a:latin typeface="Calibri" charset="0"/>
            </a:endParaRPr>
          </a:p>
          <a:p>
            <a:pPr>
              <a:lnSpc>
                <a:spcPct val="90000"/>
              </a:lnSpc>
            </a:pPr>
            <a:r>
              <a:rPr lang="it-IT" sz="2000" dirty="0">
                <a:solidFill>
                  <a:srgbClr val="FF0000"/>
                </a:solidFill>
                <a:latin typeface="Calibri" charset="0"/>
              </a:rPr>
              <a:t>Disturbi del sonno </a:t>
            </a:r>
            <a:r>
              <a:rPr lang="it-IT" sz="2000" dirty="0">
                <a:latin typeface="Calibri" charset="0"/>
              </a:rPr>
              <a:t>:   REM </a:t>
            </a:r>
            <a:r>
              <a:rPr lang="it-IT" sz="2000" dirty="0" err="1">
                <a:latin typeface="Calibri" charset="0"/>
              </a:rPr>
              <a:t>sleep</a:t>
            </a:r>
            <a:r>
              <a:rPr lang="it-IT" sz="2000" dirty="0">
                <a:latin typeface="Calibri" charset="0"/>
              </a:rPr>
              <a:t> </a:t>
            </a:r>
            <a:r>
              <a:rPr lang="it-IT" sz="2000" dirty="0" err="1">
                <a:latin typeface="Calibri" charset="0"/>
              </a:rPr>
              <a:t>behavior</a:t>
            </a:r>
            <a:r>
              <a:rPr lang="it-IT" sz="2000" dirty="0">
                <a:latin typeface="Calibri" charset="0"/>
              </a:rPr>
              <a:t> </a:t>
            </a:r>
            <a:r>
              <a:rPr lang="it-IT" sz="2000" dirty="0" err="1">
                <a:latin typeface="Calibri" charset="0"/>
              </a:rPr>
              <a:t>disorder</a:t>
            </a:r>
            <a:r>
              <a:rPr lang="it-IT" sz="2000" dirty="0">
                <a:latin typeface="Calibri" charset="0"/>
              </a:rPr>
              <a:t>   </a:t>
            </a:r>
            <a:r>
              <a:rPr lang="it-IT" sz="2000" dirty="0" smtClean="0">
                <a:latin typeface="Calibri" charset="0"/>
              </a:rPr>
              <a:t>media </a:t>
            </a:r>
            <a:r>
              <a:rPr lang="it-IT" sz="2000" dirty="0">
                <a:latin typeface="Calibri" charset="0"/>
              </a:rPr>
              <a:t>12 anni </a:t>
            </a:r>
            <a:r>
              <a:rPr lang="it-IT" sz="2000" dirty="0" smtClean="0">
                <a:latin typeface="Calibri" charset="0"/>
              </a:rPr>
              <a:t>(</a:t>
            </a:r>
            <a:r>
              <a:rPr lang="it-IT" sz="2000" dirty="0" err="1" smtClean="0">
                <a:latin typeface="Calibri" charset="0"/>
              </a:rPr>
              <a:t>range</a:t>
            </a:r>
            <a:r>
              <a:rPr lang="it-IT" sz="2000" dirty="0">
                <a:latin typeface="Calibri" charset="0"/>
              </a:rPr>
              <a:t>, 3–17 anni)</a:t>
            </a:r>
          </a:p>
          <a:p>
            <a:pPr>
              <a:lnSpc>
                <a:spcPct val="90000"/>
              </a:lnSpc>
            </a:pPr>
            <a:r>
              <a:rPr lang="it-IT" sz="2000" dirty="0">
                <a:solidFill>
                  <a:srgbClr val="FF0000"/>
                </a:solidFill>
                <a:latin typeface="Calibri" charset="0"/>
              </a:rPr>
              <a:t>Disturbi </a:t>
            </a:r>
            <a:r>
              <a:rPr lang="it-IT" sz="2000" dirty="0" err="1">
                <a:solidFill>
                  <a:srgbClr val="FF0000"/>
                </a:solidFill>
                <a:latin typeface="Calibri" charset="0"/>
              </a:rPr>
              <a:t>disautonomici</a:t>
            </a:r>
            <a:r>
              <a:rPr lang="it-IT" sz="2000" dirty="0">
                <a:latin typeface="Calibri" charset="0"/>
              </a:rPr>
              <a:t>: Stipsi. </a:t>
            </a:r>
            <a:r>
              <a:rPr lang="en-US" sz="2000" dirty="0">
                <a:latin typeface="Calibri" charset="0"/>
              </a:rPr>
              <a:t> </a:t>
            </a:r>
            <a:r>
              <a:rPr lang="en-US" sz="2000" dirty="0" smtClean="0">
                <a:latin typeface="Calibri" charset="0"/>
              </a:rPr>
              <a:t>media </a:t>
            </a:r>
            <a:r>
              <a:rPr lang="en-US" sz="2000" dirty="0">
                <a:latin typeface="Calibri" charset="0"/>
              </a:rPr>
              <a:t>10 </a:t>
            </a:r>
            <a:r>
              <a:rPr lang="en-US" sz="2000" dirty="0" err="1">
                <a:latin typeface="Calibri" charset="0"/>
              </a:rPr>
              <a:t>anni</a:t>
            </a:r>
            <a:r>
              <a:rPr lang="en-US" sz="2000" dirty="0">
                <a:latin typeface="Calibri" charset="0"/>
              </a:rPr>
              <a:t>. </a:t>
            </a:r>
            <a:r>
              <a:rPr lang="en-US" sz="2000" dirty="0" smtClean="0">
                <a:latin typeface="Calibri" charset="0"/>
              </a:rPr>
              <a:t>(range</a:t>
            </a:r>
            <a:r>
              <a:rPr lang="en-US" sz="2000" dirty="0">
                <a:latin typeface="Calibri" charset="0"/>
              </a:rPr>
              <a:t>, 5 </a:t>
            </a:r>
            <a:r>
              <a:rPr lang="en-US" sz="2000" dirty="0" err="1">
                <a:latin typeface="Calibri" charset="0"/>
              </a:rPr>
              <a:t>mo</a:t>
            </a:r>
            <a:r>
              <a:rPr lang="en-US" sz="2000" dirty="0">
                <a:latin typeface="Calibri" charset="0"/>
              </a:rPr>
              <a:t>–19 </a:t>
            </a:r>
            <a:r>
              <a:rPr lang="en-US" sz="2000" dirty="0" err="1">
                <a:latin typeface="Calibri" charset="0"/>
              </a:rPr>
              <a:t>yr</a:t>
            </a:r>
            <a:r>
              <a:rPr lang="en-US" sz="2000" dirty="0">
                <a:latin typeface="Calibri" charset="0"/>
              </a:rPr>
              <a:t>) </a:t>
            </a:r>
          </a:p>
          <a:p>
            <a:r>
              <a:rPr lang="it-IT" sz="2000" dirty="0" smtClean="0">
                <a:solidFill>
                  <a:srgbClr val="FF0000"/>
                </a:solidFill>
              </a:rPr>
              <a:t>Disturbi psichiatrici: in particolare sintomi depressivi </a:t>
            </a:r>
            <a:r>
              <a:rPr lang="it-IT" sz="2000" dirty="0" smtClean="0"/>
              <a:t>( anche molti anni prima )</a:t>
            </a:r>
            <a:endParaRPr lang="it-IT" sz="2000" dirty="0"/>
          </a:p>
        </p:txBody>
      </p:sp>
    </p:spTree>
    <p:extLst>
      <p:ext uri="{BB962C8B-B14F-4D97-AF65-F5344CB8AC3E}">
        <p14:creationId xmlns:p14="http://schemas.microsoft.com/office/powerpoint/2010/main" val="37793998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endParaRPr lang="it-IT" sz="1200" dirty="0"/>
          </a:p>
        </p:txBody>
      </p:sp>
      <p:pic>
        <p:nvPicPr>
          <p:cNvPr id="4" name="Segnaposto contenuto 3" descr="img024.pdf"/>
          <p:cNvPicPr>
            <a:picLocks noGrp="1" noChangeAspect="1"/>
          </p:cNvPicPr>
          <p:nvPr>
            <p:ph idx="1"/>
          </p:nvPr>
        </p:nvPicPr>
        <p:blipFill>
          <a:blip r:embed="rId2" cstate="print">
            <a:extLst>
              <a:ext uri="{28A0092B-C50C-407E-A947-70E740481C1C}">
                <a14:useLocalDpi xmlns:a14="http://schemas.microsoft.com/office/drawing/2010/main" val="0"/>
              </a:ext>
            </a:extLst>
          </a:blip>
          <a:srcRect l="14028" r="14028"/>
          <a:stretch>
            <a:fillRect/>
          </a:stretch>
        </p:blipFill>
        <p:spPr/>
      </p:pic>
    </p:spTree>
    <p:extLst>
      <p:ext uri="{BB962C8B-B14F-4D97-AF65-F5344CB8AC3E}">
        <p14:creationId xmlns:p14="http://schemas.microsoft.com/office/powerpoint/2010/main" val="36486203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endParaRPr lang="it-IT" sz="1200" dirty="0"/>
          </a:p>
        </p:txBody>
      </p:sp>
      <p:sp>
        <p:nvSpPr>
          <p:cNvPr id="3" name="Segnaposto contenuto 2"/>
          <p:cNvSpPr>
            <a:spLocks noGrp="1"/>
          </p:cNvSpPr>
          <p:nvPr>
            <p:ph idx="1"/>
          </p:nvPr>
        </p:nvSpPr>
        <p:spPr/>
        <p:txBody>
          <a:bodyPr>
            <a:normAutofit/>
          </a:bodyPr>
          <a:lstStyle/>
          <a:p>
            <a:pPr marL="0" indent="0">
              <a:buNone/>
            </a:pPr>
            <a:r>
              <a:rPr lang="it-IT" sz="2400" dirty="0" smtClean="0">
                <a:solidFill>
                  <a:srgbClr val="0000FF"/>
                </a:solidFill>
              </a:rPr>
              <a:t>          Parkinsonismi:</a:t>
            </a:r>
          </a:p>
          <a:p>
            <a:endParaRPr lang="it-IT" sz="2000" dirty="0" smtClean="0"/>
          </a:p>
          <a:p>
            <a:r>
              <a:rPr lang="it-IT" sz="2000" dirty="0" smtClean="0">
                <a:solidFill>
                  <a:srgbClr val="FF6600"/>
                </a:solidFill>
              </a:rPr>
              <a:t>Atrofia   </a:t>
            </a:r>
            <a:r>
              <a:rPr lang="it-IT" sz="2000" dirty="0" err="1" smtClean="0">
                <a:solidFill>
                  <a:srgbClr val="FF6600"/>
                </a:solidFill>
              </a:rPr>
              <a:t>Multisistemica</a:t>
            </a:r>
            <a:r>
              <a:rPr lang="it-IT" sz="2000" dirty="0" smtClean="0">
                <a:solidFill>
                  <a:srgbClr val="FF6600"/>
                </a:solidFill>
              </a:rPr>
              <a:t>  ( MSA-C e MSA-P)</a:t>
            </a:r>
          </a:p>
          <a:p>
            <a:r>
              <a:rPr lang="it-IT" sz="2000" dirty="0" smtClean="0">
                <a:solidFill>
                  <a:srgbClr val="FF6600"/>
                </a:solidFill>
              </a:rPr>
              <a:t>Paralisi </a:t>
            </a:r>
            <a:r>
              <a:rPr lang="it-IT" sz="2000" dirty="0" err="1" smtClean="0">
                <a:solidFill>
                  <a:srgbClr val="FF6600"/>
                </a:solidFill>
              </a:rPr>
              <a:t>Sopranucleare</a:t>
            </a:r>
            <a:r>
              <a:rPr lang="it-IT" sz="2000" dirty="0" smtClean="0">
                <a:solidFill>
                  <a:srgbClr val="FF6600"/>
                </a:solidFill>
              </a:rPr>
              <a:t> Progressiva</a:t>
            </a:r>
          </a:p>
          <a:p>
            <a:r>
              <a:rPr lang="it-IT" sz="2000" dirty="0" smtClean="0">
                <a:solidFill>
                  <a:srgbClr val="FF6600"/>
                </a:solidFill>
              </a:rPr>
              <a:t>Degenerazione </a:t>
            </a:r>
            <a:r>
              <a:rPr lang="it-IT" sz="2000" dirty="0" err="1" smtClean="0">
                <a:solidFill>
                  <a:srgbClr val="FF6600"/>
                </a:solidFill>
              </a:rPr>
              <a:t>Cortico</a:t>
            </a:r>
            <a:r>
              <a:rPr lang="it-IT" sz="2000" dirty="0" smtClean="0">
                <a:solidFill>
                  <a:srgbClr val="FF6600"/>
                </a:solidFill>
              </a:rPr>
              <a:t>-Basale</a:t>
            </a:r>
          </a:p>
          <a:p>
            <a:r>
              <a:rPr lang="it-IT" sz="2000" dirty="0" smtClean="0">
                <a:solidFill>
                  <a:srgbClr val="FF6600"/>
                </a:solidFill>
              </a:rPr>
              <a:t>Demenza a Corpi di </a:t>
            </a:r>
            <a:r>
              <a:rPr lang="it-IT" sz="2000" dirty="0" err="1" smtClean="0">
                <a:solidFill>
                  <a:srgbClr val="FF6600"/>
                </a:solidFill>
              </a:rPr>
              <a:t>Lewy</a:t>
            </a:r>
            <a:endParaRPr lang="it-IT" sz="2000" dirty="0" smtClean="0">
              <a:solidFill>
                <a:srgbClr val="FF6600"/>
              </a:solidFill>
            </a:endParaRPr>
          </a:p>
          <a:p>
            <a:endParaRPr lang="it-IT" sz="2000" dirty="0">
              <a:solidFill>
                <a:srgbClr val="FF6600"/>
              </a:solidFill>
            </a:endParaRPr>
          </a:p>
          <a:p>
            <a:r>
              <a:rPr lang="it-IT" sz="2000" dirty="0" smtClean="0">
                <a:solidFill>
                  <a:srgbClr val="FF6600"/>
                </a:solidFill>
              </a:rPr>
              <a:t>Parkinsonismo vascolare</a:t>
            </a:r>
            <a:endParaRPr lang="it-IT" sz="2000" dirty="0">
              <a:solidFill>
                <a:srgbClr val="FF6600"/>
              </a:solidFill>
            </a:endParaRPr>
          </a:p>
          <a:p>
            <a:r>
              <a:rPr lang="it-IT" sz="2000" dirty="0" smtClean="0">
                <a:solidFill>
                  <a:srgbClr val="FF6600"/>
                </a:solidFill>
              </a:rPr>
              <a:t>Parkinsonismo  </a:t>
            </a:r>
            <a:r>
              <a:rPr lang="it-IT" sz="2000" dirty="0" err="1" smtClean="0">
                <a:solidFill>
                  <a:srgbClr val="FF6600"/>
                </a:solidFill>
              </a:rPr>
              <a:t>jatrogeno</a:t>
            </a:r>
            <a:r>
              <a:rPr lang="it-IT" sz="2000" dirty="0" smtClean="0">
                <a:solidFill>
                  <a:srgbClr val="FF6600"/>
                </a:solidFill>
              </a:rPr>
              <a:t> ( farmacologico)</a:t>
            </a:r>
            <a:endParaRPr lang="it-IT" sz="2000" dirty="0">
              <a:solidFill>
                <a:srgbClr val="FF6600"/>
              </a:solidFill>
            </a:endParaRPr>
          </a:p>
        </p:txBody>
      </p:sp>
    </p:spTree>
    <p:extLst>
      <p:ext uri="{BB962C8B-B14F-4D97-AF65-F5344CB8AC3E}">
        <p14:creationId xmlns:p14="http://schemas.microsoft.com/office/powerpoint/2010/main" val="3916387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p:nvPr>
        </p:nvSpPr>
        <p:spPr>
          <a:xfrm>
            <a:off x="0" y="76699"/>
            <a:ext cx="9144000" cy="760013"/>
          </a:xfrm>
          <a:solidFill>
            <a:srgbClr val="00CCFF">
              <a:alpha val="51000"/>
            </a:srgbClr>
          </a:solidFill>
        </p:spPr>
        <p:txBody>
          <a:bodyPr>
            <a:normAutofit fontScale="90000"/>
          </a:bodyPr>
          <a:lstStyle/>
          <a:p>
            <a:pPr lvl="0"/>
            <a:r>
              <a:rPr lang="it-IT" b="1" dirty="0" smtClean="0">
                <a:latin typeface="Arial Narrow"/>
              </a:rPr>
              <a:t>MARIO – 77 aa</a:t>
            </a:r>
            <a:endParaRPr lang="it-IT" b="1" dirty="0">
              <a:latin typeface="Arial Narrow"/>
            </a:endParaRPr>
          </a:p>
        </p:txBody>
      </p:sp>
      <p:sp>
        <p:nvSpPr>
          <p:cNvPr id="3" name="Segnaposto contenuto 2"/>
          <p:cNvSpPr txBox="1">
            <a:spLocks noGrp="1"/>
          </p:cNvSpPr>
          <p:nvPr>
            <p:ph idx="1"/>
          </p:nvPr>
        </p:nvSpPr>
        <p:spPr>
          <a:xfrm>
            <a:off x="316867" y="1772816"/>
            <a:ext cx="8557256" cy="4896544"/>
          </a:xfrm>
          <a:ln w="9528">
            <a:solidFill>
              <a:srgbClr val="1F497D"/>
            </a:solidFill>
            <a:prstDash val="solid"/>
          </a:ln>
        </p:spPr>
        <p:txBody>
          <a:bodyPr anchor="ctr">
            <a:normAutofit/>
          </a:bodyPr>
          <a:lstStyle/>
          <a:p>
            <a:pPr>
              <a:lnSpc>
                <a:spcPct val="80000"/>
              </a:lnSpc>
              <a:spcAft>
                <a:spcPts val="600"/>
              </a:spcAft>
            </a:pPr>
            <a:r>
              <a:rPr lang="it-IT" sz="2800" b="1" dirty="0" smtClean="0"/>
              <a:t>BPCO </a:t>
            </a:r>
            <a:r>
              <a:rPr lang="it-IT" sz="2800" b="1" dirty="0" err="1" smtClean="0"/>
              <a:t>IV STADIO GOLD –</a:t>
            </a:r>
            <a:r>
              <a:rPr lang="it-IT" sz="2800" b="1" dirty="0" smtClean="0"/>
              <a:t> </a:t>
            </a:r>
            <a:r>
              <a:rPr lang="it-IT" sz="2800" b="1" dirty="0" err="1" smtClean="0"/>
              <a:t>Insufficienza</a:t>
            </a:r>
            <a:r>
              <a:rPr lang="it-IT" sz="2800" b="1" dirty="0" smtClean="0"/>
              <a:t> Respiratoria Cronica in OTLT </a:t>
            </a:r>
            <a:r>
              <a:rPr lang="it-IT" sz="2800" b="1" dirty="0" smtClean="0">
                <a:sym typeface="Wingdings"/>
              </a:rPr>
              <a:t> </a:t>
            </a:r>
            <a:r>
              <a:rPr lang="it-IT" sz="2800"/>
              <a:t>Ex fumatore di 20 sig/die per oltre 40 aa. A 65 aa. diagnosi di BPCO, con FEV1 pari al 64% della norma. A 70 aa. comparsa di dispnea da sforzo (</a:t>
            </a:r>
            <a:r>
              <a:rPr lang="it-IT" sz="2800" i="1"/>
              <a:t>FEV1 57%</a:t>
            </a:r>
            <a:r>
              <a:rPr lang="it-IT" sz="2800"/>
              <a:t>). A 75 aa. ulteriore peggioramento del quadro ostruttivo (</a:t>
            </a:r>
            <a:r>
              <a:rPr lang="it-IT" sz="2800" i="1"/>
              <a:t>FEV1 38%</a:t>
            </a:r>
            <a:r>
              <a:rPr lang="it-IT" sz="2800"/>
              <a:t>) associato a ipossiemia (</a:t>
            </a:r>
            <a:r>
              <a:rPr lang="it-IT" sz="2800" i="1"/>
              <a:t>PaO2 56 mmHg</a:t>
            </a:r>
            <a:r>
              <a:rPr lang="it-IT" sz="2800"/>
              <a:t>). Inizia pertanto  O2terapia continua al flusso di 1,5 l/m’ a riposo, 4l/m’ sotto sforzo. Negli ultimi 2 anni 3 riacutizzazioni bronchitiche, trattate con antibiotico, steroide orale, acetilcisteina.</a:t>
            </a:r>
          </a:p>
          <a:p>
            <a:endParaRPr lang="it-IT" sz="2800" dirty="0" smtClean="0"/>
          </a:p>
        </p:txBody>
      </p:sp>
      <p:sp>
        <p:nvSpPr>
          <p:cNvPr id="4" name="CasellaDiTesto 8"/>
          <p:cNvSpPr txBox="1"/>
          <p:nvPr/>
        </p:nvSpPr>
        <p:spPr>
          <a:xfrm>
            <a:off x="683568" y="968460"/>
            <a:ext cx="7873002" cy="646331"/>
          </a:xfrm>
          <a:prstGeom prst="rect">
            <a:avLst/>
          </a:prstGeom>
          <a:solidFill>
            <a:srgbClr val="D9D9D9"/>
          </a:solidFill>
          <a:ln>
            <a:noFill/>
          </a:ln>
        </p:spPr>
        <p:txBody>
          <a:bodyPr vert="horz" wrap="square" lIns="91440" tIns="45720" rIns="91440" bIns="45720" anchor="ctr"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dirty="0">
                <a:solidFill>
                  <a:srgbClr val="1F497D"/>
                </a:solidFill>
                <a:uFillTx/>
                <a:latin typeface="Arial Narrow"/>
                <a:cs typeface="Arial Narrow"/>
              </a:rPr>
              <a:t>APR</a:t>
            </a:r>
            <a:endParaRPr lang="it-IT" sz="4800" b="1" i="0" u="none" strike="noStrike" kern="1200" cap="none" spc="0" baseline="0" dirty="0">
              <a:solidFill>
                <a:srgbClr val="1F497D"/>
              </a:solidFill>
              <a:uFillTx/>
              <a:latin typeface="Arial Narrow"/>
              <a:cs typeface="Arial Narrow"/>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endParaRPr lang="it-IT" sz="1200" dirty="0"/>
          </a:p>
        </p:txBody>
      </p:sp>
      <p:sp>
        <p:nvSpPr>
          <p:cNvPr id="3" name="Segnaposto contenuto 2"/>
          <p:cNvSpPr>
            <a:spLocks noGrp="1"/>
          </p:cNvSpPr>
          <p:nvPr>
            <p:ph idx="1"/>
          </p:nvPr>
        </p:nvSpPr>
        <p:spPr/>
        <p:txBody>
          <a:bodyPr>
            <a:normAutofit/>
          </a:bodyPr>
          <a:lstStyle/>
          <a:p>
            <a:pPr marL="1828800" lvl="4" indent="0">
              <a:buNone/>
            </a:pPr>
            <a:r>
              <a:rPr lang="it-IT" sz="2400" dirty="0" smtClean="0">
                <a:solidFill>
                  <a:srgbClr val="0000FF"/>
                </a:solidFill>
              </a:rPr>
              <a:t>Scala di </a:t>
            </a:r>
            <a:r>
              <a:rPr lang="it-IT" sz="2400" dirty="0" err="1" smtClean="0">
                <a:solidFill>
                  <a:srgbClr val="0000FF"/>
                </a:solidFill>
              </a:rPr>
              <a:t>Hoehn</a:t>
            </a:r>
            <a:r>
              <a:rPr lang="it-IT" sz="2400" dirty="0" smtClean="0">
                <a:solidFill>
                  <a:srgbClr val="0000FF"/>
                </a:solidFill>
              </a:rPr>
              <a:t> e </a:t>
            </a:r>
            <a:r>
              <a:rPr lang="it-IT" sz="2400" dirty="0" err="1" smtClean="0">
                <a:solidFill>
                  <a:srgbClr val="0000FF"/>
                </a:solidFill>
              </a:rPr>
              <a:t>Yahr</a:t>
            </a:r>
            <a:r>
              <a:rPr lang="it-IT" sz="2400" dirty="0" smtClean="0">
                <a:solidFill>
                  <a:srgbClr val="0000FF"/>
                </a:solidFill>
              </a:rPr>
              <a:t>:  </a:t>
            </a:r>
            <a:endParaRPr lang="it-IT" sz="2400" dirty="0">
              <a:solidFill>
                <a:srgbClr val="0000FF"/>
              </a:solidFill>
            </a:endParaRPr>
          </a:p>
          <a:p>
            <a:endParaRPr lang="it-IT" sz="2000" dirty="0" smtClean="0">
              <a:solidFill>
                <a:srgbClr val="FF0000"/>
              </a:solidFill>
            </a:endParaRPr>
          </a:p>
          <a:p>
            <a:r>
              <a:rPr lang="it-IT" sz="2000" b="1" dirty="0" smtClean="0">
                <a:solidFill>
                  <a:srgbClr val="FF0000"/>
                </a:solidFill>
              </a:rPr>
              <a:t>Stadio 0</a:t>
            </a:r>
            <a:r>
              <a:rPr lang="it-IT" sz="2000" dirty="0" smtClean="0"/>
              <a:t>: nessun segno di malattia</a:t>
            </a:r>
            <a:endParaRPr lang="it-IT" sz="2000" dirty="0"/>
          </a:p>
          <a:p>
            <a:r>
              <a:rPr lang="it-IT" sz="2000" b="1" dirty="0" smtClean="0">
                <a:solidFill>
                  <a:srgbClr val="FF0000"/>
                </a:solidFill>
              </a:rPr>
              <a:t>Stadio 1</a:t>
            </a:r>
            <a:r>
              <a:rPr lang="it-IT" sz="2000" dirty="0" smtClean="0"/>
              <a:t>: malattia unilaterale</a:t>
            </a:r>
            <a:endParaRPr lang="it-IT" sz="2000" dirty="0"/>
          </a:p>
          <a:p>
            <a:r>
              <a:rPr lang="it-IT" sz="2000" b="1" dirty="0" smtClean="0">
                <a:solidFill>
                  <a:srgbClr val="FF0000"/>
                </a:solidFill>
              </a:rPr>
              <a:t>Stadio 2</a:t>
            </a:r>
            <a:r>
              <a:rPr lang="it-IT" sz="2000" dirty="0" smtClean="0"/>
              <a:t>: Malattia bilaterale senza compromissione dell’equilibrio</a:t>
            </a:r>
          </a:p>
          <a:p>
            <a:r>
              <a:rPr lang="it-IT" sz="2000" b="1" dirty="0" smtClean="0">
                <a:solidFill>
                  <a:srgbClr val="FF0000"/>
                </a:solidFill>
              </a:rPr>
              <a:t>Stadio 3</a:t>
            </a:r>
            <a:r>
              <a:rPr lang="it-IT" sz="2000" b="1" dirty="0" smtClean="0"/>
              <a:t>:</a:t>
            </a:r>
            <a:r>
              <a:rPr lang="it-IT" sz="2000" dirty="0" smtClean="0"/>
              <a:t> Malattia bilaterale lieve-moderata con moderata instabilità posturale; autonomia  preservata</a:t>
            </a:r>
          </a:p>
          <a:p>
            <a:r>
              <a:rPr lang="it-IT" sz="2000" b="1" dirty="0" smtClean="0">
                <a:solidFill>
                  <a:srgbClr val="FF0000"/>
                </a:solidFill>
              </a:rPr>
              <a:t>Stadio 4:</a:t>
            </a:r>
            <a:r>
              <a:rPr lang="it-IT" sz="2000" dirty="0" smtClean="0"/>
              <a:t> Grave disabilità; ancora in grado di camminare o sedersi senza assistenza</a:t>
            </a:r>
          </a:p>
          <a:p>
            <a:r>
              <a:rPr lang="it-IT" sz="2000" b="1" dirty="0" smtClean="0">
                <a:solidFill>
                  <a:srgbClr val="FF0000"/>
                </a:solidFill>
              </a:rPr>
              <a:t>Stadio 5</a:t>
            </a:r>
            <a:r>
              <a:rPr lang="it-IT" sz="2000" dirty="0" smtClean="0"/>
              <a:t>: costretto alla sedia a rotelle o a letto se non aiutato</a:t>
            </a:r>
            <a:endParaRPr lang="it-IT" sz="2000" dirty="0"/>
          </a:p>
        </p:txBody>
      </p:sp>
    </p:spTree>
    <p:extLst>
      <p:ext uri="{BB962C8B-B14F-4D97-AF65-F5344CB8AC3E}">
        <p14:creationId xmlns:p14="http://schemas.microsoft.com/office/powerpoint/2010/main" val="24507026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1200" u="sng" dirty="0" smtClean="0">
                <a:solidFill>
                  <a:srgbClr val="008000"/>
                </a:solidFill>
              </a:rPr>
              <a:t/>
            </a:r>
            <a:br>
              <a:rPr lang="it-IT" sz="1200" u="sng" dirty="0" smtClean="0">
                <a:solidFill>
                  <a:srgbClr val="008000"/>
                </a:solidFill>
              </a:rPr>
            </a:br>
            <a:r>
              <a:rPr lang="it-IT" sz="1200" u="sng" dirty="0">
                <a:solidFill>
                  <a:srgbClr val="008000"/>
                </a:solidFill>
              </a:rPr>
              <a:t/>
            </a:r>
            <a:br>
              <a:rPr lang="it-IT" sz="1200" u="sng" dirty="0">
                <a:solidFill>
                  <a:srgbClr val="008000"/>
                </a:solidFill>
              </a:rPr>
            </a:br>
            <a:r>
              <a:rPr lang="it-IT" sz="1200" u="sng" dirty="0" smtClean="0">
                <a:solidFill>
                  <a:srgbClr val="008000"/>
                </a:solidFill>
              </a:rPr>
              <a:t>SPECT_DATSCAN</a:t>
            </a:r>
            <a:endParaRPr lang="it-IT" sz="1200" dirty="0"/>
          </a:p>
        </p:txBody>
      </p:sp>
      <p:pic>
        <p:nvPicPr>
          <p:cNvPr id="4" name="Segnaposto contenuto 3" descr="img025.pdf"/>
          <p:cNvPicPr>
            <a:picLocks noGrp="1" noChangeAspect="1"/>
          </p:cNvPicPr>
          <p:nvPr>
            <p:ph idx="1"/>
          </p:nvPr>
        </p:nvPicPr>
        <p:blipFill>
          <a:blip r:embed="rId2" cstate="print">
            <a:extLst>
              <a:ext uri="{28A0092B-C50C-407E-A947-70E740481C1C}">
                <a14:useLocalDpi xmlns:a14="http://schemas.microsoft.com/office/drawing/2010/main" val="0"/>
              </a:ext>
            </a:extLst>
          </a:blip>
          <a:srcRect t="-4482" b="-4482"/>
          <a:stretch>
            <a:fillRect/>
          </a:stretch>
        </p:blipFill>
        <p:spPr>
          <a:xfrm>
            <a:off x="457200" y="1693187"/>
            <a:ext cx="8482376" cy="3550993"/>
          </a:xfrm>
        </p:spPr>
      </p:pic>
    </p:spTree>
    <p:extLst>
      <p:ext uri="{BB962C8B-B14F-4D97-AF65-F5344CB8AC3E}">
        <p14:creationId xmlns:p14="http://schemas.microsoft.com/office/powerpoint/2010/main" val="14914931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endParaRPr lang="it-IT" sz="1200" dirty="0"/>
          </a:p>
        </p:txBody>
      </p:sp>
      <p:sp>
        <p:nvSpPr>
          <p:cNvPr id="3" name="Segnaposto contenuto 2"/>
          <p:cNvSpPr>
            <a:spLocks noGrp="1"/>
          </p:cNvSpPr>
          <p:nvPr>
            <p:ph idx="1"/>
          </p:nvPr>
        </p:nvSpPr>
        <p:spPr/>
        <p:txBody>
          <a:bodyPr>
            <a:normAutofit/>
          </a:bodyPr>
          <a:lstStyle/>
          <a:p>
            <a:r>
              <a:rPr lang="it-IT" sz="2000" dirty="0">
                <a:solidFill>
                  <a:srgbClr val="0000FF"/>
                </a:solidFill>
                <a:latin typeface="Calibri" charset="0"/>
              </a:rPr>
              <a:t>Complicanze  motorie delle fasi avanzate.</a:t>
            </a:r>
          </a:p>
          <a:p>
            <a:r>
              <a:rPr lang="it-IT" sz="2000" dirty="0" err="1" smtClean="0">
                <a:solidFill>
                  <a:srgbClr val="FF0000"/>
                </a:solidFill>
              </a:rPr>
              <a:t>Freezing</a:t>
            </a:r>
            <a:r>
              <a:rPr lang="it-IT" sz="2000" dirty="0" smtClean="0">
                <a:solidFill>
                  <a:srgbClr val="FF0000"/>
                </a:solidFill>
              </a:rPr>
              <a:t> </a:t>
            </a:r>
            <a:r>
              <a:rPr lang="it-IT" sz="2000" dirty="0" smtClean="0"/>
              <a:t>: breve, episodica assenza o grave riduzione della progressione in    </a:t>
            </a:r>
          </a:p>
          <a:p>
            <a:pPr marL="0" indent="0" algn="just">
              <a:buNone/>
            </a:pPr>
            <a:r>
              <a:rPr lang="it-IT" sz="2000" dirty="0"/>
              <a:t> </a:t>
            </a:r>
            <a:r>
              <a:rPr lang="it-IT" sz="2000" dirty="0" smtClean="0"/>
              <a:t>   avanti dei piedi nonostante la volontà di camminare.</a:t>
            </a:r>
          </a:p>
          <a:p>
            <a:pPr marL="0" indent="0" algn="just">
              <a:buNone/>
            </a:pPr>
            <a:r>
              <a:rPr lang="it-IT" sz="2000" dirty="0" smtClean="0"/>
              <a:t>    Questo problema comporta ad es. la “start hesitation” oppure l’arresto    </a:t>
            </a:r>
          </a:p>
          <a:p>
            <a:pPr marL="0" indent="0" algn="just">
              <a:buNone/>
            </a:pPr>
            <a:r>
              <a:rPr lang="it-IT" sz="2000" dirty="0"/>
              <a:t> </a:t>
            </a:r>
            <a:r>
              <a:rPr lang="it-IT" sz="2000" dirty="0" smtClean="0"/>
              <a:t>   nel cammino  oppure ancora il cammino ridotto a movimenti di millimetri  </a:t>
            </a:r>
          </a:p>
          <a:p>
            <a:pPr marL="0" indent="0" algn="just">
              <a:buNone/>
            </a:pPr>
            <a:r>
              <a:rPr lang="it-IT" sz="2000" dirty="0"/>
              <a:t> </a:t>
            </a:r>
            <a:r>
              <a:rPr lang="it-IT" sz="2000" dirty="0" smtClean="0"/>
              <a:t>    dei piedi; </a:t>
            </a:r>
            <a:r>
              <a:rPr lang="it-IT" sz="2000" dirty="0"/>
              <a:t>i</a:t>
            </a:r>
            <a:r>
              <a:rPr lang="it-IT" sz="2000" dirty="0" smtClean="0"/>
              <a:t>l </a:t>
            </a:r>
            <a:r>
              <a:rPr lang="it-IT" sz="2000" dirty="0" err="1" smtClean="0"/>
              <a:t>freezing</a:t>
            </a:r>
            <a:r>
              <a:rPr lang="it-IT" sz="2000" dirty="0" smtClean="0"/>
              <a:t> correla con l’instabilità posturale e con i disturbi della </a:t>
            </a:r>
          </a:p>
          <a:p>
            <a:pPr marL="0" indent="0" algn="just">
              <a:buNone/>
            </a:pPr>
            <a:r>
              <a:rPr lang="it-IT" sz="2000" dirty="0"/>
              <a:t> </a:t>
            </a:r>
            <a:r>
              <a:rPr lang="it-IT" sz="2000" dirty="0" smtClean="0"/>
              <a:t>    parola ma non con la rigidità o il tremore.</a:t>
            </a:r>
          </a:p>
          <a:p>
            <a:pPr marL="0" indent="0" algn="just">
              <a:buNone/>
            </a:pPr>
            <a:r>
              <a:rPr lang="it-IT" sz="2000" dirty="0"/>
              <a:t> </a:t>
            </a:r>
            <a:r>
              <a:rPr lang="it-IT" sz="2000" dirty="0" smtClean="0"/>
              <a:t>   </a:t>
            </a:r>
            <a:r>
              <a:rPr lang="it-IT" sz="2000" dirty="0" smtClean="0">
                <a:solidFill>
                  <a:srgbClr val="FF0000"/>
                </a:solidFill>
              </a:rPr>
              <a:t> Festinazione: </a:t>
            </a:r>
            <a:r>
              <a:rPr lang="it-IT" sz="2000" dirty="0" smtClean="0"/>
              <a:t>è la tendenza a muoversi in avanti con passi sempre più  </a:t>
            </a:r>
            <a:r>
              <a:rPr lang="it-IT" sz="2000" dirty="0"/>
              <a:t> </a:t>
            </a:r>
            <a:r>
              <a:rPr lang="it-IT" sz="2000" dirty="0" smtClean="0"/>
              <a:t>  </a:t>
            </a:r>
          </a:p>
          <a:p>
            <a:pPr marL="0" indent="0" algn="just">
              <a:buNone/>
            </a:pPr>
            <a:r>
              <a:rPr lang="it-IT" sz="2000" dirty="0"/>
              <a:t> </a:t>
            </a:r>
            <a:r>
              <a:rPr lang="it-IT" sz="2000" dirty="0" smtClean="0"/>
              <a:t>    rapidi ma anche sempre più piccoli, mentre il baricentro si sposta in avanti </a:t>
            </a:r>
          </a:p>
          <a:p>
            <a:pPr marL="0" indent="0" algn="just">
              <a:buNone/>
            </a:pPr>
            <a:r>
              <a:rPr lang="it-IT" sz="2000" dirty="0"/>
              <a:t> </a:t>
            </a:r>
            <a:r>
              <a:rPr lang="it-IT" sz="2000" dirty="0" smtClean="0"/>
              <a:t>    oltre i piedi.</a:t>
            </a:r>
            <a:endParaRPr lang="it-IT" sz="2000" dirty="0"/>
          </a:p>
        </p:txBody>
      </p:sp>
    </p:spTree>
    <p:extLst>
      <p:ext uri="{BB962C8B-B14F-4D97-AF65-F5344CB8AC3E}">
        <p14:creationId xmlns:p14="http://schemas.microsoft.com/office/powerpoint/2010/main" val="42837269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endParaRPr lang="it-IT" sz="1200" dirty="0"/>
          </a:p>
        </p:txBody>
      </p:sp>
      <p:sp>
        <p:nvSpPr>
          <p:cNvPr id="3" name="Segnaposto contenuto 2"/>
          <p:cNvSpPr>
            <a:spLocks noGrp="1"/>
          </p:cNvSpPr>
          <p:nvPr>
            <p:ph idx="1"/>
          </p:nvPr>
        </p:nvSpPr>
        <p:spPr/>
        <p:txBody>
          <a:bodyPr/>
          <a:lstStyle/>
          <a:p>
            <a:endParaRPr lang="it-IT" dirty="0" smtClean="0"/>
          </a:p>
          <a:p>
            <a:pPr algn="just"/>
            <a:r>
              <a:rPr lang="it-IT" sz="2400" dirty="0" err="1" smtClean="0">
                <a:solidFill>
                  <a:srgbClr val="0000FF"/>
                </a:solidFill>
              </a:rPr>
              <a:t>Freezing</a:t>
            </a:r>
            <a:r>
              <a:rPr lang="it-IT" sz="2400" dirty="0" smtClean="0">
                <a:solidFill>
                  <a:srgbClr val="0000FF"/>
                </a:solidFill>
              </a:rPr>
              <a:t> e festinazione, </a:t>
            </a:r>
            <a:r>
              <a:rPr lang="it-IT" sz="2400" dirty="0">
                <a:solidFill>
                  <a:srgbClr val="0000FF"/>
                </a:solidFill>
              </a:rPr>
              <a:t>associandosi alla perdita delle reazioni </a:t>
            </a:r>
            <a:r>
              <a:rPr lang="it-IT" sz="2400" dirty="0" smtClean="0">
                <a:solidFill>
                  <a:srgbClr val="0000FF"/>
                </a:solidFill>
              </a:rPr>
              <a:t>posturali, sono tra le cause più frequenti delle cadute.</a:t>
            </a:r>
          </a:p>
          <a:p>
            <a:pPr algn="just"/>
            <a:r>
              <a:rPr lang="it-IT" sz="2400" dirty="0" smtClean="0">
                <a:solidFill>
                  <a:srgbClr val="0000FF"/>
                </a:solidFill>
              </a:rPr>
              <a:t> </a:t>
            </a:r>
            <a:r>
              <a:rPr lang="it-IT" sz="2400" dirty="0" smtClean="0"/>
              <a:t>Le cadute avvengono più frequentemente negli stadi avanzati del Parkinson ( stadi 3 e 4 di </a:t>
            </a:r>
            <a:r>
              <a:rPr lang="it-IT" sz="2400" dirty="0" err="1" smtClean="0"/>
              <a:t>Hoehn</a:t>
            </a:r>
            <a:r>
              <a:rPr lang="it-IT" sz="2400" dirty="0" smtClean="0"/>
              <a:t> e </a:t>
            </a:r>
            <a:r>
              <a:rPr lang="it-IT" sz="2400" dirty="0" err="1" smtClean="0"/>
              <a:t>Yahr</a:t>
            </a:r>
            <a:r>
              <a:rPr lang="it-IT" sz="2400" dirty="0" smtClean="0"/>
              <a:t>)</a:t>
            </a:r>
          </a:p>
          <a:p>
            <a:pPr algn="just"/>
            <a:r>
              <a:rPr lang="it-IT" sz="2400" dirty="0"/>
              <a:t>Le  fratture di femore ed anca sono tra le più </a:t>
            </a:r>
            <a:r>
              <a:rPr lang="it-IT" sz="2400" dirty="0" smtClean="0"/>
              <a:t>frequenti </a:t>
            </a:r>
            <a:r>
              <a:rPr lang="it-IT" sz="2400" dirty="0"/>
              <a:t>complicazioni del Parkinson </a:t>
            </a:r>
            <a:r>
              <a:rPr lang="it-IT" sz="2400" dirty="0" smtClean="0"/>
              <a:t>.</a:t>
            </a:r>
            <a:endParaRPr lang="it-IT" sz="2400" dirty="0"/>
          </a:p>
        </p:txBody>
      </p:sp>
    </p:spTree>
    <p:extLst>
      <p:ext uri="{BB962C8B-B14F-4D97-AF65-F5344CB8AC3E}">
        <p14:creationId xmlns:p14="http://schemas.microsoft.com/office/powerpoint/2010/main" val="18184857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3" name="Immagine 2"/>
          <p:cNvPicPr>
            <a:picLocks noChangeAspect="1"/>
          </p:cNvPicPr>
          <p:nvPr/>
        </p:nvPicPr>
        <p:blipFill>
          <a:blip r:embed="rId2"/>
          <a:srcRect/>
          <a:stretch>
            <a:fillRect/>
          </a:stretch>
        </p:blipFill>
        <p:spPr bwMode="auto">
          <a:xfrm>
            <a:off x="1549400" y="863600"/>
            <a:ext cx="6375400" cy="5249863"/>
          </a:xfrm>
          <a:prstGeom prst="rect">
            <a:avLst/>
          </a:prstGeom>
          <a:noFill/>
          <a:ln w="9525">
            <a:noFill/>
            <a:miter lim="800000"/>
            <a:headEnd/>
            <a:tailEnd/>
          </a:ln>
        </p:spPr>
      </p:pic>
    </p:spTree>
    <p:extLst>
      <p:ext uri="{BB962C8B-B14F-4D97-AF65-F5344CB8AC3E}">
        <p14:creationId xmlns:p14="http://schemas.microsoft.com/office/powerpoint/2010/main" val="1543828334"/>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a:bodyPr>
          <a:lstStyle/>
          <a:p>
            <a:r>
              <a:rPr lang="it-IT" sz="2000" dirty="0" smtClean="0"/>
              <a:t>Il nostro Sig. Mario pertanto è un parkinsoniano, da almeno 5 anni, in terapia con levo-dopa (250 mg/25 per due), è allettato , notevolmente </a:t>
            </a:r>
            <a:r>
              <a:rPr lang="it-IT" sz="2000" dirty="0" err="1" smtClean="0"/>
              <a:t>bradicinetico</a:t>
            </a:r>
            <a:r>
              <a:rPr lang="it-IT" sz="2000" dirty="0" smtClean="0"/>
              <a:t>.</a:t>
            </a:r>
          </a:p>
          <a:p>
            <a:r>
              <a:rPr lang="it-IT" sz="2000" dirty="0" smtClean="0"/>
              <a:t>E’ più probabile però  che l’allettamento attuale ed il decubito  siano legati più alle fratture , alla difficoltà respiratoria ed allo stato di debilitazione che non al Parkinson.</a:t>
            </a:r>
          </a:p>
          <a:p>
            <a:r>
              <a:rPr lang="it-IT" sz="2000" dirty="0" smtClean="0"/>
              <a:t>Non vengono riferite discinesie né un importante disturbo cognitivo, tuttavia già presenta disfagia.</a:t>
            </a:r>
          </a:p>
          <a:p>
            <a:r>
              <a:rPr lang="it-IT" sz="2000" dirty="0" smtClean="0"/>
              <a:t>Pur considerando le varie, importanti , </a:t>
            </a:r>
            <a:r>
              <a:rPr lang="it-IT" sz="2000" dirty="0" err="1" smtClean="0"/>
              <a:t>comorbilità</a:t>
            </a:r>
            <a:r>
              <a:rPr lang="it-IT" sz="2000" dirty="0" smtClean="0"/>
              <a:t>, riterrei che valga la pena di modificare la terapia </a:t>
            </a:r>
          </a:p>
          <a:p>
            <a:pPr marL="0" indent="0">
              <a:buNone/>
            </a:pPr>
            <a:endParaRPr lang="it-IT" sz="2000" dirty="0"/>
          </a:p>
        </p:txBody>
      </p:sp>
    </p:spTree>
    <p:extLst>
      <p:ext uri="{BB962C8B-B14F-4D97-AF65-F5344CB8AC3E}">
        <p14:creationId xmlns:p14="http://schemas.microsoft.com/office/powerpoint/2010/main" val="3116370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smtClean="0"/>
          </a:p>
          <a:p>
            <a:pPr marL="0" indent="0">
              <a:buNone/>
            </a:pPr>
            <a:r>
              <a:rPr lang="it-IT" dirty="0" smtClean="0">
                <a:solidFill>
                  <a:srgbClr val="3366FF"/>
                </a:solidFill>
              </a:rPr>
              <a:t>-</a:t>
            </a:r>
            <a:r>
              <a:rPr lang="it-IT" dirty="0" err="1" smtClean="0">
                <a:solidFill>
                  <a:srgbClr val="3366FF"/>
                </a:solidFill>
              </a:rPr>
              <a:t>Sinemet</a:t>
            </a:r>
            <a:r>
              <a:rPr lang="it-IT" dirty="0" smtClean="0">
                <a:solidFill>
                  <a:srgbClr val="3366FF"/>
                </a:solidFill>
              </a:rPr>
              <a:t> (250/25)   1 + 1\2 + 1 + 1\2 </a:t>
            </a:r>
            <a:r>
              <a:rPr lang="it-IT" dirty="0" err="1" smtClean="0">
                <a:solidFill>
                  <a:srgbClr val="3366FF"/>
                </a:solidFill>
              </a:rPr>
              <a:t>cp</a:t>
            </a:r>
            <a:r>
              <a:rPr lang="it-IT" dirty="0" smtClean="0">
                <a:solidFill>
                  <a:srgbClr val="3366FF"/>
                </a:solidFill>
              </a:rPr>
              <a:t> </a:t>
            </a:r>
          </a:p>
          <a:p>
            <a:pPr marL="0" indent="0">
              <a:buNone/>
            </a:pPr>
            <a:r>
              <a:rPr lang="it-IT" dirty="0" smtClean="0">
                <a:solidFill>
                  <a:srgbClr val="3366FF"/>
                </a:solidFill>
              </a:rPr>
              <a:t>               ( ore 8-12-16-20)</a:t>
            </a:r>
          </a:p>
          <a:p>
            <a:pPr marL="0" indent="0">
              <a:buNone/>
            </a:pPr>
            <a:endParaRPr lang="it-IT" dirty="0">
              <a:solidFill>
                <a:srgbClr val="3366FF"/>
              </a:solidFill>
            </a:endParaRPr>
          </a:p>
          <a:p>
            <a:pPr marL="0" indent="0">
              <a:buNone/>
            </a:pPr>
            <a:r>
              <a:rPr lang="it-IT" dirty="0" smtClean="0">
                <a:solidFill>
                  <a:srgbClr val="3366FF"/>
                </a:solidFill>
              </a:rPr>
              <a:t>-Logopedia per la disfagia</a:t>
            </a:r>
          </a:p>
          <a:p>
            <a:pPr marL="0" indent="0">
              <a:buNone/>
            </a:pPr>
            <a:endParaRPr lang="it-IT" dirty="0">
              <a:solidFill>
                <a:srgbClr val="3366FF"/>
              </a:solidFill>
            </a:endParaRPr>
          </a:p>
          <a:p>
            <a:pPr marL="0" indent="0">
              <a:buNone/>
            </a:pPr>
            <a:r>
              <a:rPr lang="it-IT" dirty="0" smtClean="0">
                <a:solidFill>
                  <a:srgbClr val="3366FF"/>
                </a:solidFill>
              </a:rPr>
              <a:t>-Mobilizzazione</a:t>
            </a:r>
            <a:endParaRPr lang="it-IT" dirty="0">
              <a:solidFill>
                <a:srgbClr val="3366FF"/>
              </a:solidFill>
            </a:endParaRPr>
          </a:p>
        </p:txBody>
      </p:sp>
    </p:spTree>
    <p:extLst>
      <p:ext uri="{BB962C8B-B14F-4D97-AF65-F5344CB8AC3E}">
        <p14:creationId xmlns:p14="http://schemas.microsoft.com/office/powerpoint/2010/main" val="408068751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normAutofit/>
          </a:bodyPr>
          <a:lstStyle/>
          <a:p>
            <a:r>
              <a:rPr lang="it-IT" sz="2000" dirty="0" smtClean="0">
                <a:solidFill>
                  <a:srgbClr val="FF0000"/>
                </a:solidFill>
              </a:rPr>
              <a:t>A che scopo tali modifiche e tali suggerimenti?</a:t>
            </a:r>
          </a:p>
          <a:p>
            <a:pPr algn="just"/>
            <a:r>
              <a:rPr lang="it-IT" sz="2000" dirty="0" smtClean="0"/>
              <a:t>La bradicinesia grave viene assai male tollerata dai pazienti: si sentono “legati”, “ ingabbiati”, impossibilitati a muoversi. Tollerano infatti molto meglio le discinesie che non la bradicinesia e i relativi eventuali “blocchi” motori. Tale disturbo  aggrava anche il vissuto della malattia ed induce un ulteriore peggioramento della componente depressiva, quasi sempre presente e soprattutto in un paziente già così compromesso per gli altri noti motivi.</a:t>
            </a:r>
          </a:p>
          <a:p>
            <a:pPr algn="just"/>
            <a:r>
              <a:rPr lang="it-IT" sz="2000" dirty="0" smtClean="0"/>
              <a:t>La bradicinesia, con la rigidità,  inoltre , in un soggetto già affetto da una patologia broncopolmonare cronica avanzata, peggiora anche le escursioni della gabbia toracica e quindi peggiora certamente la respirazione.</a:t>
            </a:r>
            <a:endParaRPr lang="it-IT" sz="2000" dirty="0"/>
          </a:p>
        </p:txBody>
      </p:sp>
    </p:spTree>
    <p:extLst>
      <p:ext uri="{BB962C8B-B14F-4D97-AF65-F5344CB8AC3E}">
        <p14:creationId xmlns:p14="http://schemas.microsoft.com/office/powerpoint/2010/main" val="14643260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pPr algn="just"/>
            <a:r>
              <a:rPr lang="it-IT" sz="2000" dirty="0"/>
              <a:t> E’ pur vero che la </a:t>
            </a:r>
            <a:r>
              <a:rPr lang="it-IT" sz="2000" dirty="0" err="1"/>
              <a:t>levodopa</a:t>
            </a:r>
            <a:r>
              <a:rPr lang="it-IT" sz="2000" dirty="0"/>
              <a:t> non migliora particolarmente la </a:t>
            </a:r>
            <a:r>
              <a:rPr lang="it-IT" sz="2000" dirty="0" smtClean="0"/>
              <a:t>disfagia, d’altra parte riuscire ad assumere una postura più corretta nell’atto della deglutizione, inducendo una migliore mobilità del tronco e del collo, sicuramente può dare qualche sollievo al paziente e permettergli di collaborare meglio all’intervento logopedico.</a:t>
            </a:r>
          </a:p>
          <a:p>
            <a:pPr algn="just"/>
            <a:endParaRPr lang="it-IT" sz="2000" dirty="0"/>
          </a:p>
          <a:p>
            <a:pPr algn="just"/>
            <a:r>
              <a:rPr lang="it-IT" sz="2000" dirty="0" smtClean="0"/>
              <a:t>Accanto alla modifica farmacologica, sempre  soprattutto in funzione di migliorare la qualità della vita, appare consigliabile la mobilizzazione , almeno passiva, quanto meno per evitare blocchi articolari ( il parkinsoniano ”bloccato” ha spesso un atteggiamento in flessione degli arti inferiori anche nel letto).</a:t>
            </a:r>
            <a:endParaRPr lang="it-IT" sz="2000" dirty="0"/>
          </a:p>
          <a:p>
            <a:pPr algn="just"/>
            <a:endParaRPr lang="it-IT" dirty="0"/>
          </a:p>
        </p:txBody>
      </p:sp>
    </p:spTree>
    <p:extLst>
      <p:ext uri="{BB962C8B-B14F-4D97-AF65-F5344CB8AC3E}">
        <p14:creationId xmlns:p14="http://schemas.microsoft.com/office/powerpoint/2010/main" val="23866449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endParaRPr lang="it-IT" sz="1200" dirty="0"/>
          </a:p>
        </p:txBody>
      </p:sp>
      <p:sp>
        <p:nvSpPr>
          <p:cNvPr id="3" name="Segnaposto contenuto 2"/>
          <p:cNvSpPr>
            <a:spLocks noGrp="1"/>
          </p:cNvSpPr>
          <p:nvPr>
            <p:ph idx="1"/>
          </p:nvPr>
        </p:nvSpPr>
        <p:spPr/>
        <p:txBody>
          <a:bodyPr>
            <a:normAutofit/>
          </a:bodyPr>
          <a:lstStyle/>
          <a:p>
            <a:endParaRPr lang="it-IT" sz="2000" i="1" dirty="0" smtClean="0">
              <a:solidFill>
                <a:srgbClr val="3366FF"/>
              </a:solidFill>
            </a:endParaRPr>
          </a:p>
          <a:p>
            <a:endParaRPr lang="it-IT" sz="2000" i="1" dirty="0">
              <a:solidFill>
                <a:srgbClr val="3366FF"/>
              </a:solidFill>
            </a:endParaRPr>
          </a:p>
          <a:p>
            <a:endParaRPr lang="it-IT" sz="2000" i="1" dirty="0" smtClean="0">
              <a:solidFill>
                <a:srgbClr val="3366FF"/>
              </a:solidFill>
            </a:endParaRPr>
          </a:p>
          <a:p>
            <a:r>
              <a:rPr lang="it-IT" sz="2000" i="1" dirty="0" smtClean="0">
                <a:solidFill>
                  <a:srgbClr val="3366FF"/>
                </a:solidFill>
              </a:rPr>
              <a:t>Linee guida LIMPE-agosto 2013</a:t>
            </a:r>
          </a:p>
          <a:p>
            <a:r>
              <a:rPr lang="it-IT" sz="2000" i="1" dirty="0" err="1" smtClean="0">
                <a:solidFill>
                  <a:srgbClr val="3366FF"/>
                </a:solidFill>
              </a:rPr>
              <a:t>Movement</a:t>
            </a:r>
            <a:r>
              <a:rPr lang="it-IT" sz="2000" i="1" dirty="0" smtClean="0">
                <a:solidFill>
                  <a:srgbClr val="3366FF"/>
                </a:solidFill>
              </a:rPr>
              <a:t> </a:t>
            </a:r>
            <a:r>
              <a:rPr lang="it-IT" sz="2000" i="1" dirty="0" err="1" smtClean="0">
                <a:solidFill>
                  <a:srgbClr val="3366FF"/>
                </a:solidFill>
              </a:rPr>
              <a:t>disorders</a:t>
            </a:r>
            <a:r>
              <a:rPr lang="it-IT" sz="2000" i="1" dirty="0" smtClean="0">
                <a:solidFill>
                  <a:srgbClr val="3366FF"/>
                </a:solidFill>
              </a:rPr>
              <a:t> ( journal)</a:t>
            </a:r>
          </a:p>
          <a:p>
            <a:r>
              <a:rPr lang="it-IT" sz="2000" i="1" dirty="0" smtClean="0">
                <a:solidFill>
                  <a:srgbClr val="3366FF"/>
                </a:solidFill>
              </a:rPr>
              <a:t>Canadian </a:t>
            </a:r>
            <a:r>
              <a:rPr lang="it-IT" sz="2000" i="1" dirty="0" err="1" smtClean="0">
                <a:solidFill>
                  <a:srgbClr val="3366FF"/>
                </a:solidFill>
              </a:rPr>
              <a:t>Guidelines</a:t>
            </a:r>
            <a:r>
              <a:rPr lang="it-IT" sz="2000" i="1" dirty="0" smtClean="0">
                <a:solidFill>
                  <a:srgbClr val="3366FF"/>
                </a:solidFill>
              </a:rPr>
              <a:t> 2012</a:t>
            </a:r>
          </a:p>
          <a:p>
            <a:r>
              <a:rPr lang="it-IT" sz="2000" i="1" dirty="0" err="1">
                <a:solidFill>
                  <a:srgbClr val="3366FF"/>
                </a:solidFill>
              </a:rPr>
              <a:t>European</a:t>
            </a:r>
            <a:r>
              <a:rPr lang="it-IT" sz="2000" i="1" dirty="0">
                <a:solidFill>
                  <a:srgbClr val="3366FF"/>
                </a:solidFill>
              </a:rPr>
              <a:t> </a:t>
            </a:r>
            <a:r>
              <a:rPr lang="it-IT" sz="2000" i="1" dirty="0" err="1">
                <a:solidFill>
                  <a:srgbClr val="3366FF"/>
                </a:solidFill>
              </a:rPr>
              <a:t>Handbook</a:t>
            </a:r>
            <a:r>
              <a:rPr lang="it-IT" sz="2000" i="1" dirty="0">
                <a:solidFill>
                  <a:srgbClr val="3366FF"/>
                </a:solidFill>
              </a:rPr>
              <a:t> of </a:t>
            </a:r>
            <a:r>
              <a:rPr lang="it-IT" sz="2000" i="1" dirty="0" err="1">
                <a:solidFill>
                  <a:srgbClr val="3366FF"/>
                </a:solidFill>
              </a:rPr>
              <a:t>Neurological</a:t>
            </a:r>
            <a:r>
              <a:rPr lang="it-IT" sz="2000" i="1" dirty="0">
                <a:solidFill>
                  <a:srgbClr val="3366FF"/>
                </a:solidFill>
              </a:rPr>
              <a:t> Management: Volume 1, 2nd Edition </a:t>
            </a:r>
            <a:r>
              <a:rPr lang="it-IT" sz="2000" i="1" dirty="0" err="1" smtClean="0">
                <a:solidFill>
                  <a:srgbClr val="3366FF"/>
                </a:solidFill>
              </a:rPr>
              <a:t>Edited</a:t>
            </a:r>
            <a:r>
              <a:rPr lang="it-IT" sz="2000" i="1" dirty="0" smtClean="0">
                <a:solidFill>
                  <a:srgbClr val="3366FF"/>
                </a:solidFill>
              </a:rPr>
              <a:t> </a:t>
            </a:r>
            <a:r>
              <a:rPr lang="it-IT" sz="2000" i="1" dirty="0">
                <a:solidFill>
                  <a:srgbClr val="3366FF"/>
                </a:solidFill>
              </a:rPr>
              <a:t>by N. E. </a:t>
            </a:r>
            <a:r>
              <a:rPr lang="it-IT" sz="2000" i="1" dirty="0" err="1">
                <a:solidFill>
                  <a:srgbClr val="3366FF"/>
                </a:solidFill>
              </a:rPr>
              <a:t>Gilhus</a:t>
            </a:r>
            <a:r>
              <a:rPr lang="it-IT" sz="2000" i="1" dirty="0">
                <a:solidFill>
                  <a:srgbClr val="3366FF"/>
                </a:solidFill>
              </a:rPr>
              <a:t>, M. P. </a:t>
            </a:r>
            <a:r>
              <a:rPr lang="it-IT" sz="2000" i="1" dirty="0" err="1">
                <a:solidFill>
                  <a:srgbClr val="3366FF"/>
                </a:solidFill>
              </a:rPr>
              <a:t>Barnes</a:t>
            </a:r>
            <a:r>
              <a:rPr lang="it-IT" sz="2000" i="1" dirty="0">
                <a:solidFill>
                  <a:srgbClr val="3366FF"/>
                </a:solidFill>
              </a:rPr>
              <a:t> and M. </a:t>
            </a:r>
            <a:r>
              <a:rPr lang="it-IT" sz="2000" i="1" dirty="0" smtClean="0">
                <a:solidFill>
                  <a:srgbClr val="3366FF"/>
                </a:solidFill>
              </a:rPr>
              <a:t>    </a:t>
            </a:r>
            <a:r>
              <a:rPr lang="it-IT" sz="2000" i="1" dirty="0" err="1" smtClean="0">
                <a:solidFill>
                  <a:srgbClr val="3366FF"/>
                </a:solidFill>
              </a:rPr>
              <a:t>Brainin</a:t>
            </a:r>
            <a:r>
              <a:rPr lang="it-IT" sz="2000" i="1" dirty="0" smtClean="0">
                <a:solidFill>
                  <a:srgbClr val="3366FF"/>
                </a:solidFill>
              </a:rPr>
              <a:t> © </a:t>
            </a:r>
            <a:r>
              <a:rPr lang="it-IT" sz="2000" i="1" dirty="0">
                <a:solidFill>
                  <a:srgbClr val="3366FF"/>
                </a:solidFill>
              </a:rPr>
              <a:t>2011 </a:t>
            </a:r>
            <a:r>
              <a:rPr lang="it-IT" sz="2000" i="1" dirty="0" err="1">
                <a:solidFill>
                  <a:srgbClr val="3366FF"/>
                </a:solidFill>
              </a:rPr>
              <a:t>Blackwell</a:t>
            </a:r>
            <a:r>
              <a:rPr lang="it-IT" sz="2000" i="1" dirty="0">
                <a:solidFill>
                  <a:srgbClr val="3366FF"/>
                </a:solidFill>
              </a:rPr>
              <a:t> Publishing </a:t>
            </a:r>
            <a:r>
              <a:rPr lang="it-IT" sz="2000" i="1" dirty="0" smtClean="0">
                <a:solidFill>
                  <a:srgbClr val="3366FF"/>
                </a:solidFill>
              </a:rPr>
              <a:t>Ltd</a:t>
            </a:r>
            <a:endParaRPr lang="it-IT" sz="2000" i="1" dirty="0">
              <a:solidFill>
                <a:srgbClr val="3366FF"/>
              </a:solidFill>
            </a:endParaRPr>
          </a:p>
        </p:txBody>
      </p:sp>
    </p:spTree>
    <p:extLst>
      <p:ext uri="{BB962C8B-B14F-4D97-AF65-F5344CB8AC3E}">
        <p14:creationId xmlns:p14="http://schemas.microsoft.com/office/powerpoint/2010/main" val="14484903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p:nvPr>
        </p:nvSpPr>
        <p:spPr>
          <a:xfrm>
            <a:off x="0" y="76699"/>
            <a:ext cx="9144000" cy="760013"/>
          </a:xfrm>
          <a:solidFill>
            <a:srgbClr val="00CCFF">
              <a:alpha val="51000"/>
            </a:srgbClr>
          </a:solidFill>
        </p:spPr>
        <p:txBody>
          <a:bodyPr>
            <a:normAutofit fontScale="90000"/>
          </a:bodyPr>
          <a:lstStyle/>
          <a:p>
            <a:pPr lvl="0"/>
            <a:r>
              <a:rPr lang="it-IT" b="1" dirty="0" smtClean="0">
                <a:latin typeface="Arial Narrow"/>
              </a:rPr>
              <a:t>MARIO – 77 aa</a:t>
            </a:r>
            <a:endParaRPr lang="it-IT" b="1" dirty="0">
              <a:latin typeface="Arial Narrow"/>
            </a:endParaRPr>
          </a:p>
        </p:txBody>
      </p:sp>
      <p:sp>
        <p:nvSpPr>
          <p:cNvPr id="3" name="Segnaposto contenuto 2"/>
          <p:cNvSpPr txBox="1">
            <a:spLocks noGrp="1"/>
          </p:cNvSpPr>
          <p:nvPr>
            <p:ph idx="1"/>
          </p:nvPr>
        </p:nvSpPr>
        <p:spPr>
          <a:xfrm>
            <a:off x="316867" y="1772816"/>
            <a:ext cx="8557256" cy="4896544"/>
          </a:xfrm>
          <a:ln w="9528">
            <a:solidFill>
              <a:srgbClr val="1F497D"/>
            </a:solidFill>
            <a:prstDash val="solid"/>
          </a:ln>
        </p:spPr>
        <p:txBody>
          <a:bodyPr anchor="ctr">
            <a:normAutofit lnSpcReduction="10000"/>
          </a:bodyPr>
          <a:lstStyle/>
          <a:p>
            <a:r>
              <a:rPr lang="it-IT" sz="2800" b="1" dirty="0" smtClean="0"/>
              <a:t>Morbo di Parkinson </a:t>
            </a:r>
            <a:r>
              <a:rPr lang="it-IT" sz="2800" b="1" dirty="0" smtClean="0">
                <a:sym typeface="Wingdings"/>
              </a:rPr>
              <a:t> </a:t>
            </a:r>
            <a:r>
              <a:rPr lang="it-IT" sz="2800" dirty="0" smtClean="0"/>
              <a:t>Mario  è affetto da Morbo di Parkinson da almeno 6 anni, allettato , notevolmente </a:t>
            </a:r>
            <a:r>
              <a:rPr lang="it-IT" sz="2800" dirty="0" err="1" smtClean="0"/>
              <a:t>bradicinetico</a:t>
            </a:r>
            <a:r>
              <a:rPr lang="it-IT" sz="2800" dirty="0" smtClean="0"/>
              <a:t>. L’allettamento attuale ed il decubito  sono legate alle fratture vertebrali , alla difficoltà respiratoria ed allo stato di debilitazione. Non vengono riferite discinesie né un importante disturbo cognitivo, tuttavia già presenta disfagia per i liquidi.</a:t>
            </a:r>
          </a:p>
          <a:p>
            <a:r>
              <a:rPr lang="it-IT" sz="2800" dirty="0" smtClean="0"/>
              <a:t> </a:t>
            </a:r>
            <a:r>
              <a:rPr lang="it-IT" sz="2800" b="1" dirty="0" smtClean="0"/>
              <a:t>Insonnia</a:t>
            </a:r>
            <a:r>
              <a:rPr lang="it-IT" sz="2800" dirty="0" smtClean="0"/>
              <a:t> </a:t>
            </a:r>
            <a:r>
              <a:rPr lang="it-IT" sz="2800" dirty="0" smtClean="0">
                <a:sym typeface="Wingdings"/>
              </a:rPr>
              <a:t> assume regolarmente una BDZ da alcuni anni </a:t>
            </a:r>
            <a:endParaRPr lang="it-IT" sz="2800" dirty="0" smtClean="0"/>
          </a:p>
          <a:p>
            <a:pPr lvl="0"/>
            <a:r>
              <a:rPr lang="it-IT" sz="2800" b="1" dirty="0" smtClean="0"/>
              <a:t>Decubito </a:t>
            </a:r>
            <a:r>
              <a:rPr lang="it-IT" sz="2800" b="1" dirty="0" err="1" smtClean="0"/>
              <a:t>presacrale</a:t>
            </a:r>
            <a:r>
              <a:rPr lang="it-IT" sz="2800" b="1" dirty="0" smtClean="0"/>
              <a:t> di II° grado</a:t>
            </a:r>
            <a:r>
              <a:rPr lang="it-IT" sz="2800" dirty="0" smtClean="0"/>
              <a:t> </a:t>
            </a:r>
            <a:r>
              <a:rPr lang="it-IT" sz="2800" dirty="0" smtClean="0">
                <a:sym typeface="Wingdings"/>
              </a:rPr>
              <a:t> Mario è allettato da 2 mesi. </a:t>
            </a:r>
            <a:endParaRPr lang="it-IT" sz="2800" dirty="0" smtClean="0"/>
          </a:p>
        </p:txBody>
      </p:sp>
      <p:sp>
        <p:nvSpPr>
          <p:cNvPr id="4" name="CasellaDiTesto 8"/>
          <p:cNvSpPr txBox="1"/>
          <p:nvPr/>
        </p:nvSpPr>
        <p:spPr>
          <a:xfrm>
            <a:off x="683568" y="968460"/>
            <a:ext cx="7873002" cy="646331"/>
          </a:xfrm>
          <a:prstGeom prst="rect">
            <a:avLst/>
          </a:prstGeom>
          <a:solidFill>
            <a:srgbClr val="D9D9D9"/>
          </a:solidFill>
          <a:ln>
            <a:noFill/>
          </a:ln>
        </p:spPr>
        <p:txBody>
          <a:bodyPr vert="horz" wrap="square" lIns="91440" tIns="45720" rIns="91440" bIns="45720" anchor="ctr"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dirty="0">
                <a:solidFill>
                  <a:srgbClr val="1F497D"/>
                </a:solidFill>
                <a:uFillTx/>
                <a:latin typeface="Arial Narrow"/>
                <a:cs typeface="Arial Narrow"/>
              </a:rPr>
              <a:t>APR</a:t>
            </a:r>
            <a:endParaRPr lang="it-IT" sz="4800" b="1" i="0" u="none" strike="noStrike" kern="1200" cap="none" spc="0" baseline="0" dirty="0">
              <a:solidFill>
                <a:srgbClr val="1F497D"/>
              </a:solidFill>
              <a:uFillTx/>
              <a:latin typeface="Arial Narrow"/>
              <a:cs typeface="Arial Narrow"/>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Programma Comorbilità.png"/>
          <p:cNvPicPr>
            <a:picLocks noChangeAspect="1"/>
          </p:cNvPicPr>
          <p:nvPr/>
        </p:nvPicPr>
        <p:blipFill>
          <a:blip r:embed="rId2"/>
          <a:srcRect l="58333" t="14969" r="9167" b="68399"/>
          <a:stretch>
            <a:fillRect/>
          </a:stretch>
        </p:blipFill>
        <p:spPr>
          <a:xfrm>
            <a:off x="381000" y="2286000"/>
            <a:ext cx="7848600" cy="2012462"/>
          </a:xfrm>
          <a:prstGeom prst="rect">
            <a:avLst/>
          </a:prstGeom>
        </p:spPr>
      </p:pic>
      <p:pic>
        <p:nvPicPr>
          <p:cNvPr id="3" name="Immagine 2" descr="Le comorbilità nell'avvicinamento al fine vita.png"/>
          <p:cNvPicPr>
            <a:picLocks noChangeAspect="1"/>
          </p:cNvPicPr>
          <p:nvPr/>
        </p:nvPicPr>
        <p:blipFill>
          <a:blip r:embed="rId3"/>
          <a:srcRect r="56667" b="69194"/>
          <a:stretch>
            <a:fillRect/>
          </a:stretch>
        </p:blipFill>
        <p:spPr>
          <a:xfrm>
            <a:off x="1" y="0"/>
            <a:ext cx="4168858" cy="1600200"/>
          </a:xfrm>
          <a:prstGeom prst="rect">
            <a:avLst/>
          </a:prstGeom>
        </p:spPr>
      </p:pic>
      <p:pic>
        <p:nvPicPr>
          <p:cNvPr id="5" name="Immagine 4" descr="Le comorbilità nell'avvicinamento al fine vita.png"/>
          <p:cNvPicPr>
            <a:picLocks noChangeAspect="1"/>
          </p:cNvPicPr>
          <p:nvPr/>
        </p:nvPicPr>
        <p:blipFill>
          <a:blip r:embed="rId3"/>
          <a:srcRect t="70675" b="16978"/>
          <a:stretch>
            <a:fillRect/>
          </a:stretch>
        </p:blipFill>
        <p:spPr>
          <a:xfrm>
            <a:off x="0" y="6248400"/>
            <a:ext cx="9144000" cy="609600"/>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fontScale="90000"/>
          </a:bodyPr>
          <a:lstStyle/>
          <a:p>
            <a:pPr algn="ctr"/>
            <a:r>
              <a:rPr lang="en-US" sz="3200" b="1" dirty="0" err="1" smtClean="0">
                <a:solidFill>
                  <a:srgbClr val="003366"/>
                </a:solidFill>
              </a:rPr>
              <a:t>Diagnosi</a:t>
            </a:r>
            <a:r>
              <a:rPr lang="en-US" sz="3200" b="1" dirty="0" smtClean="0">
                <a:solidFill>
                  <a:srgbClr val="003366"/>
                </a:solidFill>
              </a:rPr>
              <a:t> e </a:t>
            </a:r>
            <a:r>
              <a:rPr lang="en-US" sz="3200" b="1" dirty="0" err="1" smtClean="0">
                <a:solidFill>
                  <a:srgbClr val="003366"/>
                </a:solidFill>
              </a:rPr>
              <a:t>terapia</a:t>
            </a:r>
            <a:r>
              <a:rPr lang="en-US" sz="3200" b="1" dirty="0" smtClean="0">
                <a:solidFill>
                  <a:srgbClr val="003366"/>
                </a:solidFill>
              </a:rPr>
              <a:t> </a:t>
            </a:r>
            <a:r>
              <a:rPr lang="en-US" sz="3200" b="1" dirty="0" err="1" smtClean="0">
                <a:solidFill>
                  <a:srgbClr val="003366"/>
                </a:solidFill>
              </a:rPr>
              <a:t>della</a:t>
            </a:r>
            <a:r>
              <a:rPr lang="en-US" sz="3200" b="1" dirty="0" smtClean="0">
                <a:solidFill>
                  <a:srgbClr val="003366"/>
                </a:solidFill>
              </a:rPr>
              <a:t> </a:t>
            </a:r>
            <a:r>
              <a:rPr lang="en-US" sz="3200" b="1" dirty="0" err="1" smtClean="0">
                <a:solidFill>
                  <a:srgbClr val="003366"/>
                </a:solidFill>
              </a:rPr>
              <a:t>cardiopatia</a:t>
            </a:r>
            <a:r>
              <a:rPr lang="en-US" sz="3200" b="1" dirty="0" smtClean="0">
                <a:solidFill>
                  <a:srgbClr val="003366"/>
                </a:solidFill>
              </a:rPr>
              <a:t> </a:t>
            </a:r>
            <a:r>
              <a:rPr lang="en-US" sz="3200" b="1" dirty="0" err="1" smtClean="0">
                <a:solidFill>
                  <a:srgbClr val="003366"/>
                </a:solidFill>
              </a:rPr>
              <a:t>ischemica</a:t>
            </a:r>
            <a:r>
              <a:rPr lang="en-US" sz="3200" b="1" dirty="0" smtClean="0">
                <a:solidFill>
                  <a:srgbClr val="003366"/>
                </a:solidFill>
              </a:rPr>
              <a:t>: </a:t>
            </a:r>
            <a:r>
              <a:rPr lang="en-US" sz="3200" b="1" dirty="0" err="1" smtClean="0">
                <a:solidFill>
                  <a:srgbClr val="003366"/>
                </a:solidFill>
              </a:rPr>
              <a:t>Caso</a:t>
            </a:r>
            <a:r>
              <a:rPr lang="en-US" sz="3200" b="1" dirty="0" smtClean="0">
                <a:solidFill>
                  <a:srgbClr val="003366"/>
                </a:solidFill>
              </a:rPr>
              <a:t> </a:t>
            </a:r>
            <a:r>
              <a:rPr lang="en-US" sz="3200" b="1" dirty="0" err="1" smtClean="0">
                <a:solidFill>
                  <a:srgbClr val="003366"/>
                </a:solidFill>
              </a:rPr>
              <a:t>clinico</a:t>
            </a:r>
            <a:endParaRPr lang="en-US" sz="3200" b="1" dirty="0">
              <a:solidFill>
                <a:srgbClr val="003366"/>
              </a:solidFill>
            </a:endParaRPr>
          </a:p>
        </p:txBody>
      </p:sp>
      <p:sp>
        <p:nvSpPr>
          <p:cNvPr id="4" name="Segnaposto contenuto 3"/>
          <p:cNvSpPr>
            <a:spLocks noGrp="1"/>
          </p:cNvSpPr>
          <p:nvPr>
            <p:ph idx="1"/>
          </p:nvPr>
        </p:nvSpPr>
        <p:spPr>
          <a:xfrm>
            <a:off x="523877" y="1676400"/>
            <a:ext cx="8334405" cy="4610120"/>
          </a:xfrm>
        </p:spPr>
        <p:txBody>
          <a:bodyPr/>
          <a:lstStyle/>
          <a:p>
            <a:pPr>
              <a:buClr>
                <a:srgbClr val="003366"/>
              </a:buClr>
              <a:buSzPct val="100000"/>
              <a:buFont typeface="Arial" pitchFamily="34" charset="0"/>
              <a:buChar char="•"/>
            </a:pPr>
            <a:r>
              <a:rPr lang="en-US" sz="3200" b="1" dirty="0" err="1" smtClean="0"/>
              <a:t>Diagnosi</a:t>
            </a:r>
            <a:r>
              <a:rPr lang="en-US" sz="3200" b="1" dirty="0" smtClean="0"/>
              <a:t>:</a:t>
            </a:r>
          </a:p>
          <a:p>
            <a:pPr lvl="1">
              <a:buClr>
                <a:srgbClr val="003366"/>
              </a:buClr>
              <a:buSzPct val="100000"/>
              <a:buFont typeface="Arial" pitchFamily="34" charset="0"/>
              <a:buChar char="‒"/>
            </a:pPr>
            <a:r>
              <a:rPr lang="it-IT" sz="2800" dirty="0" smtClean="0"/>
              <a:t> Dolore toracico e cuore polmonare, Ipertensione arteriosa lieve, </a:t>
            </a:r>
            <a:r>
              <a:rPr lang="it-IT" sz="2800" dirty="0" err="1" smtClean="0"/>
              <a:t>Dislipidemia</a:t>
            </a:r>
            <a:r>
              <a:rPr lang="it-IT" sz="2800" dirty="0" smtClean="0"/>
              <a:t> </a:t>
            </a:r>
          </a:p>
          <a:p>
            <a:pPr>
              <a:buClr>
                <a:srgbClr val="003366"/>
              </a:buClr>
              <a:buSzPct val="100000"/>
              <a:buFont typeface="Arial" pitchFamily="34" charset="0"/>
              <a:buChar char="•"/>
            </a:pPr>
            <a:r>
              <a:rPr lang="it-IT" sz="3200" b="1" dirty="0" smtClean="0"/>
              <a:t>Terapia</a:t>
            </a:r>
          </a:p>
          <a:p>
            <a:pPr lvl="1">
              <a:buClr>
                <a:srgbClr val="003366"/>
              </a:buClr>
              <a:buSzPct val="100000"/>
              <a:buFont typeface="Arial" pitchFamily="34" charset="0"/>
              <a:buChar char="−"/>
            </a:pPr>
            <a:r>
              <a:rPr lang="it-IT" sz="2800" dirty="0" smtClean="0"/>
              <a:t> ASA 100 mg h 12, </a:t>
            </a:r>
            <a:r>
              <a:rPr lang="it-IT" sz="2800" dirty="0" err="1" smtClean="0"/>
              <a:t>Venitrin</a:t>
            </a:r>
            <a:r>
              <a:rPr lang="it-IT" sz="2800" dirty="0" smtClean="0"/>
              <a:t> 10 mg h8; </a:t>
            </a:r>
            <a:r>
              <a:rPr lang="it-IT" sz="2800" dirty="0" err="1" smtClean="0"/>
              <a:t>Furosemide</a:t>
            </a:r>
            <a:r>
              <a:rPr lang="it-IT" sz="2800" dirty="0" smtClean="0"/>
              <a:t> 25 mg/</a:t>
            </a:r>
            <a:r>
              <a:rPr lang="it-IT" sz="2800" dirty="0" err="1" smtClean="0"/>
              <a:t>die</a:t>
            </a:r>
            <a:r>
              <a:rPr lang="it-IT" sz="2800" dirty="0" smtClean="0"/>
              <a:t>, </a:t>
            </a:r>
            <a:r>
              <a:rPr lang="it-IT" sz="2800" dirty="0" err="1" smtClean="0"/>
              <a:t>Enalapril</a:t>
            </a:r>
            <a:r>
              <a:rPr lang="it-IT" sz="2800" dirty="0" smtClean="0"/>
              <a:t> 20 mg/</a:t>
            </a:r>
            <a:r>
              <a:rPr lang="it-IT" sz="2800" dirty="0" err="1" smtClean="0"/>
              <a:t>die</a:t>
            </a:r>
            <a:r>
              <a:rPr lang="it-IT" sz="2800" dirty="0" smtClean="0"/>
              <a:t>, </a:t>
            </a:r>
            <a:r>
              <a:rPr lang="it-IT" sz="2800" dirty="0" err="1" smtClean="0"/>
              <a:t>Carvasin</a:t>
            </a:r>
            <a:r>
              <a:rPr lang="it-IT" sz="2800" dirty="0" smtClean="0"/>
              <a:t> SL AB, </a:t>
            </a:r>
            <a:r>
              <a:rPr lang="it-IT" sz="2800" dirty="0" err="1" smtClean="0"/>
              <a:t>Atorvastatina</a:t>
            </a:r>
            <a:r>
              <a:rPr lang="it-IT" sz="2800" dirty="0" smtClean="0"/>
              <a:t> 40 mg, </a:t>
            </a:r>
            <a:r>
              <a:rPr lang="it-IT" sz="2800" dirty="0" err="1" smtClean="0"/>
              <a:t>Omeprazolo</a:t>
            </a:r>
            <a:r>
              <a:rPr lang="it-IT" sz="2800" dirty="0" smtClean="0"/>
              <a:t> 20 mg/</a:t>
            </a:r>
            <a:r>
              <a:rPr lang="it-IT" sz="2800" dirty="0" err="1" smtClean="0"/>
              <a:t>die</a:t>
            </a:r>
            <a:r>
              <a:rPr lang="it-IT" sz="2800" dirty="0" smtClean="0"/>
              <a:t>.</a:t>
            </a:r>
          </a:p>
          <a:p>
            <a:pPr lvl="1">
              <a:buClr>
                <a:srgbClr val="003366"/>
              </a:buClr>
              <a:buSzPct val="100000"/>
              <a:buFont typeface="Arial" pitchFamily="34" charset="0"/>
              <a:buChar char="−"/>
            </a:pPr>
            <a:endParaRPr lang="it-IT" sz="2800" dirty="0" smtClean="0"/>
          </a:p>
          <a:p>
            <a:pPr lvl="1">
              <a:buClr>
                <a:srgbClr val="003366"/>
              </a:buClr>
              <a:buSzPct val="100000"/>
              <a:buFont typeface="Arial" pitchFamily="34" charset="0"/>
              <a:buChar char="•"/>
            </a:pPr>
            <a:endParaRPr lang="en-US" sz="2800" dirty="0" smtClean="0"/>
          </a:p>
        </p:txBody>
      </p:sp>
      <p:cxnSp>
        <p:nvCxnSpPr>
          <p:cNvPr id="7" name="Connettore 1 6"/>
          <p:cNvCxnSpPr/>
          <p:nvPr/>
        </p:nvCxnSpPr>
        <p:spPr>
          <a:xfrm>
            <a:off x="533400" y="1447800"/>
            <a:ext cx="8001000"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egnaposto contenuto 4"/>
          <p:cNvGraphicFramePr>
            <a:graphicFrameLocks noGrp="1"/>
          </p:cNvGraphicFramePr>
          <p:nvPr>
            <p:ph idx="1"/>
            <p:extLst>
              <p:ext uri="{D42A27DB-BD31-4B8C-83A1-F6EECF244321}">
                <p14:modId xmlns:p14="http://schemas.microsoft.com/office/powerpoint/2010/main" val="1358666620"/>
              </p:ext>
            </p:extLst>
          </p:nvPr>
        </p:nvGraphicFramePr>
        <p:xfrm>
          <a:off x="0" y="-2195"/>
          <a:ext cx="9144000" cy="6860194"/>
        </p:xfrm>
        <a:graphic>
          <a:graphicData uri="http://schemas.openxmlformats.org/drawingml/2006/table">
            <a:tbl>
              <a:tblPr firstRow="1" bandRow="1">
                <a:tableStyleId>{5C22544A-7EE6-4342-B048-85BDC9FD1C3A}</a:tableStyleId>
              </a:tblPr>
              <a:tblGrid>
                <a:gridCol w="4572000"/>
                <a:gridCol w="4572000"/>
              </a:tblGrid>
              <a:tr h="513915">
                <a:tc>
                  <a:txBody>
                    <a:bodyPr/>
                    <a:lstStyle/>
                    <a:p>
                      <a:r>
                        <a:rPr lang="it-IT" sz="2100" dirty="0" smtClean="0"/>
                        <a:t>Patologia</a:t>
                      </a:r>
                      <a:endParaRPr lang="it-IT" sz="2100" dirty="0"/>
                    </a:p>
                  </a:txBody>
                  <a:tcPr/>
                </a:tc>
                <a:tc>
                  <a:txBody>
                    <a:bodyPr/>
                    <a:lstStyle/>
                    <a:p>
                      <a:r>
                        <a:rPr lang="it-IT" sz="2100" dirty="0" smtClean="0"/>
                        <a:t>terapia</a:t>
                      </a:r>
                      <a:endParaRPr lang="it-IT" sz="2100" dirty="0"/>
                    </a:p>
                  </a:txBody>
                  <a:tcPr/>
                </a:tc>
              </a:tr>
              <a:tr h="513915">
                <a:tc>
                  <a:txBody>
                    <a:bodyPr/>
                    <a:lstStyle/>
                    <a:p>
                      <a:r>
                        <a:rPr lang="it-IT" sz="2100" dirty="0" err="1" smtClean="0"/>
                        <a:t>Met</a:t>
                      </a:r>
                      <a:r>
                        <a:rPr lang="it-IT" sz="2100" dirty="0" smtClean="0"/>
                        <a:t> ossee (dolore)</a:t>
                      </a:r>
                      <a:endParaRPr lang="it-IT" sz="2100" dirty="0"/>
                    </a:p>
                  </a:txBody>
                  <a:tcPr/>
                </a:tc>
                <a:tc>
                  <a:txBody>
                    <a:bodyPr/>
                    <a:lstStyle/>
                    <a:p>
                      <a:r>
                        <a:rPr lang="it-IT" sz="2100" dirty="0" smtClean="0"/>
                        <a:t>TDL </a:t>
                      </a:r>
                      <a:r>
                        <a:rPr lang="it-IT" sz="2100" dirty="0" smtClean="0">
                          <a:sym typeface="Wingdings" pitchFamily="2" charset="2"/>
                        </a:rPr>
                        <a:t> </a:t>
                      </a:r>
                      <a:r>
                        <a:rPr lang="it-IT" sz="2100" dirty="0" err="1" smtClean="0">
                          <a:sym typeface="Wingdings" pitchFamily="2" charset="2"/>
                        </a:rPr>
                        <a:t>tachidol</a:t>
                      </a:r>
                      <a:r>
                        <a:rPr lang="it-IT" sz="2100" dirty="0" smtClean="0">
                          <a:sym typeface="Wingdings" pitchFamily="2" charset="2"/>
                        </a:rPr>
                        <a:t> X 2 + 1 AB</a:t>
                      </a:r>
                      <a:endParaRPr lang="it-IT" sz="2100" dirty="0"/>
                    </a:p>
                  </a:txBody>
                  <a:tcPr/>
                </a:tc>
              </a:tr>
              <a:tr h="1713050">
                <a:tc>
                  <a:txBody>
                    <a:bodyPr/>
                    <a:lstStyle/>
                    <a:p>
                      <a:r>
                        <a:rPr lang="it-IT" sz="2100" dirty="0" smtClean="0"/>
                        <a:t>BPCO </a:t>
                      </a:r>
                      <a:r>
                        <a:rPr lang="it-IT" sz="2100" dirty="0" err="1" smtClean="0"/>
                        <a:t>IV°</a:t>
                      </a:r>
                      <a:r>
                        <a:rPr lang="it-IT" sz="2100" dirty="0" smtClean="0"/>
                        <a:t> </a:t>
                      </a:r>
                    </a:p>
                    <a:p>
                      <a:endParaRPr lang="it-IT" sz="2100" dirty="0" smtClean="0"/>
                    </a:p>
                    <a:p>
                      <a:r>
                        <a:rPr lang="it-IT" sz="2100" dirty="0" smtClean="0"/>
                        <a:t>OTLT</a:t>
                      </a:r>
                      <a:endParaRPr lang="it-IT" sz="2100" dirty="0"/>
                    </a:p>
                  </a:txBody>
                  <a:tcPr/>
                </a:tc>
                <a:tc>
                  <a:txBody>
                    <a:bodyPr/>
                    <a:lstStyle/>
                    <a:p>
                      <a:r>
                        <a:rPr lang="it-IT" sz="2100" dirty="0" err="1" smtClean="0"/>
                        <a:t>Seretide</a:t>
                      </a:r>
                      <a:r>
                        <a:rPr lang="it-IT" sz="2100" dirty="0" smtClean="0"/>
                        <a:t> 50/250 X 2  </a:t>
                      </a:r>
                    </a:p>
                    <a:p>
                      <a:r>
                        <a:rPr lang="it-IT" sz="2100" dirty="0" err="1" smtClean="0"/>
                        <a:t>tiotropio</a:t>
                      </a:r>
                      <a:r>
                        <a:rPr lang="it-IT" sz="2100" dirty="0" smtClean="0"/>
                        <a:t> b. 1 </a:t>
                      </a:r>
                      <a:r>
                        <a:rPr lang="it-IT" sz="2100" dirty="0" err="1" smtClean="0"/>
                        <a:t>puff</a:t>
                      </a:r>
                      <a:r>
                        <a:rPr lang="it-IT" sz="2100" dirty="0" smtClean="0"/>
                        <a:t> h8</a:t>
                      </a:r>
                    </a:p>
                    <a:p>
                      <a:r>
                        <a:rPr lang="it-IT" sz="2100" dirty="0" err="1" smtClean="0"/>
                        <a:t>Fluimucil</a:t>
                      </a:r>
                      <a:r>
                        <a:rPr lang="it-IT" sz="2100" dirty="0" smtClean="0"/>
                        <a:t> 600 mg 1 </a:t>
                      </a:r>
                      <a:r>
                        <a:rPr lang="it-IT" sz="2100" dirty="0" err="1" smtClean="0"/>
                        <a:t>cp</a:t>
                      </a:r>
                      <a:r>
                        <a:rPr lang="it-IT" sz="2100" dirty="0" smtClean="0"/>
                        <a:t> </a:t>
                      </a:r>
                      <a:r>
                        <a:rPr lang="it-IT" sz="2100" dirty="0" err="1" smtClean="0"/>
                        <a:t>die</a:t>
                      </a:r>
                      <a:endParaRPr lang="it-IT" sz="2100" dirty="0" smtClean="0"/>
                    </a:p>
                    <a:p>
                      <a:r>
                        <a:rPr lang="it-IT" sz="2100" dirty="0" smtClean="0"/>
                        <a:t>O2  (1.5Lt/min 18h/</a:t>
                      </a:r>
                      <a:r>
                        <a:rPr lang="it-IT" sz="2100" dirty="0" err="1" smtClean="0"/>
                        <a:t>die</a:t>
                      </a:r>
                      <a:r>
                        <a:rPr lang="it-IT" sz="2100" dirty="0" smtClean="0"/>
                        <a:t>)</a:t>
                      </a:r>
                      <a:endParaRPr lang="it-IT" sz="2100" baseline="0" dirty="0" smtClean="0"/>
                    </a:p>
                  </a:txBody>
                  <a:tcPr/>
                </a:tc>
              </a:tr>
              <a:tr h="513915">
                <a:tc>
                  <a:txBody>
                    <a:bodyPr/>
                    <a:lstStyle/>
                    <a:p>
                      <a:r>
                        <a:rPr lang="it-IT" sz="2100" dirty="0" smtClean="0"/>
                        <a:t>DM2</a:t>
                      </a:r>
                      <a:endParaRPr lang="it-IT" sz="2100" dirty="0"/>
                    </a:p>
                  </a:txBody>
                  <a:tcPr/>
                </a:tc>
                <a:tc>
                  <a:txBody>
                    <a:bodyPr/>
                    <a:lstStyle/>
                    <a:p>
                      <a:r>
                        <a:rPr lang="it-IT" sz="2100" dirty="0" err="1" smtClean="0"/>
                        <a:t>Metformina</a:t>
                      </a:r>
                      <a:r>
                        <a:rPr lang="it-IT" sz="2100" baseline="0" dirty="0" smtClean="0"/>
                        <a:t> 500 X 3</a:t>
                      </a:r>
                      <a:endParaRPr lang="it-IT" sz="2100" dirty="0"/>
                    </a:p>
                  </a:txBody>
                  <a:tcPr/>
                </a:tc>
              </a:tr>
              <a:tr h="513915">
                <a:tc>
                  <a:txBody>
                    <a:bodyPr/>
                    <a:lstStyle/>
                    <a:p>
                      <a:r>
                        <a:rPr lang="it-IT" sz="2100" dirty="0" smtClean="0"/>
                        <a:t>Allettamento (decubiti di II° grado)</a:t>
                      </a:r>
                      <a:endParaRPr lang="it-IT" sz="2100" dirty="0"/>
                    </a:p>
                  </a:txBody>
                  <a:tcPr/>
                </a:tc>
                <a:tc>
                  <a:txBody>
                    <a:bodyPr/>
                    <a:lstStyle/>
                    <a:p>
                      <a:r>
                        <a:rPr lang="it-IT" sz="2100" dirty="0" smtClean="0"/>
                        <a:t>EBPM (</a:t>
                      </a:r>
                      <a:r>
                        <a:rPr lang="it-IT" sz="2100" dirty="0" err="1" smtClean="0"/>
                        <a:t>tp</a:t>
                      </a:r>
                      <a:r>
                        <a:rPr lang="it-IT" sz="2100" dirty="0" smtClean="0"/>
                        <a:t> dei decubiti)</a:t>
                      </a:r>
                      <a:endParaRPr lang="it-IT" sz="2100" dirty="0"/>
                    </a:p>
                  </a:txBody>
                  <a:tcPr/>
                </a:tc>
              </a:tr>
              <a:tr h="513915">
                <a:tc>
                  <a:txBody>
                    <a:bodyPr/>
                    <a:lstStyle/>
                    <a:p>
                      <a:r>
                        <a:rPr lang="it-IT" sz="2100" dirty="0" smtClean="0"/>
                        <a:t>M Parkinson</a:t>
                      </a:r>
                      <a:endParaRPr lang="it-IT" sz="2100" dirty="0"/>
                    </a:p>
                  </a:txBody>
                  <a:tcPr/>
                </a:tc>
                <a:tc>
                  <a:txBody>
                    <a:bodyPr/>
                    <a:lstStyle/>
                    <a:p>
                      <a:r>
                        <a:rPr lang="it-IT" sz="2100" dirty="0" err="1" smtClean="0"/>
                        <a:t>Sinemet</a:t>
                      </a:r>
                      <a:r>
                        <a:rPr lang="it-IT" sz="2100" dirty="0" smtClean="0"/>
                        <a:t> 250/25 X 2</a:t>
                      </a:r>
                      <a:endParaRPr lang="it-IT" sz="2100" dirty="0"/>
                    </a:p>
                  </a:txBody>
                  <a:tcPr/>
                </a:tc>
              </a:tr>
              <a:tr h="513915">
                <a:tc>
                  <a:txBody>
                    <a:bodyPr/>
                    <a:lstStyle/>
                    <a:p>
                      <a:r>
                        <a:rPr lang="it-IT" sz="2100" dirty="0" smtClean="0"/>
                        <a:t>Insonnia</a:t>
                      </a:r>
                      <a:endParaRPr lang="it-IT" sz="2100" dirty="0"/>
                    </a:p>
                  </a:txBody>
                  <a:tcPr/>
                </a:tc>
                <a:tc>
                  <a:txBody>
                    <a:bodyPr/>
                    <a:lstStyle/>
                    <a:p>
                      <a:r>
                        <a:rPr lang="it-IT" sz="2100" dirty="0" err="1" smtClean="0"/>
                        <a:t>Bromazepam</a:t>
                      </a:r>
                      <a:r>
                        <a:rPr lang="it-IT" sz="2100" baseline="0" dirty="0" smtClean="0"/>
                        <a:t> 1.5</a:t>
                      </a:r>
                      <a:r>
                        <a:rPr lang="it-IT" sz="2100" dirty="0" smtClean="0"/>
                        <a:t> mg/</a:t>
                      </a:r>
                      <a:r>
                        <a:rPr lang="it-IT" sz="2100" dirty="0" err="1" smtClean="0"/>
                        <a:t>die</a:t>
                      </a:r>
                      <a:endParaRPr lang="it-IT" sz="2100" dirty="0"/>
                    </a:p>
                  </a:txBody>
                  <a:tcPr/>
                </a:tc>
              </a:tr>
              <a:tr h="15874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100" b="0" baseline="0" dirty="0" smtClean="0"/>
                        <a:t>Dolore toracico</a:t>
                      </a:r>
                      <a:r>
                        <a:rPr lang="it-IT" sz="2100" b="0" dirty="0" smtClean="0"/>
                        <a:t> e cuore polmonare, Ipertensione lieve, Dislipidemia </a:t>
                      </a:r>
                    </a:p>
                  </a:txBody>
                  <a:tcPr/>
                </a:tc>
                <a:tc>
                  <a:txBody>
                    <a:bodyPr/>
                    <a:lstStyle/>
                    <a:p>
                      <a:r>
                        <a:rPr lang="it-IT" sz="2100" dirty="0" smtClean="0"/>
                        <a:t>ASA 100 mg h 12, </a:t>
                      </a:r>
                      <a:r>
                        <a:rPr lang="it-IT" sz="2100" dirty="0" err="1" smtClean="0"/>
                        <a:t>Venitrin</a:t>
                      </a:r>
                      <a:r>
                        <a:rPr lang="it-IT" sz="2100" dirty="0" smtClean="0"/>
                        <a:t> 10 mg</a:t>
                      </a:r>
                      <a:r>
                        <a:rPr lang="it-IT" sz="2100" baseline="0" dirty="0" smtClean="0"/>
                        <a:t> </a:t>
                      </a:r>
                      <a:r>
                        <a:rPr lang="it-IT" sz="2100" dirty="0" smtClean="0"/>
                        <a:t>h8 </a:t>
                      </a:r>
                    </a:p>
                    <a:p>
                      <a:r>
                        <a:rPr lang="it-IT" sz="2100" dirty="0" err="1" smtClean="0"/>
                        <a:t>Furosemide</a:t>
                      </a:r>
                      <a:r>
                        <a:rPr lang="it-IT" sz="2100" dirty="0" smtClean="0"/>
                        <a:t> 25 mg/die,</a:t>
                      </a:r>
                      <a:r>
                        <a:rPr lang="it-IT" sz="2100" baseline="0" dirty="0" smtClean="0"/>
                        <a:t> </a:t>
                      </a:r>
                      <a:r>
                        <a:rPr lang="it-IT" sz="2100" baseline="0" dirty="0" err="1" smtClean="0"/>
                        <a:t>Enalapril</a:t>
                      </a:r>
                      <a:r>
                        <a:rPr lang="it-IT" sz="2100" baseline="0" dirty="0" smtClean="0"/>
                        <a:t> 20 mg/die, </a:t>
                      </a:r>
                      <a:r>
                        <a:rPr lang="it-IT" sz="2100" baseline="0" dirty="0" err="1" smtClean="0"/>
                        <a:t>Carvasin</a:t>
                      </a:r>
                      <a:r>
                        <a:rPr lang="it-IT" sz="2100" baseline="0" dirty="0" smtClean="0"/>
                        <a:t> SL AB, </a:t>
                      </a:r>
                      <a:r>
                        <a:rPr lang="it-IT" sz="2100" baseline="0" dirty="0" err="1" smtClean="0"/>
                        <a:t>Atorvastatina</a:t>
                      </a:r>
                      <a:r>
                        <a:rPr lang="it-IT" sz="2100" baseline="0" dirty="0" smtClean="0"/>
                        <a:t> 40 mg, </a:t>
                      </a:r>
                      <a:r>
                        <a:rPr lang="it-IT" sz="2100" baseline="0" dirty="0" err="1" smtClean="0"/>
                        <a:t>Omeprazolo</a:t>
                      </a:r>
                      <a:r>
                        <a:rPr lang="it-IT" sz="2100" baseline="0" dirty="0" smtClean="0"/>
                        <a:t> 20 mg/die.</a:t>
                      </a:r>
                      <a:endParaRPr lang="it-IT" sz="2100" dirty="0"/>
                    </a:p>
                  </a:txBody>
                  <a:tcPr/>
                </a:tc>
              </a:tr>
              <a:tr h="4762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100" b="1" dirty="0" smtClean="0"/>
                        <a:t>Totale</a:t>
                      </a:r>
                      <a:r>
                        <a:rPr lang="it-IT" sz="2100" b="1" baseline="0" dirty="0" smtClean="0"/>
                        <a:t> farmaci 16</a:t>
                      </a:r>
                      <a:endParaRPr lang="it-IT" sz="2100" b="1" dirty="0" smtClean="0"/>
                    </a:p>
                  </a:txBody>
                  <a:tcPr/>
                </a:tc>
                <a:tc>
                  <a:txBody>
                    <a:bodyPr/>
                    <a:lstStyle/>
                    <a:p>
                      <a:r>
                        <a:rPr lang="it-IT" sz="2100" b="1" dirty="0" smtClean="0"/>
                        <a:t>21-22</a:t>
                      </a:r>
                      <a:r>
                        <a:rPr lang="it-IT" sz="2100" b="1" baseline="0" dirty="0" smtClean="0"/>
                        <a:t> prese </a:t>
                      </a:r>
                      <a:r>
                        <a:rPr lang="it-IT" sz="2100" b="1" baseline="0" dirty="0" err="1" smtClean="0"/>
                        <a:t>giormaliere</a:t>
                      </a:r>
                      <a:endParaRPr lang="it-IT" sz="2100" b="1" dirty="0"/>
                    </a:p>
                  </a:txBody>
                  <a:tcPr/>
                </a:tc>
              </a:tr>
            </a:tbl>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a:bodyPr>
          <a:lstStyle/>
          <a:p>
            <a:r>
              <a:rPr lang="it-IT" sz="3600" b="1" dirty="0" smtClean="0">
                <a:solidFill>
                  <a:srgbClr val="000099"/>
                </a:solidFill>
              </a:rPr>
              <a:t>Epidemiologia</a:t>
            </a:r>
            <a:endParaRPr lang="it-IT" sz="3600" b="1" dirty="0">
              <a:solidFill>
                <a:srgbClr val="000099"/>
              </a:solidFill>
            </a:endParaRPr>
          </a:p>
        </p:txBody>
      </p:sp>
      <p:sp>
        <p:nvSpPr>
          <p:cNvPr id="4" name="Segnaposto contenuto 3"/>
          <p:cNvSpPr>
            <a:spLocks noGrp="1"/>
          </p:cNvSpPr>
          <p:nvPr>
            <p:ph idx="1"/>
          </p:nvPr>
        </p:nvSpPr>
        <p:spPr>
          <a:xfrm>
            <a:off x="457200" y="1524000"/>
            <a:ext cx="8229600" cy="4525963"/>
          </a:xfrm>
        </p:spPr>
        <p:txBody>
          <a:bodyPr>
            <a:normAutofit fontScale="92500" lnSpcReduction="10000"/>
          </a:bodyPr>
          <a:lstStyle/>
          <a:p>
            <a:r>
              <a:rPr lang="it-IT" dirty="0" smtClean="0"/>
              <a:t>Prevalenza</a:t>
            </a:r>
          </a:p>
          <a:p>
            <a:pPr lvl="1"/>
            <a:r>
              <a:rPr lang="it-IT" dirty="0" smtClean="0"/>
              <a:t>Aumenta con l’età in entrambe i sessi</a:t>
            </a:r>
          </a:p>
          <a:p>
            <a:pPr lvl="2"/>
            <a:r>
              <a:rPr lang="it-IT" dirty="0" smtClean="0"/>
              <a:t>45-64 anni: 5-7%</a:t>
            </a:r>
          </a:p>
          <a:p>
            <a:pPr lvl="2"/>
            <a:r>
              <a:rPr lang="it-IT" dirty="0" smtClean="0"/>
              <a:t>65-84 anni: 10-15%</a:t>
            </a:r>
          </a:p>
          <a:p>
            <a:r>
              <a:rPr lang="it-IT" dirty="0" smtClean="0"/>
              <a:t>Andamento temporale</a:t>
            </a:r>
          </a:p>
          <a:p>
            <a:pPr lvl="1"/>
            <a:r>
              <a:rPr lang="it-IT" dirty="0" smtClean="0"/>
              <a:t>Riduzione della mortalità</a:t>
            </a:r>
          </a:p>
          <a:p>
            <a:pPr lvl="1"/>
            <a:r>
              <a:rPr lang="it-IT" dirty="0" smtClean="0"/>
              <a:t>Nessuna variazione nella prevalenza</a:t>
            </a:r>
          </a:p>
          <a:p>
            <a:r>
              <a:rPr lang="it-IT" dirty="0" smtClean="0"/>
              <a:t>Prognosi</a:t>
            </a:r>
          </a:p>
          <a:p>
            <a:pPr lvl="1"/>
            <a:r>
              <a:rPr lang="it-IT" dirty="0" smtClean="0"/>
              <a:t>Mortalità annuale, 1.2- 2.7% </a:t>
            </a:r>
            <a:r>
              <a:rPr lang="it-IT" dirty="0" smtClean="0">
                <a:sym typeface="Wingdings" pitchFamily="2" charset="2"/>
              </a:rPr>
              <a:t> 5% nei pazienti ad alto rischio</a:t>
            </a:r>
            <a:endParaRPr lang="it-IT" dirty="0" smtClean="0"/>
          </a:p>
          <a:p>
            <a:pPr lvl="1"/>
            <a:endParaRPr lang="it-IT" dirty="0"/>
          </a:p>
        </p:txBody>
      </p:sp>
      <p:sp>
        <p:nvSpPr>
          <p:cNvPr id="2" name="Segnaposto numero diapositiva 1"/>
          <p:cNvSpPr>
            <a:spLocks noGrp="1"/>
          </p:cNvSpPr>
          <p:nvPr>
            <p:ph type="sldNum" sz="quarter" idx="12"/>
          </p:nvPr>
        </p:nvSpPr>
        <p:spPr/>
        <p:txBody>
          <a:bodyPr/>
          <a:lstStyle/>
          <a:p>
            <a:fld id="{0EA1F7CA-A616-476E-BE4C-31DC65E61620}" type="slidenum">
              <a:rPr lang="it-IT" smtClean="0"/>
              <a:pPr/>
              <a:t>73</a:t>
            </a:fld>
            <a:endParaRPr lang="it-IT"/>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825012" y="304801"/>
            <a:ext cx="7454411" cy="485775"/>
          </a:xfrm>
        </p:spPr>
        <p:txBody>
          <a:bodyPr>
            <a:noAutofit/>
          </a:bodyPr>
          <a:lstStyle/>
          <a:p>
            <a:r>
              <a:rPr lang="en-US" sz="3600" b="1" dirty="0" err="1"/>
              <a:t>Definizione</a:t>
            </a:r>
            <a:r>
              <a:rPr lang="en-US" sz="3600" b="1" dirty="0"/>
              <a:t> di angina pectoris</a:t>
            </a:r>
          </a:p>
        </p:txBody>
      </p:sp>
      <p:sp>
        <p:nvSpPr>
          <p:cNvPr id="204803" name="Rectangle 3"/>
          <p:cNvSpPr>
            <a:spLocks noGrp="1" noChangeArrowheads="1"/>
          </p:cNvSpPr>
          <p:nvPr>
            <p:ph idx="1"/>
          </p:nvPr>
        </p:nvSpPr>
        <p:spPr>
          <a:xfrm>
            <a:off x="564174" y="1044575"/>
            <a:ext cx="8015654" cy="5527675"/>
          </a:xfrm>
        </p:spPr>
        <p:txBody>
          <a:bodyPr>
            <a:normAutofit fontScale="85000" lnSpcReduction="10000"/>
          </a:bodyPr>
          <a:lstStyle/>
          <a:p>
            <a:pPr>
              <a:lnSpc>
                <a:spcPct val="110000"/>
              </a:lnSpc>
            </a:pPr>
            <a:r>
              <a:rPr lang="en-US" dirty="0" err="1"/>
              <a:t>Sindrome</a:t>
            </a:r>
            <a:r>
              <a:rPr lang="en-US" dirty="0"/>
              <a:t> </a:t>
            </a:r>
            <a:r>
              <a:rPr lang="en-US" dirty="0" err="1"/>
              <a:t>clinica</a:t>
            </a:r>
            <a:endParaRPr lang="en-US" dirty="0"/>
          </a:p>
          <a:p>
            <a:pPr>
              <a:lnSpc>
                <a:spcPct val="110000"/>
              </a:lnSpc>
            </a:pPr>
            <a:r>
              <a:rPr lang="en-US" dirty="0" err="1"/>
              <a:t>Dolore</a:t>
            </a:r>
            <a:r>
              <a:rPr lang="en-US" dirty="0"/>
              <a:t> (discomfort) a </a:t>
            </a:r>
            <a:r>
              <a:rPr lang="en-US" dirty="0" err="1"/>
              <a:t>livello</a:t>
            </a:r>
            <a:r>
              <a:rPr lang="en-US" dirty="0"/>
              <a:t> </a:t>
            </a:r>
            <a:r>
              <a:rPr lang="en-US" dirty="0" err="1"/>
              <a:t>toracico</a:t>
            </a:r>
            <a:r>
              <a:rPr lang="en-US" dirty="0"/>
              <a:t> e/o </a:t>
            </a:r>
            <a:r>
              <a:rPr lang="en-US" dirty="0" err="1"/>
              <a:t>mandibola</a:t>
            </a:r>
            <a:r>
              <a:rPr lang="en-US" dirty="0"/>
              <a:t> e/o </a:t>
            </a:r>
            <a:r>
              <a:rPr lang="en-US" dirty="0" err="1"/>
              <a:t>dorso</a:t>
            </a:r>
            <a:r>
              <a:rPr lang="en-US" dirty="0"/>
              <a:t> e/o </a:t>
            </a:r>
            <a:r>
              <a:rPr lang="en-US" dirty="0" err="1"/>
              <a:t>braccio</a:t>
            </a:r>
            <a:r>
              <a:rPr lang="en-US" dirty="0"/>
              <a:t> (a)</a:t>
            </a:r>
          </a:p>
          <a:p>
            <a:pPr>
              <a:lnSpc>
                <a:spcPct val="110000"/>
              </a:lnSpc>
            </a:pPr>
            <a:r>
              <a:rPr lang="en-US" dirty="0" err="1"/>
              <a:t>Aggravata</a:t>
            </a:r>
            <a:r>
              <a:rPr lang="en-US" dirty="0"/>
              <a:t> </a:t>
            </a:r>
            <a:r>
              <a:rPr lang="en-US" dirty="0" err="1"/>
              <a:t>da</a:t>
            </a:r>
            <a:r>
              <a:rPr lang="en-US" dirty="0"/>
              <a:t> </a:t>
            </a:r>
            <a:r>
              <a:rPr lang="en-US" dirty="0" err="1"/>
              <a:t>sforzo</a:t>
            </a:r>
            <a:r>
              <a:rPr lang="en-US" dirty="0"/>
              <a:t> </a:t>
            </a:r>
            <a:r>
              <a:rPr lang="en-US" dirty="0" err="1"/>
              <a:t>fisico</a:t>
            </a:r>
            <a:r>
              <a:rPr lang="en-US" dirty="0"/>
              <a:t> o </a:t>
            </a:r>
            <a:r>
              <a:rPr lang="en-US" dirty="0" err="1"/>
              <a:t>emozione</a:t>
            </a:r>
            <a:r>
              <a:rPr lang="en-US" dirty="0"/>
              <a:t> e </a:t>
            </a:r>
            <a:r>
              <a:rPr lang="en-US" dirty="0" err="1"/>
              <a:t>risolta</a:t>
            </a:r>
            <a:r>
              <a:rPr lang="en-US" dirty="0"/>
              <a:t> </a:t>
            </a:r>
            <a:r>
              <a:rPr lang="en-US" dirty="0" err="1"/>
              <a:t>da</a:t>
            </a:r>
            <a:r>
              <a:rPr lang="en-US" dirty="0"/>
              <a:t> </a:t>
            </a:r>
            <a:r>
              <a:rPr lang="en-US" dirty="0" err="1"/>
              <a:t>nitrati</a:t>
            </a:r>
            <a:r>
              <a:rPr lang="en-US" dirty="0"/>
              <a:t> </a:t>
            </a:r>
            <a:r>
              <a:rPr lang="en-US" dirty="0" err="1"/>
              <a:t>s.l</a:t>
            </a:r>
            <a:r>
              <a:rPr lang="en-US" dirty="0"/>
              <a:t>.</a:t>
            </a:r>
          </a:p>
          <a:p>
            <a:pPr>
              <a:lnSpc>
                <a:spcPct val="110000"/>
              </a:lnSpc>
            </a:pPr>
            <a:r>
              <a:rPr lang="en-US" dirty="0"/>
              <a:t>Cause:</a:t>
            </a:r>
          </a:p>
          <a:p>
            <a:pPr lvl="1">
              <a:lnSpc>
                <a:spcPct val="110000"/>
              </a:lnSpc>
            </a:pPr>
            <a:r>
              <a:rPr lang="en-US" dirty="0" err="1"/>
              <a:t>Generalmente</a:t>
            </a:r>
            <a:r>
              <a:rPr lang="en-US" dirty="0"/>
              <a:t>, </a:t>
            </a:r>
            <a:r>
              <a:rPr lang="en-US" dirty="0" err="1"/>
              <a:t>aterosclerosi</a:t>
            </a:r>
            <a:r>
              <a:rPr lang="en-US" dirty="0"/>
              <a:t> </a:t>
            </a:r>
            <a:r>
              <a:rPr lang="en-US" dirty="0" err="1"/>
              <a:t>coronarica</a:t>
            </a:r>
            <a:endParaRPr lang="en-US" dirty="0"/>
          </a:p>
          <a:p>
            <a:pPr lvl="1">
              <a:lnSpc>
                <a:spcPct val="110000"/>
              </a:lnSpc>
            </a:pPr>
            <a:r>
              <a:rPr lang="en-US" dirty="0" err="1"/>
              <a:t>Possibile</a:t>
            </a:r>
            <a:r>
              <a:rPr lang="en-US" dirty="0"/>
              <a:t> </a:t>
            </a:r>
            <a:r>
              <a:rPr lang="en-US" dirty="0" err="1"/>
              <a:t>anche</a:t>
            </a:r>
            <a:r>
              <a:rPr lang="en-US" dirty="0"/>
              <a:t> in </a:t>
            </a:r>
            <a:r>
              <a:rPr lang="en-US" dirty="0" err="1"/>
              <a:t>pazienti</a:t>
            </a:r>
            <a:r>
              <a:rPr lang="en-US" dirty="0"/>
              <a:t> con </a:t>
            </a:r>
            <a:r>
              <a:rPr lang="en-US" dirty="0" err="1"/>
              <a:t>ipertensione</a:t>
            </a:r>
            <a:r>
              <a:rPr lang="en-US" dirty="0"/>
              <a:t> </a:t>
            </a:r>
            <a:r>
              <a:rPr lang="en-US" dirty="0" err="1"/>
              <a:t>arteriosa</a:t>
            </a:r>
            <a:r>
              <a:rPr lang="en-US" dirty="0"/>
              <a:t> non </a:t>
            </a:r>
            <a:r>
              <a:rPr lang="en-US" dirty="0" err="1"/>
              <a:t>controllata</a:t>
            </a:r>
            <a:r>
              <a:rPr lang="en-US" dirty="0"/>
              <a:t>, </a:t>
            </a:r>
            <a:r>
              <a:rPr lang="en-US" dirty="0" err="1"/>
              <a:t>cardiomiopatia</a:t>
            </a:r>
            <a:r>
              <a:rPr lang="en-US" dirty="0"/>
              <a:t> </a:t>
            </a:r>
            <a:r>
              <a:rPr lang="en-US" dirty="0" err="1"/>
              <a:t>ipertrofica</a:t>
            </a:r>
            <a:r>
              <a:rPr lang="en-US" dirty="0"/>
              <a:t>, </a:t>
            </a:r>
            <a:r>
              <a:rPr lang="en-US" dirty="0" err="1"/>
              <a:t>valvulopatie</a:t>
            </a:r>
            <a:endParaRPr lang="en-US" dirty="0"/>
          </a:p>
          <a:p>
            <a:pPr lvl="1">
              <a:lnSpc>
                <a:spcPct val="110000"/>
              </a:lnSpc>
            </a:pPr>
            <a:r>
              <a:rPr lang="en-US" dirty="0" err="1"/>
              <a:t>Possibile</a:t>
            </a:r>
            <a:r>
              <a:rPr lang="en-US" dirty="0"/>
              <a:t> in </a:t>
            </a:r>
            <a:r>
              <a:rPr lang="en-US" dirty="0" err="1"/>
              <a:t>pazienti</a:t>
            </a:r>
            <a:r>
              <a:rPr lang="en-US" dirty="0"/>
              <a:t> </a:t>
            </a:r>
            <a:r>
              <a:rPr lang="en-US" dirty="0" smtClean="0"/>
              <a:t>con </a:t>
            </a:r>
            <a:r>
              <a:rPr lang="en-US" dirty="0" err="1" smtClean="0"/>
              <a:t>arterie</a:t>
            </a:r>
            <a:r>
              <a:rPr lang="en-US" dirty="0" smtClean="0"/>
              <a:t> </a:t>
            </a:r>
            <a:r>
              <a:rPr lang="en-US" dirty="0" err="1" smtClean="0"/>
              <a:t>coronariche</a:t>
            </a:r>
            <a:r>
              <a:rPr lang="en-US" dirty="0" smtClean="0"/>
              <a:t> </a:t>
            </a:r>
            <a:r>
              <a:rPr lang="en-US" dirty="0" err="1" smtClean="0"/>
              <a:t>senza</a:t>
            </a:r>
            <a:r>
              <a:rPr lang="en-US" dirty="0" smtClean="0"/>
              <a:t> </a:t>
            </a:r>
            <a:r>
              <a:rPr lang="en-US" dirty="0" err="1"/>
              <a:t>lesioni</a:t>
            </a:r>
            <a:r>
              <a:rPr lang="en-US" dirty="0"/>
              <a:t> </a:t>
            </a:r>
            <a:r>
              <a:rPr lang="en-US" dirty="0" err="1"/>
              <a:t>aterosclerotiche</a:t>
            </a:r>
            <a:endParaRPr lang="en-US" dirty="0"/>
          </a:p>
          <a:p>
            <a:pPr lvl="2">
              <a:lnSpc>
                <a:spcPct val="110000"/>
              </a:lnSpc>
            </a:pPr>
            <a:r>
              <a:rPr lang="en-US" dirty="0" err="1"/>
              <a:t>Spasmo</a:t>
            </a:r>
            <a:r>
              <a:rPr lang="en-US" dirty="0"/>
              <a:t>, </a:t>
            </a:r>
            <a:r>
              <a:rPr lang="en-US" dirty="0" err="1" smtClean="0"/>
              <a:t>disfunzione</a:t>
            </a:r>
            <a:r>
              <a:rPr lang="en-US" dirty="0" smtClean="0"/>
              <a:t> </a:t>
            </a:r>
            <a:r>
              <a:rPr lang="en-US" dirty="0" err="1" smtClean="0"/>
              <a:t>endoteliale</a:t>
            </a:r>
            <a:r>
              <a:rPr lang="en-US" dirty="0" smtClean="0"/>
              <a:t>, ALTRE CAUSE</a:t>
            </a:r>
            <a:endParaRPr lang="en-US" dirty="0"/>
          </a:p>
          <a:p>
            <a:pPr lvl="2">
              <a:lnSpc>
                <a:spcPct val="110000"/>
              </a:lnSpc>
            </a:pPr>
            <a:endParaRPr lang="en-US" b="1" dirty="0"/>
          </a:p>
        </p:txBody>
      </p:sp>
    </p:spTree>
    <p:extLst>
      <p:ext uri="{BB962C8B-B14F-4D97-AF65-F5344CB8AC3E}">
        <p14:creationId xmlns:p14="http://schemas.microsoft.com/office/powerpoint/2010/main" val="887990461"/>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smtClean="0">
                <a:solidFill>
                  <a:srgbClr val="000099"/>
                </a:solidFill>
              </a:rPr>
              <a:t>Classificazione clinica del dolore toracico</a:t>
            </a:r>
            <a:endParaRPr lang="it-IT" sz="3200" b="1" dirty="0">
              <a:solidFill>
                <a:srgbClr val="000099"/>
              </a:solidFill>
            </a:endParaRPr>
          </a:p>
        </p:txBody>
      </p:sp>
      <p:graphicFrame>
        <p:nvGraphicFramePr>
          <p:cNvPr id="5" name="Segnaposto contenuto 4"/>
          <p:cNvGraphicFramePr>
            <a:graphicFrameLocks noGrp="1"/>
          </p:cNvGraphicFramePr>
          <p:nvPr>
            <p:ph idx="1"/>
          </p:nvPr>
        </p:nvGraphicFramePr>
        <p:xfrm>
          <a:off x="457200" y="1524000"/>
          <a:ext cx="8229600" cy="4297680"/>
        </p:xfrm>
        <a:graphic>
          <a:graphicData uri="http://schemas.openxmlformats.org/drawingml/2006/table">
            <a:tbl>
              <a:tblPr bandRow="1">
                <a:tableStyleId>{7DF18680-E054-41AD-8BC1-D1AEF772440D}</a:tableStyleId>
              </a:tblPr>
              <a:tblGrid>
                <a:gridCol w="2743200"/>
                <a:gridCol w="5486400"/>
              </a:tblGrid>
              <a:tr h="370840">
                <a:tc>
                  <a:txBody>
                    <a:bodyPr/>
                    <a:lstStyle/>
                    <a:p>
                      <a:r>
                        <a:rPr lang="it-IT" sz="2400" dirty="0" smtClean="0"/>
                        <a:t>Angina tipica</a:t>
                      </a:r>
                    </a:p>
                    <a:p>
                      <a:r>
                        <a:rPr lang="it-IT" sz="2400" dirty="0" smtClean="0"/>
                        <a:t>(diagnosi certa)</a:t>
                      </a:r>
                      <a:endParaRPr lang="it-IT" sz="2400" dirty="0"/>
                    </a:p>
                  </a:txBody>
                  <a:tcPr/>
                </a:tc>
                <a:tc>
                  <a:txBody>
                    <a:bodyPr/>
                    <a:lstStyle/>
                    <a:p>
                      <a:r>
                        <a:rPr lang="it-IT" sz="2400" dirty="0" smtClean="0"/>
                        <a:t>Tutte e 3 le seguenti caratteristiche:</a:t>
                      </a:r>
                    </a:p>
                    <a:p>
                      <a:pPr marL="457200" lvl="1" indent="-457200">
                        <a:buFont typeface="Calibri" pitchFamily="34" charset="0"/>
                        <a:buChar char="−"/>
                      </a:pPr>
                      <a:r>
                        <a:rPr lang="it-IT" sz="2400" dirty="0" smtClean="0"/>
                        <a:t>Dolore </a:t>
                      </a:r>
                      <a:r>
                        <a:rPr lang="it-IT" sz="2400" dirty="0" err="1" smtClean="0"/>
                        <a:t>retrosternale</a:t>
                      </a:r>
                      <a:r>
                        <a:rPr lang="it-IT" sz="2400" dirty="0" smtClean="0"/>
                        <a:t> tipico per qualità (costrittivo</a:t>
                      </a:r>
                      <a:r>
                        <a:rPr lang="it-IT" sz="2400" baseline="0" dirty="0" smtClean="0"/>
                        <a:t> – </a:t>
                      </a:r>
                      <a:r>
                        <a:rPr lang="it-IT" sz="2400" baseline="0" dirty="0" err="1" smtClean="0"/>
                        <a:t>gravativo</a:t>
                      </a:r>
                      <a:r>
                        <a:rPr lang="it-IT" sz="2400" baseline="0" dirty="0" smtClean="0"/>
                        <a:t>) e durata (&lt;20 minuti)</a:t>
                      </a:r>
                    </a:p>
                    <a:p>
                      <a:pPr marL="457200" lvl="1" indent="-457200">
                        <a:buFont typeface="Calibri" pitchFamily="34" charset="0"/>
                        <a:buChar char="−"/>
                      </a:pPr>
                      <a:r>
                        <a:rPr lang="it-IT" sz="2400" baseline="0" dirty="0" smtClean="0"/>
                        <a:t> Provocato da esercizio o stress emotivo</a:t>
                      </a:r>
                    </a:p>
                    <a:p>
                      <a:pPr marL="457200" lvl="1" indent="-457200">
                        <a:buFont typeface="Calibri" pitchFamily="34" charset="0"/>
                        <a:buChar char="−"/>
                      </a:pPr>
                      <a:r>
                        <a:rPr lang="it-IT" sz="2400" baseline="0" dirty="0" smtClean="0"/>
                        <a:t> Risolto dal riposo o nitrati s.l.</a:t>
                      </a:r>
                      <a:endParaRPr lang="it-IT" sz="2400" dirty="0"/>
                    </a:p>
                  </a:txBody>
                  <a:tcPr/>
                </a:tc>
              </a:tr>
              <a:tr h="370840">
                <a:tc>
                  <a:txBody>
                    <a:bodyPr/>
                    <a:lstStyle/>
                    <a:p>
                      <a:r>
                        <a:rPr lang="it-IT" sz="2400" dirty="0" smtClean="0"/>
                        <a:t>Angina atipica</a:t>
                      </a:r>
                    </a:p>
                    <a:p>
                      <a:r>
                        <a:rPr lang="it-IT" sz="2400" dirty="0" smtClean="0"/>
                        <a:t>(diagnosi probabile)</a:t>
                      </a:r>
                      <a:endParaRPr lang="it-IT" sz="2400" dirty="0"/>
                    </a:p>
                  </a:txBody>
                  <a:tcPr/>
                </a:tc>
                <a:tc>
                  <a:txBody>
                    <a:bodyPr/>
                    <a:lstStyle/>
                    <a:p>
                      <a:r>
                        <a:rPr lang="it-IT" sz="2400" dirty="0" smtClean="0"/>
                        <a:t>Due</a:t>
                      </a:r>
                      <a:r>
                        <a:rPr lang="it-IT" sz="2400" baseline="0" dirty="0" smtClean="0"/>
                        <a:t> delle 3 caratteristiche</a:t>
                      </a:r>
                      <a:endParaRPr lang="it-IT" sz="2400" dirty="0"/>
                    </a:p>
                  </a:txBody>
                  <a:tcPr/>
                </a:tc>
              </a:tr>
              <a:tr h="370840">
                <a:tc>
                  <a:txBody>
                    <a:bodyPr/>
                    <a:lstStyle/>
                    <a:p>
                      <a:r>
                        <a:rPr lang="it-IT" sz="2400" dirty="0" smtClean="0"/>
                        <a:t>Dolore</a:t>
                      </a:r>
                      <a:r>
                        <a:rPr lang="it-IT" sz="2400" baseline="0" dirty="0" smtClean="0"/>
                        <a:t> toracico non-anginoso</a:t>
                      </a:r>
                      <a:endParaRPr lang="it-IT" sz="2400" dirty="0"/>
                    </a:p>
                  </a:txBody>
                  <a:tcPr/>
                </a:tc>
                <a:tc>
                  <a:txBody>
                    <a:bodyPr/>
                    <a:lstStyle/>
                    <a:p>
                      <a:r>
                        <a:rPr lang="it-IT" sz="2400" dirty="0" smtClean="0"/>
                        <a:t>Una o nessuna delle</a:t>
                      </a:r>
                      <a:r>
                        <a:rPr lang="it-IT" sz="2400" baseline="0" dirty="0" smtClean="0"/>
                        <a:t> 3 caratteristiche</a:t>
                      </a:r>
                      <a:endParaRPr lang="it-IT" sz="2400" dirty="0"/>
                    </a:p>
                  </a:txBody>
                  <a:tcPr/>
                </a:tc>
              </a:tr>
            </a:tbl>
          </a:graphicData>
        </a:graphic>
      </p:graphicFrame>
      <p:sp>
        <p:nvSpPr>
          <p:cNvPr id="4" name="Segnaposto numero diapositiva 3"/>
          <p:cNvSpPr>
            <a:spLocks noGrp="1"/>
          </p:cNvSpPr>
          <p:nvPr>
            <p:ph type="sldNum" sz="quarter" idx="12"/>
          </p:nvPr>
        </p:nvSpPr>
        <p:spPr/>
        <p:txBody>
          <a:bodyPr/>
          <a:lstStyle/>
          <a:p>
            <a:fld id="{0EA1F7CA-A616-476E-BE4C-31DC65E61620}" type="slidenum">
              <a:rPr lang="it-IT" smtClean="0"/>
              <a:pPr/>
              <a:t>75</a:t>
            </a:fld>
            <a:endParaRPr lang="it-IT"/>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SCAD Slide-set 20130015.jpg"/>
          <p:cNvPicPr>
            <a:picLocks noChangeAspect="1"/>
          </p:cNvPicPr>
          <p:nvPr/>
        </p:nvPicPr>
        <p:blipFill>
          <a:blip r:embed="rId2" cstate="print"/>
          <a:srcRect/>
          <a:stretch>
            <a:fillRect/>
          </a:stretch>
        </p:blipFill>
        <p:spPr bwMode="auto">
          <a:xfrm>
            <a:off x="0" y="0"/>
            <a:ext cx="91376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75190" y="563564"/>
            <a:ext cx="7400192" cy="485775"/>
          </a:xfrm>
          <a:noFill/>
          <a:ln/>
        </p:spPr>
        <p:txBody>
          <a:bodyPr>
            <a:normAutofit fontScale="90000"/>
          </a:bodyPr>
          <a:lstStyle/>
          <a:p>
            <a:r>
              <a:rPr lang="it-IT" sz="3200" b="1" dirty="0">
                <a:solidFill>
                  <a:schemeClr val="tx2"/>
                </a:solidFill>
              </a:rPr>
              <a:t>Iter Diagnostico </a:t>
            </a:r>
            <a:r>
              <a:rPr lang="it-IT" sz="3200" b="1" dirty="0" smtClean="0">
                <a:solidFill>
                  <a:schemeClr val="tx2"/>
                </a:solidFill>
              </a:rPr>
              <a:t>nella cardiopatia ischemica cronica</a:t>
            </a:r>
            <a:endParaRPr lang="it-IT" sz="3200" b="1" dirty="0">
              <a:solidFill>
                <a:schemeClr val="tx2"/>
              </a:solidFill>
            </a:endParaRPr>
          </a:p>
        </p:txBody>
      </p:sp>
      <p:sp>
        <p:nvSpPr>
          <p:cNvPr id="65539" name="Rectangle 3"/>
          <p:cNvSpPr>
            <a:spLocks noGrp="1" noChangeArrowheads="1"/>
          </p:cNvSpPr>
          <p:nvPr>
            <p:ph idx="1"/>
          </p:nvPr>
        </p:nvSpPr>
        <p:spPr>
          <a:xfrm>
            <a:off x="564173" y="1295400"/>
            <a:ext cx="8015654" cy="3849687"/>
          </a:xfrm>
          <a:noFill/>
          <a:ln/>
        </p:spPr>
        <p:txBody>
          <a:bodyPr>
            <a:noAutofit/>
          </a:bodyPr>
          <a:lstStyle/>
          <a:p>
            <a:pPr>
              <a:lnSpc>
                <a:spcPct val="120000"/>
              </a:lnSpc>
            </a:pPr>
            <a:r>
              <a:rPr lang="it-IT" sz="2800" dirty="0" smtClean="0">
                <a:solidFill>
                  <a:schemeClr val="tx1"/>
                </a:solidFill>
              </a:rPr>
              <a:t>Anamnesi</a:t>
            </a:r>
          </a:p>
          <a:p>
            <a:pPr>
              <a:lnSpc>
                <a:spcPct val="120000"/>
              </a:lnSpc>
            </a:pPr>
            <a:r>
              <a:rPr lang="it-IT" sz="2800" dirty="0" smtClean="0">
                <a:solidFill>
                  <a:schemeClr val="tx1"/>
                </a:solidFill>
              </a:rPr>
              <a:t>Esami di laboratorio</a:t>
            </a:r>
            <a:endParaRPr lang="it-IT" sz="2800" dirty="0">
              <a:solidFill>
                <a:schemeClr val="tx1"/>
              </a:solidFill>
            </a:endParaRPr>
          </a:p>
          <a:p>
            <a:pPr>
              <a:lnSpc>
                <a:spcPct val="120000"/>
              </a:lnSpc>
            </a:pPr>
            <a:r>
              <a:rPr lang="it-IT" sz="2800" dirty="0">
                <a:solidFill>
                  <a:schemeClr val="tx1"/>
                </a:solidFill>
              </a:rPr>
              <a:t>ECG</a:t>
            </a:r>
          </a:p>
          <a:p>
            <a:pPr>
              <a:lnSpc>
                <a:spcPct val="120000"/>
              </a:lnSpc>
            </a:pPr>
            <a:r>
              <a:rPr lang="it-IT" sz="2800" dirty="0">
                <a:solidFill>
                  <a:schemeClr val="tx1"/>
                </a:solidFill>
              </a:rPr>
              <a:t>Ecocardiogramma</a:t>
            </a:r>
          </a:p>
          <a:p>
            <a:pPr>
              <a:lnSpc>
                <a:spcPct val="120000"/>
              </a:lnSpc>
            </a:pPr>
            <a:r>
              <a:rPr lang="it-IT" sz="2800" dirty="0">
                <a:solidFill>
                  <a:schemeClr val="tx1"/>
                </a:solidFill>
              </a:rPr>
              <a:t>ECG da sforzo</a:t>
            </a:r>
          </a:p>
          <a:p>
            <a:pPr>
              <a:lnSpc>
                <a:spcPct val="120000"/>
              </a:lnSpc>
            </a:pPr>
            <a:r>
              <a:rPr lang="it-IT" sz="2800" dirty="0">
                <a:solidFill>
                  <a:schemeClr val="tx1"/>
                </a:solidFill>
              </a:rPr>
              <a:t>ECG dinamico</a:t>
            </a:r>
          </a:p>
          <a:p>
            <a:pPr>
              <a:lnSpc>
                <a:spcPct val="120000"/>
              </a:lnSpc>
            </a:pPr>
            <a:r>
              <a:rPr lang="it-IT" sz="2800" dirty="0">
                <a:solidFill>
                  <a:schemeClr val="tx1"/>
                </a:solidFill>
              </a:rPr>
              <a:t>Scintigrafia miocardica /ECO </a:t>
            </a:r>
            <a:r>
              <a:rPr lang="it-IT" sz="2800" dirty="0" smtClean="0">
                <a:solidFill>
                  <a:schemeClr val="tx1"/>
                </a:solidFill>
              </a:rPr>
              <a:t>stress/ RM stress</a:t>
            </a:r>
          </a:p>
          <a:p>
            <a:pPr>
              <a:lnSpc>
                <a:spcPct val="120000"/>
              </a:lnSpc>
            </a:pPr>
            <a:r>
              <a:rPr lang="it-IT" sz="2800" dirty="0" smtClean="0"/>
              <a:t>TAC coronarica</a:t>
            </a:r>
            <a:endParaRPr lang="it-IT" sz="2800" dirty="0">
              <a:solidFill>
                <a:schemeClr val="tx1"/>
              </a:solidFill>
            </a:endParaRPr>
          </a:p>
          <a:p>
            <a:pPr>
              <a:lnSpc>
                <a:spcPct val="120000"/>
              </a:lnSpc>
            </a:pPr>
            <a:r>
              <a:rPr lang="it-IT" sz="2800" dirty="0">
                <a:solidFill>
                  <a:schemeClr val="tx1"/>
                </a:solidFill>
              </a:rPr>
              <a:t>Coronarografia</a:t>
            </a:r>
          </a:p>
        </p:txBody>
      </p:sp>
    </p:spTree>
    <p:extLst>
      <p:ext uri="{BB962C8B-B14F-4D97-AF65-F5344CB8AC3E}">
        <p14:creationId xmlns:p14="http://schemas.microsoft.com/office/powerpoint/2010/main" val="513773366"/>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SCAD Slide-set 20130014.jpg"/>
          <p:cNvPicPr>
            <a:picLocks noChangeAspect="1"/>
          </p:cNvPicPr>
          <p:nvPr/>
        </p:nvPicPr>
        <p:blipFill>
          <a:blip r:embed="rId2" cstate="print"/>
          <a:srcRect/>
          <a:stretch>
            <a:fillRect/>
          </a:stretch>
        </p:blipFill>
        <p:spPr bwMode="auto">
          <a:xfrm>
            <a:off x="0" y="0"/>
            <a:ext cx="91376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SCAD Slide-set 20130017.jpg"/>
          <p:cNvPicPr>
            <a:picLocks noChangeAspect="1"/>
          </p:cNvPicPr>
          <p:nvPr/>
        </p:nvPicPr>
        <p:blipFill>
          <a:blip r:embed="rId2" cstate="print"/>
          <a:srcRect/>
          <a:stretch>
            <a:fillRect/>
          </a:stretch>
        </p:blipFill>
        <p:spPr bwMode="auto">
          <a:xfrm>
            <a:off x="0" y="0"/>
            <a:ext cx="9137650" cy="6858000"/>
          </a:xfrm>
          <a:prstGeom prst="rect">
            <a:avLst/>
          </a:prstGeom>
          <a:noFill/>
          <a:ln w="9525">
            <a:noFill/>
            <a:miter lim="800000"/>
            <a:headEnd/>
            <a:tailEnd/>
          </a:ln>
        </p:spPr>
      </p:pic>
      <p:sp>
        <p:nvSpPr>
          <p:cNvPr id="3" name="Ovale 2"/>
          <p:cNvSpPr/>
          <p:nvPr/>
        </p:nvSpPr>
        <p:spPr>
          <a:xfrm>
            <a:off x="4038600" y="3429000"/>
            <a:ext cx="2819400" cy="838200"/>
          </a:xfrm>
          <a:prstGeom prst="ellipse">
            <a:avLst/>
          </a:prstGeom>
          <a:noFill/>
          <a:ln w="381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p:nvPr>
        </p:nvSpPr>
        <p:spPr>
          <a:xfrm>
            <a:off x="0" y="76699"/>
            <a:ext cx="9144000" cy="760013"/>
          </a:xfrm>
          <a:solidFill>
            <a:srgbClr val="00CCFF">
              <a:alpha val="51000"/>
            </a:srgbClr>
          </a:solidFill>
        </p:spPr>
        <p:txBody>
          <a:bodyPr>
            <a:normAutofit fontScale="90000"/>
          </a:bodyPr>
          <a:lstStyle/>
          <a:p>
            <a:pPr lvl="0"/>
            <a:r>
              <a:rPr lang="it-IT" b="1" dirty="0" smtClean="0">
                <a:latin typeface="Arial Narrow"/>
              </a:rPr>
              <a:t>MARIO – 77 aa</a:t>
            </a:r>
            <a:endParaRPr lang="it-IT" b="1" dirty="0">
              <a:latin typeface="Arial Narrow"/>
            </a:endParaRPr>
          </a:p>
        </p:txBody>
      </p:sp>
      <p:sp>
        <p:nvSpPr>
          <p:cNvPr id="3" name="Segnaposto contenuto 2"/>
          <p:cNvSpPr txBox="1">
            <a:spLocks noGrp="1"/>
          </p:cNvSpPr>
          <p:nvPr>
            <p:ph idx="1"/>
          </p:nvPr>
        </p:nvSpPr>
        <p:spPr>
          <a:xfrm>
            <a:off x="316867" y="1772816"/>
            <a:ext cx="8557256" cy="4896544"/>
          </a:xfrm>
          <a:ln w="9528">
            <a:solidFill>
              <a:srgbClr val="1F497D"/>
            </a:solidFill>
            <a:prstDash val="solid"/>
          </a:ln>
        </p:spPr>
        <p:txBody>
          <a:bodyPr anchor="ctr">
            <a:normAutofit/>
          </a:bodyPr>
          <a:lstStyle/>
          <a:p>
            <a:pPr lvl="0"/>
            <a:r>
              <a:rPr lang="it-IT" sz="2800" b="1" dirty="0" smtClean="0"/>
              <a:t>Diabete Mellito tipo 2</a:t>
            </a:r>
            <a:r>
              <a:rPr lang="it-IT" sz="2800" dirty="0" smtClean="0"/>
              <a:t> </a:t>
            </a:r>
            <a:r>
              <a:rPr lang="it-IT" sz="2800" dirty="0" smtClean="0">
                <a:sym typeface="Wingdings"/>
              </a:rPr>
              <a:t> da circa 10 anni è affetto da diabete mellito tipo 2 in terapia con ipoglicemizzanti orali – l’emoglobina glicata è da anni a valori inferiori al 7% (ultimo valore 6,9%).</a:t>
            </a:r>
          </a:p>
          <a:p>
            <a:pPr lvl="0"/>
            <a:r>
              <a:rPr lang="it-IT" sz="2800" dirty="0" smtClean="0">
                <a:sym typeface="Wingdings"/>
              </a:rPr>
              <a:t> </a:t>
            </a:r>
            <a:r>
              <a:rPr lang="it-IT" sz="2800" b="1" dirty="0" smtClean="0">
                <a:sym typeface="Wingdings"/>
              </a:rPr>
              <a:t>Ipertensione Arteriosa </a:t>
            </a:r>
            <a:r>
              <a:rPr lang="it-IT" sz="2800" dirty="0" smtClean="0">
                <a:sym typeface="Wingdings"/>
              </a:rPr>
              <a:t> ultimo valore di Pressione Arteriosa 134/78 mmHg  </a:t>
            </a:r>
          </a:p>
          <a:p>
            <a:pPr lvl="0"/>
            <a:r>
              <a:rPr lang="it-IT" sz="2800" dirty="0" smtClean="0">
                <a:sym typeface="Wingdings"/>
              </a:rPr>
              <a:t> </a:t>
            </a:r>
            <a:r>
              <a:rPr lang="it-IT" sz="2800" b="1" dirty="0" smtClean="0">
                <a:sym typeface="Wingdings"/>
              </a:rPr>
              <a:t>Dislipidemia </a:t>
            </a:r>
            <a:r>
              <a:rPr lang="it-IT" sz="2800" dirty="0" smtClean="0">
                <a:sym typeface="Wingdings"/>
              </a:rPr>
              <a:t> LDL 114 mg/dL</a:t>
            </a:r>
            <a:endParaRPr lang="it-IT" sz="2800" dirty="0" smtClean="0"/>
          </a:p>
          <a:p>
            <a:pPr lvl="0"/>
            <a:r>
              <a:rPr lang="it-IT" sz="2800" b="1" dirty="0" smtClean="0"/>
              <a:t>Cardiopatia Ischemica Cronica con Angine Stabile e Cuore Polmonare </a:t>
            </a:r>
            <a:endParaRPr lang="it-IT" sz="2800" dirty="0" smtClean="0"/>
          </a:p>
        </p:txBody>
      </p:sp>
      <p:sp>
        <p:nvSpPr>
          <p:cNvPr id="4" name="CasellaDiTesto 8"/>
          <p:cNvSpPr txBox="1"/>
          <p:nvPr/>
        </p:nvSpPr>
        <p:spPr>
          <a:xfrm>
            <a:off x="683568" y="968460"/>
            <a:ext cx="7873002" cy="646331"/>
          </a:xfrm>
          <a:prstGeom prst="rect">
            <a:avLst/>
          </a:prstGeom>
          <a:solidFill>
            <a:srgbClr val="D9D9D9"/>
          </a:solidFill>
          <a:ln>
            <a:noFill/>
          </a:ln>
        </p:spPr>
        <p:txBody>
          <a:bodyPr vert="horz" wrap="square" lIns="91440" tIns="45720" rIns="91440" bIns="45720" anchor="ctr"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dirty="0">
                <a:solidFill>
                  <a:srgbClr val="1F497D"/>
                </a:solidFill>
                <a:uFillTx/>
                <a:latin typeface="Arial Narrow"/>
                <a:cs typeface="Arial Narrow"/>
              </a:rPr>
              <a:t>APR</a:t>
            </a:r>
            <a:endParaRPr lang="it-IT" sz="4800" b="1" i="0" u="none" strike="noStrike" kern="1200" cap="none" spc="0" baseline="0" dirty="0">
              <a:solidFill>
                <a:srgbClr val="1F497D"/>
              </a:solidFill>
              <a:uFillTx/>
              <a:latin typeface="Arial Narrow"/>
              <a:cs typeface="Arial Narrow"/>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SCAD Slide-set 20130018.jpg"/>
          <p:cNvPicPr>
            <a:picLocks noChangeAspect="1"/>
          </p:cNvPicPr>
          <p:nvPr/>
        </p:nvPicPr>
        <p:blipFill>
          <a:blip r:embed="rId2" cstate="print"/>
          <a:srcRect/>
          <a:stretch>
            <a:fillRect/>
          </a:stretch>
        </p:blipFill>
        <p:spPr bwMode="auto">
          <a:xfrm>
            <a:off x="0" y="0"/>
            <a:ext cx="91376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SCAD Slide-set 20130019.jpg"/>
          <p:cNvPicPr>
            <a:picLocks noChangeAspect="1"/>
          </p:cNvPicPr>
          <p:nvPr/>
        </p:nvPicPr>
        <p:blipFill>
          <a:blip r:embed="rId2" cstate="print"/>
          <a:srcRect/>
          <a:stretch>
            <a:fillRect/>
          </a:stretch>
        </p:blipFill>
        <p:spPr bwMode="auto">
          <a:xfrm>
            <a:off x="0" y="0"/>
            <a:ext cx="913765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0175" y="2133600"/>
            <a:ext cx="7580313"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4"/>
          <p:cNvSpPr txBox="1">
            <a:spLocks noChangeArrowheads="1"/>
          </p:cNvSpPr>
          <p:nvPr/>
        </p:nvSpPr>
        <p:spPr bwMode="auto">
          <a:xfrm>
            <a:off x="2346779" y="6633029"/>
            <a:ext cx="6611938"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655638" algn="l"/>
                <a:tab pos="1312863" algn="l"/>
                <a:tab pos="1968500" algn="l"/>
                <a:tab pos="2625725" algn="l"/>
                <a:tab pos="3282950" algn="l"/>
                <a:tab pos="3938588" algn="l"/>
                <a:tab pos="4595813" algn="l"/>
                <a:tab pos="5253038" algn="l"/>
                <a:tab pos="5908675" algn="l"/>
                <a:tab pos="6565900" algn="l"/>
              </a:tabLst>
              <a:defRPr sz="1600" b="1" i="1">
                <a:solidFill>
                  <a:schemeClr val="tx1"/>
                </a:solidFill>
                <a:latin typeface="Times New Roman" pitchFamily="18" charset="0"/>
              </a:defRPr>
            </a:lvl1pPr>
            <a:lvl2pPr marL="742950" indent="-285750">
              <a:tabLst>
                <a:tab pos="655638" algn="l"/>
                <a:tab pos="1312863" algn="l"/>
                <a:tab pos="1968500" algn="l"/>
                <a:tab pos="2625725" algn="l"/>
                <a:tab pos="3282950" algn="l"/>
                <a:tab pos="3938588" algn="l"/>
                <a:tab pos="4595813" algn="l"/>
                <a:tab pos="5253038" algn="l"/>
                <a:tab pos="5908675" algn="l"/>
                <a:tab pos="6565900" algn="l"/>
              </a:tabLst>
              <a:defRPr sz="1600" b="1" i="1">
                <a:solidFill>
                  <a:schemeClr val="tx1"/>
                </a:solidFill>
                <a:latin typeface="Times New Roman" pitchFamily="18" charset="0"/>
              </a:defRPr>
            </a:lvl2pPr>
            <a:lvl3pPr marL="1143000" indent="-228600">
              <a:tabLst>
                <a:tab pos="655638" algn="l"/>
                <a:tab pos="1312863" algn="l"/>
                <a:tab pos="1968500" algn="l"/>
                <a:tab pos="2625725" algn="l"/>
                <a:tab pos="3282950" algn="l"/>
                <a:tab pos="3938588" algn="l"/>
                <a:tab pos="4595813" algn="l"/>
                <a:tab pos="5253038" algn="l"/>
                <a:tab pos="5908675" algn="l"/>
                <a:tab pos="6565900" algn="l"/>
              </a:tabLst>
              <a:defRPr sz="1600" b="1" i="1">
                <a:solidFill>
                  <a:schemeClr val="tx1"/>
                </a:solidFill>
                <a:latin typeface="Times New Roman" pitchFamily="18" charset="0"/>
              </a:defRPr>
            </a:lvl3pPr>
            <a:lvl4pPr marL="1600200" indent="-228600">
              <a:tabLst>
                <a:tab pos="655638" algn="l"/>
                <a:tab pos="1312863" algn="l"/>
                <a:tab pos="1968500" algn="l"/>
                <a:tab pos="2625725" algn="l"/>
                <a:tab pos="3282950" algn="l"/>
                <a:tab pos="3938588" algn="l"/>
                <a:tab pos="4595813" algn="l"/>
                <a:tab pos="5253038" algn="l"/>
                <a:tab pos="5908675" algn="l"/>
                <a:tab pos="6565900" algn="l"/>
              </a:tabLst>
              <a:defRPr sz="1600" b="1" i="1">
                <a:solidFill>
                  <a:schemeClr val="tx1"/>
                </a:solidFill>
                <a:latin typeface="Times New Roman" pitchFamily="18" charset="0"/>
              </a:defRPr>
            </a:lvl4pPr>
            <a:lvl5pPr marL="2057400" indent="-228600">
              <a:tabLst>
                <a:tab pos="655638" algn="l"/>
                <a:tab pos="1312863" algn="l"/>
                <a:tab pos="1968500" algn="l"/>
                <a:tab pos="2625725" algn="l"/>
                <a:tab pos="3282950" algn="l"/>
                <a:tab pos="3938588" algn="l"/>
                <a:tab pos="4595813" algn="l"/>
                <a:tab pos="5253038" algn="l"/>
                <a:tab pos="5908675" algn="l"/>
                <a:tab pos="6565900" algn="l"/>
              </a:tabLst>
              <a:defRPr sz="1600" b="1" i="1">
                <a:solidFill>
                  <a:schemeClr val="tx1"/>
                </a:solidFill>
                <a:latin typeface="Times New Roman" pitchFamily="18" charset="0"/>
              </a:defRPr>
            </a:lvl5pPr>
            <a:lvl6pPr marL="2514600" indent="-228600" algn="ctr"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Lst>
              <a:defRPr sz="1600" b="1" i="1">
                <a:solidFill>
                  <a:schemeClr val="tx1"/>
                </a:solidFill>
                <a:latin typeface="Times New Roman" pitchFamily="18" charset="0"/>
              </a:defRPr>
            </a:lvl6pPr>
            <a:lvl7pPr marL="2971800" indent="-228600" algn="ctr"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Lst>
              <a:defRPr sz="1600" b="1" i="1">
                <a:solidFill>
                  <a:schemeClr val="tx1"/>
                </a:solidFill>
                <a:latin typeface="Times New Roman" pitchFamily="18" charset="0"/>
              </a:defRPr>
            </a:lvl7pPr>
            <a:lvl8pPr marL="3429000" indent="-228600" algn="ctr"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Lst>
              <a:defRPr sz="1600" b="1" i="1">
                <a:solidFill>
                  <a:schemeClr val="tx1"/>
                </a:solidFill>
                <a:latin typeface="Times New Roman" pitchFamily="18" charset="0"/>
              </a:defRPr>
            </a:lvl8pPr>
            <a:lvl9pPr marL="3886200" indent="-228600" algn="ctr"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Lst>
              <a:defRPr sz="1600" b="1" i="1">
                <a:solidFill>
                  <a:schemeClr val="tx1"/>
                </a:solidFill>
                <a:latin typeface="Times New Roman" pitchFamily="18" charset="0"/>
              </a:defRPr>
            </a:lvl9pPr>
          </a:lstStyle>
          <a:p>
            <a:pPr eaLnBrk="1">
              <a:lnSpc>
                <a:spcPct val="97000"/>
              </a:lnSpc>
              <a:buClr>
                <a:srgbClr val="000000"/>
              </a:buClr>
              <a:buSzPct val="45000"/>
            </a:pPr>
            <a:r>
              <a:rPr lang="en-GB" sz="1300" smtClean="0">
                <a:solidFill>
                  <a:srgbClr val="FFFFFF"/>
                </a:solidFill>
                <a:latin typeface="Arial" pitchFamily="34" charset="0"/>
              </a:rPr>
              <a:t>Husmann, L. et al. Eur Heart J 2009 30:600-607; doi:10.1093/eurheartj/ehn536</a:t>
            </a:r>
          </a:p>
        </p:txBody>
      </p:sp>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7618"/>
          <a:stretch/>
        </p:blipFill>
        <p:spPr bwMode="auto">
          <a:xfrm>
            <a:off x="76200" y="76200"/>
            <a:ext cx="5181600" cy="2692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698342786"/>
      </p:ext>
    </p:extLst>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SCAD Slide-set 20130031.jpg"/>
          <p:cNvPicPr>
            <a:picLocks noChangeAspect="1"/>
          </p:cNvPicPr>
          <p:nvPr/>
        </p:nvPicPr>
        <p:blipFill>
          <a:blip r:embed="rId2" cstate="print"/>
          <a:srcRect/>
          <a:stretch>
            <a:fillRect/>
          </a:stretch>
        </p:blipFill>
        <p:spPr bwMode="auto">
          <a:xfrm>
            <a:off x="0" y="0"/>
            <a:ext cx="91376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SCAD Slide-set 20130032.jpg"/>
          <p:cNvPicPr>
            <a:picLocks noChangeAspect="1"/>
          </p:cNvPicPr>
          <p:nvPr/>
        </p:nvPicPr>
        <p:blipFill>
          <a:blip r:embed="rId2" cstate="print"/>
          <a:srcRect/>
          <a:stretch>
            <a:fillRect/>
          </a:stretch>
        </p:blipFill>
        <p:spPr bwMode="auto">
          <a:xfrm>
            <a:off x="0" y="0"/>
            <a:ext cx="91376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SCAD Slide-set 20130049.jpg"/>
          <p:cNvPicPr>
            <a:picLocks noChangeAspect="1"/>
          </p:cNvPicPr>
          <p:nvPr/>
        </p:nvPicPr>
        <p:blipFill>
          <a:blip r:embed="rId2" cstate="print"/>
          <a:srcRect/>
          <a:stretch>
            <a:fillRect/>
          </a:stretch>
        </p:blipFill>
        <p:spPr bwMode="auto">
          <a:xfrm>
            <a:off x="0" y="0"/>
            <a:ext cx="91376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fontScale="90000"/>
          </a:bodyPr>
          <a:lstStyle/>
          <a:p>
            <a:pPr algn="ctr"/>
            <a:r>
              <a:rPr lang="en-US" sz="3200" b="1" dirty="0" err="1" smtClean="0">
                <a:solidFill>
                  <a:srgbClr val="003366"/>
                </a:solidFill>
              </a:rPr>
              <a:t>Diagnosi</a:t>
            </a:r>
            <a:r>
              <a:rPr lang="en-US" sz="3200" b="1" dirty="0" smtClean="0">
                <a:solidFill>
                  <a:srgbClr val="003366"/>
                </a:solidFill>
              </a:rPr>
              <a:t> e </a:t>
            </a:r>
            <a:r>
              <a:rPr lang="en-US" sz="3200" b="1" dirty="0" err="1" smtClean="0">
                <a:solidFill>
                  <a:srgbClr val="003366"/>
                </a:solidFill>
              </a:rPr>
              <a:t>terapia</a:t>
            </a:r>
            <a:r>
              <a:rPr lang="en-US" sz="3200" b="1" dirty="0" smtClean="0">
                <a:solidFill>
                  <a:srgbClr val="003366"/>
                </a:solidFill>
              </a:rPr>
              <a:t> </a:t>
            </a:r>
            <a:r>
              <a:rPr lang="en-US" sz="3200" b="1" dirty="0" err="1" smtClean="0">
                <a:solidFill>
                  <a:srgbClr val="003366"/>
                </a:solidFill>
              </a:rPr>
              <a:t>della</a:t>
            </a:r>
            <a:r>
              <a:rPr lang="en-US" sz="3200" b="1" dirty="0" smtClean="0">
                <a:solidFill>
                  <a:srgbClr val="003366"/>
                </a:solidFill>
              </a:rPr>
              <a:t> </a:t>
            </a:r>
            <a:r>
              <a:rPr lang="en-US" sz="3200" b="1" dirty="0" err="1" smtClean="0">
                <a:solidFill>
                  <a:srgbClr val="003366"/>
                </a:solidFill>
              </a:rPr>
              <a:t>cardiopatia</a:t>
            </a:r>
            <a:r>
              <a:rPr lang="en-US" sz="3200" b="1" dirty="0" smtClean="0">
                <a:solidFill>
                  <a:srgbClr val="003366"/>
                </a:solidFill>
              </a:rPr>
              <a:t> </a:t>
            </a:r>
            <a:r>
              <a:rPr lang="en-US" sz="3200" b="1" dirty="0" err="1" smtClean="0">
                <a:solidFill>
                  <a:srgbClr val="003366"/>
                </a:solidFill>
              </a:rPr>
              <a:t>ischemica</a:t>
            </a:r>
            <a:r>
              <a:rPr lang="en-US" sz="3200" b="1" dirty="0" smtClean="0">
                <a:solidFill>
                  <a:srgbClr val="003366"/>
                </a:solidFill>
              </a:rPr>
              <a:t>: </a:t>
            </a:r>
            <a:r>
              <a:rPr lang="en-US" sz="3200" b="1" dirty="0" err="1" smtClean="0">
                <a:solidFill>
                  <a:srgbClr val="003366"/>
                </a:solidFill>
              </a:rPr>
              <a:t>Caso</a:t>
            </a:r>
            <a:r>
              <a:rPr lang="en-US" sz="3200" b="1" dirty="0" smtClean="0">
                <a:solidFill>
                  <a:srgbClr val="003366"/>
                </a:solidFill>
              </a:rPr>
              <a:t> </a:t>
            </a:r>
            <a:r>
              <a:rPr lang="en-US" sz="3200" b="1" dirty="0" err="1" smtClean="0">
                <a:solidFill>
                  <a:srgbClr val="003366"/>
                </a:solidFill>
              </a:rPr>
              <a:t>clinico</a:t>
            </a:r>
            <a:endParaRPr lang="en-US" sz="3200" b="1" dirty="0">
              <a:solidFill>
                <a:srgbClr val="003366"/>
              </a:solidFill>
            </a:endParaRPr>
          </a:p>
        </p:txBody>
      </p:sp>
      <p:sp>
        <p:nvSpPr>
          <p:cNvPr id="4" name="Segnaposto contenuto 3"/>
          <p:cNvSpPr>
            <a:spLocks noGrp="1"/>
          </p:cNvSpPr>
          <p:nvPr>
            <p:ph idx="1"/>
          </p:nvPr>
        </p:nvSpPr>
        <p:spPr>
          <a:xfrm>
            <a:off x="523877" y="1676400"/>
            <a:ext cx="8334405" cy="4610120"/>
          </a:xfrm>
        </p:spPr>
        <p:txBody>
          <a:bodyPr/>
          <a:lstStyle/>
          <a:p>
            <a:pPr>
              <a:buClr>
                <a:srgbClr val="003366"/>
              </a:buClr>
              <a:buSzPct val="100000"/>
              <a:buFont typeface="Arial" pitchFamily="34" charset="0"/>
              <a:buChar char="•"/>
            </a:pPr>
            <a:r>
              <a:rPr lang="en-US" sz="3200" b="1" dirty="0" err="1" smtClean="0"/>
              <a:t>Diagnosi</a:t>
            </a:r>
            <a:r>
              <a:rPr lang="en-US" sz="3200" b="1" dirty="0" smtClean="0"/>
              <a:t>:</a:t>
            </a:r>
          </a:p>
          <a:p>
            <a:pPr lvl="1">
              <a:buClr>
                <a:srgbClr val="003366"/>
              </a:buClr>
              <a:buSzPct val="100000"/>
              <a:buFont typeface="Arial" pitchFamily="34" charset="0"/>
              <a:buChar char="‒"/>
            </a:pPr>
            <a:r>
              <a:rPr lang="it-IT" sz="2800" dirty="0" smtClean="0"/>
              <a:t> Ci si limita ai sintomi date le </a:t>
            </a:r>
            <a:r>
              <a:rPr lang="it-IT" sz="2800" dirty="0" err="1" smtClean="0"/>
              <a:t>comorbilità</a:t>
            </a:r>
            <a:endParaRPr lang="it-IT" sz="2800" dirty="0" smtClean="0"/>
          </a:p>
          <a:p>
            <a:pPr>
              <a:buClr>
                <a:srgbClr val="003366"/>
              </a:buClr>
              <a:buSzPct val="100000"/>
              <a:buFont typeface="Arial" pitchFamily="34" charset="0"/>
              <a:buChar char="•"/>
            </a:pPr>
            <a:r>
              <a:rPr lang="it-IT" sz="3200" b="1" dirty="0" smtClean="0"/>
              <a:t>Terapia</a:t>
            </a:r>
          </a:p>
          <a:p>
            <a:pPr lvl="1">
              <a:buClr>
                <a:srgbClr val="003366"/>
              </a:buClr>
              <a:buSzPct val="100000"/>
              <a:buFont typeface="Arial" pitchFamily="34" charset="0"/>
              <a:buChar char="−"/>
            </a:pPr>
            <a:r>
              <a:rPr lang="it-IT" sz="2800" dirty="0" smtClean="0"/>
              <a:t> ASA 100 mg h 12 , </a:t>
            </a:r>
            <a:r>
              <a:rPr lang="it-IT" sz="2800" dirty="0" err="1" smtClean="0"/>
              <a:t>Venitrin</a:t>
            </a:r>
            <a:r>
              <a:rPr lang="it-IT" sz="2800" dirty="0" smtClean="0"/>
              <a:t> 10 mg h8; </a:t>
            </a:r>
            <a:r>
              <a:rPr lang="it-IT" sz="2800" dirty="0" err="1" smtClean="0"/>
              <a:t>Furosemide</a:t>
            </a:r>
            <a:r>
              <a:rPr lang="it-IT" sz="2800" dirty="0" smtClean="0"/>
              <a:t> 25 mg/</a:t>
            </a:r>
            <a:r>
              <a:rPr lang="it-IT" sz="2800" dirty="0" err="1" smtClean="0"/>
              <a:t>die</a:t>
            </a:r>
            <a:r>
              <a:rPr lang="it-IT" sz="2800" dirty="0" smtClean="0"/>
              <a:t>, </a:t>
            </a:r>
            <a:r>
              <a:rPr lang="it-IT" sz="2800" dirty="0" err="1" smtClean="0"/>
              <a:t>Enalapril</a:t>
            </a:r>
            <a:r>
              <a:rPr lang="it-IT" sz="2800" dirty="0" smtClean="0"/>
              <a:t> 20 mg/</a:t>
            </a:r>
            <a:r>
              <a:rPr lang="it-IT" sz="2800" dirty="0" err="1" smtClean="0"/>
              <a:t>die</a:t>
            </a:r>
            <a:r>
              <a:rPr lang="it-IT" sz="2800" dirty="0" smtClean="0"/>
              <a:t>, </a:t>
            </a:r>
            <a:r>
              <a:rPr lang="it-IT" sz="2800" dirty="0" err="1" smtClean="0"/>
              <a:t>Carvasin</a:t>
            </a:r>
            <a:r>
              <a:rPr lang="it-IT" sz="2800" dirty="0" smtClean="0"/>
              <a:t> SL AB, </a:t>
            </a:r>
            <a:r>
              <a:rPr lang="it-IT" sz="2800" dirty="0" err="1" smtClean="0"/>
              <a:t>Atorvastatina</a:t>
            </a:r>
            <a:r>
              <a:rPr lang="it-IT" sz="2800" dirty="0" smtClean="0"/>
              <a:t> 40 mg, </a:t>
            </a:r>
            <a:r>
              <a:rPr lang="it-IT" sz="2800" dirty="0" err="1" smtClean="0"/>
              <a:t>Omeprazolo</a:t>
            </a:r>
            <a:r>
              <a:rPr lang="it-IT" sz="2800" dirty="0" smtClean="0"/>
              <a:t> 20 mg/</a:t>
            </a:r>
            <a:r>
              <a:rPr lang="it-IT" sz="2800" dirty="0" err="1" smtClean="0"/>
              <a:t>die</a:t>
            </a:r>
            <a:r>
              <a:rPr lang="it-IT" sz="2800" dirty="0" smtClean="0"/>
              <a:t>.</a:t>
            </a:r>
          </a:p>
          <a:p>
            <a:pPr lvl="1">
              <a:buClr>
                <a:srgbClr val="003366"/>
              </a:buClr>
              <a:buSzPct val="100000"/>
              <a:buFont typeface="Arial" pitchFamily="34" charset="0"/>
              <a:buChar char="−"/>
            </a:pPr>
            <a:endParaRPr lang="it-IT" sz="2800" dirty="0" smtClean="0"/>
          </a:p>
          <a:p>
            <a:pPr lvl="1">
              <a:buClr>
                <a:srgbClr val="003366"/>
              </a:buClr>
              <a:buSzPct val="100000"/>
              <a:buFont typeface="Arial" pitchFamily="34" charset="0"/>
              <a:buChar char="•"/>
            </a:pPr>
            <a:endParaRPr lang="en-US" sz="2800" dirty="0" smtClean="0"/>
          </a:p>
        </p:txBody>
      </p:sp>
      <p:cxnSp>
        <p:nvCxnSpPr>
          <p:cNvPr id="7" name="Connettore 1 6"/>
          <p:cNvCxnSpPr/>
          <p:nvPr/>
        </p:nvCxnSpPr>
        <p:spPr>
          <a:xfrm>
            <a:off x="533400" y="1447800"/>
            <a:ext cx="8001000"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Terapia in corso</a:t>
            </a:r>
            <a:endParaRPr lang="it-IT" b="1" dirty="0"/>
          </a:p>
        </p:txBody>
      </p:sp>
      <p:sp>
        <p:nvSpPr>
          <p:cNvPr id="3" name="Segnaposto testo 2"/>
          <p:cNvSpPr>
            <a:spLocks noGrp="1"/>
          </p:cNvSpPr>
          <p:nvPr>
            <p:ph type="body" sz="quarter" idx="10"/>
          </p:nvPr>
        </p:nvSpPr>
        <p:spPr/>
        <p:txBody>
          <a:bodyPr/>
          <a:lstStyle/>
          <a:p>
            <a:endParaRPr lang="it-IT"/>
          </a:p>
        </p:txBody>
      </p:sp>
      <p:graphicFrame>
        <p:nvGraphicFramePr>
          <p:cNvPr id="6" name="Segnaposto contenuto 5"/>
          <p:cNvGraphicFramePr>
            <a:graphicFrameLocks noGrp="1"/>
          </p:cNvGraphicFramePr>
          <p:nvPr>
            <p:ph idx="1"/>
          </p:nvPr>
        </p:nvGraphicFramePr>
        <p:xfrm>
          <a:off x="523875" y="1346200"/>
          <a:ext cx="8334375" cy="5034280"/>
        </p:xfrm>
        <a:graphic>
          <a:graphicData uri="http://schemas.openxmlformats.org/drawingml/2006/table">
            <a:tbl>
              <a:tblPr firstRow="1" bandRow="1">
                <a:tableStyleId>{073A0DAA-6AF3-43AB-8588-CEC1D06C72B9}</a:tableStyleId>
              </a:tblPr>
              <a:tblGrid>
                <a:gridCol w="2778125"/>
                <a:gridCol w="2778125"/>
                <a:gridCol w="2778125"/>
              </a:tblGrid>
              <a:tr h="370840">
                <a:tc>
                  <a:txBody>
                    <a:bodyPr/>
                    <a:lstStyle/>
                    <a:p>
                      <a:endParaRPr lang="it-IT" dirty="0">
                        <a:latin typeface="+mj-lt"/>
                      </a:endParaRPr>
                    </a:p>
                  </a:txBody>
                  <a:tcPr/>
                </a:tc>
                <a:tc>
                  <a:txBody>
                    <a:bodyPr/>
                    <a:lstStyle/>
                    <a:p>
                      <a:endParaRPr lang="it-IT">
                        <a:latin typeface="+mj-lt"/>
                      </a:endParaRPr>
                    </a:p>
                  </a:txBody>
                  <a:tcPr/>
                </a:tc>
                <a:tc>
                  <a:txBody>
                    <a:bodyPr/>
                    <a:lstStyle/>
                    <a:p>
                      <a:endParaRPr lang="it-IT">
                        <a:latin typeface="+mj-lt"/>
                      </a:endParaRPr>
                    </a:p>
                  </a:txBody>
                  <a:tcPr/>
                </a:tc>
              </a:tr>
              <a:tr h="370840">
                <a:tc>
                  <a:txBody>
                    <a:bodyPr/>
                    <a:lstStyle/>
                    <a:p>
                      <a:r>
                        <a:rPr lang="it-IT" sz="1800" dirty="0" smtClean="0">
                          <a:latin typeface="+mj-lt"/>
                        </a:rPr>
                        <a:t>ASA 100 mg h 12, </a:t>
                      </a:r>
                      <a:endParaRPr lang="it-IT" dirty="0">
                        <a:latin typeface="+mj-lt"/>
                      </a:endParaRPr>
                    </a:p>
                  </a:txBody>
                  <a:tcPr/>
                </a:tc>
                <a:tc>
                  <a:txBody>
                    <a:bodyPr/>
                    <a:lstStyle/>
                    <a:p>
                      <a:r>
                        <a:rPr lang="it-IT" dirty="0" smtClean="0">
                          <a:latin typeface="+mj-lt"/>
                        </a:rPr>
                        <a:t>Ok </a:t>
                      </a:r>
                      <a:endParaRPr lang="it-IT" dirty="0">
                        <a:latin typeface="+mj-lt"/>
                      </a:endParaRPr>
                    </a:p>
                  </a:txBody>
                  <a:tcPr/>
                </a:tc>
                <a:tc>
                  <a:txBody>
                    <a:bodyPr/>
                    <a:lstStyle/>
                    <a:p>
                      <a:r>
                        <a:rPr lang="it-IT" dirty="0" smtClean="0">
                          <a:latin typeface="+mj-lt"/>
                          <a:cs typeface="Arial"/>
                        </a:rPr>
                        <a:t>↓ rischio di eventi </a:t>
                      </a:r>
                      <a:r>
                        <a:rPr lang="it-IT" baseline="0" dirty="0" smtClean="0">
                          <a:latin typeface="+mj-lt"/>
                          <a:cs typeface="Arial"/>
                        </a:rPr>
                        <a:t>cardiovascolari</a:t>
                      </a:r>
                      <a:endParaRPr lang="it-IT" dirty="0">
                        <a:latin typeface="+mj-lt"/>
                      </a:endParaRPr>
                    </a:p>
                  </a:txBody>
                  <a:tcPr/>
                </a:tc>
              </a:tr>
              <a:tr h="370840">
                <a:tc>
                  <a:txBody>
                    <a:bodyPr/>
                    <a:lstStyle/>
                    <a:p>
                      <a:r>
                        <a:rPr lang="it-IT" sz="1800" dirty="0" err="1" smtClean="0">
                          <a:latin typeface="+mj-lt"/>
                        </a:rPr>
                        <a:t>Venitrin</a:t>
                      </a:r>
                      <a:r>
                        <a:rPr lang="it-IT" sz="1800" dirty="0" smtClean="0">
                          <a:latin typeface="+mj-lt"/>
                        </a:rPr>
                        <a:t> 10 mg h8; </a:t>
                      </a:r>
                    </a:p>
                    <a:p>
                      <a:r>
                        <a:rPr lang="it-IT" sz="1800" dirty="0" err="1" smtClean="0">
                          <a:latin typeface="+mj-lt"/>
                        </a:rPr>
                        <a:t>Carvasin</a:t>
                      </a:r>
                      <a:r>
                        <a:rPr lang="it-IT" sz="1800" dirty="0" smtClean="0">
                          <a:latin typeface="+mj-lt"/>
                        </a:rPr>
                        <a:t> SL AB</a:t>
                      </a:r>
                      <a:endParaRPr lang="it-IT" dirty="0">
                        <a:latin typeface="+mj-lt"/>
                      </a:endParaRPr>
                    </a:p>
                  </a:txBody>
                  <a:tcPr/>
                </a:tc>
                <a:tc>
                  <a:txBody>
                    <a:bodyPr/>
                    <a:lstStyle/>
                    <a:p>
                      <a:r>
                        <a:rPr lang="it-IT" dirty="0" smtClean="0">
                          <a:latin typeface="+mj-lt"/>
                        </a:rPr>
                        <a:t>Ok</a:t>
                      </a:r>
                      <a:endParaRPr lang="it-IT" dirty="0">
                        <a:latin typeface="+mj-lt"/>
                      </a:endParaRPr>
                    </a:p>
                  </a:txBody>
                  <a:tcPr/>
                </a:tc>
                <a:tc>
                  <a:txBody>
                    <a:bodyPr/>
                    <a:lstStyle/>
                    <a:p>
                      <a:pPr marL="0" marR="0" indent="0" algn="l" defTabSz="914210" rtl="0" eaLnBrk="1" fontAlgn="auto" latinLnBrk="0" hangingPunct="1">
                        <a:lnSpc>
                          <a:spcPct val="100000"/>
                        </a:lnSpc>
                        <a:spcBef>
                          <a:spcPts val="0"/>
                        </a:spcBef>
                        <a:spcAft>
                          <a:spcPts val="0"/>
                        </a:spcAft>
                        <a:buClrTx/>
                        <a:buSzTx/>
                        <a:buFontTx/>
                        <a:buNone/>
                        <a:tabLst/>
                        <a:defRPr/>
                      </a:pPr>
                      <a:r>
                        <a:rPr lang="it-IT" dirty="0" smtClean="0">
                          <a:latin typeface="+mj-lt"/>
                          <a:cs typeface="Arial"/>
                        </a:rPr>
                        <a:t>↓ sintomi</a:t>
                      </a:r>
                      <a:endParaRPr lang="it-IT" dirty="0" smtClean="0">
                        <a:latin typeface="+mj-lt"/>
                      </a:endParaRPr>
                    </a:p>
                  </a:txBody>
                  <a:tcPr/>
                </a:tc>
              </a:tr>
              <a:tr h="370840">
                <a:tc>
                  <a:txBody>
                    <a:bodyPr/>
                    <a:lstStyle/>
                    <a:p>
                      <a:r>
                        <a:rPr lang="it-IT" sz="1800" dirty="0" err="1" smtClean="0">
                          <a:latin typeface="+mj-lt"/>
                        </a:rPr>
                        <a:t>Furosemide</a:t>
                      </a:r>
                      <a:r>
                        <a:rPr lang="it-IT" sz="1800" dirty="0" smtClean="0">
                          <a:latin typeface="+mj-lt"/>
                        </a:rPr>
                        <a:t> 25 mg/</a:t>
                      </a:r>
                      <a:r>
                        <a:rPr lang="it-IT" sz="1800" dirty="0" err="1" smtClean="0">
                          <a:latin typeface="+mj-lt"/>
                        </a:rPr>
                        <a:t>die</a:t>
                      </a:r>
                      <a:endParaRPr lang="it-IT" dirty="0">
                        <a:latin typeface="+mj-lt"/>
                      </a:endParaRPr>
                    </a:p>
                  </a:txBody>
                  <a:tcPr/>
                </a:tc>
                <a:tc>
                  <a:txBody>
                    <a:bodyPr/>
                    <a:lstStyle/>
                    <a:p>
                      <a:r>
                        <a:rPr lang="it-IT" dirty="0" smtClean="0">
                          <a:latin typeface="+mj-lt"/>
                        </a:rPr>
                        <a:t>? </a:t>
                      </a:r>
                      <a:endParaRPr lang="it-IT" dirty="0">
                        <a:latin typeface="+mj-lt"/>
                      </a:endParaRPr>
                    </a:p>
                  </a:txBody>
                  <a:tcPr/>
                </a:tc>
                <a:tc>
                  <a:txBody>
                    <a:bodyPr/>
                    <a:lstStyle/>
                    <a:p>
                      <a:pPr marL="0" marR="0" indent="0" algn="l" defTabSz="914210" rtl="0" eaLnBrk="1" fontAlgn="auto" latinLnBrk="0" hangingPunct="1">
                        <a:lnSpc>
                          <a:spcPct val="100000"/>
                        </a:lnSpc>
                        <a:spcBef>
                          <a:spcPts val="0"/>
                        </a:spcBef>
                        <a:spcAft>
                          <a:spcPts val="0"/>
                        </a:spcAft>
                        <a:buClrTx/>
                        <a:buSzTx/>
                        <a:buFontTx/>
                        <a:buNone/>
                        <a:tabLst/>
                        <a:defRPr/>
                      </a:pPr>
                      <a:r>
                        <a:rPr lang="it-IT" dirty="0" smtClean="0">
                          <a:latin typeface="+mj-lt"/>
                        </a:rPr>
                        <a:t>Solo in caso di segni di congestione</a:t>
                      </a:r>
                      <a:r>
                        <a:rPr lang="it-IT" baseline="0" dirty="0" smtClean="0">
                          <a:latin typeface="+mj-lt"/>
                        </a:rPr>
                        <a:t> , possibili dato il </a:t>
                      </a:r>
                      <a:r>
                        <a:rPr lang="it-IT" baseline="0" dirty="0" err="1" smtClean="0">
                          <a:latin typeface="+mj-lt"/>
                        </a:rPr>
                        <a:t>cor</a:t>
                      </a:r>
                      <a:r>
                        <a:rPr lang="it-IT" baseline="0" dirty="0" smtClean="0">
                          <a:latin typeface="+mj-lt"/>
                        </a:rPr>
                        <a:t> polmonare cronico</a:t>
                      </a:r>
                    </a:p>
                    <a:p>
                      <a:pPr marL="0" marR="0" indent="0" algn="l" defTabSz="914210" rtl="0" eaLnBrk="1" fontAlgn="auto" latinLnBrk="0" hangingPunct="1">
                        <a:lnSpc>
                          <a:spcPct val="100000"/>
                        </a:lnSpc>
                        <a:spcBef>
                          <a:spcPts val="0"/>
                        </a:spcBef>
                        <a:spcAft>
                          <a:spcPts val="0"/>
                        </a:spcAft>
                        <a:buClrTx/>
                        <a:buSzTx/>
                        <a:buFontTx/>
                        <a:buNone/>
                        <a:tabLst/>
                        <a:defRPr/>
                      </a:pPr>
                      <a:r>
                        <a:rPr lang="it-IT" baseline="0" dirty="0" smtClean="0">
                          <a:latin typeface="+mj-lt"/>
                        </a:rPr>
                        <a:t>ECO!</a:t>
                      </a:r>
                      <a:endParaRPr lang="it-IT" dirty="0" smtClean="0">
                        <a:latin typeface="+mj-lt"/>
                      </a:endParaRPr>
                    </a:p>
                  </a:txBody>
                  <a:tcPr/>
                </a:tc>
              </a:tr>
              <a:tr h="370840">
                <a:tc>
                  <a:txBody>
                    <a:bodyPr/>
                    <a:lstStyle/>
                    <a:p>
                      <a:r>
                        <a:rPr lang="it-IT" sz="1800" dirty="0" err="1" smtClean="0">
                          <a:latin typeface="+mj-lt"/>
                        </a:rPr>
                        <a:t>Enalapril</a:t>
                      </a:r>
                      <a:r>
                        <a:rPr lang="it-IT" sz="1800" dirty="0" smtClean="0">
                          <a:latin typeface="+mj-lt"/>
                        </a:rPr>
                        <a:t> 20 mg/</a:t>
                      </a:r>
                      <a:r>
                        <a:rPr lang="it-IT" sz="1800" dirty="0" err="1" smtClean="0">
                          <a:latin typeface="+mj-lt"/>
                        </a:rPr>
                        <a:t>die</a:t>
                      </a:r>
                      <a:r>
                        <a:rPr lang="it-IT" sz="1800" dirty="0" smtClean="0">
                          <a:latin typeface="+mj-lt"/>
                        </a:rPr>
                        <a:t>, </a:t>
                      </a:r>
                      <a:endParaRPr lang="it-IT" dirty="0">
                        <a:latin typeface="+mj-lt"/>
                      </a:endParaRPr>
                    </a:p>
                  </a:txBody>
                  <a:tcPr/>
                </a:tc>
                <a:tc>
                  <a:txBody>
                    <a:bodyPr/>
                    <a:lstStyle/>
                    <a:p>
                      <a:r>
                        <a:rPr lang="it-IT" dirty="0" smtClean="0">
                          <a:latin typeface="+mj-lt"/>
                        </a:rPr>
                        <a:t>OK</a:t>
                      </a:r>
                      <a:endParaRPr lang="it-IT" dirty="0">
                        <a:latin typeface="+mj-lt"/>
                      </a:endParaRPr>
                    </a:p>
                  </a:txBody>
                  <a:tcPr/>
                </a:tc>
                <a:tc>
                  <a:txBody>
                    <a:bodyPr/>
                    <a:lstStyle/>
                    <a:p>
                      <a:pPr marL="0" marR="0" indent="0" algn="l" defTabSz="914210" rtl="0" eaLnBrk="1" fontAlgn="auto" latinLnBrk="0" hangingPunct="1">
                        <a:lnSpc>
                          <a:spcPct val="100000"/>
                        </a:lnSpc>
                        <a:spcBef>
                          <a:spcPts val="0"/>
                        </a:spcBef>
                        <a:spcAft>
                          <a:spcPts val="0"/>
                        </a:spcAft>
                        <a:buClrTx/>
                        <a:buSzTx/>
                        <a:buFontTx/>
                        <a:buNone/>
                        <a:tabLst/>
                        <a:defRPr/>
                      </a:pPr>
                      <a:r>
                        <a:rPr lang="it-IT" dirty="0" smtClean="0">
                          <a:latin typeface="+mj-lt"/>
                          <a:cs typeface="Arial"/>
                        </a:rPr>
                        <a:t>↓ PA</a:t>
                      </a:r>
                      <a:r>
                        <a:rPr lang="it-IT" baseline="0" dirty="0" smtClean="0">
                          <a:latin typeface="+mj-lt"/>
                          <a:cs typeface="Arial"/>
                        </a:rPr>
                        <a:t> / Prevenzione eventi cardiovascolari</a:t>
                      </a:r>
                      <a:endParaRPr lang="it-IT" dirty="0" smtClean="0">
                        <a:latin typeface="+mj-lt"/>
                      </a:endParaRPr>
                    </a:p>
                  </a:txBody>
                  <a:tcPr/>
                </a:tc>
              </a:tr>
              <a:tr h="370840">
                <a:tc>
                  <a:txBody>
                    <a:bodyPr/>
                    <a:lstStyle/>
                    <a:p>
                      <a:r>
                        <a:rPr lang="it-IT" sz="1800" dirty="0" err="1" smtClean="0">
                          <a:latin typeface="+mj-lt"/>
                        </a:rPr>
                        <a:t>Atorvastatina</a:t>
                      </a:r>
                      <a:r>
                        <a:rPr lang="it-IT" sz="1800" dirty="0" smtClean="0">
                          <a:latin typeface="+mj-lt"/>
                        </a:rPr>
                        <a:t> 40 mg, </a:t>
                      </a:r>
                      <a:endParaRPr lang="it-IT" dirty="0">
                        <a:latin typeface="+mj-lt"/>
                      </a:endParaRPr>
                    </a:p>
                  </a:txBody>
                  <a:tcPr/>
                </a:tc>
                <a:tc>
                  <a:txBody>
                    <a:bodyPr/>
                    <a:lstStyle/>
                    <a:p>
                      <a:r>
                        <a:rPr lang="it-IT" dirty="0" smtClean="0">
                          <a:latin typeface="+mj-lt"/>
                        </a:rPr>
                        <a:t>Ok?</a:t>
                      </a:r>
                      <a:endParaRPr lang="it-IT" dirty="0">
                        <a:latin typeface="+mj-lt"/>
                      </a:endParaRPr>
                    </a:p>
                  </a:txBody>
                  <a:tcPr/>
                </a:tc>
                <a:tc>
                  <a:txBody>
                    <a:bodyPr/>
                    <a:lstStyle/>
                    <a:p>
                      <a:pPr marL="0" marR="0" indent="0" algn="l" defTabSz="914210" rtl="0" eaLnBrk="1" fontAlgn="auto" latinLnBrk="0" hangingPunct="1">
                        <a:lnSpc>
                          <a:spcPct val="100000"/>
                        </a:lnSpc>
                        <a:spcBef>
                          <a:spcPts val="0"/>
                        </a:spcBef>
                        <a:spcAft>
                          <a:spcPts val="0"/>
                        </a:spcAft>
                        <a:buClrTx/>
                        <a:buSzTx/>
                        <a:buFontTx/>
                        <a:buNone/>
                        <a:tabLst/>
                        <a:defRPr/>
                      </a:pPr>
                      <a:r>
                        <a:rPr lang="it-IT" baseline="0" dirty="0" smtClean="0">
                          <a:latin typeface="+mj-lt"/>
                          <a:cs typeface="Arial"/>
                        </a:rPr>
                        <a:t>Prevenzione eventi cardiovascolari, basso costo ma </a:t>
                      </a:r>
                      <a:r>
                        <a:rPr lang="it-IT" baseline="0" dirty="0" err="1" smtClean="0">
                          <a:latin typeface="+mj-lt"/>
                          <a:cs typeface="Arial"/>
                        </a:rPr>
                        <a:t>politerapia</a:t>
                      </a:r>
                      <a:endParaRPr lang="it-IT" dirty="0" smtClean="0">
                        <a:latin typeface="+mj-lt"/>
                      </a:endParaRPr>
                    </a:p>
                  </a:txBody>
                  <a:tcPr/>
                </a:tc>
              </a:tr>
              <a:tr h="370840">
                <a:tc>
                  <a:txBody>
                    <a:bodyPr/>
                    <a:lstStyle/>
                    <a:p>
                      <a:r>
                        <a:rPr lang="it-IT" sz="1800" dirty="0" err="1" smtClean="0">
                          <a:latin typeface="+mj-lt"/>
                        </a:rPr>
                        <a:t>Omeprazolo</a:t>
                      </a:r>
                      <a:r>
                        <a:rPr lang="it-IT" sz="1800" dirty="0" smtClean="0">
                          <a:latin typeface="+mj-lt"/>
                        </a:rPr>
                        <a:t> 20 mg/</a:t>
                      </a:r>
                      <a:r>
                        <a:rPr lang="it-IT" sz="1800" dirty="0" err="1" smtClean="0">
                          <a:latin typeface="+mj-lt"/>
                        </a:rPr>
                        <a:t>die</a:t>
                      </a:r>
                      <a:r>
                        <a:rPr lang="it-IT" sz="1800" dirty="0" smtClean="0">
                          <a:latin typeface="+mj-lt"/>
                        </a:rPr>
                        <a:t>.</a:t>
                      </a:r>
                      <a:endParaRPr lang="it-IT" dirty="0">
                        <a:latin typeface="+mj-lt"/>
                      </a:endParaRPr>
                    </a:p>
                  </a:txBody>
                  <a:tcPr/>
                </a:tc>
                <a:tc>
                  <a:txBody>
                    <a:bodyPr/>
                    <a:lstStyle/>
                    <a:p>
                      <a:r>
                        <a:rPr lang="it-IT" dirty="0" smtClean="0">
                          <a:latin typeface="+mj-lt"/>
                        </a:rPr>
                        <a:t>Ok?</a:t>
                      </a:r>
                      <a:endParaRPr lang="it-IT" dirty="0">
                        <a:latin typeface="+mj-lt"/>
                      </a:endParaRPr>
                    </a:p>
                  </a:txBody>
                  <a:tcPr/>
                </a:tc>
                <a:tc>
                  <a:txBody>
                    <a:bodyPr/>
                    <a:lstStyle/>
                    <a:p>
                      <a:pPr marL="0" marR="0" indent="0" algn="l" defTabSz="914210" rtl="0" eaLnBrk="1" fontAlgn="auto" latinLnBrk="0" hangingPunct="1">
                        <a:lnSpc>
                          <a:spcPct val="100000"/>
                        </a:lnSpc>
                        <a:spcBef>
                          <a:spcPts val="0"/>
                        </a:spcBef>
                        <a:spcAft>
                          <a:spcPts val="0"/>
                        </a:spcAft>
                        <a:buClrTx/>
                        <a:buSzTx/>
                        <a:buFontTx/>
                        <a:buNone/>
                        <a:tabLst/>
                        <a:defRPr/>
                      </a:pPr>
                      <a:r>
                        <a:rPr lang="it-IT" dirty="0" err="1" smtClean="0">
                          <a:latin typeface="+mj-lt"/>
                        </a:rPr>
                        <a:t>Gastroprotezione</a:t>
                      </a:r>
                      <a:r>
                        <a:rPr lang="it-IT" dirty="0" smtClean="0">
                          <a:latin typeface="+mj-lt"/>
                        </a:rPr>
                        <a:t> in terapia con ASA</a:t>
                      </a:r>
                    </a:p>
                  </a:txBody>
                  <a:tcPr/>
                </a:tc>
              </a:tr>
            </a:tbl>
          </a:graphicData>
        </a:graphic>
      </p:graphicFrame>
      <p:sp>
        <p:nvSpPr>
          <p:cNvPr id="5" name="Segnaposto numero diapositiva 4"/>
          <p:cNvSpPr>
            <a:spLocks noGrp="1"/>
          </p:cNvSpPr>
          <p:nvPr>
            <p:ph type="sldNum" sz="quarter" idx="12"/>
          </p:nvPr>
        </p:nvSpPr>
        <p:spPr/>
        <p:txBody>
          <a:bodyPr/>
          <a:lstStyle/>
          <a:p>
            <a:pPr>
              <a:defRPr/>
            </a:pPr>
            <a:fld id="{57CECDB7-C2A7-462A-9393-ED7B25F08FB7}" type="slidenum">
              <a:rPr lang="en-US" smtClean="0"/>
              <a:pPr>
                <a:defRPr/>
              </a:pPr>
              <a:t>87</a:t>
            </a:fld>
            <a:endParaRPr lang="en-US" dirty="0"/>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Terapia altri farmaci???</a:t>
            </a:r>
            <a:endParaRPr lang="it-IT" b="1" dirty="0"/>
          </a:p>
        </p:txBody>
      </p:sp>
      <p:sp>
        <p:nvSpPr>
          <p:cNvPr id="3" name="Segnaposto testo 2"/>
          <p:cNvSpPr>
            <a:spLocks noGrp="1"/>
          </p:cNvSpPr>
          <p:nvPr>
            <p:ph type="body" sz="quarter" idx="10"/>
          </p:nvPr>
        </p:nvSpPr>
        <p:spPr/>
        <p:txBody>
          <a:bodyPr/>
          <a:lstStyle/>
          <a:p>
            <a:endParaRPr lang="it-IT"/>
          </a:p>
        </p:txBody>
      </p:sp>
      <p:graphicFrame>
        <p:nvGraphicFramePr>
          <p:cNvPr id="6" name="Segnaposto contenuto 5"/>
          <p:cNvGraphicFramePr>
            <a:graphicFrameLocks noGrp="1"/>
          </p:cNvGraphicFramePr>
          <p:nvPr>
            <p:ph idx="1"/>
          </p:nvPr>
        </p:nvGraphicFramePr>
        <p:xfrm>
          <a:off x="523875" y="1346200"/>
          <a:ext cx="8334375" cy="3200400"/>
        </p:xfrm>
        <a:graphic>
          <a:graphicData uri="http://schemas.openxmlformats.org/drawingml/2006/table">
            <a:tbl>
              <a:tblPr firstRow="1" bandRow="1">
                <a:tableStyleId>{073A0DAA-6AF3-43AB-8588-CEC1D06C72B9}</a:tableStyleId>
              </a:tblPr>
              <a:tblGrid>
                <a:gridCol w="2778125"/>
                <a:gridCol w="2778125"/>
                <a:gridCol w="2778125"/>
              </a:tblGrid>
              <a:tr h="370840">
                <a:tc>
                  <a:txBody>
                    <a:bodyPr/>
                    <a:lstStyle/>
                    <a:p>
                      <a:endParaRPr lang="it-IT" sz="2000" dirty="0">
                        <a:latin typeface="+mj-lt"/>
                      </a:endParaRPr>
                    </a:p>
                  </a:txBody>
                  <a:tcPr/>
                </a:tc>
                <a:tc>
                  <a:txBody>
                    <a:bodyPr/>
                    <a:lstStyle/>
                    <a:p>
                      <a:endParaRPr lang="it-IT" sz="2000">
                        <a:latin typeface="+mj-lt"/>
                      </a:endParaRPr>
                    </a:p>
                  </a:txBody>
                  <a:tcPr/>
                </a:tc>
                <a:tc>
                  <a:txBody>
                    <a:bodyPr/>
                    <a:lstStyle/>
                    <a:p>
                      <a:endParaRPr lang="it-IT" sz="2000">
                        <a:latin typeface="+mj-lt"/>
                      </a:endParaRPr>
                    </a:p>
                  </a:txBody>
                  <a:tcPr/>
                </a:tc>
              </a:tr>
              <a:tr h="370840">
                <a:tc>
                  <a:txBody>
                    <a:bodyPr/>
                    <a:lstStyle/>
                    <a:p>
                      <a:r>
                        <a:rPr lang="it-IT" sz="2000" dirty="0" err="1" smtClean="0">
                          <a:latin typeface="+mj-lt"/>
                        </a:rPr>
                        <a:t>Bbloccanti</a:t>
                      </a:r>
                      <a:endParaRPr lang="it-IT" sz="2000" dirty="0">
                        <a:latin typeface="+mj-lt"/>
                      </a:endParaRPr>
                    </a:p>
                  </a:txBody>
                  <a:tcPr/>
                </a:tc>
                <a:tc>
                  <a:txBody>
                    <a:bodyPr/>
                    <a:lstStyle/>
                    <a:p>
                      <a:r>
                        <a:rPr lang="it-IT" sz="2000" dirty="0" smtClean="0">
                          <a:latin typeface="+mj-lt"/>
                        </a:rPr>
                        <a:t>NO!!!</a:t>
                      </a:r>
                      <a:endParaRPr lang="it-IT" sz="2000" dirty="0">
                        <a:latin typeface="+mj-lt"/>
                      </a:endParaRPr>
                    </a:p>
                  </a:txBody>
                  <a:tcPr/>
                </a:tc>
                <a:tc>
                  <a:txBody>
                    <a:bodyPr/>
                    <a:lstStyle/>
                    <a:p>
                      <a:r>
                        <a:rPr lang="it-IT" sz="2000" dirty="0" smtClean="0">
                          <a:latin typeface="+mj-lt"/>
                          <a:cs typeface="Arial"/>
                        </a:rPr>
                        <a:t>BPCO</a:t>
                      </a:r>
                      <a:endParaRPr lang="it-IT" sz="2000" dirty="0">
                        <a:latin typeface="+mj-lt"/>
                      </a:endParaRPr>
                    </a:p>
                  </a:txBody>
                  <a:tcPr/>
                </a:tc>
              </a:tr>
              <a:tr h="370840">
                <a:tc>
                  <a:txBody>
                    <a:bodyPr/>
                    <a:lstStyle/>
                    <a:p>
                      <a:r>
                        <a:rPr lang="it-IT" sz="2000" dirty="0" err="1" smtClean="0">
                          <a:latin typeface="+mj-lt"/>
                        </a:rPr>
                        <a:t>Calcioantagonisti</a:t>
                      </a:r>
                      <a:r>
                        <a:rPr lang="it-IT" sz="2000" dirty="0" smtClean="0">
                          <a:latin typeface="+mj-lt"/>
                        </a:rPr>
                        <a:t> tipo </a:t>
                      </a:r>
                      <a:r>
                        <a:rPr lang="it-IT" sz="2000" dirty="0" err="1" smtClean="0">
                          <a:latin typeface="+mj-lt"/>
                        </a:rPr>
                        <a:t>verapamil</a:t>
                      </a:r>
                      <a:r>
                        <a:rPr lang="it-IT" sz="2000" dirty="0" smtClean="0">
                          <a:latin typeface="+mj-lt"/>
                        </a:rPr>
                        <a:t> o </a:t>
                      </a:r>
                      <a:r>
                        <a:rPr lang="it-IT" sz="2000" dirty="0" err="1" smtClean="0">
                          <a:latin typeface="+mj-lt"/>
                        </a:rPr>
                        <a:t>diltaizem</a:t>
                      </a:r>
                      <a:endParaRPr lang="it-IT" sz="2000" dirty="0">
                        <a:latin typeface="+mj-lt"/>
                      </a:endParaRPr>
                    </a:p>
                  </a:txBody>
                  <a:tcPr/>
                </a:tc>
                <a:tc>
                  <a:txBody>
                    <a:bodyPr/>
                    <a:lstStyle/>
                    <a:p>
                      <a:r>
                        <a:rPr lang="it-IT" sz="2000" dirty="0" smtClean="0">
                          <a:latin typeface="+mj-lt"/>
                        </a:rPr>
                        <a:t>Si se paziente tachicardico e/o con aritmie sopraventricolari</a:t>
                      </a:r>
                      <a:endParaRPr lang="it-IT" sz="2000" dirty="0">
                        <a:latin typeface="+mj-lt"/>
                      </a:endParaRPr>
                    </a:p>
                  </a:txBody>
                  <a:tcPr/>
                </a:tc>
                <a:tc>
                  <a:txBody>
                    <a:bodyPr/>
                    <a:lstStyle/>
                    <a:p>
                      <a:pPr marL="0" marR="0" indent="0" algn="l" defTabSz="914210" rtl="0" eaLnBrk="1" fontAlgn="auto" latinLnBrk="0" hangingPunct="1">
                        <a:lnSpc>
                          <a:spcPct val="100000"/>
                        </a:lnSpc>
                        <a:spcBef>
                          <a:spcPts val="0"/>
                        </a:spcBef>
                        <a:spcAft>
                          <a:spcPts val="0"/>
                        </a:spcAft>
                        <a:buClrTx/>
                        <a:buSzTx/>
                        <a:buFontTx/>
                        <a:buNone/>
                        <a:tabLst/>
                        <a:defRPr/>
                      </a:pPr>
                      <a:r>
                        <a:rPr lang="it-IT" sz="2000" dirty="0" smtClean="0">
                          <a:latin typeface="+mj-lt"/>
                          <a:cs typeface="Arial"/>
                        </a:rPr>
                        <a:t>↓ sintomi per</a:t>
                      </a:r>
                      <a:r>
                        <a:rPr lang="it-IT" sz="2000" baseline="0" dirty="0" smtClean="0">
                          <a:latin typeface="+mj-lt"/>
                          <a:cs typeface="Arial"/>
                        </a:rPr>
                        <a:t> </a:t>
                      </a:r>
                      <a:r>
                        <a:rPr lang="it-IT" sz="2000" dirty="0" smtClean="0">
                          <a:latin typeface="+mj-lt"/>
                          <a:cs typeface="Arial"/>
                        </a:rPr>
                        <a:t>↓ FC</a:t>
                      </a:r>
                      <a:endParaRPr lang="it-IT" sz="2000" dirty="0" smtClean="0">
                        <a:latin typeface="+mj-lt"/>
                      </a:endParaRPr>
                    </a:p>
                  </a:txBody>
                  <a:tcPr/>
                </a:tc>
              </a:tr>
              <a:tr h="370840">
                <a:tc>
                  <a:txBody>
                    <a:bodyPr/>
                    <a:lstStyle/>
                    <a:p>
                      <a:r>
                        <a:rPr lang="it-IT" sz="2000" dirty="0" err="1" smtClean="0">
                          <a:latin typeface="+mj-lt"/>
                        </a:rPr>
                        <a:t>Ivabradina</a:t>
                      </a:r>
                      <a:endParaRPr lang="it-IT" sz="2000" dirty="0">
                        <a:latin typeface="+mj-lt"/>
                      </a:endParaRPr>
                    </a:p>
                  </a:txBody>
                  <a:tcPr/>
                </a:tc>
                <a:tc>
                  <a:txBody>
                    <a:bodyPr/>
                    <a:lstStyle/>
                    <a:p>
                      <a:r>
                        <a:rPr lang="it-IT" sz="2000" dirty="0" smtClean="0">
                          <a:latin typeface="+mj-lt"/>
                        </a:rPr>
                        <a:t>Sì se</a:t>
                      </a:r>
                      <a:r>
                        <a:rPr lang="it-IT" sz="2000" baseline="0" dirty="0" smtClean="0">
                          <a:latin typeface="+mj-lt"/>
                        </a:rPr>
                        <a:t> in ritmo sinusale e con FC &gt;70/m</a:t>
                      </a:r>
                      <a:endParaRPr lang="it-IT" sz="2000" dirty="0">
                        <a:latin typeface="+mj-lt"/>
                      </a:endParaRPr>
                    </a:p>
                  </a:txBody>
                  <a:tcPr/>
                </a:tc>
                <a:tc>
                  <a:txBody>
                    <a:bodyPr/>
                    <a:lstStyle/>
                    <a:p>
                      <a:pPr marL="0" marR="0" indent="0" algn="l" defTabSz="914210" rtl="0" eaLnBrk="1" fontAlgn="auto" latinLnBrk="0" hangingPunct="1">
                        <a:lnSpc>
                          <a:spcPct val="100000"/>
                        </a:lnSpc>
                        <a:spcBef>
                          <a:spcPts val="0"/>
                        </a:spcBef>
                        <a:spcAft>
                          <a:spcPts val="0"/>
                        </a:spcAft>
                        <a:buClrTx/>
                        <a:buSzTx/>
                        <a:buFontTx/>
                        <a:buNone/>
                        <a:tabLst/>
                        <a:defRPr/>
                      </a:pPr>
                      <a:r>
                        <a:rPr lang="it-IT" sz="2000" dirty="0" smtClean="0">
                          <a:latin typeface="+mj-lt"/>
                          <a:cs typeface="Arial"/>
                        </a:rPr>
                        <a:t>↓ sintomi per</a:t>
                      </a:r>
                      <a:r>
                        <a:rPr lang="it-IT" sz="2000" baseline="0" dirty="0" smtClean="0">
                          <a:latin typeface="+mj-lt"/>
                          <a:cs typeface="Arial"/>
                        </a:rPr>
                        <a:t> </a:t>
                      </a:r>
                      <a:r>
                        <a:rPr lang="it-IT" sz="2000" dirty="0" smtClean="0">
                          <a:latin typeface="+mj-lt"/>
                          <a:cs typeface="Arial"/>
                        </a:rPr>
                        <a:t>↓ FC</a:t>
                      </a:r>
                      <a:endParaRPr lang="it-IT" sz="2000" dirty="0" smtClean="0">
                        <a:latin typeface="+mj-lt"/>
                      </a:endParaRPr>
                    </a:p>
                    <a:p>
                      <a:pPr marL="0" marR="0" indent="0" algn="l" defTabSz="914210" rtl="0" eaLnBrk="1" fontAlgn="auto" latinLnBrk="0" hangingPunct="1">
                        <a:lnSpc>
                          <a:spcPct val="100000"/>
                        </a:lnSpc>
                        <a:spcBef>
                          <a:spcPts val="0"/>
                        </a:spcBef>
                        <a:spcAft>
                          <a:spcPts val="0"/>
                        </a:spcAft>
                        <a:buClrTx/>
                        <a:buSzTx/>
                        <a:buFontTx/>
                        <a:buNone/>
                        <a:tabLst/>
                        <a:defRPr/>
                      </a:pPr>
                      <a:r>
                        <a:rPr lang="it-IT" sz="2000" dirty="0" smtClean="0">
                          <a:latin typeface="+mj-lt"/>
                        </a:rPr>
                        <a:t>Prevenzione eventi?</a:t>
                      </a:r>
                    </a:p>
                  </a:txBody>
                  <a:tcPr/>
                </a:tc>
              </a:tr>
              <a:tr h="370840">
                <a:tc>
                  <a:txBody>
                    <a:bodyPr/>
                    <a:lstStyle/>
                    <a:p>
                      <a:r>
                        <a:rPr lang="it-IT" sz="2000" dirty="0" err="1" smtClean="0">
                          <a:latin typeface="+mj-lt"/>
                        </a:rPr>
                        <a:t>Ranolazina</a:t>
                      </a:r>
                      <a:endParaRPr lang="it-IT" sz="2000" dirty="0">
                        <a:latin typeface="+mj-lt"/>
                      </a:endParaRPr>
                    </a:p>
                  </a:txBody>
                  <a:tcPr/>
                </a:tc>
                <a:tc>
                  <a:txBody>
                    <a:bodyPr/>
                    <a:lstStyle/>
                    <a:p>
                      <a:r>
                        <a:rPr lang="it-IT" sz="2000" dirty="0" smtClean="0">
                          <a:latin typeface="+mj-lt"/>
                        </a:rPr>
                        <a:t>Sì se persistenza di episodi anginosi</a:t>
                      </a:r>
                      <a:r>
                        <a:rPr lang="it-IT" sz="2000" baseline="0" dirty="0" smtClean="0">
                          <a:latin typeface="+mj-lt"/>
                        </a:rPr>
                        <a:t> </a:t>
                      </a:r>
                      <a:r>
                        <a:rPr lang="it-IT" sz="2000" dirty="0" smtClean="0">
                          <a:latin typeface="+mj-lt"/>
                        </a:rPr>
                        <a:t>?</a:t>
                      </a:r>
                      <a:endParaRPr lang="it-IT" sz="2000" dirty="0">
                        <a:latin typeface="+mj-lt"/>
                      </a:endParaRPr>
                    </a:p>
                  </a:txBody>
                  <a:tcPr/>
                </a:tc>
                <a:tc>
                  <a:txBody>
                    <a:bodyPr/>
                    <a:lstStyle/>
                    <a:p>
                      <a:pPr marL="0" marR="0" indent="0" algn="l" defTabSz="914210" rtl="0" eaLnBrk="1" fontAlgn="auto" latinLnBrk="0" hangingPunct="1">
                        <a:lnSpc>
                          <a:spcPct val="100000"/>
                        </a:lnSpc>
                        <a:spcBef>
                          <a:spcPts val="0"/>
                        </a:spcBef>
                        <a:spcAft>
                          <a:spcPts val="0"/>
                        </a:spcAft>
                        <a:buClrTx/>
                        <a:buSzTx/>
                        <a:buFontTx/>
                        <a:buNone/>
                        <a:tabLst/>
                        <a:defRPr/>
                      </a:pPr>
                      <a:r>
                        <a:rPr lang="it-IT" sz="2000" dirty="0" smtClean="0">
                          <a:latin typeface="+mj-lt"/>
                          <a:cs typeface="Arial"/>
                        </a:rPr>
                        <a:t>Effetto </a:t>
                      </a:r>
                      <a:r>
                        <a:rPr lang="it-IT" sz="2000" dirty="0" err="1" smtClean="0">
                          <a:latin typeface="+mj-lt"/>
                          <a:cs typeface="Arial"/>
                        </a:rPr>
                        <a:t>antischemico</a:t>
                      </a:r>
                      <a:r>
                        <a:rPr lang="it-IT" sz="2000" dirty="0" smtClean="0">
                          <a:latin typeface="+mj-lt"/>
                          <a:cs typeface="Arial"/>
                        </a:rPr>
                        <a:t> / prevenzione eventi</a:t>
                      </a:r>
                      <a:endParaRPr lang="it-IT" sz="2000" dirty="0" smtClean="0">
                        <a:latin typeface="+mj-lt"/>
                      </a:endParaRPr>
                    </a:p>
                  </a:txBody>
                  <a:tcPr/>
                </a:tc>
              </a:tr>
            </a:tbl>
          </a:graphicData>
        </a:graphic>
      </p:graphicFrame>
      <p:sp>
        <p:nvSpPr>
          <p:cNvPr id="5" name="Segnaposto numero diapositiva 4"/>
          <p:cNvSpPr>
            <a:spLocks noGrp="1"/>
          </p:cNvSpPr>
          <p:nvPr>
            <p:ph type="sldNum" sz="quarter" idx="12"/>
          </p:nvPr>
        </p:nvSpPr>
        <p:spPr/>
        <p:txBody>
          <a:bodyPr/>
          <a:lstStyle/>
          <a:p>
            <a:pPr>
              <a:defRPr/>
            </a:pPr>
            <a:fld id="{57CECDB7-C2A7-462A-9393-ED7B25F08FB7}" type="slidenum">
              <a:rPr lang="en-US" smtClean="0"/>
              <a:pPr>
                <a:defRPr/>
              </a:pPr>
              <a:t>88</a:t>
            </a:fld>
            <a:endParaRPr lang="en-US" dirty="0"/>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Programma Comorbilità.png"/>
          <p:cNvPicPr>
            <a:picLocks noChangeAspect="1"/>
          </p:cNvPicPr>
          <p:nvPr/>
        </p:nvPicPr>
        <p:blipFill>
          <a:blip r:embed="rId2"/>
          <a:srcRect l="58333" t="36590" b="50891"/>
          <a:stretch>
            <a:fillRect/>
          </a:stretch>
        </p:blipFill>
        <p:spPr>
          <a:xfrm>
            <a:off x="0" y="2209800"/>
            <a:ext cx="9144000" cy="1371600"/>
          </a:xfrm>
          <a:prstGeom prst="rect">
            <a:avLst/>
          </a:prstGeom>
        </p:spPr>
      </p:pic>
      <p:pic>
        <p:nvPicPr>
          <p:cNvPr id="3" name="Immagine 2" descr="Le comorbilità nell'avvicinamento al fine vita.png"/>
          <p:cNvPicPr>
            <a:picLocks noChangeAspect="1"/>
          </p:cNvPicPr>
          <p:nvPr/>
        </p:nvPicPr>
        <p:blipFill>
          <a:blip r:embed="rId3"/>
          <a:srcRect r="56667" b="69194"/>
          <a:stretch>
            <a:fillRect/>
          </a:stretch>
        </p:blipFill>
        <p:spPr>
          <a:xfrm>
            <a:off x="1" y="0"/>
            <a:ext cx="4168858" cy="1600200"/>
          </a:xfrm>
          <a:prstGeom prst="rect">
            <a:avLst/>
          </a:prstGeom>
        </p:spPr>
      </p:pic>
      <p:pic>
        <p:nvPicPr>
          <p:cNvPr id="5" name="Immagine 4" descr="Le comorbilità nell'avvicinamento al fine vita.png"/>
          <p:cNvPicPr>
            <a:picLocks noChangeAspect="1"/>
          </p:cNvPicPr>
          <p:nvPr/>
        </p:nvPicPr>
        <p:blipFill>
          <a:blip r:embed="rId3"/>
          <a:srcRect t="70675" b="16978"/>
          <a:stretch>
            <a:fillRect/>
          </a:stretch>
        </p:blipFill>
        <p:spPr>
          <a:xfrm>
            <a:off x="0" y="6248400"/>
            <a:ext cx="9144000" cy="6096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chemeClr val="bg1">
              <a:lumMod val="85000"/>
            </a:schemeClr>
          </a:solidFill>
        </p:spPr>
        <p:txBody>
          <a:bodyPr/>
          <a:lstStyle/>
          <a:p>
            <a:r>
              <a:rPr lang="it-IT" b="1" dirty="0" smtClean="0">
                <a:solidFill>
                  <a:schemeClr val="tx2"/>
                </a:solidFill>
              </a:rPr>
              <a:t>Contesto  Socio-Assistenziale</a:t>
            </a:r>
            <a:endParaRPr lang="it-IT" b="1" dirty="0">
              <a:solidFill>
                <a:schemeClr val="tx2"/>
              </a:solidFill>
            </a:endParaRPr>
          </a:p>
        </p:txBody>
      </p:sp>
      <p:sp>
        <p:nvSpPr>
          <p:cNvPr id="3" name="Segnaposto contenuto 2"/>
          <p:cNvSpPr>
            <a:spLocks noGrp="1"/>
          </p:cNvSpPr>
          <p:nvPr>
            <p:ph idx="1"/>
          </p:nvPr>
        </p:nvSpPr>
        <p:spPr>
          <a:ln>
            <a:solidFill>
              <a:schemeClr val="tx2"/>
            </a:solidFill>
          </a:ln>
        </p:spPr>
        <p:txBody>
          <a:bodyPr>
            <a:normAutofit fontScale="85000" lnSpcReduction="20000"/>
          </a:bodyPr>
          <a:lstStyle/>
          <a:p>
            <a:r>
              <a:rPr lang="it-IT" dirty="0" smtClean="0"/>
              <a:t> Vive con la Moglie di 73 anni, in buone condizioni generali. Negli ultimi mesi la donna riferisce un calo del tono dell’umore e una difficoltà progressiva a reggere il carico emotivo conseguente al peggioramento delle condizioni cliniche del marito (Depressione Reattiva?).</a:t>
            </a:r>
          </a:p>
          <a:p>
            <a:r>
              <a:rPr lang="it-IT" dirty="0" smtClean="0"/>
              <a:t>Ha 1 figlio di 46 anni e 1 figlia di 48 anni che vivono nella stessa zona. Entrambi i figli sono lavoratori e riescono a prendersi cura del padre nelle ore serali e nei week-end.</a:t>
            </a:r>
          </a:p>
          <a:p>
            <a:r>
              <a:rPr lang="it-IT" dirty="0" smtClean="0"/>
              <a:t> E’ attivo un acesso settimanale dell’infermiera ADI che come piano d’intervento ha il controllo dell’ulcera da pressione  presacrale.</a:t>
            </a:r>
            <a:endParaRPr lang="it-IT"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Programma Comorbilità.png"/>
          <p:cNvPicPr>
            <a:picLocks noChangeAspect="1"/>
          </p:cNvPicPr>
          <p:nvPr/>
        </p:nvPicPr>
        <p:blipFill>
          <a:blip r:embed="rId2"/>
          <a:srcRect l="58333" t="64865" r="13333" b="25156"/>
          <a:stretch>
            <a:fillRect/>
          </a:stretch>
        </p:blipFill>
        <p:spPr>
          <a:xfrm>
            <a:off x="914400" y="2743200"/>
            <a:ext cx="7315200" cy="1290918"/>
          </a:xfrm>
          <a:prstGeom prst="rect">
            <a:avLst/>
          </a:prstGeom>
        </p:spPr>
      </p:pic>
      <p:pic>
        <p:nvPicPr>
          <p:cNvPr id="3" name="Immagine 2" descr="Le comorbilità nell'avvicinamento al fine vita.png"/>
          <p:cNvPicPr>
            <a:picLocks noChangeAspect="1"/>
          </p:cNvPicPr>
          <p:nvPr/>
        </p:nvPicPr>
        <p:blipFill>
          <a:blip r:embed="rId3"/>
          <a:srcRect r="56667" b="69194"/>
          <a:stretch>
            <a:fillRect/>
          </a:stretch>
        </p:blipFill>
        <p:spPr>
          <a:xfrm>
            <a:off x="1" y="0"/>
            <a:ext cx="4168858" cy="1600200"/>
          </a:xfrm>
          <a:prstGeom prst="rect">
            <a:avLst/>
          </a:prstGeom>
        </p:spPr>
      </p:pic>
      <p:pic>
        <p:nvPicPr>
          <p:cNvPr id="5" name="Immagine 4" descr="Le comorbilità nell'avvicinamento al fine vita.png"/>
          <p:cNvPicPr>
            <a:picLocks noChangeAspect="1"/>
          </p:cNvPicPr>
          <p:nvPr/>
        </p:nvPicPr>
        <p:blipFill>
          <a:blip r:embed="rId3"/>
          <a:srcRect t="70675" b="16978"/>
          <a:stretch>
            <a:fillRect/>
          </a:stretch>
        </p:blipFill>
        <p:spPr>
          <a:xfrm>
            <a:off x="0" y="6248400"/>
            <a:ext cx="9144000" cy="609600"/>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Algoritmo.png"/>
          <p:cNvPicPr>
            <a:picLocks noChangeAspect="1"/>
          </p:cNvPicPr>
          <p:nvPr/>
        </p:nvPicPr>
        <p:blipFill>
          <a:blip r:embed="rId2"/>
          <a:stretch>
            <a:fillRect/>
          </a:stretch>
        </p:blipFill>
        <p:spPr>
          <a:xfrm>
            <a:off x="0" y="-1"/>
            <a:ext cx="9144000" cy="6803103"/>
          </a:xfrm>
          <a:prstGeom prst="rect">
            <a:avLst/>
          </a:prstGeom>
        </p:spPr>
      </p:pic>
      <p:sp>
        <p:nvSpPr>
          <p:cNvPr id="6" name="Rettangolo arrotondato 5"/>
          <p:cNvSpPr/>
          <p:nvPr/>
        </p:nvSpPr>
        <p:spPr>
          <a:xfrm>
            <a:off x="0" y="0"/>
            <a:ext cx="9144000" cy="1066800"/>
          </a:xfrm>
          <a:prstGeom prst="roundRect">
            <a:avLst/>
          </a:prstGeom>
          <a:noFill/>
          <a:ln w="66675">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Algoritmo.png"/>
          <p:cNvPicPr>
            <a:picLocks noChangeAspect="1"/>
          </p:cNvPicPr>
          <p:nvPr/>
        </p:nvPicPr>
        <p:blipFill>
          <a:blip r:embed="rId2"/>
          <a:srcRect b="85439"/>
          <a:stretch>
            <a:fillRect/>
          </a:stretch>
        </p:blipFill>
        <p:spPr>
          <a:xfrm>
            <a:off x="0" y="-1"/>
            <a:ext cx="9144000" cy="990601"/>
          </a:xfrm>
          <a:prstGeom prst="rect">
            <a:avLst/>
          </a:prstGeom>
        </p:spPr>
      </p:pic>
      <p:sp>
        <p:nvSpPr>
          <p:cNvPr id="6" name="Rettangolo arrotondato 5"/>
          <p:cNvSpPr/>
          <p:nvPr/>
        </p:nvSpPr>
        <p:spPr>
          <a:xfrm>
            <a:off x="0" y="0"/>
            <a:ext cx="9144000" cy="1066800"/>
          </a:xfrm>
          <a:prstGeom prst="roundRect">
            <a:avLst/>
          </a:prstGeom>
          <a:noFill/>
          <a:ln w="66675">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it-IT"/>
          </a:p>
        </p:txBody>
      </p:sp>
      <p:sp>
        <p:nvSpPr>
          <p:cNvPr id="4" name="Rettangolo arrotondato 3"/>
          <p:cNvSpPr/>
          <p:nvPr/>
        </p:nvSpPr>
        <p:spPr>
          <a:xfrm>
            <a:off x="228600" y="1600200"/>
            <a:ext cx="8686800" cy="2514600"/>
          </a:xfrm>
          <a:prstGeom prst="roundRect">
            <a:avLst/>
          </a:prstGeom>
          <a:solidFill>
            <a:srgbClr val="FFFF00">
              <a:alpha val="51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400" b="1">
                <a:solidFill>
                  <a:schemeClr val="tx1"/>
                </a:solidFill>
              </a:rPr>
              <a:t>LA DOMANDA SORPRENDENTE</a:t>
            </a:r>
          </a:p>
          <a:p>
            <a:pPr algn="ctr"/>
            <a:endParaRPr lang="it-IT" sz="2400">
              <a:solidFill>
                <a:schemeClr val="tx1"/>
              </a:solidFill>
            </a:endParaRPr>
          </a:p>
          <a:p>
            <a:pPr algn="ctr"/>
            <a:r>
              <a:rPr lang="it-IT" sz="2400">
                <a:solidFill>
                  <a:schemeClr val="tx1"/>
                </a:solidFill>
              </a:rPr>
              <a:t>Saresti sorpreso se il paziente morisse entro l’anno?</a:t>
            </a:r>
          </a:p>
        </p:txBody>
      </p:sp>
      <p:sp>
        <p:nvSpPr>
          <p:cNvPr id="8" name="CasellaDiTesto 7"/>
          <p:cNvSpPr txBox="1"/>
          <p:nvPr/>
        </p:nvSpPr>
        <p:spPr>
          <a:xfrm>
            <a:off x="685800" y="4648200"/>
            <a:ext cx="1143000" cy="92333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nchor="ctr">
            <a:spAutoFit/>
          </a:bodyPr>
          <a:lstStyle/>
          <a:p>
            <a:pPr algn="ctr"/>
            <a:r>
              <a:rPr lang="it-IT" sz="5400"/>
              <a:t> sì</a:t>
            </a:r>
            <a:endParaRPr lang="it-IT"/>
          </a:p>
        </p:txBody>
      </p:sp>
      <p:sp>
        <p:nvSpPr>
          <p:cNvPr id="9" name="CasellaDiTesto 8"/>
          <p:cNvSpPr txBox="1"/>
          <p:nvPr/>
        </p:nvSpPr>
        <p:spPr>
          <a:xfrm>
            <a:off x="7162800" y="4752201"/>
            <a:ext cx="1143000" cy="92333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nchor="ctr">
            <a:spAutoFit/>
          </a:bodyPr>
          <a:lstStyle/>
          <a:p>
            <a:pPr algn="ctr"/>
            <a:r>
              <a:rPr lang="it-IT" sz="5400" dirty="0"/>
              <a:t> No</a:t>
            </a:r>
            <a:endParaRPr lang="it-IT" dirty="0"/>
          </a:p>
        </p:txBody>
      </p:sp>
      <p:cxnSp>
        <p:nvCxnSpPr>
          <p:cNvPr id="10" name="Connettore 2 9"/>
          <p:cNvCxnSpPr/>
          <p:nvPr/>
        </p:nvCxnSpPr>
        <p:spPr>
          <a:xfrm rot="5400000">
            <a:off x="4266406" y="4572000"/>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CasellaDiTesto 10"/>
          <p:cNvSpPr txBox="1"/>
          <p:nvPr/>
        </p:nvSpPr>
        <p:spPr>
          <a:xfrm>
            <a:off x="3200400" y="5029200"/>
            <a:ext cx="274320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it-IT"/>
              <a:t>NON SO</a:t>
            </a:r>
          </a:p>
        </p:txBody>
      </p:sp>
      <p:cxnSp>
        <p:nvCxnSpPr>
          <p:cNvPr id="12" name="Connettore 2 11"/>
          <p:cNvCxnSpPr/>
          <p:nvPr/>
        </p:nvCxnSpPr>
        <p:spPr>
          <a:xfrm rot="5400000">
            <a:off x="4267994" y="5790406"/>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CasellaDiTesto 12"/>
          <p:cNvSpPr txBox="1"/>
          <p:nvPr/>
        </p:nvSpPr>
        <p:spPr>
          <a:xfrm>
            <a:off x="0" y="6172200"/>
            <a:ext cx="4343400" cy="38100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it-IT"/>
              <a:t>INDICATORI GENERALI DI PEGGIORAMENTO </a:t>
            </a:r>
          </a:p>
        </p:txBody>
      </p:sp>
      <p:sp>
        <p:nvSpPr>
          <p:cNvPr id="14" name="CasellaDiTesto 13"/>
          <p:cNvSpPr txBox="1"/>
          <p:nvPr/>
        </p:nvSpPr>
        <p:spPr>
          <a:xfrm>
            <a:off x="4800600" y="6172200"/>
            <a:ext cx="43434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it-IT"/>
              <a:t>INDICATORI CLINICI SPECIFICI  </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ndicatori Generali.png"/>
          <p:cNvPicPr>
            <a:picLocks noChangeAspect="1"/>
          </p:cNvPicPr>
          <p:nvPr/>
        </p:nvPicPr>
        <p:blipFill>
          <a:blip r:embed="rId2"/>
          <a:srcRect r="36667"/>
          <a:stretch>
            <a:fillRect/>
          </a:stretch>
        </p:blipFill>
        <p:spPr>
          <a:xfrm>
            <a:off x="-1" y="0"/>
            <a:ext cx="5791201" cy="6858000"/>
          </a:xfrm>
          <a:prstGeom prst="rect">
            <a:avLst/>
          </a:prstGeom>
        </p:spPr>
      </p:pic>
      <p:sp>
        <p:nvSpPr>
          <p:cNvPr id="10" name="Freccia destra 9"/>
          <p:cNvSpPr/>
          <p:nvPr/>
        </p:nvSpPr>
        <p:spPr>
          <a:xfrm>
            <a:off x="0" y="1752600"/>
            <a:ext cx="304800" cy="381000"/>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
        <p:nvSpPr>
          <p:cNvPr id="11" name="Freccia destra 10"/>
          <p:cNvSpPr/>
          <p:nvPr/>
        </p:nvSpPr>
        <p:spPr>
          <a:xfrm>
            <a:off x="0" y="2743200"/>
            <a:ext cx="304800" cy="381000"/>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
        <p:nvSpPr>
          <p:cNvPr id="12" name="Freccia destra 11"/>
          <p:cNvSpPr/>
          <p:nvPr/>
        </p:nvSpPr>
        <p:spPr>
          <a:xfrm>
            <a:off x="0" y="3352800"/>
            <a:ext cx="304800" cy="381000"/>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
        <p:nvSpPr>
          <p:cNvPr id="13" name="Freccia destra 12"/>
          <p:cNvSpPr/>
          <p:nvPr/>
        </p:nvSpPr>
        <p:spPr>
          <a:xfrm>
            <a:off x="0" y="3733800"/>
            <a:ext cx="304800" cy="381000"/>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
        <p:nvSpPr>
          <p:cNvPr id="14" name="Freccia destra 13"/>
          <p:cNvSpPr/>
          <p:nvPr/>
        </p:nvSpPr>
        <p:spPr>
          <a:xfrm>
            <a:off x="0" y="4038600"/>
            <a:ext cx="304800" cy="381000"/>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
        <p:nvSpPr>
          <p:cNvPr id="15" name="Freccia destra 14"/>
          <p:cNvSpPr/>
          <p:nvPr/>
        </p:nvSpPr>
        <p:spPr>
          <a:xfrm>
            <a:off x="0" y="4724400"/>
            <a:ext cx="304800" cy="381000"/>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
        <p:nvSpPr>
          <p:cNvPr id="9" name="Rettangolo arrotondato 8"/>
          <p:cNvSpPr/>
          <p:nvPr/>
        </p:nvSpPr>
        <p:spPr>
          <a:xfrm>
            <a:off x="5791200" y="1066800"/>
            <a:ext cx="3352800" cy="5562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lstStyle/>
          <a:p>
            <a:pPr algn="ctr"/>
            <a:r>
              <a:rPr lang="it-IT" b="1"/>
              <a:t>MARIO</a:t>
            </a:r>
          </a:p>
          <a:p>
            <a:pPr>
              <a:buFont typeface="Arial"/>
              <a:buChar char="•"/>
            </a:pPr>
            <a:r>
              <a:rPr lang="it-IT" sz="2000"/>
              <a:t> Allettato per più del 50% della giornata e dipendente per la maggior parte delle attività della vita quotidiana</a:t>
            </a:r>
          </a:p>
          <a:p>
            <a:pPr>
              <a:buFont typeface="Arial"/>
              <a:buChar char="•"/>
            </a:pPr>
            <a:r>
              <a:rPr lang="it-IT" sz="2000"/>
              <a:t> Comorbilità</a:t>
            </a:r>
          </a:p>
          <a:p>
            <a:pPr>
              <a:buFont typeface="Arial"/>
              <a:buChar char="•"/>
            </a:pPr>
            <a:r>
              <a:rPr lang="it-IT" sz="2000"/>
              <a:t> Peggiormento delle condizioni fisiche generali</a:t>
            </a:r>
          </a:p>
          <a:p>
            <a:pPr>
              <a:buFont typeface="Arial"/>
              <a:buChar char="•"/>
            </a:pPr>
            <a:r>
              <a:rPr lang="it-IT" sz="2000"/>
              <a:t> Malattie in stadio avanzato</a:t>
            </a:r>
          </a:p>
          <a:p>
            <a:pPr>
              <a:buFont typeface="Arial"/>
              <a:buChar char="•"/>
            </a:pPr>
            <a:r>
              <a:rPr lang="it-IT" sz="2000"/>
              <a:t> Diminuzione della risposta alla terapia</a:t>
            </a:r>
          </a:p>
          <a:p>
            <a:pPr>
              <a:buFont typeface="Arial"/>
              <a:buChar char="•"/>
            </a:pPr>
            <a:r>
              <a:rPr lang="it-IT" sz="2000"/>
              <a:t> Progressiva perdita di peso</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ndicatori Specific.png"/>
          <p:cNvPicPr>
            <a:picLocks noChangeAspect="1"/>
          </p:cNvPicPr>
          <p:nvPr/>
        </p:nvPicPr>
        <p:blipFill>
          <a:blip r:embed="rId2"/>
          <a:srcRect t="2558" b="57383"/>
          <a:stretch>
            <a:fillRect/>
          </a:stretch>
        </p:blipFill>
        <p:spPr>
          <a:xfrm>
            <a:off x="0" y="2057400"/>
            <a:ext cx="9144001" cy="2819400"/>
          </a:xfrm>
          <a:prstGeom prst="rect">
            <a:avLst/>
          </a:prstGeom>
        </p:spPr>
      </p:pic>
      <p:sp>
        <p:nvSpPr>
          <p:cNvPr id="16" name="Freccia destra 15"/>
          <p:cNvSpPr/>
          <p:nvPr/>
        </p:nvSpPr>
        <p:spPr>
          <a:xfrm>
            <a:off x="0" y="3429000"/>
            <a:ext cx="304800" cy="381000"/>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
        <p:nvSpPr>
          <p:cNvPr id="17" name="Freccia destra 16"/>
          <p:cNvSpPr/>
          <p:nvPr/>
        </p:nvSpPr>
        <p:spPr>
          <a:xfrm>
            <a:off x="0" y="4114800"/>
            <a:ext cx="304800" cy="381000"/>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
        <p:nvSpPr>
          <p:cNvPr id="5" name="Rettangolo arrotondato 4"/>
          <p:cNvSpPr/>
          <p:nvPr/>
        </p:nvSpPr>
        <p:spPr>
          <a:xfrm>
            <a:off x="381000" y="5029200"/>
            <a:ext cx="8305800" cy="1600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b="1"/>
              <a:t> MARIO </a:t>
            </a:r>
          </a:p>
          <a:p>
            <a:pPr>
              <a:buFont typeface="Arial"/>
              <a:buChar char="•"/>
            </a:pPr>
            <a:r>
              <a:rPr lang="it-IT" sz="2000" b="1"/>
              <a:t> </a:t>
            </a:r>
            <a:r>
              <a:rPr lang="it-IT" sz="2000"/>
              <a:t>K Prostatico IV stadio con metastasi</a:t>
            </a:r>
          </a:p>
          <a:p>
            <a:pPr>
              <a:buFont typeface="Arial"/>
              <a:buChar char="•"/>
            </a:pPr>
            <a:r>
              <a:rPr lang="it-IT" sz="2000" b="1"/>
              <a:t> </a:t>
            </a:r>
            <a:r>
              <a:rPr lang="it-IT" sz="2000"/>
              <a:t>Allettato</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ndicatori Specific.png"/>
          <p:cNvPicPr>
            <a:picLocks noChangeAspect="1"/>
          </p:cNvPicPr>
          <p:nvPr/>
        </p:nvPicPr>
        <p:blipFill>
          <a:blip r:embed="rId2"/>
          <a:srcRect t="42617" b="1083"/>
          <a:stretch>
            <a:fillRect/>
          </a:stretch>
        </p:blipFill>
        <p:spPr>
          <a:xfrm>
            <a:off x="0" y="0"/>
            <a:ext cx="9144001" cy="3962400"/>
          </a:xfrm>
          <a:prstGeom prst="rect">
            <a:avLst/>
          </a:prstGeom>
        </p:spPr>
      </p:pic>
      <p:pic>
        <p:nvPicPr>
          <p:cNvPr id="3" name="Immagine 2" descr="Parkinos.png"/>
          <p:cNvPicPr>
            <a:picLocks noChangeAspect="1"/>
          </p:cNvPicPr>
          <p:nvPr/>
        </p:nvPicPr>
        <p:blipFill>
          <a:blip r:embed="rId3"/>
          <a:stretch>
            <a:fillRect/>
          </a:stretch>
        </p:blipFill>
        <p:spPr>
          <a:xfrm>
            <a:off x="5486400" y="3795650"/>
            <a:ext cx="3300412" cy="3062350"/>
          </a:xfrm>
          <a:prstGeom prst="rect">
            <a:avLst/>
          </a:prstGeom>
        </p:spPr>
      </p:pic>
      <p:sp>
        <p:nvSpPr>
          <p:cNvPr id="4" name="Freccia destra 3"/>
          <p:cNvSpPr/>
          <p:nvPr/>
        </p:nvSpPr>
        <p:spPr>
          <a:xfrm>
            <a:off x="76200" y="1524000"/>
            <a:ext cx="304800" cy="381000"/>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
        <p:nvSpPr>
          <p:cNvPr id="5" name="Freccia destra 4"/>
          <p:cNvSpPr/>
          <p:nvPr/>
        </p:nvSpPr>
        <p:spPr>
          <a:xfrm>
            <a:off x="76200" y="2286000"/>
            <a:ext cx="304800" cy="381000"/>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
        <p:nvSpPr>
          <p:cNvPr id="6" name="Freccia destra 5"/>
          <p:cNvSpPr/>
          <p:nvPr/>
        </p:nvSpPr>
        <p:spPr>
          <a:xfrm>
            <a:off x="76200" y="2514600"/>
            <a:ext cx="304800" cy="381000"/>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
        <p:nvSpPr>
          <p:cNvPr id="7" name="Freccia destra 6"/>
          <p:cNvSpPr/>
          <p:nvPr/>
        </p:nvSpPr>
        <p:spPr>
          <a:xfrm>
            <a:off x="5638800" y="2743200"/>
            <a:ext cx="304800" cy="381000"/>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
        <p:nvSpPr>
          <p:cNvPr id="8" name="Freccia destra 7"/>
          <p:cNvSpPr/>
          <p:nvPr/>
        </p:nvSpPr>
        <p:spPr>
          <a:xfrm>
            <a:off x="5638800" y="1066800"/>
            <a:ext cx="304800" cy="381000"/>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
        <p:nvSpPr>
          <p:cNvPr id="11" name="Freccia destra 10"/>
          <p:cNvSpPr/>
          <p:nvPr/>
        </p:nvSpPr>
        <p:spPr>
          <a:xfrm>
            <a:off x="5410200" y="4876800"/>
            <a:ext cx="304800" cy="381000"/>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
        <p:nvSpPr>
          <p:cNvPr id="12" name="Rettangolo arrotondato 11"/>
          <p:cNvSpPr/>
          <p:nvPr/>
        </p:nvSpPr>
        <p:spPr>
          <a:xfrm>
            <a:off x="304800" y="3657600"/>
            <a:ext cx="5105400" cy="2971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it-IT" b="1"/>
              <a:t>MARIO</a:t>
            </a:r>
          </a:p>
          <a:p>
            <a:pPr algn="ctr"/>
            <a:endParaRPr lang="it-IT" b="1"/>
          </a:p>
          <a:p>
            <a:pPr marL="342900" indent="-342900">
              <a:buFont typeface="+mj-lt"/>
              <a:buAutoNum type="arabicPeriod"/>
            </a:pPr>
            <a:r>
              <a:rPr lang="it-IT" sz="2000"/>
              <a:t>Ossigenoterapia lungo termine</a:t>
            </a:r>
          </a:p>
          <a:p>
            <a:pPr marL="342900" indent="-342900">
              <a:buFont typeface="+mj-lt"/>
              <a:buAutoNum type="arabicPeriod"/>
            </a:pPr>
            <a:r>
              <a:rPr lang="it-IT" sz="2000"/>
              <a:t>Cuore polmonare cronico</a:t>
            </a:r>
          </a:p>
          <a:p>
            <a:pPr marL="342900" indent="-342900">
              <a:buFont typeface="+mj-lt"/>
              <a:buAutoNum type="arabicPeriod"/>
            </a:pPr>
            <a:r>
              <a:rPr lang="it-IT" sz="2000"/>
              <a:t>Anoressia</a:t>
            </a:r>
          </a:p>
          <a:p>
            <a:pPr marL="342900" indent="-342900">
              <a:buFont typeface="+mj-lt"/>
              <a:buAutoNum type="arabicPeriod"/>
            </a:pPr>
            <a:r>
              <a:rPr lang="it-IT" sz="2000"/>
              <a:t>Scompenso Classe III NYHA</a:t>
            </a:r>
          </a:p>
          <a:p>
            <a:pPr marL="342900" indent="-342900">
              <a:buFont typeface="+mj-lt"/>
              <a:buAutoNum type="arabicPeriod"/>
            </a:pPr>
            <a:r>
              <a:rPr lang="it-IT" sz="2000"/>
              <a:t>Difficoltà nel controllo dei sintomi</a:t>
            </a:r>
          </a:p>
          <a:p>
            <a:pPr marL="342900" indent="-342900">
              <a:buFont typeface="+mj-lt"/>
              <a:buAutoNum type="arabicPeriod"/>
            </a:pPr>
            <a:r>
              <a:rPr lang="it-IT" sz="2000"/>
              <a:t>Diminuzione della performance</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a 7"/>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a 7"/>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a 7"/>
          <p:cNvGraphicFramePr/>
          <p:nvPr/>
        </p:nvGraphicFramePr>
        <p:xfrm>
          <a:off x="0" y="0"/>
          <a:ext cx="1905000" cy="198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sellaDiTesto 2"/>
          <p:cNvSpPr txBox="1"/>
          <p:nvPr/>
        </p:nvSpPr>
        <p:spPr>
          <a:xfrm>
            <a:off x="1600200" y="0"/>
            <a:ext cx="7543800" cy="5632310"/>
          </a:xfrm>
          <a:prstGeom prst="rect">
            <a:avLst/>
          </a:prstGeom>
          <a:noFill/>
        </p:spPr>
        <p:txBody>
          <a:bodyPr wrap="square" rtlCol="0">
            <a:spAutoFit/>
          </a:bodyPr>
          <a:lstStyle/>
          <a:p>
            <a:pPr marL="457200" indent="-457200">
              <a:buFont typeface="Arial"/>
              <a:buChar char="•"/>
            </a:pPr>
            <a:endParaRPr lang="it-IT" sz="2400" i="1">
              <a:latin typeface="Arial"/>
              <a:cs typeface="Arial"/>
            </a:endParaRPr>
          </a:p>
          <a:p>
            <a:pPr marL="457200" indent="-457200">
              <a:buFont typeface="Arial"/>
              <a:buChar char="•"/>
            </a:pPr>
            <a:r>
              <a:rPr lang="it-IT" sz="2400" i="1">
                <a:latin typeface="Arial"/>
                <a:cs typeface="Arial"/>
              </a:rPr>
              <a:t>“Dottore, </a:t>
            </a:r>
            <a:r>
              <a:rPr lang="it-IT" sz="2400" b="1" i="1">
                <a:latin typeface="Arial"/>
                <a:cs typeface="Arial"/>
              </a:rPr>
              <a:t>mi tolga questo dolore</a:t>
            </a:r>
            <a:r>
              <a:rPr lang="it-IT" sz="2400" i="1">
                <a:latin typeface="Arial"/>
                <a:cs typeface="Arial"/>
              </a:rPr>
              <a:t>, non è più sopportabile..non mi fa dormire la notte..mi passa persino l’appetito..pensi che quando vengono i miei nipoti a trovarmi non riesco nemmeno a farci due parole”</a:t>
            </a:r>
          </a:p>
          <a:p>
            <a:pPr marL="457200" indent="-457200">
              <a:buFont typeface="Arial"/>
              <a:buChar char="•"/>
            </a:pPr>
            <a:endParaRPr lang="it-IT" sz="2400" i="1">
              <a:latin typeface="Arial"/>
              <a:cs typeface="Arial"/>
            </a:endParaRPr>
          </a:p>
          <a:p>
            <a:pPr marL="457200" indent="-457200">
              <a:buFont typeface="Arial"/>
              <a:buChar char="•"/>
            </a:pPr>
            <a:r>
              <a:rPr lang="it-IT" sz="2400" i="1">
                <a:latin typeface="Arial"/>
                <a:cs typeface="Arial"/>
              </a:rPr>
              <a:t> “Ormai è da tempo che sono malato…</a:t>
            </a:r>
            <a:r>
              <a:rPr lang="it-IT" sz="2400" b="1" i="1">
                <a:latin typeface="Arial"/>
                <a:cs typeface="Arial"/>
              </a:rPr>
              <a:t>ormai ho capito che la situazione peggiora</a:t>
            </a:r>
            <a:r>
              <a:rPr lang="it-IT" sz="2400" i="1">
                <a:latin typeface="Arial"/>
                <a:cs typeface="Arial"/>
              </a:rPr>
              <a:t> con il tempo..prima l’ossigeno..poi il parkinson..poi il cuore e poi ancora il tumore con il mal di schiena…io non sono nato ieri..ma non chiedo tanto..mi basterebbe </a:t>
            </a:r>
            <a:r>
              <a:rPr lang="it-IT" sz="2400" b="1" i="1">
                <a:latin typeface="Arial"/>
                <a:cs typeface="Arial"/>
              </a:rPr>
              <a:t>togliermi questi dolori e la fatica a respirare</a:t>
            </a:r>
            <a:r>
              <a:rPr lang="it-IT" sz="2400" i="1">
                <a:latin typeface="Arial"/>
                <a:cs typeface="Arial"/>
              </a:rPr>
              <a:t>.</a:t>
            </a:r>
            <a:r>
              <a:rPr lang="it-IT" sz="2400" b="1" i="1">
                <a:latin typeface="Arial"/>
                <a:cs typeface="Arial"/>
              </a:rPr>
              <a:t>.uscire dal letto </a:t>
            </a:r>
            <a:r>
              <a:rPr lang="it-IT" sz="2400" i="1">
                <a:latin typeface="Arial"/>
                <a:cs typeface="Arial"/>
              </a:rPr>
              <a:t>per mettermi in poltrona..passare del tempo con i miei famigliari”</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a 7"/>
          <p:cNvGraphicFramePr/>
          <p:nvPr/>
        </p:nvGraphicFramePr>
        <p:xfrm>
          <a:off x="0" y="0"/>
          <a:ext cx="1905000" cy="198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sellaDiTesto 2"/>
          <p:cNvSpPr txBox="1"/>
          <p:nvPr/>
        </p:nvSpPr>
        <p:spPr>
          <a:xfrm>
            <a:off x="1600200" y="0"/>
            <a:ext cx="7543800" cy="6001642"/>
          </a:xfrm>
          <a:prstGeom prst="rect">
            <a:avLst/>
          </a:prstGeom>
          <a:noFill/>
        </p:spPr>
        <p:txBody>
          <a:bodyPr wrap="square" rtlCol="0">
            <a:spAutoFit/>
          </a:bodyPr>
          <a:lstStyle/>
          <a:p>
            <a:pPr marL="457200" indent="-457200">
              <a:buFont typeface="Arial"/>
              <a:buChar char="•"/>
            </a:pPr>
            <a:endParaRPr lang="it-IT" sz="2400" i="1">
              <a:latin typeface="Arial"/>
              <a:cs typeface="Arial"/>
            </a:endParaRPr>
          </a:p>
          <a:p>
            <a:pPr marL="457200" indent="-457200">
              <a:buFont typeface="Arial"/>
              <a:buChar char="•"/>
            </a:pPr>
            <a:r>
              <a:rPr lang="it-IT" sz="2400" i="1">
                <a:latin typeface="Arial"/>
                <a:cs typeface="Arial"/>
              </a:rPr>
              <a:t> “L’infermiera è proprio un angelo…meno male che ci siete voi..perchè io non sopporto l’ospedale..</a:t>
            </a:r>
            <a:r>
              <a:rPr lang="it-IT" sz="2400" b="1" i="1">
                <a:latin typeface="Arial"/>
                <a:cs typeface="Arial"/>
              </a:rPr>
              <a:t>voglio stare a casa mia</a:t>
            </a:r>
            <a:r>
              <a:rPr lang="it-IT" sz="2400" i="1">
                <a:latin typeface="Arial"/>
                <a:cs typeface="Arial"/>
              </a:rPr>
              <a:t>..con mia moglie e i miei figli..non voglio fare dentro e fuori dall’ospedale” </a:t>
            </a:r>
          </a:p>
          <a:p>
            <a:pPr marL="457200" indent="-457200">
              <a:buFont typeface="Arial"/>
              <a:buChar char="•"/>
            </a:pPr>
            <a:r>
              <a:rPr lang="it-IT" sz="2400" i="1">
                <a:latin typeface="Arial"/>
                <a:cs typeface="Arial"/>
              </a:rPr>
              <a:t>  </a:t>
            </a:r>
          </a:p>
          <a:p>
            <a:pPr marL="457200" indent="-457200">
              <a:buFont typeface="Arial"/>
              <a:buChar char="•"/>
            </a:pPr>
            <a:r>
              <a:rPr lang="it-IT" sz="2400" i="1">
                <a:latin typeface="Arial"/>
                <a:cs typeface="Arial"/>
              </a:rPr>
              <a:t>“ Ho paura che questo dolore non passi..e ora che anche con l’ossigeno faccio fatica a respirare ho paura di </a:t>
            </a:r>
            <a:r>
              <a:rPr lang="it-IT" sz="2400" b="1" i="1">
                <a:latin typeface="Arial"/>
                <a:cs typeface="Arial"/>
              </a:rPr>
              <a:t>morire soffocato</a:t>
            </a:r>
            <a:r>
              <a:rPr lang="it-IT" sz="2400" i="1">
                <a:latin typeface="Arial"/>
                <a:cs typeface="Arial"/>
              </a:rPr>
              <a:t>”</a:t>
            </a:r>
          </a:p>
          <a:p>
            <a:pPr marL="457200" indent="-457200">
              <a:buFont typeface="Arial"/>
              <a:buChar char="•"/>
            </a:pPr>
            <a:endParaRPr lang="it-IT" sz="2400" i="1">
              <a:latin typeface="Arial"/>
              <a:cs typeface="Arial"/>
            </a:endParaRPr>
          </a:p>
          <a:p>
            <a:pPr marL="457200" indent="-457200">
              <a:buFont typeface="Arial"/>
              <a:buChar char="•"/>
            </a:pPr>
            <a:r>
              <a:rPr lang="it-IT" sz="2400" i="1">
                <a:latin typeface="Arial"/>
                <a:cs typeface="Arial"/>
              </a:rPr>
              <a:t>“Vorrei </a:t>
            </a:r>
            <a:r>
              <a:rPr lang="it-IT" sz="2400" b="1" i="1">
                <a:latin typeface="Arial"/>
                <a:cs typeface="Arial"/>
              </a:rPr>
              <a:t>sistemare le mie cose</a:t>
            </a:r>
            <a:r>
              <a:rPr lang="it-IT" sz="2400" i="1">
                <a:latin typeface="Arial"/>
                <a:cs typeface="Arial"/>
              </a:rPr>
              <a:t> prima che non sia più in grado”</a:t>
            </a:r>
          </a:p>
          <a:p>
            <a:pPr marL="457200" indent="-457200">
              <a:buFont typeface="Arial"/>
              <a:buChar char="•"/>
            </a:pPr>
            <a:endParaRPr lang="it-IT" sz="2400" i="1">
              <a:latin typeface="Arial"/>
              <a:cs typeface="Arial"/>
            </a:endParaRPr>
          </a:p>
          <a:p>
            <a:pPr marL="457200" indent="-457200">
              <a:buFont typeface="Arial"/>
              <a:buChar char="•"/>
            </a:pPr>
            <a:r>
              <a:rPr lang="it-IT" sz="2400" i="1">
                <a:latin typeface="Arial"/>
                <a:cs typeface="Arial"/>
              </a:rPr>
              <a:t>“Dottore…ma devo proprio </a:t>
            </a:r>
            <a:r>
              <a:rPr lang="it-IT" sz="2400" b="1" i="1">
                <a:latin typeface="Arial"/>
                <a:cs typeface="Arial"/>
              </a:rPr>
              <a:t>prendere tutte quelle pastiglie</a:t>
            </a:r>
            <a:r>
              <a:rPr lang="it-IT" sz="2400" i="1">
                <a:latin typeface="Arial"/>
                <a:cs typeface="Arial"/>
              </a:rPr>
              <a:t>…sono proprio tutte necessarie?”</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1116</TotalTime>
  <Words>6494</Words>
  <Application>Microsoft Office PowerPoint</Application>
  <PresentationFormat>Presentazione su schermo (4:3)</PresentationFormat>
  <Paragraphs>1065</Paragraphs>
  <Slides>126</Slides>
  <Notes>23</Notes>
  <HiddenSlides>2</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126</vt:i4>
      </vt:variant>
    </vt:vector>
  </HeadingPairs>
  <TitlesOfParts>
    <vt:vector size="129" baseType="lpstr">
      <vt:lpstr>Tema di Office</vt:lpstr>
      <vt:lpstr>Image</vt:lpstr>
      <vt:lpstr>Grafico</vt:lpstr>
      <vt:lpstr>Presentazione standard di PowerPoint</vt:lpstr>
      <vt:lpstr>Presentazione standard di PowerPoint</vt:lpstr>
      <vt:lpstr>Presentazione standard di PowerPoint</vt:lpstr>
      <vt:lpstr>Presentazione standard di PowerPoint</vt:lpstr>
      <vt:lpstr>MARIO – 77 aa</vt:lpstr>
      <vt:lpstr>MARIO – 77 aa</vt:lpstr>
      <vt:lpstr>MARIO – 77 aa</vt:lpstr>
      <vt:lpstr>MARIO – 77 aa</vt:lpstr>
      <vt:lpstr>Contesto  Socio-Assistenziale</vt:lpstr>
      <vt:lpstr>Presentazione standard di PowerPoint</vt:lpstr>
      <vt:lpstr>Presentazione standard di PowerPoint</vt:lpstr>
      <vt:lpstr>LA GESTIONE  DELLE LESIONI DA PRESSIONE  NEL PAZIENTE ALLETTATO  sig.ra Luigia Olivetti Infermiera Cure Domiciliari ASL BRESCIA  </vt:lpstr>
      <vt:lpstr>Presentazione standard di PowerPoint</vt:lpstr>
      <vt:lpstr>QUALSIASI TRATTAMENTO TOPICO SE PUR DI DIMOSTRATA EFFICACIA NON E' PRIORITARIO ALL'APPROCCIO COMPLESSIVO E MULTIDIMENSIONALE DEL PAZIENTE</vt:lpstr>
      <vt:lpstr>Presentazione standard di PowerPoint</vt:lpstr>
      <vt:lpstr>Presentazione standard di PowerPoint</vt:lpstr>
      <vt:lpstr>Presentazione standard di PowerPoint</vt:lpstr>
      <vt:lpstr>Presentazione standard di PowerPoint</vt:lpstr>
      <vt:lpstr>Presentazione standard di PowerPoint</vt:lpstr>
      <vt:lpstr>     GRAZIE PER L'ATTENZIONE!!    </vt:lpstr>
      <vt:lpstr>Presentazione standard di PowerPoint</vt:lpstr>
      <vt:lpstr>STADIAZIONE SECONDO EPUAP (EUROPEAN PRESSURE ULCER ADVISORY PANEL)</vt:lpstr>
      <vt:lpstr>Presentazione standard di PowerPoint</vt:lpstr>
      <vt:lpstr>Presentazione standard di PowerPoint</vt:lpstr>
      <vt:lpstr>Presentazione standard di PowerPoint</vt:lpstr>
      <vt:lpstr>LEGENDA  ALTISSIMO RISCHIO   &lt; 10 ALTO RISCHIO         11-15 MEDIO RISCHIO         16-20 BASSO RISCHIO         &gt;20</vt:lpstr>
      <vt:lpstr>Presentazione standard di PowerPoint</vt:lpstr>
      <vt:lpstr>Presentazione standard di PowerPoint</vt:lpstr>
      <vt:lpstr>SIG. MARIO ANNI 77</vt:lpstr>
      <vt:lpstr>Presentazione standard di PowerPoint</vt:lpstr>
      <vt:lpstr>Presentazione standard di PowerPoint</vt:lpstr>
      <vt:lpstr>Presentazione standard di PowerPoint</vt:lpstr>
      <vt:lpstr>Presentazione standard di PowerPoint</vt:lpstr>
      <vt:lpstr>Chronic Obstructive Pulmonary Disease</vt:lpstr>
      <vt:lpstr>Spirometria post broncodilatazione* :  Classificazione di gravità</vt:lpstr>
      <vt:lpstr>Relazione tra qualità della vita, FEV1 post broncodilatatore e classificazione GOLD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TRATTAMENTO DELLA BPCO STABILE: MESSAGGI CHIAVE</vt:lpstr>
      <vt:lpstr>Carico terapeutico nei ricoverati per riacutizzazione di BPCO nel 2010</vt:lpstr>
      <vt:lpstr>Presentazione standard di PowerPoint</vt:lpstr>
      <vt:lpstr>Dispositivi Inalatori</vt:lpstr>
      <vt:lpstr>Ritornando a MARIO: problematiche della terapia in atto per la BPCO</vt:lpstr>
      <vt:lpstr>"Come modifichereste la terapia?”</vt:lpstr>
      <vt:lpstr>Presentazione standard di PowerPoint</vt:lpstr>
      <vt:lpstr>ESISTE UN PROFILO DEL PAZIENTE CON BPCO AVANZATA CANDIDATO A TRATTAMENTO PALLIATIVO?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SPECT_DATSCAN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Diagnosi e terapia della cardiopatia ischemica: Caso clinico</vt:lpstr>
      <vt:lpstr>Presentazione standard di PowerPoint</vt:lpstr>
      <vt:lpstr>Epidemiologia</vt:lpstr>
      <vt:lpstr>Definizione di angina pectoris</vt:lpstr>
      <vt:lpstr>Classificazione clinica del dolore toracico</vt:lpstr>
      <vt:lpstr>Presentazione standard di PowerPoint</vt:lpstr>
      <vt:lpstr>Iter Diagnostico nella cardiopatia ischemica cronica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Diagnosi e terapia della cardiopatia ischemica: Caso clinico</vt:lpstr>
      <vt:lpstr>Terapia in corso</vt:lpstr>
      <vt:lpstr>Terapia altri farmaci???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Quali sono le difficoltà?</vt:lpstr>
      <vt:lpstr>Quali sono le risorse e gli strumenti?</vt:lpstr>
      <vt:lpstr>Le cure palliative</vt:lpstr>
      <vt:lpstr>Malattie croniche evolutive e decisioni di fine vita</vt:lpstr>
      <vt:lpstr>I passi indispensabili</vt:lpstr>
      <vt:lpstr>Un percorso necessario</vt:lpstr>
      <vt:lpstr>Un percorso necessario</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Multicom</dc:creator>
  <cp:lastModifiedBy>Conferenze</cp:lastModifiedBy>
  <cp:revision>149</cp:revision>
  <cp:lastPrinted>2014-05-02T17:14:56Z</cp:lastPrinted>
  <dcterms:created xsi:type="dcterms:W3CDTF">2014-05-08T11:28:39Z</dcterms:created>
  <dcterms:modified xsi:type="dcterms:W3CDTF">2014-05-08T17:29:56Z</dcterms:modified>
</cp:coreProperties>
</file>