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1</a:t>
          </a:r>
          <a:endParaRPr lang="it-IT" sz="44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dirty="0" smtClean="0"/>
            <a:t>Paziente coronaropatica nota (da sei mesi) con sintomo d’allarme (dispnea da sforzo) → </a:t>
          </a:r>
          <a:r>
            <a:rPr lang="it-IT" sz="1800" b="1" dirty="0" smtClean="0">
              <a:solidFill>
                <a:srgbClr val="00CCFF"/>
              </a:solidFill>
            </a:rPr>
            <a:t>valutazione cardiologica d’urgenza  (anche PS) !</a:t>
          </a:r>
          <a:r>
            <a:rPr lang="it-IT" sz="1800" dirty="0" smtClean="0">
              <a:solidFill>
                <a:srgbClr val="FF0000"/>
              </a:solidFill>
            </a:rPr>
            <a:t> </a:t>
          </a:r>
          <a:r>
            <a:rPr lang="it-IT" sz="1800" dirty="0" smtClean="0"/>
            <a:t>E’ importante considerare le cause di origine non cardiaca (anemia da sanguinamento gastroenterico in paziente in terapia con doppia antiaggregazione) e </a:t>
          </a:r>
          <a:r>
            <a:rPr lang="it-IT" sz="1800" b="1" u="sng" dirty="0" smtClean="0">
              <a:solidFill>
                <a:srgbClr val="00CCFF"/>
              </a:solidFill>
            </a:rPr>
            <a:t>Non è indicato </a:t>
          </a:r>
          <a:r>
            <a:rPr lang="it-IT" sz="1800" b="1" u="sng" dirty="0" err="1" smtClean="0">
              <a:solidFill>
                <a:srgbClr val="00CCFF"/>
              </a:solidFill>
            </a:rPr>
            <a:t>Ecg</a:t>
          </a:r>
          <a:r>
            <a:rPr lang="it-IT" sz="1800" b="1" u="sng" dirty="0" smtClean="0">
              <a:solidFill>
                <a:srgbClr val="00CCFF"/>
              </a:solidFill>
            </a:rPr>
            <a:t> da sforzo.</a:t>
          </a:r>
          <a:endParaRPr lang="it-IT" sz="1800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>
              <a:solidFill>
                <a:srgbClr val="00CCFF"/>
              </a:solidFill>
            </a:rPr>
            <a:t>Aggiornamento:</a:t>
          </a:r>
          <a:r>
            <a:rPr lang="it-IT" sz="2400" dirty="0" smtClean="0"/>
            <a:t> possibilità diagnostiche di test ibrido (</a:t>
          </a:r>
          <a:r>
            <a:rPr lang="it-IT" sz="2400" dirty="0" err="1" smtClean="0"/>
            <a:t>scintigrafia+TC</a:t>
          </a:r>
          <a:r>
            <a:rPr lang="it-IT" sz="2400" dirty="0" smtClean="0"/>
            <a:t>)</a:t>
          </a:r>
          <a:endParaRPr lang="it-IT" sz="2400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3</a:t>
          </a:r>
          <a:endParaRPr lang="it-IT" sz="44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800" b="1" u="sng" dirty="0" smtClean="0">
              <a:solidFill>
                <a:srgbClr val="00CCFF"/>
              </a:solidFill>
            </a:rPr>
            <a:t>E’ INDICATO IL TEST STRESS IMAGING (quello con il migliore profilo di esperienza dell’operatore</a:t>
          </a:r>
          <a:r>
            <a:rPr lang="it-IT" sz="1800" dirty="0" smtClean="0">
              <a:solidFill>
                <a:srgbClr val="00CCFF"/>
              </a:solidFill>
            </a:rPr>
            <a:t>): </a:t>
          </a:r>
          <a:r>
            <a:rPr lang="it-IT" sz="1800" dirty="0" smtClean="0"/>
            <a:t>ECO STRESS (da sforzo o </a:t>
          </a:r>
          <a:r>
            <a:rPr lang="it-IT" sz="1800" dirty="0" err="1" smtClean="0"/>
            <a:t>dipiridamolo</a:t>
          </a:r>
          <a:r>
            <a:rPr lang="it-IT" sz="1800" dirty="0" smtClean="0"/>
            <a:t>: disponibilità topografica diffusa, praticabilità facile, </a:t>
          </a:r>
          <a:r>
            <a:rPr lang="it-IT" sz="1800" i="1" dirty="0" smtClean="0"/>
            <a:t>considerare che la metodica è operatore dipendente e la finestra ecografica!), </a:t>
          </a:r>
          <a:r>
            <a:rPr lang="it-IT" sz="1800" dirty="0" smtClean="0"/>
            <a:t>SCINTIGRAFIA (con indici quantitativi, disponibilità topografica limitata praticabilità più complessa)</a:t>
          </a:r>
          <a:endParaRPr lang="it-IT" sz="1800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B8ABE98-F490-4B80-8B00-AC8F70A7FC8F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>
              <a:latin typeface="Arial Narrow"/>
              <a:cs typeface="Arial Narrow"/>
            </a:rPr>
            <a:t>4</a:t>
          </a:r>
        </a:p>
      </dgm:t>
    </dgm:pt>
    <dgm:pt modelId="{ED3C0248-CF65-40B3-8FFD-7BEDD28547D0}" type="parTrans" cxnId="{F62A4BAC-997A-40D2-8AB0-D97D61038DF9}">
      <dgm:prSet/>
      <dgm:spPr/>
      <dgm:t>
        <a:bodyPr/>
        <a:lstStyle/>
        <a:p>
          <a:endParaRPr lang="it-IT"/>
        </a:p>
      </dgm:t>
    </dgm:pt>
    <dgm:pt modelId="{61888E0C-2853-49AF-8F2A-3A8331D6C243}" type="sibTrans" cxnId="{F62A4BAC-997A-40D2-8AB0-D97D61038DF9}">
      <dgm:prSet/>
      <dgm:spPr/>
      <dgm:t>
        <a:bodyPr/>
        <a:lstStyle/>
        <a:p>
          <a:endParaRPr lang="it-IT"/>
        </a:p>
      </dgm:t>
    </dgm:pt>
    <dgm:pt modelId="{709EC7EF-16A0-470E-B191-0D18315EB597}">
      <dgm:prSet/>
      <dgm:spPr/>
      <dgm:t>
        <a:bodyPr/>
        <a:lstStyle/>
        <a:p>
          <a:r>
            <a:rPr lang="it-IT" dirty="0" smtClean="0"/>
            <a:t>La dispnea in cardiopatia ischemica indica ischemia severa (&gt;10 %).</a:t>
          </a:r>
          <a:endParaRPr lang="it-IT" dirty="0"/>
        </a:p>
      </dgm:t>
    </dgm:pt>
    <dgm:pt modelId="{26826ED5-4094-43BD-BE8C-6A008D0FA10A}" type="parTrans" cxnId="{A75F256F-A5A7-4498-84DF-A527042556F0}">
      <dgm:prSet/>
      <dgm:spPr/>
      <dgm:t>
        <a:bodyPr/>
        <a:lstStyle/>
        <a:p>
          <a:endParaRPr lang="it-IT"/>
        </a:p>
      </dgm:t>
    </dgm:pt>
    <dgm:pt modelId="{FA7F50A4-C0FB-4DA4-A4FB-510D9BC8F385}" type="sibTrans" cxnId="{A75F256F-A5A7-4498-84DF-A527042556F0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 custScaleY="1321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 custScaleY="152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 custScaleY="828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D2983B51-E4F0-444E-BD59-C799C0E87EEF}" type="pres">
      <dgm:prSet presAssocID="{9B8ABE98-F490-4B80-8B00-AC8F70A7FC8F}" presName="composite" presStyleCnt="0"/>
      <dgm:spPr/>
    </dgm:pt>
    <dgm:pt modelId="{3F5BAEC0-D521-4D80-97CA-AFFB2E0B2CB3}" type="pres">
      <dgm:prSet presAssocID="{9B8ABE98-F490-4B80-8B00-AC8F70A7FC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8D294D-E348-4C1C-81F5-B50AF1548639}" type="pres">
      <dgm:prSet presAssocID="{9B8ABE98-F490-4B80-8B00-AC8F70A7FC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E0C6EB-BDAB-4C58-A03A-D3EA433F5D9B}" type="presOf" srcId="{9B8ABE98-F490-4B80-8B00-AC8F70A7FC8F}" destId="{3F5BAEC0-D521-4D80-97CA-AFFB2E0B2CB3}" srcOrd="0" destOrd="0" presId="urn:microsoft.com/office/officeart/2005/8/layout/chevron2"/>
    <dgm:cxn modelId="{5522CF97-D91B-4353-8BDB-F8C7C7D5373E}" type="presOf" srcId="{082C3A4E-F1E0-BD46-9F2B-FE77532B948D}" destId="{66BEDA6B-ED39-584D-AFF9-E78CD244A2D8}" srcOrd="0" destOrd="0" presId="urn:microsoft.com/office/officeart/2005/8/layout/chevron2"/>
    <dgm:cxn modelId="{BA3FEE5B-5B1F-452B-81E5-6E11466EDD2F}" type="presOf" srcId="{FE7C479A-06AC-4B44-BD18-E837F19107A3}" destId="{8CC556F1-3902-064D-9B1D-7826AE877ED2}" srcOrd="0" destOrd="0" presId="urn:microsoft.com/office/officeart/2005/8/layout/chevron2"/>
    <dgm:cxn modelId="{C9AF3C0A-E2F1-4CE8-A9FA-F43277DE661F}" type="presOf" srcId="{E2B49345-971D-8E42-A04A-C70453476C74}" destId="{40E24A69-73F7-6B42-B21F-2F80040FE5B1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4EBED93-947F-4A86-B123-847E53E23682}" type="presOf" srcId="{1A482E81-4384-F043-99B0-3556F969F1C4}" destId="{49A8466E-1FE7-744E-93DB-7BDD5B0612CC}" srcOrd="0" destOrd="0" presId="urn:microsoft.com/office/officeart/2005/8/layout/chevron2"/>
    <dgm:cxn modelId="{A75F256F-A5A7-4498-84DF-A527042556F0}" srcId="{9B8ABE98-F490-4B80-8B00-AC8F70A7FC8F}" destId="{709EC7EF-16A0-470E-B191-0D18315EB597}" srcOrd="0" destOrd="0" parTransId="{26826ED5-4094-43BD-BE8C-6A008D0FA10A}" sibTransId="{FA7F50A4-C0FB-4DA4-A4FB-510D9BC8F385}"/>
    <dgm:cxn modelId="{F62A4BAC-997A-40D2-8AB0-D97D61038DF9}" srcId="{FE7C479A-06AC-4B44-BD18-E837F19107A3}" destId="{9B8ABE98-F490-4B80-8B00-AC8F70A7FC8F}" srcOrd="3" destOrd="0" parTransId="{ED3C0248-CF65-40B3-8FFD-7BEDD28547D0}" sibTransId="{61888E0C-2853-49AF-8F2A-3A8331D6C243}"/>
    <dgm:cxn modelId="{DA55C698-2361-42DC-8752-6C769B1C9C91}" type="presOf" srcId="{922FFC4C-6A2D-9A44-804C-E2E5705726AC}" destId="{350713BD-B27B-E948-80D9-169A97BCC1EF}" srcOrd="0" destOrd="0" presId="urn:microsoft.com/office/officeart/2005/8/layout/chevron2"/>
    <dgm:cxn modelId="{AB9B85B8-FED3-4D43-8F2F-A2EF80911B03}" type="presOf" srcId="{CC0C5F87-9E09-F44A-9FE4-783D1ECA91D7}" destId="{A33AEACA-D2B7-DD4F-BC66-D0A9C74BB356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B68FCCD4-A7BB-4810-B1A8-1BF0FCA078FD}" type="presOf" srcId="{709EC7EF-16A0-470E-B191-0D18315EB597}" destId="{4A8D294D-E348-4C1C-81F5-B50AF1548639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79B6181A-892F-44ED-8DE2-7238DC84A9DD}" type="presOf" srcId="{3800E0CD-D18A-6B4E-B56D-EC77A674B61F}" destId="{AB14E9ED-0B59-3C41-BFB6-02715B144645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BCD3A4DF-4D9B-4FE0-BF08-C80B0536D4B8}" type="presParOf" srcId="{8CC556F1-3902-064D-9B1D-7826AE877ED2}" destId="{E3E038D3-8E18-EA42-AF72-11DD7CD67EA8}" srcOrd="0" destOrd="0" presId="urn:microsoft.com/office/officeart/2005/8/layout/chevron2"/>
    <dgm:cxn modelId="{CE361A30-0B78-4574-97E0-A32E0B0FC6F8}" type="presParOf" srcId="{E3E038D3-8E18-EA42-AF72-11DD7CD67EA8}" destId="{A33AEACA-D2B7-DD4F-BC66-D0A9C74BB356}" srcOrd="0" destOrd="0" presId="urn:microsoft.com/office/officeart/2005/8/layout/chevron2"/>
    <dgm:cxn modelId="{3B37FE64-9E77-4E44-8A76-4B9D1AB0A49F}" type="presParOf" srcId="{E3E038D3-8E18-EA42-AF72-11DD7CD67EA8}" destId="{350713BD-B27B-E948-80D9-169A97BCC1EF}" srcOrd="1" destOrd="0" presId="urn:microsoft.com/office/officeart/2005/8/layout/chevron2"/>
    <dgm:cxn modelId="{0E99E83F-63DC-4140-80AB-E1A120FEE172}" type="presParOf" srcId="{8CC556F1-3902-064D-9B1D-7826AE877ED2}" destId="{915AC809-38F8-0E4E-BD3E-2767400BDDE8}" srcOrd="1" destOrd="0" presId="urn:microsoft.com/office/officeart/2005/8/layout/chevron2"/>
    <dgm:cxn modelId="{8FA54718-4918-4F82-9D16-63BB403E530A}" type="presParOf" srcId="{8CC556F1-3902-064D-9B1D-7826AE877ED2}" destId="{ABB89070-6C57-554C-B131-4B74B9AD69F3}" srcOrd="2" destOrd="0" presId="urn:microsoft.com/office/officeart/2005/8/layout/chevron2"/>
    <dgm:cxn modelId="{18DB9F7C-8747-43F0-ACC3-110CA40B9063}" type="presParOf" srcId="{ABB89070-6C57-554C-B131-4B74B9AD69F3}" destId="{40E24A69-73F7-6B42-B21F-2F80040FE5B1}" srcOrd="0" destOrd="0" presId="urn:microsoft.com/office/officeart/2005/8/layout/chevron2"/>
    <dgm:cxn modelId="{811E174F-A9FF-492F-A889-FBA6AADD3BDE}" type="presParOf" srcId="{ABB89070-6C57-554C-B131-4B74B9AD69F3}" destId="{AB14E9ED-0B59-3C41-BFB6-02715B144645}" srcOrd="1" destOrd="0" presId="urn:microsoft.com/office/officeart/2005/8/layout/chevron2"/>
    <dgm:cxn modelId="{DAD5D99C-C1BB-40CD-91C5-0CED4A9D743D}" type="presParOf" srcId="{8CC556F1-3902-064D-9B1D-7826AE877ED2}" destId="{E2A5A025-D2BF-FD4B-9D0E-069330075690}" srcOrd="3" destOrd="0" presId="urn:microsoft.com/office/officeart/2005/8/layout/chevron2"/>
    <dgm:cxn modelId="{C7CF07A4-783E-4190-AF77-CBF437E8D40A}" type="presParOf" srcId="{8CC556F1-3902-064D-9B1D-7826AE877ED2}" destId="{80146EE5-1473-194F-B1B6-CD064E2E7C73}" srcOrd="4" destOrd="0" presId="urn:microsoft.com/office/officeart/2005/8/layout/chevron2"/>
    <dgm:cxn modelId="{B808BE8F-6C18-410F-BC72-5C917A5373D7}" type="presParOf" srcId="{80146EE5-1473-194F-B1B6-CD064E2E7C73}" destId="{66BEDA6B-ED39-584D-AFF9-E78CD244A2D8}" srcOrd="0" destOrd="0" presId="urn:microsoft.com/office/officeart/2005/8/layout/chevron2"/>
    <dgm:cxn modelId="{808B9BC7-89D7-4C48-BA72-91337756D5A1}" type="presParOf" srcId="{80146EE5-1473-194F-B1B6-CD064E2E7C73}" destId="{49A8466E-1FE7-744E-93DB-7BDD5B0612CC}" srcOrd="1" destOrd="0" presId="urn:microsoft.com/office/officeart/2005/8/layout/chevron2"/>
    <dgm:cxn modelId="{CCDD68D3-3EF5-4226-BAA0-62FC951CC6BE}" type="presParOf" srcId="{8CC556F1-3902-064D-9B1D-7826AE877ED2}" destId="{1052B3D2-7971-7943-9E06-86B513B37BA9}" srcOrd="5" destOrd="0" presId="urn:microsoft.com/office/officeart/2005/8/layout/chevron2"/>
    <dgm:cxn modelId="{6E6A758B-FC80-4283-919F-8D986DCE5B4F}" type="presParOf" srcId="{8CC556F1-3902-064D-9B1D-7826AE877ED2}" destId="{D2983B51-E4F0-444E-BD59-C799C0E87EEF}" srcOrd="6" destOrd="0" presId="urn:microsoft.com/office/officeart/2005/8/layout/chevron2"/>
    <dgm:cxn modelId="{0D0B47D4-8FBF-467D-8F39-9DC6016E10ED}" type="presParOf" srcId="{D2983B51-E4F0-444E-BD59-C799C0E87EEF}" destId="{3F5BAEC0-D521-4D80-97CA-AFFB2E0B2CB3}" srcOrd="0" destOrd="0" presId="urn:microsoft.com/office/officeart/2005/8/layout/chevron2"/>
    <dgm:cxn modelId="{D298AB65-A948-49F9-9599-D488AF67CE8F}" type="presParOf" srcId="{D2983B51-E4F0-444E-BD59-C799C0E87EEF}" destId="{4A8D294D-E348-4C1C-81F5-B50AF15486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22410" y="394246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1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690794"/>
        <a:ext cx="1037915" cy="444821"/>
      </dsp:txXfrm>
    </dsp:sp>
    <dsp:sp modelId="{350713BD-B27B-E948-80D9-169A97BCC1EF}">
      <dsp:nvSpPr>
        <dsp:cNvPr id="0" name=""/>
        <dsp:cNvSpPr/>
      </dsp:nvSpPr>
      <dsp:spPr>
        <a:xfrm rot="5400000">
          <a:off x="4453690" y="-3399063"/>
          <a:ext cx="1274534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Paziente coronaropatica nota (da sei mesi) con sintomo d’allarme (dispnea da sforzo) → </a:t>
          </a:r>
          <a:r>
            <a:rPr lang="it-IT" sz="1800" b="1" kern="1200" dirty="0" smtClean="0">
              <a:solidFill>
                <a:srgbClr val="00CCFF"/>
              </a:solidFill>
            </a:rPr>
            <a:t>valutazione cardiologica d’urgenza  (anche PS) !</a:t>
          </a:r>
          <a:r>
            <a:rPr lang="it-IT" sz="1800" kern="1200" dirty="0" smtClean="0">
              <a:solidFill>
                <a:srgbClr val="FF0000"/>
              </a:solidFill>
            </a:rPr>
            <a:t> </a:t>
          </a:r>
          <a:r>
            <a:rPr lang="it-IT" sz="1800" kern="1200" dirty="0" smtClean="0"/>
            <a:t>E’ importante considerare le cause di origine non cardiaca (anemia da sanguinamento gastroenterico in paziente in terapia con doppia antiaggregazione) e </a:t>
          </a:r>
          <a:r>
            <a:rPr lang="it-IT" sz="1800" b="1" u="sng" kern="1200" dirty="0" smtClean="0">
              <a:solidFill>
                <a:srgbClr val="00CCFF"/>
              </a:solidFill>
            </a:rPr>
            <a:t>Non è indicato </a:t>
          </a:r>
          <a:r>
            <a:rPr lang="it-IT" sz="1800" b="1" u="sng" kern="1200" dirty="0" err="1" smtClean="0">
              <a:solidFill>
                <a:srgbClr val="00CCFF"/>
              </a:solidFill>
            </a:rPr>
            <a:t>Ecg</a:t>
          </a:r>
          <a:r>
            <a:rPr lang="it-IT" sz="1800" b="1" u="sng" kern="1200" dirty="0" smtClean="0">
              <a:solidFill>
                <a:srgbClr val="00CCFF"/>
              </a:solidFill>
            </a:rPr>
            <a:t> da sforzo.</a:t>
          </a:r>
          <a:endParaRPr lang="it-IT" sz="1800" b="0" kern="1200" dirty="0">
            <a:latin typeface="Arial Narrow"/>
            <a:cs typeface="Arial Narrow"/>
          </a:endParaRPr>
        </a:p>
      </dsp:txBody>
      <dsp:txXfrm rot="-5400000">
        <a:off x="1037915" y="78930"/>
        <a:ext cx="8043866" cy="1150098"/>
      </dsp:txXfrm>
    </dsp:sp>
    <dsp:sp modelId="{40E24A69-73F7-6B42-B21F-2F80040FE5B1}">
      <dsp:nvSpPr>
        <dsp:cNvPr id="0" name=""/>
        <dsp:cNvSpPr/>
      </dsp:nvSpPr>
      <dsp:spPr>
        <a:xfrm rot="5400000">
          <a:off x="-222410" y="1995234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2291782"/>
        <a:ext cx="1037915" cy="444821"/>
      </dsp:txXfrm>
    </dsp:sp>
    <dsp:sp modelId="{AB14E9ED-0B59-3C41-BFB6-02715B144645}">
      <dsp:nvSpPr>
        <dsp:cNvPr id="0" name=""/>
        <dsp:cNvSpPr/>
      </dsp:nvSpPr>
      <dsp:spPr>
        <a:xfrm rot="5400000">
          <a:off x="4357811" y="-1798328"/>
          <a:ext cx="1466293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u="sng" kern="1200" dirty="0" smtClean="0">
              <a:solidFill>
                <a:srgbClr val="00CCFF"/>
              </a:solidFill>
            </a:rPr>
            <a:t>E’ INDICATO IL TEST STRESS IMAGING (quello con il migliore profilo di esperienza dell’operatore</a:t>
          </a:r>
          <a:r>
            <a:rPr lang="it-IT" sz="1800" kern="1200" dirty="0" smtClean="0">
              <a:solidFill>
                <a:srgbClr val="00CCFF"/>
              </a:solidFill>
            </a:rPr>
            <a:t>): </a:t>
          </a:r>
          <a:r>
            <a:rPr lang="it-IT" sz="1800" kern="1200" dirty="0" smtClean="0"/>
            <a:t>ECO STRESS (da sforzo o </a:t>
          </a:r>
          <a:r>
            <a:rPr lang="it-IT" sz="1800" kern="1200" dirty="0" err="1" smtClean="0"/>
            <a:t>dipiridamolo</a:t>
          </a:r>
          <a:r>
            <a:rPr lang="it-IT" sz="1800" kern="1200" dirty="0" smtClean="0"/>
            <a:t>: disponibilità topografica diffusa, praticabilità facile, </a:t>
          </a:r>
          <a:r>
            <a:rPr lang="it-IT" sz="1800" i="1" kern="1200" dirty="0" smtClean="0"/>
            <a:t>considerare che la metodica è operatore dipendente e la finestra ecografica!), </a:t>
          </a:r>
          <a:r>
            <a:rPr lang="it-IT" sz="1800" kern="1200" dirty="0" smtClean="0"/>
            <a:t>SCINTIGRAFIA (con indici quantitativi, disponibilità topografica limitata praticabilità più complessa)</a:t>
          </a:r>
          <a:endParaRPr lang="it-IT" sz="1800" b="0" kern="1200" dirty="0">
            <a:latin typeface="Arial Narrow"/>
            <a:cs typeface="Arial Narrow"/>
          </a:endParaRPr>
        </a:p>
      </dsp:txBody>
      <dsp:txXfrm rot="-5400000">
        <a:off x="1037916" y="1593146"/>
        <a:ext cx="8034505" cy="1323135"/>
      </dsp:txXfrm>
    </dsp:sp>
    <dsp:sp modelId="{66BEDA6B-ED39-584D-AFF9-E78CD244A2D8}">
      <dsp:nvSpPr>
        <dsp:cNvPr id="0" name=""/>
        <dsp:cNvSpPr/>
      </dsp:nvSpPr>
      <dsp:spPr>
        <a:xfrm rot="5400000">
          <a:off x="-222410" y="3344966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3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3641514"/>
        <a:ext cx="1037915" cy="444821"/>
      </dsp:txXfrm>
    </dsp:sp>
    <dsp:sp modelId="{49A8466E-1FE7-744E-93DB-7BDD5B0612CC}">
      <dsp:nvSpPr>
        <dsp:cNvPr id="0" name=""/>
        <dsp:cNvSpPr/>
      </dsp:nvSpPr>
      <dsp:spPr>
        <a:xfrm rot="5400000">
          <a:off x="4691823" y="-448596"/>
          <a:ext cx="798269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00CCFF"/>
              </a:solidFill>
            </a:rPr>
            <a:t>Aggiornamento:</a:t>
          </a:r>
          <a:r>
            <a:rPr lang="it-IT" sz="2400" kern="1200" dirty="0" smtClean="0"/>
            <a:t> possibilità diagnostiche di test ibrido (</a:t>
          </a:r>
          <a:r>
            <a:rPr lang="it-IT" sz="2400" kern="1200" dirty="0" err="1" smtClean="0"/>
            <a:t>scintigrafia+TC</a:t>
          </a:r>
          <a:r>
            <a:rPr lang="it-IT" sz="2400" kern="1200" dirty="0" smtClean="0"/>
            <a:t>)</a:t>
          </a:r>
          <a:endParaRPr lang="it-IT" sz="2400" b="0" kern="1200" dirty="0">
            <a:latin typeface="Arial Narrow"/>
            <a:cs typeface="Arial Narrow"/>
          </a:endParaRPr>
        </a:p>
      </dsp:txBody>
      <dsp:txXfrm rot="-5400000">
        <a:off x="1037916" y="3244279"/>
        <a:ext cx="8067116" cy="720333"/>
      </dsp:txXfrm>
    </dsp:sp>
    <dsp:sp modelId="{3F5BAEC0-D521-4D80-97CA-AFFB2E0B2CB3}">
      <dsp:nvSpPr>
        <dsp:cNvPr id="0" name=""/>
        <dsp:cNvSpPr/>
      </dsp:nvSpPr>
      <dsp:spPr>
        <a:xfrm rot="5400000">
          <a:off x="-222410" y="4694697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latin typeface="Arial Narrow"/>
              <a:cs typeface="Arial Narrow"/>
            </a:rPr>
            <a:t>4</a:t>
          </a:r>
        </a:p>
      </dsp:txBody>
      <dsp:txXfrm rot="-5400000">
        <a:off x="1" y="4991245"/>
        <a:ext cx="1037915" cy="444821"/>
      </dsp:txXfrm>
    </dsp:sp>
    <dsp:sp modelId="{4A8D294D-E348-4C1C-81F5-B50AF1548639}">
      <dsp:nvSpPr>
        <dsp:cNvPr id="0" name=""/>
        <dsp:cNvSpPr/>
      </dsp:nvSpPr>
      <dsp:spPr>
        <a:xfrm rot="5400000">
          <a:off x="4609068" y="901134"/>
          <a:ext cx="963778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/>
            <a:t>La dispnea in cardiopatia ischemica indica ischemia severa (&gt;10 %).</a:t>
          </a:r>
          <a:endParaRPr lang="it-IT" sz="2900" kern="1200" dirty="0"/>
        </a:p>
      </dsp:txBody>
      <dsp:txXfrm rot="-5400000">
        <a:off x="1037915" y="4519335"/>
        <a:ext cx="8059036" cy="86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00935-FBEA-488E-8DB9-5AF70C4C9CA5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650B-08D5-41D9-AA9D-D2E7988B06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48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328C2-E26C-4624-8203-A0BD1BF067D5}" type="slidenum">
              <a:rPr lang="it-IT" smtClean="0">
                <a:solidFill>
                  <a:prstClr val="black"/>
                </a:solidFill>
                <a:latin typeface="Arial" charset="0"/>
                <a:ea typeface="Microsoft YaHei"/>
                <a:cs typeface="Microsoft YaHei"/>
              </a:rPr>
              <a:pPr/>
              <a:t>14</a:t>
            </a:fld>
            <a:endParaRPr lang="it-IT" smtClean="0">
              <a:solidFill>
                <a:prstClr val="black"/>
              </a:solidFill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Microsoft YaHei"/>
              <a:cs typeface="Microsoft YaHei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015903-C83B-40A6-8943-794C1CC7CB03}" type="slidenum">
              <a:rPr lang="it-IT" sz="1200">
                <a:solidFill>
                  <a:srgbClr val="FFFFFF"/>
                </a:solidFill>
              </a:rPr>
              <a:pPr algn="r" defTabSz="9144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42FB-ED3A-4B4E-9167-1A4AA7A49585}" type="slidenum">
              <a:rPr lang="it-IT" smtClean="0">
                <a:solidFill>
                  <a:prstClr val="black"/>
                </a:solidFill>
                <a:latin typeface="Arial" charset="0"/>
                <a:ea typeface="Microsoft YaHei"/>
                <a:cs typeface="Microsoft YaHei"/>
              </a:rPr>
              <a:pPr/>
              <a:t>15</a:t>
            </a:fld>
            <a:endParaRPr lang="it-IT" smtClean="0">
              <a:solidFill>
                <a:prstClr val="black"/>
              </a:solidFill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Arial" charset="0"/>
              <a:ea typeface="ＭＳ Ｐゴシック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D57BE6-96FA-4805-86E1-81220B8135B7}" type="slidenum">
              <a:rPr lang="it-IT" sz="1200">
                <a:solidFill>
                  <a:srgbClr val="FFFFFF"/>
                </a:solidFill>
              </a:rPr>
              <a:pPr algn="r" defTabSz="9144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C050D-CB6B-492A-8D86-FCFCD2443292}" type="slidenum">
              <a:rPr lang="it-IT" smtClean="0">
                <a:solidFill>
                  <a:prstClr val="black"/>
                </a:solidFill>
                <a:latin typeface="Arial" charset="0"/>
                <a:ea typeface="Microsoft YaHei"/>
                <a:cs typeface="Microsoft YaHei"/>
              </a:rPr>
              <a:pPr/>
              <a:t>16</a:t>
            </a:fld>
            <a:endParaRPr lang="it-IT" smtClean="0">
              <a:solidFill>
                <a:prstClr val="black"/>
              </a:solidFill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99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B54D1-4120-43AB-B977-F2F3A30576B6}" type="slidenum">
              <a:rPr lang="it-IT" sz="1200">
                <a:solidFill>
                  <a:srgbClr val="FFFFFF"/>
                </a:solidFill>
              </a:rPr>
              <a:pPr algn="r" defTabSz="9144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122AD-E383-4AFD-A1F3-AA467FD6EDD7}" type="slidenum">
              <a:rPr lang="it-IT" smtClean="0">
                <a:solidFill>
                  <a:prstClr val="black"/>
                </a:solidFill>
                <a:latin typeface="Arial" charset="0"/>
                <a:ea typeface="Microsoft YaHei"/>
                <a:cs typeface="Microsoft YaHei"/>
              </a:rPr>
              <a:pPr/>
              <a:t>17</a:t>
            </a:fld>
            <a:endParaRPr lang="it-IT" smtClean="0">
              <a:solidFill>
                <a:prstClr val="black"/>
              </a:solidFill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De nicola</a:t>
            </a:r>
          </a:p>
        </p:txBody>
      </p:sp>
      <p:sp>
        <p:nvSpPr>
          <p:cNvPr id="172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9AE02E-EAFA-4FE8-ADFB-99A9D473F2FD}" type="slidenum">
              <a:rPr lang="it-IT" sz="1200">
                <a:solidFill>
                  <a:srgbClr val="FFFFFF"/>
                </a:solidFill>
              </a:rPr>
              <a:pPr algn="r" defTabSz="9144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60596-53B7-406F-86D2-800CFA8C17D1}" type="slidenum">
              <a:rPr lang="it-IT" smtClean="0">
                <a:solidFill>
                  <a:prstClr val="black"/>
                </a:solidFill>
                <a:latin typeface="Arial" charset="0"/>
                <a:ea typeface="Microsoft YaHei"/>
                <a:cs typeface="Microsoft YaHei"/>
              </a:rPr>
              <a:pPr/>
              <a:t>18</a:t>
            </a:fld>
            <a:endParaRPr lang="it-IT" smtClean="0">
              <a:solidFill>
                <a:prstClr val="black"/>
              </a:solidFill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4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FF70C3-D939-4890-AA12-9284FAEB11C6}" type="slidenum">
              <a:rPr lang="it-IT" sz="1200">
                <a:solidFill>
                  <a:srgbClr val="FFFFFF"/>
                </a:solidFill>
              </a:rPr>
              <a:pPr algn="r" defTabSz="9144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328C2-E26C-4624-8203-A0BD1BF067D5}" type="slidenum">
              <a:rPr lang="it-IT" smtClean="0">
                <a:solidFill>
                  <a:prstClr val="black"/>
                </a:solidFill>
                <a:latin typeface="Arial" charset="0"/>
                <a:ea typeface="Microsoft YaHei"/>
                <a:cs typeface="Microsoft YaHei"/>
              </a:rPr>
              <a:pPr/>
              <a:t>19</a:t>
            </a:fld>
            <a:endParaRPr lang="it-IT" smtClean="0">
              <a:solidFill>
                <a:prstClr val="black"/>
              </a:solidFill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Microsoft YaHei"/>
              <a:cs typeface="Microsoft YaHei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015903-C83B-40A6-8943-794C1CC7CB03}" type="slidenum">
              <a:rPr lang="it-IT" sz="1200">
                <a:solidFill>
                  <a:srgbClr val="FFFFFF"/>
                </a:solidFill>
              </a:rPr>
              <a:pPr algn="r" defTabSz="9144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75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01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43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0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87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01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4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83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90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83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64B3-2165-459D-9ED9-13A03463FDD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5F9A-04DF-4163-B59C-886E31693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7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preced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85"/>
          <p:cNvGraphicFramePr>
            <a:graphicFrameLocks noGrp="1"/>
          </p:cNvGraphicFramePr>
          <p:nvPr/>
        </p:nvGraphicFramePr>
        <p:xfrm>
          <a:off x="357188" y="1524000"/>
          <a:ext cx="3857652" cy="4833958"/>
        </p:xfrm>
        <a:graphic>
          <a:graphicData uri="http://schemas.openxmlformats.org/drawingml/2006/table">
            <a:tbl>
              <a:tblPr/>
              <a:tblGrid>
                <a:gridCol w="1416276"/>
                <a:gridCol w="2441376"/>
              </a:tblGrid>
              <a:tr h="1306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 immediata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Edema laringeo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Corpo estraneo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Pneumotorace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763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  minuti/ore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Asma (attacco)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Paralisi o disfunzione     delle corde vocali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Atelettasia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Iperventilazione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763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ore/giorni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BPCO (riacutizzazione)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Polmonite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ALI/ARDS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Pneumopatia interstiziale   acuta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4714875" y="1524000"/>
          <a:ext cx="4000500" cy="4910011"/>
        </p:xfrm>
        <a:graphic>
          <a:graphicData uri="http://schemas.openxmlformats.org/drawingml/2006/table">
            <a:tbl>
              <a:tblPr/>
              <a:tblGrid>
                <a:gridCol w="1685925"/>
                <a:gridCol w="2314575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immediata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Embolia polmonare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minuti/ore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EPA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cardiogeno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Aritmie ipercinetiche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Crisi ipertensiva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Disfunzione ventricolare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sx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(sistolica o diastolica)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827088" y="838200"/>
            <a:ext cx="290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it-IT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Origine polmonare</a:t>
            </a: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5245527" y="838200"/>
            <a:ext cx="293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it-IT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Origine cardiaca e vascolare</a:t>
            </a:r>
          </a:p>
        </p:txBody>
      </p:sp>
      <p:sp>
        <p:nvSpPr>
          <p:cNvPr id="9" name="Text Box 94"/>
          <p:cNvSpPr txBox="1">
            <a:spLocks noChangeArrowheads="1"/>
          </p:cNvSpPr>
          <p:nvPr/>
        </p:nvSpPr>
        <p:spPr bwMode="auto">
          <a:xfrm>
            <a:off x="685800" y="12065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it-IT" sz="36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Dispnea acuta</a:t>
            </a:r>
          </a:p>
        </p:txBody>
      </p:sp>
    </p:spTree>
    <p:extLst>
      <p:ext uri="{BB962C8B-B14F-4D97-AF65-F5344CB8AC3E}">
        <p14:creationId xmlns:p14="http://schemas.microsoft.com/office/powerpoint/2010/main" val="41861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Score di probabilità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PISA MODEL </a:t>
            </a:r>
            <a:r>
              <a:rPr lang="it-IT" b="1" dirty="0" err="1" smtClean="0">
                <a:solidFill>
                  <a:srgbClr val="00B0F0"/>
                </a:solidFill>
              </a:rPr>
              <a:t>for</a:t>
            </a:r>
            <a:r>
              <a:rPr lang="it-IT" b="1" dirty="0" smtClean="0">
                <a:solidFill>
                  <a:srgbClr val="00B0F0"/>
                </a:solidFill>
              </a:rPr>
              <a:t> PE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1 Criteri demografici : età, sesso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2 Fattori di rischio : immobilizzazione TVP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3 Malattie cardiache e/o polmonari preesistenti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4 Sintomi : Dispnea,ortopnea, dolore toracico, sincope, emottisi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5 Segni : Edema declive monolaterale, febbre, </a:t>
            </a:r>
            <a:r>
              <a:rPr lang="it-IT" sz="2400" b="1" dirty="0" err="1" smtClean="0">
                <a:solidFill>
                  <a:schemeClr val="tx1"/>
                </a:solidFill>
              </a:rPr>
              <a:t>rantoli…</a:t>
            </a:r>
            <a:endParaRPr lang="it-IT" sz="2400" b="1" dirty="0" smtClean="0">
              <a:solidFill>
                <a:schemeClr val="tx1"/>
              </a:solidFill>
            </a:endParaRP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5 </a:t>
            </a:r>
            <a:r>
              <a:rPr lang="it-IT" sz="2400" b="1" dirty="0" err="1" smtClean="0">
                <a:solidFill>
                  <a:schemeClr val="tx1"/>
                </a:solidFill>
              </a:rPr>
              <a:t>Ecg</a:t>
            </a:r>
            <a:r>
              <a:rPr lang="it-IT" sz="2400" b="1" dirty="0" smtClean="0">
                <a:solidFill>
                  <a:schemeClr val="tx1"/>
                </a:solidFill>
              </a:rPr>
              <a:t> : quadro di sovraccarico </a:t>
            </a:r>
            <a:r>
              <a:rPr lang="it-IT" sz="2400" b="1" dirty="0" err="1" smtClean="0">
                <a:solidFill>
                  <a:schemeClr val="tx1"/>
                </a:solidFill>
              </a:rPr>
              <a:t>dx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-1" y="1688123"/>
            <a:ext cx="9143999" cy="290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la parola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080824" y="5140162"/>
            <a:ext cx="3231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Giuseppe </a:t>
            </a:r>
            <a:r>
              <a:rPr lang="it-IT" sz="3200" i="1" dirty="0" err="1" smtClean="0">
                <a:latin typeface="Arial Narrow"/>
                <a:cs typeface="Arial Narrow"/>
              </a:rPr>
              <a:t>Gheza</a:t>
            </a:r>
            <a:endParaRPr lang="it-IT" sz="3200" i="1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056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FF00"/>
                </a:solidFill>
              </a:rPr>
              <a:t>RX TORACE</a:t>
            </a:r>
            <a:endParaRPr lang="it-IT" sz="5400" b="1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000" b="1" dirty="0" smtClean="0"/>
              <a:t>SEGNI SPECIFICI</a:t>
            </a:r>
          </a:p>
          <a:p>
            <a:r>
              <a:rPr lang="it-IT" sz="2000" dirty="0" smtClean="0"/>
              <a:t>Oligoemia distale (segno di </a:t>
            </a:r>
            <a:r>
              <a:rPr lang="it-IT" sz="2000" dirty="0" err="1" smtClean="0"/>
              <a:t>Westermark</a:t>
            </a:r>
            <a:r>
              <a:rPr lang="it-IT" sz="2000" dirty="0" smtClean="0"/>
              <a:t>): 14%</a:t>
            </a:r>
          </a:p>
          <a:p>
            <a:r>
              <a:rPr lang="it-IT" sz="2000" dirty="0" smtClean="0"/>
              <a:t>Aumento calibro arterie polmonari: 20%</a:t>
            </a:r>
          </a:p>
          <a:p>
            <a:r>
              <a:rPr lang="it-IT" sz="2000" dirty="0" smtClean="0"/>
              <a:t>Opacità a base pleurica (gobba di Hampton): 22%</a:t>
            </a:r>
          </a:p>
          <a:p>
            <a:pPr>
              <a:buNone/>
            </a:pPr>
            <a:endParaRPr lang="it-IT" sz="2000" dirty="0" smtClean="0"/>
          </a:p>
          <a:p>
            <a:pPr algn="ctr">
              <a:buNone/>
            </a:pPr>
            <a:r>
              <a:rPr lang="it-IT" sz="2000" b="1" dirty="0" smtClean="0"/>
              <a:t>SEGNI ASPECIFICI</a:t>
            </a:r>
          </a:p>
          <a:p>
            <a:r>
              <a:rPr lang="it-IT" sz="2000" dirty="0" smtClean="0"/>
              <a:t>Sollevamento di un </a:t>
            </a:r>
            <a:r>
              <a:rPr lang="it-IT" sz="2000" dirty="0" err="1" smtClean="0"/>
              <a:t>emidiaframma</a:t>
            </a:r>
            <a:r>
              <a:rPr lang="it-IT" sz="2000" dirty="0" smtClean="0"/>
              <a:t>: 20%</a:t>
            </a:r>
          </a:p>
          <a:p>
            <a:r>
              <a:rPr lang="it-IT" sz="2000" dirty="0" err="1" smtClean="0"/>
              <a:t>Atelettasie</a:t>
            </a:r>
            <a:r>
              <a:rPr lang="it-IT" sz="2000" dirty="0" smtClean="0"/>
              <a:t> lamellari: 10%</a:t>
            </a:r>
          </a:p>
          <a:p>
            <a:r>
              <a:rPr lang="it-IT" sz="2000" dirty="0" smtClean="0"/>
              <a:t>Versamento pleurico: 36%</a:t>
            </a:r>
          </a:p>
          <a:p>
            <a:r>
              <a:rPr lang="it-IT" sz="2000" dirty="0" smtClean="0"/>
              <a:t>Aumento volumetria cardiaca</a:t>
            </a:r>
            <a:endParaRPr lang="it-IT" sz="2000" dirty="0"/>
          </a:p>
        </p:txBody>
      </p:sp>
      <p:pic>
        <p:nvPicPr>
          <p:cNvPr id="7" name="Picture 2" descr="https://encrypted-tbn3.gstatic.com/images?q=tbn:ANd9GcRf40iPXUYWm91iG14iJnlw-70IJbFCJmyONJvL0cYZQxYfxQF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567072"/>
            <a:ext cx="3940701" cy="510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6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683568" y="0"/>
            <a:ext cx="7704856" cy="8636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5400" b="1" dirty="0" smtClean="0">
                <a:solidFill>
                  <a:srgbClr val="FFFF00"/>
                </a:solidFill>
              </a:rPr>
              <a:t>TC</a:t>
            </a:r>
            <a:endParaRPr lang="it-IT" sz="5400" b="1" i="1" dirty="0">
              <a:solidFill>
                <a:srgbClr val="FFFF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 l="10452" t="8983" r="3122" b="20705"/>
          <a:stretch>
            <a:fillRect/>
          </a:stretch>
        </p:blipFill>
        <p:spPr bwMode="auto">
          <a:xfrm>
            <a:off x="682625" y="785813"/>
            <a:ext cx="3867150" cy="314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 cstate="print"/>
          <a:srcRect l="7521" t="9241" r="4391" b="20705"/>
          <a:stretch>
            <a:fillRect/>
          </a:stretch>
        </p:blipFill>
        <p:spPr bwMode="auto">
          <a:xfrm>
            <a:off x="4549775" y="785813"/>
            <a:ext cx="3838649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 cstate="print"/>
          <a:srcRect l="8289" t="8983" r="4591" b="22166"/>
          <a:stretch>
            <a:fillRect/>
          </a:stretch>
        </p:blipFill>
        <p:spPr bwMode="auto">
          <a:xfrm>
            <a:off x="677863" y="3714750"/>
            <a:ext cx="3978275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860032" y="3933056"/>
            <a:ext cx="3528392" cy="29249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u="sng" dirty="0" smtClean="0">
                <a:solidFill>
                  <a:prstClr val="black"/>
                </a:solidFill>
              </a:rPr>
              <a:t>DIFETTI </a:t>
            </a:r>
            <a:r>
              <a:rPr lang="it-IT" sz="2000" b="1" u="sng" dirty="0" err="1" smtClean="0">
                <a:solidFill>
                  <a:prstClr val="black"/>
                </a:solidFill>
              </a:rPr>
              <a:t>DI</a:t>
            </a:r>
            <a:r>
              <a:rPr lang="it-IT" sz="2000" b="1" u="sng" dirty="0" smtClean="0">
                <a:solidFill>
                  <a:prstClr val="black"/>
                </a:solidFill>
              </a:rPr>
              <a:t> RIEMPIMENTO NELLE ARTERIE POLMONARI (&gt;90%)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Emorragia polmonare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Infarti  polmonari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Versamento pleurico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Calibro dei rami arteriosi polmonari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Volumetria cardiaca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42938" y="785813"/>
            <a:ext cx="16256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</a:rPr>
              <a:t>pre contrasto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42938" y="385762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</a:rPr>
              <a:t>venosa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500563" y="785813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</a:rPr>
              <a:t>arteriosa</a:t>
            </a:r>
          </a:p>
        </p:txBody>
      </p:sp>
    </p:spTree>
    <p:extLst>
      <p:ext uri="{BB962C8B-B14F-4D97-AF65-F5344CB8AC3E}">
        <p14:creationId xmlns:p14="http://schemas.microsoft.com/office/powerpoint/2010/main" val="153815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 dirty="0">
                <a:solidFill>
                  <a:srgbClr val="FFC000"/>
                </a:solidFill>
              </a:rPr>
              <a:t>NUOVA TECNOLOGIA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638" y="1216025"/>
            <a:ext cx="4714875" cy="3213100"/>
            <a:chOff x="0" y="1215"/>
            <a:chExt cx="2970" cy="2024"/>
          </a:xfrm>
        </p:grpSpPr>
        <p:pic>
          <p:nvPicPr>
            <p:cNvPr id="1525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90" name="Text Box 4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it-IT">
                <a:solidFill>
                  <a:prstClr val="black"/>
                </a:solidFill>
              </a:endParaRPr>
            </a:p>
          </p:txBody>
        </p:sp>
      </p:grpSp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8280400" cy="4572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u="sng" dirty="0">
                <a:solidFill>
                  <a:srgbClr val="FFFF00"/>
                </a:solidFill>
              </a:rPr>
              <a:t>TC DOPPIA ENERGIA (DUAL ENERGY CT)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1196975"/>
            <a:ext cx="4714875" cy="3213100"/>
            <a:chOff x="0" y="1215"/>
            <a:chExt cx="2970" cy="2024"/>
          </a:xfrm>
        </p:grpSpPr>
        <p:pic>
          <p:nvPicPr>
            <p:cNvPr id="15258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88" name="Text Box 10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it-IT">
                <a:solidFill>
                  <a:prstClr val="black"/>
                </a:solidFill>
              </a:endParaRPr>
            </a:p>
          </p:txBody>
        </p:sp>
      </p:grpSp>
      <p:pic>
        <p:nvPicPr>
          <p:cNvPr id="152581" name="Picture 11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50865" t="26762" b="26973"/>
          <a:stretch>
            <a:fillRect/>
          </a:stretch>
        </p:blipFill>
        <p:spPr bwMode="auto">
          <a:xfrm>
            <a:off x="4643438" y="1196975"/>
            <a:ext cx="4500562" cy="322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1268413"/>
            <a:ext cx="4714875" cy="3213100"/>
            <a:chOff x="0" y="1215"/>
            <a:chExt cx="2970" cy="2024"/>
          </a:xfrm>
        </p:grpSpPr>
        <p:pic>
          <p:nvPicPr>
            <p:cNvPr id="152585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86" name="Text Box 17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it-IT">
                <a:solidFill>
                  <a:prstClr val="black"/>
                </a:solidFill>
              </a:endParaRPr>
            </a:p>
          </p:txBody>
        </p:sp>
      </p:grpSp>
      <p:pic>
        <p:nvPicPr>
          <p:cNvPr id="152583" name="Picture 18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50865" t="26762" b="26973"/>
          <a:stretch>
            <a:fillRect/>
          </a:stretch>
        </p:blipFill>
        <p:spPr bwMode="auto">
          <a:xfrm>
            <a:off x="4622800" y="1196975"/>
            <a:ext cx="4500563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2584" name="Rectangle 19"/>
          <p:cNvSpPr>
            <a:spLocks noChangeArrowheads="1"/>
          </p:cNvSpPr>
          <p:nvPr/>
        </p:nvSpPr>
        <p:spPr bwMode="auto">
          <a:xfrm>
            <a:off x="236538" y="5445125"/>
            <a:ext cx="8675687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dirty="0">
                <a:solidFill>
                  <a:srgbClr val="FFFFFF"/>
                </a:solidFill>
              </a:rPr>
              <a:t>Le immagini ottenute (tubo A e tubo B) vengono  inviate ad una</a:t>
            </a:r>
          </a:p>
          <a:p>
            <a:pPr defTabSz="914400"/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>
                <a:solidFill>
                  <a:srgbClr val="DD930D"/>
                </a:solidFill>
              </a:rPr>
              <a:t>Workstation dedicata </a:t>
            </a:r>
            <a:r>
              <a:rPr lang="it-IT" dirty="0">
                <a:solidFill>
                  <a:srgbClr val="FFFFFF"/>
                </a:solidFill>
              </a:rPr>
              <a:t>e tramite uno specifico </a:t>
            </a:r>
          </a:p>
          <a:p>
            <a:pPr defTabSz="914400"/>
            <a:r>
              <a:rPr lang="it-IT" dirty="0">
                <a:solidFill>
                  <a:srgbClr val="FFFFFF"/>
                </a:solidFill>
              </a:rPr>
              <a:t>software di post-processing </a:t>
            </a:r>
            <a:r>
              <a:rPr lang="en-US" dirty="0">
                <a:solidFill>
                  <a:srgbClr val="FFFF00"/>
                </a:solidFill>
              </a:rPr>
              <a:t>(DE lung PBV, Siemens Healthcare)</a:t>
            </a:r>
            <a:r>
              <a:rPr lang="it-IT" dirty="0">
                <a:solidFill>
                  <a:srgbClr val="FFFFFF"/>
                </a:solidFill>
              </a:rPr>
              <a:t> si creano le mappe dello iodio</a:t>
            </a:r>
          </a:p>
        </p:txBody>
      </p:sp>
    </p:spTree>
    <p:extLst>
      <p:ext uri="{BB962C8B-B14F-4D97-AF65-F5344CB8AC3E}">
        <p14:creationId xmlns:p14="http://schemas.microsoft.com/office/powerpoint/2010/main" val="289121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229600" cy="576262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i="1" dirty="0" smtClean="0">
                <a:solidFill>
                  <a:srgbClr val="FFFF00"/>
                </a:solidFill>
              </a:rPr>
              <a:t>Difetti di Perfusione </a:t>
            </a:r>
            <a:r>
              <a:rPr lang="it-IT" sz="3200" i="1" dirty="0">
                <a:solidFill>
                  <a:srgbClr val="FFFF00"/>
                </a:solidFill>
              </a:rPr>
              <a:t>cuneiformi 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 l="6248" t="30000" r="53908" b="20001"/>
          <a:stretch>
            <a:fillRect/>
          </a:stretch>
        </p:blipFill>
        <p:spPr bwMode="auto">
          <a:xfrm>
            <a:off x="0" y="1428750"/>
            <a:ext cx="4645025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4000"/>
          </a:blip>
          <a:srcRect l="56252" t="28752" r="3905" b="20001"/>
          <a:stretch>
            <a:fillRect/>
          </a:stretch>
        </p:blipFill>
        <p:spPr bwMode="auto">
          <a:xfrm>
            <a:off x="4572000" y="1428750"/>
            <a:ext cx="4532313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0" y="5517232"/>
            <a:ext cx="3071813" cy="40229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>
              <a:solidFill>
                <a:srgbClr val="FFFFFF"/>
              </a:solidFill>
            </a:endParaRPr>
          </a:p>
        </p:txBody>
      </p:sp>
      <p:cxnSp>
        <p:nvCxnSpPr>
          <p:cNvPr id="168965" name="AutoShape 5"/>
          <p:cNvCxnSpPr>
            <a:cxnSpLocks noChangeShapeType="1"/>
          </p:cNvCxnSpPr>
          <p:nvPr/>
        </p:nvCxnSpPr>
        <p:spPr bwMode="auto">
          <a:xfrm flipV="1">
            <a:off x="7215188" y="2143125"/>
            <a:ext cx="500062" cy="14287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6" name="AutoShape 7"/>
          <p:cNvCxnSpPr>
            <a:cxnSpLocks noChangeShapeType="1"/>
          </p:cNvCxnSpPr>
          <p:nvPr/>
        </p:nvCxnSpPr>
        <p:spPr bwMode="auto">
          <a:xfrm flipH="1">
            <a:off x="5724525" y="1989138"/>
            <a:ext cx="571500" cy="223837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7" name="AutoShape 8"/>
          <p:cNvCxnSpPr>
            <a:cxnSpLocks noChangeShapeType="1"/>
          </p:cNvCxnSpPr>
          <p:nvPr/>
        </p:nvCxnSpPr>
        <p:spPr bwMode="auto">
          <a:xfrm flipH="1" flipV="1">
            <a:off x="5364163" y="3933825"/>
            <a:ext cx="500062" cy="35718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8" name="AutoShape 9"/>
          <p:cNvCxnSpPr>
            <a:cxnSpLocks noChangeShapeType="1"/>
          </p:cNvCxnSpPr>
          <p:nvPr/>
        </p:nvCxnSpPr>
        <p:spPr bwMode="auto">
          <a:xfrm flipH="1" flipV="1">
            <a:off x="3348038" y="2781300"/>
            <a:ext cx="357187" cy="20478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9" name="AutoShape 10"/>
          <p:cNvCxnSpPr>
            <a:cxnSpLocks noChangeShapeType="1"/>
          </p:cNvCxnSpPr>
          <p:nvPr/>
        </p:nvCxnSpPr>
        <p:spPr bwMode="auto">
          <a:xfrm flipH="1">
            <a:off x="3348038" y="3716338"/>
            <a:ext cx="500062" cy="7302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70" name="AutoShape 15"/>
          <p:cNvCxnSpPr>
            <a:cxnSpLocks noChangeShapeType="1"/>
          </p:cNvCxnSpPr>
          <p:nvPr/>
        </p:nvCxnSpPr>
        <p:spPr bwMode="auto">
          <a:xfrm>
            <a:off x="1042988" y="2636838"/>
            <a:ext cx="430212" cy="430212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71" name="AutoShape 17"/>
          <p:cNvCxnSpPr>
            <a:cxnSpLocks noChangeShapeType="1"/>
          </p:cNvCxnSpPr>
          <p:nvPr/>
        </p:nvCxnSpPr>
        <p:spPr bwMode="auto">
          <a:xfrm flipH="1">
            <a:off x="8316913" y="3429000"/>
            <a:ext cx="571500" cy="22383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1594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468313" y="188912"/>
            <a:ext cx="8229600" cy="79181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i="1" dirty="0">
                <a:solidFill>
                  <a:srgbClr val="FFFF00"/>
                </a:solidFill>
              </a:rPr>
              <a:t>Difetti di perfusione in enfisema polmonare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 t="21248" r="51564" b="11249"/>
          <a:stretch>
            <a:fillRect/>
          </a:stretch>
        </p:blipFill>
        <p:spPr bwMode="auto">
          <a:xfrm>
            <a:off x="0" y="1377950"/>
            <a:ext cx="4651375" cy="405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/>
          <a:srcRect l="50679" t="21248" r="1666" b="10002"/>
          <a:stretch>
            <a:fillRect/>
          </a:stretch>
        </p:blipFill>
        <p:spPr bwMode="auto">
          <a:xfrm>
            <a:off x="4627563" y="1357313"/>
            <a:ext cx="4516437" cy="407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443538"/>
            <a:ext cx="30003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FL-DE = 9 sec</a:t>
            </a:r>
          </a:p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CM= 100 ml/350</a:t>
            </a:r>
          </a:p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Threshold = 100</a:t>
            </a:r>
          </a:p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Direction: caudo-cranial </a:t>
            </a:r>
          </a:p>
        </p:txBody>
      </p:sp>
      <p:sp>
        <p:nvSpPr>
          <p:cNvPr id="171013" name="Text Box 1"/>
          <p:cNvSpPr txBox="1">
            <a:spLocks noChangeArrowheads="1"/>
          </p:cNvSpPr>
          <p:nvPr/>
        </p:nvSpPr>
        <p:spPr bwMode="auto">
          <a:xfrm>
            <a:off x="468313" y="188640"/>
            <a:ext cx="8229600" cy="792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800" i="1">
              <a:solidFill>
                <a:srgbClr val="DD9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5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9144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i="1" dirty="0" smtClean="0">
                <a:solidFill>
                  <a:srgbClr val="FFFF00"/>
                </a:solidFill>
              </a:rPr>
              <a:t>Difetti </a:t>
            </a:r>
            <a:r>
              <a:rPr lang="it-IT" sz="3200" i="1" dirty="0">
                <a:solidFill>
                  <a:srgbClr val="FFFF00"/>
                </a:solidFill>
              </a:rPr>
              <a:t>di perfusione in fibrosi polmonare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 l="690" t="25003" r="52243" b="11249"/>
          <a:stretch>
            <a:fillRect/>
          </a:stretch>
        </p:blipFill>
        <p:spPr bwMode="auto">
          <a:xfrm>
            <a:off x="0" y="1344613"/>
            <a:ext cx="4557713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 l="50587" t="26250" r="2344" b="9998"/>
          <a:stretch>
            <a:fillRect/>
          </a:stretch>
        </p:blipFill>
        <p:spPr bwMode="auto">
          <a:xfrm>
            <a:off x="4572000" y="1344613"/>
            <a:ext cx="4572000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5300663"/>
            <a:ext cx="30003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FL-DE = 9 sec</a:t>
            </a:r>
          </a:p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CM= 90 ml/350</a:t>
            </a:r>
          </a:p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ROI= 100</a:t>
            </a:r>
          </a:p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Direction: caudo-cranial </a:t>
            </a:r>
          </a:p>
        </p:txBody>
      </p:sp>
    </p:spTree>
    <p:extLst>
      <p:ext uri="{BB962C8B-B14F-4D97-AF65-F5344CB8AC3E}">
        <p14:creationId xmlns:p14="http://schemas.microsoft.com/office/powerpoint/2010/main" val="3832626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683568" y="0"/>
            <a:ext cx="7704856" cy="8636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5400" b="1" dirty="0" smtClean="0">
                <a:solidFill>
                  <a:srgbClr val="FFFF00"/>
                </a:solidFill>
              </a:rPr>
              <a:t>TC</a:t>
            </a:r>
            <a:endParaRPr lang="it-IT" sz="5400" b="1" i="1" dirty="0">
              <a:solidFill>
                <a:srgbClr val="FFFF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 l="10452" t="8983" r="3122" b="20705"/>
          <a:stretch>
            <a:fillRect/>
          </a:stretch>
        </p:blipFill>
        <p:spPr bwMode="auto">
          <a:xfrm>
            <a:off x="682625" y="785813"/>
            <a:ext cx="3867150" cy="314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 cstate="print"/>
          <a:srcRect l="7521" t="9241" r="4391" b="20705"/>
          <a:stretch>
            <a:fillRect/>
          </a:stretch>
        </p:blipFill>
        <p:spPr bwMode="auto">
          <a:xfrm>
            <a:off x="4549775" y="785813"/>
            <a:ext cx="3838649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 cstate="print"/>
          <a:srcRect l="8289" t="8983" r="4591" b="22166"/>
          <a:stretch>
            <a:fillRect/>
          </a:stretch>
        </p:blipFill>
        <p:spPr bwMode="auto">
          <a:xfrm>
            <a:off x="677863" y="3714750"/>
            <a:ext cx="3978275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860032" y="3933056"/>
            <a:ext cx="3528392" cy="29249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u="sng" dirty="0" smtClean="0">
                <a:solidFill>
                  <a:prstClr val="black"/>
                </a:solidFill>
              </a:rPr>
              <a:t>DIFETTI </a:t>
            </a:r>
            <a:r>
              <a:rPr lang="it-IT" sz="2000" b="1" u="sng" dirty="0" err="1" smtClean="0">
                <a:solidFill>
                  <a:prstClr val="black"/>
                </a:solidFill>
              </a:rPr>
              <a:t>DI</a:t>
            </a:r>
            <a:r>
              <a:rPr lang="it-IT" sz="2000" b="1" u="sng" dirty="0" smtClean="0">
                <a:solidFill>
                  <a:prstClr val="black"/>
                </a:solidFill>
              </a:rPr>
              <a:t> RIEMPIMENTO NELLE ARTERIE POLMONARI (&gt;90%)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Emorragia polmonare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Infarti  polmonari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Versamento pleurico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Calibro dei rami arteriosi polmonari</a:t>
            </a:r>
          </a:p>
          <a:p>
            <a:pPr defTabSz="9144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prstClr val="black"/>
                </a:solidFill>
              </a:rPr>
              <a:t>Volumetria cardiaca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42938" y="785813"/>
            <a:ext cx="16256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</a:rPr>
              <a:t>pre contrasto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42938" y="385762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</a:rPr>
              <a:t>venosa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500563" y="785813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914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</a:rPr>
              <a:t>arteriosa</a:t>
            </a:r>
          </a:p>
        </p:txBody>
      </p:sp>
    </p:spTree>
    <p:extLst>
      <p:ext uri="{BB962C8B-B14F-4D97-AF65-F5344CB8AC3E}">
        <p14:creationId xmlns:p14="http://schemas.microsoft.com/office/powerpoint/2010/main" val="135836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 descr="pre-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2492896"/>
            <a:ext cx="61926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it-IT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GRAZIE</a:t>
            </a:r>
            <a:endParaRPr lang="it-IT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75149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158255039"/>
              </p:ext>
            </p:extLst>
          </p:nvPr>
        </p:nvGraphicFramePr>
        <p:xfrm>
          <a:off x="0" y="886264"/>
          <a:ext cx="9144000" cy="597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8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4797425"/>
            <a:ext cx="7354887" cy="1655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Are PCI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benefits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similar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in </a:t>
            </a:r>
          </a:p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ACS and in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stable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CAD?</a:t>
            </a:r>
          </a:p>
        </p:txBody>
      </p:sp>
      <p:pic>
        <p:nvPicPr>
          <p:cNvPr id="214019" name="Picture 7" descr="gr_Fra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0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8013" cy="1433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Impact of Optimal Medical Therapy with or without Percutaneous Coronary Intervention on Long-Term Cardiovascular End Points in Patients with Stable Coronary Artery Disease (from the COURAGE Trial)</a:t>
            </a:r>
          </a:p>
        </p:txBody>
      </p:sp>
      <p:sp>
        <p:nvSpPr>
          <p:cNvPr id="212995" name="Text Box 4"/>
          <p:cNvSpPr txBox="1">
            <a:spLocks noChangeArrowheads="1"/>
          </p:cNvSpPr>
          <p:nvPr/>
        </p:nvSpPr>
        <p:spPr bwMode="auto">
          <a:xfrm>
            <a:off x="-36513" y="6237288"/>
            <a:ext cx="3955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(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Boden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WE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et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Am J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Cardiol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2009; 104:1)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1773238"/>
            <a:ext cx="4897438" cy="2513012"/>
            <a:chOff x="113" y="799"/>
            <a:chExt cx="3085" cy="1583"/>
          </a:xfrm>
        </p:grpSpPr>
        <p:pic>
          <p:nvPicPr>
            <p:cNvPr id="21299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799"/>
              <a:ext cx="3085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998" name="Rectangle 9"/>
            <p:cNvSpPr>
              <a:spLocks noChangeArrowheads="1"/>
            </p:cNvSpPr>
            <p:nvPr/>
          </p:nvSpPr>
          <p:spPr bwMode="auto">
            <a:xfrm>
              <a:off x="2200" y="935"/>
              <a:ext cx="725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P=0.62</a:t>
              </a:r>
            </a:p>
          </p:txBody>
        </p:sp>
      </p:grpSp>
      <p:sp>
        <p:nvSpPr>
          <p:cNvPr id="212999" name="Rectangle 17"/>
          <p:cNvSpPr>
            <a:spLocks noChangeArrowheads="1"/>
          </p:cNvSpPr>
          <p:nvPr/>
        </p:nvSpPr>
        <p:spPr bwMode="auto">
          <a:xfrm>
            <a:off x="1044575" y="1628775"/>
            <a:ext cx="244792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13000" name="Text Box 16"/>
          <p:cNvSpPr txBox="1">
            <a:spLocks noChangeArrowheads="1"/>
          </p:cNvSpPr>
          <p:nvPr/>
        </p:nvSpPr>
        <p:spPr bwMode="auto">
          <a:xfrm>
            <a:off x="1187450" y="1635125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ea typeface="ヒラギノ角ゴ Pro W3"/>
                <a:cs typeface="ヒラギノ角ゴ Pro W3"/>
              </a:rPr>
              <a:t>Tertiary End point:</a:t>
            </a:r>
          </a:p>
          <a:p>
            <a:pPr algn="ctr"/>
            <a:r>
              <a:rPr lang="it-IT" b="1">
                <a:solidFill>
                  <a:srgbClr val="FF0000"/>
                </a:solidFill>
                <a:ea typeface="ヒラギノ角ゴ Pro W3"/>
                <a:cs typeface="ヒラギノ角ゴ Pro W3"/>
              </a:rPr>
              <a:t>Cardiac Death or MI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492500" y="2924175"/>
            <a:ext cx="5040313" cy="2881313"/>
            <a:chOff x="2200" y="1842"/>
            <a:chExt cx="3175" cy="1815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200" y="2082"/>
              <a:ext cx="3039" cy="1575"/>
              <a:chOff x="2200" y="1842"/>
              <a:chExt cx="2799" cy="1439"/>
            </a:xfrm>
          </p:grpSpPr>
          <p:pic>
            <p:nvPicPr>
              <p:cNvPr id="213003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00" y="1842"/>
                <a:ext cx="2799" cy="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004" name="Rectangle 11"/>
              <p:cNvSpPr>
                <a:spLocks noChangeArrowheads="1"/>
              </p:cNvSpPr>
              <p:nvPr/>
            </p:nvSpPr>
            <p:spPr bwMode="auto">
              <a:xfrm>
                <a:off x="4195" y="2205"/>
                <a:ext cx="635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>
                    <a:solidFill>
                      <a:prstClr val="black"/>
                    </a:solidFill>
                    <a:ea typeface="ヒラギノ角ゴ Pro W3"/>
                    <a:cs typeface="ヒラギノ角ゴ Pro W3"/>
                  </a:rPr>
                  <a:t>P=0.6</a:t>
                </a:r>
              </a:p>
            </p:txBody>
          </p:sp>
        </p:grpSp>
        <p:sp>
          <p:nvSpPr>
            <p:cNvPr id="213005" name="Rectangle 19"/>
            <p:cNvSpPr>
              <a:spLocks noChangeArrowheads="1"/>
            </p:cNvSpPr>
            <p:nvPr/>
          </p:nvSpPr>
          <p:spPr bwMode="auto">
            <a:xfrm>
              <a:off x="2835" y="1843"/>
              <a:ext cx="2539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13006" name="Text Box 20"/>
            <p:cNvSpPr txBox="1">
              <a:spLocks noChangeArrowheads="1"/>
            </p:cNvSpPr>
            <p:nvPr/>
          </p:nvSpPr>
          <p:spPr bwMode="auto">
            <a:xfrm>
              <a:off x="2891" y="1842"/>
              <a:ext cx="2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Tertiary End point:</a:t>
              </a:r>
            </a:p>
            <a:p>
              <a:pPr algn="ctr"/>
              <a:r>
                <a:rPr lang="it-IT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Cardiac Death, MI or Hosp.for 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6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0" y="404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>
                <a:solidFill>
                  <a:srgbClr val="FF0000"/>
                </a:solidFill>
                <a:ea typeface="ヒラギノ角ゴ Pro W3"/>
                <a:cs typeface="ヒラギノ角ゴ Pro W3"/>
              </a:rPr>
              <a:t>Optimal Medical Therapy With or Without Percutaneous Coronary intervention to Reduce Ischemic Burden: Results from the Clinical Outcomes Utilizing Revascularization and Aggressive Drug Evaluation (COURAGE) Trial Nuclear Substudy</a:t>
            </a:r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-36513" y="6446838"/>
            <a:ext cx="4257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( Shaw LJ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et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al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Circulation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 2008; 117: 1283)</a:t>
            </a:r>
          </a:p>
        </p:txBody>
      </p:sp>
      <p:pic>
        <p:nvPicPr>
          <p:cNvPr id="2150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143125"/>
            <a:ext cx="86042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16113"/>
            <a:ext cx="47529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0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TERESA 84 </a:t>
            </a:r>
            <a:r>
              <a:rPr lang="it-IT" b="1" dirty="0" err="1" smtClean="0">
                <a:latin typeface="Arial Narrow"/>
                <a:cs typeface="Arial Narrow"/>
              </a:rPr>
              <a:t>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049867"/>
            <a:ext cx="9144000" cy="57234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461665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endParaRPr lang="it-IT" sz="2400" dirty="0" smtClean="0">
              <a:solidFill>
                <a:srgbClr val="0033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1351509"/>
            <a:ext cx="672253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3300"/>
                </a:solidFill>
              </a:rPr>
              <a:t>84 </a:t>
            </a:r>
            <a:r>
              <a:rPr lang="it-IT" sz="2400" dirty="0" err="1" smtClean="0">
                <a:solidFill>
                  <a:srgbClr val="003300"/>
                </a:solidFill>
              </a:rPr>
              <a:t>aa</a:t>
            </a:r>
            <a:r>
              <a:rPr lang="it-IT" sz="2400" dirty="0" smtClean="0">
                <a:solidFill>
                  <a:srgbClr val="003300"/>
                </a:solidFill>
              </a:rPr>
              <a:t>, si reca dal proprio MMG per dispnea ad insorgenza improvvisa a riposo ieri sera e dolore toracico </a:t>
            </a:r>
            <a:r>
              <a:rPr lang="it-IT" sz="2400" dirty="0" err="1" smtClean="0">
                <a:solidFill>
                  <a:srgbClr val="003300"/>
                </a:solidFill>
              </a:rPr>
              <a:t>puntorio</a:t>
            </a:r>
            <a:r>
              <a:rPr lang="it-IT" sz="2400" dirty="0" smtClean="0">
                <a:solidFill>
                  <a:srgbClr val="003300"/>
                </a:solidFill>
              </a:rPr>
              <a:t> che peggiora in inspirazione </a:t>
            </a:r>
            <a:r>
              <a:rPr lang="it-IT" sz="2400" dirty="0" err="1" smtClean="0">
                <a:solidFill>
                  <a:srgbClr val="003300"/>
                </a:solidFill>
              </a:rPr>
              <a:t>profonda…Una</a:t>
            </a:r>
            <a:r>
              <a:rPr lang="it-IT" sz="2400" dirty="0" smtClean="0">
                <a:solidFill>
                  <a:srgbClr val="003300"/>
                </a:solidFill>
              </a:rPr>
              <a:t> nonnina arzilla, in anamnesi solo Ipertensione Arteriosa e intervento di </a:t>
            </a:r>
            <a:r>
              <a:rPr lang="it-IT" sz="2400" dirty="0" err="1" smtClean="0">
                <a:solidFill>
                  <a:srgbClr val="003300"/>
                </a:solidFill>
              </a:rPr>
              <a:t>artroprotesi</a:t>
            </a:r>
            <a:r>
              <a:rPr lang="it-IT" sz="2400" dirty="0" smtClean="0">
                <a:solidFill>
                  <a:srgbClr val="003300"/>
                </a:solidFill>
              </a:rPr>
              <a:t> ginocchio </a:t>
            </a:r>
            <a:r>
              <a:rPr lang="it-IT" sz="2400" dirty="0" err="1" smtClean="0">
                <a:solidFill>
                  <a:srgbClr val="003300"/>
                </a:solidFill>
              </a:rPr>
              <a:t>dx</a:t>
            </a:r>
            <a:r>
              <a:rPr lang="it-IT" sz="2400" dirty="0" smtClean="0">
                <a:solidFill>
                  <a:srgbClr val="003300"/>
                </a:solidFill>
              </a:rPr>
              <a:t> 6 mesi fa: in terapia con </a:t>
            </a:r>
            <a:r>
              <a:rPr lang="it-IT" sz="2400" dirty="0" err="1" smtClean="0">
                <a:solidFill>
                  <a:srgbClr val="003300"/>
                </a:solidFill>
              </a:rPr>
              <a:t>amlodipina</a:t>
            </a:r>
            <a:r>
              <a:rPr lang="it-IT" sz="2400" dirty="0" smtClean="0">
                <a:solidFill>
                  <a:srgbClr val="003300"/>
                </a:solidFill>
              </a:rPr>
              <a:t> 5 mg e </a:t>
            </a:r>
            <a:r>
              <a:rPr lang="it-IT" sz="2400" dirty="0" err="1" smtClean="0">
                <a:solidFill>
                  <a:srgbClr val="003300"/>
                </a:solidFill>
              </a:rPr>
              <a:t>alprazolam</a:t>
            </a:r>
            <a:r>
              <a:rPr lang="it-IT" sz="2400" dirty="0" smtClean="0">
                <a:solidFill>
                  <a:srgbClr val="003300"/>
                </a:solidFill>
              </a:rPr>
              <a:t> 0,5 mg h 22 al bisogno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39334" y="4220308"/>
            <a:ext cx="672253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3300"/>
                </a:solidFill>
              </a:rPr>
              <a:t>Obiettività cardiopolmonare: rantoli a piccole bolle alle basi, non edemi declivi ne turgore giugulare. SatO2 95%aa, PA 144/92, FC 98r, </a:t>
            </a:r>
            <a:r>
              <a:rPr lang="it-IT" sz="2800" dirty="0" err="1" smtClean="0">
                <a:solidFill>
                  <a:srgbClr val="003300"/>
                </a:solidFill>
              </a:rPr>
              <a:t>temp</a:t>
            </a:r>
            <a:r>
              <a:rPr lang="it-IT" sz="2800" dirty="0" smtClean="0">
                <a:solidFill>
                  <a:srgbClr val="003300"/>
                </a:solidFill>
              </a:rPr>
              <a:t>. corporea 36°C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176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7675"/>
            <a:ext cx="869247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</a:t>
            </a:r>
            <a:r>
              <a:rPr lang="it-IT" sz="2800" b="1" dirty="0" smtClean="0">
                <a:latin typeface="Arial Narrow"/>
                <a:cs typeface="Arial Narrow"/>
              </a:rPr>
              <a:t>riferita,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obiettività e la conoscenza nel tempo della paziente </a:t>
            </a:r>
            <a:r>
              <a:rPr lang="it-IT" sz="2800" dirty="0" smtClean="0">
                <a:latin typeface="Arial Narrow"/>
                <a:cs typeface="Arial Narrow"/>
              </a:rPr>
              <a:t>mi preoccupano e decido di mandarla in </a:t>
            </a: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Pronto Soccorso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3909" y="4079631"/>
            <a:ext cx="840179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Sono stato troppo precipitoso?</a:t>
            </a:r>
          </a:p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Potevo chiedere un RX Torace e visita </a:t>
            </a:r>
            <a:r>
              <a:rPr lang="it-IT" sz="3200" dirty="0" err="1" smtClean="0">
                <a:ea typeface="ＭＳ Ｐゴシック"/>
                <a:cs typeface="ＭＳ Ｐゴシック"/>
              </a:rPr>
              <a:t>pneumologica</a:t>
            </a:r>
            <a:r>
              <a:rPr lang="it-IT" sz="3200" dirty="0" smtClean="0">
                <a:ea typeface="ＭＳ Ｐゴシック"/>
                <a:cs typeface="ＭＳ Ｐゴシック"/>
              </a:rPr>
              <a:t> urgenti?</a:t>
            </a:r>
          </a:p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Magari era una frattura </a:t>
            </a:r>
            <a:r>
              <a:rPr lang="it-IT" sz="3200" dirty="0" err="1" smtClean="0">
                <a:ea typeface="ＭＳ Ｐゴシック"/>
                <a:cs typeface="ＭＳ Ｐゴシック"/>
              </a:rPr>
              <a:t>costale…</a:t>
            </a:r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22696" y="3244334"/>
            <a:ext cx="483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Avrò fatto bene?</a:t>
            </a:r>
            <a:endParaRPr lang="it-IT" sz="3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425" y="4452425"/>
            <a:ext cx="2405575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" y="1702191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smtClean="0">
                <a:latin typeface="Arial Narrow"/>
                <a:cs typeface="Arial Narrow"/>
              </a:rPr>
              <a:t>…di</a:t>
            </a:r>
            <a:r>
              <a:rPr lang="it-IT" sz="8000" b="1" dirty="0" smtClean="0">
                <a:latin typeface="Arial Narrow"/>
                <a:cs typeface="Arial Narrow"/>
              </a:rPr>
              <a:t> nuovi i nostri Clinici...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437596" y="5140162"/>
            <a:ext cx="604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 Maurizio Tondini – Dr Silvano </a:t>
            </a:r>
            <a:r>
              <a:rPr lang="it-IT" sz="3200" i="1" dirty="0" err="1" smtClean="0">
                <a:latin typeface="Arial Narrow"/>
                <a:cs typeface="Arial Narrow"/>
              </a:rPr>
              <a:t>Perotti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773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1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B0F0"/>
                </a:solidFill>
              </a:rPr>
              <a:t>EMBOLIA POLMONARE</a:t>
            </a:r>
            <a:endParaRPr lang="it-IT" sz="4800" b="1" dirty="0">
              <a:solidFill>
                <a:srgbClr val="00B0F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1 Diagnosi difficile per il polimorfismo della presentazione clinica 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2 Dolore pleurico emottisi e dispnea sono più frequenti nei pazienti ospedalizzati.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3 Attenzione alla dispnea senza dolore.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4 Possibili embolie in tempi molo diversi e recidivanti nel tempo.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5 Dolore periferico ( pleurodinia )</a:t>
            </a:r>
          </a:p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6 Emottisi poco frequente ma predittiva di TEP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Presentazione su schermo (4:3)</PresentationFormat>
  <Paragraphs>144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Impact of Optimal Medical Therapy with or without Percutaneous Coronary Intervention on Long-Term Cardiovascular End Points in Patients with Stable Coronary Artery Disease (from the COURAGE Trial)</vt:lpstr>
      <vt:lpstr>Presentazione standard di PowerPoint</vt:lpstr>
      <vt:lpstr>TERESA 84 aa</vt:lpstr>
      <vt:lpstr>Valutazione</vt:lpstr>
      <vt:lpstr>Presentazione standard di PowerPoint</vt:lpstr>
      <vt:lpstr>EMBOLIA POLMONARE</vt:lpstr>
      <vt:lpstr>Presentazione standard di PowerPoint</vt:lpstr>
      <vt:lpstr>Score di probabilità PISA MODEL for PE</vt:lpstr>
      <vt:lpstr>Presentazione standard di PowerPoint</vt:lpstr>
      <vt:lpstr>RX TORACE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2013-10-29T08:26:52Z</dcterms:created>
  <dcterms:modified xsi:type="dcterms:W3CDTF">2013-10-29T08:27:24Z</dcterms:modified>
</cp:coreProperties>
</file>