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29C1E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custT="1"/>
      <dgm:spPr/>
      <dgm:t>
        <a:bodyPr/>
        <a:lstStyle/>
        <a:p>
          <a:r>
            <a:rPr kumimoji="0" lang="it-IT" sz="1800" b="0" i="0" u="none" strike="noStrike" cap="none" spc="0" normalizeH="0" noProof="0" smtClean="0">
              <a:ln>
                <a:noFill/>
              </a:ln>
              <a:effectLst/>
              <a:uLnTx/>
              <a:uFillTx/>
              <a:latin typeface="Arial Narrow"/>
              <a:ea typeface="Calibri"/>
              <a:cs typeface="Arial Narrow"/>
            </a:rPr>
            <a:t>In caso di PROCTORRAGIA dell’adulto, il pz va SEMPRE studiato con COLONSCOPIA  OTTICA: impegnativa con bollino verde.</a:t>
          </a:r>
          <a:endParaRPr lang="it-IT" sz="1800" b="0"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29C1E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custT="1"/>
      <dgm:spPr/>
      <dgm:t>
        <a:bodyPr/>
        <a:lstStyle/>
        <a:p>
          <a:r>
            <a:rPr lang="it-IT" sz="1800" dirty="0" smtClean="0">
              <a:latin typeface="Arial Narrow"/>
              <a:ea typeface="Calibri"/>
              <a:cs typeface="Arial Narrow"/>
            </a:rPr>
            <a:t>In caso di diagnosi di malattia neoplastica è necessario lo STAGING:  se colica con TC TAP, se rettale con ECO ENDORETTALE per il T e TC TAP per </a:t>
          </a:r>
          <a:r>
            <a:rPr lang="it-IT" sz="1800" dirty="0" err="1" smtClean="0">
              <a:latin typeface="Arial Narrow"/>
              <a:ea typeface="Calibri"/>
              <a:cs typeface="Arial Narrow"/>
            </a:rPr>
            <a:t>N</a:t>
          </a:r>
          <a:r>
            <a:rPr lang="it-IT" sz="1800" dirty="0" smtClean="0">
              <a:latin typeface="Arial Narrow"/>
              <a:ea typeface="Calibri"/>
              <a:cs typeface="Arial Narrow"/>
            </a:rPr>
            <a:t> ed M.</a:t>
          </a:r>
          <a:endParaRPr lang="it-IT" sz="1800" b="0" dirty="0">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E1BFDECB-B5AA-5B42-B0D9-5495E9F87448}">
      <dgm:prSet phldrT="[Testo]" custT="1"/>
      <dgm:spPr>
        <a:solidFill>
          <a:srgbClr val="29C1E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custT="1"/>
      <dgm:spPr/>
      <dgm:t>
        <a:bodyPr/>
        <a:lstStyle/>
        <a:p>
          <a:r>
            <a:rPr kumimoji="0" lang="it-IT" sz="1600" b="0" i="0" u="none" strike="noStrike" cap="none" spc="0" normalizeH="0" noProof="0" dirty="0" smtClean="0">
              <a:ln>
                <a:noFill/>
              </a:ln>
              <a:effectLst/>
              <a:uLnTx/>
              <a:uFillTx/>
              <a:latin typeface="Arial Narrow"/>
              <a:ea typeface="Calibri"/>
              <a:cs typeface="Arial Narrow"/>
            </a:rPr>
            <a:t>La PET ha un ruolo importante nel RE-STAGING post terapia </a:t>
          </a:r>
          <a:r>
            <a:rPr kumimoji="0" lang="it-IT" sz="1600" b="0" i="0" u="none" strike="noStrike" cap="none" spc="0" normalizeH="0" noProof="0" dirty="0" err="1" smtClean="0">
              <a:ln>
                <a:noFill/>
              </a:ln>
              <a:effectLst/>
              <a:uLnTx/>
              <a:uFillTx/>
              <a:latin typeface="Arial Narrow"/>
              <a:ea typeface="Calibri"/>
              <a:cs typeface="Arial Narrow"/>
            </a:rPr>
            <a:t>neoadiuvante</a:t>
          </a:r>
          <a:r>
            <a:rPr kumimoji="0" lang="it-IT" sz="1600" b="0" i="0" u="none" strike="noStrike" cap="none" spc="0" normalizeH="0" noProof="0" dirty="0" smtClean="0">
              <a:ln>
                <a:noFill/>
              </a:ln>
              <a:effectLst/>
              <a:uLnTx/>
              <a:uFillTx/>
              <a:latin typeface="Arial Narrow"/>
              <a:ea typeface="Calibri"/>
              <a:cs typeface="Arial Narrow"/>
            </a:rPr>
            <a:t> (CHT e/o RT) soprattutto per le forme in cui è necessario differenziare tra tessuto fibroso e recidiva locale in cui RM pelvi non è dirimente.</a:t>
          </a:r>
          <a:endParaRPr lang="it-IT" sz="1600" b="0"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082C3A4E-F1E0-BD46-9F2B-FE77532B948D}">
      <dgm:prSet phldrT="[Testo]" custT="1"/>
      <dgm:spPr>
        <a:solidFill>
          <a:srgbClr val="29C1E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custT="1"/>
      <dgm:spPr/>
      <dgm:t>
        <a:bodyPr/>
        <a:lstStyle/>
        <a:p>
          <a:r>
            <a:rPr lang="it-IT" sz="1600" dirty="0" smtClean="0">
              <a:latin typeface="Arial Narrow"/>
              <a:ea typeface="Calibri"/>
              <a:cs typeface="Arial Narrow"/>
            </a:rPr>
            <a:t>La COLON-TC è una buona alternativa alla colonscopia, nel caso in cui l’esame non possa essere eseguito per problematiche del pz (ANCHE SE ALLERGIA AL MDC). Se positiva, va valutato caso per caso come procedere nelle indagini.</a:t>
          </a:r>
          <a:endParaRPr lang="it-IT" sz="1600" b="0" dirty="0">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6590A7EB-1522-4041-A9F6-13087A2F27EA}">
      <dgm:prSet custT="1"/>
      <dgm:spPr>
        <a:solidFill>
          <a:srgbClr val="29C1EF"/>
        </a:solidFill>
      </dgm:spPr>
      <dgm:t>
        <a:bodyPr/>
        <a:lstStyle/>
        <a:p>
          <a:r>
            <a:rPr lang="it-IT" sz="4000" b="1" dirty="0" smtClean="0"/>
            <a:t>5</a:t>
          </a:r>
          <a:endParaRPr lang="it-IT" sz="4000" b="1" dirty="0"/>
        </a:p>
      </dgm:t>
    </dgm:pt>
    <dgm:pt modelId="{D96514E3-9B00-E341-8E33-D974720A516C}" type="parTrans" cxnId="{F810576D-25B7-3C44-84E4-1764D6343684}">
      <dgm:prSet/>
      <dgm:spPr/>
      <dgm:t>
        <a:bodyPr/>
        <a:lstStyle/>
        <a:p>
          <a:endParaRPr lang="it-IT"/>
        </a:p>
      </dgm:t>
    </dgm:pt>
    <dgm:pt modelId="{6D381386-E730-6041-86D3-865E5FCF9552}" type="sibTrans" cxnId="{F810576D-25B7-3C44-84E4-1764D6343684}">
      <dgm:prSet/>
      <dgm:spPr/>
      <dgm:t>
        <a:bodyPr/>
        <a:lstStyle/>
        <a:p>
          <a:endParaRPr lang="it-IT"/>
        </a:p>
      </dgm:t>
    </dgm:pt>
    <dgm:pt modelId="{3C1723E6-E923-5F4A-9B84-C5E6C0AA53BE}">
      <dgm:prSet custT="1"/>
      <dgm:spPr>
        <a:solidFill>
          <a:srgbClr val="29C1EF"/>
        </a:solidFill>
      </dgm:spPr>
      <dgm:t>
        <a:bodyPr/>
        <a:lstStyle/>
        <a:p>
          <a:r>
            <a:rPr lang="it-IT" sz="4000" b="1" dirty="0" smtClean="0"/>
            <a:t>6</a:t>
          </a:r>
          <a:endParaRPr lang="it-IT" sz="4000" b="1" dirty="0"/>
        </a:p>
      </dgm:t>
    </dgm:pt>
    <dgm:pt modelId="{7B550352-7F49-3448-A122-0AC18ADCF972}" type="parTrans" cxnId="{7575E574-BED5-4044-A5E1-7397B8793371}">
      <dgm:prSet/>
      <dgm:spPr/>
      <dgm:t>
        <a:bodyPr/>
        <a:lstStyle/>
        <a:p>
          <a:endParaRPr lang="it-IT"/>
        </a:p>
      </dgm:t>
    </dgm:pt>
    <dgm:pt modelId="{B1F7F945-2632-1946-9373-BA8A8A8D509B}" type="sibTrans" cxnId="{7575E574-BED5-4044-A5E1-7397B8793371}">
      <dgm:prSet/>
      <dgm:spPr/>
      <dgm:t>
        <a:bodyPr/>
        <a:lstStyle/>
        <a:p>
          <a:endParaRPr lang="it-IT"/>
        </a:p>
      </dgm:t>
    </dgm:pt>
    <dgm:pt modelId="{68CDAAB6-7B96-6D41-BBBF-F31E83935A7A}">
      <dgm:prSet custT="1"/>
      <dgm:spPr/>
      <dgm:t>
        <a:bodyPr/>
        <a:lstStyle/>
        <a:p>
          <a:r>
            <a:rPr lang="it-IT" sz="1600" noProof="0" dirty="0" smtClean="0">
              <a:latin typeface="Arial Narrow"/>
              <a:ea typeface="Calibri"/>
              <a:cs typeface="Arial Narrow"/>
            </a:rPr>
            <a:t>Il FOLLOW-UP </a:t>
          </a:r>
          <a:r>
            <a:rPr lang="it-IT" sz="1600" dirty="0" smtClean="0">
              <a:latin typeface="Arial Narrow"/>
              <a:ea typeface="Calibri"/>
              <a:cs typeface="Arial Narrow"/>
            </a:rPr>
            <a:t>è</a:t>
          </a:r>
          <a:r>
            <a:rPr lang="it-IT" sz="1600" noProof="0" dirty="0" smtClean="0">
              <a:latin typeface="Arial Narrow"/>
              <a:ea typeface="Calibri"/>
              <a:cs typeface="Arial Narrow"/>
            </a:rPr>
            <a:t> necessario perché c’è alta probabilità di metastasi/recidive epatiche e malattia </a:t>
          </a:r>
          <a:r>
            <a:rPr lang="it-IT" sz="1600" noProof="0" dirty="0" err="1" smtClean="0">
              <a:latin typeface="Arial Narrow"/>
              <a:ea typeface="Calibri"/>
              <a:cs typeface="Arial Narrow"/>
            </a:rPr>
            <a:t>metacrona</a:t>
          </a:r>
          <a:r>
            <a:rPr lang="it-IT" sz="1600" dirty="0" smtClean="0">
              <a:latin typeface="Arial Narrow"/>
              <a:ea typeface="Calibri"/>
              <a:cs typeface="Arial Narrow"/>
            </a:rPr>
            <a:t> con possibilità però di </a:t>
          </a:r>
          <a:r>
            <a:rPr lang="it-IT" sz="1600" dirty="0" err="1" smtClean="0">
              <a:latin typeface="Arial Narrow"/>
              <a:ea typeface="Calibri"/>
              <a:cs typeface="Arial Narrow"/>
            </a:rPr>
            <a:t>reintervento</a:t>
          </a:r>
          <a:r>
            <a:rPr lang="it-IT" sz="1600" dirty="0" smtClean="0">
              <a:latin typeface="Arial Narrow"/>
              <a:ea typeface="Calibri"/>
              <a:cs typeface="Arial Narrow"/>
            </a:rPr>
            <a:t>. </a:t>
          </a:r>
          <a:endParaRPr lang="it-IT" sz="1600" dirty="0">
            <a:latin typeface="Arial Narrow"/>
            <a:cs typeface="Arial Narrow"/>
          </a:endParaRPr>
        </a:p>
      </dgm:t>
    </dgm:pt>
    <dgm:pt modelId="{783C728C-2486-A049-B1AE-B1CE73AA0099}" type="parTrans" cxnId="{B1BA5217-A81C-D14B-9FE1-62480E800228}">
      <dgm:prSet/>
      <dgm:spPr/>
      <dgm:t>
        <a:bodyPr/>
        <a:lstStyle/>
        <a:p>
          <a:endParaRPr lang="it-IT"/>
        </a:p>
      </dgm:t>
    </dgm:pt>
    <dgm:pt modelId="{0E281892-C1AC-BE42-A5ED-F0DFB1AF516D}" type="sibTrans" cxnId="{B1BA5217-A81C-D14B-9FE1-62480E800228}">
      <dgm:prSet/>
      <dgm:spPr/>
      <dgm:t>
        <a:bodyPr/>
        <a:lstStyle/>
        <a:p>
          <a:endParaRPr lang="it-IT"/>
        </a:p>
      </dgm:t>
    </dgm:pt>
    <dgm:pt modelId="{3C7DB967-5F75-7444-BAAD-C9D52C3D5931}">
      <dgm:prSet custT="1"/>
      <dgm:spPr/>
      <dgm:t>
        <a:bodyPr/>
        <a:lstStyle/>
        <a:p>
          <a:r>
            <a:rPr lang="it-IT" sz="1800" dirty="0" smtClean="0">
              <a:latin typeface="Arial Narrow"/>
              <a:ea typeface="Calibri"/>
              <a:cs typeface="Arial Narrow"/>
            </a:rPr>
            <a:t>Se rialzo </a:t>
          </a:r>
          <a:r>
            <a:rPr lang="it-IT" sz="1800" dirty="0" err="1" smtClean="0">
              <a:latin typeface="Arial Narrow"/>
              <a:ea typeface="Calibri"/>
              <a:cs typeface="Arial Narrow"/>
            </a:rPr>
            <a:t>markers</a:t>
          </a:r>
          <a:r>
            <a:rPr lang="it-IT" sz="1800" dirty="0" smtClean="0">
              <a:latin typeface="Arial Narrow"/>
              <a:ea typeface="Calibri"/>
              <a:cs typeface="Arial Narrow"/>
            </a:rPr>
            <a:t> con indagini radiologiche negative, è utile e appropriato studio con PET. </a:t>
          </a:r>
          <a:endParaRPr lang="it-IT" sz="1800" dirty="0">
            <a:latin typeface="Arial Narrow"/>
            <a:cs typeface="Arial Narrow"/>
          </a:endParaRPr>
        </a:p>
      </dgm:t>
    </dgm:pt>
    <dgm:pt modelId="{F343BF47-5958-C344-A8B7-DEFAEECF59BF}" type="parTrans" cxnId="{D393CF4D-0F62-3945-A485-EAC4654A91F2}">
      <dgm:prSet/>
      <dgm:spPr/>
      <dgm:t>
        <a:bodyPr/>
        <a:lstStyle/>
        <a:p>
          <a:endParaRPr lang="it-IT"/>
        </a:p>
      </dgm:t>
    </dgm:pt>
    <dgm:pt modelId="{644C17C4-CF6B-0D49-A21E-F2A7F19C4A04}" type="sibTrans" cxnId="{D393CF4D-0F62-3945-A485-EAC4654A91F2}">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6">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6">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6">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6">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6">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6">
        <dgm:presLayoutVars>
          <dgm:bulletEnabled val="1"/>
        </dgm:presLayoutVars>
      </dgm:prSet>
      <dgm:spPr/>
      <dgm:t>
        <a:bodyPr/>
        <a:lstStyle/>
        <a:p>
          <a:endParaRPr lang="it-IT"/>
        </a:p>
      </dgm:t>
    </dgm:pt>
    <dgm:pt modelId="{1052B3D2-7971-7943-9E06-86B513B37BA9}" type="pres">
      <dgm:prSet presAssocID="{1B8D673A-BB07-6C4A-8184-248E84727E6E}"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6">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6">
        <dgm:presLayoutVars>
          <dgm:bulletEnabled val="1"/>
        </dgm:presLayoutVars>
      </dgm:prSet>
      <dgm:spPr/>
      <dgm:t>
        <a:bodyPr/>
        <a:lstStyle/>
        <a:p>
          <a:endParaRPr lang="it-IT"/>
        </a:p>
      </dgm:t>
    </dgm:pt>
    <dgm:pt modelId="{17BCBF43-9666-2745-B112-EF0CA905EEA0}" type="pres">
      <dgm:prSet presAssocID="{B5FBAB14-709E-6046-8227-C5EBEFE144DF}" presName="sp" presStyleCnt="0"/>
      <dgm:spPr/>
    </dgm:pt>
    <dgm:pt modelId="{E45355C7-FC13-534B-8A3A-BC23B1E7D770}" type="pres">
      <dgm:prSet presAssocID="{6590A7EB-1522-4041-A9F6-13087A2F27EA}" presName="composite" presStyleCnt="0"/>
      <dgm:spPr/>
    </dgm:pt>
    <dgm:pt modelId="{25F774CA-5CA9-9A40-8BC8-C9E94B3D05F5}" type="pres">
      <dgm:prSet presAssocID="{6590A7EB-1522-4041-A9F6-13087A2F27EA}" presName="parentText" presStyleLbl="alignNode1" presStyleIdx="4" presStyleCnt="6">
        <dgm:presLayoutVars>
          <dgm:chMax val="1"/>
          <dgm:bulletEnabled val="1"/>
        </dgm:presLayoutVars>
      </dgm:prSet>
      <dgm:spPr/>
      <dgm:t>
        <a:bodyPr/>
        <a:lstStyle/>
        <a:p>
          <a:endParaRPr lang="it-IT"/>
        </a:p>
      </dgm:t>
    </dgm:pt>
    <dgm:pt modelId="{73113003-EAC4-9E4D-98D4-A5CE55237E07}" type="pres">
      <dgm:prSet presAssocID="{6590A7EB-1522-4041-A9F6-13087A2F27EA}" presName="descendantText" presStyleLbl="alignAcc1" presStyleIdx="4" presStyleCnt="6">
        <dgm:presLayoutVars>
          <dgm:bulletEnabled val="1"/>
        </dgm:presLayoutVars>
      </dgm:prSet>
      <dgm:spPr/>
      <dgm:t>
        <a:bodyPr/>
        <a:lstStyle/>
        <a:p>
          <a:endParaRPr lang="it-IT"/>
        </a:p>
      </dgm:t>
    </dgm:pt>
    <dgm:pt modelId="{71B1F849-73EA-054F-ABBA-9A446ACC9B95}" type="pres">
      <dgm:prSet presAssocID="{6D381386-E730-6041-86D3-865E5FCF9552}" presName="sp" presStyleCnt="0"/>
      <dgm:spPr/>
    </dgm:pt>
    <dgm:pt modelId="{E05A7437-1456-1246-8717-3B4F53B61245}" type="pres">
      <dgm:prSet presAssocID="{3C1723E6-E923-5F4A-9B84-C5E6C0AA53BE}" presName="composite" presStyleCnt="0"/>
      <dgm:spPr/>
    </dgm:pt>
    <dgm:pt modelId="{528382E1-989E-754C-8EA3-1E4FC9402C0F}" type="pres">
      <dgm:prSet presAssocID="{3C1723E6-E923-5F4A-9B84-C5E6C0AA53BE}" presName="parentText" presStyleLbl="alignNode1" presStyleIdx="5" presStyleCnt="6">
        <dgm:presLayoutVars>
          <dgm:chMax val="1"/>
          <dgm:bulletEnabled val="1"/>
        </dgm:presLayoutVars>
      </dgm:prSet>
      <dgm:spPr/>
      <dgm:t>
        <a:bodyPr/>
        <a:lstStyle/>
        <a:p>
          <a:endParaRPr lang="it-IT"/>
        </a:p>
      </dgm:t>
    </dgm:pt>
    <dgm:pt modelId="{667E95D3-90E4-174A-B26E-1495042392DF}" type="pres">
      <dgm:prSet presAssocID="{3C1723E6-E923-5F4A-9B84-C5E6C0AA53BE}" presName="descendantText" presStyleLbl="alignAcc1" presStyleIdx="5" presStyleCnt="6">
        <dgm:presLayoutVars>
          <dgm:bulletEnabled val="1"/>
        </dgm:presLayoutVars>
      </dgm:prSet>
      <dgm:spPr/>
      <dgm:t>
        <a:bodyPr/>
        <a:lstStyle/>
        <a:p>
          <a:endParaRPr lang="it-IT"/>
        </a:p>
      </dgm:t>
    </dgm:pt>
  </dgm:ptLst>
  <dgm:cxnLst>
    <dgm:cxn modelId="{B1BA5217-A81C-D14B-9FE1-62480E800228}" srcId="{6590A7EB-1522-4041-A9F6-13087A2F27EA}" destId="{68CDAAB6-7B96-6D41-BBBF-F31E83935A7A}" srcOrd="0" destOrd="0" parTransId="{783C728C-2486-A049-B1AE-B1CE73AA0099}" sibTransId="{0E281892-C1AC-BE42-A5ED-F0DFB1AF516D}"/>
    <dgm:cxn modelId="{C6C38EC6-60CA-5247-A175-C463902844C5}" srcId="{E1BFDECB-B5AA-5B42-B0D9-5495E9F87448}" destId="{54635D34-9A8F-3040-A6D1-AC1310742952}" srcOrd="0" destOrd="0" parTransId="{09FDE4ED-3A38-C546-9408-A77230F9596C}" sibTransId="{B8436067-74AD-6E47-BB72-F72B6D770B21}"/>
    <dgm:cxn modelId="{E3E29C23-F7FE-B04A-9F92-CDD6D07A19FC}" srcId="{FE7C479A-06AC-4B44-BD18-E837F19107A3}" destId="{E1BFDECB-B5AA-5B42-B0D9-5495E9F87448}" srcOrd="3" destOrd="0" parTransId="{D18C085B-0903-4640-A7E2-CFCC7CEAF310}" sibTransId="{B5FBAB14-709E-6046-8227-C5EBEFE144DF}"/>
    <dgm:cxn modelId="{87E572BA-6C2C-49D3-8F33-12CC7366CABB}" type="presOf" srcId="{FE7C479A-06AC-4B44-BD18-E837F19107A3}" destId="{8CC556F1-3902-064D-9B1D-7826AE877ED2}" srcOrd="0" destOrd="0" presId="urn:microsoft.com/office/officeart/2005/8/layout/chevron2"/>
    <dgm:cxn modelId="{13BAB499-A50D-9C40-AB94-AD730CC81BD5}" srcId="{CC0C5F87-9E09-F44A-9FE4-783D1ECA91D7}" destId="{922FFC4C-6A2D-9A44-804C-E2E5705726AC}" srcOrd="0" destOrd="0" parTransId="{55DC8128-38AE-BC44-AC35-37559B973E1D}" sibTransId="{21D3D581-FD1B-2448-BE08-269F939AE281}"/>
    <dgm:cxn modelId="{8BCAF1B8-1886-431E-8C23-9CF9E0BF8C79}" type="presOf" srcId="{CC0C5F87-9E09-F44A-9FE4-783D1ECA91D7}" destId="{A33AEACA-D2B7-DD4F-BC66-D0A9C74BB356}" srcOrd="0" destOrd="0" presId="urn:microsoft.com/office/officeart/2005/8/layout/chevron2"/>
    <dgm:cxn modelId="{CDE95FA6-0108-4244-8FAA-EFA9EB5C7B80}" type="presOf" srcId="{1A482E81-4384-F043-99B0-3556F969F1C4}" destId="{49A8466E-1FE7-744E-93DB-7BDD5B0612CC}" srcOrd="0" destOrd="0" presId="urn:microsoft.com/office/officeart/2005/8/layout/chevron2"/>
    <dgm:cxn modelId="{D0416D1D-66BB-574B-9376-1CD968B95357}" srcId="{FE7C479A-06AC-4B44-BD18-E837F19107A3}" destId="{CC0C5F87-9E09-F44A-9FE4-783D1ECA91D7}" srcOrd="0" destOrd="0" parTransId="{5AE4371E-F69B-564C-BAFF-71315C623A70}" sibTransId="{6217A77C-1E88-E445-9061-2D3F90FB172F}"/>
    <dgm:cxn modelId="{DF974313-AD65-3E4D-8264-80AFFC0CDEC6}" srcId="{FE7C479A-06AC-4B44-BD18-E837F19107A3}" destId="{E2B49345-971D-8E42-A04A-C70453476C74}" srcOrd="1" destOrd="0" parTransId="{9F226912-73DC-E24F-8FE0-63CDABB1D476}" sibTransId="{5DB71C7B-809A-8A4D-9C35-18A6D14D3069}"/>
    <dgm:cxn modelId="{B7815F8B-CE6B-C44D-8726-F52F027A438E}" srcId="{E2B49345-971D-8E42-A04A-C70453476C74}" destId="{3800E0CD-D18A-6B4E-B56D-EC77A674B61F}" srcOrd="0" destOrd="0" parTransId="{3C83A840-A429-9140-B6C5-2BD15E5E8C13}" sibTransId="{FC492137-1D8A-4246-AB17-ADD4450B27EF}"/>
    <dgm:cxn modelId="{8D21AB53-04F0-46D3-8F0F-8E066C644E5B}" type="presOf" srcId="{6590A7EB-1522-4041-A9F6-13087A2F27EA}" destId="{25F774CA-5CA9-9A40-8BC8-C9E94B3D05F5}" srcOrd="0" destOrd="0" presId="urn:microsoft.com/office/officeart/2005/8/layout/chevron2"/>
    <dgm:cxn modelId="{F810576D-25B7-3C44-84E4-1764D6343684}" srcId="{FE7C479A-06AC-4B44-BD18-E837F19107A3}" destId="{6590A7EB-1522-4041-A9F6-13087A2F27EA}" srcOrd="4" destOrd="0" parTransId="{D96514E3-9B00-E341-8E33-D974720A516C}" sibTransId="{6D381386-E730-6041-86D3-865E5FCF9552}"/>
    <dgm:cxn modelId="{3B228B92-DC24-447A-8327-91884E677152}" type="presOf" srcId="{3C1723E6-E923-5F4A-9B84-C5E6C0AA53BE}" destId="{528382E1-989E-754C-8EA3-1E4FC9402C0F}" srcOrd="0" destOrd="0" presId="urn:microsoft.com/office/officeart/2005/8/layout/chevron2"/>
    <dgm:cxn modelId="{26D3F3A9-B9BF-40CB-9340-A8EDDBD57D3B}" type="presOf" srcId="{922FFC4C-6A2D-9A44-804C-E2E5705726AC}" destId="{350713BD-B27B-E948-80D9-169A97BCC1EF}" srcOrd="0" destOrd="0" presId="urn:microsoft.com/office/officeart/2005/8/layout/chevron2"/>
    <dgm:cxn modelId="{D393CF4D-0F62-3945-A485-EAC4654A91F2}" srcId="{3C1723E6-E923-5F4A-9B84-C5E6C0AA53BE}" destId="{3C7DB967-5F75-7444-BAAD-C9D52C3D5931}" srcOrd="0" destOrd="0" parTransId="{F343BF47-5958-C344-A8B7-DEFAEECF59BF}" sibTransId="{644C17C4-CF6B-0D49-A21E-F2A7F19C4A04}"/>
    <dgm:cxn modelId="{84B5334A-D682-4C3C-B667-663C70E8F183}" type="presOf" srcId="{54635D34-9A8F-3040-A6D1-AC1310742952}" destId="{927D0E4D-3F6D-644B-A84D-6BDF82C790D4}" srcOrd="0" destOrd="0" presId="urn:microsoft.com/office/officeart/2005/8/layout/chevron2"/>
    <dgm:cxn modelId="{7575E574-BED5-4044-A5E1-7397B8793371}" srcId="{FE7C479A-06AC-4B44-BD18-E837F19107A3}" destId="{3C1723E6-E923-5F4A-9B84-C5E6C0AA53BE}" srcOrd="5" destOrd="0" parTransId="{7B550352-7F49-3448-A122-0AC18ADCF972}" sibTransId="{B1F7F945-2632-1946-9373-BA8A8A8D509B}"/>
    <dgm:cxn modelId="{ED368C33-6D5B-4EA3-9705-112979BBC3EE}" type="presOf" srcId="{E2B49345-971D-8E42-A04A-C70453476C74}" destId="{40E24A69-73F7-6B42-B21F-2F80040FE5B1}" srcOrd="0" destOrd="0" presId="urn:microsoft.com/office/officeart/2005/8/layout/chevron2"/>
    <dgm:cxn modelId="{54E0DC78-BE94-4B10-89C4-329666A54016}" type="presOf" srcId="{68CDAAB6-7B96-6D41-BBBF-F31E83935A7A}" destId="{73113003-EAC4-9E4D-98D4-A5CE55237E07}" srcOrd="0" destOrd="0" presId="urn:microsoft.com/office/officeart/2005/8/layout/chevron2"/>
    <dgm:cxn modelId="{61939EE1-9057-4EE1-936F-2AEBB31FA7E6}" type="presOf" srcId="{E1BFDECB-B5AA-5B42-B0D9-5495E9F87448}" destId="{F5DAF114-CBF2-6C42-A815-A4131FDC3DFB}" srcOrd="0" destOrd="0" presId="urn:microsoft.com/office/officeart/2005/8/layout/chevron2"/>
    <dgm:cxn modelId="{D11E2040-042A-3C4B-B963-4A71BB492171}" srcId="{FE7C479A-06AC-4B44-BD18-E837F19107A3}" destId="{082C3A4E-F1E0-BD46-9F2B-FE77532B948D}" srcOrd="2" destOrd="0" parTransId="{40089F66-C4E9-8247-8830-60741CD6540C}" sibTransId="{1B8D673A-BB07-6C4A-8184-248E84727E6E}"/>
    <dgm:cxn modelId="{9E2CC3D5-8CB7-6E48-8C69-333CB0D942DB}" srcId="{082C3A4E-F1E0-BD46-9F2B-FE77532B948D}" destId="{1A482E81-4384-F043-99B0-3556F969F1C4}" srcOrd="0" destOrd="0" parTransId="{55572179-215C-D243-966B-370145BC56AC}" sibTransId="{83A71B02-8262-324A-AE92-F0CC69BD7133}"/>
    <dgm:cxn modelId="{68A12AEE-5906-4FA7-AEEF-EBB671BCCF2B}" type="presOf" srcId="{3800E0CD-D18A-6B4E-B56D-EC77A674B61F}" destId="{AB14E9ED-0B59-3C41-BFB6-02715B144645}" srcOrd="0" destOrd="0" presId="urn:microsoft.com/office/officeart/2005/8/layout/chevron2"/>
    <dgm:cxn modelId="{CB33AB78-08CC-47F2-B7DF-780C7BE0F8DA}" type="presOf" srcId="{082C3A4E-F1E0-BD46-9F2B-FE77532B948D}" destId="{66BEDA6B-ED39-584D-AFF9-E78CD244A2D8}" srcOrd="0" destOrd="0" presId="urn:microsoft.com/office/officeart/2005/8/layout/chevron2"/>
    <dgm:cxn modelId="{464EAA19-D5EE-433B-A917-7E720B0DDC75}" type="presOf" srcId="{3C7DB967-5F75-7444-BAAD-C9D52C3D5931}" destId="{667E95D3-90E4-174A-B26E-1495042392DF}" srcOrd="0" destOrd="0" presId="urn:microsoft.com/office/officeart/2005/8/layout/chevron2"/>
    <dgm:cxn modelId="{BAC76BFA-AAD3-4095-AEFA-52D70257C94B}" type="presParOf" srcId="{8CC556F1-3902-064D-9B1D-7826AE877ED2}" destId="{E3E038D3-8E18-EA42-AF72-11DD7CD67EA8}" srcOrd="0" destOrd="0" presId="urn:microsoft.com/office/officeart/2005/8/layout/chevron2"/>
    <dgm:cxn modelId="{C9F31C8E-A40E-4C54-A3C8-070871F45E6E}" type="presParOf" srcId="{E3E038D3-8E18-EA42-AF72-11DD7CD67EA8}" destId="{A33AEACA-D2B7-DD4F-BC66-D0A9C74BB356}" srcOrd="0" destOrd="0" presId="urn:microsoft.com/office/officeart/2005/8/layout/chevron2"/>
    <dgm:cxn modelId="{438DD2F2-8F4D-4D3B-BF1B-A33DD79E987F}" type="presParOf" srcId="{E3E038D3-8E18-EA42-AF72-11DD7CD67EA8}" destId="{350713BD-B27B-E948-80D9-169A97BCC1EF}" srcOrd="1" destOrd="0" presId="urn:microsoft.com/office/officeart/2005/8/layout/chevron2"/>
    <dgm:cxn modelId="{053FFAE0-8A16-4603-BBD8-83A29ADB2729}" type="presParOf" srcId="{8CC556F1-3902-064D-9B1D-7826AE877ED2}" destId="{915AC809-38F8-0E4E-BD3E-2767400BDDE8}" srcOrd="1" destOrd="0" presId="urn:microsoft.com/office/officeart/2005/8/layout/chevron2"/>
    <dgm:cxn modelId="{390AFBC7-2BF5-4B70-AB74-8291D2BDEC54}" type="presParOf" srcId="{8CC556F1-3902-064D-9B1D-7826AE877ED2}" destId="{ABB89070-6C57-554C-B131-4B74B9AD69F3}" srcOrd="2" destOrd="0" presId="urn:microsoft.com/office/officeart/2005/8/layout/chevron2"/>
    <dgm:cxn modelId="{38C3DA75-193A-440E-9A9B-A0EE499977AE}" type="presParOf" srcId="{ABB89070-6C57-554C-B131-4B74B9AD69F3}" destId="{40E24A69-73F7-6B42-B21F-2F80040FE5B1}" srcOrd="0" destOrd="0" presId="urn:microsoft.com/office/officeart/2005/8/layout/chevron2"/>
    <dgm:cxn modelId="{2CBED33A-EB62-4578-A689-A8F5D25AA880}" type="presParOf" srcId="{ABB89070-6C57-554C-B131-4B74B9AD69F3}" destId="{AB14E9ED-0B59-3C41-BFB6-02715B144645}" srcOrd="1" destOrd="0" presId="urn:microsoft.com/office/officeart/2005/8/layout/chevron2"/>
    <dgm:cxn modelId="{78783457-0545-4FE6-AC56-8829D28FF00B}" type="presParOf" srcId="{8CC556F1-3902-064D-9B1D-7826AE877ED2}" destId="{E2A5A025-D2BF-FD4B-9D0E-069330075690}" srcOrd="3" destOrd="0" presId="urn:microsoft.com/office/officeart/2005/8/layout/chevron2"/>
    <dgm:cxn modelId="{EB63DCE5-8D19-4969-A355-1F2A3E2C937C}" type="presParOf" srcId="{8CC556F1-3902-064D-9B1D-7826AE877ED2}" destId="{80146EE5-1473-194F-B1B6-CD064E2E7C73}" srcOrd="4" destOrd="0" presId="urn:microsoft.com/office/officeart/2005/8/layout/chevron2"/>
    <dgm:cxn modelId="{8CFD9104-BCBF-44D9-97BE-F719C8DF9969}" type="presParOf" srcId="{80146EE5-1473-194F-B1B6-CD064E2E7C73}" destId="{66BEDA6B-ED39-584D-AFF9-E78CD244A2D8}" srcOrd="0" destOrd="0" presId="urn:microsoft.com/office/officeart/2005/8/layout/chevron2"/>
    <dgm:cxn modelId="{22ECFBF7-20D8-484F-B1BF-A476EA25BEDF}" type="presParOf" srcId="{80146EE5-1473-194F-B1B6-CD064E2E7C73}" destId="{49A8466E-1FE7-744E-93DB-7BDD5B0612CC}" srcOrd="1" destOrd="0" presId="urn:microsoft.com/office/officeart/2005/8/layout/chevron2"/>
    <dgm:cxn modelId="{CBD280C4-988A-401B-97BD-1B36FCD1BF14}" type="presParOf" srcId="{8CC556F1-3902-064D-9B1D-7826AE877ED2}" destId="{1052B3D2-7971-7943-9E06-86B513B37BA9}" srcOrd="5" destOrd="0" presId="urn:microsoft.com/office/officeart/2005/8/layout/chevron2"/>
    <dgm:cxn modelId="{E5F25852-FB32-4A89-8CF7-D602AB1B1CE8}" type="presParOf" srcId="{8CC556F1-3902-064D-9B1D-7826AE877ED2}" destId="{1979A3C7-6B83-AE48-AD16-A7BE9B28A234}" srcOrd="6" destOrd="0" presId="urn:microsoft.com/office/officeart/2005/8/layout/chevron2"/>
    <dgm:cxn modelId="{C2422F2F-5A28-4612-BBA6-919BA6CD55D2}" type="presParOf" srcId="{1979A3C7-6B83-AE48-AD16-A7BE9B28A234}" destId="{F5DAF114-CBF2-6C42-A815-A4131FDC3DFB}" srcOrd="0" destOrd="0" presId="urn:microsoft.com/office/officeart/2005/8/layout/chevron2"/>
    <dgm:cxn modelId="{3AFC08DC-8B2A-4500-A9E9-1541907C0766}" type="presParOf" srcId="{1979A3C7-6B83-AE48-AD16-A7BE9B28A234}" destId="{927D0E4D-3F6D-644B-A84D-6BDF82C790D4}" srcOrd="1" destOrd="0" presId="urn:microsoft.com/office/officeart/2005/8/layout/chevron2"/>
    <dgm:cxn modelId="{7412BDB0-ED93-4396-9509-87631F536C27}" type="presParOf" srcId="{8CC556F1-3902-064D-9B1D-7826AE877ED2}" destId="{17BCBF43-9666-2745-B112-EF0CA905EEA0}" srcOrd="7" destOrd="0" presId="urn:microsoft.com/office/officeart/2005/8/layout/chevron2"/>
    <dgm:cxn modelId="{61CE1CAC-8385-47E9-B57A-775747EB1E41}" type="presParOf" srcId="{8CC556F1-3902-064D-9B1D-7826AE877ED2}" destId="{E45355C7-FC13-534B-8A3A-BC23B1E7D770}" srcOrd="8" destOrd="0" presId="urn:microsoft.com/office/officeart/2005/8/layout/chevron2"/>
    <dgm:cxn modelId="{4B168B35-4B33-41DC-B1BB-4C181E9261C2}" type="presParOf" srcId="{E45355C7-FC13-534B-8A3A-BC23B1E7D770}" destId="{25F774CA-5CA9-9A40-8BC8-C9E94B3D05F5}" srcOrd="0" destOrd="0" presId="urn:microsoft.com/office/officeart/2005/8/layout/chevron2"/>
    <dgm:cxn modelId="{A3C1F6EE-A0D6-4125-A166-A9297039404B}" type="presParOf" srcId="{E45355C7-FC13-534B-8A3A-BC23B1E7D770}" destId="{73113003-EAC4-9E4D-98D4-A5CE55237E07}" srcOrd="1" destOrd="0" presId="urn:microsoft.com/office/officeart/2005/8/layout/chevron2"/>
    <dgm:cxn modelId="{B8CD92A5-A0A8-4CD3-9793-D676AF0B5A90}" type="presParOf" srcId="{8CC556F1-3902-064D-9B1D-7826AE877ED2}" destId="{71B1F849-73EA-054F-ABBA-9A446ACC9B95}" srcOrd="9" destOrd="0" presId="urn:microsoft.com/office/officeart/2005/8/layout/chevron2"/>
    <dgm:cxn modelId="{E242E9E6-B25D-4774-B23D-32AF8AF453EE}" type="presParOf" srcId="{8CC556F1-3902-064D-9B1D-7826AE877ED2}" destId="{E05A7437-1456-1246-8717-3B4F53B61245}" srcOrd="10" destOrd="0" presId="urn:microsoft.com/office/officeart/2005/8/layout/chevron2"/>
    <dgm:cxn modelId="{E9DF2D76-27A8-4AD7-83D1-CD08982BFDAA}" type="presParOf" srcId="{E05A7437-1456-1246-8717-3B4F53B61245}" destId="{528382E1-989E-754C-8EA3-1E4FC9402C0F}" srcOrd="0" destOrd="0" presId="urn:microsoft.com/office/officeart/2005/8/layout/chevron2"/>
    <dgm:cxn modelId="{C0F48CE0-D712-459B-9DA3-F6BB680FCB63}" type="presParOf" srcId="{E05A7437-1456-1246-8717-3B4F53B61245}" destId="{667E95D3-90E4-174A-B26E-1495042392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EACA-D2B7-DD4F-BC66-D0A9C74BB356}">
      <dsp:nvSpPr>
        <dsp:cNvPr id="0" name=""/>
        <dsp:cNvSpPr/>
      </dsp:nvSpPr>
      <dsp:spPr>
        <a:xfrm rot="5400000">
          <a:off x="-161813" y="166887"/>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1" y="382639"/>
        <a:ext cx="755129" cy="323627"/>
      </dsp:txXfrm>
    </dsp:sp>
    <dsp:sp modelId="{350713BD-B27B-E948-80D9-169A97BCC1EF}">
      <dsp:nvSpPr>
        <dsp:cNvPr id="0" name=""/>
        <dsp:cNvSpPr/>
      </dsp:nvSpPr>
      <dsp:spPr>
        <a:xfrm rot="5400000">
          <a:off x="4598784" y="-3838580"/>
          <a:ext cx="701560"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0" lang="it-IT" sz="1800" b="0" i="0" u="none" strike="noStrike" kern="1200" cap="none" spc="0" normalizeH="0" noProof="0" smtClean="0">
              <a:ln>
                <a:noFill/>
              </a:ln>
              <a:effectLst/>
              <a:uLnTx/>
              <a:uFillTx/>
              <a:latin typeface="Arial Narrow"/>
              <a:ea typeface="Calibri"/>
              <a:cs typeface="Arial Narrow"/>
            </a:rPr>
            <a:t>In caso di PROCTORRAGIA dell’adulto, il pz va SEMPRE studiato con COLONSCOPIA  OTTICA: impegnativa con bollino verde.</a:t>
          </a:r>
          <a:endParaRPr lang="it-IT" sz="1800" b="0" kern="1200" dirty="0">
            <a:latin typeface="Arial Narrow"/>
            <a:cs typeface="Arial Narrow"/>
          </a:endParaRPr>
        </a:p>
      </dsp:txBody>
      <dsp:txXfrm rot="-5400000">
        <a:off x="755130" y="39321"/>
        <a:ext cx="8354623" cy="633066"/>
      </dsp:txXfrm>
    </dsp:sp>
    <dsp:sp modelId="{40E24A69-73F7-6B42-B21F-2F80040FE5B1}">
      <dsp:nvSpPr>
        <dsp:cNvPr id="0" name=""/>
        <dsp:cNvSpPr/>
      </dsp:nvSpPr>
      <dsp:spPr>
        <a:xfrm rot="5400000">
          <a:off x="-161813" y="1149352"/>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1" y="1365104"/>
        <a:ext cx="755129" cy="323627"/>
      </dsp:txXfrm>
    </dsp:sp>
    <dsp:sp modelId="{AB14E9ED-0B59-3C41-BFB6-02715B144645}">
      <dsp:nvSpPr>
        <dsp:cNvPr id="0" name=""/>
        <dsp:cNvSpPr/>
      </dsp:nvSpPr>
      <dsp:spPr>
        <a:xfrm rot="5400000">
          <a:off x="4598968" y="-2856300"/>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latin typeface="Arial Narrow"/>
              <a:ea typeface="Calibri"/>
              <a:cs typeface="Arial Narrow"/>
            </a:rPr>
            <a:t>La COLON-TC è una buona alternativa alla colonscopia, nel caso in cui l’esame non possa essere eseguito per problematiche del pz (ANCHE SE ALLERGIA AL MDC). Se positiva, va valutato caso per caso come procedere nelle indagini.</a:t>
          </a:r>
          <a:endParaRPr lang="it-IT" sz="1600" b="0" kern="1200" dirty="0">
            <a:latin typeface="Arial Narrow"/>
            <a:cs typeface="Arial Narrow"/>
          </a:endParaRPr>
        </a:p>
      </dsp:txBody>
      <dsp:txXfrm rot="-5400000">
        <a:off x="755129" y="1021768"/>
        <a:ext cx="8354641" cy="632733"/>
      </dsp:txXfrm>
    </dsp:sp>
    <dsp:sp modelId="{66BEDA6B-ED39-584D-AFF9-E78CD244A2D8}">
      <dsp:nvSpPr>
        <dsp:cNvPr id="0" name=""/>
        <dsp:cNvSpPr/>
      </dsp:nvSpPr>
      <dsp:spPr>
        <a:xfrm rot="5400000">
          <a:off x="-161813" y="2131816"/>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1" y="2347568"/>
        <a:ext cx="755129" cy="323627"/>
      </dsp:txXfrm>
    </dsp:sp>
    <dsp:sp modelId="{49A8466E-1FE7-744E-93DB-7BDD5B0612CC}">
      <dsp:nvSpPr>
        <dsp:cNvPr id="0" name=""/>
        <dsp:cNvSpPr/>
      </dsp:nvSpPr>
      <dsp:spPr>
        <a:xfrm rot="5400000">
          <a:off x="4598968" y="-1873836"/>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latin typeface="Arial Narrow"/>
              <a:ea typeface="Calibri"/>
              <a:cs typeface="Arial Narrow"/>
            </a:rPr>
            <a:t>In caso di diagnosi di malattia neoplastica è necessario lo STAGING:  se colica con TC TAP, se rettale con ECO ENDORETTALE per il T e TC TAP per </a:t>
          </a:r>
          <a:r>
            <a:rPr lang="it-IT" sz="1800" kern="1200" dirty="0" err="1" smtClean="0">
              <a:latin typeface="Arial Narrow"/>
              <a:ea typeface="Calibri"/>
              <a:cs typeface="Arial Narrow"/>
            </a:rPr>
            <a:t>N</a:t>
          </a:r>
          <a:r>
            <a:rPr lang="it-IT" sz="1800" kern="1200" dirty="0" smtClean="0">
              <a:latin typeface="Arial Narrow"/>
              <a:ea typeface="Calibri"/>
              <a:cs typeface="Arial Narrow"/>
            </a:rPr>
            <a:t> ed M.</a:t>
          </a:r>
          <a:endParaRPr lang="it-IT" sz="1800" b="0" kern="1200" dirty="0">
            <a:latin typeface="Arial Narrow"/>
            <a:cs typeface="Arial Narrow"/>
          </a:endParaRPr>
        </a:p>
      </dsp:txBody>
      <dsp:txXfrm rot="-5400000">
        <a:off x="755129" y="2004232"/>
        <a:ext cx="8354641" cy="632733"/>
      </dsp:txXfrm>
    </dsp:sp>
    <dsp:sp modelId="{F5DAF114-CBF2-6C42-A815-A4131FDC3DFB}">
      <dsp:nvSpPr>
        <dsp:cNvPr id="0" name=""/>
        <dsp:cNvSpPr/>
      </dsp:nvSpPr>
      <dsp:spPr>
        <a:xfrm rot="5400000">
          <a:off x="-161813" y="3114281"/>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1" y="3330033"/>
        <a:ext cx="755129" cy="323627"/>
      </dsp:txXfrm>
    </dsp:sp>
    <dsp:sp modelId="{927D0E4D-3F6D-644B-A84D-6BDF82C790D4}">
      <dsp:nvSpPr>
        <dsp:cNvPr id="0" name=""/>
        <dsp:cNvSpPr/>
      </dsp:nvSpPr>
      <dsp:spPr>
        <a:xfrm rot="5400000">
          <a:off x="4598968" y="-891371"/>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0" lang="it-IT" sz="1600" b="0" i="0" u="none" strike="noStrike" kern="1200" cap="none" spc="0" normalizeH="0" noProof="0" dirty="0" smtClean="0">
              <a:ln>
                <a:noFill/>
              </a:ln>
              <a:effectLst/>
              <a:uLnTx/>
              <a:uFillTx/>
              <a:latin typeface="Arial Narrow"/>
              <a:ea typeface="Calibri"/>
              <a:cs typeface="Arial Narrow"/>
            </a:rPr>
            <a:t>La PET ha un ruolo importante nel RE-STAGING post terapia </a:t>
          </a:r>
          <a:r>
            <a:rPr kumimoji="0" lang="it-IT" sz="1600" b="0" i="0" u="none" strike="noStrike" kern="1200" cap="none" spc="0" normalizeH="0" noProof="0" dirty="0" err="1" smtClean="0">
              <a:ln>
                <a:noFill/>
              </a:ln>
              <a:effectLst/>
              <a:uLnTx/>
              <a:uFillTx/>
              <a:latin typeface="Arial Narrow"/>
              <a:ea typeface="Calibri"/>
              <a:cs typeface="Arial Narrow"/>
            </a:rPr>
            <a:t>neoadiuvante</a:t>
          </a:r>
          <a:r>
            <a:rPr kumimoji="0" lang="it-IT" sz="1600" b="0" i="0" u="none" strike="noStrike" kern="1200" cap="none" spc="0" normalizeH="0" noProof="0" dirty="0" smtClean="0">
              <a:ln>
                <a:noFill/>
              </a:ln>
              <a:effectLst/>
              <a:uLnTx/>
              <a:uFillTx/>
              <a:latin typeface="Arial Narrow"/>
              <a:ea typeface="Calibri"/>
              <a:cs typeface="Arial Narrow"/>
            </a:rPr>
            <a:t> (CHT e/o RT) soprattutto per le forme in cui è necessario differenziare tra tessuto fibroso e recidiva locale in cui RM pelvi non è dirimente.</a:t>
          </a:r>
          <a:endParaRPr lang="it-IT" sz="1600" b="0" kern="1200" dirty="0">
            <a:latin typeface="Arial Narrow"/>
            <a:cs typeface="Arial Narrow"/>
          </a:endParaRPr>
        </a:p>
      </dsp:txBody>
      <dsp:txXfrm rot="-5400000">
        <a:off x="755129" y="2986697"/>
        <a:ext cx="8354641" cy="632733"/>
      </dsp:txXfrm>
    </dsp:sp>
    <dsp:sp modelId="{25F774CA-5CA9-9A40-8BC8-C9E94B3D05F5}">
      <dsp:nvSpPr>
        <dsp:cNvPr id="0" name=""/>
        <dsp:cNvSpPr/>
      </dsp:nvSpPr>
      <dsp:spPr>
        <a:xfrm rot="5400000">
          <a:off x="-161813" y="4096745"/>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5</a:t>
          </a:r>
          <a:endParaRPr lang="it-IT" sz="4000" b="1" kern="1200" dirty="0"/>
        </a:p>
      </dsp:txBody>
      <dsp:txXfrm rot="-5400000">
        <a:off x="1" y="4312497"/>
        <a:ext cx="755129" cy="323627"/>
      </dsp:txXfrm>
    </dsp:sp>
    <dsp:sp modelId="{73113003-EAC4-9E4D-98D4-A5CE55237E07}">
      <dsp:nvSpPr>
        <dsp:cNvPr id="0" name=""/>
        <dsp:cNvSpPr/>
      </dsp:nvSpPr>
      <dsp:spPr>
        <a:xfrm rot="5400000">
          <a:off x="4598968" y="91092"/>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noProof="0" dirty="0" smtClean="0">
              <a:latin typeface="Arial Narrow"/>
              <a:ea typeface="Calibri"/>
              <a:cs typeface="Arial Narrow"/>
            </a:rPr>
            <a:t>Il FOLLOW-UP </a:t>
          </a:r>
          <a:r>
            <a:rPr lang="it-IT" sz="1600" kern="1200" dirty="0" smtClean="0">
              <a:latin typeface="Arial Narrow"/>
              <a:ea typeface="Calibri"/>
              <a:cs typeface="Arial Narrow"/>
            </a:rPr>
            <a:t>è</a:t>
          </a:r>
          <a:r>
            <a:rPr lang="it-IT" sz="1600" kern="1200" noProof="0" dirty="0" smtClean="0">
              <a:latin typeface="Arial Narrow"/>
              <a:ea typeface="Calibri"/>
              <a:cs typeface="Arial Narrow"/>
            </a:rPr>
            <a:t> necessario perché c’è alta probabilità di metastasi/recidive epatiche e malattia </a:t>
          </a:r>
          <a:r>
            <a:rPr lang="it-IT" sz="1600" kern="1200" noProof="0" dirty="0" err="1" smtClean="0">
              <a:latin typeface="Arial Narrow"/>
              <a:ea typeface="Calibri"/>
              <a:cs typeface="Arial Narrow"/>
            </a:rPr>
            <a:t>metacrona</a:t>
          </a:r>
          <a:r>
            <a:rPr lang="it-IT" sz="1600" kern="1200" dirty="0" smtClean="0">
              <a:latin typeface="Arial Narrow"/>
              <a:ea typeface="Calibri"/>
              <a:cs typeface="Arial Narrow"/>
            </a:rPr>
            <a:t> con possibilità però di </a:t>
          </a:r>
          <a:r>
            <a:rPr lang="it-IT" sz="1600" kern="1200" dirty="0" err="1" smtClean="0">
              <a:latin typeface="Arial Narrow"/>
              <a:ea typeface="Calibri"/>
              <a:cs typeface="Arial Narrow"/>
            </a:rPr>
            <a:t>reintervento</a:t>
          </a:r>
          <a:r>
            <a:rPr lang="it-IT" sz="1600" kern="1200" dirty="0" smtClean="0">
              <a:latin typeface="Arial Narrow"/>
              <a:ea typeface="Calibri"/>
              <a:cs typeface="Arial Narrow"/>
            </a:rPr>
            <a:t>. </a:t>
          </a:r>
          <a:endParaRPr lang="it-IT" sz="1600" kern="1200" dirty="0">
            <a:latin typeface="Arial Narrow"/>
            <a:cs typeface="Arial Narrow"/>
          </a:endParaRPr>
        </a:p>
      </dsp:txBody>
      <dsp:txXfrm rot="-5400000">
        <a:off x="755129" y="3969161"/>
        <a:ext cx="8354641" cy="632733"/>
      </dsp:txXfrm>
    </dsp:sp>
    <dsp:sp modelId="{528382E1-989E-754C-8EA3-1E4FC9402C0F}">
      <dsp:nvSpPr>
        <dsp:cNvPr id="0" name=""/>
        <dsp:cNvSpPr/>
      </dsp:nvSpPr>
      <dsp:spPr>
        <a:xfrm rot="5400000">
          <a:off x="-161813" y="5079210"/>
          <a:ext cx="1078756" cy="755129"/>
        </a:xfrm>
        <a:prstGeom prst="chevron">
          <a:avLst/>
        </a:prstGeom>
        <a:solidFill>
          <a:srgbClr val="29C1E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6</a:t>
          </a:r>
          <a:endParaRPr lang="it-IT" sz="4000" b="1" kern="1200" dirty="0"/>
        </a:p>
      </dsp:txBody>
      <dsp:txXfrm rot="-5400000">
        <a:off x="1" y="5294962"/>
        <a:ext cx="755129" cy="323627"/>
      </dsp:txXfrm>
    </dsp:sp>
    <dsp:sp modelId="{667E95D3-90E4-174A-B26E-1495042392DF}">
      <dsp:nvSpPr>
        <dsp:cNvPr id="0" name=""/>
        <dsp:cNvSpPr/>
      </dsp:nvSpPr>
      <dsp:spPr>
        <a:xfrm rot="5400000">
          <a:off x="4598968" y="1073556"/>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latin typeface="Arial Narrow"/>
              <a:ea typeface="Calibri"/>
              <a:cs typeface="Arial Narrow"/>
            </a:rPr>
            <a:t>Se rialzo </a:t>
          </a:r>
          <a:r>
            <a:rPr lang="it-IT" sz="1800" kern="1200" dirty="0" err="1" smtClean="0">
              <a:latin typeface="Arial Narrow"/>
              <a:ea typeface="Calibri"/>
              <a:cs typeface="Arial Narrow"/>
            </a:rPr>
            <a:t>markers</a:t>
          </a:r>
          <a:r>
            <a:rPr lang="it-IT" sz="1800" kern="1200" dirty="0" smtClean="0">
              <a:latin typeface="Arial Narrow"/>
              <a:ea typeface="Calibri"/>
              <a:cs typeface="Arial Narrow"/>
            </a:rPr>
            <a:t> con indagini radiologiche negative, è utile e appropriato studio con PET. </a:t>
          </a:r>
          <a:endParaRPr lang="it-IT" sz="1800" kern="1200" dirty="0">
            <a:latin typeface="Arial Narrow"/>
            <a:cs typeface="Arial Narrow"/>
          </a:endParaRPr>
        </a:p>
      </dsp:txBody>
      <dsp:txXfrm rot="-5400000">
        <a:off x="755129" y="4951625"/>
        <a:ext cx="8354641" cy="6327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B9D91-B098-41A3-A146-13F300623FBE}" type="datetimeFigureOut">
              <a:rPr lang="it-IT" smtClean="0"/>
              <a:t>28/10/2013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785E9-50D6-44A2-A2CF-BCAC282DC4E5}" type="slidenum">
              <a:rPr lang="it-IT" smtClean="0"/>
              <a:t>‹N›</a:t>
            </a:fld>
            <a:endParaRPr lang="it-IT"/>
          </a:p>
        </p:txBody>
      </p:sp>
    </p:spTree>
    <p:extLst>
      <p:ext uri="{BB962C8B-B14F-4D97-AF65-F5344CB8AC3E}">
        <p14:creationId xmlns:p14="http://schemas.microsoft.com/office/powerpoint/2010/main" val="209837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542082F-AFCA-4874-A940-8ECE1DAED99F}"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348777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42082F-AFCA-4874-A940-8ECE1DAED99F}"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151534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42082F-AFCA-4874-A940-8ECE1DAED99F}"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228109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42082F-AFCA-4874-A940-8ECE1DAED99F}"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346338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542082F-AFCA-4874-A940-8ECE1DAED99F}"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289097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542082F-AFCA-4874-A940-8ECE1DAED99F}"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406830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542082F-AFCA-4874-A940-8ECE1DAED99F}" type="datetimeFigureOut">
              <a:rPr lang="it-IT" smtClean="0"/>
              <a:t>28/10/2013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227034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542082F-AFCA-4874-A940-8ECE1DAED99F}" type="datetimeFigureOut">
              <a:rPr lang="it-IT" smtClean="0"/>
              <a:t>28/10/2013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144733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42082F-AFCA-4874-A940-8ECE1DAED99F}" type="datetimeFigureOut">
              <a:rPr lang="it-IT" smtClean="0"/>
              <a:t>28/10/2013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142616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542082F-AFCA-4874-A940-8ECE1DAED99F}"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206166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542082F-AFCA-4874-A940-8ECE1DAED99F}"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DCAFB9-7EBD-4C5D-8C66-741AD057FEA1}" type="slidenum">
              <a:rPr lang="it-IT" smtClean="0"/>
              <a:t>‹N›</a:t>
            </a:fld>
            <a:endParaRPr lang="it-IT"/>
          </a:p>
        </p:txBody>
      </p:sp>
    </p:spTree>
    <p:extLst>
      <p:ext uri="{BB962C8B-B14F-4D97-AF65-F5344CB8AC3E}">
        <p14:creationId xmlns:p14="http://schemas.microsoft.com/office/powerpoint/2010/main" val="294753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2082F-AFCA-4874-A940-8ECE1DAED99F}" type="datetimeFigureOut">
              <a:rPr lang="it-IT" smtClean="0"/>
              <a:t>28/10/2013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CAFB9-7EBD-4C5D-8C66-741AD057FEA1}" type="slidenum">
              <a:rPr lang="it-IT" smtClean="0"/>
              <a:t>‹N›</a:t>
            </a:fld>
            <a:endParaRPr lang="it-IT"/>
          </a:p>
        </p:txBody>
      </p:sp>
    </p:spTree>
    <p:extLst>
      <p:ext uri="{BB962C8B-B14F-4D97-AF65-F5344CB8AC3E}">
        <p14:creationId xmlns:p14="http://schemas.microsoft.com/office/powerpoint/2010/main" val="111759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395413"/>
            <a:ext cx="9144000" cy="3598862"/>
          </a:xfrm>
          <a:prstGeom prst="rect">
            <a:avLst/>
          </a:prstGeom>
          <a:solidFill>
            <a:srgbClr val="D9D9D9"/>
          </a:solidFill>
          <a:ln w="9360">
            <a:solidFill>
              <a:srgbClr val="4A7EBB"/>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dirty="0"/>
          </a:p>
        </p:txBody>
      </p:sp>
      <p:sp>
        <p:nvSpPr>
          <p:cNvPr id="6146" name="Text Box 2"/>
          <p:cNvSpPr txBox="1">
            <a:spLocks noChangeArrowheads="1"/>
          </p:cNvSpPr>
          <p:nvPr/>
        </p:nvSpPr>
        <p:spPr bwMode="auto">
          <a:xfrm>
            <a:off x="0" y="1741791"/>
            <a:ext cx="9144000" cy="3008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109538">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1pPr>
            <a:lvl2pPr>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2pPr>
            <a:lvl3pPr>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3pPr>
            <a:lvl4pPr>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4pPr>
            <a:lvl5pPr>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defRPr>
                <a:solidFill>
                  <a:srgbClr val="000000"/>
                </a:solidFill>
                <a:latin typeface="Arial" charset="0"/>
                <a:ea typeface="Microsoft YaHei" charset="0"/>
                <a:cs typeface="Microsoft YaHei" charset="0"/>
              </a:defRPr>
            </a:lvl9pPr>
          </a:lstStyle>
          <a:p>
            <a:pPr algn="ctr">
              <a:lnSpc>
                <a:spcPct val="120000"/>
              </a:lnSpc>
              <a:buClrTx/>
              <a:buFontTx/>
              <a:buNone/>
            </a:pPr>
            <a:r>
              <a:rPr lang="it-IT" sz="8000" b="1" dirty="0" smtClean="0">
                <a:latin typeface="Arial Narrow" charset="0"/>
              </a:rPr>
              <a:t>Chemioterapia adiuvante e I linea</a:t>
            </a:r>
            <a:endParaRPr lang="it-IT" sz="8000" b="1" dirty="0">
              <a:latin typeface="Arial Narrow" charset="0"/>
            </a:endParaRPr>
          </a:p>
        </p:txBody>
      </p:sp>
      <p:sp>
        <p:nvSpPr>
          <p:cNvPr id="6147" name="Line 3"/>
          <p:cNvSpPr>
            <a:spLocks noChangeShapeType="1"/>
          </p:cNvSpPr>
          <p:nvPr/>
        </p:nvSpPr>
        <p:spPr bwMode="auto">
          <a:xfrm>
            <a:off x="0" y="1395413"/>
            <a:ext cx="9144000" cy="1587"/>
          </a:xfrm>
          <a:prstGeom prst="line">
            <a:avLst/>
          </a:prstGeom>
          <a:noFill/>
          <a:ln w="76320">
            <a:solidFill>
              <a:srgbClr val="00CCFF"/>
            </a:solidFill>
            <a:miter lim="800000"/>
            <a:headEnd/>
            <a:tailEnd/>
          </a:ln>
          <a:effectLst>
            <a:outerShdw blurRad="63500" dist="109865" dir="634411"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it-IT"/>
          </a:p>
        </p:txBody>
      </p:sp>
      <p:sp>
        <p:nvSpPr>
          <p:cNvPr id="6148" name="Line 4"/>
          <p:cNvSpPr>
            <a:spLocks noChangeShapeType="1"/>
          </p:cNvSpPr>
          <p:nvPr/>
        </p:nvSpPr>
        <p:spPr bwMode="auto">
          <a:xfrm>
            <a:off x="0" y="4994275"/>
            <a:ext cx="9144000" cy="1588"/>
          </a:xfrm>
          <a:prstGeom prst="line">
            <a:avLst/>
          </a:prstGeom>
          <a:noFill/>
          <a:ln w="76320">
            <a:solidFill>
              <a:srgbClr val="00CCFF"/>
            </a:solidFill>
            <a:miter lim="800000"/>
            <a:headEnd/>
            <a:tailEnd/>
          </a:ln>
          <a:effectLst>
            <a:outerShdw blurRad="63500" dist="109865" dir="634411"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it-IT"/>
          </a:p>
        </p:txBody>
      </p:sp>
      <p:sp>
        <p:nvSpPr>
          <p:cNvPr id="2" name="CasellaDiTesto 1"/>
          <p:cNvSpPr txBox="1"/>
          <p:nvPr/>
        </p:nvSpPr>
        <p:spPr>
          <a:xfrm>
            <a:off x="0" y="5011353"/>
            <a:ext cx="9144000" cy="523220"/>
          </a:xfrm>
          <a:prstGeom prst="rect">
            <a:avLst/>
          </a:prstGeom>
          <a:noFill/>
        </p:spPr>
        <p:txBody>
          <a:bodyPr wrap="square" rtlCol="0">
            <a:spAutoFit/>
          </a:bodyPr>
          <a:lstStyle/>
          <a:p>
            <a:pPr algn="ctr"/>
            <a:r>
              <a:rPr lang="it-IT" sz="2800" i="1" dirty="0" smtClean="0">
                <a:latin typeface="Arial Narrow"/>
                <a:cs typeface="Arial Narrow"/>
              </a:rPr>
              <a:t>Dott. Antonino Castro</a:t>
            </a:r>
            <a:endParaRPr lang="it-IT" sz="2800" i="1" dirty="0">
              <a:latin typeface="Arial Narrow"/>
              <a:cs typeface="Arial Narrow"/>
            </a:endParaRPr>
          </a:p>
        </p:txBody>
      </p:sp>
    </p:spTree>
    <p:extLst>
      <p:ext uri="{BB962C8B-B14F-4D97-AF65-F5344CB8AC3E}">
        <p14:creationId xmlns:p14="http://schemas.microsoft.com/office/powerpoint/2010/main" val="1660258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3-05-09 a 18.12.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00"/>
            <a:ext cx="9144000" cy="5353050"/>
          </a:xfrm>
          <a:prstGeom prst="rect">
            <a:avLst/>
          </a:prstGeom>
        </p:spPr>
      </p:pic>
    </p:spTree>
    <p:extLst>
      <p:ext uri="{BB962C8B-B14F-4D97-AF65-F5344CB8AC3E}">
        <p14:creationId xmlns:p14="http://schemas.microsoft.com/office/powerpoint/2010/main" val="271051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05-2456422 alle 18.16.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00625"/>
          </a:xfrm>
          <a:prstGeom prst="rect">
            <a:avLst/>
          </a:prstGeom>
        </p:spPr>
      </p:pic>
      <p:pic>
        <p:nvPicPr>
          <p:cNvPr id="3" name="Immagine 2" descr="Schermata 05-2456422 alle 18.17.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6" y="3730625"/>
            <a:ext cx="9461501" cy="3127375"/>
          </a:xfrm>
          <a:prstGeom prst="rect">
            <a:avLst/>
          </a:prstGeom>
        </p:spPr>
      </p:pic>
    </p:spTree>
    <p:extLst>
      <p:ext uri="{BB962C8B-B14F-4D97-AF65-F5344CB8AC3E}">
        <p14:creationId xmlns:p14="http://schemas.microsoft.com/office/powerpoint/2010/main" val="5044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856772"/>
          </a:xfrm>
          <a:solidFill>
            <a:srgbClr val="29C1EF"/>
          </a:solidFill>
          <a:ln>
            <a:solidFill>
              <a:srgbClr val="29C1EF"/>
            </a:solidFill>
          </a:ln>
        </p:spPr>
        <p:txBody>
          <a:bodyPr>
            <a:normAutofit/>
          </a:bodyPr>
          <a:lstStyle/>
          <a:p>
            <a:r>
              <a:rPr lang="it-IT" b="1" u="sng" dirty="0" smtClean="0">
                <a:latin typeface="Arial Narrow"/>
                <a:cs typeface="Arial Narrow"/>
              </a:rPr>
              <a:t>TAKE HOME MESSAGES:</a:t>
            </a:r>
            <a:endParaRPr lang="it-IT" b="1" u="sng" dirty="0">
              <a:latin typeface="Arial Narrow"/>
              <a:cs typeface="Arial Narrow"/>
            </a:endParaRPr>
          </a:p>
        </p:txBody>
      </p:sp>
      <p:graphicFrame>
        <p:nvGraphicFramePr>
          <p:cNvPr id="9" name="Diagramma 8"/>
          <p:cNvGraphicFramePr/>
          <p:nvPr>
            <p:extLst>
              <p:ext uri="{D42A27DB-BD31-4B8C-83A1-F6EECF244321}">
                <p14:modId xmlns:p14="http://schemas.microsoft.com/office/powerpoint/2010/main" val="1790861313"/>
              </p:ext>
            </p:extLst>
          </p:nvPr>
        </p:nvGraphicFramePr>
        <p:xfrm>
          <a:off x="0" y="856772"/>
          <a:ext cx="9144000" cy="600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52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29C1EF"/>
          </a:solidFill>
          <a:ln>
            <a:solidFill>
              <a:srgbClr val="62E1E3"/>
            </a:solidFill>
          </a:ln>
        </p:spPr>
        <p:txBody>
          <a:bodyPr/>
          <a:lstStyle/>
          <a:p>
            <a:r>
              <a:rPr lang="it-IT" b="1" dirty="0" smtClean="0">
                <a:solidFill>
                  <a:srgbClr val="000000"/>
                </a:solidFill>
              </a:rPr>
              <a:t>NUMERI UTILI</a:t>
            </a:r>
            <a:endParaRPr lang="it-IT" b="1" dirty="0">
              <a:solidFill>
                <a:srgbClr val="000000"/>
              </a:solidFill>
            </a:endParaRPr>
          </a:p>
        </p:txBody>
      </p:sp>
      <p:sp>
        <p:nvSpPr>
          <p:cNvPr id="3" name="Segnaposto contenuto 2"/>
          <p:cNvSpPr>
            <a:spLocks noGrp="1"/>
          </p:cNvSpPr>
          <p:nvPr>
            <p:ph idx="1"/>
          </p:nvPr>
        </p:nvSpPr>
        <p:spPr>
          <a:xfrm>
            <a:off x="457200" y="1417638"/>
            <a:ext cx="8229600" cy="5076665"/>
          </a:xfrm>
          <a:solidFill>
            <a:schemeClr val="bg1"/>
          </a:solidFill>
        </p:spPr>
        <p:style>
          <a:lnRef idx="0">
            <a:schemeClr val="accent4"/>
          </a:lnRef>
          <a:fillRef idx="3">
            <a:schemeClr val="accent4"/>
          </a:fillRef>
          <a:effectRef idx="3">
            <a:schemeClr val="accent4"/>
          </a:effectRef>
          <a:fontRef idx="minor">
            <a:schemeClr val="lt1"/>
          </a:fontRef>
        </p:style>
        <p:txBody>
          <a:bodyPr>
            <a:normAutofit/>
          </a:bodyPr>
          <a:lstStyle/>
          <a:p>
            <a:r>
              <a:rPr lang="it-IT" sz="1800" b="1" u="sng" dirty="0" smtClean="0">
                <a:solidFill>
                  <a:schemeClr val="tx1"/>
                </a:solidFill>
              </a:rPr>
              <a:t>Chirurgia Generale (A.O.</a:t>
            </a:r>
            <a:r>
              <a:rPr lang="it-IT" sz="1800" b="1" dirty="0" smtClean="0">
                <a:solidFill>
                  <a:schemeClr val="tx1"/>
                </a:solidFill>
              </a:rPr>
              <a:t> </a:t>
            </a:r>
            <a:r>
              <a:rPr lang="it-IT" sz="1800" b="1" dirty="0" err="1" smtClean="0">
                <a:solidFill>
                  <a:schemeClr val="tx1"/>
                </a:solidFill>
              </a:rPr>
              <a:t>M.Mellini</a:t>
            </a:r>
            <a:r>
              <a:rPr lang="it-IT" sz="1800" b="1" dirty="0" smtClean="0">
                <a:solidFill>
                  <a:schemeClr val="tx1"/>
                </a:solidFill>
              </a:rPr>
              <a:t> di Chiari)</a:t>
            </a:r>
          </a:p>
          <a:p>
            <a:pPr marL="0" indent="0">
              <a:buNone/>
            </a:pPr>
            <a:r>
              <a:rPr lang="it-IT" sz="1800" dirty="0" smtClean="0">
                <a:solidFill>
                  <a:schemeClr val="tx1"/>
                </a:solidFill>
              </a:rPr>
              <a:t>Direttore:</a:t>
            </a:r>
          </a:p>
          <a:p>
            <a:pPr marL="0" indent="0">
              <a:buNone/>
            </a:pPr>
            <a:r>
              <a:rPr lang="it-IT" sz="1800" dirty="0" smtClean="0">
                <a:solidFill>
                  <a:schemeClr val="tx1"/>
                </a:solidFill>
              </a:rPr>
              <a:t>Dott. Maurizio </a:t>
            </a:r>
            <a:r>
              <a:rPr lang="it-IT" sz="1800" dirty="0" err="1" smtClean="0">
                <a:solidFill>
                  <a:schemeClr val="tx1"/>
                </a:solidFill>
              </a:rPr>
              <a:t>Giovannetti</a:t>
            </a:r>
            <a:endParaRPr lang="it-IT" sz="1800" dirty="0" smtClean="0">
              <a:solidFill>
                <a:schemeClr val="tx1"/>
              </a:solidFill>
            </a:endParaRPr>
          </a:p>
          <a:p>
            <a:pPr marL="0" indent="0">
              <a:buNone/>
            </a:pPr>
            <a:r>
              <a:rPr lang="it-IT" sz="1800" dirty="0" smtClean="0">
                <a:solidFill>
                  <a:schemeClr val="tx1"/>
                </a:solidFill>
              </a:rPr>
              <a:t>Tel. 030 7102331-217</a:t>
            </a:r>
          </a:p>
          <a:p>
            <a:pPr marL="0" indent="0">
              <a:buNone/>
            </a:pPr>
            <a:r>
              <a:rPr lang="it-IT" sz="1800" dirty="0" smtClean="0">
                <a:solidFill>
                  <a:schemeClr val="tx1"/>
                </a:solidFill>
              </a:rPr>
              <a:t>E-mail: </a:t>
            </a:r>
            <a:r>
              <a:rPr lang="it-IT" sz="1800" dirty="0" err="1" smtClean="0">
                <a:solidFill>
                  <a:schemeClr val="tx1"/>
                </a:solidFill>
              </a:rPr>
              <a:t>chirurgia.pochiari@aochiari.it</a:t>
            </a:r>
            <a:endParaRPr lang="it-IT" sz="1800" dirty="0" smtClean="0">
              <a:solidFill>
                <a:schemeClr val="tx1"/>
              </a:solidFill>
            </a:endParaRPr>
          </a:p>
          <a:p>
            <a:r>
              <a:rPr lang="it-IT" sz="1800" b="1" u="sng" dirty="0" smtClean="0">
                <a:solidFill>
                  <a:schemeClr val="tx1"/>
                </a:solidFill>
              </a:rPr>
              <a:t>Radiologia (</a:t>
            </a:r>
            <a:r>
              <a:rPr lang="it-IT" sz="1800" b="1" dirty="0" smtClean="0">
                <a:solidFill>
                  <a:schemeClr val="tx1"/>
                </a:solidFill>
              </a:rPr>
              <a:t>A.O. </a:t>
            </a:r>
            <a:r>
              <a:rPr lang="it-IT" sz="1800" b="1" dirty="0" err="1" smtClean="0">
                <a:solidFill>
                  <a:schemeClr val="tx1"/>
                </a:solidFill>
              </a:rPr>
              <a:t>M.Mellini</a:t>
            </a:r>
            <a:r>
              <a:rPr lang="it-IT" sz="1800" b="1" dirty="0" smtClean="0">
                <a:solidFill>
                  <a:schemeClr val="tx1"/>
                </a:solidFill>
              </a:rPr>
              <a:t> di Chiari</a:t>
            </a:r>
            <a:r>
              <a:rPr lang="it-IT" sz="1800" dirty="0" smtClean="0">
                <a:solidFill>
                  <a:schemeClr val="tx1"/>
                </a:solidFill>
              </a:rPr>
              <a:t>) </a:t>
            </a:r>
          </a:p>
          <a:p>
            <a:pPr marL="0" indent="0">
              <a:buNone/>
            </a:pPr>
            <a:r>
              <a:rPr lang="it-IT" sz="1800" dirty="0" smtClean="0">
                <a:solidFill>
                  <a:schemeClr val="tx1"/>
                </a:solidFill>
              </a:rPr>
              <a:t>Direttore:</a:t>
            </a:r>
          </a:p>
          <a:p>
            <a:pPr marL="0" indent="0">
              <a:buNone/>
            </a:pPr>
            <a:r>
              <a:rPr lang="it-IT" sz="1800" dirty="0" smtClean="0">
                <a:solidFill>
                  <a:schemeClr val="tx1"/>
                </a:solidFill>
              </a:rPr>
              <a:t>Dott. </a:t>
            </a:r>
            <a:r>
              <a:rPr lang="it-IT" sz="1800" smtClean="0">
                <a:solidFill>
                  <a:schemeClr val="tx1"/>
                </a:solidFill>
              </a:rPr>
              <a:t>Paolo Cabassa </a:t>
            </a:r>
            <a:r>
              <a:rPr lang="it-IT" sz="1800" dirty="0" smtClean="0">
                <a:solidFill>
                  <a:schemeClr val="tx1"/>
                </a:solidFill>
              </a:rPr>
              <a:t>Tel. 030 7102760- 305</a:t>
            </a:r>
          </a:p>
          <a:p>
            <a:r>
              <a:rPr lang="it-IT" sz="1800" b="1" u="sng" dirty="0" smtClean="0">
                <a:solidFill>
                  <a:schemeClr val="tx1"/>
                </a:solidFill>
              </a:rPr>
              <a:t>Oncologia</a:t>
            </a:r>
            <a:r>
              <a:rPr lang="it-IT" sz="1800" b="1" dirty="0" smtClean="0">
                <a:solidFill>
                  <a:schemeClr val="tx1"/>
                </a:solidFill>
              </a:rPr>
              <a:t> ( A.O. </a:t>
            </a:r>
            <a:r>
              <a:rPr lang="it-IT" sz="1800" b="1" dirty="0" err="1" smtClean="0">
                <a:solidFill>
                  <a:schemeClr val="tx1"/>
                </a:solidFill>
              </a:rPr>
              <a:t>Mellino</a:t>
            </a:r>
            <a:r>
              <a:rPr lang="it-IT" sz="1800" b="1" dirty="0" smtClean="0">
                <a:solidFill>
                  <a:schemeClr val="tx1"/>
                </a:solidFill>
              </a:rPr>
              <a:t> </a:t>
            </a:r>
            <a:r>
              <a:rPr lang="it-IT" sz="1800" b="1" dirty="0" err="1" smtClean="0">
                <a:solidFill>
                  <a:schemeClr val="tx1"/>
                </a:solidFill>
              </a:rPr>
              <a:t>Mellini</a:t>
            </a:r>
            <a:r>
              <a:rPr lang="it-IT" sz="1800" b="1" dirty="0" smtClean="0">
                <a:solidFill>
                  <a:schemeClr val="tx1"/>
                </a:solidFill>
              </a:rPr>
              <a:t> di Chiari P.O. di Iseo )</a:t>
            </a:r>
          </a:p>
          <a:p>
            <a:pPr marL="0" indent="0">
              <a:buNone/>
            </a:pPr>
            <a:r>
              <a:rPr lang="it-IT" sz="1800" dirty="0" smtClean="0">
                <a:solidFill>
                  <a:schemeClr val="tx1"/>
                </a:solidFill>
              </a:rPr>
              <a:t>Dirigente Medico Responsabile</a:t>
            </a:r>
          </a:p>
          <a:p>
            <a:pPr marL="0" indent="0">
              <a:buNone/>
            </a:pPr>
            <a:r>
              <a:rPr lang="it-IT" sz="1800" dirty="0" smtClean="0">
                <a:solidFill>
                  <a:schemeClr val="tx1"/>
                </a:solidFill>
              </a:rPr>
              <a:t>Dott. Antonino Castro</a:t>
            </a:r>
          </a:p>
          <a:p>
            <a:pPr marL="0" indent="0">
              <a:buNone/>
            </a:pPr>
            <a:r>
              <a:rPr lang="it-IT" sz="1800" dirty="0" smtClean="0">
                <a:solidFill>
                  <a:schemeClr val="tx1"/>
                </a:solidFill>
              </a:rPr>
              <a:t>Tel. 030 9887227</a:t>
            </a:r>
          </a:p>
          <a:p>
            <a:r>
              <a:rPr lang="it-IT" sz="1800" b="1" dirty="0" smtClean="0">
                <a:solidFill>
                  <a:schemeClr val="tx1"/>
                </a:solidFill>
              </a:rPr>
              <a:t>Medicina Nucleare (Spedali Civili di Brescia)</a:t>
            </a:r>
          </a:p>
          <a:p>
            <a:pPr marL="0" indent="0">
              <a:buNone/>
            </a:pPr>
            <a:r>
              <a:rPr lang="it-IT" sz="1800" dirty="0" smtClean="0">
                <a:solidFill>
                  <a:schemeClr val="tx1"/>
                </a:solidFill>
              </a:rPr>
              <a:t>Dott. Bertoli Mattia </a:t>
            </a:r>
          </a:p>
          <a:p>
            <a:pPr marL="0" indent="0">
              <a:buNone/>
            </a:pPr>
            <a:r>
              <a:rPr lang="it-IT" sz="1800" dirty="0" smtClean="0">
                <a:solidFill>
                  <a:schemeClr val="tx1"/>
                </a:solidFill>
              </a:rPr>
              <a:t>Tel. 030 3995460</a:t>
            </a:r>
          </a:p>
          <a:p>
            <a:endParaRPr lang="it-IT" sz="1800" dirty="0"/>
          </a:p>
        </p:txBody>
      </p:sp>
    </p:spTree>
    <p:extLst>
      <p:ext uri="{BB962C8B-B14F-4D97-AF65-F5344CB8AC3E}">
        <p14:creationId xmlns:p14="http://schemas.microsoft.com/office/powerpoint/2010/main" val="21652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rot="5400000">
            <a:off x="611472" y="-1736871"/>
            <a:ext cx="7281980" cy="10498523"/>
          </a:xfrm>
          <a:prstGeom prst="rect">
            <a:avLst/>
          </a:prstGeom>
        </p:spPr>
      </p:pic>
    </p:spTree>
    <p:extLst>
      <p:ext uri="{BB962C8B-B14F-4D97-AF65-F5344CB8AC3E}">
        <p14:creationId xmlns:p14="http://schemas.microsoft.com/office/powerpoint/2010/main" val="10948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rot="5400000">
            <a:off x="426608" y="-1760990"/>
            <a:ext cx="7603478" cy="10611064"/>
          </a:xfrm>
          <a:prstGeom prst="rect">
            <a:avLst/>
          </a:prstGeom>
        </p:spPr>
      </p:pic>
    </p:spTree>
    <p:extLst>
      <p:ext uri="{BB962C8B-B14F-4D97-AF65-F5344CB8AC3E}">
        <p14:creationId xmlns:p14="http://schemas.microsoft.com/office/powerpoint/2010/main" val="63637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rot="5400000">
            <a:off x="169390" y="-1986057"/>
            <a:ext cx="7860678" cy="10836146"/>
          </a:xfrm>
          <a:prstGeom prst="rect">
            <a:avLst/>
          </a:prstGeom>
        </p:spPr>
      </p:pic>
    </p:spTree>
    <p:extLst>
      <p:ext uri="{BB962C8B-B14F-4D97-AF65-F5344CB8AC3E}">
        <p14:creationId xmlns:p14="http://schemas.microsoft.com/office/powerpoint/2010/main" val="97109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rot="5400000">
            <a:off x="346208" y="-1969969"/>
            <a:ext cx="7442729" cy="10675374"/>
          </a:xfrm>
          <a:prstGeom prst="rect">
            <a:avLst/>
          </a:prstGeom>
        </p:spPr>
      </p:pic>
    </p:spTree>
    <p:extLst>
      <p:ext uri="{BB962C8B-B14F-4D97-AF65-F5344CB8AC3E}">
        <p14:creationId xmlns:p14="http://schemas.microsoft.com/office/powerpoint/2010/main" val="47485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1295400"/>
            <a:ext cx="8534400" cy="5086350"/>
          </a:xfrm>
        </p:spPr>
        <p:txBody>
          <a:bodyPr rtlCol="0">
            <a:normAutofit/>
          </a:bodyPr>
          <a:lstStyle/>
          <a:p>
            <a:pPr fontAlgn="auto">
              <a:spcAft>
                <a:spcPts val="0"/>
              </a:spcAft>
              <a:buClr>
                <a:schemeClr val="tx1"/>
              </a:buClr>
              <a:buFont typeface="Wingdings" pitchFamily="2" charset="2"/>
              <a:buChar char="Ø"/>
              <a:defRPr/>
            </a:pPr>
            <a:r>
              <a:rPr lang="it-IT" sz="3000" b="1" dirty="0" smtClean="0">
                <a:solidFill>
                  <a:srgbClr val="00CCFF"/>
                </a:solidFill>
                <a:effectLst>
                  <a:outerShdw blurRad="38100" dist="38100" dir="2700000" algn="tl">
                    <a:srgbClr val="000000">
                      <a:alpha val="43137"/>
                    </a:srgbClr>
                  </a:outerShdw>
                </a:effectLst>
                <a:ea typeface="+mn-ea"/>
                <a:cs typeface="+mn-cs"/>
              </a:rPr>
              <a:t>Diagnosi di recidiva/metastasi precoce </a:t>
            </a:r>
            <a:r>
              <a:rPr lang="it-IT" sz="3000" b="1" dirty="0" smtClean="0">
                <a:solidFill>
                  <a:srgbClr val="00CCFF"/>
                </a:solidFill>
                <a:effectLst>
                  <a:outerShdw blurRad="38100" dist="38100" dir="2700000" algn="tl">
                    <a:srgbClr val="000000">
                      <a:alpha val="43137"/>
                    </a:srgbClr>
                  </a:outerShdw>
                </a:effectLst>
                <a:ea typeface="+mn-ea"/>
                <a:cs typeface="+mn-cs"/>
                <a:sym typeface="Wingdings" pitchFamily="2" charset="2"/>
              </a:rPr>
              <a:t> </a:t>
            </a:r>
            <a:r>
              <a:rPr lang="it-IT" sz="3000" dirty="0" smtClean="0">
                <a:solidFill>
                  <a:srgbClr val="00CCFF"/>
                </a:solidFill>
                <a:effectLst>
                  <a:outerShdw blurRad="38100" dist="38100" dir="2700000" algn="tl">
                    <a:srgbClr val="000000">
                      <a:alpha val="43137"/>
                    </a:srgbClr>
                  </a:outerShdw>
                </a:effectLst>
                <a:ea typeface="+mn-ea"/>
                <a:cs typeface="+mn-cs"/>
              </a:rPr>
              <a:t>miglioramento della sopravvivenza</a:t>
            </a:r>
            <a:r>
              <a:rPr lang="it-IT" sz="3000" dirty="0" smtClean="0">
                <a:effectLst>
                  <a:outerShdw blurRad="38100" dist="38100" dir="2700000" algn="tl">
                    <a:srgbClr val="000000">
                      <a:alpha val="43137"/>
                    </a:srgbClr>
                  </a:outerShdw>
                </a:effectLst>
                <a:ea typeface="+mn-ea"/>
                <a:cs typeface="+mn-cs"/>
              </a:rPr>
              <a:t>. </a:t>
            </a:r>
          </a:p>
          <a:p>
            <a:pPr fontAlgn="auto">
              <a:spcAft>
                <a:spcPts val="0"/>
              </a:spcAft>
              <a:buClr>
                <a:schemeClr val="tx1"/>
              </a:buClr>
              <a:buFont typeface="Arial"/>
              <a:buNone/>
              <a:defRPr/>
            </a:pPr>
            <a:r>
              <a:rPr lang="it-IT" sz="2400" dirty="0" smtClean="0">
                <a:effectLst>
                  <a:outerShdw blurRad="38100" dist="38100" dir="2700000" algn="tl">
                    <a:srgbClr val="000000">
                      <a:alpha val="43137"/>
                    </a:srgbClr>
                  </a:outerShdw>
                </a:effectLst>
                <a:latin typeface="Arial Black" pitchFamily="34" charset="0"/>
                <a:ea typeface="+mn-ea"/>
                <a:cs typeface="+mn-cs"/>
              </a:rPr>
              <a:t>	</a:t>
            </a:r>
            <a:r>
              <a:rPr lang="it-IT" sz="2400" b="1" dirty="0" smtClean="0">
                <a:solidFill>
                  <a:srgbClr val="00CCFF"/>
                </a:solidFill>
                <a:effectLst>
                  <a:outerShdw blurRad="38100" dist="38100" dir="2700000" algn="tl">
                    <a:srgbClr val="000000">
                      <a:alpha val="43137"/>
                    </a:srgbClr>
                  </a:outerShdw>
                </a:effectLst>
                <a:ea typeface="+mn-ea"/>
                <a:cs typeface="+mn-cs"/>
              </a:rPr>
              <a:t>Beneficio</a:t>
            </a:r>
            <a:r>
              <a:rPr lang="it-IT" sz="2400" b="1" dirty="0" smtClean="0">
                <a:effectLst>
                  <a:outerShdw blurRad="38100" dist="38100" dir="2700000" algn="tl">
                    <a:srgbClr val="000000">
                      <a:alpha val="43137"/>
                    </a:srgbClr>
                  </a:outerShdw>
                </a:effectLst>
                <a:ea typeface="+mn-ea"/>
                <a:cs typeface="+mn-cs"/>
              </a:rPr>
              <a:t> </a:t>
            </a:r>
            <a:r>
              <a:rPr lang="it-IT" sz="2400" dirty="0" smtClean="0">
                <a:ea typeface="+mn-ea"/>
                <a:cs typeface="+mn-cs"/>
              </a:rPr>
              <a:t>( 4 meta-analisi) di un follow-up intensivo in termini di sopravvivenza ( riduzione dl rischio di morte  del  20-33 %, con beneficio assoluto a 5 anni del 7-13 %). </a:t>
            </a:r>
            <a:r>
              <a:rPr lang="it-IT" sz="2400" dirty="0" err="1" smtClean="0">
                <a:ea typeface="+mn-ea"/>
                <a:cs typeface="+mn-cs"/>
              </a:rPr>
              <a:t>Poichè</a:t>
            </a:r>
            <a:r>
              <a:rPr lang="it-IT" sz="2400" dirty="0" smtClean="0">
                <a:ea typeface="+mn-ea"/>
                <a:cs typeface="+mn-cs"/>
              </a:rPr>
              <a:t>  una ultima meta-analisi, su grande numero di </a:t>
            </a:r>
            <a:r>
              <a:rPr lang="it-IT" sz="2400" dirty="0" err="1" smtClean="0">
                <a:ea typeface="+mn-ea"/>
                <a:cs typeface="+mn-cs"/>
              </a:rPr>
              <a:t>paz</a:t>
            </a:r>
            <a:r>
              <a:rPr lang="it-IT" sz="2400" dirty="0" smtClean="0">
                <a:ea typeface="+mn-ea"/>
                <a:cs typeface="+mn-cs"/>
              </a:rPr>
              <a:t>, ha evidenziato come la maggior parte delle </a:t>
            </a:r>
            <a:r>
              <a:rPr lang="it-IT" sz="2400" u="sng" dirty="0" smtClean="0">
                <a:ea typeface="+mn-ea"/>
                <a:cs typeface="+mn-cs"/>
              </a:rPr>
              <a:t>recidive</a:t>
            </a:r>
            <a:r>
              <a:rPr lang="it-IT" sz="2400" dirty="0" smtClean="0">
                <a:ea typeface="+mn-ea"/>
                <a:cs typeface="+mn-cs"/>
              </a:rPr>
              <a:t> avvenga </a:t>
            </a:r>
            <a:r>
              <a:rPr lang="it-IT" sz="2400" u="sng" dirty="0" smtClean="0">
                <a:ea typeface="+mn-ea"/>
                <a:cs typeface="+mn-cs"/>
              </a:rPr>
              <a:t>nei primi 3 anni</a:t>
            </a:r>
            <a:r>
              <a:rPr lang="it-IT" sz="2400" dirty="0" smtClean="0">
                <a:ea typeface="+mn-ea"/>
                <a:cs typeface="+mn-cs"/>
              </a:rPr>
              <a:t>, appare ragionevole proporre un </a:t>
            </a:r>
            <a:r>
              <a:rPr lang="it-IT" sz="2400" b="1" dirty="0" smtClean="0">
                <a:solidFill>
                  <a:srgbClr val="00CCFF"/>
                </a:solidFill>
                <a:effectLst>
                  <a:outerShdw blurRad="38100" dist="38100" dir="2700000" algn="tl">
                    <a:srgbClr val="000000">
                      <a:alpha val="43137"/>
                    </a:srgbClr>
                  </a:outerShdw>
                </a:effectLst>
                <a:ea typeface="+mn-ea"/>
                <a:cs typeface="+mn-cs"/>
              </a:rPr>
              <a:t>follow-up più intenso nei primi tre anni</a:t>
            </a:r>
            <a:r>
              <a:rPr lang="it-IT" sz="2400" dirty="0" smtClean="0">
                <a:solidFill>
                  <a:srgbClr val="00CCFF"/>
                </a:solidFill>
                <a:ea typeface="+mn-ea"/>
                <a:cs typeface="+mn-cs"/>
              </a:rPr>
              <a:t>.</a:t>
            </a:r>
          </a:p>
          <a:p>
            <a:pPr fontAlgn="auto">
              <a:spcAft>
                <a:spcPts val="0"/>
              </a:spcAft>
              <a:buClr>
                <a:schemeClr val="tx1"/>
              </a:buClr>
              <a:buFont typeface="Wingdings" pitchFamily="2" charset="2"/>
              <a:buChar char="Ø"/>
              <a:defRPr/>
            </a:pPr>
            <a:r>
              <a:rPr lang="it-IT" sz="2400" b="1" dirty="0" smtClean="0">
                <a:solidFill>
                  <a:srgbClr val="00CCFF"/>
                </a:solidFill>
                <a:effectLst>
                  <a:outerShdw blurRad="38100" dist="38100" dir="2700000" algn="tl">
                    <a:srgbClr val="000000">
                      <a:alpha val="43137"/>
                    </a:srgbClr>
                  </a:outerShdw>
                </a:effectLst>
                <a:ea typeface="+mn-ea"/>
                <a:cs typeface="+mn-cs"/>
              </a:rPr>
              <a:t>Sorveglianza per le neoplasie </a:t>
            </a:r>
            <a:r>
              <a:rPr lang="it-IT" sz="2400" b="1" dirty="0" err="1" smtClean="0">
                <a:solidFill>
                  <a:srgbClr val="00CCFF"/>
                </a:solidFill>
                <a:effectLst>
                  <a:outerShdw blurRad="38100" dist="38100" dir="2700000" algn="tl">
                    <a:srgbClr val="000000">
                      <a:alpha val="43137"/>
                    </a:srgbClr>
                  </a:outerShdw>
                </a:effectLst>
                <a:ea typeface="+mn-ea"/>
                <a:cs typeface="+mn-cs"/>
              </a:rPr>
              <a:t>metacrone</a:t>
            </a:r>
            <a:r>
              <a:rPr lang="it-IT" sz="2400" dirty="0" smtClean="0">
                <a:solidFill>
                  <a:srgbClr val="00CCFF"/>
                </a:solidFill>
                <a:ea typeface="+mn-ea"/>
                <a:cs typeface="+mn-cs"/>
              </a:rPr>
              <a:t>.</a:t>
            </a:r>
          </a:p>
          <a:p>
            <a:pPr fontAlgn="auto">
              <a:spcAft>
                <a:spcPts val="0"/>
              </a:spcAft>
              <a:buClr>
                <a:schemeClr val="tx1"/>
              </a:buClr>
              <a:buFont typeface="Wingdings" pitchFamily="2" charset="2"/>
              <a:buChar char="Ø"/>
              <a:defRPr/>
            </a:pPr>
            <a:r>
              <a:rPr lang="it-IT" sz="2400" b="1" dirty="0" smtClean="0">
                <a:solidFill>
                  <a:srgbClr val="00CCFF"/>
                </a:solidFill>
                <a:effectLst>
                  <a:outerShdw blurRad="38100" dist="38100" dir="2700000" algn="tl">
                    <a:srgbClr val="000000">
                      <a:alpha val="43137"/>
                    </a:srgbClr>
                  </a:outerShdw>
                </a:effectLst>
                <a:ea typeface="+mn-ea"/>
                <a:cs typeface="+mn-cs"/>
              </a:rPr>
              <a:t>Supporto psicologico per il paziente.</a:t>
            </a:r>
            <a:endParaRPr lang="it-IT" sz="2400" dirty="0" smtClean="0">
              <a:ea typeface="+mn-ea"/>
              <a:cs typeface="+mn-cs"/>
            </a:endParaRPr>
          </a:p>
          <a:p>
            <a:pPr fontAlgn="auto">
              <a:spcAft>
                <a:spcPts val="0"/>
              </a:spcAft>
              <a:buClr>
                <a:schemeClr val="tx1"/>
              </a:buClr>
              <a:buFont typeface="Wingdings" pitchFamily="2" charset="2"/>
              <a:buChar char="Ø"/>
              <a:defRPr/>
            </a:pPr>
            <a:r>
              <a:rPr lang="it-IT" sz="2400" b="1" dirty="0" err="1" smtClean="0">
                <a:solidFill>
                  <a:srgbClr val="00CCFF"/>
                </a:solidFill>
                <a:effectLst>
                  <a:outerShdw blurRad="38100" dist="38100" dir="2700000" algn="tl">
                    <a:srgbClr val="000000">
                      <a:alpha val="43137"/>
                    </a:srgbClr>
                  </a:outerShdw>
                </a:effectLst>
                <a:ea typeface="+mn-ea"/>
                <a:cs typeface="+mn-cs"/>
              </a:rPr>
              <a:t>Audit</a:t>
            </a:r>
            <a:r>
              <a:rPr lang="it-IT" sz="2400" b="1" dirty="0" smtClean="0">
                <a:solidFill>
                  <a:srgbClr val="00CCFF"/>
                </a:solidFill>
                <a:effectLst>
                  <a:outerShdw blurRad="38100" dist="38100" dir="2700000" algn="tl">
                    <a:srgbClr val="000000">
                      <a:alpha val="43137"/>
                    </a:srgbClr>
                  </a:outerShdw>
                </a:effectLst>
                <a:ea typeface="+mn-ea"/>
                <a:cs typeface="+mn-cs"/>
              </a:rPr>
              <a:t> </a:t>
            </a:r>
            <a:r>
              <a:rPr lang="it-IT" sz="2400" dirty="0" smtClean="0">
                <a:ea typeface="+mn-ea"/>
                <a:cs typeface="+mn-cs"/>
              </a:rPr>
              <a:t>(controllo di qualità) delle terapie effettuate.</a:t>
            </a:r>
          </a:p>
        </p:txBody>
      </p:sp>
      <p:sp>
        <p:nvSpPr>
          <p:cNvPr id="4" name="Titolo 1"/>
          <p:cNvSpPr txBox="1">
            <a:spLocks/>
          </p:cNvSpPr>
          <p:nvPr/>
        </p:nvSpPr>
        <p:spPr>
          <a:xfrm>
            <a:off x="755650" y="260350"/>
            <a:ext cx="7772400" cy="1470025"/>
          </a:xfrm>
          <a:prstGeom prst="rect">
            <a:avLst/>
          </a:prstGeom>
        </p:spPr>
        <p:txBody>
          <a:bodyPr/>
          <a:lstStyle/>
          <a:p>
            <a:pPr algn="ctr" defTabSz="914400" fontAlgn="auto">
              <a:spcAft>
                <a:spcPts val="0"/>
              </a:spcAft>
              <a:defRPr/>
            </a:pPr>
            <a:r>
              <a:rPr lang="it-IT" sz="4400" b="1" dirty="0">
                <a:solidFill>
                  <a:srgbClr val="00CCFF"/>
                </a:solidFill>
                <a:effectLst>
                  <a:outerShdw blurRad="38100" dist="38100" dir="2700000" algn="tl">
                    <a:srgbClr val="000000">
                      <a:alpha val="43137"/>
                    </a:srgbClr>
                  </a:outerShdw>
                </a:effectLst>
                <a:latin typeface="+mj-lt"/>
                <a:ea typeface="+mj-ea"/>
                <a:cs typeface="+mj-cs"/>
              </a:rPr>
              <a:t>Perché il FOLLOW-UP?</a:t>
            </a:r>
          </a:p>
        </p:txBody>
      </p:sp>
    </p:spTree>
    <p:extLst>
      <p:ext uri="{BB962C8B-B14F-4D97-AF65-F5344CB8AC3E}">
        <p14:creationId xmlns:p14="http://schemas.microsoft.com/office/powerpoint/2010/main" val="422426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68313" y="1341438"/>
            <a:ext cx="8229600" cy="5334000"/>
          </a:xfrm>
        </p:spPr>
        <p:txBody>
          <a:bodyPr rtlCol="0">
            <a:normAutofit/>
          </a:bodyPr>
          <a:lstStyle/>
          <a:p>
            <a:pPr fontAlgn="auto">
              <a:lnSpc>
                <a:spcPct val="90000"/>
              </a:lnSpc>
              <a:spcAft>
                <a:spcPts val="0"/>
              </a:spcAft>
              <a:buClr>
                <a:schemeClr val="tx1"/>
              </a:buClr>
              <a:buFont typeface="Wingdings" pitchFamily="2" charset="2"/>
              <a:buChar char="Ø"/>
              <a:defRPr/>
            </a:pPr>
            <a:r>
              <a:rPr lang="it-IT" sz="2800" b="1" dirty="0" smtClean="0">
                <a:solidFill>
                  <a:srgbClr val="00CCFF"/>
                </a:solidFill>
                <a:effectLst>
                  <a:outerShdw blurRad="38100" dist="38100" dir="2700000" algn="tl">
                    <a:srgbClr val="000000">
                      <a:alpha val="43137"/>
                    </a:srgbClr>
                  </a:outerShdw>
                </a:effectLst>
                <a:ea typeface="+mn-ea"/>
                <a:cs typeface="+mn-cs"/>
              </a:rPr>
              <a:t>Esame clinico</a:t>
            </a:r>
            <a:r>
              <a:rPr lang="it-IT" dirty="0" smtClean="0">
                <a:solidFill>
                  <a:srgbClr val="00CCFF"/>
                </a:solidFill>
                <a:ea typeface="+mn-ea"/>
                <a:cs typeface="+mn-cs"/>
              </a:rPr>
              <a:t>:</a:t>
            </a:r>
            <a:r>
              <a:rPr lang="it-IT" dirty="0" smtClean="0">
                <a:ea typeface="+mn-ea"/>
                <a:cs typeface="+mn-cs"/>
              </a:rPr>
              <a:t> </a:t>
            </a:r>
            <a:r>
              <a:rPr lang="it-IT" u="sng" dirty="0" smtClean="0">
                <a:ea typeface="+mn-ea"/>
                <a:cs typeface="+mn-cs"/>
              </a:rPr>
              <a:t>ogni 3-6 mesi per 3 anni</a:t>
            </a:r>
            <a:r>
              <a:rPr lang="it-IT" dirty="0" smtClean="0">
                <a:ea typeface="+mn-ea"/>
                <a:cs typeface="+mn-cs"/>
              </a:rPr>
              <a:t>, poi 1 volta ogni anno.</a:t>
            </a:r>
          </a:p>
          <a:p>
            <a:pPr fontAlgn="auto">
              <a:lnSpc>
                <a:spcPct val="90000"/>
              </a:lnSpc>
              <a:spcAft>
                <a:spcPts val="0"/>
              </a:spcAft>
              <a:buClr>
                <a:schemeClr val="tx1"/>
              </a:buClr>
              <a:buFont typeface="Wingdings" pitchFamily="2" charset="2"/>
              <a:buChar char="Ø"/>
              <a:defRPr/>
            </a:pPr>
            <a:r>
              <a:rPr lang="it-IT" sz="2800" b="1" dirty="0" smtClean="0">
                <a:solidFill>
                  <a:srgbClr val="00CCFF"/>
                </a:solidFill>
                <a:effectLst>
                  <a:outerShdw blurRad="38100" dist="38100" dir="2700000" algn="tl">
                    <a:srgbClr val="000000">
                      <a:alpha val="43137"/>
                    </a:srgbClr>
                  </a:outerShdw>
                </a:effectLst>
                <a:ea typeface="+mn-ea"/>
                <a:cs typeface="+mn-cs"/>
              </a:rPr>
              <a:t>Colonscopia</a:t>
            </a:r>
            <a:r>
              <a:rPr lang="it-IT" dirty="0" smtClean="0">
                <a:solidFill>
                  <a:srgbClr val="00CCFF"/>
                </a:solidFill>
                <a:ea typeface="+mn-ea"/>
                <a:cs typeface="+mn-cs"/>
              </a:rPr>
              <a:t>: </a:t>
            </a:r>
            <a:r>
              <a:rPr lang="it-IT" u="sng" dirty="0" smtClean="0">
                <a:ea typeface="+mn-ea"/>
                <a:cs typeface="+mn-cs"/>
              </a:rPr>
              <a:t>ogni anno se polipi</a:t>
            </a:r>
            <a:r>
              <a:rPr lang="it-IT" dirty="0" smtClean="0">
                <a:ea typeface="+mn-ea"/>
                <a:cs typeface="+mn-cs"/>
              </a:rPr>
              <a:t>, altrimenti ogni 3-5 anni.</a:t>
            </a:r>
          </a:p>
          <a:p>
            <a:pPr fontAlgn="auto">
              <a:lnSpc>
                <a:spcPct val="90000"/>
              </a:lnSpc>
              <a:spcAft>
                <a:spcPts val="0"/>
              </a:spcAft>
              <a:buClr>
                <a:schemeClr val="tx1"/>
              </a:buClr>
              <a:buFont typeface="Wingdings" pitchFamily="2" charset="2"/>
              <a:buChar char="Ø"/>
              <a:defRPr/>
            </a:pPr>
            <a:r>
              <a:rPr lang="it-IT" sz="2800" b="1" dirty="0" err="1" smtClean="0">
                <a:solidFill>
                  <a:srgbClr val="00CCFF"/>
                </a:solidFill>
                <a:effectLst>
                  <a:outerShdw blurRad="38100" dist="38100" dir="2700000" algn="tl">
                    <a:srgbClr val="000000">
                      <a:alpha val="43137"/>
                    </a:srgbClr>
                  </a:outerShdw>
                </a:effectLst>
                <a:ea typeface="+mn-ea"/>
                <a:cs typeface="+mn-cs"/>
              </a:rPr>
              <a:t>Ecoaddome</a:t>
            </a:r>
            <a:r>
              <a:rPr lang="it-IT" sz="2800" b="1" dirty="0" smtClean="0">
                <a:solidFill>
                  <a:srgbClr val="00CCFF"/>
                </a:solidFill>
                <a:effectLst>
                  <a:outerShdw blurRad="38100" dist="38100" dir="2700000" algn="tl">
                    <a:srgbClr val="000000">
                      <a:alpha val="43137"/>
                    </a:srgbClr>
                  </a:outerShdw>
                </a:effectLst>
                <a:ea typeface="+mn-ea"/>
                <a:cs typeface="+mn-cs"/>
              </a:rPr>
              <a:t> e/o TAC addome superiore</a:t>
            </a:r>
            <a:r>
              <a:rPr lang="it-IT" dirty="0" smtClean="0">
                <a:solidFill>
                  <a:srgbClr val="00CCFF"/>
                </a:solidFill>
                <a:ea typeface="+mn-ea"/>
                <a:cs typeface="+mn-cs"/>
              </a:rPr>
              <a:t>: </a:t>
            </a:r>
            <a:r>
              <a:rPr lang="it-IT" dirty="0" smtClean="0">
                <a:ea typeface="+mn-ea"/>
                <a:cs typeface="+mn-cs"/>
              </a:rPr>
              <a:t>non vi è evidenza clinica sulla utilità della esecuzione </a:t>
            </a:r>
            <a:r>
              <a:rPr lang="it-IT" dirty="0" err="1" smtClean="0">
                <a:ea typeface="+mn-ea"/>
                <a:cs typeface="+mn-cs"/>
              </a:rPr>
              <a:t>routinaria</a:t>
            </a:r>
            <a:r>
              <a:rPr lang="it-IT" dirty="0" smtClean="0">
                <a:ea typeface="+mn-ea"/>
                <a:cs typeface="+mn-cs"/>
              </a:rPr>
              <a:t> di questi esami (I). Tuttavia  in considerazione della possibilità di diagnosi precoce di metastasi epatiche operabili, a giudizio del medico </a:t>
            </a:r>
            <a:r>
              <a:rPr lang="it-IT" u="sng" dirty="0" smtClean="0">
                <a:ea typeface="+mn-ea"/>
                <a:cs typeface="+mn-cs"/>
              </a:rPr>
              <a:t>può essere fatta ogni 6 mesi per i primi tre anni</a:t>
            </a:r>
            <a:r>
              <a:rPr lang="it-IT" dirty="0" smtClean="0">
                <a:ea typeface="+mn-ea"/>
                <a:cs typeface="+mn-cs"/>
              </a:rPr>
              <a:t>.</a:t>
            </a:r>
          </a:p>
        </p:txBody>
      </p:sp>
      <p:sp>
        <p:nvSpPr>
          <p:cNvPr id="4" name="Titolo 1"/>
          <p:cNvSpPr txBox="1">
            <a:spLocks/>
          </p:cNvSpPr>
          <p:nvPr/>
        </p:nvSpPr>
        <p:spPr>
          <a:xfrm>
            <a:off x="755650" y="260350"/>
            <a:ext cx="7772400" cy="1470025"/>
          </a:xfrm>
          <a:prstGeom prst="rect">
            <a:avLst/>
          </a:prstGeom>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it-IT" sz="4400" b="1">
                <a:solidFill>
                  <a:srgbClr val="00CCFF"/>
                </a:solidFill>
                <a:effectLst>
                  <a:outerShdw blurRad="38100" dist="38100" dir="2700000" algn="tl">
                    <a:srgbClr val="DDDDDD"/>
                  </a:outerShdw>
                </a:effectLst>
              </a:rPr>
              <a:t>Ragionevole FOLLOW-UP</a:t>
            </a:r>
            <a:r>
              <a:rPr lang="it-IT" sz="4800" b="1">
                <a:solidFill>
                  <a:srgbClr val="00CCFF"/>
                </a:solidFill>
                <a:latin typeface="Arial Black" charset="0"/>
              </a:rPr>
              <a:t> </a:t>
            </a:r>
          </a:p>
          <a:p>
            <a:pPr algn="ctr"/>
            <a:r>
              <a:rPr lang="it-IT" sz="2000" b="1">
                <a:solidFill>
                  <a:srgbClr val="00CCFF"/>
                </a:solidFill>
                <a:effectLst>
                  <a:outerShdw blurRad="38100" dist="38100" dir="2700000" algn="tl">
                    <a:srgbClr val="DDDDDD"/>
                  </a:outerShdw>
                </a:effectLst>
              </a:rPr>
              <a:t>Da ASCO, ESMO, NCCN, AIOM, ROL</a:t>
            </a:r>
          </a:p>
          <a:p>
            <a:pPr algn="ctr"/>
            <a:endParaRPr lang="it-IT" sz="2000" b="1">
              <a:solidFill>
                <a:srgbClr val="00CCFF"/>
              </a:solidFill>
              <a:effectLst>
                <a:outerShdw blurRad="38100" dist="38100" dir="2700000" algn="tl">
                  <a:srgbClr val="DDDDDD"/>
                </a:outerShdw>
              </a:effectLst>
            </a:endParaRPr>
          </a:p>
        </p:txBody>
      </p:sp>
    </p:spTree>
    <p:extLst>
      <p:ext uri="{BB962C8B-B14F-4D97-AF65-F5344CB8AC3E}">
        <p14:creationId xmlns:p14="http://schemas.microsoft.com/office/powerpoint/2010/main" val="110754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381000"/>
            <a:ext cx="8001000" cy="6172200"/>
          </a:xfrm>
        </p:spPr>
        <p:txBody>
          <a:bodyPr rtlCol="0">
            <a:noAutofit/>
          </a:bodyPr>
          <a:lstStyle/>
          <a:p>
            <a:pPr fontAlgn="auto">
              <a:lnSpc>
                <a:spcPct val="90000"/>
              </a:lnSpc>
              <a:spcAft>
                <a:spcPts val="0"/>
              </a:spcAft>
              <a:buClr>
                <a:schemeClr val="tx1"/>
              </a:buClr>
              <a:buFont typeface="Wingdings" pitchFamily="2" charset="2"/>
              <a:buChar char="Ø"/>
              <a:defRPr/>
            </a:pPr>
            <a:r>
              <a:rPr lang="it-IT" sz="3000" b="1" dirty="0" smtClean="0">
                <a:solidFill>
                  <a:srgbClr val="00CCFF"/>
                </a:solidFill>
                <a:effectLst>
                  <a:outerShdw blurRad="38100" dist="38100" dir="2700000" algn="tl">
                    <a:srgbClr val="000000">
                      <a:alpha val="43137"/>
                    </a:srgbClr>
                  </a:outerShdw>
                </a:effectLst>
                <a:ea typeface="+mn-ea"/>
                <a:cs typeface="+mn-cs"/>
              </a:rPr>
              <a:t>TAC e RMN pelvica</a:t>
            </a:r>
            <a:r>
              <a:rPr lang="it-IT" sz="3000" dirty="0" smtClean="0">
                <a:solidFill>
                  <a:srgbClr val="00CCFF"/>
                </a:solidFill>
                <a:ea typeface="+mn-ea"/>
                <a:cs typeface="+mn-cs"/>
              </a:rPr>
              <a:t>: </a:t>
            </a:r>
            <a:r>
              <a:rPr lang="it-IT" sz="3000" dirty="0" smtClean="0">
                <a:ea typeface="+mn-ea"/>
                <a:cs typeface="+mn-cs"/>
              </a:rPr>
              <a:t>non evidenza clinica sulla utilità della esecuzione </a:t>
            </a:r>
            <a:r>
              <a:rPr lang="it-IT" sz="3000" dirty="0" err="1" smtClean="0">
                <a:ea typeface="+mn-ea"/>
                <a:cs typeface="+mn-cs"/>
              </a:rPr>
              <a:t>routinaria</a:t>
            </a:r>
            <a:r>
              <a:rPr lang="it-IT" sz="3000" dirty="0" smtClean="0">
                <a:ea typeface="+mn-ea"/>
                <a:cs typeface="+mn-cs"/>
              </a:rPr>
              <a:t>. Si consiglia l’esecuzione su indicazione clinica.</a:t>
            </a:r>
          </a:p>
          <a:p>
            <a:pPr fontAlgn="auto">
              <a:lnSpc>
                <a:spcPct val="90000"/>
              </a:lnSpc>
              <a:spcAft>
                <a:spcPts val="0"/>
              </a:spcAft>
              <a:buClr>
                <a:schemeClr val="tx1"/>
              </a:buClr>
              <a:buFont typeface="Wingdings" pitchFamily="2" charset="2"/>
              <a:buChar char="Ø"/>
              <a:defRPr/>
            </a:pPr>
            <a:r>
              <a:rPr lang="it-IT" sz="3000" b="1" dirty="0" smtClean="0">
                <a:solidFill>
                  <a:srgbClr val="00CCFF"/>
                </a:solidFill>
                <a:effectLst>
                  <a:outerShdw blurRad="38100" dist="38100" dir="2700000" algn="tl">
                    <a:srgbClr val="000000">
                      <a:alpha val="43137"/>
                    </a:srgbClr>
                  </a:outerShdw>
                </a:effectLst>
                <a:ea typeface="+mn-ea"/>
                <a:cs typeface="+mn-cs"/>
              </a:rPr>
              <a:t>RX torace</a:t>
            </a:r>
            <a:r>
              <a:rPr lang="it-IT" sz="3000" dirty="0" smtClean="0">
                <a:solidFill>
                  <a:srgbClr val="00CCFF"/>
                </a:solidFill>
                <a:ea typeface="+mn-ea"/>
                <a:cs typeface="+mn-cs"/>
              </a:rPr>
              <a:t>: </a:t>
            </a:r>
            <a:r>
              <a:rPr lang="it-IT" sz="3000" dirty="0" smtClean="0">
                <a:ea typeface="+mn-ea"/>
                <a:cs typeface="+mn-cs"/>
              </a:rPr>
              <a:t>non vi è </a:t>
            </a:r>
            <a:r>
              <a:rPr lang="it-IT" sz="3000" dirty="0" err="1" smtClean="0">
                <a:ea typeface="+mn-ea"/>
                <a:cs typeface="+mn-cs"/>
              </a:rPr>
              <a:t>indicazine</a:t>
            </a:r>
            <a:r>
              <a:rPr lang="it-IT" sz="3000" dirty="0" smtClean="0">
                <a:ea typeface="+mn-ea"/>
                <a:cs typeface="+mn-cs"/>
              </a:rPr>
              <a:t> all’uso </a:t>
            </a:r>
            <a:r>
              <a:rPr lang="it-IT" sz="3000" dirty="0" err="1" smtClean="0">
                <a:ea typeface="+mn-ea"/>
                <a:cs typeface="+mn-cs"/>
              </a:rPr>
              <a:t>routinario</a:t>
            </a:r>
            <a:r>
              <a:rPr lang="it-IT" sz="3000" dirty="0" smtClean="0">
                <a:ea typeface="+mn-ea"/>
                <a:cs typeface="+mn-cs"/>
              </a:rPr>
              <a:t> di tale esame (II). Tuttavia in considerazione della possibilità di diagnosi precoce di metastasi polmonari operabili, a giudizio del medico, </a:t>
            </a:r>
            <a:r>
              <a:rPr lang="it-IT" sz="3000" u="sng" dirty="0" smtClean="0">
                <a:ea typeface="+mn-ea"/>
                <a:cs typeface="+mn-cs"/>
              </a:rPr>
              <a:t>può essere praticata tale indagine ogni 6-12 mesi</a:t>
            </a:r>
            <a:r>
              <a:rPr lang="it-IT" sz="3000" dirty="0" smtClean="0">
                <a:ea typeface="+mn-ea"/>
                <a:cs typeface="+mn-cs"/>
              </a:rPr>
              <a:t>.</a:t>
            </a:r>
          </a:p>
          <a:p>
            <a:pPr fontAlgn="auto">
              <a:lnSpc>
                <a:spcPct val="90000"/>
              </a:lnSpc>
              <a:spcAft>
                <a:spcPts val="0"/>
              </a:spcAft>
              <a:buClr>
                <a:schemeClr val="tx1"/>
              </a:buClr>
              <a:buFont typeface="Wingdings" pitchFamily="2" charset="2"/>
              <a:buChar char="Ø"/>
              <a:defRPr/>
            </a:pPr>
            <a:r>
              <a:rPr lang="it-IT" sz="3000" b="1" dirty="0" smtClean="0">
                <a:solidFill>
                  <a:srgbClr val="00CCFF"/>
                </a:solidFill>
                <a:effectLst>
                  <a:outerShdw blurRad="38100" dist="38100" dir="2700000" algn="tl">
                    <a:srgbClr val="000000">
                      <a:alpha val="43137"/>
                    </a:srgbClr>
                  </a:outerShdw>
                </a:effectLst>
                <a:ea typeface="+mn-ea"/>
                <a:cs typeface="+mn-cs"/>
              </a:rPr>
              <a:t>PET</a:t>
            </a:r>
            <a:r>
              <a:rPr lang="it-IT" sz="3000" dirty="0" smtClean="0">
                <a:solidFill>
                  <a:srgbClr val="00CCFF"/>
                </a:solidFill>
                <a:ea typeface="+mn-ea"/>
                <a:cs typeface="+mn-cs"/>
              </a:rPr>
              <a:t>: </a:t>
            </a:r>
            <a:r>
              <a:rPr lang="it-IT" sz="3000" dirty="0" smtClean="0">
                <a:ea typeface="+mn-ea"/>
                <a:cs typeface="+mn-cs"/>
              </a:rPr>
              <a:t>dubbio di ripresa </a:t>
            </a:r>
            <a:r>
              <a:rPr lang="it-IT" sz="3000" dirty="0" err="1" smtClean="0">
                <a:ea typeface="+mn-ea"/>
                <a:cs typeface="+mn-cs"/>
              </a:rPr>
              <a:t>locoregionale</a:t>
            </a:r>
            <a:r>
              <a:rPr lang="it-IT" sz="3000" dirty="0" smtClean="0">
                <a:ea typeface="+mn-ea"/>
                <a:cs typeface="+mn-cs"/>
              </a:rPr>
              <a:t> allo studio TC, dopo trattamento chirurgico o RT???</a:t>
            </a:r>
          </a:p>
          <a:p>
            <a:pPr fontAlgn="auto">
              <a:lnSpc>
                <a:spcPct val="90000"/>
              </a:lnSpc>
              <a:spcAft>
                <a:spcPts val="0"/>
              </a:spcAft>
              <a:buClr>
                <a:schemeClr val="tx1"/>
              </a:buClr>
              <a:buFont typeface="Wingdings" pitchFamily="2" charset="2"/>
              <a:buChar char="Ø"/>
              <a:defRPr/>
            </a:pPr>
            <a:r>
              <a:rPr lang="it-IT" sz="3000" dirty="0" smtClean="0">
                <a:ea typeface="+mn-ea"/>
                <a:cs typeface="+mn-cs"/>
              </a:rPr>
              <a:t> </a:t>
            </a:r>
            <a:r>
              <a:rPr lang="it-IT" sz="3000" b="1" dirty="0" smtClean="0">
                <a:solidFill>
                  <a:srgbClr val="00CCFF"/>
                </a:solidFill>
                <a:effectLst>
                  <a:outerShdw blurRad="38100" dist="38100" dir="2700000" algn="tl">
                    <a:srgbClr val="000000">
                      <a:alpha val="43137"/>
                    </a:srgbClr>
                  </a:outerShdw>
                </a:effectLst>
                <a:ea typeface="+mn-ea"/>
                <a:cs typeface="+mn-cs"/>
              </a:rPr>
              <a:t>CEA</a:t>
            </a:r>
            <a:r>
              <a:rPr lang="it-IT" sz="3000" dirty="0" smtClean="0">
                <a:solidFill>
                  <a:srgbClr val="00CCFF"/>
                </a:solidFill>
                <a:ea typeface="+mn-ea"/>
                <a:cs typeface="+mn-cs"/>
              </a:rPr>
              <a:t>: </a:t>
            </a:r>
            <a:r>
              <a:rPr lang="it-IT" sz="3000" u="sng" dirty="0" smtClean="0">
                <a:ea typeface="+mn-ea"/>
                <a:cs typeface="+mn-cs"/>
              </a:rPr>
              <a:t>ogni 3-6 mesi per 2-3 anni</a:t>
            </a:r>
            <a:r>
              <a:rPr lang="it-IT" sz="3000" dirty="0" smtClean="0">
                <a:ea typeface="+mn-ea"/>
                <a:cs typeface="+mn-cs"/>
              </a:rPr>
              <a:t>. Ogni  6 mesi per i 2 anni successivi.</a:t>
            </a:r>
          </a:p>
          <a:p>
            <a:pPr fontAlgn="auto">
              <a:lnSpc>
                <a:spcPct val="90000"/>
              </a:lnSpc>
              <a:spcAft>
                <a:spcPts val="0"/>
              </a:spcAft>
              <a:buClr>
                <a:schemeClr val="tx1"/>
              </a:buClr>
              <a:buFont typeface="Wingdings" pitchFamily="2" charset="2"/>
              <a:buChar char="Ø"/>
              <a:defRPr/>
            </a:pPr>
            <a:r>
              <a:rPr lang="it-IT" sz="3000" b="1" dirty="0" smtClean="0">
                <a:solidFill>
                  <a:srgbClr val="00CCFF"/>
                </a:solidFill>
                <a:effectLst>
                  <a:outerShdw blurRad="38100" dist="38100" dir="2700000" algn="tl">
                    <a:srgbClr val="000000">
                      <a:alpha val="43137"/>
                    </a:srgbClr>
                  </a:outerShdw>
                </a:effectLst>
                <a:ea typeface="+mn-ea"/>
                <a:cs typeface="+mn-cs"/>
              </a:rPr>
              <a:t>SOF</a:t>
            </a:r>
            <a:r>
              <a:rPr lang="it-IT" sz="3000" dirty="0" smtClean="0">
                <a:solidFill>
                  <a:srgbClr val="00CCFF"/>
                </a:solidFill>
                <a:ea typeface="+mn-ea"/>
                <a:cs typeface="+mn-cs"/>
              </a:rPr>
              <a:t>,</a:t>
            </a:r>
            <a:r>
              <a:rPr lang="it-IT" sz="3000" b="1" dirty="0" smtClean="0">
                <a:solidFill>
                  <a:srgbClr val="00CCFF"/>
                </a:solidFill>
                <a:effectLst>
                  <a:outerShdw blurRad="38100" dist="38100" dir="2700000" algn="tl">
                    <a:srgbClr val="000000">
                      <a:alpha val="43137"/>
                    </a:srgbClr>
                  </a:outerShdw>
                </a:effectLst>
                <a:ea typeface="+mn-ea"/>
                <a:cs typeface="+mn-cs"/>
              </a:rPr>
              <a:t> emocromo</a:t>
            </a:r>
            <a:r>
              <a:rPr lang="it-IT" sz="3000" dirty="0" smtClean="0">
                <a:solidFill>
                  <a:srgbClr val="00CCFF"/>
                </a:solidFill>
                <a:ea typeface="+mn-ea"/>
                <a:cs typeface="+mn-cs"/>
              </a:rPr>
              <a:t>,</a:t>
            </a:r>
            <a:r>
              <a:rPr lang="it-IT" sz="3000" b="1" dirty="0" smtClean="0">
                <a:solidFill>
                  <a:srgbClr val="00CCFF"/>
                </a:solidFill>
                <a:effectLst>
                  <a:outerShdw blurRad="38100" dist="38100" dir="2700000" algn="tl">
                    <a:srgbClr val="000000">
                      <a:alpha val="43137"/>
                    </a:srgbClr>
                  </a:outerShdw>
                </a:effectLst>
                <a:ea typeface="+mn-ea"/>
                <a:cs typeface="+mn-cs"/>
              </a:rPr>
              <a:t> prove di funzionalità epatica </a:t>
            </a:r>
            <a:r>
              <a:rPr lang="it-IT" sz="3000" dirty="0" smtClean="0">
                <a:ea typeface="+mn-ea"/>
                <a:cs typeface="+mn-cs"/>
              </a:rPr>
              <a:t>solo nei casi selezionati.</a:t>
            </a:r>
          </a:p>
        </p:txBody>
      </p:sp>
    </p:spTree>
    <p:extLst>
      <p:ext uri="{BB962C8B-B14F-4D97-AF65-F5344CB8AC3E}">
        <p14:creationId xmlns:p14="http://schemas.microsoft.com/office/powerpoint/2010/main" val="176338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3-05-09 a 18.12.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92160"/>
          </a:xfrm>
          <a:prstGeom prst="rect">
            <a:avLst/>
          </a:prstGeom>
        </p:spPr>
      </p:pic>
    </p:spTree>
    <p:extLst>
      <p:ext uri="{BB962C8B-B14F-4D97-AF65-F5344CB8AC3E}">
        <p14:creationId xmlns:p14="http://schemas.microsoft.com/office/powerpoint/2010/main" val="291011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Presentazione su schermo (4:3)</PresentationFormat>
  <Paragraphs>47</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TAKE HOME MESSAGES:</vt:lpstr>
      <vt:lpstr>NUMERI UTILI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Andreoli</dc:creator>
  <cp:lastModifiedBy>Barbara Andreoli</cp:lastModifiedBy>
  <cp:revision>1</cp:revision>
  <dcterms:created xsi:type="dcterms:W3CDTF">2013-10-28T14:34:49Z</dcterms:created>
  <dcterms:modified xsi:type="dcterms:W3CDTF">2013-10-28T14:35:23Z</dcterms:modified>
</cp:coreProperties>
</file>