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400B5-37A4-4DA4-A10E-3A7A74B0A95A}" type="datetimeFigureOut">
              <a:rPr lang="it-IT" smtClean="0"/>
              <a:t>03/10/2013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0660A-5DF0-4007-B118-A79672F72D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799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Cause più freq di ematuria</a:t>
            </a:r>
          </a:p>
          <a:p>
            <a:r>
              <a:rPr lang="it-IT" dirty="0" smtClean="0"/>
              <a:t>NB</a:t>
            </a:r>
            <a:r>
              <a:rPr lang="it-IT" baseline="0" dirty="0" smtClean="0"/>
              <a:t> freq differente a seconda dell’età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7535D-E43A-4F56-A44C-E899188BE32E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8295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>
                <a:latin typeface="Tahoma" pitchFamily="34" charset="0"/>
              </a:rPr>
              <a:t>Alla TC: il 9%–29% dei Pz. che si presentano con dolore acuto al fianco ha patologie che entrano in DD con i calcoli che possono essere identificati solo nel 33%–55% dei Pz.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>
                <a:latin typeface="Tahoma" pitchFamily="34" charset="0"/>
              </a:rPr>
              <a:t>NB infarti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rPr>
              <a:t>EAU 2011: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stones &gt; 5 mm, ultrasound has a sensitivity of 96% and specificity of nearly 100% (1). For all stone locations, sensitivity and specificity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ultrasound reduces to 78% and 31%, respectively (1). The sensitivity and specificity of rx-addome is 44-77% and 80-87%, respectively (2). </a:t>
            </a:r>
            <a:endParaRPr lang="it-IT" sz="1200" dirty="0" smtClean="0">
              <a:latin typeface="Tahoma" pitchFamily="34" charset="0"/>
            </a:endParaRP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7535D-E43A-4F56-A44C-E899188BE32E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891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>
                <a:latin typeface="Tahoma" pitchFamily="34" charset="0"/>
              </a:rPr>
              <a:t>NB infarti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7535D-E43A-4F56-A44C-E899188BE32E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6515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Macroematuria è il sintomo d’esordio nel 85% dei tumori vescicali e nel 40% di quelli renali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7535D-E43A-4F56-A44C-E899188BE32E}" type="slidenum">
              <a:rPr lang="it-IT" smtClean="0"/>
              <a:pPr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3393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3EA1-0E5D-47B2-A810-67E9F5C6AC98}" type="datetimeFigureOut">
              <a:rPr lang="it-IT" smtClean="0"/>
              <a:t>03/10/2013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9EB3-1C0B-493F-943F-584DD84142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886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3EA1-0E5D-47B2-A810-67E9F5C6AC98}" type="datetimeFigureOut">
              <a:rPr lang="it-IT" smtClean="0"/>
              <a:t>03/10/2013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9EB3-1C0B-493F-943F-584DD84142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451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3EA1-0E5D-47B2-A810-67E9F5C6AC98}" type="datetimeFigureOut">
              <a:rPr lang="it-IT" smtClean="0"/>
              <a:t>03/10/2013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9EB3-1C0B-493F-943F-584DD84142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373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3EA1-0E5D-47B2-A810-67E9F5C6AC98}" type="datetimeFigureOut">
              <a:rPr lang="it-IT" smtClean="0"/>
              <a:t>03/10/2013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9EB3-1C0B-493F-943F-584DD84142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599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3EA1-0E5D-47B2-A810-67E9F5C6AC98}" type="datetimeFigureOut">
              <a:rPr lang="it-IT" smtClean="0"/>
              <a:t>03/10/2013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9EB3-1C0B-493F-943F-584DD84142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899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3EA1-0E5D-47B2-A810-67E9F5C6AC98}" type="datetimeFigureOut">
              <a:rPr lang="it-IT" smtClean="0"/>
              <a:t>03/10/2013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9EB3-1C0B-493F-943F-584DD84142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4811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3EA1-0E5D-47B2-A810-67E9F5C6AC98}" type="datetimeFigureOut">
              <a:rPr lang="it-IT" smtClean="0"/>
              <a:t>03/10/2013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9EB3-1C0B-493F-943F-584DD84142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45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3EA1-0E5D-47B2-A810-67E9F5C6AC98}" type="datetimeFigureOut">
              <a:rPr lang="it-IT" smtClean="0"/>
              <a:t>03/10/2013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9EB3-1C0B-493F-943F-584DD84142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51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3EA1-0E5D-47B2-A810-67E9F5C6AC98}" type="datetimeFigureOut">
              <a:rPr lang="it-IT" smtClean="0"/>
              <a:t>03/10/2013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9EB3-1C0B-493F-943F-584DD84142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300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3EA1-0E5D-47B2-A810-67E9F5C6AC98}" type="datetimeFigureOut">
              <a:rPr lang="it-IT" smtClean="0"/>
              <a:t>03/10/2013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9EB3-1C0B-493F-943F-584DD84142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645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3EA1-0E5D-47B2-A810-67E9F5C6AC98}" type="datetimeFigureOut">
              <a:rPr lang="it-IT" smtClean="0"/>
              <a:t>03/10/2013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9EB3-1C0B-493F-943F-584DD84142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747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E3EA1-0E5D-47B2-A810-67E9F5C6AC98}" type="datetimeFigureOut">
              <a:rPr lang="it-IT" smtClean="0"/>
              <a:t>03/10/2013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A9EB3-1C0B-493F-943F-584DD84142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789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5" Type="http://schemas.openxmlformats.org/officeDocument/2006/relationships/image" Target="../media/image12.emf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395004"/>
            <a:ext cx="91439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La parola al Radiologo...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42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A92E6"/>
              </a:gs>
              <a:gs pos="87000">
                <a:srgbClr val="1DB1FB"/>
              </a:gs>
              <a:gs pos="10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17992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Georgia" pitchFamily="18" charset="0"/>
                <a:ea typeface="Tahoma" pitchFamily="34" charset="0"/>
                <a:cs typeface="Tahoma" pitchFamily="34" charset="0"/>
              </a:rPr>
              <a:t>Metodiche di imaging nell’iter diagnostico</a:t>
            </a:r>
            <a:endParaRPr lang="it-IT" sz="3200" b="1" dirty="0">
              <a:latin typeface="Georgia" pitchFamily="18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864065"/>
              </p:ext>
            </p:extLst>
          </p:nvPr>
        </p:nvGraphicFramePr>
        <p:xfrm>
          <a:off x="516945" y="1196752"/>
          <a:ext cx="2726759" cy="2543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PhotoPaint.Image.8" r:id="rId3" imgW="19187302" imgH="17549206" progId="">
                  <p:embed/>
                </p:oleObj>
              </mc:Choice>
              <mc:Fallback>
                <p:oleObj name="CorelPhotoPaint.Image.8" r:id="rId3" imgW="19187302" imgH="175492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965"/>
                      <a:stretch>
                        <a:fillRect/>
                      </a:stretch>
                    </p:blipFill>
                    <p:spPr bwMode="auto">
                      <a:xfrm>
                        <a:off x="516945" y="1196752"/>
                        <a:ext cx="2726759" cy="25436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5" descr="http://upload.wikimedia.org/wikipedia/commons/thumb/f/f5/Ivu_1.jpg/220px-Ivu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545" y="3913107"/>
            <a:ext cx="1923955" cy="252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http://ars.els-cdn.com/content/image/1-s2.0-S0899707100001923-gr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241" y="3921148"/>
            <a:ext cx="2776140" cy="252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://ars.els-cdn.com/content/image/1-s2.0-S089970711100091X-gr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4332" y="1200573"/>
            <a:ext cx="2195836" cy="253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1" descr="http://www.unradiologo.net/wp-content/uploads/2011/10/RX-02-ap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5"/>
          <a:stretch/>
        </p:blipFill>
        <p:spPr bwMode="auto">
          <a:xfrm>
            <a:off x="3243704" y="1200573"/>
            <a:ext cx="2036142" cy="253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4" descr="http://ars.els-cdn.com/content/image/1-s2.0-S0720048X07003993-gr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11" y="3921148"/>
            <a:ext cx="3217753" cy="252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" r="64000"/>
          <a:stretch/>
        </p:blipFill>
        <p:spPr bwMode="auto">
          <a:xfrm>
            <a:off x="8055670" y="2357810"/>
            <a:ext cx="908252" cy="92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4"/>
          <a:stretch/>
        </p:blipFill>
        <p:spPr bwMode="auto">
          <a:xfrm>
            <a:off x="8088737" y="4167361"/>
            <a:ext cx="88990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85"/>
          <a:stretch/>
        </p:blipFill>
        <p:spPr bwMode="auto">
          <a:xfrm>
            <a:off x="8227768" y="4953253"/>
            <a:ext cx="720446" cy="78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" r="87255"/>
          <a:stretch/>
        </p:blipFill>
        <p:spPr bwMode="auto">
          <a:xfrm>
            <a:off x="8035620" y="1171414"/>
            <a:ext cx="912594" cy="96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47"/>
          <a:stretch/>
        </p:blipFill>
        <p:spPr bwMode="auto">
          <a:xfrm>
            <a:off x="8237275" y="5964652"/>
            <a:ext cx="687862" cy="78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8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931" y="3494112"/>
            <a:ext cx="1128713" cy="43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50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ccia in giù 27"/>
          <p:cNvSpPr/>
          <p:nvPr/>
        </p:nvSpPr>
        <p:spPr>
          <a:xfrm>
            <a:off x="1115616" y="948790"/>
            <a:ext cx="1152128" cy="5104436"/>
          </a:xfrm>
          <a:prstGeom prst="downArrow">
            <a:avLst/>
          </a:prstGeom>
          <a:gradFill>
            <a:gsLst>
              <a:gs pos="0">
                <a:srgbClr val="1DB1FB">
                  <a:lumMod val="42000"/>
                  <a:lumOff val="58000"/>
                </a:srgbClr>
              </a:gs>
              <a:gs pos="100000">
                <a:schemeClr val="bg1">
                  <a:lumMod val="50000"/>
                </a:schemeClr>
              </a:gs>
            </a:gsLst>
            <a:lin ang="18900000" scaled="0"/>
          </a:gradFill>
          <a:ln w="3175" cap="rnd" cmpd="sng">
            <a:solidFill>
              <a:schemeClr val="tx1"/>
            </a:solidFill>
          </a:ln>
          <a:scene3d>
            <a:camera prst="orthographicFront"/>
            <a:lightRig rig="sof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5" t="7446" r="34796" b="4761"/>
          <a:stretch/>
        </p:blipFill>
        <p:spPr>
          <a:xfrm>
            <a:off x="3275856" y="260648"/>
            <a:ext cx="3218213" cy="626469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027352" y="404664"/>
            <a:ext cx="1296144" cy="193899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accent2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RENE</a:t>
            </a:r>
          </a:p>
          <a:p>
            <a:pPr algn="ctr"/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calcoli</a:t>
            </a:r>
          </a:p>
          <a:p>
            <a:pPr algn="ctr"/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cisti</a:t>
            </a:r>
          </a:p>
          <a:p>
            <a:pPr algn="ctr"/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flogosi</a:t>
            </a:r>
          </a:p>
          <a:p>
            <a:pPr algn="ctr"/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neoplasie</a:t>
            </a:r>
          </a:p>
          <a:p>
            <a:pPr algn="ctr"/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traumi</a:t>
            </a:r>
            <a:endParaRPr lang="it-IT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372200" y="2773377"/>
            <a:ext cx="2448272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accent2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VIE ESCRETRICI</a:t>
            </a:r>
          </a:p>
          <a:p>
            <a:pPr algn="ctr"/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calcoli</a:t>
            </a:r>
          </a:p>
          <a:p>
            <a:pPr algn="ctr"/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neoplasie alte vie </a:t>
            </a:r>
            <a:endParaRPr lang="it-IT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554452" y="4193793"/>
            <a:ext cx="2194012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accent2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VESCICA</a:t>
            </a:r>
            <a:endParaRPr lang="it-IT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neoplasie</a:t>
            </a:r>
          </a:p>
          <a:p>
            <a:pPr algn="ctr"/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cistite emorragica</a:t>
            </a:r>
          </a:p>
          <a:p>
            <a:pPr algn="ctr"/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calcoli</a:t>
            </a:r>
            <a:endParaRPr lang="it-IT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804248" y="5589240"/>
            <a:ext cx="1656184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accent2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PROSTATA</a:t>
            </a:r>
            <a:endParaRPr lang="it-IT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IPB</a:t>
            </a:r>
          </a:p>
          <a:p>
            <a:pPr algn="ctr"/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traumi uretra</a:t>
            </a:r>
            <a:endParaRPr lang="it-IT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755576" y="1484784"/>
            <a:ext cx="1901056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Anamnesi</a:t>
            </a:r>
          </a:p>
          <a:p>
            <a:pPr algn="ctr"/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E.O.</a:t>
            </a:r>
          </a:p>
          <a:p>
            <a:pPr algn="ctr"/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Esami sangue</a:t>
            </a:r>
          </a:p>
          <a:p>
            <a:pPr algn="ctr"/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Esame urine</a:t>
            </a:r>
            <a:endParaRPr lang="it-IT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755576" y="4581128"/>
            <a:ext cx="1901056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Imaging integrato</a:t>
            </a:r>
            <a:endParaRPr lang="it-IT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755576" y="3356992"/>
            <a:ext cx="1901056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Sospetto clinico</a:t>
            </a:r>
            <a:endParaRPr lang="it-IT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755576" y="6053226"/>
            <a:ext cx="1901056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A92E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Diagnosi</a:t>
            </a:r>
            <a:endParaRPr lang="it-IT" sz="2000" b="1" dirty="0">
              <a:solidFill>
                <a:srgbClr val="0A92E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755576" y="548680"/>
            <a:ext cx="1901056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Sintomi</a:t>
            </a:r>
            <a:endParaRPr lang="it-IT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1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5"/>
          <p:cNvGrpSpPr/>
          <p:nvPr/>
        </p:nvGrpSpPr>
        <p:grpSpPr>
          <a:xfrm>
            <a:off x="94745" y="6120680"/>
            <a:ext cx="8905239" cy="695816"/>
            <a:chOff x="94745" y="6120680"/>
            <a:chExt cx="8905239" cy="69581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7" t="12971" r="4278"/>
            <a:stretch/>
          </p:blipFill>
          <p:spPr bwMode="auto">
            <a:xfrm>
              <a:off x="94745" y="6120680"/>
              <a:ext cx="1380911" cy="692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8846" y="6120680"/>
              <a:ext cx="661138" cy="695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ttangolo 8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A92E6"/>
              </a:gs>
              <a:gs pos="87000">
                <a:srgbClr val="1DB1FB"/>
              </a:gs>
              <a:gs pos="10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5" t="7446" r="34796" b="4761"/>
          <a:stretch/>
        </p:blipFill>
        <p:spPr>
          <a:xfrm>
            <a:off x="270595" y="889457"/>
            <a:ext cx="1319662" cy="2468890"/>
          </a:xfrm>
          <a:prstGeom prst="rect">
            <a:avLst/>
          </a:prstGeom>
        </p:spPr>
      </p:pic>
      <p:sp>
        <p:nvSpPr>
          <p:cNvPr id="13" name="Rettangolo arrotondato 12"/>
          <p:cNvSpPr/>
          <p:nvPr/>
        </p:nvSpPr>
        <p:spPr>
          <a:xfrm>
            <a:off x="198587" y="889455"/>
            <a:ext cx="1402010" cy="822963"/>
          </a:xfrm>
          <a:prstGeom prst="roundRect">
            <a:avLst/>
          </a:prstGeom>
          <a:noFill/>
          <a:ln w="53975"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016224" y="1947604"/>
            <a:ext cx="64442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A) </a:t>
            </a: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eco reno-vescicale  + Rx addome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calcoli, idroureteronefrosi, altro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VPN </a:t>
            </a:r>
            <a:r>
              <a:rPr lang="it-IT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95</a:t>
            </a: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%, sens. 97% per calcoli renali &gt; 5 mm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sens</a:t>
            </a: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55% per calcoli ureterali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limiti (meteorismo, costituzione fisica)</a:t>
            </a:r>
          </a:p>
          <a:p>
            <a:endParaRPr lang="it-IT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it-IT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B) </a:t>
            </a: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TC addome senza mdc (bassa dose) </a:t>
            </a:r>
          </a:p>
          <a:p>
            <a:endParaRPr lang="it-IT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it-IT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C) </a:t>
            </a: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TC addome senza e con mdc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 planning pre trattamento (es pre ESWL)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 valutazione funzionale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sospetto di complicanze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712840" y="1259468"/>
            <a:ext cx="6768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rgbClr val="1DB1F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Sospetto clinico: colica </a:t>
            </a:r>
            <a:r>
              <a:rPr lang="it-IT" sz="2200" b="1" u="sng" dirty="0" smtClean="0">
                <a:solidFill>
                  <a:srgbClr val="1DB1F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renale</a:t>
            </a:r>
            <a:r>
              <a:rPr lang="it-IT" sz="2200" b="1" dirty="0" smtClean="0">
                <a:solidFill>
                  <a:srgbClr val="1DB1F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da nefrolitiasi</a:t>
            </a:r>
          </a:p>
        </p:txBody>
      </p:sp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899592" y="6525343"/>
            <a:ext cx="7200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it-IT" sz="1200" dirty="0">
                <a:cs typeface="Arial" charset="0"/>
                <a:sym typeface="Symbol" pitchFamily="18" charset="2"/>
              </a:rPr>
              <a:t>Tack D. et Al., AJR (2003); Alessi, uro-TCMD 2006; Mitterberger et Al., BJU (2007</a:t>
            </a:r>
            <a:r>
              <a:rPr lang="it-IT" sz="1200" dirty="0" smtClean="0">
                <a:cs typeface="Arial" charset="0"/>
                <a:sym typeface="Symbol" pitchFamily="18" charset="2"/>
              </a:rPr>
              <a:t>); guidelines EAU 2011</a:t>
            </a:r>
            <a:endParaRPr lang="it-IT" dirty="0">
              <a:cs typeface="Arial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0" y="17992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Georgia" pitchFamily="18" charset="0"/>
                <a:ea typeface="Tahoma" pitchFamily="34" charset="0"/>
                <a:cs typeface="Tahoma" pitchFamily="34" charset="0"/>
              </a:rPr>
              <a:t>Ematuria + dolore acuto colico lombare</a:t>
            </a:r>
            <a:endParaRPr lang="it-IT" sz="3200" b="1" dirty="0">
              <a:latin typeface="Georgia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251944" y="5805264"/>
            <a:ext cx="699246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1DB1F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 e l’urografia endovenosa?</a:t>
            </a:r>
          </a:p>
        </p:txBody>
      </p:sp>
    </p:spTree>
    <p:extLst>
      <p:ext uri="{BB962C8B-B14F-4D97-AF65-F5344CB8AC3E}">
        <p14:creationId xmlns:p14="http://schemas.microsoft.com/office/powerpoint/2010/main" val="151420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5"/>
          <p:cNvGrpSpPr/>
          <p:nvPr/>
        </p:nvGrpSpPr>
        <p:grpSpPr>
          <a:xfrm>
            <a:off x="94745" y="6120680"/>
            <a:ext cx="8905239" cy="695816"/>
            <a:chOff x="94745" y="6120680"/>
            <a:chExt cx="8905239" cy="69581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7" t="12971" r="4278"/>
            <a:stretch/>
          </p:blipFill>
          <p:spPr bwMode="auto">
            <a:xfrm>
              <a:off x="94745" y="6120680"/>
              <a:ext cx="1380911" cy="692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8846" y="6120680"/>
              <a:ext cx="661138" cy="695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1326761"/>
            <a:ext cx="8821727" cy="404645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14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t="3607" r="7478" b="3401"/>
          <a:stretch/>
        </p:blipFill>
        <p:spPr bwMode="auto">
          <a:xfrm>
            <a:off x="105587" y="250605"/>
            <a:ext cx="8858901" cy="2386307"/>
          </a:xfrm>
          <a:prstGeom prst="rect">
            <a:avLst/>
          </a:prstGeom>
          <a:noFill/>
          <a:ln w="222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CasellaDiTesto 21"/>
          <p:cNvSpPr txBox="1"/>
          <p:nvPr/>
        </p:nvSpPr>
        <p:spPr>
          <a:xfrm>
            <a:off x="2591504" y="191196"/>
            <a:ext cx="2196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(TC </a:t>
            </a:r>
            <a:r>
              <a:rPr lang="it-IT" b="1" dirty="0"/>
              <a:t>senza </a:t>
            </a:r>
            <a:r>
              <a:rPr lang="it-IT" b="1" dirty="0" smtClean="0"/>
              <a:t>mdc)</a:t>
            </a:r>
            <a:endParaRPr lang="it-IT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6192180" y="188640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(urografia)</a:t>
            </a:r>
            <a:endParaRPr lang="it-IT" b="1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1" y="3140968"/>
            <a:ext cx="6037497" cy="1684882"/>
          </a:xfrm>
          <a:prstGeom prst="rect">
            <a:avLst/>
          </a:prstGeom>
          <a:noFill/>
          <a:ln w="222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CasellaDiTesto 25"/>
          <p:cNvSpPr txBox="1"/>
          <p:nvPr/>
        </p:nvSpPr>
        <p:spPr>
          <a:xfrm>
            <a:off x="2771800" y="3369471"/>
            <a:ext cx="1476164" cy="369332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 smtClean="0"/>
              <a:t>Rx addome</a:t>
            </a:r>
            <a:endParaRPr lang="it-IT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2987824" y="3654635"/>
            <a:ext cx="1476164" cy="369332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 smtClean="0"/>
              <a:t>urografia</a:t>
            </a:r>
            <a:endParaRPr lang="it-IT" b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2555776" y="3924987"/>
            <a:ext cx="1476164" cy="369332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TC senza mdc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1475656" y="4202286"/>
            <a:ext cx="2736304" cy="369332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TC senza </a:t>
            </a:r>
            <a:r>
              <a:rPr lang="it-IT" b="1" dirty="0" smtClean="0"/>
              <a:t>mdc bassa dose</a:t>
            </a:r>
            <a:endParaRPr lang="it-IT" b="1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1997714" y="4488173"/>
            <a:ext cx="2358262" cy="369332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TC senza </a:t>
            </a:r>
            <a:r>
              <a:rPr lang="it-IT" b="1" dirty="0" smtClean="0"/>
              <a:t>e con mdc</a:t>
            </a:r>
            <a:endParaRPr lang="it-IT" b="1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5004048" y="4218722"/>
            <a:ext cx="3636404" cy="369332"/>
          </a:xfrm>
          <a:prstGeom prst="rect">
            <a:avLst/>
          </a:prstGeom>
          <a:solidFill>
            <a:srgbClr val="1DB1FB">
              <a:alpha val="33000"/>
            </a:srgbClr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Sens per calcoli  96,6%  (BMI &lt; 30) *</a:t>
            </a:r>
            <a:endParaRPr lang="it-IT" b="1" dirty="0"/>
          </a:p>
        </p:txBody>
      </p:sp>
      <p:sp>
        <p:nvSpPr>
          <p:cNvPr id="2" name="Rettangolo 1"/>
          <p:cNvSpPr/>
          <p:nvPr/>
        </p:nvSpPr>
        <p:spPr>
          <a:xfrm>
            <a:off x="1991560" y="2340480"/>
            <a:ext cx="587560" cy="360040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2" name="Rettangolo 31"/>
          <p:cNvSpPr/>
          <p:nvPr/>
        </p:nvSpPr>
        <p:spPr>
          <a:xfrm>
            <a:off x="5836138" y="1628800"/>
            <a:ext cx="587560" cy="360040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3" name="Rettangolo 32"/>
          <p:cNvSpPr/>
          <p:nvPr/>
        </p:nvSpPr>
        <p:spPr>
          <a:xfrm>
            <a:off x="6594916" y="4177778"/>
            <a:ext cx="685286" cy="432345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4" name="Rettangolo 33"/>
          <p:cNvSpPr/>
          <p:nvPr/>
        </p:nvSpPr>
        <p:spPr>
          <a:xfrm>
            <a:off x="4035360" y="3358666"/>
            <a:ext cx="641415" cy="350968"/>
          </a:xfrm>
          <a:prstGeom prst="rect">
            <a:avLst/>
          </a:prstGeom>
          <a:noFill/>
          <a:ln w="88900">
            <a:solidFill>
              <a:srgbClr val="1DB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1DB1FB"/>
              </a:solidFill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4067944" y="4249629"/>
            <a:ext cx="792088" cy="348462"/>
          </a:xfrm>
          <a:prstGeom prst="rect">
            <a:avLst/>
          </a:prstGeom>
          <a:noFill/>
          <a:ln w="88900">
            <a:solidFill>
              <a:srgbClr val="1DB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1DB1FB"/>
              </a:solidFill>
            </a:endParaRPr>
          </a:p>
        </p:txBody>
      </p:sp>
      <p:sp>
        <p:nvSpPr>
          <p:cNvPr id="36" name="Text Box 43"/>
          <p:cNvSpPr txBox="1">
            <a:spLocks noChangeArrowheads="1"/>
          </p:cNvSpPr>
          <p:nvPr/>
        </p:nvSpPr>
        <p:spPr bwMode="auto">
          <a:xfrm>
            <a:off x="107505" y="6346477"/>
            <a:ext cx="89196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200" dirty="0" smtClean="0"/>
              <a:t>* Kluner C et </a:t>
            </a:r>
            <a:r>
              <a:rPr lang="en-US" sz="1200" dirty="0"/>
              <a:t>al. Does ultralow­dose CT with a radiation dose equivalent </a:t>
            </a:r>
            <a:r>
              <a:rPr lang="en-US" sz="1200" dirty="0" smtClean="0"/>
              <a:t>to that </a:t>
            </a:r>
            <a:r>
              <a:rPr lang="en-US" sz="1200" dirty="0"/>
              <a:t>of KUB suffice to detect renal and </a:t>
            </a:r>
            <a:r>
              <a:rPr lang="en-US" sz="1200" dirty="0" smtClean="0"/>
              <a:t>ureteral</a:t>
            </a:r>
            <a:endParaRPr lang="en-US" sz="1200" dirty="0"/>
          </a:p>
          <a:p>
            <a:pPr algn="r"/>
            <a:r>
              <a:rPr lang="it-IT" sz="1200" dirty="0"/>
              <a:t>calculi? J Comput Assist Tomogr </a:t>
            </a:r>
            <a:r>
              <a:rPr lang="it-IT" sz="1200" dirty="0" smtClean="0"/>
              <a:t>2006; guidelines EAU 2012.</a:t>
            </a:r>
            <a:endParaRPr lang="x-none" sz="120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4" b="40464"/>
          <a:stretch/>
        </p:blipFill>
        <p:spPr bwMode="auto">
          <a:xfrm>
            <a:off x="107504" y="5356703"/>
            <a:ext cx="8919617" cy="5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7212084" y="5644735"/>
            <a:ext cx="1752404" cy="25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92421" y="5372664"/>
            <a:ext cx="8548031" cy="360592"/>
          </a:xfrm>
          <a:prstGeom prst="rect">
            <a:avLst/>
          </a:prstGeom>
          <a:solidFill>
            <a:srgbClr val="1DB1FB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941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r="6305" b="2644"/>
          <a:stretch/>
        </p:blipFill>
        <p:spPr bwMode="auto">
          <a:xfrm>
            <a:off x="52487" y="30162"/>
            <a:ext cx="2643212" cy="336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" r="7393" b="47024"/>
          <a:stretch/>
        </p:blipFill>
        <p:spPr bwMode="auto">
          <a:xfrm>
            <a:off x="2771800" y="44624"/>
            <a:ext cx="4510782" cy="320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7380312" y="764704"/>
            <a:ext cx="1556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1DB1F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Colica sin da tre giorni, non responsiva agli antidolorifici</a:t>
            </a:r>
            <a:endParaRPr lang="it-IT" sz="2000" dirty="0">
              <a:solidFill>
                <a:srgbClr val="1DB1F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16414" r="10682" b="20215"/>
          <a:stretch/>
        </p:blipFill>
        <p:spPr bwMode="auto">
          <a:xfrm>
            <a:off x="5220072" y="3722914"/>
            <a:ext cx="3716976" cy="309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0" t="7372" r="19247" b="5285"/>
          <a:stretch/>
        </p:blipFill>
        <p:spPr bwMode="auto">
          <a:xfrm>
            <a:off x="52487" y="3253046"/>
            <a:ext cx="2670107" cy="356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4" t="3161" r="19481" b="3077"/>
          <a:stretch/>
        </p:blipFill>
        <p:spPr bwMode="auto">
          <a:xfrm>
            <a:off x="2771800" y="3253046"/>
            <a:ext cx="2377218" cy="356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75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5"/>
          <p:cNvGrpSpPr/>
          <p:nvPr/>
        </p:nvGrpSpPr>
        <p:grpSpPr>
          <a:xfrm>
            <a:off x="94745" y="6120680"/>
            <a:ext cx="8905239" cy="695816"/>
            <a:chOff x="94745" y="6120680"/>
            <a:chExt cx="8905239" cy="69581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7" t="12971" r="4278"/>
            <a:stretch/>
          </p:blipFill>
          <p:spPr bwMode="auto">
            <a:xfrm>
              <a:off x="94745" y="6120680"/>
              <a:ext cx="1380911" cy="692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8846" y="6120680"/>
              <a:ext cx="661138" cy="695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ttangolo 8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A92E6"/>
              </a:gs>
              <a:gs pos="87000">
                <a:srgbClr val="1DB1FB"/>
              </a:gs>
              <a:gs pos="10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5" t="7446" r="34796" b="4761"/>
          <a:stretch/>
        </p:blipFill>
        <p:spPr>
          <a:xfrm>
            <a:off x="323528" y="764703"/>
            <a:ext cx="1152128" cy="2155459"/>
          </a:xfrm>
          <a:prstGeom prst="rect">
            <a:avLst/>
          </a:prstGeom>
        </p:spPr>
      </p:pic>
      <p:sp>
        <p:nvSpPr>
          <p:cNvPr id="12" name="Rettangolo arrotondato 11"/>
          <p:cNvSpPr/>
          <p:nvPr/>
        </p:nvSpPr>
        <p:spPr>
          <a:xfrm>
            <a:off x="251520" y="764703"/>
            <a:ext cx="1319539" cy="718486"/>
          </a:xfrm>
          <a:prstGeom prst="roundRect">
            <a:avLst/>
          </a:prstGeom>
          <a:noFill/>
          <a:ln w="53975"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331640" y="2132856"/>
            <a:ext cx="77277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A) </a:t>
            </a: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Ecografia reno-vescicale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come supporto alla clinica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molto diffusa e non invasiva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detezione neoplasia renale &lt; 1 cm: 20% vs 76% TC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detezione neoplasia renale &lt; 2 cm: 70% vs 95% TC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caso di ecografia positiva? 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 caso di ecografia negativa (vero negativo)?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 e se fosse un falso negativo?</a:t>
            </a:r>
          </a:p>
          <a:p>
            <a:endParaRPr lang="it-IT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it-IT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B) </a:t>
            </a: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TC </a:t>
            </a:r>
            <a:r>
              <a:rPr lang="it-IT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addome senza e con </a:t>
            </a: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mdc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neoplasie</a:t>
            </a:r>
            <a:r>
              <a:rPr lang="it-IT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, calcoli, idroureteronefrosi, cisti complicate, MAV, lesioni </a:t>
            </a: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traumatiche</a:t>
            </a:r>
            <a:endParaRPr lang="it-IT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714110" y="1147391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rgbClr val="1DB1F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Sospetto clinico: neoplasia renale, traumi, ischemia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0" y="17992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Georgia" pitchFamily="18" charset="0"/>
                <a:ea typeface="Tahoma" pitchFamily="34" charset="0"/>
                <a:cs typeface="Tahoma" pitchFamily="34" charset="0"/>
              </a:rPr>
              <a:t>Ematuria + dolore non colico lombare</a:t>
            </a:r>
            <a:endParaRPr lang="it-IT" sz="3200" b="1" dirty="0">
              <a:latin typeface="Georgia" pitchFamily="18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18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10"/>
          <p:cNvGrpSpPr/>
          <p:nvPr/>
        </p:nvGrpSpPr>
        <p:grpSpPr>
          <a:xfrm>
            <a:off x="169863" y="231586"/>
            <a:ext cx="7186760" cy="6531604"/>
            <a:chOff x="169863" y="231586"/>
            <a:chExt cx="7186760" cy="65316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863" y="1323808"/>
              <a:ext cx="7186760" cy="5439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95"/>
            <a:stretch/>
          </p:blipFill>
          <p:spPr bwMode="auto">
            <a:xfrm>
              <a:off x="169864" y="231586"/>
              <a:ext cx="7186759" cy="1109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CasellaDiTesto 13"/>
          <p:cNvSpPr txBox="1"/>
          <p:nvPr/>
        </p:nvSpPr>
        <p:spPr>
          <a:xfrm>
            <a:off x="7668344" y="5562861"/>
            <a:ext cx="1152128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American Family </a:t>
            </a:r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Physician2008</a:t>
            </a:r>
            <a:endParaRPr lang="it-IT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41872" y="1323808"/>
            <a:ext cx="7066432" cy="881056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915816" y="2708920"/>
            <a:ext cx="504056" cy="504056"/>
          </a:xfrm>
          <a:prstGeom prst="rect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721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</Words>
  <Application>Microsoft Office PowerPoint</Application>
  <PresentationFormat>Presentazione su schermo (4:3)</PresentationFormat>
  <Paragraphs>80</Paragraphs>
  <Slides>9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1" baseType="lpstr">
      <vt:lpstr>Tema di Office</vt:lpstr>
      <vt:lpstr>CorelPhotoPaint.Image.8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2013-10-03T06:18:56Z</dcterms:created>
  <dcterms:modified xsi:type="dcterms:W3CDTF">2013-10-03T06:19:39Z</dcterms:modified>
</cp:coreProperties>
</file>