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6" r:id="rId5"/>
    <p:sldId id="265" r:id="rId6"/>
    <p:sldId id="264" r:id="rId7"/>
    <p:sldId id="267" r:id="rId8"/>
    <p:sldId id="268" r:id="rId9"/>
    <p:sldId id="269" r:id="rId10"/>
    <p:sldId id="270" r:id="rId11"/>
    <p:sldId id="274" r:id="rId12"/>
    <p:sldId id="275" r:id="rId13"/>
    <p:sldId id="262" r:id="rId14"/>
    <p:sldId id="307" r:id="rId15"/>
    <p:sldId id="309" r:id="rId16"/>
  </p:sldIdLst>
  <p:sldSz cx="9144000" cy="6858000" type="screen4x3"/>
  <p:notesSz cx="6819900" cy="9931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2B2B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23" autoAdjust="0"/>
  </p:normalViewPr>
  <p:slideViewPr>
    <p:cSldViewPr snapToGrid="0" snapToObjects="1"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034-59B3-E641-839A-F2046F7613F7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63BB-4F5B-0842-A893-ABDF0FF5D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31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2"/>
                </a:solidFill>
              </a:rPr>
              <a:t>sviluppa insufficienza renale progressiva, prende una serie di farmaci, da 2 mesi inibitore di pompa. Ricovero.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7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68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95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02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10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4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57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42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4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93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8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71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656E-AD47-B147-9A41-B4D5773D7B68}" type="datetimeFigureOut">
              <a:rPr lang="it-IT" smtClean="0"/>
              <a:t>23/10/2017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23825"/>
            <a:ext cx="34194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217738"/>
            <a:ext cx="6210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684213" y="3976688"/>
            <a:ext cx="77755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b="1" dirty="0">
                <a:solidFill>
                  <a:schemeClr val="accent1"/>
                </a:solidFill>
                <a:latin typeface="Arial" charset="0"/>
              </a:rPr>
              <a:t>IL COLPEVOLE </a:t>
            </a:r>
            <a:r>
              <a:rPr lang="ja-JP" altLang="it-IT" sz="4000" b="1" dirty="0">
                <a:solidFill>
                  <a:schemeClr val="accent1"/>
                </a:solidFill>
                <a:latin typeface="Arial" charset="0"/>
              </a:rPr>
              <a:t>“</a:t>
            </a:r>
            <a:r>
              <a:rPr lang="it-IT" sz="4000" b="1" dirty="0">
                <a:solidFill>
                  <a:schemeClr val="accent1"/>
                </a:solidFill>
                <a:latin typeface="Arial" charset="0"/>
              </a:rPr>
              <a:t>INVISIBILE</a:t>
            </a:r>
            <a:r>
              <a:rPr lang="ja-JP" altLang="it-IT" sz="4000" b="1" dirty="0">
                <a:solidFill>
                  <a:schemeClr val="accent1"/>
                </a:solidFill>
                <a:latin typeface="Arial" charset="0"/>
              </a:rPr>
              <a:t>”</a:t>
            </a:r>
            <a:endParaRPr lang="it-IT" sz="4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61106" y="4941913"/>
            <a:ext cx="6783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solidFill>
                  <a:schemeClr val="tx2"/>
                </a:solidFill>
              </a:rPr>
              <a:t>Riferimento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bibliografico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Bitter Pills</a:t>
            </a:r>
            <a:endParaRPr lang="it-IT" b="1" dirty="0">
              <a:solidFill>
                <a:schemeClr val="tx2"/>
              </a:solidFill>
            </a:endParaRPr>
          </a:p>
          <a:p>
            <a:pPr fontAlgn="base"/>
            <a:r>
              <a:rPr lang="en-US" dirty="0">
                <a:solidFill>
                  <a:schemeClr val="tx2"/>
                </a:solidFill>
              </a:rPr>
              <a:t>Adam C. Schaffer, M.D., Yonatan Grad, M.D., and John J. Ross, M.D.</a:t>
            </a:r>
            <a:endParaRPr lang="it-IT" dirty="0">
              <a:solidFill>
                <a:schemeClr val="tx2"/>
              </a:solidFill>
            </a:endParaRPr>
          </a:p>
          <a:p>
            <a:pPr fontAlgn="base"/>
            <a:r>
              <a:rPr lang="en-US" dirty="0">
                <a:solidFill>
                  <a:schemeClr val="tx2"/>
                </a:solidFill>
              </a:rPr>
              <a:t>N 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J Med 2010; 363:e26 October 14, 2010 DOI: 10.1056/NEJMimc1004455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4004841" y="6096079"/>
            <a:ext cx="5338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altLang="it-IT" sz="2800" dirty="0">
                <a:latin typeface="+mj-lt"/>
              </a:rPr>
              <a:t>Introduzione: </a:t>
            </a:r>
            <a:r>
              <a:rPr lang="it-IT" altLang="it-IT" sz="2800">
                <a:latin typeface="+mj-lt"/>
              </a:rPr>
              <a:t>Lorenzo Zanini</a:t>
            </a:r>
            <a:endParaRPr lang="it-IT" altLang="it-IT" sz="2800" dirty="0">
              <a:solidFill>
                <a:schemeClr val="tx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6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62400" y="950446"/>
            <a:ext cx="504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Stefano si sente stanco da un mesetto,</a:t>
            </a:r>
          </a:p>
          <a:p>
            <a:r>
              <a:rPr lang="it-IT" sz="2400" dirty="0">
                <a:solidFill>
                  <a:schemeClr val="tx2"/>
                </a:solidFill>
              </a:rPr>
              <a:t> </a:t>
            </a:r>
          </a:p>
          <a:p>
            <a:r>
              <a:rPr lang="it-IT" sz="2400" dirty="0">
                <a:solidFill>
                  <a:schemeClr val="tx2"/>
                </a:solidFill>
              </a:rPr>
              <a:t>un martedì sera dopo la partita di bocce accusa un po’ di mal di testa,</a:t>
            </a:r>
          </a:p>
          <a:p>
            <a:r>
              <a:rPr lang="it-IT" sz="2400" dirty="0">
                <a:solidFill>
                  <a:schemeClr val="tx2"/>
                </a:solidFill>
              </a:rPr>
              <a:t>decide di provare la pressione e trova 180/95 </a:t>
            </a:r>
            <a:r>
              <a:rPr lang="it-IT" sz="2400" dirty="0" err="1">
                <a:solidFill>
                  <a:schemeClr val="tx2"/>
                </a:solidFill>
              </a:rPr>
              <a:t>mmHg</a:t>
            </a:r>
            <a:r>
              <a:rPr lang="it-IT" sz="2400" dirty="0">
                <a:solidFill>
                  <a:schemeClr val="tx2"/>
                </a:solidFill>
              </a:rPr>
              <a:t>,  </a:t>
            </a:r>
          </a:p>
          <a:p>
            <a:r>
              <a:rPr lang="it-IT" sz="2400" dirty="0">
                <a:solidFill>
                  <a:schemeClr val="tx2"/>
                </a:solidFill>
              </a:rPr>
              <a:t>Va dal suo medico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1932" y="4499540"/>
            <a:ext cx="847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Gli vengono somministrate 15 gocce di </a:t>
            </a:r>
            <a:r>
              <a:rPr lang="it-IT" sz="2400" dirty="0" err="1">
                <a:solidFill>
                  <a:schemeClr val="accent2"/>
                </a:solidFill>
              </a:rPr>
              <a:t>lorazepam</a:t>
            </a:r>
            <a:endParaRPr lang="it-IT" sz="2400" dirty="0">
              <a:solidFill>
                <a:schemeClr val="accent2"/>
              </a:solidFill>
            </a:endParaRPr>
          </a:p>
        </p:txBody>
      </p:sp>
      <p:pic>
        <p:nvPicPr>
          <p:cNvPr id="6" name="Immagine 5" descr="funzioni-degli-sfigmomanometri-aneroidi.jpg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2" y="1407601"/>
            <a:ext cx="3429000" cy="29718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962400" y="534947"/>
            <a:ext cx="504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DUE MESI DOPO……</a:t>
            </a:r>
          </a:p>
          <a:p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1932" y="5426839"/>
            <a:ext cx="847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chemeClr val="tx2"/>
                </a:solidFill>
              </a:rPr>
              <a:t>All’ESAME OBIETTIVO: </a:t>
            </a:r>
            <a:r>
              <a:rPr lang="it-IT" sz="2400" dirty="0" err="1">
                <a:solidFill>
                  <a:schemeClr val="tx2"/>
                </a:solidFill>
              </a:rPr>
              <a:t>ndp</a:t>
            </a:r>
            <a:endParaRPr lang="it-IT" sz="2400" dirty="0">
              <a:solidFill>
                <a:schemeClr val="tx2"/>
              </a:solidFill>
            </a:endParaRPr>
          </a:p>
          <a:p>
            <a:pPr algn="r"/>
            <a:r>
              <a:rPr lang="it-IT" sz="2400" dirty="0">
                <a:solidFill>
                  <a:schemeClr val="tx2"/>
                </a:solidFill>
              </a:rPr>
              <a:t>FC 75 </a:t>
            </a:r>
            <a:r>
              <a:rPr lang="it-IT" sz="2400" dirty="0" err="1">
                <a:solidFill>
                  <a:schemeClr val="tx2"/>
                </a:solidFill>
              </a:rPr>
              <a:t>bpm</a:t>
            </a:r>
            <a:r>
              <a:rPr lang="it-IT" sz="2400" dirty="0">
                <a:solidFill>
                  <a:schemeClr val="tx2"/>
                </a:solidFill>
              </a:rPr>
              <a:t>, SatO2% 99, alvo aperto, diuresi attiva</a:t>
            </a:r>
          </a:p>
        </p:txBody>
      </p:sp>
    </p:spTree>
    <p:extLst>
      <p:ext uri="{BB962C8B-B14F-4D97-AF65-F5344CB8AC3E}">
        <p14:creationId xmlns:p14="http://schemas.microsoft.com/office/powerpoint/2010/main" val="19116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1932" y="781646"/>
            <a:ext cx="8472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C0504D"/>
                </a:solidFill>
              </a:rPr>
              <a:t>dopo 30 minuti </a:t>
            </a:r>
            <a:r>
              <a:rPr lang="it-IT" sz="2400" dirty="0">
                <a:solidFill>
                  <a:schemeClr val="tx2"/>
                </a:solidFill>
              </a:rPr>
              <a:t>la pressione è 185/100 </a:t>
            </a:r>
            <a:r>
              <a:rPr lang="it-IT" sz="2400" dirty="0" err="1">
                <a:solidFill>
                  <a:schemeClr val="tx2"/>
                </a:solidFill>
              </a:rPr>
              <a:t>mmHg</a:t>
            </a:r>
            <a:r>
              <a:rPr lang="it-IT" sz="2400" dirty="0">
                <a:solidFill>
                  <a:schemeClr val="tx2"/>
                </a:solidFill>
              </a:rPr>
              <a:t>, </a:t>
            </a:r>
          </a:p>
          <a:p>
            <a:r>
              <a:rPr lang="it-IT" sz="2400" dirty="0">
                <a:solidFill>
                  <a:schemeClr val="tx2"/>
                </a:solidFill>
              </a:rPr>
              <a:t>viene quindi inviato in Pronto Soccorso</a:t>
            </a:r>
          </a:p>
        </p:txBody>
      </p:sp>
      <p:pic>
        <p:nvPicPr>
          <p:cNvPr id="2" name="Immagine 1" descr="Pronto-soccorso-ingresso.jpg"/>
          <p:cNvPicPr>
            <a:picLocks noChangeAspect="1"/>
          </p:cNvPicPr>
          <p:nvPr/>
        </p:nvPicPr>
        <p:blipFill>
          <a:blip r:embed="rId2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80" y="1791367"/>
            <a:ext cx="5488522" cy="46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7604592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572438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42846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10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03344" y="825300"/>
            <a:ext cx="3984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2017 _ reflusso gastroesofageo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pic>
        <p:nvPicPr>
          <p:cNvPr id="17" name="Immagine 16" descr="punto-di-domanda-cartoon-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27" l="8462" r="90000">
                        <a14:foregroundMark x1="50615" y1="87705" x2="50615" y2="87705"/>
                        <a14:foregroundMark x1="42308" y1="92623" x2="42308" y2="92623"/>
                        <a14:foregroundMark x1="59231" y1="93169" x2="59231" y2="93169"/>
                        <a14:foregroundMark x1="46308" y1="67486" x2="46308" y2="67486"/>
                        <a14:foregroundMark x1="51538" y1="67213" x2="51538" y2="67213"/>
                        <a14:foregroundMark x1="40769" y1="96995" x2="40769" y2="96995"/>
                        <a14:foregroundMark x1="40769" y1="91803" x2="40769" y2="91803"/>
                        <a14:foregroundMark x1="47385" y1="75956" x2="47385" y2="75956"/>
                        <a14:foregroundMark x1="46923" y1="72678" x2="46923" y2="72678"/>
                        <a14:foregroundMark x1="50308" y1="72678" x2="50308" y2="72678"/>
                        <a14:foregroundMark x1="48154" y1="69945" x2="48154" y2="69945"/>
                        <a14:foregroundMark x1="53385" y1="71311" x2="53385" y2="71311"/>
                        <a14:foregroundMark x1="59385" y1="96448" x2="59385" y2="96448"/>
                        <a14:backgroundMark x1="59077" y1="84153" x2="59077" y2="84153"/>
                        <a14:backgroundMark x1="38923" y1="91257" x2="38923" y2="9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r="28157"/>
          <a:stretch/>
        </p:blipFill>
        <p:spPr>
          <a:xfrm>
            <a:off x="6656028" y="3410623"/>
            <a:ext cx="2315140" cy="3036803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203344" y="3410623"/>
            <a:ext cx="6452684" cy="31801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	</a:t>
            </a:r>
            <a:r>
              <a:rPr lang="it-IT" sz="2400" dirty="0"/>
              <a:t>In Pronto Soccorso…..</a:t>
            </a:r>
          </a:p>
          <a:p>
            <a:endParaRPr lang="it-IT" sz="2400" dirty="0"/>
          </a:p>
          <a:p>
            <a:r>
              <a:rPr lang="it-IT" sz="2400" dirty="0"/>
              <a:t>	ESAME OBIETTIVO negativo, </a:t>
            </a:r>
          </a:p>
          <a:p>
            <a:r>
              <a:rPr lang="it-IT" sz="2400" dirty="0"/>
              <a:t>						eccetto rialzo pressorio</a:t>
            </a:r>
          </a:p>
          <a:p>
            <a:r>
              <a:rPr lang="it-IT" sz="2400" dirty="0"/>
              <a:t>	</a:t>
            </a:r>
          </a:p>
          <a:p>
            <a:r>
              <a:rPr lang="it-IT" sz="2400" dirty="0"/>
              <a:t>	ECG negativo</a:t>
            </a:r>
          </a:p>
          <a:p>
            <a:pPr algn="ctr"/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8685963" y="674993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429124" y="941433"/>
            <a:ext cx="3973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OMEPRAZOLO 20 mg (nota 48)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</p:spTree>
    <p:extLst>
      <p:ext uri="{BB962C8B-B14F-4D97-AF65-F5344CB8AC3E}">
        <p14:creationId xmlns:p14="http://schemas.microsoft.com/office/powerpoint/2010/main" val="18206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24709" r="34010" b="39954"/>
          <a:stretch>
            <a:fillRect/>
          </a:stretch>
        </p:blipFill>
        <p:spPr bwMode="auto">
          <a:xfrm>
            <a:off x="401638" y="105588"/>
            <a:ext cx="8369300" cy="659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28836" y="5468672"/>
            <a:ext cx="8693770" cy="628387"/>
          </a:xfrm>
          <a:prstGeom prst="rect">
            <a:avLst/>
          </a:prstGeom>
          <a:noFill/>
          <a:ln w="57150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5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destra 2"/>
          <p:cNvSpPr/>
          <p:nvPr/>
        </p:nvSpPr>
        <p:spPr>
          <a:xfrm>
            <a:off x="829733" y="2480732"/>
            <a:ext cx="2861734" cy="165946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3673033" y="1543933"/>
            <a:ext cx="4453467" cy="2861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Viene chiesta una consulenza nefrologica</a:t>
            </a:r>
          </a:p>
        </p:txBody>
      </p:sp>
    </p:spTree>
    <p:extLst>
      <p:ext uri="{BB962C8B-B14F-4D97-AF65-F5344CB8AC3E}">
        <p14:creationId xmlns:p14="http://schemas.microsoft.com/office/powerpoint/2010/main" val="15298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Autofit/>
          </a:bodyPr>
          <a:lstStyle/>
          <a:p>
            <a:r>
              <a:rPr lang="it-IT" sz="3600" dirty="0"/>
              <a:t>I</a:t>
            </a:r>
            <a:r>
              <a:rPr lang="it-IT" sz="3600" dirty="0" smtClean="0"/>
              <a:t>n considerazione dell'assenza di segni e sintomi, su cosa </a:t>
            </a:r>
            <a:r>
              <a:rPr lang="it-IT" sz="3600" dirty="0" err="1" smtClean="0"/>
              <a:t>avbbe</a:t>
            </a:r>
            <a:r>
              <a:rPr lang="it-IT" sz="3600" dirty="0" smtClean="0"/>
              <a:t> dovuto concentrarsi l'anamnesi del MMG</a:t>
            </a:r>
            <a:endParaRPr lang="it-IT" sz="3600" dirty="0"/>
          </a:p>
        </p:txBody>
      </p:sp>
      <p:sp>
        <p:nvSpPr>
          <p:cNvPr id="5" name="Rettangolo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chemeClr val="accent1">
                <a:shade val="95000"/>
                <a:satMod val="10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70" y="5880735"/>
            <a:ext cx="537210" cy="77152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370F55D3-8F6A-40A6-8383-46F94D04245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2335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Abuso alcoolico/droghe?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Terapia farmacologica in atto e pregressa?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Diuresi?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Contesto familiare/stress?</a:t>
            </a:r>
          </a:p>
        </p:txBody>
      </p:sp>
    </p:spTree>
    <p:extLst>
      <p:ext uri="{BB962C8B-B14F-4D97-AF65-F5344CB8AC3E}">
        <p14:creationId xmlns:p14="http://schemas.microsoft.com/office/powerpoint/2010/main" val="317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2816_bocce1.jpg"/>
          <p:cNvPicPr>
            <a:picLocks noChangeAspect="1"/>
          </p:cNvPicPr>
          <p:nvPr/>
        </p:nvPicPr>
        <p:blipFill rotWithShape="1"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r="32954"/>
          <a:stretch/>
        </p:blipFill>
        <p:spPr>
          <a:xfrm>
            <a:off x="5603874" y="296298"/>
            <a:ext cx="3540125" cy="4922595"/>
          </a:xfrm>
          <a:prstGeom prst="rect">
            <a:avLst/>
          </a:prstGeom>
        </p:spPr>
      </p:pic>
      <p:pic>
        <p:nvPicPr>
          <p:cNvPr id="5" name="Immagine 4" descr="Whiskey1-2.jpg"/>
          <p:cNvPicPr>
            <a:picLocks noChangeAspect="1"/>
          </p:cNvPicPr>
          <p:nvPr/>
        </p:nvPicPr>
        <p:blipFill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94" y="4601821"/>
            <a:ext cx="3635606" cy="2272254"/>
          </a:xfrm>
          <a:prstGeom prst="rect">
            <a:avLst/>
          </a:prstGeom>
        </p:spPr>
      </p:pic>
      <p:pic>
        <p:nvPicPr>
          <p:cNvPr id="6" name="Immagine 5" descr="No_fumo.gif"/>
          <p:cNvPicPr>
            <a:picLocks noChangeAspect="1"/>
          </p:cNvPicPr>
          <p:nvPr/>
        </p:nvPicPr>
        <p:blipFill>
          <a:blip r:embed="rId5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746"/>
            <a:ext cx="2430218" cy="2272254"/>
          </a:xfrm>
          <a:prstGeom prst="rect">
            <a:avLst/>
          </a:prstGeom>
        </p:spPr>
      </p:pic>
      <p:pic>
        <p:nvPicPr>
          <p:cNvPr id="4" name="Immagine 3" descr="caffe.jpg"/>
          <p:cNvPicPr>
            <a:picLocks noChangeAspect="1"/>
          </p:cNvPicPr>
          <p:nvPr/>
        </p:nvPicPr>
        <p:blipFill>
          <a:blip r:embed="rId6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8" y="4601821"/>
            <a:ext cx="3408381" cy="227225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84170" y="856536"/>
            <a:ext cx="56991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Stefano anni 70, </a:t>
            </a:r>
          </a:p>
          <a:p>
            <a:r>
              <a:rPr lang="it-IT" sz="2400" dirty="0">
                <a:solidFill>
                  <a:schemeClr val="tx2"/>
                </a:solidFill>
              </a:rPr>
              <a:t>alterata glicemia a digiuno, </a:t>
            </a:r>
          </a:p>
          <a:p>
            <a:r>
              <a:rPr lang="it-IT" sz="2400" dirty="0">
                <a:solidFill>
                  <a:schemeClr val="tx2"/>
                </a:solidFill>
              </a:rPr>
              <a:t>ama organizzare tornei di bocce in paese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Sposato,</a:t>
            </a:r>
          </a:p>
          <a:p>
            <a:r>
              <a:rPr lang="it-IT" sz="2400" dirty="0">
                <a:solidFill>
                  <a:schemeClr val="tx2"/>
                </a:solidFill>
              </a:rPr>
              <a:t>Ha lavorato come professore al liceo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Non fuma</a:t>
            </a:r>
          </a:p>
          <a:p>
            <a:r>
              <a:rPr lang="it-IT" sz="2400" dirty="0">
                <a:solidFill>
                  <a:schemeClr val="tx2"/>
                </a:solidFill>
              </a:rPr>
              <a:t>Assume due caffè al giorno</a:t>
            </a:r>
          </a:p>
          <a:p>
            <a:r>
              <a:rPr lang="it-IT" sz="2400" dirty="0">
                <a:solidFill>
                  <a:schemeClr val="tx2"/>
                </a:solidFill>
              </a:rPr>
              <a:t>E due dita di whiskey tutte le sere 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endParaRPr lang="it-IT" sz="2400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AN100525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/>
          <a:stretch/>
        </p:blipFill>
        <p:spPr>
          <a:xfrm>
            <a:off x="369778" y="629340"/>
            <a:ext cx="3592621" cy="407822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62400" y="581115"/>
            <a:ext cx="51816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Da qualche giorno </a:t>
            </a:r>
          </a:p>
          <a:p>
            <a:r>
              <a:rPr lang="it-IT" sz="2400" dirty="0">
                <a:solidFill>
                  <a:schemeClr val="tx2"/>
                </a:solidFill>
              </a:rPr>
              <a:t>quando si sdraia sul divano </a:t>
            </a:r>
          </a:p>
          <a:p>
            <a:r>
              <a:rPr lang="it-IT" sz="2400" dirty="0">
                <a:solidFill>
                  <a:schemeClr val="tx2"/>
                </a:solidFill>
              </a:rPr>
              <a:t>per il pisolino pomeridiano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sente un po’ di “fastidio” allo stomaco,</a:t>
            </a: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e martedì scorso, avendo riposato male</a:t>
            </a:r>
          </a:p>
          <a:p>
            <a:r>
              <a:rPr lang="it-IT" sz="2400" dirty="0">
                <a:solidFill>
                  <a:schemeClr val="tx2"/>
                </a:solidFill>
              </a:rPr>
              <a:t>anche di notte per lo stesso motivo, </a:t>
            </a:r>
          </a:p>
          <a:p>
            <a:r>
              <a:rPr lang="it-IT" sz="2400" dirty="0">
                <a:solidFill>
                  <a:schemeClr val="tx2"/>
                </a:solidFill>
              </a:rPr>
              <a:t>ha preferito stare a casa e non andare alla solita partita al circolo anziani.</a:t>
            </a:r>
          </a:p>
          <a:p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1932" y="5223978"/>
            <a:ext cx="847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Per questo decide di chiedere consiglio al suo medico di famiglia</a:t>
            </a:r>
          </a:p>
        </p:txBody>
      </p:sp>
    </p:spTree>
    <p:extLst>
      <p:ext uri="{BB962C8B-B14F-4D97-AF65-F5344CB8AC3E}">
        <p14:creationId xmlns:p14="http://schemas.microsoft.com/office/powerpoint/2010/main" val="29486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24645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88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21045" y="3624155"/>
            <a:ext cx="398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Padre morto di infarto a 50 anni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05298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r>
                        <a:rPr lang="it-IT" sz="1400" dirty="0"/>
                        <a:t>ECG holter 24 h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Ecocardiografia </a:t>
                      </a:r>
                      <a:r>
                        <a:rPr lang="it-IT" sz="1400" dirty="0" err="1"/>
                        <a:t>colordoppler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TSH-reflex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Omocisteina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Test</a:t>
                      </a:r>
                      <a:r>
                        <a:rPr lang="it-IT" sz="1400" baseline="0" dirty="0"/>
                        <a:t> da sforzo cardiovascolare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 del 12 maggio 2016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sp>
        <p:nvSpPr>
          <p:cNvPr id="4" name="Ovale 3"/>
          <p:cNvSpPr/>
          <p:nvPr/>
        </p:nvSpPr>
        <p:spPr>
          <a:xfrm>
            <a:off x="7701057" y="36241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7701057" y="3961337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7701057" y="43147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72804" y="941433"/>
            <a:ext cx="4111625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4429124" y="1033342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28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32" name="Ovale 31"/>
          <p:cNvSpPr/>
          <p:nvPr/>
        </p:nvSpPr>
        <p:spPr>
          <a:xfrm>
            <a:off x="7701057" y="4652938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701057" y="4975654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5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21045" y="3624155"/>
            <a:ext cx="398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 1998 non più attacchi di panico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86553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30" name="Connettore 1 29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4429124" y="2110367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78890" y="1201817"/>
            <a:ext cx="4105539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4429123" y="2374560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4436831" y="1844817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6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91776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r>
                        <a:rPr lang="it-IT" sz="1400" dirty="0"/>
                        <a:t>CPK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Colesterolo</a:t>
                      </a:r>
                      <a:r>
                        <a:rPr lang="it-IT" sz="1400" baseline="0" dirty="0"/>
                        <a:t> totale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Trigliceridi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Colesterolo HDL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Colesterolo LDL (</a:t>
                      </a:r>
                      <a:r>
                        <a:rPr lang="it-IT" sz="1400" dirty="0" err="1"/>
                        <a:t>calc.indiretto</a:t>
                      </a:r>
                      <a:r>
                        <a:rPr lang="it-IT" sz="1400" dirty="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144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 del 19 marzo 2016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78890" y="1459017"/>
            <a:ext cx="4105539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4436831" y="1298267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7701057" y="36241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7701057" y="3961337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7701057" y="43147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7701057" y="4652938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7701057" y="4975654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21045" y="3624155"/>
            <a:ext cx="398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mangia 3 noci al giorno</a:t>
            </a:r>
          </a:p>
        </p:txBody>
      </p:sp>
    </p:spTree>
    <p:extLst>
      <p:ext uri="{BB962C8B-B14F-4D97-AF65-F5344CB8AC3E}">
        <p14:creationId xmlns:p14="http://schemas.microsoft.com/office/powerpoint/2010/main" val="11843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20669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51065"/>
              </p:ext>
            </p:extLst>
          </p:nvPr>
        </p:nvGraphicFramePr>
        <p:xfrm>
          <a:off x="4429125" y="3290261"/>
          <a:ext cx="4542042" cy="28056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Emoglobina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Glicata</a:t>
                      </a:r>
                      <a:r>
                        <a:rPr lang="it-IT" sz="1400" baseline="0" dirty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/>
                        <a:t>(</a:t>
                      </a:r>
                      <a:r>
                        <a:rPr lang="it-IT" sz="1400" baseline="0" dirty="0" err="1"/>
                        <a:t>mmol</a:t>
                      </a:r>
                      <a:r>
                        <a:rPr lang="it-IT" sz="1400" baseline="0" dirty="0"/>
                        <a:t>/</a:t>
                      </a:r>
                      <a:r>
                        <a:rPr lang="it-IT" sz="1400" baseline="0" dirty="0" err="1"/>
                        <a:t>mol</a:t>
                      </a:r>
                      <a:r>
                        <a:rPr lang="it-IT" sz="1400" baseline="0" dirty="0"/>
                        <a:t>)</a:t>
                      </a: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Glucosio (mg/</a:t>
                      </a:r>
                      <a:r>
                        <a:rPr lang="it-IT" sz="1400" dirty="0" err="1"/>
                        <a:t>dL</a:t>
                      </a:r>
                      <a:r>
                        <a:rPr lang="it-IT" sz="1400" dirty="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29124" y="3242036"/>
            <a:ext cx="471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 del 19 marzo 2016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8685963" y="674993"/>
            <a:ext cx="57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78890" y="2037717"/>
            <a:ext cx="4105539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7701057" y="3624155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21045" y="3624155"/>
            <a:ext cx="3984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cammina 3 volte a settimana per almeno 40 minuti, </a:t>
            </a:r>
          </a:p>
          <a:p>
            <a:r>
              <a:rPr lang="it-IT" dirty="0"/>
              <a:t>gioca a bocce 3 volte alla settimana, </a:t>
            </a:r>
          </a:p>
          <a:p>
            <a:r>
              <a:rPr lang="it-IT" dirty="0"/>
              <a:t>porta il cane a spasso almeno 1 volta al giorno</a:t>
            </a:r>
          </a:p>
        </p:txBody>
      </p:sp>
      <p:sp>
        <p:nvSpPr>
          <p:cNvPr id="33" name="Ovale 32"/>
          <p:cNvSpPr/>
          <p:nvPr/>
        </p:nvSpPr>
        <p:spPr>
          <a:xfrm>
            <a:off x="7708764" y="4178430"/>
            <a:ext cx="241161" cy="234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2017 _ reflusso gastroesofageo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29124" y="941433"/>
            <a:ext cx="3973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OMEPRAZOLO 20 mg (nota 48)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7604592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72438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142846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10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21045" y="362415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Riferisce pirosi post prandiale,</a:t>
            </a:r>
          </a:p>
          <a:p>
            <a:r>
              <a:rPr lang="it-IT" dirty="0"/>
              <a:t>Si consiglia di attendere 2 ore prima di coricarsi, prova con </a:t>
            </a:r>
            <a:r>
              <a:rPr lang="it-IT" dirty="0" err="1"/>
              <a:t>omeprazolo</a:t>
            </a:r>
            <a:r>
              <a:rPr lang="it-IT" dirty="0"/>
              <a:t> da 20 per due mesi, </a:t>
            </a:r>
          </a:p>
          <a:p>
            <a:r>
              <a:rPr lang="it-IT" dirty="0"/>
              <a:t>già precedenti episodi 3-4 anni fa risolti dopo calo ponderale,</a:t>
            </a:r>
          </a:p>
          <a:p>
            <a:r>
              <a:rPr lang="it-IT" dirty="0"/>
              <a:t>introdotto discorso sulla EGDS ma per ora rifiuta.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78890" y="2543767"/>
            <a:ext cx="4105539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4429124" y="2110367"/>
            <a:ext cx="4542044" cy="2481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0075"/>
              </p:ext>
            </p:extLst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4429124" y="324203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8685963" y="674993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90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Ques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ICLAXzi21LFe01989rJdOqEO7k5FivsxSHWDgqkXMMiIwTWY+yH/Pp4SbL4P7+LxEZ7yBc6nyeDePQSTZRbqnkq8iZytTfWbannYF0pSHAfMZuNiWyLSWS/pi5l2GLwLHoqwstqEIfqhBZq91oNdjryPFVQBe21HUnGAlA9aaF4cbwe2UgVftlPa51eJdc+sYNRwIr19BrcpgZf/WtiKgYvCPr4lHo2FcxlrmPwZVwLQJ+5LVjVqbcp6TdrfkaPRIDmVA1/bvv7JUuEDSwxBMV4JmM5vhjrrzQIf3c8YgarzkZ7mTk0e780CH93PGIGoL22e4SZbPzYQHSp4y5eNhyqvtCFY2tuElMBYNK6+iluAA4IQm0mTb6nRpx7ecYa5q1YIVeWtvvyc8c07XS/cX56wu6sRioIbGHiOV6sSPiRcYsboTS5SFp2KjikbXBjvhM/olu8/P6jMCQc9JgfS9o3ZgpwO3JRcLSTSMoNCuz2VZ5xz3BU5VbuJPurraHxQJ5IcBjTjn8qVX9l2VGA9bpy9dVshipo8L6HsVAuNf2yFUAWqqYV2dJsXlSz1X+WKolh0zbw3SRMFazRjb5E6XmGxH5+G/wQ1dpffSOCynZxhvr/TJQSUBp2KjikbXBjsCSnBJbBw07CFUAWqqYV2dPoqBzZVIAVSolh0zbw3SRPLb7vqJAml3mGxH5+G/wQ0cBO/yeEj8kBhvr/TJQSUBp2KjikbXBjsSiwKwjJktcSFUAWqqYV2d6BMKrat0NcSolh0zbw3SRNjKlErYRbESIcTE92zq3GXA/HtVsUWnh0hEIjhHVx9EzTV3eF+KMQSiDQx5emq/Yb1UCdnMYsCP34ucoWi2ApHPvl7yujsMZBspwNm6KnlJBm8Z542erKbNNXd4X4oxBFtlOuWZqazdvVQJ2cxiwI8npw9qeR0bF+4MqKrtvHu50Si68nrOpcx1pjuDLA/Yr98qwboxaIDdWK36nj1bvcsSHlJFIet8GienD2p5HRsX34ucoWi2ApHPvl7yujsMZGoac4EdIB/atu8gyHEEAEXNNXd4X4oxBClt00e0Z+JCvVQJ2cxiwI9mO8kNfnxKhXaJsWSbASEL0Si68nrOpcwLAPmatoEXGB348nCOFFzpM9wqYyZY0XNOihFBRVB+inlAHJoSQd4qCnPFk+pHhrge8wtU0Nveaubaz/dNLe41Wav1k0Ug6nQnteDKfqD3avIwAOdmY2ENog0MeXpqv2G9VAnZzGLAj2Y7yQ1+fEqFBqhQ29c1iiHPvl7yujsMZJ3rEMt+bKjg1z99KkI+ujcz3CpjJljRc16c7NWid7QLUHmtHyxyib0Kc8WT6keGuBezAtyigyRHOIZvZVMWfwrknv44co/O78OSzR2xLuUrw5lmkx3wufGPJ27RJzgBFziGb2VTFn8KUYkbwqAZzvj1ePnr7d4pr5N4Io3j5QNHXV/LvKFp24guUWvmXonjVFj2uhcSsuHBJeL2A+RaaSbDks0dsS7lK0L27OA6HPVuqWGrNi1jLiajZ89NqLgahXHXWhjFVim75iS01kzQpnPSd0oC63CSw1dMdqZIZmPLI7eetVcaKVxC9uzgOhz1bnUzQwqHKVx6GMZg8iW7MliskLQCZAPz81qYs2mcN5alF8RbOdN+OLH+56sSaLoIuFqYs2mcN5alF8RbOdN+OLE110z0jwVcN8v70We1o5UXRINvmiE4QwZKAKibpojuDPNAh/dzxiBqxKhskvno3chKtzouZEjLx/SzfdMt2CrBxcQP45RMbykXxFs50344sSFz4hXBtXubnVY+rUE5mWuGGa88SVOCfESDb5ohOEMG6XER1aiW63b2InfcZAafWf8NF9hRGVLMxKhskvno3cj8VcZMEPHl3Z30Dxa9/LTO5iS01kzQpnNEg2+aIThDBhef2StYoq2O9YlUiibB5DLpxlx2PhuPFESDb5ohOEMGRvPfEgYlumjU3D1SU+/CvybJVWvOld+QRIxJgO7FjyKYHf9/0DRSrJS0l6LcM0Lm9nk8du1dtQ7hAWTR7mewTR+pJaEtbBIEtBQqsHcMnI9jBrnQWjDHKunGXHY+G48U7L21olJHUgJbXO5ihQnc6LCM3Snvu1oJzdA02Od/1oH+jQmoY4cch4Lta+arcT5b3ck2Z5WNNPsNqD7ZEKgW72byjHy4Mn5lgZCRsx8eidDvcy7gGiQzukO8uwIOCqgGLvwcAGq1OpmUxQmKh9AIZtqVYkCDfhEF8Q5dTrWcWecH96q5uW5jM5fn/gYUvLSASfCpKu3HZ3nKq+0IVja24QbLWa1K5nGmM9wqYyZY0XNwepEaH176GN+LnKFotgKRY5Z2s05hFB4z3CpjJljRc3B6kRofXvoY34ucoWi2ApGrad26IzdyZ16gi2zasVXb8C29ifm4ib+9LmCk+g9TpBOYvQtsdq1tjseR2usAFO4e8wtU0NveaqAu89jgY36qWK36nj1bvct5QByaEkHeKgpzxZPqR4a4CnPFk+pHhrjaOtFFFIWo/6/nDclD6iAgZKo/tvPfLF+pt+hP1H5+mRb4kyhfr9gTVZp+eY9Em/GrNJuKMcokNXlOClhjIIcNOVlnXCMAQULwalsm28A3x6m36E/Ufn6ZFviTKF+v2BN5s/7GrbRtN1ZuIaDQXxD+r+cNyUPqICC5P+0+438E5kAqMURpaArF/uerEmi6CLhQVsh19pDFfnIvHYem6qjQMOFxiW0nhnrPvl7yujsMZA7nAfyiGH79ci8dh6bqqNAw4XGJbSeGerKyIE+3XGGcUFbIdfaQxX5yLx2Hpuqo0DDhcYltJ4Z6yVMUnFmXxNG6slMLO8SbgwWrfdy1DpbLgrkRZ4HqPPODNO9bQjLpNOsR1xoQqfDPgrkRZ4HqPPML22e4SZbPzbZAaJlgXxugTwTXYCRLwv8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r2JrVzE2xndhwn29nZiuDgwJemVIU5MxedF41KWfdLy4hMprkzP4XuDkStQr73aGnQlaVscqvsG2SoDuk118mOoi4KC7j54bpn4k1CW/F7ziomEf3QN3SvA9GG2Q92vxg1HAivX0GtUD68ABiKyTVlXp0f/D6MV0w5uCuCRELVmGPpZeYGNcEwfZ/u3ah5leapembRG8fMpZFktZ+/Ib3tGQ6051G175IO5gSZpH/E/4QXO3jRgihXichPexfZDJJ8U1+IDAVLAGnAuGAw/pxLhbytKm9e520hkmStcCBhLWGrYJfa/PomlJW1z6n1HZ5XAgwJyOPAKxeJ2ITY34dumyU6N+0KDKiZuGaS1aSKv9ykkIOm3w57dsVT5mxN4iaeTZoAHVreAboBJga7HyD9FYRfeFd1fpFU7YJCe08r9nk8du1dtQ4treAeOAaHhCbF5Us9V/lin/qIuxfBzcVym9pchnTJUPahkpq5efqoAecrXPULJYSIRSD5Y1LQkJpp2K13NemZ0dkQfo7c7umLfbzZ1+wqA21FIlD4iH2KSCQhj64xJhnkEhDPozp3sHvMlWl8kpXwBdRt0IgWrpLMCxrY5gAFt71UCdnMYsCP7Eil0A8aL0ZppAXs5keR9dq9MLMx89gbBdRt0IgWrpIUnQJXVh+JqGurs3gKL3nH8Q/InoJRBo9zZv5aDPQXdsbbrSY/zHLsS3gNPAvKpcZMOx8VOlhcfOcewflIqi7FSuLDDoGTdusSHlJFIet8Gnw3Xl9zI8HPoNUcma2VRrh13Th54QeDVoeKnbsylhIqLa3gHjgGh4QSHlJFIet8GpCCRfht/yN6/RWEX3hXdX6RVO2CQntPK/Z5PHbtXbUOLa3gHjgGh4TbCuvqg6m/mtilZNx3c+SgcpvaXIZ0yVD2oZKauXn6qHMAcirljBeciEUg+WNS0JCaaditdzXpmdHZEH6O3O7p6zzDEdHGUv5tRSJQ+Ih9ikgkIY+uMSYZ5BIQz6M6d7B7zJVpfJKV8AXUbdCIFq6St00AoTSD6Ni9VAnZzGLAj+xIpdAPGi9GaaQF7OZHkfXavTCzMfPYGwXUbdCIFq6SL27seS6UBq+hjziFnqaPoRLc1jCPlOOHMXCeonVLDw+/r/RqP6xWgSEoyNjmWJmeOZ8OUfCxg39M8s7Z8UBwkJ30Dxa9/LTO/oFthOJgv2t+j0RDzVXbc67NVMDzkpbAvIjOdjR6y9O1riZU1P288ioW3r4bEHlB/oFthOJgv2tm8ox8uDJ+ZS5Ra+ZeieNUWPa6FxKy4cH1ePnr7d4pr8T1yv1tjsCmleUBOZw2LK2+Q3hfb7wXF/xieqSR2jbcxcQP45RMbymbThJK1Oqi6ScuHjt7lJro9VdUWDpYcKDus760HynuY7YX0ysblyloTa46k2q1DzGOSK1wcVA0XcABKDkO653miEUg+WNS0JAi3oB0SzNHuDnzf0Ra/89I6nRpx7ecYa4MxvBDtoArTjQOe1NKW1dEO8gOIuDkdNf5q9ANhLOFAetOutCvJb80qxYcooC6hk3BBElLs53lyxWbY3xBPMVBIt6AdEszR7iJ9qV/+jFubGogStAYfbkqibDIr6kI5KjmAFIhA1rGzDkcMwObhQhd3ck2Z5WNNPsf60prjCcRYnIivp65TjPQTPLO2fFAcJCd9A8Wvfy0zp/TXr/kZJMe5BIQz6M6d7DxsKoedPnGApl+fWmVcUbsjd/V+yF2tBuf016/5GSTHrKyIE+3XGGclJpr/32KvxjOKiYR/dA3dJwOQGTzIiaHcQjhJK3e6ddDvLsCDgqoBi78HABqtTqZMbJVoRMIBPMXswLcooMkR7KyIE+3XGGckheNaqVS18NIJCGPrjEmGUWaN0jNRpwIfsRCovlFyVQ3I1rdITRccyO3nrVXGilcFxixuhNLlIUjt561VxopXGs/zFuYBBaLLgUTDGxhPkk6jXhvKgR6N2s/zFuYBBaLu48MmkGnaTtX67VET2axlUgwY2+buBsN3j7dtAS0A+DkEhDPozp3sHvMlWl8kpXwBdRt0IgWrpJwepEaH176GAY1BoKsoomFNP90QEzP/QX3mP5VzuIZMVqYs2mcN5alreyTWJbpKYMoq8Yj5gZMTUgkIY+uMSYZ0aHW/V6VohtB7gDdYIZnjQyWKHMavMmedRBuGapBHZbhAWTR7mewTYcnVyEl+Kfu/Fvxc3IFHkvdRcSMJ6/fQcg2cUrmbPY7x8hIaXjuF2Ls/oR8LR/IuJ/TXr/kZJMeLeK6d4KrPCp+E84pbZuSa32zMjI3ry2+MbJVoRMIBPNfe6k7jBpwyq3sk1iW6SmDkheNaqVS18NIJCGPrjEmGa3sk1iW6SmDNvWzcKkEoHoFmop/TPfzODGyVaETCATzTg7S5OVC+dk29bNwqQSgejN9neb0YoaVMbJVoRMIBPMkyj8+I4kFKufAHk24S1N1MRwRuYcuWR3jiIImdT4rRCtSunKdynOlWNB4g6f/8cKG7LkqGfZ3OJJe+ctPgOemrd61K7ZsA3nTmUlN92gUHkcyq1v2omPvM+Jua/hMZdmNiArO3U/boLYX0ysblylo48GfTJeoXJ4wuKleVl3VTEj7BBpC96rqNeAVCA/I1T8="/>
  <p:tag name="MENTOGRAPHOPTIONS" val="/piyB5pUgjkR1Mt+wiYOnlO5jXdb7sKbyqvtCFY2tuEICLAXzi21LFe01989rJdOqEO7k5FivsxSHWDgqkXMMiIwTWY+yH/Pp4SbL4P7+LxEZ7yBc6nyeDePQSTZRbqnkq8iZytTfWbannYF0pSHAfMZuNiWyLSWS/pi5l2GLwLHoqwstqEIfqhBZq91oNdjryPFVQBe21HUnGAlA9aaF4cbwe2UgVftlPa51eJdc+sYNRwIr19BrcpgZf/WtiKgYvCPr4lHo2FcxlrmPwZVwLQJ+5LVjVqbcp6TdrfkaPRIDmVA1/bvv7JUuEDSwxBMV4JmM5vhjrrzQIf3c8YgarzkZ7mTk0e780CH93PGIGoL22e4SZbPzYQHSp4y5eNhyqvtCFY2tuElMBYNK6+iluAA4IQm0mTb6nRpx7ecYa5q1YIVeWtvvyc8c07XS/cX56wu6sRioIbGHiOV6sSPiRcYsboTS5SFp2KjikbXBjvhM/olu8/P6jMCQc9JgfS9o3ZgpwO3JRcLSTSMoNCuz2VZ5xz3BU5VbuJPurraHxQJ5IcBjTjn8qVX9l2VGA9bpy9dVshipo8L6HsVAuNf2yFUAWqqYV2dJsXlSz1X+WKolh0zbw3SRMFazRjb5E6XmGxH5+G/wQ1dpffSOCynZxhvr/TJQSUBp2KjikbXBjsCSnBJbBw07CFUAWqqYV2dPoqBzZVIAVSolh0zbw3SRPLb7vqJAml3mGxH5+G/wQ0cBO/yeEj8kBhvr/TJQSUBp2KjikbXBjsSiwKwjJktcSFUAWqqYV2d6BMKrat0NcSolh0zbw3SRNjKlErYRbESIcTE92zq3GXA/HtVsUWnh0hEIjhHVx9EzTV3eF+KMQSiDQx5emq/Yb1UCdnMYsCP34ucoWi2ApHPvl7yujsMZBspwNm6KnlJBm8Z542erKbNNXd4X4oxBFtlOuWZqazdvVQJ2cxiwI8npw9qeR0bF+4MqKrtvHu50Si68nrOpcx1pjuDLA/Yr98qwboxaIDdWK36nj1bvcsSHlJFIet8GienD2p5HRsX34ucoWi2ApHPvl7yujsMZGoac4EdIB/atu8gyHEEAEXNNXd4X4oxBClt00e0Z+JCvVQJ2cxiwI9mO8kNfnxKhXaJsWSbASEL0Si68nrOpcwLAPmatoEXGB348nCOFFzpM9wqYyZY0XNOihFBRVB+inlAHJoSQd4qCnPFk+pHhrge8wtU0Nveaubaz/dNLe41Wav1k0Ug6nQnteDKfqD3avIwAOdmY2ENog0MeXpqv2G9VAnZzGLAj2Y7yQ1+fEqFBqhQ29c1iiHPvl7yujsMZJ3rEMt+bKjg1z99KkI+ujcz3CpjJljRc16c7NWid7QLUHmtHyxyib0Kc8WT6keGuBezAtyigyRHOIZvZVMWfwrknv44co/O78OSzR2xLuUrw5lmkx3wufGPJ27RJzgBFziGb2VTFn8KUYkbwqAZzvj1ePnr7d4pr5N4Io3j5QNHXV/LvKFp24guUWvmXonjVFj2uhcSsuHBJeL2A+RaaSbDks0dsS7lK0L27OA6HPVuqWGrNi1jLiajZ89NqLgahXHXWhjFVim75iS01kzQpnPSd0oC63CSw1dMdqZIZmPLI7eetVcaKVxC9uzgOhz1bnUzQwqHKVx6GMZg8iW7MliskLQCZAPz81qYs2mcN5alF8RbOdN+OLH+56sSaLoIuFqYs2mcN5alF8RbOdN+OLE110z0jwVcN8v70We1o5UXRINvmiE4QwZKAKibpojuDPNAh/dzxiBqxKhskvno3chKtzouZEjLx/SzfdMt2CrBxcQP45RMbykXxFs50344sSFz4hXBtXubnVY+rUE5mWuGGa88SVOCfESDb5ohOEMG6XER1aiW63b2InfcZAafWf8NF9hRGVLMxKhskvno3cj8VcZMEPHl3Z30Dxa9/LTO5iS01kzQpnNEg2+aIThDBhef2StYoq2O9YlUiibB5DLpxlx2PhuPFESDb5ohOEMGRvPfEgYlumjU3D1SU+/CvybJVWvOld+QRIxJgO7FjyKYHf9/0DRSrJS0l6LcM0Lm9nk8du1dtQ7hAWTR7mewTR+pJaEtbBIEtBQqsHcMnI9jBrnQWjDHKunGXHY+G48U7L21olJHUgJbXO5ihQnc6LCM3Snvu1oJzdA02Od/1oH+jQmoY4cch4Lta+arcT5b3ck2Z5WNNPsNqD7ZEKgW72byjHy4Mn5lgZCRsx8eidDvcy7gGiQzukO8uwIOCqgGLvwcAGq1OpmUxQmKh9AIZtqVYkCDfhEF8Q5dTrWcWecH96q5uW5jM5fn/gYUvLSASfCpKu3HZ3nKq+0IVja24QbLWa1K5nGmM9wqYyZY0XNwepEaH176GN+LnKFotgKRY5Z2s05hFB4z3CpjJljRc3B6kRofXvoY34ucoWi2ApGrad26IzdyZ16gi2zasVXb8C29ifm4ib+9LmCk+g9TpBOYvQtsdq1tjseR2usAFO4e8wtU0NveaqAu89jgY36qWK36nj1bvct5QByaEkHeKgpzxZPqR4a4CnPFk+pHhrjaOtFFFIWo/6/nDclD6iAgZKo/tvPfLF+pt+hP1H5+mRb4kyhfr9gTVZp+eY9Em/GrNJuKMcokNXlOClhjIIcNOVlnXCMAQULwalsm28A3x6m36E/Ufn6ZFviTKF+v2BN5s/7GrbRtN1ZuIaDQXxD+r+cNyUPqICC5P+0+438E5kAqMURpaArF/uerEmi6CLhQVsh19pDFfnIvHYem6qjQMOFxiW0nhnrPvl7yujsMZA7nAfyiGH79ci8dh6bqqNAw4XGJbSeGerKyIE+3XGGcUFbIdfaQxX5yLx2Hpuqo0DDhcYltJ4Z6yVMUnFmXxNG6slMLO8SbgwWrfdy1DpbLgrkRZ4HqPPODNO9bQjLpNOsR1xoQqfDPgrkRZ4HqPPML22e4SZbPzbZAaJlgXxugTwTXYCRLwv8=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1124</Words>
  <Application>Microsoft Office PowerPoint</Application>
  <PresentationFormat>Presentazione su schermo (4:3)</PresentationFormat>
  <Paragraphs>362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considerazione dell'assenza di segni e sintomi, su cosa avbbe dovuto concentrarsi l'anamnesi del MMG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Giulia</dc:creator>
  <cp:lastModifiedBy>Ospiti</cp:lastModifiedBy>
  <cp:revision>60</cp:revision>
  <cp:lastPrinted>2017-04-05T15:14:28Z</cp:lastPrinted>
  <dcterms:created xsi:type="dcterms:W3CDTF">2017-04-03T05:14:01Z</dcterms:created>
  <dcterms:modified xsi:type="dcterms:W3CDTF">2017-10-23T16:11:33Z</dcterms:modified>
</cp:coreProperties>
</file>