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7"/>
  </p:notesMasterIdLst>
  <p:handoutMasterIdLst>
    <p:handoutMasterId r:id="rId48"/>
  </p:handoutMasterIdLst>
  <p:sldIdLst>
    <p:sldId id="258" r:id="rId2"/>
    <p:sldId id="271" r:id="rId3"/>
    <p:sldId id="287" r:id="rId4"/>
    <p:sldId id="293" r:id="rId5"/>
    <p:sldId id="286" r:id="rId6"/>
    <p:sldId id="259" r:id="rId7"/>
    <p:sldId id="274" r:id="rId8"/>
    <p:sldId id="272" r:id="rId9"/>
    <p:sldId id="288" r:id="rId10"/>
    <p:sldId id="284" r:id="rId11"/>
    <p:sldId id="260" r:id="rId12"/>
    <p:sldId id="294" r:id="rId13"/>
    <p:sldId id="265" r:id="rId14"/>
    <p:sldId id="266" r:id="rId15"/>
    <p:sldId id="307" r:id="rId16"/>
    <p:sldId id="308" r:id="rId17"/>
    <p:sldId id="304" r:id="rId18"/>
    <p:sldId id="301" r:id="rId19"/>
    <p:sldId id="303" r:id="rId20"/>
    <p:sldId id="302" r:id="rId21"/>
    <p:sldId id="309" r:id="rId22"/>
    <p:sldId id="295" r:id="rId23"/>
    <p:sldId id="276" r:id="rId24"/>
    <p:sldId id="277" r:id="rId25"/>
    <p:sldId id="279" r:id="rId26"/>
    <p:sldId id="305" r:id="rId27"/>
    <p:sldId id="300" r:id="rId28"/>
    <p:sldId id="299" r:id="rId29"/>
    <p:sldId id="298" r:id="rId30"/>
    <p:sldId id="313" r:id="rId31"/>
    <p:sldId id="297" r:id="rId32"/>
    <p:sldId id="312" r:id="rId33"/>
    <p:sldId id="296" r:id="rId34"/>
    <p:sldId id="281" r:id="rId35"/>
    <p:sldId id="282" r:id="rId36"/>
    <p:sldId id="268" r:id="rId37"/>
    <p:sldId id="280" r:id="rId38"/>
    <p:sldId id="283" r:id="rId39"/>
    <p:sldId id="310" r:id="rId40"/>
    <p:sldId id="311" r:id="rId41"/>
    <p:sldId id="291" r:id="rId42"/>
    <p:sldId id="285" r:id="rId43"/>
    <p:sldId id="306" r:id="rId44"/>
    <p:sldId id="314" r:id="rId45"/>
    <p:sldId id="315" r:id="rId4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0000"/>
    <a:srgbClr val="FF2F2F"/>
    <a:srgbClr val="FF2525"/>
    <a:srgbClr val="D2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123"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83"/>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7ED835B-37F8-4AA2-B479-0A849F2B94E3}" type="datetimeFigureOut">
              <a:rPr lang="it-IT" smtClean="0"/>
              <a:pPr/>
              <a:t>20/09/2014</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C5810F-95B5-4541-802E-B112F0B44388}" type="slidenum">
              <a:rPr lang="it-IT" smtClean="0"/>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85C988-7292-4EB0-B130-AE3FAC672111}" type="datetimeFigureOut">
              <a:rPr lang="it-IT" smtClean="0"/>
              <a:pPr/>
              <a:t>20/09/2014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B05776-BA52-488D-8A59-D6382293EA99}"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0B05776-BA52-488D-8A59-D6382293EA99}" type="slidenum">
              <a:rPr lang="it-IT" smtClean="0"/>
              <a:pPr/>
              <a:t>6</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C13B7D9-E29B-4C45-A909-DB301FD62B56}" type="datetimeFigureOut">
              <a:rPr lang="it-IT" smtClean="0"/>
              <a:pPr/>
              <a:t>20/09/2014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9EE84F-57F4-434F-935A-62EBD459AAC0}"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C13B7D9-E29B-4C45-A909-DB301FD62B56}" type="datetimeFigureOut">
              <a:rPr lang="it-IT" smtClean="0"/>
              <a:pPr/>
              <a:t>20/09/2014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9EE84F-57F4-434F-935A-62EBD459AAC0}"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C13B7D9-E29B-4C45-A909-DB301FD62B56}" type="datetimeFigureOut">
              <a:rPr lang="it-IT" smtClean="0"/>
              <a:pPr/>
              <a:t>20/09/2014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9EE84F-57F4-434F-935A-62EBD459AAC0}"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C13B7D9-E29B-4C45-A909-DB301FD62B56}" type="datetimeFigureOut">
              <a:rPr lang="it-IT" smtClean="0"/>
              <a:pPr/>
              <a:t>20/09/2014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9EE84F-57F4-434F-935A-62EBD459AAC0}"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C13B7D9-E29B-4C45-A909-DB301FD62B56}" type="datetimeFigureOut">
              <a:rPr lang="it-IT" smtClean="0"/>
              <a:pPr/>
              <a:t>20/09/2014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9EE84F-57F4-434F-935A-62EBD459AAC0}"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C13B7D9-E29B-4C45-A909-DB301FD62B56}" type="datetimeFigureOut">
              <a:rPr lang="it-IT" smtClean="0"/>
              <a:pPr/>
              <a:t>20/09/2014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B9EE84F-57F4-434F-935A-62EBD459AAC0}"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C13B7D9-E29B-4C45-A909-DB301FD62B56}" type="datetimeFigureOut">
              <a:rPr lang="it-IT" smtClean="0"/>
              <a:pPr/>
              <a:t>20/09/2014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B9EE84F-57F4-434F-935A-62EBD459AAC0}"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C13B7D9-E29B-4C45-A909-DB301FD62B56}" type="datetimeFigureOut">
              <a:rPr lang="it-IT" smtClean="0"/>
              <a:pPr/>
              <a:t>20/09/2014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B9EE84F-57F4-434F-935A-62EBD459AAC0}"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C13B7D9-E29B-4C45-A909-DB301FD62B56}" type="datetimeFigureOut">
              <a:rPr lang="it-IT" smtClean="0"/>
              <a:pPr/>
              <a:t>20/09/2014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B9EE84F-57F4-434F-935A-62EBD459AAC0}"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C13B7D9-E29B-4C45-A909-DB301FD62B56}" type="datetimeFigureOut">
              <a:rPr lang="it-IT" smtClean="0"/>
              <a:pPr/>
              <a:t>20/09/2014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B9EE84F-57F4-434F-935A-62EBD459AAC0}"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C13B7D9-E29B-4C45-A909-DB301FD62B56}" type="datetimeFigureOut">
              <a:rPr lang="it-IT" smtClean="0"/>
              <a:pPr/>
              <a:t>20/09/2014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B9EE84F-57F4-434F-935A-62EBD459AAC0}"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3B7D9-E29B-4C45-A909-DB301FD62B56}" type="datetimeFigureOut">
              <a:rPr lang="it-IT" smtClean="0"/>
              <a:pPr/>
              <a:t>20/09/2014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EE84F-57F4-434F-935A-62EBD459AAC0}"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39552" y="188640"/>
            <a:ext cx="7920880" cy="3672408"/>
          </a:xfrm>
          <a:prstGeom prst="rect">
            <a:avLst/>
          </a:prstGeom>
          <a:noFill/>
          <a:ln w="9525">
            <a:noFill/>
            <a:miter lim="800000"/>
            <a:headEnd/>
            <a:tailEnd/>
          </a:ln>
        </p:spPr>
      </p:pic>
      <p:sp>
        <p:nvSpPr>
          <p:cNvPr id="3" name="CasellaDiTesto 2"/>
          <p:cNvSpPr txBox="1"/>
          <p:nvPr/>
        </p:nvSpPr>
        <p:spPr>
          <a:xfrm>
            <a:off x="323528" y="4149080"/>
            <a:ext cx="8496944" cy="707886"/>
          </a:xfrm>
          <a:prstGeom prst="rect">
            <a:avLst/>
          </a:prstGeom>
          <a:noFill/>
          <a:ln w="12700">
            <a:solidFill>
              <a:schemeClr val="tx1"/>
            </a:solidFill>
          </a:ln>
        </p:spPr>
        <p:txBody>
          <a:bodyPr wrap="square" rtlCol="0">
            <a:spAutoFit/>
          </a:bodyPr>
          <a:lstStyle/>
          <a:p>
            <a:r>
              <a:rPr lang="it-IT" sz="4000" b="1" dirty="0" smtClean="0">
                <a:solidFill>
                  <a:srgbClr val="DE0000"/>
                </a:solidFill>
                <a:latin typeface="+mj-lt"/>
                <a:ea typeface="Verdana" pitchFamily="34" charset="0"/>
                <a:cs typeface="Verdana" pitchFamily="34" charset="0"/>
              </a:rPr>
              <a:t>I  FIBROMI IN GRAVIDANZA: CHE FARE?</a:t>
            </a:r>
            <a:endParaRPr lang="it-IT" sz="4000" b="1" dirty="0">
              <a:solidFill>
                <a:srgbClr val="DE0000"/>
              </a:solidFill>
              <a:latin typeface="+mj-lt"/>
              <a:ea typeface="Verdana" pitchFamily="34" charset="0"/>
              <a:cs typeface="Verdana" pitchFamily="34" charset="0"/>
            </a:endParaRPr>
          </a:p>
        </p:txBody>
      </p:sp>
      <p:sp>
        <p:nvSpPr>
          <p:cNvPr id="4" name="CasellaDiTesto 3"/>
          <p:cNvSpPr txBox="1"/>
          <p:nvPr/>
        </p:nvSpPr>
        <p:spPr>
          <a:xfrm>
            <a:off x="1835696" y="5229200"/>
            <a:ext cx="5472608" cy="1384995"/>
          </a:xfrm>
          <a:prstGeom prst="rect">
            <a:avLst/>
          </a:prstGeom>
          <a:noFill/>
        </p:spPr>
        <p:txBody>
          <a:bodyPr wrap="square" rtlCol="0">
            <a:spAutoFit/>
          </a:bodyPr>
          <a:lstStyle/>
          <a:p>
            <a:pPr algn="ctr"/>
            <a:r>
              <a:rPr lang="it-IT" sz="2800" dirty="0" smtClean="0"/>
              <a:t>Nicoletta Palai</a:t>
            </a:r>
          </a:p>
          <a:p>
            <a:pPr algn="ctr"/>
            <a:r>
              <a:rPr lang="it-IT" sz="2800" dirty="0" smtClean="0"/>
              <a:t>Divisione di Ostetricia 1</a:t>
            </a:r>
          </a:p>
          <a:p>
            <a:pPr algn="ctr"/>
            <a:r>
              <a:rPr lang="it-IT" sz="2800" dirty="0" smtClean="0"/>
              <a:t>Azienda Spedali Civili di Brescia</a:t>
            </a:r>
            <a:endParaRPr lang="it-IT"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2" cstate="print"/>
          <a:srcRect/>
          <a:stretch>
            <a:fillRect/>
          </a:stretch>
        </p:blipFill>
        <p:spPr bwMode="auto">
          <a:xfrm>
            <a:off x="251520" y="1412776"/>
            <a:ext cx="8712968" cy="417646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79512" y="161927"/>
            <a:ext cx="8784976" cy="630942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4000" b="1" i="0" u="none" strike="noStrike" cap="none" normalizeH="0" baseline="0" dirty="0" smtClean="0">
                <a:ln>
                  <a:noFill/>
                </a:ln>
                <a:solidFill>
                  <a:srgbClr val="FF0000"/>
                </a:solidFill>
                <a:effectLst/>
                <a:latin typeface="+mj-lt"/>
                <a:cs typeface="Arial" pitchFamily="34" charset="0"/>
              </a:rPr>
              <a:t>Andamento </a:t>
            </a:r>
            <a:r>
              <a:rPr kumimoji="0" lang="it-IT" sz="4000" b="1" i="0" u="none" strike="noStrike" cap="none" normalizeH="0" baseline="0" dirty="0" smtClean="0">
                <a:ln>
                  <a:noFill/>
                </a:ln>
                <a:solidFill>
                  <a:srgbClr val="FF0000"/>
                </a:solidFill>
                <a:effectLst/>
                <a:latin typeface="+mj-lt"/>
                <a:cs typeface="Arial" pitchFamily="34" charset="0"/>
              </a:rPr>
              <a:t>in gravidanza</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800" b="0" i="0" u="none" strike="noStrike" cap="none" normalizeH="0" baseline="0" dirty="0" smtClean="0">
                <a:ln>
                  <a:noFill/>
                </a:ln>
                <a:effectLst/>
                <a:latin typeface="+mj-lt"/>
                <a:cs typeface="Arial" pitchFamily="34" charset="0"/>
              </a:rPr>
              <a:t>L'ipotesi secondo cui tutti i fibromi crescono più velocemente in gravidanza è stata smentita da recenti studi. </a:t>
            </a:r>
            <a:r>
              <a:rPr lang="it-IT" sz="2800" dirty="0" smtClean="0">
                <a:latin typeface="+mj-lt"/>
                <a:cs typeface="Arial" pitchFamily="34" charset="0"/>
              </a:rPr>
              <a:t>Solo</a:t>
            </a:r>
            <a:r>
              <a:rPr kumimoji="0" lang="it-IT" sz="2800" b="0" i="0" u="none" strike="noStrike" cap="none" normalizeH="0" dirty="0" smtClean="0">
                <a:ln>
                  <a:noFill/>
                </a:ln>
                <a:effectLst/>
                <a:latin typeface="+mj-lt"/>
                <a:cs typeface="Arial" pitchFamily="34" charset="0"/>
              </a:rPr>
              <a:t> il</a:t>
            </a:r>
            <a:r>
              <a:rPr kumimoji="0" lang="it-IT" sz="2800" b="0" i="0" u="none" strike="noStrike" cap="none" normalizeH="0" baseline="0" dirty="0" smtClean="0">
                <a:ln>
                  <a:noFill/>
                </a:ln>
                <a:effectLst/>
                <a:latin typeface="+mj-lt"/>
                <a:cs typeface="Arial" pitchFamily="34" charset="0"/>
              </a:rPr>
              <a:t> 30% dei fibromi presenti prima della gravidanza crescono</a:t>
            </a:r>
            <a:r>
              <a:rPr kumimoji="0" lang="it-IT" sz="2800" b="0" i="0" u="none" strike="noStrike" cap="none" normalizeH="0" dirty="0" smtClean="0">
                <a:ln>
                  <a:noFill/>
                </a:ln>
                <a:effectLst/>
                <a:latin typeface="+mj-lt"/>
                <a:cs typeface="Arial" pitchFamily="34" charset="0"/>
              </a:rPr>
              <a:t> di</a:t>
            </a:r>
            <a:r>
              <a:rPr kumimoji="0" lang="it-IT" sz="2800" b="0" i="0" u="none" strike="noStrike" cap="none" normalizeH="0" baseline="0" dirty="0" smtClean="0">
                <a:ln>
                  <a:noFill/>
                </a:ln>
                <a:effectLst/>
                <a:latin typeface="+mj-lt"/>
                <a:cs typeface="Arial" pitchFamily="34" charset="0"/>
              </a:rPr>
              <a:t> dimensioni durante la gestazione: le complicanze</a:t>
            </a:r>
            <a:r>
              <a:rPr kumimoji="0" lang="it-IT" sz="2800" b="0" i="0" u="none" strike="noStrike" cap="none" normalizeH="0" dirty="0" smtClean="0">
                <a:ln>
                  <a:noFill/>
                </a:ln>
                <a:effectLst/>
                <a:latin typeface="+mj-lt"/>
                <a:cs typeface="Arial" pitchFamily="34" charset="0"/>
              </a:rPr>
              <a:t> </a:t>
            </a:r>
            <a:r>
              <a:rPr kumimoji="0" lang="it-IT" sz="2800" b="0" i="0" u="none" strike="noStrike" cap="none" normalizeH="0" baseline="0" dirty="0" smtClean="0">
                <a:ln>
                  <a:noFill/>
                </a:ln>
                <a:effectLst/>
                <a:latin typeface="+mj-lt"/>
                <a:cs typeface="Arial" pitchFamily="34" charset="0"/>
              </a:rPr>
              <a:t>sono direttamente proporzionali allo sviluppo del fibroma, influenzato anche dalle variazioni ormonali.</a:t>
            </a:r>
            <a:r>
              <a:rPr kumimoji="0" lang="it-IT" sz="2800" b="0" i="0" u="none" strike="noStrike" cap="none" normalizeH="0" dirty="0" smtClean="0">
                <a:ln>
                  <a:noFill/>
                </a:ln>
                <a:effectLst/>
                <a:latin typeface="+mj-lt"/>
                <a:cs typeface="Arial" pitchFamily="34" charset="0"/>
              </a:rPr>
              <a:t> </a:t>
            </a:r>
            <a:r>
              <a:rPr kumimoji="0" lang="it-IT" sz="2800" b="0" i="0" u="none" strike="noStrike" cap="none" normalizeH="0" baseline="0" dirty="0" smtClean="0">
                <a:ln>
                  <a:noFill/>
                </a:ln>
                <a:effectLst/>
                <a:latin typeface="+mj-lt"/>
                <a:cs typeface="Arial" pitchFamily="34" charset="0"/>
              </a:rPr>
              <a:t> L'aumento di volume del fibroma potrebbe provocare emorragie e dolore.</a:t>
            </a:r>
            <a:br>
              <a:rPr kumimoji="0" lang="it-IT" sz="2800" b="0" i="0" u="none" strike="noStrike" cap="none" normalizeH="0" baseline="0" dirty="0" smtClean="0">
                <a:ln>
                  <a:noFill/>
                </a:ln>
                <a:effectLst/>
                <a:latin typeface="+mj-lt"/>
                <a:cs typeface="Arial" pitchFamily="34" charset="0"/>
              </a:rPr>
            </a:br>
            <a:r>
              <a:rPr kumimoji="0" lang="it-IT" sz="2800" b="0" i="0" u="none" strike="noStrike" cap="none" normalizeH="0" baseline="0" dirty="0" smtClean="0">
                <a:ln>
                  <a:noFill/>
                </a:ln>
                <a:effectLst/>
                <a:latin typeface="+mj-lt"/>
                <a:cs typeface="Arial" pitchFamily="34" charset="0"/>
              </a:rPr>
              <a:t>L'aumento di volume dei fibromi durante la gravidanza è correlato non tanto ad un potenziamento della proliferazione delle cellule, bensì al loro status ipertrofico</a:t>
            </a:r>
            <a:r>
              <a:rPr kumimoji="0" lang="it-IT" sz="2800" b="0" i="0" u="none" strike="noStrike" cap="none" normalizeH="0" baseline="0" dirty="0" smtClean="0">
                <a:ln>
                  <a:noFill/>
                </a:ln>
                <a:solidFill>
                  <a:srgbClr val="000000"/>
                </a:solidFill>
                <a:effectLst/>
                <a:latin typeface="+mj-lt"/>
                <a:cs typeface="Arial" pitchFamily="34" charset="0"/>
              </a:rPr>
              <a:t>; parallelamente, il decremento volumetrico è legato ad un'atrofia cellulare</a:t>
            </a:r>
            <a:r>
              <a:rPr kumimoji="0" lang="it-IT" b="0" i="0" u="none" strike="noStrike" cap="none" normalizeH="0" baseline="0" dirty="0" smtClean="0">
                <a:ln>
                  <a:noFill/>
                </a:ln>
                <a:solidFill>
                  <a:srgbClr val="000000"/>
                </a:solidFill>
                <a:effectLst/>
                <a:latin typeface="Arial" pitchFamily="34" charset="0"/>
                <a:cs typeface="Arial" pitchFamily="34" charset="0"/>
              </a:rPr>
              <a:t>.</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260648"/>
            <a:ext cx="8568952" cy="6124754"/>
          </a:xfrm>
          <a:prstGeom prst="rect">
            <a:avLst/>
          </a:prstGeom>
        </p:spPr>
        <p:txBody>
          <a:bodyPr wrap="square">
            <a:spAutoFit/>
          </a:bodyPr>
          <a:lstStyle/>
          <a:p>
            <a:r>
              <a:rPr lang="it-IT" sz="2800" b="1" dirty="0" smtClean="0">
                <a:solidFill>
                  <a:srgbClr val="FF0000"/>
                </a:solidFill>
              </a:rPr>
              <a:t>Problematiche cliniche </a:t>
            </a:r>
            <a:r>
              <a:rPr lang="it-IT" sz="2800" b="1" dirty="0" err="1" smtClean="0">
                <a:solidFill>
                  <a:srgbClr val="FF0000"/>
                </a:solidFill>
              </a:rPr>
              <a:t>pregravidiche</a:t>
            </a:r>
            <a:endParaRPr lang="it-IT" sz="2800" b="1" dirty="0" smtClean="0">
              <a:solidFill>
                <a:srgbClr val="FF0000"/>
              </a:solidFill>
            </a:endParaRPr>
          </a:p>
          <a:p>
            <a:endParaRPr lang="it-IT" sz="2800" dirty="0" smtClean="0"/>
          </a:p>
          <a:p>
            <a:r>
              <a:rPr lang="it-IT" sz="2800" dirty="0" smtClean="0"/>
              <a:t>Possono essere una delle cause che determinano aborto e/o sterilità (20%) soprattutto quando si collocano in corrispondenza degli angoli tubarici ostruendoli, quando determinano modificazioni anatomiche delle salpingi provocando una loro angolazione e, soprattutto, quando si sviluppano a livello sottomucoso (55% delle donne </a:t>
            </a:r>
            <a:r>
              <a:rPr lang="it-IT" sz="2800" dirty="0" err="1" smtClean="0"/>
              <a:t>infertili</a:t>
            </a:r>
            <a:r>
              <a:rPr lang="it-IT" sz="2800" dirty="0" smtClean="0"/>
              <a:t>) impedendo o ostacolando un eventuale annidamento.</a:t>
            </a:r>
          </a:p>
          <a:p>
            <a:r>
              <a:rPr lang="it-IT" sz="2800" dirty="0" smtClean="0"/>
              <a:t>I miomi </a:t>
            </a:r>
            <a:r>
              <a:rPr lang="it-IT" sz="2800" b="1" dirty="0" smtClean="0"/>
              <a:t>sottomucosi</a:t>
            </a:r>
            <a:r>
              <a:rPr lang="it-IT" sz="2800" dirty="0" smtClean="0"/>
              <a:t> indurrebbero alterazioni vascolari e tissutali responsabili di un elevato tasso di aborti; quelli </a:t>
            </a:r>
            <a:r>
              <a:rPr lang="it-IT" sz="2800" b="1" dirty="0" smtClean="0"/>
              <a:t>intramurali</a:t>
            </a:r>
            <a:r>
              <a:rPr lang="it-IT" sz="2800" dirty="0" smtClean="0"/>
              <a:t>, provocano un’</a:t>
            </a:r>
            <a:r>
              <a:rPr lang="it-IT" sz="2800" dirty="0" err="1" smtClean="0"/>
              <a:t>ipercontrattilità</a:t>
            </a:r>
            <a:r>
              <a:rPr lang="it-IT" sz="2800" dirty="0" smtClean="0"/>
              <a:t> uterina per cui sono responsabili della difficoltà nell’impianto</a:t>
            </a:r>
            <a:endParaRPr lang="it-IT"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117693"/>
            <a:ext cx="8568952" cy="6063198"/>
          </a:xfrm>
          <a:prstGeom prst="rect">
            <a:avLst/>
          </a:prstGeom>
        </p:spPr>
        <p:txBody>
          <a:bodyPr wrap="square">
            <a:spAutoFit/>
          </a:bodyPr>
          <a:lstStyle/>
          <a:p>
            <a:r>
              <a:rPr lang="it-IT" sz="2800" b="1" dirty="0" smtClean="0">
                <a:solidFill>
                  <a:srgbClr val="FF0000"/>
                </a:solidFill>
              </a:rPr>
              <a:t>Cosa fare se si scopre </a:t>
            </a:r>
            <a:r>
              <a:rPr lang="it-IT" sz="2800" b="1" dirty="0" smtClean="0">
                <a:solidFill>
                  <a:srgbClr val="FF0000"/>
                </a:solidFill>
              </a:rPr>
              <a:t>prima </a:t>
            </a:r>
            <a:r>
              <a:rPr lang="it-IT" sz="2800" b="1" dirty="0" smtClean="0">
                <a:solidFill>
                  <a:srgbClr val="FF0000"/>
                </a:solidFill>
              </a:rPr>
              <a:t>del concepimento?</a:t>
            </a:r>
          </a:p>
          <a:p>
            <a:r>
              <a:rPr lang="it-IT" sz="2400" b="1" dirty="0" smtClean="0"/>
              <a:t/>
            </a:r>
            <a:br>
              <a:rPr lang="it-IT" sz="2400" b="1" dirty="0" smtClean="0"/>
            </a:br>
            <a:r>
              <a:rPr lang="it-IT" sz="2400" dirty="0" smtClean="0"/>
              <a:t>Se non provoca disturbi ed è di dimensioni ridotte, bisogna valutarne la velocità di crescita: ci sono infatti fibromi che restano piccoli per tutta la vita, per i quali non occorre far nulla, e altri che crescono rapidamente. Nel secondo caso, se la donna non desidera una gravidanza nell’immediato, si può impostare una terapia </a:t>
            </a:r>
            <a:r>
              <a:rPr lang="it-IT" sz="2400" dirty="0" smtClean="0"/>
              <a:t>farmacologica che </a:t>
            </a:r>
            <a:r>
              <a:rPr lang="it-IT" sz="2400" dirty="0" smtClean="0"/>
              <a:t>rallenta la crescita del fibroma, oltre a ridurre le perdite ematiche. </a:t>
            </a:r>
          </a:p>
          <a:p>
            <a:r>
              <a:rPr lang="it-IT" sz="2400" dirty="0" smtClean="0"/>
              <a:t>Se invece la donna desidera un figlio e, soprattutto, se il mioma provoca  disturbi – dolore o emorragie –  oppure è particolarmente grosso (superiore ai 5-6 cm di diametro), è meglio asportarlo. A maggior ragione se i fibromi sono posizionati vicino a una tuba, poiché possono comprimerla fino ad occluderla, ostacolando il concepimento, oppure se sono sottomucosi, perché possono aumentare il rischio di aborto e di sanguinamenti. </a:t>
            </a:r>
            <a:endParaRPr lang="it-IT"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335846"/>
            <a:ext cx="8496944" cy="5693866"/>
          </a:xfrm>
          <a:prstGeom prst="rect">
            <a:avLst/>
          </a:prstGeom>
        </p:spPr>
        <p:txBody>
          <a:bodyPr wrap="square">
            <a:spAutoFit/>
          </a:bodyPr>
          <a:lstStyle/>
          <a:p>
            <a:r>
              <a:rPr lang="it-IT" sz="2800" b="1" dirty="0" smtClean="0">
                <a:solidFill>
                  <a:srgbClr val="FF0000"/>
                </a:solidFill>
              </a:rPr>
              <a:t>Come si asportano?</a:t>
            </a:r>
          </a:p>
          <a:p>
            <a:r>
              <a:rPr lang="it-IT" sz="2400" b="1" dirty="0" smtClean="0"/>
              <a:t/>
            </a:r>
            <a:br>
              <a:rPr lang="it-IT" sz="2400" b="1" dirty="0" smtClean="0"/>
            </a:br>
            <a:r>
              <a:rPr lang="it-IT" sz="2400" dirty="0" smtClean="0"/>
              <a:t>Dipende dalla localizzazione, dal numero e dalla grandezza. </a:t>
            </a:r>
            <a:endParaRPr lang="it-IT" sz="2400" dirty="0" smtClean="0"/>
          </a:p>
          <a:p>
            <a:r>
              <a:rPr lang="it-IT" sz="2400" dirty="0" smtClean="0"/>
              <a:t>I </a:t>
            </a:r>
            <a:r>
              <a:rPr lang="it-IT" sz="2400" dirty="0" smtClean="0"/>
              <a:t>miomi sottomucosi possono essere rimossi per via isteroscopia</a:t>
            </a:r>
            <a:r>
              <a:rPr lang="it-IT" sz="2400" dirty="0" smtClean="0"/>
              <a:t>.</a:t>
            </a:r>
          </a:p>
          <a:p>
            <a:endParaRPr lang="it-IT" sz="2400" dirty="0" smtClean="0"/>
          </a:p>
          <a:p>
            <a:r>
              <a:rPr lang="it-IT" sz="2400" dirty="0" smtClean="0"/>
              <a:t>I miomi intramurali o sottosierosi possono essere asportati per via laparoscopica</a:t>
            </a:r>
            <a:r>
              <a:rPr lang="it-IT" sz="2400" dirty="0" smtClean="0"/>
              <a:t>.</a:t>
            </a:r>
          </a:p>
          <a:p>
            <a:r>
              <a:rPr lang="it-IT" sz="2400" dirty="0" smtClean="0"/>
              <a:t/>
            </a:r>
            <a:br>
              <a:rPr lang="it-IT" sz="2400" dirty="0" smtClean="0"/>
            </a:br>
            <a:r>
              <a:rPr lang="it-IT" sz="2400" dirty="0" smtClean="0"/>
              <a:t>Se tuttavia i fibromi sono particolarmente grandi o di numero superiore a tre, si interviene spesso eseguendo la classica incisione </a:t>
            </a:r>
            <a:r>
              <a:rPr lang="it-IT" sz="2400" dirty="0" err="1" smtClean="0"/>
              <a:t>laparotomica</a:t>
            </a:r>
            <a:r>
              <a:rPr lang="it-IT" sz="2400" dirty="0" smtClean="0"/>
              <a:t>. </a:t>
            </a:r>
            <a:endParaRPr lang="it-IT" sz="2400" dirty="0" smtClean="0"/>
          </a:p>
          <a:p>
            <a:endParaRPr lang="it-IT" sz="2400" dirty="0" smtClean="0"/>
          </a:p>
          <a:p>
            <a:r>
              <a:rPr lang="it-IT" sz="2400" dirty="0" smtClean="0"/>
              <a:t>Una tecnica recente </a:t>
            </a:r>
            <a:r>
              <a:rPr lang="it-IT" sz="2400" dirty="0" smtClean="0"/>
              <a:t>è </a:t>
            </a:r>
            <a:r>
              <a:rPr lang="it-IT" sz="2400" dirty="0" smtClean="0"/>
              <a:t>la </a:t>
            </a:r>
            <a:r>
              <a:rPr lang="it-IT" sz="2400" dirty="0" err="1" smtClean="0"/>
              <a:t>termoablazione</a:t>
            </a:r>
            <a:r>
              <a:rPr lang="it-IT" sz="2400" dirty="0" smtClean="0"/>
              <a:t> con </a:t>
            </a:r>
            <a:r>
              <a:rPr lang="it-IT" sz="2400" dirty="0" smtClean="0"/>
              <a:t>ultrasuoni. </a:t>
            </a:r>
          </a:p>
          <a:p>
            <a:endParaRPr lang="it-IT" sz="2400" dirty="0" smtClean="0"/>
          </a:p>
          <a:p>
            <a:r>
              <a:rPr lang="it-IT" sz="2400" dirty="0" smtClean="0"/>
              <a:t>Alternativa a questa è l’</a:t>
            </a:r>
            <a:r>
              <a:rPr lang="it-IT" sz="2400" dirty="0" err="1" smtClean="0"/>
              <a:t>embolizzazione</a:t>
            </a:r>
            <a:r>
              <a:rPr lang="it-IT" sz="2400" dirty="0" smtClean="0"/>
              <a:t> delle arterie uterine.</a:t>
            </a:r>
            <a:endParaRPr lang="it-IT"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827584" y="188640"/>
            <a:ext cx="7272808" cy="584775"/>
          </a:xfrm>
          <a:prstGeom prst="rect">
            <a:avLst/>
          </a:prstGeom>
          <a:noFill/>
          <a:ln w="12700">
            <a:solidFill>
              <a:schemeClr val="tx1"/>
            </a:solidFill>
          </a:ln>
        </p:spPr>
        <p:txBody>
          <a:bodyPr wrap="square" rtlCol="0">
            <a:spAutoFit/>
          </a:bodyPr>
          <a:lstStyle/>
          <a:p>
            <a:r>
              <a:rPr lang="it-IT" sz="3200" b="1" dirty="0" err="1" smtClean="0">
                <a:solidFill>
                  <a:srgbClr val="DE0000"/>
                </a:solidFill>
                <a:latin typeface="+mj-lt"/>
                <a:ea typeface="Verdana" pitchFamily="34" charset="0"/>
                <a:cs typeface="Verdana" pitchFamily="34" charset="0"/>
              </a:rPr>
              <a:t>Outcomes</a:t>
            </a:r>
            <a:r>
              <a:rPr lang="it-IT" sz="3200" b="1" dirty="0" smtClean="0">
                <a:solidFill>
                  <a:srgbClr val="DE0000"/>
                </a:solidFill>
                <a:latin typeface="+mj-lt"/>
                <a:ea typeface="Verdana" pitchFamily="34" charset="0"/>
                <a:cs typeface="Verdana" pitchFamily="34" charset="0"/>
              </a:rPr>
              <a:t> sulla fertilità: </a:t>
            </a:r>
            <a:r>
              <a:rPr lang="it-IT" sz="3200" b="1" dirty="0" err="1" smtClean="0">
                <a:solidFill>
                  <a:srgbClr val="DE0000"/>
                </a:solidFill>
                <a:latin typeface="+mj-lt"/>
                <a:ea typeface="Verdana" pitchFamily="34" charset="0"/>
                <a:cs typeface="Verdana" pitchFamily="34" charset="0"/>
              </a:rPr>
              <a:t>embolizzazione</a:t>
            </a:r>
            <a:endParaRPr lang="it-IT" sz="3200" b="1" dirty="0">
              <a:solidFill>
                <a:srgbClr val="DE0000"/>
              </a:solidFill>
              <a:latin typeface="+mj-lt"/>
              <a:ea typeface="Verdana" pitchFamily="34" charset="0"/>
              <a:cs typeface="Verdana" pitchFamily="34" charset="0"/>
            </a:endParaRPr>
          </a:p>
        </p:txBody>
      </p:sp>
      <p:sp>
        <p:nvSpPr>
          <p:cNvPr id="5" name="CasellaDiTesto 4"/>
          <p:cNvSpPr txBox="1"/>
          <p:nvPr/>
        </p:nvSpPr>
        <p:spPr>
          <a:xfrm>
            <a:off x="395536" y="908720"/>
            <a:ext cx="8280920" cy="646331"/>
          </a:xfrm>
          <a:prstGeom prst="rect">
            <a:avLst/>
          </a:prstGeom>
          <a:noFill/>
        </p:spPr>
        <p:txBody>
          <a:bodyPr wrap="square" rtlCol="0">
            <a:spAutoFit/>
          </a:bodyPr>
          <a:lstStyle/>
          <a:p>
            <a:r>
              <a:rPr lang="it-IT" dirty="0" err="1" smtClean="0"/>
              <a:t>Obstet</a:t>
            </a:r>
            <a:r>
              <a:rPr lang="it-IT" dirty="0" smtClean="0"/>
              <a:t> </a:t>
            </a:r>
            <a:r>
              <a:rPr lang="it-IT" dirty="0" err="1" smtClean="0"/>
              <a:t>Gynecol</a:t>
            </a:r>
            <a:r>
              <a:rPr lang="it-IT" dirty="0" smtClean="0"/>
              <a:t> 2002 “</a:t>
            </a:r>
            <a:r>
              <a:rPr lang="it-IT" dirty="0" err="1" smtClean="0"/>
              <a:t>Pregnancy</a:t>
            </a:r>
            <a:r>
              <a:rPr lang="it-IT" dirty="0" smtClean="0"/>
              <a:t> </a:t>
            </a:r>
            <a:r>
              <a:rPr lang="it-IT" dirty="0" err="1" smtClean="0"/>
              <a:t>after</a:t>
            </a:r>
            <a:r>
              <a:rPr lang="it-IT" dirty="0" smtClean="0"/>
              <a:t> uterine </a:t>
            </a:r>
            <a:r>
              <a:rPr lang="it-IT" dirty="0" err="1" smtClean="0"/>
              <a:t>artery</a:t>
            </a:r>
            <a:r>
              <a:rPr lang="it-IT" dirty="0" smtClean="0"/>
              <a:t> </a:t>
            </a:r>
            <a:r>
              <a:rPr lang="it-IT" dirty="0" err="1" smtClean="0"/>
              <a:t>embolization</a:t>
            </a:r>
            <a:r>
              <a:rPr lang="it-IT" dirty="0" smtClean="0"/>
              <a:t>”</a:t>
            </a:r>
          </a:p>
          <a:p>
            <a:r>
              <a:rPr lang="it-IT" dirty="0" err="1" smtClean="0"/>
              <a:t>Goldberg</a:t>
            </a:r>
            <a:r>
              <a:rPr lang="it-IT" dirty="0" smtClean="0"/>
              <a:t> J</a:t>
            </a:r>
            <a:endParaRPr lang="it-IT" dirty="0"/>
          </a:p>
        </p:txBody>
      </p:sp>
      <p:sp>
        <p:nvSpPr>
          <p:cNvPr id="11" name="CasellaDiTesto 10"/>
          <p:cNvSpPr txBox="1"/>
          <p:nvPr/>
        </p:nvSpPr>
        <p:spPr>
          <a:xfrm>
            <a:off x="323528" y="1484784"/>
            <a:ext cx="8568952" cy="2677656"/>
          </a:xfrm>
          <a:prstGeom prst="rect">
            <a:avLst/>
          </a:prstGeom>
          <a:noFill/>
        </p:spPr>
        <p:txBody>
          <a:bodyPr wrap="square" rtlCol="0">
            <a:spAutoFit/>
          </a:bodyPr>
          <a:lstStyle/>
          <a:p>
            <a:r>
              <a:rPr lang="it-IT" sz="2400" dirty="0" smtClean="0"/>
              <a:t>Analisi di 50 casi pubblicati</a:t>
            </a:r>
          </a:p>
          <a:p>
            <a:pPr>
              <a:buFontTx/>
              <a:buChar char="-"/>
            </a:pPr>
            <a:r>
              <a:rPr lang="it-IT" sz="2400" dirty="0" err="1" smtClean="0"/>
              <a:t>malpresentazione</a:t>
            </a:r>
            <a:r>
              <a:rPr lang="it-IT" sz="2400" dirty="0" smtClean="0"/>
              <a:t> 17%</a:t>
            </a:r>
          </a:p>
          <a:p>
            <a:pPr>
              <a:buFontTx/>
              <a:buChar char="-"/>
            </a:pPr>
            <a:r>
              <a:rPr lang="it-IT" sz="2400" dirty="0" smtClean="0"/>
              <a:t> IUGR 7%</a:t>
            </a:r>
          </a:p>
          <a:p>
            <a:pPr>
              <a:buFontTx/>
              <a:buChar char="-"/>
            </a:pPr>
            <a:r>
              <a:rPr lang="it-IT" sz="2400" dirty="0" smtClean="0"/>
              <a:t>PPT 28%</a:t>
            </a:r>
          </a:p>
          <a:p>
            <a:pPr>
              <a:buFontTx/>
              <a:buChar char="-"/>
            </a:pPr>
            <a:r>
              <a:rPr lang="it-IT" sz="2400" dirty="0" smtClean="0"/>
              <a:t>TC 58%</a:t>
            </a:r>
          </a:p>
          <a:p>
            <a:pPr>
              <a:buFontTx/>
              <a:buChar char="-"/>
            </a:pPr>
            <a:r>
              <a:rPr lang="it-IT" sz="2400" dirty="0" smtClean="0"/>
              <a:t> emorragia </a:t>
            </a:r>
            <a:r>
              <a:rPr lang="it-IT" sz="2400" dirty="0" err="1" smtClean="0"/>
              <a:t>postpartum</a:t>
            </a:r>
            <a:r>
              <a:rPr lang="it-IT" sz="2400" dirty="0" smtClean="0"/>
              <a:t> 13%</a:t>
            </a:r>
          </a:p>
          <a:p>
            <a:endParaRPr lang="it-IT" sz="2400" dirty="0"/>
          </a:p>
        </p:txBody>
      </p:sp>
      <p:sp>
        <p:nvSpPr>
          <p:cNvPr id="6" name="CasellaDiTesto 5"/>
          <p:cNvSpPr txBox="1"/>
          <p:nvPr/>
        </p:nvSpPr>
        <p:spPr>
          <a:xfrm>
            <a:off x="395536" y="3789040"/>
            <a:ext cx="8280920" cy="1200329"/>
          </a:xfrm>
          <a:prstGeom prst="rect">
            <a:avLst/>
          </a:prstGeom>
          <a:noFill/>
        </p:spPr>
        <p:txBody>
          <a:bodyPr wrap="square" rtlCol="0">
            <a:spAutoFit/>
          </a:bodyPr>
          <a:lstStyle/>
          <a:p>
            <a:r>
              <a:rPr lang="it-IT" dirty="0" smtClean="0"/>
              <a:t>Am J </a:t>
            </a:r>
            <a:r>
              <a:rPr lang="it-IT" dirty="0" err="1" smtClean="0"/>
              <a:t>Obstet</a:t>
            </a:r>
            <a:r>
              <a:rPr lang="it-IT" dirty="0" smtClean="0"/>
              <a:t> </a:t>
            </a:r>
            <a:r>
              <a:rPr lang="it-IT" dirty="0" err="1" smtClean="0"/>
              <a:t>Gynecol</a:t>
            </a:r>
            <a:r>
              <a:rPr lang="it-IT" dirty="0" smtClean="0"/>
              <a:t> 2004 “</a:t>
            </a:r>
            <a:r>
              <a:rPr lang="it-IT" dirty="0" err="1" smtClean="0"/>
              <a:t>Pregnancy</a:t>
            </a:r>
            <a:r>
              <a:rPr lang="it-IT" dirty="0" smtClean="0"/>
              <a:t> </a:t>
            </a:r>
            <a:r>
              <a:rPr lang="it-IT" dirty="0" err="1" smtClean="0"/>
              <a:t>outcomes</a:t>
            </a:r>
            <a:r>
              <a:rPr lang="it-IT" dirty="0" smtClean="0"/>
              <a:t> </a:t>
            </a:r>
            <a:r>
              <a:rPr lang="it-IT" dirty="0" err="1" smtClean="0"/>
              <a:t>after</a:t>
            </a:r>
            <a:r>
              <a:rPr lang="it-IT" dirty="0" smtClean="0"/>
              <a:t> treatment </a:t>
            </a:r>
            <a:r>
              <a:rPr lang="it-IT" dirty="0" err="1" smtClean="0"/>
              <a:t>for</a:t>
            </a:r>
            <a:r>
              <a:rPr lang="it-IT" dirty="0" smtClean="0"/>
              <a:t> </a:t>
            </a:r>
            <a:r>
              <a:rPr lang="it-IT" dirty="0" err="1" smtClean="0"/>
              <a:t>fibromyomata</a:t>
            </a:r>
            <a:r>
              <a:rPr lang="it-IT" dirty="0" smtClean="0"/>
              <a:t>: uterine </a:t>
            </a:r>
            <a:r>
              <a:rPr lang="it-IT" dirty="0" err="1" smtClean="0"/>
              <a:t>artery</a:t>
            </a:r>
            <a:r>
              <a:rPr lang="it-IT" dirty="0" smtClean="0"/>
              <a:t> </a:t>
            </a:r>
            <a:r>
              <a:rPr lang="it-IT" dirty="0" err="1" smtClean="0"/>
              <a:t>embolization</a:t>
            </a:r>
            <a:r>
              <a:rPr lang="it-IT" dirty="0" smtClean="0"/>
              <a:t> vs </a:t>
            </a:r>
            <a:r>
              <a:rPr lang="it-IT" dirty="0" err="1" smtClean="0"/>
              <a:t>laparoscopic</a:t>
            </a:r>
            <a:r>
              <a:rPr lang="it-IT" dirty="0" smtClean="0"/>
              <a:t> </a:t>
            </a:r>
            <a:r>
              <a:rPr lang="it-IT" dirty="0" err="1" smtClean="0"/>
              <a:t>myomectomy</a:t>
            </a:r>
            <a:r>
              <a:rPr lang="it-IT" dirty="0" smtClean="0"/>
              <a:t>”</a:t>
            </a:r>
          </a:p>
          <a:p>
            <a:r>
              <a:rPr lang="it-IT" dirty="0" err="1" smtClean="0"/>
              <a:t>Goldberg</a:t>
            </a:r>
            <a:r>
              <a:rPr lang="it-IT" dirty="0" smtClean="0"/>
              <a:t> J</a:t>
            </a:r>
          </a:p>
          <a:p>
            <a:endParaRPr lang="it-IT" dirty="0"/>
          </a:p>
        </p:txBody>
      </p:sp>
      <p:sp>
        <p:nvSpPr>
          <p:cNvPr id="7" name="CasellaDiTesto 6"/>
          <p:cNvSpPr txBox="1"/>
          <p:nvPr/>
        </p:nvSpPr>
        <p:spPr>
          <a:xfrm>
            <a:off x="395536" y="4725144"/>
            <a:ext cx="8568952" cy="1569660"/>
          </a:xfrm>
          <a:prstGeom prst="rect">
            <a:avLst/>
          </a:prstGeom>
          <a:noFill/>
        </p:spPr>
        <p:txBody>
          <a:bodyPr wrap="square" rtlCol="0">
            <a:spAutoFit/>
          </a:bodyPr>
          <a:lstStyle/>
          <a:p>
            <a:r>
              <a:rPr lang="it-IT" sz="2400" dirty="0" smtClean="0"/>
              <a:t>53 </a:t>
            </a:r>
            <a:r>
              <a:rPr lang="it-IT" sz="2400" dirty="0" err="1" smtClean="0"/>
              <a:t>embolizzazioni</a:t>
            </a:r>
            <a:r>
              <a:rPr lang="it-IT" sz="2400" dirty="0" smtClean="0"/>
              <a:t> vs 139 LPS</a:t>
            </a:r>
          </a:p>
          <a:p>
            <a:pPr>
              <a:buFontTx/>
              <a:buChar char="-"/>
            </a:pPr>
            <a:r>
              <a:rPr lang="it-IT" sz="2400" dirty="0" err="1" smtClean="0"/>
              <a:t>malpresentazione</a:t>
            </a:r>
            <a:r>
              <a:rPr lang="it-IT" sz="2400" dirty="0" smtClean="0"/>
              <a:t> (OR 4.3)</a:t>
            </a:r>
          </a:p>
          <a:p>
            <a:pPr>
              <a:buFontTx/>
              <a:buChar char="-"/>
            </a:pPr>
            <a:r>
              <a:rPr lang="it-IT" sz="2400" dirty="0" smtClean="0"/>
              <a:t>PPT (OR 6.2)</a:t>
            </a:r>
          </a:p>
          <a:p>
            <a:r>
              <a:rPr lang="it-IT" sz="2400" dirty="0" smtClean="0"/>
              <a:t>Rischio di aborto e emorragia </a:t>
            </a:r>
            <a:r>
              <a:rPr lang="it-IT" sz="2400" dirty="0" err="1" smtClean="0"/>
              <a:t>postpartum</a:t>
            </a:r>
            <a:r>
              <a:rPr lang="it-IT" sz="2400" dirty="0" smtClean="0"/>
              <a:t> simile nei due gruppi</a:t>
            </a:r>
            <a:endParaRPr lang="it-IT"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043608" y="188640"/>
            <a:ext cx="7056784" cy="584775"/>
          </a:xfrm>
          <a:prstGeom prst="rect">
            <a:avLst/>
          </a:prstGeom>
          <a:noFill/>
          <a:ln w="12700">
            <a:solidFill>
              <a:schemeClr val="tx1"/>
            </a:solidFill>
          </a:ln>
        </p:spPr>
        <p:txBody>
          <a:bodyPr wrap="square" rtlCol="0">
            <a:spAutoFit/>
          </a:bodyPr>
          <a:lstStyle/>
          <a:p>
            <a:r>
              <a:rPr lang="it-IT" sz="3200" b="1" dirty="0" err="1" smtClean="0">
                <a:solidFill>
                  <a:srgbClr val="DE0000"/>
                </a:solidFill>
                <a:latin typeface="+mj-lt"/>
                <a:ea typeface="Verdana" pitchFamily="34" charset="0"/>
                <a:cs typeface="Verdana" pitchFamily="34" charset="0"/>
              </a:rPr>
              <a:t>Outcomes</a:t>
            </a:r>
            <a:r>
              <a:rPr lang="it-IT" sz="3200" b="1" dirty="0" smtClean="0">
                <a:solidFill>
                  <a:srgbClr val="DE0000"/>
                </a:solidFill>
                <a:latin typeface="+mj-lt"/>
                <a:ea typeface="Verdana" pitchFamily="34" charset="0"/>
                <a:cs typeface="Verdana" pitchFamily="34" charset="0"/>
              </a:rPr>
              <a:t> sulla fertilità: </a:t>
            </a:r>
            <a:r>
              <a:rPr lang="it-IT" sz="3200" b="1" dirty="0" err="1" smtClean="0">
                <a:solidFill>
                  <a:srgbClr val="DE0000"/>
                </a:solidFill>
                <a:latin typeface="+mj-lt"/>
                <a:ea typeface="Verdana" pitchFamily="34" charset="0"/>
                <a:cs typeface="Verdana" pitchFamily="34" charset="0"/>
              </a:rPr>
              <a:t>embolizzazione</a:t>
            </a:r>
            <a:endParaRPr lang="it-IT" sz="3200" b="1" dirty="0">
              <a:solidFill>
                <a:srgbClr val="DE0000"/>
              </a:solidFill>
              <a:latin typeface="+mj-lt"/>
              <a:ea typeface="Verdana" pitchFamily="34" charset="0"/>
              <a:cs typeface="Verdana" pitchFamily="34" charset="0"/>
            </a:endParaRPr>
          </a:p>
        </p:txBody>
      </p:sp>
      <p:sp>
        <p:nvSpPr>
          <p:cNvPr id="5" name="CasellaDiTesto 4"/>
          <p:cNvSpPr txBox="1"/>
          <p:nvPr/>
        </p:nvSpPr>
        <p:spPr>
          <a:xfrm>
            <a:off x="395536" y="908720"/>
            <a:ext cx="8280920" cy="646331"/>
          </a:xfrm>
          <a:prstGeom prst="rect">
            <a:avLst/>
          </a:prstGeom>
          <a:noFill/>
        </p:spPr>
        <p:txBody>
          <a:bodyPr wrap="square" rtlCol="0">
            <a:spAutoFit/>
          </a:bodyPr>
          <a:lstStyle/>
          <a:p>
            <a:r>
              <a:rPr lang="it-IT" dirty="0" err="1" smtClean="0"/>
              <a:t>Clinics</a:t>
            </a:r>
            <a:r>
              <a:rPr lang="it-IT" dirty="0" smtClean="0"/>
              <a:t> 2011 “</a:t>
            </a:r>
            <a:r>
              <a:rPr lang="it-IT" dirty="0" err="1" smtClean="0"/>
              <a:t>Pregnancy</a:t>
            </a:r>
            <a:r>
              <a:rPr lang="it-IT" dirty="0" smtClean="0"/>
              <a:t> </a:t>
            </a:r>
            <a:r>
              <a:rPr lang="it-IT" dirty="0" err="1" smtClean="0"/>
              <a:t>after</a:t>
            </a:r>
            <a:r>
              <a:rPr lang="it-IT" dirty="0" smtClean="0"/>
              <a:t> uterine </a:t>
            </a:r>
            <a:r>
              <a:rPr lang="it-IT" dirty="0" err="1" smtClean="0"/>
              <a:t>arterial</a:t>
            </a:r>
            <a:r>
              <a:rPr lang="it-IT" dirty="0" smtClean="0"/>
              <a:t> </a:t>
            </a:r>
            <a:r>
              <a:rPr lang="it-IT" dirty="0" err="1" smtClean="0"/>
              <a:t>embolization</a:t>
            </a:r>
            <a:r>
              <a:rPr lang="it-IT" dirty="0" smtClean="0"/>
              <a:t>”</a:t>
            </a:r>
          </a:p>
          <a:p>
            <a:r>
              <a:rPr lang="it-IT" dirty="0" err="1" smtClean="0"/>
              <a:t>Bonduki</a:t>
            </a:r>
            <a:r>
              <a:rPr lang="it-IT" dirty="0" smtClean="0"/>
              <a:t> CE</a:t>
            </a:r>
            <a:endParaRPr lang="it-IT" dirty="0"/>
          </a:p>
        </p:txBody>
      </p:sp>
      <p:sp>
        <p:nvSpPr>
          <p:cNvPr id="11" name="CasellaDiTesto 10"/>
          <p:cNvSpPr txBox="1"/>
          <p:nvPr/>
        </p:nvSpPr>
        <p:spPr>
          <a:xfrm>
            <a:off x="323528" y="1484784"/>
            <a:ext cx="8568952" cy="461665"/>
          </a:xfrm>
          <a:prstGeom prst="rect">
            <a:avLst/>
          </a:prstGeom>
          <a:noFill/>
        </p:spPr>
        <p:txBody>
          <a:bodyPr wrap="square" rtlCol="0">
            <a:spAutoFit/>
          </a:bodyPr>
          <a:lstStyle/>
          <a:p>
            <a:r>
              <a:rPr lang="it-IT" sz="2400" dirty="0" smtClean="0"/>
              <a:t>Analisi retrospettiva di 187 casi sintomatici 2005-2008</a:t>
            </a:r>
          </a:p>
        </p:txBody>
      </p:sp>
      <p:sp>
        <p:nvSpPr>
          <p:cNvPr id="7" name="CasellaDiTesto 6"/>
          <p:cNvSpPr txBox="1"/>
          <p:nvPr/>
        </p:nvSpPr>
        <p:spPr>
          <a:xfrm>
            <a:off x="755576" y="2276872"/>
            <a:ext cx="7416824" cy="3416320"/>
          </a:xfrm>
          <a:prstGeom prst="rect">
            <a:avLst/>
          </a:prstGeom>
          <a:noFill/>
        </p:spPr>
        <p:txBody>
          <a:bodyPr wrap="square" rtlCol="0">
            <a:spAutoFit/>
          </a:bodyPr>
          <a:lstStyle/>
          <a:p>
            <a:r>
              <a:rPr lang="it-IT" sz="2400" dirty="0" smtClean="0"/>
              <a:t>15 gravidanze spontanee </a:t>
            </a:r>
          </a:p>
          <a:p>
            <a:endParaRPr lang="it-IT" sz="2400" dirty="0" smtClean="0"/>
          </a:p>
          <a:p>
            <a:r>
              <a:rPr lang="it-IT" sz="2400" dirty="0" smtClean="0"/>
              <a:t>87.5% </a:t>
            </a:r>
            <a:r>
              <a:rPr lang="it-IT" sz="2400" dirty="0" err="1" smtClean="0"/>
              <a:t>successful</a:t>
            </a:r>
            <a:r>
              <a:rPr lang="it-IT" sz="2400" dirty="0" smtClean="0"/>
              <a:t> live </a:t>
            </a:r>
            <a:r>
              <a:rPr lang="it-IT" sz="2400" dirty="0" err="1" smtClean="0"/>
              <a:t>births</a:t>
            </a:r>
            <a:endParaRPr lang="it-IT" sz="2400" dirty="0" smtClean="0"/>
          </a:p>
          <a:p>
            <a:r>
              <a:rPr lang="it-IT" sz="2400" dirty="0" smtClean="0"/>
              <a:t>36-39.2 w</a:t>
            </a:r>
          </a:p>
          <a:p>
            <a:r>
              <a:rPr lang="it-IT" sz="2400" dirty="0" err="1" smtClean="0"/>
              <a:t>Mean</a:t>
            </a:r>
            <a:r>
              <a:rPr lang="it-IT" sz="2400" dirty="0" smtClean="0"/>
              <a:t> </a:t>
            </a:r>
            <a:r>
              <a:rPr lang="it-IT" sz="2400" dirty="0" err="1" smtClean="0"/>
              <a:t>time</a:t>
            </a:r>
            <a:r>
              <a:rPr lang="it-IT" sz="2400" dirty="0" smtClean="0"/>
              <a:t> </a:t>
            </a:r>
            <a:r>
              <a:rPr lang="it-IT" sz="2400" dirty="0" err="1" smtClean="0"/>
              <a:t>embolization-conception</a:t>
            </a:r>
            <a:r>
              <a:rPr lang="it-IT" sz="2400" dirty="0" smtClean="0"/>
              <a:t> 23.8 mesi</a:t>
            </a:r>
          </a:p>
          <a:p>
            <a:r>
              <a:rPr lang="it-IT" sz="2400" dirty="0" smtClean="0"/>
              <a:t>TC 100%</a:t>
            </a:r>
          </a:p>
          <a:p>
            <a:r>
              <a:rPr lang="it-IT" sz="2400" dirty="0" smtClean="0"/>
              <a:t>2 placente </a:t>
            </a:r>
            <a:r>
              <a:rPr lang="it-IT" sz="2400" dirty="0" err="1" smtClean="0"/>
              <a:t>accrete</a:t>
            </a:r>
            <a:endParaRPr lang="it-IT" sz="2400" dirty="0" smtClean="0"/>
          </a:p>
          <a:p>
            <a:r>
              <a:rPr lang="it-IT" sz="2400" dirty="0" smtClean="0"/>
              <a:t>1 PPROM</a:t>
            </a:r>
          </a:p>
          <a:p>
            <a:r>
              <a:rPr lang="it-IT" sz="2400" dirty="0" smtClean="0"/>
              <a:t>1 </a:t>
            </a:r>
            <a:r>
              <a:rPr lang="it-IT" sz="2400" dirty="0" err="1" smtClean="0"/>
              <a:t>preeclampsia</a:t>
            </a:r>
            <a:endParaRPr lang="it-IT"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55576" y="260648"/>
            <a:ext cx="7452320" cy="646331"/>
          </a:xfrm>
          <a:prstGeom prst="rect">
            <a:avLst/>
          </a:prstGeom>
          <a:noFill/>
          <a:ln w="12700">
            <a:solidFill>
              <a:schemeClr val="tx1"/>
            </a:solidFill>
          </a:ln>
        </p:spPr>
        <p:txBody>
          <a:bodyPr wrap="square" rtlCol="0">
            <a:spAutoFit/>
          </a:bodyPr>
          <a:lstStyle/>
          <a:p>
            <a:r>
              <a:rPr lang="it-IT" sz="3600" b="1" dirty="0" err="1" smtClean="0">
                <a:solidFill>
                  <a:srgbClr val="DE0000"/>
                </a:solidFill>
                <a:latin typeface="+mj-lt"/>
                <a:ea typeface="Verdana" pitchFamily="34" charset="0"/>
                <a:cs typeface="Verdana" pitchFamily="34" charset="0"/>
              </a:rPr>
              <a:t>Outcomes</a:t>
            </a:r>
            <a:r>
              <a:rPr lang="it-IT" sz="3600" b="1" dirty="0" smtClean="0">
                <a:solidFill>
                  <a:srgbClr val="DE0000"/>
                </a:solidFill>
                <a:latin typeface="+mj-lt"/>
                <a:ea typeface="Verdana" pitchFamily="34" charset="0"/>
                <a:cs typeface="Verdana" pitchFamily="34" charset="0"/>
              </a:rPr>
              <a:t> sulla fertilità: trattamento</a:t>
            </a:r>
            <a:endParaRPr lang="it-IT" sz="3600" b="1" dirty="0">
              <a:solidFill>
                <a:srgbClr val="DE0000"/>
              </a:solidFill>
              <a:latin typeface="+mj-lt"/>
              <a:ea typeface="Verdana" pitchFamily="34" charset="0"/>
              <a:cs typeface="Verdana" pitchFamily="34" charset="0"/>
            </a:endParaRPr>
          </a:p>
        </p:txBody>
      </p:sp>
      <p:sp>
        <p:nvSpPr>
          <p:cNvPr id="5" name="CasellaDiTesto 4"/>
          <p:cNvSpPr txBox="1"/>
          <p:nvPr/>
        </p:nvSpPr>
        <p:spPr>
          <a:xfrm>
            <a:off x="395536" y="908720"/>
            <a:ext cx="8280920" cy="646331"/>
          </a:xfrm>
          <a:prstGeom prst="rect">
            <a:avLst/>
          </a:prstGeom>
          <a:noFill/>
        </p:spPr>
        <p:txBody>
          <a:bodyPr wrap="square" rtlCol="0">
            <a:spAutoFit/>
          </a:bodyPr>
          <a:lstStyle/>
          <a:p>
            <a:r>
              <a:rPr lang="it-IT" dirty="0" err="1" smtClean="0"/>
              <a:t>Semin</a:t>
            </a:r>
            <a:r>
              <a:rPr lang="it-IT" dirty="0" smtClean="0"/>
              <a:t> </a:t>
            </a:r>
            <a:r>
              <a:rPr lang="it-IT" dirty="0" err="1" smtClean="0"/>
              <a:t>Reprod</a:t>
            </a:r>
            <a:r>
              <a:rPr lang="it-IT" dirty="0" smtClean="0"/>
              <a:t> </a:t>
            </a:r>
            <a:r>
              <a:rPr lang="it-IT" dirty="0" err="1" smtClean="0"/>
              <a:t>Med</a:t>
            </a:r>
            <a:r>
              <a:rPr lang="it-IT" dirty="0" smtClean="0"/>
              <a:t> 2010 “</a:t>
            </a:r>
            <a:r>
              <a:rPr lang="it-IT" dirty="0" err="1" smtClean="0"/>
              <a:t>Fibroids</a:t>
            </a:r>
            <a:r>
              <a:rPr lang="it-IT" dirty="0" smtClean="0"/>
              <a:t> and </a:t>
            </a:r>
            <a:r>
              <a:rPr lang="it-IT" dirty="0" err="1" smtClean="0"/>
              <a:t>reproduction</a:t>
            </a:r>
            <a:r>
              <a:rPr lang="it-IT" dirty="0" smtClean="0"/>
              <a:t>”</a:t>
            </a:r>
          </a:p>
          <a:p>
            <a:r>
              <a:rPr lang="it-IT" dirty="0" smtClean="0"/>
              <a:t>Olive </a:t>
            </a:r>
            <a:r>
              <a:rPr lang="it-IT" dirty="0" err="1" smtClean="0"/>
              <a:t>DL</a:t>
            </a:r>
            <a:endParaRPr lang="it-IT" dirty="0"/>
          </a:p>
        </p:txBody>
      </p:sp>
      <p:sp>
        <p:nvSpPr>
          <p:cNvPr id="11" name="CasellaDiTesto 10"/>
          <p:cNvSpPr txBox="1"/>
          <p:nvPr/>
        </p:nvSpPr>
        <p:spPr>
          <a:xfrm>
            <a:off x="323528" y="1484784"/>
            <a:ext cx="8568952" cy="5262979"/>
          </a:xfrm>
          <a:prstGeom prst="rect">
            <a:avLst/>
          </a:prstGeom>
          <a:noFill/>
        </p:spPr>
        <p:txBody>
          <a:bodyPr wrap="square" rtlCol="0">
            <a:spAutoFit/>
          </a:bodyPr>
          <a:lstStyle/>
          <a:p>
            <a:r>
              <a:rPr lang="it-IT" sz="2400" dirty="0" smtClean="0"/>
              <a:t>Fibromi molto comuni in donne con disordini riproduttivi (infertilità, aborti spontanei, complicanze ostetriche)</a:t>
            </a:r>
          </a:p>
          <a:p>
            <a:r>
              <a:rPr lang="it-IT" sz="2400" dirty="0" smtClean="0"/>
              <a:t>Difficile definire il tasso di questi eventi legati ai miomi</a:t>
            </a:r>
          </a:p>
          <a:p>
            <a:endParaRPr lang="it-IT" sz="2400" dirty="0" smtClean="0"/>
          </a:p>
          <a:p>
            <a:r>
              <a:rPr lang="it-IT" sz="2400" dirty="0" smtClean="0"/>
              <a:t>-</a:t>
            </a:r>
            <a:r>
              <a:rPr lang="it-IT" sz="2400" b="1" dirty="0" smtClean="0"/>
              <a:t>sottomucosi</a:t>
            </a:r>
            <a:r>
              <a:rPr lang="it-IT" sz="2400" dirty="0" smtClean="0"/>
              <a:t> diminuiscono la fertilità e aumentano gli aborti spontanei; la  </a:t>
            </a:r>
            <a:r>
              <a:rPr lang="it-IT" sz="2400" dirty="0" err="1" smtClean="0"/>
              <a:t>miomectomia</a:t>
            </a:r>
            <a:r>
              <a:rPr lang="it-IT" sz="2400" dirty="0" smtClean="0"/>
              <a:t> è da valutare</a:t>
            </a:r>
          </a:p>
          <a:p>
            <a:r>
              <a:rPr lang="it-IT" sz="2400" dirty="0" smtClean="0"/>
              <a:t>-</a:t>
            </a:r>
            <a:r>
              <a:rPr lang="it-IT" sz="2400" b="1" dirty="0" smtClean="0"/>
              <a:t>intramurali </a:t>
            </a:r>
            <a:r>
              <a:rPr lang="it-IT" sz="2400" dirty="0" smtClean="0"/>
              <a:t>possono diminuire la fertilità, con evidenze meno solide; sembrano aumentare gli aborti spontanei; non evidenze certe che la </a:t>
            </a:r>
            <a:r>
              <a:rPr lang="it-IT" sz="2400" dirty="0" err="1" smtClean="0"/>
              <a:t>miomectomia</a:t>
            </a:r>
            <a:r>
              <a:rPr lang="it-IT" sz="2400" dirty="0" smtClean="0"/>
              <a:t> riporti alla normalità</a:t>
            </a:r>
          </a:p>
          <a:p>
            <a:pPr>
              <a:buFontTx/>
              <a:buChar char="-"/>
            </a:pPr>
            <a:r>
              <a:rPr lang="it-IT" sz="2400" b="1" dirty="0" smtClean="0"/>
              <a:t>sottosierosi</a:t>
            </a:r>
            <a:r>
              <a:rPr lang="it-IT" sz="2400" dirty="0" smtClean="0"/>
              <a:t> non hanno impatto sulla fertilità, ma possono aumentare il tasso di </a:t>
            </a:r>
            <a:r>
              <a:rPr lang="it-IT" sz="2400" dirty="0" err="1" smtClean="0"/>
              <a:t>abortività</a:t>
            </a:r>
            <a:endParaRPr lang="it-IT" sz="2400" dirty="0" smtClean="0"/>
          </a:p>
          <a:p>
            <a:pPr>
              <a:buFontTx/>
              <a:buChar char="-"/>
            </a:pPr>
            <a:r>
              <a:rPr lang="it-IT" sz="2400" dirty="0" smtClean="0"/>
              <a:t> aumentano comunque il rischio di complicanze ostetriche (TC, </a:t>
            </a:r>
            <a:r>
              <a:rPr lang="it-IT" sz="2400" dirty="0" err="1" smtClean="0"/>
              <a:t>malpresentazione</a:t>
            </a:r>
            <a:r>
              <a:rPr lang="it-IT" sz="2400" dirty="0" smtClean="0"/>
              <a:t>, emorragia post </a:t>
            </a:r>
            <a:r>
              <a:rPr lang="it-IT" sz="2400" dirty="0" err="1" smtClean="0"/>
              <a:t>partum</a:t>
            </a:r>
            <a:r>
              <a:rPr lang="it-IT" sz="2400" dirty="0" smtClean="0"/>
              <a:t>, placenta ritenuta, IUGR, PPT, placenta previa e DIPNI</a:t>
            </a:r>
            <a:endParaRPr lang="it-IT"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79512" y="188640"/>
            <a:ext cx="8748464" cy="646331"/>
          </a:xfrm>
          <a:prstGeom prst="rect">
            <a:avLst/>
          </a:prstGeom>
          <a:noFill/>
          <a:ln w="12700">
            <a:solidFill>
              <a:schemeClr val="tx1"/>
            </a:solidFill>
          </a:ln>
        </p:spPr>
        <p:txBody>
          <a:bodyPr wrap="square" rtlCol="0">
            <a:spAutoFit/>
          </a:bodyPr>
          <a:lstStyle/>
          <a:p>
            <a:r>
              <a:rPr lang="it-IT" sz="3600" b="1" dirty="0" err="1" smtClean="0">
                <a:solidFill>
                  <a:srgbClr val="DE0000"/>
                </a:solidFill>
                <a:latin typeface="+mj-lt"/>
                <a:ea typeface="Verdana" pitchFamily="34" charset="0"/>
                <a:cs typeface="Verdana" pitchFamily="34" charset="0"/>
              </a:rPr>
              <a:t>Outcomes</a:t>
            </a:r>
            <a:r>
              <a:rPr lang="it-IT" sz="3600" b="1" dirty="0" smtClean="0">
                <a:solidFill>
                  <a:srgbClr val="DE0000"/>
                </a:solidFill>
                <a:latin typeface="+mj-lt"/>
                <a:ea typeface="Verdana" pitchFamily="34" charset="0"/>
                <a:cs typeface="Verdana" pitchFamily="34" charset="0"/>
              </a:rPr>
              <a:t> sulla fertilità: approccio chirurgico</a:t>
            </a:r>
            <a:endParaRPr lang="it-IT" sz="3600" b="1" dirty="0">
              <a:solidFill>
                <a:srgbClr val="DE0000"/>
              </a:solidFill>
              <a:latin typeface="+mj-lt"/>
              <a:ea typeface="Verdana" pitchFamily="34" charset="0"/>
              <a:cs typeface="Verdana" pitchFamily="34" charset="0"/>
            </a:endParaRPr>
          </a:p>
        </p:txBody>
      </p:sp>
      <p:sp>
        <p:nvSpPr>
          <p:cNvPr id="5" name="CasellaDiTesto 4"/>
          <p:cNvSpPr txBox="1"/>
          <p:nvPr/>
        </p:nvSpPr>
        <p:spPr>
          <a:xfrm>
            <a:off x="539552" y="908720"/>
            <a:ext cx="8136904" cy="646331"/>
          </a:xfrm>
          <a:prstGeom prst="rect">
            <a:avLst/>
          </a:prstGeom>
          <a:noFill/>
        </p:spPr>
        <p:txBody>
          <a:bodyPr wrap="square" rtlCol="0">
            <a:spAutoFit/>
          </a:bodyPr>
          <a:lstStyle/>
          <a:p>
            <a:r>
              <a:rPr lang="it-IT" dirty="0" err="1" smtClean="0"/>
              <a:t>Cochrane</a:t>
            </a:r>
            <a:r>
              <a:rPr lang="it-IT" dirty="0" smtClean="0"/>
              <a:t> Database </a:t>
            </a:r>
            <a:r>
              <a:rPr lang="it-IT" dirty="0" err="1" smtClean="0"/>
              <a:t>Syst</a:t>
            </a:r>
            <a:r>
              <a:rPr lang="it-IT" dirty="0" smtClean="0"/>
              <a:t> </a:t>
            </a:r>
            <a:r>
              <a:rPr lang="it-IT" dirty="0" err="1" smtClean="0"/>
              <a:t>Rev</a:t>
            </a:r>
            <a:r>
              <a:rPr lang="it-IT" dirty="0" smtClean="0"/>
              <a:t> 2012 “</a:t>
            </a:r>
            <a:r>
              <a:rPr lang="it-IT" dirty="0" err="1" smtClean="0"/>
              <a:t>Surgical</a:t>
            </a:r>
            <a:r>
              <a:rPr lang="it-IT" dirty="0" smtClean="0"/>
              <a:t> treatment </a:t>
            </a:r>
            <a:r>
              <a:rPr lang="it-IT" dirty="0" err="1" smtClean="0"/>
              <a:t>of</a:t>
            </a:r>
            <a:r>
              <a:rPr lang="it-IT" dirty="0" smtClean="0"/>
              <a:t> </a:t>
            </a:r>
            <a:r>
              <a:rPr lang="it-IT" dirty="0" err="1" smtClean="0"/>
              <a:t>fibroids</a:t>
            </a:r>
            <a:r>
              <a:rPr lang="it-IT" dirty="0" smtClean="0"/>
              <a:t> </a:t>
            </a:r>
            <a:r>
              <a:rPr lang="it-IT" dirty="0" err="1" smtClean="0"/>
              <a:t>for</a:t>
            </a:r>
            <a:r>
              <a:rPr lang="it-IT" dirty="0" smtClean="0"/>
              <a:t> </a:t>
            </a:r>
            <a:r>
              <a:rPr lang="it-IT" dirty="0" err="1" smtClean="0"/>
              <a:t>subfertility</a:t>
            </a:r>
            <a:r>
              <a:rPr lang="it-IT" dirty="0" smtClean="0"/>
              <a:t>”</a:t>
            </a:r>
          </a:p>
          <a:p>
            <a:r>
              <a:rPr lang="it-IT" dirty="0" err="1" smtClean="0"/>
              <a:t>Metwally</a:t>
            </a:r>
            <a:r>
              <a:rPr lang="it-IT" dirty="0" smtClean="0"/>
              <a:t> M</a:t>
            </a:r>
            <a:endParaRPr lang="it-IT" dirty="0"/>
          </a:p>
        </p:txBody>
      </p:sp>
      <p:sp>
        <p:nvSpPr>
          <p:cNvPr id="11" name="CasellaDiTesto 10"/>
          <p:cNvSpPr txBox="1"/>
          <p:nvPr/>
        </p:nvSpPr>
        <p:spPr>
          <a:xfrm>
            <a:off x="323528" y="1556792"/>
            <a:ext cx="8568952" cy="4524315"/>
          </a:xfrm>
          <a:prstGeom prst="rect">
            <a:avLst/>
          </a:prstGeom>
          <a:noFill/>
        </p:spPr>
        <p:txBody>
          <a:bodyPr wrap="square" rtlCol="0">
            <a:spAutoFit/>
          </a:bodyPr>
          <a:lstStyle/>
          <a:p>
            <a:r>
              <a:rPr lang="it-IT" sz="2400" b="1" dirty="0" smtClean="0"/>
              <a:t>Background</a:t>
            </a:r>
          </a:p>
          <a:p>
            <a:r>
              <a:rPr lang="it-IT" sz="2400" dirty="0" smtClean="0"/>
              <a:t>Possibile impatto negativo dei fibromi sulla fertilità. Possono essere rimossi chirurgicamente (</a:t>
            </a:r>
            <a:r>
              <a:rPr lang="it-IT" sz="2400" dirty="0" err="1" smtClean="0"/>
              <a:t>miomectomia</a:t>
            </a:r>
            <a:r>
              <a:rPr lang="it-IT" sz="2400" dirty="0" smtClean="0"/>
              <a:t>) per via </a:t>
            </a:r>
            <a:r>
              <a:rPr lang="it-IT" sz="2400" dirty="0" err="1" smtClean="0"/>
              <a:t>laparotomica</a:t>
            </a:r>
            <a:r>
              <a:rPr lang="it-IT" sz="2400" dirty="0" smtClean="0"/>
              <a:t>, laparoscopica o </a:t>
            </a:r>
            <a:r>
              <a:rPr lang="it-IT" sz="2400" dirty="0" err="1" smtClean="0"/>
              <a:t>isteroscopica</a:t>
            </a:r>
            <a:r>
              <a:rPr lang="it-IT" sz="2400" dirty="0" smtClean="0"/>
              <a:t> a seconda delle dimensioni, sede e tipo dei miomi. La procedura non è esente da rischi; determinare se un procedura può portare a miglioramento della fertilità e se così decidere l’approccio chirurgico ideale</a:t>
            </a:r>
          </a:p>
          <a:p>
            <a:endParaRPr lang="it-IT" sz="2400" dirty="0" smtClean="0"/>
          </a:p>
          <a:p>
            <a:r>
              <a:rPr lang="it-IT" sz="2400" b="1" dirty="0" smtClean="0"/>
              <a:t>Criteri di selezione</a:t>
            </a:r>
          </a:p>
          <a:p>
            <a:r>
              <a:rPr lang="it-IT" sz="2400" dirty="0" err="1" smtClean="0"/>
              <a:t>Trials</a:t>
            </a:r>
            <a:r>
              <a:rPr lang="it-IT" sz="2400" dirty="0" smtClean="0"/>
              <a:t> clinici controllati randomizzati sull’effetto della </a:t>
            </a:r>
            <a:r>
              <a:rPr lang="it-IT" sz="2400" dirty="0" err="1" smtClean="0"/>
              <a:t>miomectomia</a:t>
            </a:r>
            <a:r>
              <a:rPr lang="it-IT" sz="2400" dirty="0" smtClean="0"/>
              <a:t> vs non intervento e l’effetto di differenti approcci chirurgici sugli </a:t>
            </a:r>
            <a:r>
              <a:rPr lang="it-IT" sz="2400" dirty="0" err="1" smtClean="0"/>
              <a:t>outcomes</a:t>
            </a:r>
            <a:r>
              <a:rPr lang="it-IT" sz="2400" dirty="0" smtClean="0"/>
              <a:t> della fertilità in donne con fibromi uterini</a:t>
            </a:r>
            <a:endParaRPr lang="it-IT"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79512" y="188640"/>
            <a:ext cx="8748464" cy="646331"/>
          </a:xfrm>
          <a:prstGeom prst="rect">
            <a:avLst/>
          </a:prstGeom>
          <a:noFill/>
          <a:ln w="12700">
            <a:solidFill>
              <a:schemeClr val="tx1"/>
            </a:solidFill>
          </a:ln>
        </p:spPr>
        <p:txBody>
          <a:bodyPr wrap="square" rtlCol="0">
            <a:spAutoFit/>
          </a:bodyPr>
          <a:lstStyle/>
          <a:p>
            <a:r>
              <a:rPr lang="it-IT" sz="3600" b="1" dirty="0" err="1" smtClean="0">
                <a:solidFill>
                  <a:srgbClr val="DE0000"/>
                </a:solidFill>
                <a:latin typeface="+mj-lt"/>
                <a:ea typeface="Verdana" pitchFamily="34" charset="0"/>
                <a:cs typeface="Verdana" pitchFamily="34" charset="0"/>
              </a:rPr>
              <a:t>Outcomes</a:t>
            </a:r>
            <a:r>
              <a:rPr lang="it-IT" sz="3600" b="1" dirty="0" smtClean="0">
                <a:solidFill>
                  <a:srgbClr val="DE0000"/>
                </a:solidFill>
                <a:latin typeface="+mj-lt"/>
                <a:ea typeface="Verdana" pitchFamily="34" charset="0"/>
                <a:cs typeface="Verdana" pitchFamily="34" charset="0"/>
              </a:rPr>
              <a:t> sulla fertilità: approccio chirurgico</a:t>
            </a:r>
            <a:endParaRPr lang="it-IT" sz="3600" b="1" dirty="0">
              <a:solidFill>
                <a:srgbClr val="DE0000"/>
              </a:solidFill>
              <a:latin typeface="+mj-lt"/>
              <a:ea typeface="Verdana" pitchFamily="34" charset="0"/>
              <a:cs typeface="Verdana" pitchFamily="34" charset="0"/>
            </a:endParaRPr>
          </a:p>
        </p:txBody>
      </p:sp>
      <p:sp>
        <p:nvSpPr>
          <p:cNvPr id="5" name="CasellaDiTesto 4"/>
          <p:cNvSpPr txBox="1"/>
          <p:nvPr/>
        </p:nvSpPr>
        <p:spPr>
          <a:xfrm>
            <a:off x="539552" y="908720"/>
            <a:ext cx="8136904" cy="646331"/>
          </a:xfrm>
          <a:prstGeom prst="rect">
            <a:avLst/>
          </a:prstGeom>
          <a:noFill/>
        </p:spPr>
        <p:txBody>
          <a:bodyPr wrap="square" rtlCol="0">
            <a:spAutoFit/>
          </a:bodyPr>
          <a:lstStyle/>
          <a:p>
            <a:r>
              <a:rPr lang="it-IT" dirty="0" err="1" smtClean="0"/>
              <a:t>Cochrane</a:t>
            </a:r>
            <a:r>
              <a:rPr lang="it-IT" dirty="0" smtClean="0"/>
              <a:t> Database </a:t>
            </a:r>
            <a:r>
              <a:rPr lang="it-IT" dirty="0" err="1" smtClean="0"/>
              <a:t>Syst</a:t>
            </a:r>
            <a:r>
              <a:rPr lang="it-IT" dirty="0" smtClean="0"/>
              <a:t> </a:t>
            </a:r>
            <a:r>
              <a:rPr lang="it-IT" dirty="0" err="1" smtClean="0"/>
              <a:t>Rev</a:t>
            </a:r>
            <a:r>
              <a:rPr lang="it-IT" dirty="0" smtClean="0"/>
              <a:t> 2012 “</a:t>
            </a:r>
            <a:r>
              <a:rPr lang="it-IT" dirty="0" err="1" smtClean="0"/>
              <a:t>Surgical</a:t>
            </a:r>
            <a:r>
              <a:rPr lang="it-IT" dirty="0" smtClean="0"/>
              <a:t> treatment </a:t>
            </a:r>
            <a:r>
              <a:rPr lang="it-IT" dirty="0" err="1" smtClean="0"/>
              <a:t>of</a:t>
            </a:r>
            <a:r>
              <a:rPr lang="it-IT" dirty="0" smtClean="0"/>
              <a:t> </a:t>
            </a:r>
            <a:r>
              <a:rPr lang="it-IT" dirty="0" err="1" smtClean="0"/>
              <a:t>fibroids</a:t>
            </a:r>
            <a:r>
              <a:rPr lang="it-IT" dirty="0" smtClean="0"/>
              <a:t> </a:t>
            </a:r>
            <a:r>
              <a:rPr lang="it-IT" dirty="0" err="1" smtClean="0"/>
              <a:t>for</a:t>
            </a:r>
            <a:r>
              <a:rPr lang="it-IT" dirty="0" smtClean="0"/>
              <a:t> </a:t>
            </a:r>
            <a:r>
              <a:rPr lang="it-IT" dirty="0" err="1" smtClean="0"/>
              <a:t>subfertility</a:t>
            </a:r>
            <a:r>
              <a:rPr lang="it-IT" dirty="0" smtClean="0"/>
              <a:t>”</a:t>
            </a:r>
          </a:p>
          <a:p>
            <a:r>
              <a:rPr lang="it-IT" dirty="0" err="1" smtClean="0"/>
              <a:t>Metwally</a:t>
            </a:r>
            <a:r>
              <a:rPr lang="it-IT" dirty="0" smtClean="0"/>
              <a:t> M</a:t>
            </a:r>
            <a:endParaRPr lang="it-IT" dirty="0"/>
          </a:p>
        </p:txBody>
      </p:sp>
      <p:sp>
        <p:nvSpPr>
          <p:cNvPr id="11" name="CasellaDiTesto 10"/>
          <p:cNvSpPr txBox="1"/>
          <p:nvPr/>
        </p:nvSpPr>
        <p:spPr>
          <a:xfrm>
            <a:off x="323528" y="1844824"/>
            <a:ext cx="8568952" cy="4893647"/>
          </a:xfrm>
          <a:prstGeom prst="rect">
            <a:avLst/>
          </a:prstGeom>
          <a:noFill/>
        </p:spPr>
        <p:txBody>
          <a:bodyPr wrap="square" rtlCol="0">
            <a:spAutoFit/>
          </a:bodyPr>
          <a:lstStyle/>
          <a:p>
            <a:r>
              <a:rPr lang="it-IT" sz="2400" b="1" dirty="0" smtClean="0"/>
              <a:t>Risultati principali</a:t>
            </a:r>
          </a:p>
          <a:p>
            <a:r>
              <a:rPr lang="it-IT" sz="2400" dirty="0" smtClean="0"/>
              <a:t>Uno studio ha valutato l’effetto della </a:t>
            </a:r>
            <a:r>
              <a:rPr lang="it-IT" sz="2400" dirty="0" err="1" smtClean="0"/>
              <a:t>miomectomia</a:t>
            </a:r>
            <a:r>
              <a:rPr lang="it-IT" sz="2400" dirty="0" smtClean="0"/>
              <a:t> sugli </a:t>
            </a:r>
            <a:r>
              <a:rPr lang="it-IT" sz="2400" dirty="0" err="1" smtClean="0"/>
              <a:t>outcomes</a:t>
            </a:r>
            <a:r>
              <a:rPr lang="it-IT" sz="2400" dirty="0" smtClean="0"/>
              <a:t> riproduttivi e non ha mostrato differenze sul tasso clinico di gravidanze per miomi intramurali, sottomucosi, </a:t>
            </a:r>
            <a:r>
              <a:rPr lang="it-IT" sz="2400" dirty="0" err="1" smtClean="0"/>
              <a:t>intramurali+sottomucosi</a:t>
            </a:r>
            <a:r>
              <a:rPr lang="it-IT" sz="2400" dirty="0" smtClean="0"/>
              <a:t> o </a:t>
            </a:r>
            <a:r>
              <a:rPr lang="it-IT" sz="2400" dirty="0" err="1" smtClean="0"/>
              <a:t>intramurali+sottosierosi</a:t>
            </a:r>
            <a:r>
              <a:rPr lang="it-IT" sz="2400" dirty="0" smtClean="0"/>
              <a:t>.</a:t>
            </a:r>
          </a:p>
          <a:p>
            <a:r>
              <a:rPr lang="it-IT" sz="2400" dirty="0" smtClean="0"/>
              <a:t>Non differenze per un effetto significativo della </a:t>
            </a:r>
            <a:r>
              <a:rPr lang="it-IT" sz="2400" dirty="0" err="1" smtClean="0"/>
              <a:t>miomectomia</a:t>
            </a:r>
            <a:r>
              <a:rPr lang="it-IT" sz="2400" dirty="0" smtClean="0"/>
              <a:t> per nessun tipo di mioma sul tasso di </a:t>
            </a:r>
            <a:r>
              <a:rPr lang="it-IT" sz="2400" dirty="0" err="1" smtClean="0"/>
              <a:t>abortività</a:t>
            </a:r>
            <a:endParaRPr lang="it-IT" sz="2400" dirty="0" smtClean="0"/>
          </a:p>
          <a:p>
            <a:r>
              <a:rPr lang="it-IT" sz="2400" dirty="0" smtClean="0"/>
              <a:t>Rispetto al tipo di approccio chirurgico, le evidenze di due studi randomizzati suggeriscono non differenze tra laparoscopia e laparotomia  per live birth rate (OR 0.8), </a:t>
            </a:r>
            <a:r>
              <a:rPr lang="it-IT" sz="2400" dirty="0" err="1" smtClean="0"/>
              <a:t>clinical</a:t>
            </a:r>
            <a:r>
              <a:rPr lang="it-IT" sz="2400" dirty="0" smtClean="0"/>
              <a:t> </a:t>
            </a:r>
            <a:r>
              <a:rPr lang="it-IT" sz="2400" dirty="0" err="1" smtClean="0"/>
              <a:t>pregnancy</a:t>
            </a:r>
            <a:r>
              <a:rPr lang="it-IT" sz="2400" dirty="0" smtClean="0"/>
              <a:t> rate (OR 0.96), </a:t>
            </a:r>
            <a:r>
              <a:rPr lang="it-IT" sz="2400" dirty="0" err="1" smtClean="0"/>
              <a:t>ongoing</a:t>
            </a:r>
            <a:r>
              <a:rPr lang="it-IT" sz="2400" dirty="0" smtClean="0"/>
              <a:t> </a:t>
            </a:r>
            <a:r>
              <a:rPr lang="it-IT" sz="2400" dirty="0" err="1" smtClean="0"/>
              <a:t>pregnancy</a:t>
            </a:r>
            <a:r>
              <a:rPr lang="it-IT" sz="2400" dirty="0" smtClean="0"/>
              <a:t> rate (OR 1.61), </a:t>
            </a:r>
            <a:r>
              <a:rPr lang="it-IT" sz="2400" dirty="0" err="1" smtClean="0"/>
              <a:t>preterm</a:t>
            </a:r>
            <a:r>
              <a:rPr lang="it-IT" sz="2400" dirty="0" smtClean="0"/>
              <a:t> </a:t>
            </a:r>
            <a:r>
              <a:rPr lang="it-IT" sz="2400" dirty="0" err="1" smtClean="0"/>
              <a:t>labour</a:t>
            </a:r>
            <a:r>
              <a:rPr lang="it-IT" sz="2400" dirty="0" smtClean="0"/>
              <a:t> (OR 0.68) and </a:t>
            </a:r>
            <a:r>
              <a:rPr lang="it-IT" sz="2400" dirty="0" err="1" smtClean="0"/>
              <a:t>cesarean</a:t>
            </a:r>
            <a:r>
              <a:rPr lang="it-IT" sz="2400" dirty="0" smtClean="0"/>
              <a:t> </a:t>
            </a:r>
            <a:r>
              <a:rPr lang="it-IT" sz="2400" dirty="0" err="1" smtClean="0"/>
              <a:t>section</a:t>
            </a:r>
            <a:r>
              <a:rPr lang="it-IT" sz="2400" dirty="0" smtClean="0"/>
              <a:t> rate (0.59)</a:t>
            </a:r>
          </a:p>
          <a:p>
            <a:endParaRPr lang="it-IT"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31032" y="980728"/>
            <a:ext cx="8712968" cy="5693866"/>
          </a:xfrm>
          <a:prstGeom prst="rect">
            <a:avLst/>
          </a:prstGeom>
        </p:spPr>
        <p:txBody>
          <a:bodyPr wrap="square">
            <a:spAutoFit/>
          </a:bodyPr>
          <a:lstStyle/>
          <a:p>
            <a:r>
              <a:rPr lang="it-IT" sz="2800" dirty="0" smtClean="0"/>
              <a:t>E’ il </a:t>
            </a:r>
            <a:r>
              <a:rPr lang="it-IT" sz="2800" dirty="0" err="1" smtClean="0"/>
              <a:t>piu</a:t>
            </a:r>
            <a:r>
              <a:rPr lang="it-IT" sz="2800" dirty="0" smtClean="0"/>
              <a:t> frequente tumore benigno dell’utero ed è presente in </a:t>
            </a:r>
            <a:r>
              <a:rPr lang="it-IT" sz="2800" dirty="0" err="1" smtClean="0"/>
              <a:t>piu</a:t>
            </a:r>
            <a:r>
              <a:rPr lang="it-IT" sz="2800" dirty="0" smtClean="0"/>
              <a:t> del 20% delle donne con età maggiore di 35 anni. </a:t>
            </a:r>
            <a:endParaRPr lang="it-IT" sz="2800" dirty="0" smtClean="0"/>
          </a:p>
          <a:p>
            <a:endParaRPr lang="it-IT" sz="2800" dirty="0" smtClean="0"/>
          </a:p>
          <a:p>
            <a:r>
              <a:rPr lang="it-IT" sz="2800" dirty="0" smtClean="0"/>
              <a:t>Origina </a:t>
            </a:r>
            <a:r>
              <a:rPr lang="it-IT" sz="2800" dirty="0" smtClean="0"/>
              <a:t>dal </a:t>
            </a:r>
            <a:r>
              <a:rPr lang="it-IT" sz="2800" dirty="0" smtClean="0"/>
              <a:t>tessuto muscolare uterino (unico</a:t>
            </a:r>
            <a:r>
              <a:rPr lang="it-IT" sz="2800" dirty="0" smtClean="0"/>
              <a:t>, </a:t>
            </a:r>
            <a:r>
              <a:rPr lang="it-IT" sz="2800" dirty="0" smtClean="0"/>
              <a:t> spesso formazioni multiple).</a:t>
            </a:r>
          </a:p>
          <a:p>
            <a:r>
              <a:rPr lang="it-IT" sz="2800" dirty="0" smtClean="0"/>
              <a:t>D</a:t>
            </a:r>
            <a:r>
              <a:rPr lang="it-IT" sz="2800" dirty="0" smtClean="0"/>
              <a:t>imensioni variabili (da </a:t>
            </a:r>
            <a:r>
              <a:rPr lang="it-IT" sz="2800" dirty="0" smtClean="0"/>
              <a:t>pochi millimetri fino ad oltre 10-15 </a:t>
            </a:r>
            <a:r>
              <a:rPr lang="it-IT" sz="2800" dirty="0" smtClean="0"/>
              <a:t>cm), </a:t>
            </a:r>
            <a:r>
              <a:rPr lang="it-IT" sz="2800" dirty="0" smtClean="0"/>
              <a:t>raggiungendo, nei casi estremi, delle dimensioni tali da occupare buona parte dell’addome. </a:t>
            </a:r>
            <a:endParaRPr lang="it-IT" sz="2800" dirty="0" smtClean="0"/>
          </a:p>
          <a:p>
            <a:endParaRPr lang="it-IT" sz="2800" dirty="0" smtClean="0"/>
          </a:p>
          <a:p>
            <a:r>
              <a:rPr lang="it-IT" sz="2800" dirty="0" smtClean="0"/>
              <a:t>Non </a:t>
            </a:r>
            <a:r>
              <a:rPr lang="it-IT" sz="2800" dirty="0" smtClean="0"/>
              <a:t>esiste una sede caratteristica di insorgenza dei fibromi</a:t>
            </a:r>
            <a:r>
              <a:rPr lang="it-IT" sz="2800" dirty="0" smtClean="0"/>
              <a:t>, prevalentemente insorgenza a </a:t>
            </a:r>
            <a:r>
              <a:rPr lang="it-IT" sz="2800" dirty="0" smtClean="0"/>
              <a:t>carico del corpo uterino (95%), dove lo spessore dello strato muscolare è maggiore.</a:t>
            </a:r>
            <a:endParaRPr lang="it-IT" sz="2800" dirty="0"/>
          </a:p>
        </p:txBody>
      </p:sp>
      <p:sp>
        <p:nvSpPr>
          <p:cNvPr id="3" name="CasellaDiTesto 2"/>
          <p:cNvSpPr txBox="1"/>
          <p:nvPr/>
        </p:nvSpPr>
        <p:spPr>
          <a:xfrm>
            <a:off x="1835696" y="188640"/>
            <a:ext cx="4176464" cy="707886"/>
          </a:xfrm>
          <a:prstGeom prst="rect">
            <a:avLst/>
          </a:prstGeom>
          <a:noFill/>
          <a:ln w="12700">
            <a:solidFill>
              <a:schemeClr val="tx1"/>
            </a:solidFill>
          </a:ln>
        </p:spPr>
        <p:txBody>
          <a:bodyPr wrap="square" rtlCol="0">
            <a:spAutoFit/>
          </a:bodyPr>
          <a:lstStyle/>
          <a:p>
            <a:r>
              <a:rPr lang="it-IT" sz="4000" b="1" dirty="0" smtClean="0">
                <a:solidFill>
                  <a:srgbClr val="DE0000"/>
                </a:solidFill>
                <a:latin typeface="+mj-lt"/>
                <a:ea typeface="Verdana" pitchFamily="34" charset="0"/>
                <a:cs typeface="Verdana" pitchFamily="34" charset="0"/>
              </a:rPr>
              <a:t>C</a:t>
            </a:r>
            <a:r>
              <a:rPr lang="it-IT" sz="4000" b="1" dirty="0" smtClean="0">
                <a:solidFill>
                  <a:srgbClr val="DE0000"/>
                </a:solidFill>
                <a:latin typeface="+mj-lt"/>
                <a:ea typeface="Verdana" pitchFamily="34" charset="0"/>
                <a:cs typeface="Verdana" pitchFamily="34" charset="0"/>
              </a:rPr>
              <a:t>aratteristiche</a:t>
            </a:r>
            <a:endParaRPr lang="it-IT" sz="4000" b="1" dirty="0">
              <a:solidFill>
                <a:srgbClr val="DE0000"/>
              </a:solidFill>
              <a:latin typeface="+mj-lt"/>
              <a:ea typeface="Verdana" pitchFamily="34" charset="0"/>
              <a:cs typeface="Verdana"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51520" y="260648"/>
            <a:ext cx="8892480" cy="646331"/>
          </a:xfrm>
          <a:prstGeom prst="rect">
            <a:avLst/>
          </a:prstGeom>
          <a:noFill/>
          <a:ln w="12700">
            <a:solidFill>
              <a:schemeClr val="tx1"/>
            </a:solidFill>
          </a:ln>
        </p:spPr>
        <p:txBody>
          <a:bodyPr wrap="square" rtlCol="0">
            <a:spAutoFit/>
          </a:bodyPr>
          <a:lstStyle/>
          <a:p>
            <a:r>
              <a:rPr lang="it-IT" sz="3600" b="1" dirty="0" err="1" smtClean="0">
                <a:solidFill>
                  <a:srgbClr val="DE0000"/>
                </a:solidFill>
                <a:latin typeface="+mj-lt"/>
                <a:ea typeface="Verdana" pitchFamily="34" charset="0"/>
                <a:cs typeface="Verdana" pitchFamily="34" charset="0"/>
              </a:rPr>
              <a:t>Outcomes</a:t>
            </a:r>
            <a:r>
              <a:rPr lang="it-IT" sz="3600" b="1" dirty="0" smtClean="0">
                <a:solidFill>
                  <a:srgbClr val="DE0000"/>
                </a:solidFill>
                <a:latin typeface="+mj-lt"/>
                <a:ea typeface="Verdana" pitchFamily="34" charset="0"/>
                <a:cs typeface="Verdana" pitchFamily="34" charset="0"/>
              </a:rPr>
              <a:t> sulla fertilità: approccio chirurgico</a:t>
            </a:r>
            <a:endParaRPr lang="it-IT" sz="3600" b="1" dirty="0">
              <a:solidFill>
                <a:srgbClr val="DE0000"/>
              </a:solidFill>
              <a:latin typeface="+mj-lt"/>
              <a:ea typeface="Verdana" pitchFamily="34" charset="0"/>
              <a:cs typeface="Verdana" pitchFamily="34" charset="0"/>
            </a:endParaRPr>
          </a:p>
        </p:txBody>
      </p:sp>
      <p:sp>
        <p:nvSpPr>
          <p:cNvPr id="5" name="CasellaDiTesto 4"/>
          <p:cNvSpPr txBox="1"/>
          <p:nvPr/>
        </p:nvSpPr>
        <p:spPr>
          <a:xfrm>
            <a:off x="539552" y="908720"/>
            <a:ext cx="8136904" cy="646331"/>
          </a:xfrm>
          <a:prstGeom prst="rect">
            <a:avLst/>
          </a:prstGeom>
          <a:noFill/>
        </p:spPr>
        <p:txBody>
          <a:bodyPr wrap="square" rtlCol="0">
            <a:spAutoFit/>
          </a:bodyPr>
          <a:lstStyle/>
          <a:p>
            <a:r>
              <a:rPr lang="it-IT" dirty="0" err="1" smtClean="0"/>
              <a:t>Cochrane</a:t>
            </a:r>
            <a:r>
              <a:rPr lang="it-IT" dirty="0" smtClean="0"/>
              <a:t> Database </a:t>
            </a:r>
            <a:r>
              <a:rPr lang="it-IT" dirty="0" err="1" smtClean="0"/>
              <a:t>Syst</a:t>
            </a:r>
            <a:r>
              <a:rPr lang="it-IT" dirty="0" smtClean="0"/>
              <a:t> </a:t>
            </a:r>
            <a:r>
              <a:rPr lang="it-IT" dirty="0" err="1" smtClean="0"/>
              <a:t>Rev</a:t>
            </a:r>
            <a:r>
              <a:rPr lang="it-IT" dirty="0" smtClean="0"/>
              <a:t> 2012 “</a:t>
            </a:r>
            <a:r>
              <a:rPr lang="it-IT" dirty="0" err="1" smtClean="0"/>
              <a:t>Surgical</a:t>
            </a:r>
            <a:r>
              <a:rPr lang="it-IT" dirty="0" smtClean="0"/>
              <a:t> treatment </a:t>
            </a:r>
            <a:r>
              <a:rPr lang="it-IT" dirty="0" err="1" smtClean="0"/>
              <a:t>of</a:t>
            </a:r>
            <a:r>
              <a:rPr lang="it-IT" dirty="0" smtClean="0"/>
              <a:t> </a:t>
            </a:r>
            <a:r>
              <a:rPr lang="it-IT" dirty="0" err="1" smtClean="0"/>
              <a:t>fibroids</a:t>
            </a:r>
            <a:r>
              <a:rPr lang="it-IT" dirty="0" smtClean="0"/>
              <a:t> </a:t>
            </a:r>
            <a:r>
              <a:rPr lang="it-IT" dirty="0" err="1" smtClean="0"/>
              <a:t>for</a:t>
            </a:r>
            <a:r>
              <a:rPr lang="it-IT" dirty="0" smtClean="0"/>
              <a:t> </a:t>
            </a:r>
            <a:r>
              <a:rPr lang="it-IT" dirty="0" err="1" smtClean="0"/>
              <a:t>subfertility</a:t>
            </a:r>
            <a:r>
              <a:rPr lang="it-IT" dirty="0" smtClean="0"/>
              <a:t>”</a:t>
            </a:r>
          </a:p>
          <a:p>
            <a:r>
              <a:rPr lang="it-IT" dirty="0" err="1" smtClean="0"/>
              <a:t>Metwally</a:t>
            </a:r>
            <a:r>
              <a:rPr lang="it-IT" dirty="0" smtClean="0"/>
              <a:t> M</a:t>
            </a:r>
            <a:endParaRPr lang="it-IT" dirty="0"/>
          </a:p>
        </p:txBody>
      </p:sp>
      <p:sp>
        <p:nvSpPr>
          <p:cNvPr id="11" name="CasellaDiTesto 10"/>
          <p:cNvSpPr txBox="1"/>
          <p:nvPr/>
        </p:nvSpPr>
        <p:spPr>
          <a:xfrm>
            <a:off x="323528" y="1844824"/>
            <a:ext cx="8568952" cy="4154984"/>
          </a:xfrm>
          <a:prstGeom prst="rect">
            <a:avLst/>
          </a:prstGeom>
          <a:noFill/>
        </p:spPr>
        <p:txBody>
          <a:bodyPr wrap="square" rtlCol="0">
            <a:spAutoFit/>
          </a:bodyPr>
          <a:lstStyle/>
          <a:p>
            <a:r>
              <a:rPr lang="it-IT" sz="2400" b="1" dirty="0" smtClean="0"/>
              <a:t>Conclusioni degli autori</a:t>
            </a:r>
          </a:p>
          <a:p>
            <a:r>
              <a:rPr lang="it-IT" sz="2400" dirty="0" smtClean="0"/>
              <a:t>Evidenze insufficienti dai </a:t>
            </a:r>
            <a:r>
              <a:rPr lang="it-IT" sz="2400" dirty="0" err="1" smtClean="0"/>
              <a:t>trials</a:t>
            </a:r>
            <a:r>
              <a:rPr lang="it-IT" sz="2400" dirty="0" smtClean="0"/>
              <a:t> randomizzati controllati per valutare il ruolo delle </a:t>
            </a:r>
            <a:r>
              <a:rPr lang="it-IT" sz="2400" dirty="0" err="1" smtClean="0"/>
              <a:t>miomectomia</a:t>
            </a:r>
            <a:r>
              <a:rPr lang="it-IT" sz="2400" dirty="0" smtClean="0"/>
              <a:t> nel migliorare la fertilità.</a:t>
            </a:r>
          </a:p>
          <a:p>
            <a:endParaRPr lang="it-IT" sz="2400" dirty="0" smtClean="0"/>
          </a:p>
          <a:p>
            <a:r>
              <a:rPr lang="it-IT" sz="2400" dirty="0" smtClean="0"/>
              <a:t>Rispetto al tipo di approccio chirurgico alla </a:t>
            </a:r>
            <a:r>
              <a:rPr lang="it-IT" sz="2400" dirty="0" err="1" smtClean="0"/>
              <a:t>miomectomia</a:t>
            </a:r>
            <a:r>
              <a:rPr lang="it-IT" sz="2400" dirty="0" smtClean="0"/>
              <a:t> gli studi suggeriscono che non ci siano differenze tra la laparoscopia e la laparotomia sulle performance di fertilità; da verificare con studi più ampi.</a:t>
            </a:r>
          </a:p>
          <a:p>
            <a:endParaRPr lang="it-IT" sz="2400" dirty="0" smtClean="0"/>
          </a:p>
          <a:p>
            <a:r>
              <a:rPr lang="it-IT" sz="2400" dirty="0" smtClean="0"/>
              <a:t>Non evidenza da studi randomizzati controllati sull’effetto della </a:t>
            </a:r>
            <a:r>
              <a:rPr lang="it-IT" sz="2400" dirty="0" err="1" smtClean="0"/>
              <a:t>miomectomia</a:t>
            </a:r>
            <a:r>
              <a:rPr lang="it-IT" sz="2400" dirty="0" smtClean="0"/>
              <a:t> </a:t>
            </a:r>
            <a:r>
              <a:rPr lang="it-IT" sz="2400" dirty="0" err="1" smtClean="0"/>
              <a:t>isteroscopica</a:t>
            </a:r>
            <a:r>
              <a:rPr lang="it-IT" sz="2400" dirty="0" smtClean="0"/>
              <a:t> sugli </a:t>
            </a:r>
            <a:r>
              <a:rPr lang="it-IT" sz="2400" dirty="0" err="1" smtClean="0"/>
              <a:t>outcomes</a:t>
            </a:r>
            <a:r>
              <a:rPr lang="it-IT" sz="2400" dirty="0" smtClean="0"/>
              <a:t> della fertilità.</a:t>
            </a:r>
            <a:endParaRPr lang="it-IT"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11560" y="188640"/>
            <a:ext cx="8208912" cy="584775"/>
          </a:xfrm>
          <a:prstGeom prst="rect">
            <a:avLst/>
          </a:prstGeom>
          <a:noFill/>
          <a:ln w="12700">
            <a:solidFill>
              <a:schemeClr val="tx1"/>
            </a:solidFill>
          </a:ln>
        </p:spPr>
        <p:txBody>
          <a:bodyPr wrap="square" rtlCol="0">
            <a:spAutoFit/>
          </a:bodyPr>
          <a:lstStyle/>
          <a:p>
            <a:r>
              <a:rPr lang="it-IT" sz="3200" b="1" dirty="0" err="1" smtClean="0">
                <a:solidFill>
                  <a:srgbClr val="DE0000"/>
                </a:solidFill>
                <a:latin typeface="+mj-lt"/>
                <a:ea typeface="Verdana" pitchFamily="34" charset="0"/>
                <a:cs typeface="Verdana" pitchFamily="34" charset="0"/>
              </a:rPr>
              <a:t>Outcomes</a:t>
            </a:r>
            <a:r>
              <a:rPr lang="it-IT" sz="3200" b="1" dirty="0" smtClean="0">
                <a:solidFill>
                  <a:srgbClr val="DE0000"/>
                </a:solidFill>
                <a:latin typeface="+mj-lt"/>
                <a:ea typeface="Verdana" pitchFamily="34" charset="0"/>
                <a:cs typeface="Verdana" pitchFamily="34" charset="0"/>
              </a:rPr>
              <a:t> sulla fertilità: trattamento medico</a:t>
            </a:r>
            <a:endParaRPr lang="it-IT" sz="3200" b="1" dirty="0">
              <a:solidFill>
                <a:srgbClr val="DE0000"/>
              </a:solidFill>
              <a:latin typeface="+mj-lt"/>
              <a:ea typeface="Verdana" pitchFamily="34" charset="0"/>
              <a:cs typeface="Verdana" pitchFamily="34" charset="0"/>
            </a:endParaRPr>
          </a:p>
        </p:txBody>
      </p:sp>
      <p:sp>
        <p:nvSpPr>
          <p:cNvPr id="5" name="CasellaDiTesto 4"/>
          <p:cNvSpPr txBox="1"/>
          <p:nvPr/>
        </p:nvSpPr>
        <p:spPr>
          <a:xfrm>
            <a:off x="395536" y="908720"/>
            <a:ext cx="8280920" cy="923330"/>
          </a:xfrm>
          <a:prstGeom prst="rect">
            <a:avLst/>
          </a:prstGeom>
          <a:noFill/>
        </p:spPr>
        <p:txBody>
          <a:bodyPr wrap="square" rtlCol="0">
            <a:spAutoFit/>
          </a:bodyPr>
          <a:lstStyle/>
          <a:p>
            <a:r>
              <a:rPr lang="it-IT" dirty="0" smtClean="0"/>
              <a:t>Case </a:t>
            </a:r>
            <a:r>
              <a:rPr lang="it-IT" dirty="0" err="1" smtClean="0"/>
              <a:t>Rep</a:t>
            </a:r>
            <a:r>
              <a:rPr lang="it-IT" dirty="0" smtClean="0"/>
              <a:t> </a:t>
            </a:r>
            <a:r>
              <a:rPr lang="it-IT" dirty="0" err="1" smtClean="0"/>
              <a:t>Obstet</a:t>
            </a:r>
            <a:r>
              <a:rPr lang="it-IT" dirty="0" smtClean="0"/>
              <a:t> </a:t>
            </a:r>
            <a:r>
              <a:rPr lang="it-IT" dirty="0" err="1" smtClean="0"/>
              <a:t>Gynecol</a:t>
            </a:r>
            <a:r>
              <a:rPr lang="it-IT" dirty="0" smtClean="0"/>
              <a:t> 2014 “</a:t>
            </a:r>
            <a:r>
              <a:rPr lang="it-IT" dirty="0" err="1" smtClean="0"/>
              <a:t>Successful</a:t>
            </a:r>
            <a:r>
              <a:rPr lang="it-IT" dirty="0" smtClean="0"/>
              <a:t> </a:t>
            </a:r>
            <a:r>
              <a:rPr lang="it-IT" dirty="0" err="1" smtClean="0"/>
              <a:t>pregnancy</a:t>
            </a:r>
            <a:r>
              <a:rPr lang="it-IT" dirty="0" smtClean="0"/>
              <a:t> </a:t>
            </a:r>
            <a:r>
              <a:rPr lang="it-IT" dirty="0" err="1" smtClean="0"/>
              <a:t>after</a:t>
            </a:r>
            <a:r>
              <a:rPr lang="it-IT" dirty="0" smtClean="0"/>
              <a:t> treatment </a:t>
            </a:r>
            <a:r>
              <a:rPr lang="it-IT" dirty="0" err="1" smtClean="0"/>
              <a:t>with</a:t>
            </a:r>
            <a:r>
              <a:rPr lang="it-IT" dirty="0" smtClean="0"/>
              <a:t> </a:t>
            </a:r>
            <a:r>
              <a:rPr lang="it-IT" dirty="0" err="1" smtClean="0"/>
              <a:t>ulipristatl</a:t>
            </a:r>
            <a:r>
              <a:rPr lang="it-IT" dirty="0" smtClean="0"/>
              <a:t> </a:t>
            </a:r>
            <a:r>
              <a:rPr lang="it-IT" dirty="0" err="1" smtClean="0"/>
              <a:t>acetate</a:t>
            </a:r>
            <a:r>
              <a:rPr lang="it-IT" dirty="0" smtClean="0"/>
              <a:t> </a:t>
            </a:r>
            <a:r>
              <a:rPr lang="it-IT" dirty="0" err="1" smtClean="0"/>
              <a:t>for</a:t>
            </a:r>
            <a:r>
              <a:rPr lang="it-IT" dirty="0" smtClean="0"/>
              <a:t> uterine </a:t>
            </a:r>
            <a:r>
              <a:rPr lang="it-IT" dirty="0" err="1" smtClean="0"/>
              <a:t>fibroids</a:t>
            </a:r>
            <a:r>
              <a:rPr lang="it-IT" dirty="0" smtClean="0"/>
              <a:t>”</a:t>
            </a:r>
          </a:p>
          <a:p>
            <a:r>
              <a:rPr lang="it-IT" dirty="0" err="1" smtClean="0"/>
              <a:t>Monleon</a:t>
            </a:r>
            <a:r>
              <a:rPr lang="it-IT" dirty="0" smtClean="0"/>
              <a:t> J</a:t>
            </a:r>
            <a:endParaRPr lang="it-IT" dirty="0"/>
          </a:p>
        </p:txBody>
      </p:sp>
      <p:sp>
        <p:nvSpPr>
          <p:cNvPr id="11" name="CasellaDiTesto 10"/>
          <p:cNvSpPr txBox="1"/>
          <p:nvPr/>
        </p:nvSpPr>
        <p:spPr>
          <a:xfrm>
            <a:off x="323528" y="1772816"/>
            <a:ext cx="8568952" cy="461665"/>
          </a:xfrm>
          <a:prstGeom prst="rect">
            <a:avLst/>
          </a:prstGeom>
          <a:noFill/>
        </p:spPr>
        <p:txBody>
          <a:bodyPr wrap="square" rtlCol="0">
            <a:spAutoFit/>
          </a:bodyPr>
          <a:lstStyle/>
          <a:p>
            <a:r>
              <a:rPr lang="it-IT" sz="2400" dirty="0" smtClean="0"/>
              <a:t>37 </a:t>
            </a:r>
            <a:r>
              <a:rPr lang="it-IT" sz="2400" dirty="0" err="1" smtClean="0"/>
              <a:t>aa</a:t>
            </a:r>
            <a:r>
              <a:rPr lang="it-IT" sz="2400" dirty="0" smtClean="0"/>
              <a:t>, gravida 1, aborto 1</a:t>
            </a:r>
          </a:p>
        </p:txBody>
      </p:sp>
      <p:sp>
        <p:nvSpPr>
          <p:cNvPr id="7" name="CasellaDiTesto 6"/>
          <p:cNvSpPr txBox="1"/>
          <p:nvPr/>
        </p:nvSpPr>
        <p:spPr>
          <a:xfrm>
            <a:off x="611560" y="2852936"/>
            <a:ext cx="7416824" cy="3046988"/>
          </a:xfrm>
          <a:prstGeom prst="rect">
            <a:avLst/>
          </a:prstGeom>
          <a:noFill/>
        </p:spPr>
        <p:txBody>
          <a:bodyPr wrap="square" rtlCol="0">
            <a:spAutoFit/>
          </a:bodyPr>
          <a:lstStyle/>
          <a:p>
            <a:r>
              <a:rPr lang="it-IT" sz="2400" dirty="0" smtClean="0"/>
              <a:t>Terapia con UA 8 mesi dopo </a:t>
            </a:r>
            <a:r>
              <a:rPr lang="it-IT" sz="2400" dirty="0" err="1" smtClean="0"/>
              <a:t>miomectomia</a:t>
            </a:r>
            <a:r>
              <a:rPr lang="it-IT" sz="2400" dirty="0" smtClean="0"/>
              <a:t> </a:t>
            </a:r>
            <a:r>
              <a:rPr lang="it-IT" sz="2400" dirty="0" err="1" smtClean="0"/>
              <a:t>laparotomica</a:t>
            </a:r>
            <a:r>
              <a:rPr lang="it-IT" sz="2400" dirty="0" smtClean="0"/>
              <a:t>, per 13 w (5 mg/</a:t>
            </a:r>
            <a:r>
              <a:rPr lang="it-IT" sz="2400" dirty="0" err="1" smtClean="0"/>
              <a:t>die</a:t>
            </a:r>
            <a:r>
              <a:rPr lang="it-IT" sz="2400" dirty="0" smtClean="0"/>
              <a:t>)</a:t>
            </a:r>
          </a:p>
          <a:p>
            <a:r>
              <a:rPr lang="it-IT" sz="2400" dirty="0" smtClean="0"/>
              <a:t>Riassorbimento miomi</a:t>
            </a:r>
          </a:p>
          <a:p>
            <a:r>
              <a:rPr lang="it-IT" sz="2400" dirty="0" smtClean="0"/>
              <a:t>Ripresa morfologia cavità </a:t>
            </a:r>
            <a:r>
              <a:rPr lang="it-IT" sz="2400" dirty="0" err="1" smtClean="0"/>
              <a:t>endometriale</a:t>
            </a:r>
            <a:endParaRPr lang="it-IT" sz="2400" dirty="0" smtClean="0"/>
          </a:p>
          <a:p>
            <a:r>
              <a:rPr lang="it-IT" sz="2400" dirty="0" smtClean="0"/>
              <a:t>Biopsia </a:t>
            </a:r>
            <a:r>
              <a:rPr lang="it-IT" sz="2400" dirty="0" err="1" smtClean="0"/>
              <a:t>endometriale</a:t>
            </a:r>
            <a:r>
              <a:rPr lang="it-IT" sz="2400" dirty="0" smtClean="0"/>
              <a:t> normale</a:t>
            </a:r>
          </a:p>
          <a:p>
            <a:endParaRPr lang="it-IT" sz="2400" dirty="0" smtClean="0"/>
          </a:p>
          <a:p>
            <a:r>
              <a:rPr lang="it-IT" sz="2400" dirty="0" smtClean="0"/>
              <a:t>3 mesi dopo fine terapia test positivo</a:t>
            </a:r>
          </a:p>
          <a:p>
            <a:r>
              <a:rPr lang="it-IT" sz="2400" dirty="0" smtClean="0"/>
              <a:t>Gravidanza a termine senza complicanze</a:t>
            </a:r>
            <a:endParaRPr lang="it-IT"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908720"/>
            <a:ext cx="8064896" cy="5262979"/>
          </a:xfrm>
          <a:prstGeom prst="rect">
            <a:avLst/>
          </a:prstGeom>
        </p:spPr>
        <p:txBody>
          <a:bodyPr wrap="square">
            <a:spAutoFit/>
          </a:bodyPr>
          <a:lstStyle/>
          <a:p>
            <a:r>
              <a:rPr lang="it-IT" sz="2800" b="1" dirty="0" smtClean="0">
                <a:solidFill>
                  <a:srgbClr val="FF0000"/>
                </a:solidFill>
              </a:rPr>
              <a:t>Miomi in Gravidanza</a:t>
            </a:r>
          </a:p>
          <a:p>
            <a:endParaRPr lang="it-IT" sz="2800" b="1" dirty="0" smtClean="0">
              <a:solidFill>
                <a:srgbClr val="FF0000"/>
              </a:solidFill>
            </a:endParaRPr>
          </a:p>
          <a:p>
            <a:r>
              <a:rPr lang="it-IT" sz="2800" dirty="0" smtClean="0"/>
              <a:t>L’attuale tendenza a differire la gravidanza ad un’età più avanzata, rende relativamente più frequente che in passato osservare una gravidanza “complicata” da fibroma uterino. </a:t>
            </a:r>
          </a:p>
          <a:p>
            <a:r>
              <a:rPr lang="it-IT" sz="2800" dirty="0" smtClean="0"/>
              <a:t>La questione della fibromatosi in gravidanza deve essere affrontata da due punti di vista:</a:t>
            </a:r>
          </a:p>
          <a:p>
            <a:endParaRPr lang="it-IT" sz="2800" dirty="0" smtClean="0"/>
          </a:p>
          <a:p>
            <a:pPr marL="514350" indent="-514350">
              <a:buAutoNum type="arabicParenR"/>
            </a:pPr>
            <a:r>
              <a:rPr lang="it-IT" sz="2800" dirty="0" smtClean="0"/>
              <a:t>effetti che la gravidanza produce sulla patologia</a:t>
            </a:r>
          </a:p>
          <a:p>
            <a:pPr marL="514350" indent="-514350">
              <a:buAutoNum type="arabicParenR"/>
            </a:pPr>
            <a:r>
              <a:rPr lang="it-IT" sz="2800" dirty="0" smtClean="0"/>
              <a:t> gli effetti che la fibromatosi ha sull’andamento della gravidanza stessa.</a:t>
            </a:r>
            <a:endParaRPr lang="it-IT"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6678751"/>
          </a:xfrm>
          <a:prstGeom prst="rect">
            <a:avLst/>
          </a:prstGeom>
        </p:spPr>
        <p:txBody>
          <a:bodyPr wrap="square">
            <a:spAutoFit/>
          </a:bodyPr>
          <a:lstStyle/>
          <a:p>
            <a:r>
              <a:rPr lang="it-IT" sz="2400" b="1" dirty="0" smtClean="0">
                <a:solidFill>
                  <a:srgbClr val="FF0000"/>
                </a:solidFill>
              </a:rPr>
              <a:t>Effetto della gravidanza sui fibromi</a:t>
            </a:r>
          </a:p>
          <a:p>
            <a:endParaRPr lang="it-IT" sz="2000" b="1" dirty="0" smtClean="0"/>
          </a:p>
          <a:p>
            <a:r>
              <a:rPr lang="it-IT" sz="2400" dirty="0" smtClean="0"/>
              <a:t>Origine sconosciuta (disendocrinia coinvolti in vario grado E, GH ed i fattori di crescita). </a:t>
            </a:r>
          </a:p>
          <a:p>
            <a:r>
              <a:rPr lang="it-IT" sz="2400" dirty="0" smtClean="0"/>
              <a:t>Presenza di recettori ormonali per E </a:t>
            </a:r>
            <a:r>
              <a:rPr lang="it-IT" sz="2400" dirty="0" err="1" smtClean="0"/>
              <a:t>e</a:t>
            </a:r>
            <a:r>
              <a:rPr lang="it-IT" sz="2400" dirty="0" smtClean="0"/>
              <a:t> P  in concentrazioni ben più alte che nel miometrio circostante. </a:t>
            </a:r>
          </a:p>
          <a:p>
            <a:r>
              <a:rPr lang="it-IT" sz="2400" dirty="0" smtClean="0"/>
              <a:t>Estrogeni: mediatori della crescita. </a:t>
            </a:r>
          </a:p>
          <a:p>
            <a:r>
              <a:rPr lang="it-IT" sz="2400" dirty="0" smtClean="0"/>
              <a:t>In menopausa regressione del miomi, gravidanza provoca spesso una crescita più veloce (&gt; nel primo trimestre). </a:t>
            </a:r>
          </a:p>
          <a:p>
            <a:r>
              <a:rPr lang="it-IT" sz="2400" dirty="0" smtClean="0"/>
              <a:t>Ruolo importante anche per progesterone; aumento dell’attività mitotica delle cellule </a:t>
            </a:r>
            <a:r>
              <a:rPr lang="it-IT" sz="2400" dirty="0" err="1" smtClean="0"/>
              <a:t>miometriali</a:t>
            </a:r>
            <a:r>
              <a:rPr lang="it-IT" sz="2400" dirty="0" smtClean="0"/>
              <a:t> nella fase secretiva.  </a:t>
            </a:r>
          </a:p>
          <a:p>
            <a:r>
              <a:rPr lang="it-IT" sz="2400" dirty="0" smtClean="0"/>
              <a:t>Crescita dei miomi  condizionata dai livelli </a:t>
            </a:r>
            <a:r>
              <a:rPr lang="it-IT" sz="2400" dirty="0" err="1" smtClean="0"/>
              <a:t>ematochimici</a:t>
            </a:r>
            <a:r>
              <a:rPr lang="it-IT" sz="2400" dirty="0" smtClean="0"/>
              <a:t> di E </a:t>
            </a:r>
            <a:r>
              <a:rPr lang="it-IT" sz="2400" dirty="0" err="1" smtClean="0"/>
              <a:t>e</a:t>
            </a:r>
            <a:r>
              <a:rPr lang="it-IT" sz="2400" dirty="0" smtClean="0"/>
              <a:t> P.</a:t>
            </a:r>
          </a:p>
          <a:p>
            <a:r>
              <a:rPr lang="it-IT" sz="2400" dirty="0" smtClean="0"/>
              <a:t>Partecipa ai processi di ipertrofia e iperplasia della gravidanza stessa: nel periodo gestazionale iniziale aumento dimensionale del miomi (in media il 25% del volume) e ad una stabilizzazione nel secondo e terzo (</a:t>
            </a:r>
            <a:r>
              <a:rPr lang="it-IT" sz="2400" dirty="0" err="1" smtClean="0"/>
              <a:t>down-regulation</a:t>
            </a:r>
            <a:r>
              <a:rPr lang="it-IT" sz="2400" dirty="0" smtClean="0"/>
              <a:t> recettoriale indotta dagli elevati livelli circolanti). </a:t>
            </a:r>
          </a:p>
          <a:p>
            <a:r>
              <a:rPr lang="it-IT" sz="2400" dirty="0" smtClean="0"/>
              <a:t>Fenomeni di imbibizione: tende  a diminuire di consistenza, fino alla degenerazione </a:t>
            </a:r>
            <a:r>
              <a:rPr lang="it-IT" sz="2400" i="1" dirty="0" err="1" smtClean="0"/>
              <a:t>pseudocistica</a:t>
            </a:r>
            <a:r>
              <a:rPr lang="it-IT" sz="2400" i="1" dirty="0" smtClean="0"/>
              <a:t>.</a:t>
            </a:r>
            <a:r>
              <a:rPr lang="it-IT" sz="2400" dirty="0" smtClean="0"/>
              <a:t> </a:t>
            </a:r>
            <a:endParaRPr lang="it-IT"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404664"/>
            <a:ext cx="8496944" cy="6001643"/>
          </a:xfrm>
          <a:prstGeom prst="rect">
            <a:avLst/>
          </a:prstGeom>
        </p:spPr>
        <p:txBody>
          <a:bodyPr wrap="square">
            <a:spAutoFit/>
          </a:bodyPr>
          <a:lstStyle/>
          <a:p>
            <a:r>
              <a:rPr lang="it-IT" sz="2400" b="1" dirty="0" smtClean="0">
                <a:solidFill>
                  <a:srgbClr val="FF0000"/>
                </a:solidFill>
              </a:rPr>
              <a:t>Effetto della gravidanza sui miomi</a:t>
            </a:r>
          </a:p>
          <a:p>
            <a:endParaRPr lang="it-IT" sz="2400" b="1" dirty="0" smtClean="0">
              <a:solidFill>
                <a:srgbClr val="FF0000"/>
              </a:solidFill>
            </a:endParaRPr>
          </a:p>
          <a:p>
            <a:r>
              <a:rPr lang="it-IT" sz="2400" dirty="0" smtClean="0"/>
              <a:t>Modificazioni di forma del mioma (specie quelli intramurali) andando incontro ad una dislocazione con fenomeni di compressione degli organi viciniori (vescica, ureteri, retto) accompagnata da una sintomatologia dolorosa di varia durata ed intensità, associata talora a segni di reazione peritoneale.</a:t>
            </a:r>
          </a:p>
          <a:p>
            <a:r>
              <a:rPr lang="it-IT" sz="2400" b="1" dirty="0" smtClean="0"/>
              <a:t>Miomi intramurali</a:t>
            </a:r>
            <a:r>
              <a:rPr lang="it-IT" sz="2400" dirty="0" smtClean="0"/>
              <a:t>: vascolarizzazione indipendente; quando l’utero inizia ad aumentare di dimensioni le pareti dell’organo vengono stirate e ruotate. Tale processo, che si accentua in corrispondenza delle contrazioni, comporta una riduzione dell’apporto vascolare che è alla base del fenomeno degenerativo. II corrispettivo clinico di questo processo è il dolore che, a volte, è cosi severo da richiedere I’ospedalizzazione. </a:t>
            </a:r>
          </a:p>
          <a:p>
            <a:r>
              <a:rPr lang="it-IT" sz="2400" b="1" dirty="0" smtClean="0"/>
              <a:t>Miomi peduncolati: </a:t>
            </a:r>
            <a:r>
              <a:rPr lang="it-IT" sz="2400" dirty="0" smtClean="0"/>
              <a:t>torsione del mioma con successiva  necrosi e reazione peritoneale acuta.</a:t>
            </a:r>
            <a:endParaRPr lang="it-IT"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548680"/>
            <a:ext cx="8136904" cy="5632311"/>
          </a:xfrm>
          <a:prstGeom prst="rect">
            <a:avLst/>
          </a:prstGeom>
        </p:spPr>
        <p:txBody>
          <a:bodyPr wrap="square">
            <a:spAutoFit/>
          </a:bodyPr>
          <a:lstStyle/>
          <a:p>
            <a:r>
              <a:rPr lang="it-IT" sz="2400" b="1" dirty="0" smtClean="0">
                <a:solidFill>
                  <a:srgbClr val="FF0000"/>
                </a:solidFill>
              </a:rPr>
              <a:t>Effetto dei fibromi sulla gravidanza</a:t>
            </a:r>
          </a:p>
          <a:p>
            <a:endParaRPr lang="it-IT" sz="2400" b="1" dirty="0" smtClean="0">
              <a:solidFill>
                <a:srgbClr val="FF0000"/>
              </a:solidFill>
            </a:endParaRPr>
          </a:p>
          <a:p>
            <a:r>
              <a:rPr lang="it-IT" sz="2400" b="1" dirty="0" smtClean="0"/>
              <a:t>Minaccia </a:t>
            </a:r>
            <a:r>
              <a:rPr lang="it-IT" sz="2400" b="1" i="1" dirty="0" smtClean="0"/>
              <a:t>di parto prematuro</a:t>
            </a:r>
            <a:r>
              <a:rPr lang="it-IT" sz="2400" i="1" dirty="0" smtClean="0"/>
              <a:t> : </a:t>
            </a:r>
            <a:r>
              <a:rPr lang="it-IT" sz="2400" dirty="0" smtClean="0"/>
              <a:t>incidenza maggiore quanto maggiore è la dimensione del fibroma. </a:t>
            </a:r>
          </a:p>
          <a:p>
            <a:r>
              <a:rPr lang="it-IT" sz="2400" dirty="0" smtClean="0"/>
              <a:t>Nella popolazione generale: 6% delle pazienti gravide. </a:t>
            </a:r>
          </a:p>
          <a:p>
            <a:r>
              <a:rPr lang="it-IT" sz="2400" dirty="0" smtClean="0"/>
              <a:t>Fibromi maggiori di 5 cm hanno un aumento dell’incidenza che raggiunge il 20% e se il mioma supera i 7,5 cm questa percentuale sale al 28%. </a:t>
            </a:r>
          </a:p>
          <a:p>
            <a:r>
              <a:rPr lang="it-IT" sz="2400" b="1" dirty="0" smtClean="0"/>
              <a:t>Rottura prematura delle membrane</a:t>
            </a:r>
            <a:r>
              <a:rPr lang="it-IT" sz="2400" dirty="0" smtClean="0"/>
              <a:t>: più frequente in gravide con fibromi uterini.</a:t>
            </a:r>
          </a:p>
          <a:p>
            <a:r>
              <a:rPr lang="it-IT" sz="2400" b="1" dirty="0" smtClean="0"/>
              <a:t>D</a:t>
            </a:r>
            <a:r>
              <a:rPr lang="it-IT" sz="2400" b="1" i="1" dirty="0" smtClean="0"/>
              <a:t>istacco </a:t>
            </a:r>
            <a:r>
              <a:rPr lang="it-IT" sz="2400" b="1" dirty="0" smtClean="0"/>
              <a:t>di placenta</a:t>
            </a:r>
            <a:r>
              <a:rPr lang="it-IT" sz="2400" dirty="0" smtClean="0"/>
              <a:t>: i fibromi si sviluppano nella porzione uterina in cui essa è impiantata; può determinare la morte fetale in alta percentuale (fino al50%) .</a:t>
            </a:r>
          </a:p>
          <a:p>
            <a:r>
              <a:rPr lang="it-IT" sz="2400" dirty="0" smtClean="0"/>
              <a:t>Elevata percentuale di </a:t>
            </a:r>
            <a:r>
              <a:rPr lang="it-IT" sz="2400" b="1" dirty="0" smtClean="0"/>
              <a:t>presentazioni </a:t>
            </a:r>
            <a:r>
              <a:rPr lang="it-IT" sz="2400" b="1" i="1" dirty="0" smtClean="0"/>
              <a:t>fetali </a:t>
            </a:r>
            <a:r>
              <a:rPr lang="it-IT" sz="2400" b="1" dirty="0" smtClean="0"/>
              <a:t>anomale</a:t>
            </a:r>
            <a:r>
              <a:rPr lang="it-IT" sz="2400" dirty="0" smtClean="0"/>
              <a:t>: impongono I’effettuazione di un parto tramite taglio cesareo. </a:t>
            </a:r>
            <a:endParaRPr lang="it-IT"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91680" y="0"/>
            <a:ext cx="5400600" cy="584775"/>
          </a:xfrm>
          <a:prstGeom prst="rect">
            <a:avLst/>
          </a:prstGeom>
          <a:noFill/>
          <a:ln w="12700">
            <a:solidFill>
              <a:schemeClr val="tx1"/>
            </a:solidFill>
          </a:ln>
        </p:spPr>
        <p:txBody>
          <a:bodyPr wrap="square" rtlCol="0">
            <a:spAutoFit/>
          </a:bodyPr>
          <a:lstStyle/>
          <a:p>
            <a:r>
              <a:rPr lang="it-IT" sz="3200" b="1" dirty="0" smtClean="0">
                <a:solidFill>
                  <a:srgbClr val="DE0000"/>
                </a:solidFill>
                <a:latin typeface="+mj-lt"/>
                <a:ea typeface="Verdana" pitchFamily="34" charset="0"/>
                <a:cs typeface="Verdana" pitchFamily="34" charset="0"/>
              </a:rPr>
              <a:t>OUTCOMES OSTETRICI</a:t>
            </a:r>
            <a:endParaRPr lang="it-IT" sz="3200" b="1" dirty="0">
              <a:solidFill>
                <a:srgbClr val="DE0000"/>
              </a:solidFill>
              <a:latin typeface="+mj-lt"/>
              <a:ea typeface="Verdana" pitchFamily="34" charset="0"/>
              <a:cs typeface="Verdana" pitchFamily="34" charset="0"/>
            </a:endParaRPr>
          </a:p>
        </p:txBody>
      </p:sp>
      <p:sp>
        <p:nvSpPr>
          <p:cNvPr id="5" name="CasellaDiTesto 4"/>
          <p:cNvSpPr txBox="1"/>
          <p:nvPr/>
        </p:nvSpPr>
        <p:spPr>
          <a:xfrm>
            <a:off x="323528" y="692696"/>
            <a:ext cx="8496944" cy="923330"/>
          </a:xfrm>
          <a:prstGeom prst="rect">
            <a:avLst/>
          </a:prstGeom>
          <a:noFill/>
        </p:spPr>
        <p:txBody>
          <a:bodyPr wrap="square" rtlCol="0">
            <a:spAutoFit/>
          </a:bodyPr>
          <a:lstStyle/>
          <a:p>
            <a:r>
              <a:rPr lang="it-IT" dirty="0" err="1" smtClean="0"/>
              <a:t>Obstet</a:t>
            </a:r>
            <a:r>
              <a:rPr lang="it-IT" dirty="0" smtClean="0"/>
              <a:t> </a:t>
            </a:r>
            <a:r>
              <a:rPr lang="it-IT" dirty="0" err="1" smtClean="0"/>
              <a:t>Gynecol</a:t>
            </a:r>
            <a:r>
              <a:rPr lang="it-IT" dirty="0" smtClean="0"/>
              <a:t>  2006 “</a:t>
            </a:r>
            <a:r>
              <a:rPr lang="it-IT" dirty="0" err="1" smtClean="0"/>
              <a:t>Obstetrics</a:t>
            </a:r>
            <a:r>
              <a:rPr lang="it-IT" dirty="0" smtClean="0"/>
              <a:t> </a:t>
            </a:r>
            <a:r>
              <a:rPr lang="it-IT" dirty="0" err="1" smtClean="0"/>
              <a:t>outcomes</a:t>
            </a:r>
            <a:r>
              <a:rPr lang="it-IT" dirty="0" smtClean="0"/>
              <a:t> in women </a:t>
            </a:r>
            <a:r>
              <a:rPr lang="it-IT" dirty="0" err="1" smtClean="0"/>
              <a:t>with</a:t>
            </a:r>
            <a:r>
              <a:rPr lang="it-IT" dirty="0" smtClean="0"/>
              <a:t> </a:t>
            </a:r>
            <a:r>
              <a:rPr lang="it-IT" dirty="0" err="1" smtClean="0"/>
              <a:t>sonographically</a:t>
            </a:r>
            <a:r>
              <a:rPr lang="it-IT" dirty="0" smtClean="0"/>
              <a:t>  </a:t>
            </a:r>
            <a:r>
              <a:rPr lang="it-IT" dirty="0" err="1" smtClean="0"/>
              <a:t>identified</a:t>
            </a:r>
            <a:r>
              <a:rPr lang="it-IT" dirty="0" smtClean="0"/>
              <a:t> uterine </a:t>
            </a:r>
            <a:r>
              <a:rPr lang="it-IT" dirty="0" err="1" smtClean="0"/>
              <a:t>leiomyomata</a:t>
            </a:r>
            <a:r>
              <a:rPr lang="it-IT" dirty="0" smtClean="0"/>
              <a:t>”</a:t>
            </a:r>
          </a:p>
          <a:p>
            <a:r>
              <a:rPr lang="it-IT" dirty="0" err="1" smtClean="0"/>
              <a:t>Qidwai</a:t>
            </a:r>
            <a:r>
              <a:rPr lang="it-IT" dirty="0" smtClean="0"/>
              <a:t> GI</a:t>
            </a:r>
            <a:endParaRPr lang="it-IT" dirty="0"/>
          </a:p>
        </p:txBody>
      </p:sp>
      <p:sp>
        <p:nvSpPr>
          <p:cNvPr id="11" name="CasellaDiTesto 10"/>
          <p:cNvSpPr txBox="1"/>
          <p:nvPr/>
        </p:nvSpPr>
        <p:spPr>
          <a:xfrm>
            <a:off x="323528" y="1628800"/>
            <a:ext cx="7669360" cy="506292"/>
          </a:xfrm>
          <a:prstGeom prst="rect">
            <a:avLst/>
          </a:prstGeom>
          <a:noFill/>
          <a:ln>
            <a:solidFill>
              <a:schemeClr val="tx1"/>
            </a:solidFill>
          </a:ln>
        </p:spPr>
        <p:txBody>
          <a:bodyPr wrap="square" rtlCol="0">
            <a:spAutoFit/>
          </a:bodyPr>
          <a:lstStyle/>
          <a:p>
            <a:pPr>
              <a:lnSpc>
                <a:spcPct val="150000"/>
              </a:lnSpc>
            </a:pPr>
            <a:r>
              <a:rPr lang="it-IT" sz="2000" dirty="0" smtClean="0"/>
              <a:t>1993-2003 15.104 donne (401 con almeno 1 mioma, 2.7%)</a:t>
            </a:r>
            <a:endParaRPr lang="it-IT" sz="2000" dirty="0"/>
          </a:p>
        </p:txBody>
      </p:sp>
      <p:sp>
        <p:nvSpPr>
          <p:cNvPr id="6" name="CasellaDiTesto 5"/>
          <p:cNvSpPr txBox="1"/>
          <p:nvPr/>
        </p:nvSpPr>
        <p:spPr>
          <a:xfrm>
            <a:off x="395536" y="2276872"/>
            <a:ext cx="8424936" cy="4524315"/>
          </a:xfrm>
          <a:prstGeom prst="rect">
            <a:avLst/>
          </a:prstGeom>
          <a:noFill/>
        </p:spPr>
        <p:txBody>
          <a:bodyPr wrap="square" rtlCol="0">
            <a:spAutoFit/>
          </a:bodyPr>
          <a:lstStyle/>
          <a:p>
            <a:pPr>
              <a:lnSpc>
                <a:spcPct val="150000"/>
              </a:lnSpc>
            </a:pPr>
            <a:r>
              <a:rPr lang="it-IT" sz="2400" dirty="0" smtClean="0"/>
              <a:t>Analisi </a:t>
            </a:r>
            <a:r>
              <a:rPr lang="it-IT" sz="2400" dirty="0" err="1" smtClean="0"/>
              <a:t>univariata</a:t>
            </a:r>
            <a:r>
              <a:rPr lang="it-IT" sz="2400" dirty="0" smtClean="0"/>
              <a:t> = presenza mioma associata a </a:t>
            </a:r>
            <a:r>
              <a:rPr lang="it-IT" sz="2000" dirty="0" smtClean="0"/>
              <a:t>&gt; </a:t>
            </a:r>
            <a:r>
              <a:rPr lang="it-IT" sz="2400" dirty="0" smtClean="0"/>
              <a:t>rischio per:</a:t>
            </a:r>
          </a:p>
          <a:p>
            <a:pPr>
              <a:lnSpc>
                <a:spcPct val="150000"/>
              </a:lnSpc>
              <a:buFontTx/>
              <a:buChar char="-"/>
            </a:pPr>
            <a:r>
              <a:rPr lang="it-IT" sz="2400" dirty="0" smtClean="0"/>
              <a:t>taglio cesareo (AOR 1.57)</a:t>
            </a:r>
          </a:p>
          <a:p>
            <a:pPr>
              <a:lnSpc>
                <a:spcPct val="150000"/>
              </a:lnSpc>
              <a:buFontTx/>
              <a:buChar char="-"/>
            </a:pPr>
            <a:r>
              <a:rPr lang="it-IT" sz="2400" dirty="0" smtClean="0"/>
              <a:t>podalico (AOR 1.64)</a:t>
            </a:r>
          </a:p>
          <a:p>
            <a:pPr>
              <a:lnSpc>
                <a:spcPct val="150000"/>
              </a:lnSpc>
              <a:buFontTx/>
              <a:buChar char="-"/>
            </a:pPr>
            <a:r>
              <a:rPr lang="it-IT" sz="2400" dirty="0" err="1" smtClean="0"/>
              <a:t>malposizioni</a:t>
            </a:r>
            <a:r>
              <a:rPr lang="it-IT" sz="2400" dirty="0" smtClean="0"/>
              <a:t> (AOR 1.59)</a:t>
            </a:r>
          </a:p>
          <a:p>
            <a:pPr>
              <a:lnSpc>
                <a:spcPct val="150000"/>
              </a:lnSpc>
              <a:buFontTx/>
              <a:buChar char="-"/>
            </a:pPr>
            <a:r>
              <a:rPr lang="it-IT" sz="2400" dirty="0" smtClean="0"/>
              <a:t>parto </a:t>
            </a:r>
            <a:r>
              <a:rPr lang="it-IT" sz="2400" dirty="0" err="1" smtClean="0"/>
              <a:t>pretermine</a:t>
            </a:r>
            <a:r>
              <a:rPr lang="it-IT" sz="2400" dirty="0" smtClean="0"/>
              <a:t> (AOR 1.45) </a:t>
            </a:r>
          </a:p>
          <a:p>
            <a:pPr>
              <a:lnSpc>
                <a:spcPct val="150000"/>
              </a:lnSpc>
              <a:buFontTx/>
              <a:buChar char="-"/>
            </a:pPr>
            <a:r>
              <a:rPr lang="it-IT" sz="2400" dirty="0" smtClean="0"/>
              <a:t>placenta previa (AOR 1.86)</a:t>
            </a:r>
          </a:p>
          <a:p>
            <a:pPr>
              <a:lnSpc>
                <a:spcPct val="150000"/>
              </a:lnSpc>
              <a:buFontTx/>
              <a:buChar char="-"/>
            </a:pPr>
            <a:r>
              <a:rPr lang="it-IT" sz="2400" dirty="0" smtClean="0"/>
              <a:t>emorragia severa </a:t>
            </a:r>
            <a:r>
              <a:rPr lang="it-IT" sz="2400" dirty="0" err="1" smtClean="0"/>
              <a:t>postpartum</a:t>
            </a:r>
            <a:r>
              <a:rPr lang="it-IT" sz="2400" dirty="0" smtClean="0"/>
              <a:t> (AOR 2.57)</a:t>
            </a:r>
          </a:p>
          <a:p>
            <a:pPr>
              <a:lnSpc>
                <a:spcPct val="150000"/>
              </a:lnSpc>
            </a:pPr>
            <a:r>
              <a:rPr lang="it-IT" sz="2400" dirty="0" smtClean="0"/>
              <a:t>Non differenze in % TC (per miomi &gt; o &lt; 10 cm)</a:t>
            </a:r>
            <a:endParaRPr lang="it-IT"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91680" y="188640"/>
            <a:ext cx="5400600" cy="646331"/>
          </a:xfrm>
          <a:prstGeom prst="rect">
            <a:avLst/>
          </a:prstGeom>
          <a:noFill/>
          <a:ln w="12700">
            <a:solidFill>
              <a:schemeClr val="tx1"/>
            </a:solidFill>
          </a:ln>
        </p:spPr>
        <p:txBody>
          <a:bodyPr wrap="square" rtlCol="0">
            <a:spAutoFit/>
          </a:bodyPr>
          <a:lstStyle/>
          <a:p>
            <a:r>
              <a:rPr lang="it-IT" sz="3600" b="1" dirty="0" smtClean="0">
                <a:solidFill>
                  <a:srgbClr val="DE0000"/>
                </a:solidFill>
                <a:latin typeface="+mj-lt"/>
                <a:ea typeface="Verdana" pitchFamily="34" charset="0"/>
                <a:cs typeface="Verdana" pitchFamily="34" charset="0"/>
              </a:rPr>
              <a:t>OUTCOMES OSTETRICI</a:t>
            </a:r>
            <a:endParaRPr lang="it-IT" sz="3600" b="1" dirty="0">
              <a:solidFill>
                <a:srgbClr val="DE0000"/>
              </a:solidFill>
              <a:latin typeface="+mj-lt"/>
              <a:ea typeface="Verdana" pitchFamily="34" charset="0"/>
              <a:cs typeface="Verdana" pitchFamily="34" charset="0"/>
            </a:endParaRPr>
          </a:p>
        </p:txBody>
      </p:sp>
      <p:sp>
        <p:nvSpPr>
          <p:cNvPr id="5" name="CasellaDiTesto 4"/>
          <p:cNvSpPr txBox="1"/>
          <p:nvPr/>
        </p:nvSpPr>
        <p:spPr>
          <a:xfrm>
            <a:off x="539552" y="908720"/>
            <a:ext cx="7560840" cy="646331"/>
          </a:xfrm>
          <a:prstGeom prst="rect">
            <a:avLst/>
          </a:prstGeom>
          <a:noFill/>
        </p:spPr>
        <p:txBody>
          <a:bodyPr wrap="square" rtlCol="0">
            <a:spAutoFit/>
          </a:bodyPr>
          <a:lstStyle/>
          <a:p>
            <a:r>
              <a:rPr lang="it-IT" dirty="0" err="1" smtClean="0"/>
              <a:t>Obstet</a:t>
            </a:r>
            <a:r>
              <a:rPr lang="it-IT" dirty="0" smtClean="0"/>
              <a:t> </a:t>
            </a:r>
            <a:r>
              <a:rPr lang="it-IT" dirty="0" err="1" smtClean="0"/>
              <a:t>Gynecol</a:t>
            </a:r>
            <a:r>
              <a:rPr lang="it-IT" dirty="0" smtClean="0"/>
              <a:t>  </a:t>
            </a:r>
            <a:r>
              <a:rPr lang="it-IT" dirty="0" err="1" smtClean="0"/>
              <a:t>Clin</a:t>
            </a:r>
            <a:r>
              <a:rPr lang="it-IT" dirty="0" smtClean="0"/>
              <a:t> North Am 2006 “</a:t>
            </a:r>
            <a:r>
              <a:rPr lang="it-IT" dirty="0" err="1" smtClean="0"/>
              <a:t>Obstetrics</a:t>
            </a:r>
            <a:r>
              <a:rPr lang="it-IT" dirty="0" smtClean="0"/>
              <a:t> </a:t>
            </a:r>
            <a:r>
              <a:rPr lang="it-IT" dirty="0" err="1" smtClean="0"/>
              <a:t>complications</a:t>
            </a:r>
            <a:r>
              <a:rPr lang="it-IT" dirty="0" smtClean="0"/>
              <a:t> </a:t>
            </a:r>
            <a:r>
              <a:rPr lang="it-IT" dirty="0" err="1" smtClean="0"/>
              <a:t>of</a:t>
            </a:r>
            <a:r>
              <a:rPr lang="it-IT" dirty="0" smtClean="0"/>
              <a:t> </a:t>
            </a:r>
            <a:r>
              <a:rPr lang="it-IT" dirty="0" err="1" smtClean="0"/>
              <a:t>fibroids</a:t>
            </a:r>
            <a:r>
              <a:rPr lang="it-IT" dirty="0" smtClean="0"/>
              <a:t>”</a:t>
            </a:r>
          </a:p>
          <a:p>
            <a:r>
              <a:rPr lang="it-IT" dirty="0" err="1" smtClean="0"/>
              <a:t>Ouyang</a:t>
            </a:r>
            <a:r>
              <a:rPr lang="it-IT" dirty="0" smtClean="0"/>
              <a:t> DW</a:t>
            </a:r>
            <a:endParaRPr lang="it-IT" dirty="0"/>
          </a:p>
        </p:txBody>
      </p:sp>
      <p:sp>
        <p:nvSpPr>
          <p:cNvPr id="11" name="CasellaDiTesto 10"/>
          <p:cNvSpPr txBox="1"/>
          <p:nvPr/>
        </p:nvSpPr>
        <p:spPr>
          <a:xfrm>
            <a:off x="251520" y="1556792"/>
            <a:ext cx="8568952" cy="5078313"/>
          </a:xfrm>
          <a:prstGeom prst="rect">
            <a:avLst/>
          </a:prstGeom>
          <a:noFill/>
        </p:spPr>
        <p:txBody>
          <a:bodyPr wrap="square" rtlCol="0">
            <a:spAutoFit/>
          </a:bodyPr>
          <a:lstStyle/>
          <a:p>
            <a:pPr>
              <a:lnSpc>
                <a:spcPct val="150000"/>
              </a:lnSpc>
            </a:pPr>
            <a:r>
              <a:rPr lang="it-IT" sz="2400" dirty="0" smtClean="0"/>
              <a:t>Quando intervenire chirurgicamente?</a:t>
            </a:r>
          </a:p>
          <a:p>
            <a:pPr marL="457200" indent="-457200">
              <a:lnSpc>
                <a:spcPct val="150000"/>
              </a:lnSpc>
              <a:buAutoNum type="arabicParenR"/>
            </a:pPr>
            <a:r>
              <a:rPr lang="it-IT" sz="2400" b="1" dirty="0" err="1" smtClean="0"/>
              <a:t>Preconcezionale</a:t>
            </a:r>
            <a:r>
              <a:rPr lang="it-IT" sz="2400" dirty="0" smtClean="0"/>
              <a:t>: solo in casi selezionati, solo se ricorrenti </a:t>
            </a:r>
            <a:r>
              <a:rPr lang="it-IT" sz="2400" dirty="0" err="1" smtClean="0"/>
              <a:t>pregnancy</a:t>
            </a:r>
            <a:r>
              <a:rPr lang="it-IT" sz="2400" dirty="0" smtClean="0"/>
              <a:t> loss in donne con grossi fibromi e senza altre cause identificabili di aborti ripetuti</a:t>
            </a:r>
          </a:p>
          <a:p>
            <a:pPr marL="457200" indent="-457200">
              <a:lnSpc>
                <a:spcPct val="150000"/>
              </a:lnSpc>
              <a:buAutoNum type="arabicParenR"/>
            </a:pPr>
            <a:r>
              <a:rPr lang="it-IT" sz="2400" b="1" dirty="0" err="1" smtClean="0"/>
              <a:t>Antepartum</a:t>
            </a:r>
            <a:r>
              <a:rPr lang="it-IT" sz="2400" dirty="0" smtClean="0"/>
              <a:t>: solo per miomi sottosierosi o peduncolati con dolore non trattabile non </a:t>
            </a:r>
            <a:r>
              <a:rPr lang="it-IT" sz="2400" dirty="0" err="1" smtClean="0"/>
              <a:t>responsivo</a:t>
            </a:r>
            <a:r>
              <a:rPr lang="it-IT" sz="2400" dirty="0" smtClean="0"/>
              <a:t> a terapia, </a:t>
            </a:r>
            <a:r>
              <a:rPr lang="it-IT" sz="2400" dirty="0" err="1" smtClean="0"/>
              <a:t>soo</a:t>
            </a:r>
            <a:r>
              <a:rPr lang="it-IT" sz="2400" dirty="0" smtClean="0"/>
              <a:t> nel I e II trimestre</a:t>
            </a:r>
          </a:p>
          <a:p>
            <a:pPr marL="457200" indent="-457200">
              <a:lnSpc>
                <a:spcPct val="150000"/>
              </a:lnSpc>
              <a:buAutoNum type="arabicParenR"/>
            </a:pPr>
            <a:r>
              <a:rPr lang="it-IT" sz="2400" b="1" dirty="0" smtClean="0"/>
              <a:t>Al cesareo</a:t>
            </a:r>
            <a:r>
              <a:rPr lang="it-IT" sz="2400" dirty="0" smtClean="0"/>
              <a:t>: solo con cautela in pazienti selezionate (&gt; </a:t>
            </a:r>
            <a:r>
              <a:rPr lang="it-IT" sz="2400" dirty="0" err="1" smtClean="0"/>
              <a:t>morbidità</a:t>
            </a:r>
            <a:r>
              <a:rPr lang="it-IT" sz="2400" dirty="0" smtClean="0"/>
              <a:t> ed emorragia)</a:t>
            </a:r>
            <a:endParaRPr lang="it-IT"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91680" y="188640"/>
            <a:ext cx="5400600" cy="646331"/>
          </a:xfrm>
          <a:prstGeom prst="rect">
            <a:avLst/>
          </a:prstGeom>
          <a:noFill/>
          <a:ln w="12700">
            <a:solidFill>
              <a:schemeClr val="tx1"/>
            </a:solidFill>
          </a:ln>
        </p:spPr>
        <p:txBody>
          <a:bodyPr wrap="square" rtlCol="0">
            <a:spAutoFit/>
          </a:bodyPr>
          <a:lstStyle/>
          <a:p>
            <a:r>
              <a:rPr lang="it-IT" sz="3600" b="1" dirty="0" smtClean="0">
                <a:solidFill>
                  <a:srgbClr val="DE0000"/>
                </a:solidFill>
                <a:latin typeface="+mj-lt"/>
                <a:ea typeface="Verdana" pitchFamily="34" charset="0"/>
                <a:cs typeface="Verdana" pitchFamily="34" charset="0"/>
              </a:rPr>
              <a:t>OUTCOMES OSTETRICI</a:t>
            </a:r>
            <a:endParaRPr lang="it-IT" sz="3600" b="1" dirty="0">
              <a:solidFill>
                <a:srgbClr val="DE0000"/>
              </a:solidFill>
              <a:latin typeface="+mj-lt"/>
              <a:ea typeface="Verdana" pitchFamily="34" charset="0"/>
              <a:cs typeface="Verdana" pitchFamily="34" charset="0"/>
            </a:endParaRPr>
          </a:p>
        </p:txBody>
      </p:sp>
      <p:sp>
        <p:nvSpPr>
          <p:cNvPr id="5" name="CasellaDiTesto 4"/>
          <p:cNvSpPr txBox="1"/>
          <p:nvPr/>
        </p:nvSpPr>
        <p:spPr>
          <a:xfrm>
            <a:off x="539552" y="908720"/>
            <a:ext cx="7560840" cy="646331"/>
          </a:xfrm>
          <a:prstGeom prst="rect">
            <a:avLst/>
          </a:prstGeom>
          <a:noFill/>
        </p:spPr>
        <p:txBody>
          <a:bodyPr wrap="square" rtlCol="0">
            <a:spAutoFit/>
          </a:bodyPr>
          <a:lstStyle/>
          <a:p>
            <a:r>
              <a:rPr lang="it-IT" dirty="0" err="1" smtClean="0"/>
              <a:t>Obstet</a:t>
            </a:r>
            <a:r>
              <a:rPr lang="it-IT" dirty="0" smtClean="0"/>
              <a:t> </a:t>
            </a:r>
            <a:r>
              <a:rPr lang="it-IT" dirty="0" err="1" smtClean="0"/>
              <a:t>Gynecol</a:t>
            </a:r>
            <a:r>
              <a:rPr lang="it-IT" dirty="0" smtClean="0"/>
              <a:t>  </a:t>
            </a:r>
            <a:r>
              <a:rPr lang="it-IT" dirty="0" err="1" smtClean="0"/>
              <a:t>Clin</a:t>
            </a:r>
            <a:r>
              <a:rPr lang="it-IT" dirty="0" smtClean="0"/>
              <a:t> North Am 2006 “</a:t>
            </a:r>
            <a:r>
              <a:rPr lang="it-IT" dirty="0" err="1" smtClean="0"/>
              <a:t>Obstetrics</a:t>
            </a:r>
            <a:r>
              <a:rPr lang="it-IT" dirty="0" smtClean="0"/>
              <a:t> </a:t>
            </a:r>
            <a:r>
              <a:rPr lang="it-IT" dirty="0" err="1" smtClean="0"/>
              <a:t>complications</a:t>
            </a:r>
            <a:r>
              <a:rPr lang="it-IT" dirty="0" smtClean="0"/>
              <a:t> </a:t>
            </a:r>
            <a:r>
              <a:rPr lang="it-IT" dirty="0" err="1" smtClean="0"/>
              <a:t>of</a:t>
            </a:r>
            <a:r>
              <a:rPr lang="it-IT" dirty="0" smtClean="0"/>
              <a:t> </a:t>
            </a:r>
            <a:r>
              <a:rPr lang="it-IT" dirty="0" err="1" smtClean="0"/>
              <a:t>fibroids</a:t>
            </a:r>
            <a:r>
              <a:rPr lang="it-IT" dirty="0" smtClean="0"/>
              <a:t>”</a:t>
            </a:r>
          </a:p>
          <a:p>
            <a:r>
              <a:rPr lang="it-IT" dirty="0" err="1" smtClean="0"/>
              <a:t>Ouyang</a:t>
            </a:r>
            <a:r>
              <a:rPr lang="it-IT" dirty="0" smtClean="0"/>
              <a:t> DW  </a:t>
            </a:r>
            <a:endParaRPr lang="it-IT" dirty="0"/>
          </a:p>
        </p:txBody>
      </p:sp>
      <p:sp>
        <p:nvSpPr>
          <p:cNvPr id="11" name="CasellaDiTesto 10"/>
          <p:cNvSpPr txBox="1"/>
          <p:nvPr/>
        </p:nvSpPr>
        <p:spPr>
          <a:xfrm>
            <a:off x="251520" y="1779687"/>
            <a:ext cx="8568952" cy="4524315"/>
          </a:xfrm>
          <a:prstGeom prst="rect">
            <a:avLst/>
          </a:prstGeom>
          <a:noFill/>
        </p:spPr>
        <p:txBody>
          <a:bodyPr wrap="square" rtlCol="0">
            <a:spAutoFit/>
          </a:bodyPr>
          <a:lstStyle/>
          <a:p>
            <a:pPr>
              <a:lnSpc>
                <a:spcPct val="150000"/>
              </a:lnSpc>
            </a:pPr>
            <a:r>
              <a:rPr lang="it-IT" sz="2400" dirty="0" smtClean="0"/>
              <a:t>- effetti su fecondità e </a:t>
            </a:r>
            <a:r>
              <a:rPr lang="it-IT" sz="2400" dirty="0" err="1" smtClean="0"/>
              <a:t>pregnancy</a:t>
            </a:r>
            <a:r>
              <a:rPr lang="it-IT" sz="2400" dirty="0" smtClean="0"/>
              <a:t> </a:t>
            </a:r>
            <a:r>
              <a:rPr lang="it-IT" sz="2400" dirty="0" err="1" smtClean="0"/>
              <a:t>outcome</a:t>
            </a:r>
            <a:r>
              <a:rPr lang="it-IT" sz="2400" dirty="0" smtClean="0"/>
              <a:t> difficili da determinare</a:t>
            </a:r>
          </a:p>
          <a:p>
            <a:pPr>
              <a:lnSpc>
                <a:spcPct val="150000"/>
              </a:lnSpc>
              <a:buFontTx/>
              <a:buChar char="-"/>
            </a:pPr>
            <a:r>
              <a:rPr lang="it-IT" sz="2400" dirty="0" smtClean="0"/>
              <a:t> mancanza di ampi e adeguati </a:t>
            </a:r>
            <a:r>
              <a:rPr lang="it-IT" sz="2400" dirty="0" err="1" smtClean="0"/>
              <a:t>trials</a:t>
            </a:r>
            <a:r>
              <a:rPr lang="it-IT" sz="2400" dirty="0" smtClean="0"/>
              <a:t> clinici</a:t>
            </a:r>
          </a:p>
          <a:p>
            <a:pPr>
              <a:lnSpc>
                <a:spcPct val="150000"/>
              </a:lnSpc>
              <a:buFontTx/>
              <a:buChar char="-"/>
            </a:pPr>
            <a:r>
              <a:rPr lang="it-IT" sz="2400" dirty="0" smtClean="0"/>
              <a:t> sottostimata la prevalenza in gravidanza </a:t>
            </a:r>
          </a:p>
          <a:p>
            <a:pPr>
              <a:lnSpc>
                <a:spcPct val="150000"/>
              </a:lnSpc>
              <a:buFontTx/>
              <a:buChar char="-"/>
            </a:pPr>
            <a:r>
              <a:rPr lang="it-IT" sz="2400" dirty="0" smtClean="0"/>
              <a:t> sovrastimate le complicanze</a:t>
            </a:r>
          </a:p>
          <a:p>
            <a:pPr>
              <a:lnSpc>
                <a:spcPct val="150000"/>
              </a:lnSpc>
              <a:buFontTx/>
              <a:buChar char="-"/>
            </a:pPr>
            <a:r>
              <a:rPr lang="it-IT" sz="2400" dirty="0" smtClean="0"/>
              <a:t> maggior  parte fibromi non cambiamento significativo</a:t>
            </a:r>
          </a:p>
          <a:p>
            <a:pPr>
              <a:lnSpc>
                <a:spcPct val="150000"/>
              </a:lnSpc>
              <a:buFontTx/>
              <a:buChar char="-"/>
            </a:pPr>
            <a:r>
              <a:rPr lang="it-IT" sz="2400" dirty="0" smtClean="0"/>
              <a:t>quelli che aumentano lo fanno nel 1° trimestre</a:t>
            </a:r>
          </a:p>
          <a:p>
            <a:pPr>
              <a:lnSpc>
                <a:spcPct val="150000"/>
              </a:lnSpc>
              <a:buFontTx/>
              <a:buChar char="-"/>
            </a:pPr>
            <a:r>
              <a:rPr lang="it-IT" sz="2400" dirty="0" smtClean="0"/>
              <a:t> grandi sottomucosi e </a:t>
            </a:r>
            <a:r>
              <a:rPr lang="it-IT" sz="2400" dirty="0" err="1" smtClean="0"/>
              <a:t>retroplacentari</a:t>
            </a:r>
            <a:r>
              <a:rPr lang="it-IT" sz="2400" dirty="0" smtClean="0"/>
              <a:t>: dolore, sanguinamento vaginale, DIPNI, IUGR, PPT</a:t>
            </a:r>
            <a:endParaRPr lang="it-IT"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123728" y="0"/>
            <a:ext cx="4032448" cy="584775"/>
          </a:xfrm>
          <a:prstGeom prst="rect">
            <a:avLst/>
          </a:prstGeom>
          <a:noFill/>
          <a:ln w="12700">
            <a:solidFill>
              <a:schemeClr val="tx1"/>
            </a:solidFill>
          </a:ln>
        </p:spPr>
        <p:txBody>
          <a:bodyPr wrap="square" rtlCol="0">
            <a:spAutoFit/>
          </a:bodyPr>
          <a:lstStyle/>
          <a:p>
            <a:r>
              <a:rPr lang="it-IT" sz="3200" b="1" dirty="0" smtClean="0">
                <a:solidFill>
                  <a:srgbClr val="DE0000"/>
                </a:solidFill>
                <a:latin typeface="+mj-lt"/>
                <a:ea typeface="Verdana" pitchFamily="34" charset="0"/>
                <a:cs typeface="Verdana" pitchFamily="34" charset="0"/>
              </a:rPr>
              <a:t>OUTCOMES OSTETRICI</a:t>
            </a:r>
            <a:endParaRPr lang="it-IT" sz="3200" b="1" dirty="0">
              <a:solidFill>
                <a:srgbClr val="DE0000"/>
              </a:solidFill>
              <a:latin typeface="+mj-lt"/>
              <a:ea typeface="Verdana" pitchFamily="34" charset="0"/>
              <a:cs typeface="Verdana" pitchFamily="34" charset="0"/>
            </a:endParaRPr>
          </a:p>
        </p:txBody>
      </p:sp>
      <p:sp>
        <p:nvSpPr>
          <p:cNvPr id="4" name="CasellaDiTesto 3"/>
          <p:cNvSpPr txBox="1"/>
          <p:nvPr/>
        </p:nvSpPr>
        <p:spPr>
          <a:xfrm>
            <a:off x="1763688" y="1779687"/>
            <a:ext cx="2160240" cy="5078313"/>
          </a:xfrm>
          <a:prstGeom prst="rect">
            <a:avLst/>
          </a:prstGeom>
          <a:noFill/>
        </p:spPr>
        <p:txBody>
          <a:bodyPr wrap="square" rtlCol="0">
            <a:spAutoFit/>
          </a:bodyPr>
          <a:lstStyle/>
          <a:p>
            <a:pPr algn="ctr">
              <a:lnSpc>
                <a:spcPct val="150000"/>
              </a:lnSpc>
            </a:pPr>
            <a:r>
              <a:rPr lang="it-IT" sz="2400" dirty="0" smtClean="0"/>
              <a:t>Miomi (%)</a:t>
            </a:r>
          </a:p>
          <a:p>
            <a:pPr algn="ctr">
              <a:lnSpc>
                <a:spcPct val="150000"/>
              </a:lnSpc>
            </a:pPr>
            <a:r>
              <a:rPr lang="it-IT" sz="2400" dirty="0" smtClean="0"/>
              <a:t>5.3</a:t>
            </a:r>
          </a:p>
          <a:p>
            <a:pPr algn="ctr">
              <a:lnSpc>
                <a:spcPct val="150000"/>
              </a:lnSpc>
            </a:pPr>
            <a:r>
              <a:rPr lang="it-IT" sz="2400" dirty="0" smtClean="0"/>
              <a:t>1.4</a:t>
            </a:r>
          </a:p>
          <a:p>
            <a:pPr algn="ctr">
              <a:lnSpc>
                <a:spcPct val="150000"/>
              </a:lnSpc>
            </a:pPr>
            <a:r>
              <a:rPr lang="it-IT" sz="2400" dirty="0" smtClean="0"/>
              <a:t>33.1</a:t>
            </a:r>
          </a:p>
          <a:p>
            <a:pPr algn="ctr">
              <a:lnSpc>
                <a:spcPct val="150000"/>
              </a:lnSpc>
            </a:pPr>
            <a:r>
              <a:rPr lang="it-IT" sz="2400" dirty="0" smtClean="0"/>
              <a:t>1.4</a:t>
            </a:r>
          </a:p>
          <a:p>
            <a:pPr algn="ctr">
              <a:lnSpc>
                <a:spcPct val="150000"/>
              </a:lnSpc>
            </a:pPr>
            <a:r>
              <a:rPr lang="it-IT" sz="2400" dirty="0" smtClean="0"/>
              <a:t>3.3</a:t>
            </a:r>
          </a:p>
          <a:p>
            <a:pPr algn="ctr">
              <a:lnSpc>
                <a:spcPct val="150000"/>
              </a:lnSpc>
            </a:pPr>
            <a:r>
              <a:rPr lang="it-IT" sz="2400" dirty="0" smtClean="0"/>
              <a:t>15.1</a:t>
            </a:r>
          </a:p>
          <a:p>
            <a:pPr algn="ctr">
              <a:lnSpc>
                <a:spcPct val="150000"/>
              </a:lnSpc>
            </a:pPr>
            <a:r>
              <a:rPr lang="it-IT" sz="2400" dirty="0" smtClean="0"/>
              <a:t>3.9</a:t>
            </a:r>
          </a:p>
          <a:p>
            <a:pPr algn="ctr">
              <a:lnSpc>
                <a:spcPct val="150000"/>
              </a:lnSpc>
            </a:pPr>
            <a:r>
              <a:rPr lang="it-IT" sz="2400" dirty="0" smtClean="0"/>
              <a:t>3.9</a:t>
            </a:r>
            <a:endParaRPr lang="it-IT" sz="2800" dirty="0"/>
          </a:p>
        </p:txBody>
      </p:sp>
      <p:sp>
        <p:nvSpPr>
          <p:cNvPr id="5" name="CasellaDiTesto 4"/>
          <p:cNvSpPr txBox="1"/>
          <p:nvPr/>
        </p:nvSpPr>
        <p:spPr>
          <a:xfrm>
            <a:off x="395536" y="692696"/>
            <a:ext cx="8496944" cy="923330"/>
          </a:xfrm>
          <a:prstGeom prst="rect">
            <a:avLst/>
          </a:prstGeom>
          <a:noFill/>
        </p:spPr>
        <p:txBody>
          <a:bodyPr wrap="square" rtlCol="0">
            <a:spAutoFit/>
          </a:bodyPr>
          <a:lstStyle/>
          <a:p>
            <a:r>
              <a:rPr lang="it-IT" dirty="0" err="1" smtClean="0"/>
              <a:t>Obstet</a:t>
            </a:r>
            <a:r>
              <a:rPr lang="it-IT" dirty="0" smtClean="0"/>
              <a:t> </a:t>
            </a:r>
            <a:r>
              <a:rPr lang="it-IT" dirty="0" err="1" smtClean="0"/>
              <a:t>Gynecol</a:t>
            </a:r>
            <a:r>
              <a:rPr lang="it-IT" dirty="0" smtClean="0"/>
              <a:t> 2010 “</a:t>
            </a:r>
            <a:r>
              <a:rPr lang="it-IT" dirty="0" err="1" smtClean="0"/>
              <a:t>Leiomyomas</a:t>
            </a:r>
            <a:r>
              <a:rPr lang="it-IT" dirty="0" smtClean="0"/>
              <a:t> at routine </a:t>
            </a:r>
            <a:r>
              <a:rPr lang="it-IT" dirty="0" err="1" smtClean="0"/>
              <a:t>second-trimester</a:t>
            </a:r>
            <a:r>
              <a:rPr lang="it-IT" dirty="0" smtClean="0"/>
              <a:t> ultrasound </a:t>
            </a:r>
            <a:r>
              <a:rPr lang="it-IT" dirty="0" err="1" smtClean="0"/>
              <a:t>examination</a:t>
            </a:r>
            <a:r>
              <a:rPr lang="it-IT" dirty="0" smtClean="0"/>
              <a:t> and </a:t>
            </a:r>
            <a:r>
              <a:rPr lang="it-IT" dirty="0" err="1" smtClean="0"/>
              <a:t>adverse</a:t>
            </a:r>
            <a:r>
              <a:rPr lang="it-IT" dirty="0" smtClean="0"/>
              <a:t> </a:t>
            </a:r>
            <a:r>
              <a:rPr lang="it-IT" dirty="0" err="1" smtClean="0"/>
              <a:t>obstetric</a:t>
            </a:r>
            <a:r>
              <a:rPr lang="it-IT" dirty="0" smtClean="0"/>
              <a:t> </a:t>
            </a:r>
            <a:r>
              <a:rPr lang="it-IT" dirty="0" err="1" smtClean="0"/>
              <a:t>outcomes</a:t>
            </a:r>
            <a:r>
              <a:rPr lang="it-IT" dirty="0" smtClean="0"/>
              <a:t>”</a:t>
            </a:r>
          </a:p>
          <a:p>
            <a:r>
              <a:rPr lang="it-IT" dirty="0" err="1" smtClean="0"/>
              <a:t>Stout</a:t>
            </a:r>
            <a:r>
              <a:rPr lang="it-IT" dirty="0" smtClean="0"/>
              <a:t> MJ</a:t>
            </a:r>
            <a:endParaRPr lang="it-IT" dirty="0"/>
          </a:p>
        </p:txBody>
      </p:sp>
      <p:sp>
        <p:nvSpPr>
          <p:cNvPr id="6" name="CasellaDiTesto 5"/>
          <p:cNvSpPr txBox="1"/>
          <p:nvPr/>
        </p:nvSpPr>
        <p:spPr>
          <a:xfrm>
            <a:off x="2555776" y="1340768"/>
            <a:ext cx="5832648" cy="369332"/>
          </a:xfrm>
          <a:prstGeom prst="rect">
            <a:avLst/>
          </a:prstGeom>
          <a:noFill/>
          <a:ln>
            <a:solidFill>
              <a:schemeClr val="tx1"/>
            </a:solidFill>
          </a:ln>
        </p:spPr>
        <p:txBody>
          <a:bodyPr wrap="square" rtlCol="0">
            <a:spAutoFit/>
          </a:bodyPr>
          <a:lstStyle/>
          <a:p>
            <a:r>
              <a:rPr lang="it-IT" dirty="0" smtClean="0"/>
              <a:t>64.047 eco II trimestre (2058 </a:t>
            </a:r>
            <a:r>
              <a:rPr lang="it-IT" dirty="0" err="1" smtClean="0"/>
              <a:t>fibromi=</a:t>
            </a:r>
            <a:r>
              <a:rPr lang="it-IT" dirty="0" smtClean="0"/>
              <a:t> 3.2%); 1990-2007</a:t>
            </a:r>
          </a:p>
        </p:txBody>
      </p:sp>
      <p:cxnSp>
        <p:nvCxnSpPr>
          <p:cNvPr id="10" name="Connettore 1 9"/>
          <p:cNvCxnSpPr/>
          <p:nvPr/>
        </p:nvCxnSpPr>
        <p:spPr>
          <a:xfrm>
            <a:off x="0" y="184482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251520" y="2333685"/>
            <a:ext cx="2016224" cy="5078313"/>
          </a:xfrm>
          <a:prstGeom prst="rect">
            <a:avLst/>
          </a:prstGeom>
          <a:noFill/>
        </p:spPr>
        <p:txBody>
          <a:bodyPr wrap="square" rtlCol="0">
            <a:spAutoFit/>
          </a:bodyPr>
          <a:lstStyle/>
          <a:p>
            <a:pPr>
              <a:lnSpc>
                <a:spcPct val="150000"/>
              </a:lnSpc>
            </a:pPr>
            <a:r>
              <a:rPr lang="it-IT" sz="2400" dirty="0" smtClean="0"/>
              <a:t>Podalico</a:t>
            </a:r>
          </a:p>
          <a:p>
            <a:pPr>
              <a:lnSpc>
                <a:spcPct val="150000"/>
              </a:lnSpc>
            </a:pPr>
            <a:r>
              <a:rPr lang="it-IT" sz="2400" dirty="0" err="1" smtClean="0"/>
              <a:t>Plac.previa</a:t>
            </a:r>
            <a:endParaRPr lang="it-IT" sz="2400" dirty="0" smtClean="0"/>
          </a:p>
          <a:p>
            <a:pPr>
              <a:lnSpc>
                <a:spcPct val="150000"/>
              </a:lnSpc>
            </a:pPr>
            <a:r>
              <a:rPr lang="it-IT" sz="2400" dirty="0" smtClean="0"/>
              <a:t>TC</a:t>
            </a:r>
          </a:p>
          <a:p>
            <a:pPr>
              <a:lnSpc>
                <a:spcPct val="150000"/>
              </a:lnSpc>
            </a:pPr>
            <a:r>
              <a:rPr lang="it-IT" sz="2400" dirty="0" smtClean="0"/>
              <a:t>DIPNI</a:t>
            </a:r>
          </a:p>
          <a:p>
            <a:pPr>
              <a:lnSpc>
                <a:spcPct val="150000"/>
              </a:lnSpc>
            </a:pPr>
            <a:r>
              <a:rPr lang="it-IT" sz="2400" dirty="0" smtClean="0"/>
              <a:t>PPROM</a:t>
            </a:r>
          </a:p>
          <a:p>
            <a:pPr>
              <a:lnSpc>
                <a:spcPct val="150000"/>
              </a:lnSpc>
            </a:pPr>
            <a:r>
              <a:rPr lang="it-IT" sz="2400" dirty="0" smtClean="0"/>
              <a:t>PPT &lt; 37</a:t>
            </a:r>
          </a:p>
          <a:p>
            <a:pPr>
              <a:lnSpc>
                <a:spcPct val="150000"/>
              </a:lnSpc>
            </a:pPr>
            <a:r>
              <a:rPr lang="it-IT" sz="2400" dirty="0" smtClean="0"/>
              <a:t>PPT &lt; 34</a:t>
            </a:r>
          </a:p>
          <a:p>
            <a:pPr>
              <a:lnSpc>
                <a:spcPct val="150000"/>
              </a:lnSpc>
            </a:pPr>
            <a:r>
              <a:rPr lang="it-IT" sz="2400" dirty="0" smtClean="0"/>
              <a:t>IUFD (se IUGR)</a:t>
            </a:r>
          </a:p>
          <a:p>
            <a:pPr>
              <a:lnSpc>
                <a:spcPct val="150000"/>
              </a:lnSpc>
            </a:pPr>
            <a:endParaRPr lang="it-IT" sz="2400" dirty="0"/>
          </a:p>
        </p:txBody>
      </p:sp>
      <p:cxnSp>
        <p:nvCxnSpPr>
          <p:cNvPr id="14" name="Connettore 1 13"/>
          <p:cNvCxnSpPr/>
          <p:nvPr/>
        </p:nvCxnSpPr>
        <p:spPr>
          <a:xfrm>
            <a:off x="2123728" y="1844824"/>
            <a:ext cx="0" cy="5013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4355976" y="1844824"/>
            <a:ext cx="0" cy="5013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a:off x="6444208" y="1844824"/>
            <a:ext cx="0" cy="5157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a:off x="0" y="234888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4211960" y="1779687"/>
            <a:ext cx="2160240" cy="5170646"/>
          </a:xfrm>
          <a:prstGeom prst="rect">
            <a:avLst/>
          </a:prstGeom>
          <a:noFill/>
        </p:spPr>
        <p:txBody>
          <a:bodyPr wrap="square" rtlCol="0">
            <a:spAutoFit/>
          </a:bodyPr>
          <a:lstStyle/>
          <a:p>
            <a:pPr algn="ctr">
              <a:lnSpc>
                <a:spcPct val="150000"/>
              </a:lnSpc>
            </a:pPr>
            <a:r>
              <a:rPr lang="it-IT" sz="2400" dirty="0" smtClean="0"/>
              <a:t>NO (%)</a:t>
            </a:r>
          </a:p>
          <a:p>
            <a:pPr algn="ctr">
              <a:lnSpc>
                <a:spcPct val="150000"/>
              </a:lnSpc>
            </a:pPr>
            <a:r>
              <a:rPr lang="it-IT" sz="2400" dirty="0" smtClean="0"/>
              <a:t>3.1</a:t>
            </a:r>
          </a:p>
          <a:p>
            <a:pPr algn="ctr">
              <a:lnSpc>
                <a:spcPct val="150000"/>
              </a:lnSpc>
            </a:pPr>
            <a:r>
              <a:rPr lang="it-IT" sz="2400" dirty="0" smtClean="0"/>
              <a:t>0.5</a:t>
            </a:r>
          </a:p>
          <a:p>
            <a:pPr algn="ctr">
              <a:lnSpc>
                <a:spcPct val="150000"/>
              </a:lnSpc>
            </a:pPr>
            <a:r>
              <a:rPr lang="it-IT" sz="2400" dirty="0" smtClean="0"/>
              <a:t>24.2</a:t>
            </a:r>
          </a:p>
          <a:p>
            <a:pPr algn="ctr">
              <a:lnSpc>
                <a:spcPct val="150000"/>
              </a:lnSpc>
            </a:pPr>
            <a:r>
              <a:rPr lang="it-IT" sz="2400" dirty="0" smtClean="0"/>
              <a:t>0.7</a:t>
            </a:r>
          </a:p>
          <a:p>
            <a:pPr algn="ctr">
              <a:lnSpc>
                <a:spcPct val="150000"/>
              </a:lnSpc>
            </a:pPr>
            <a:r>
              <a:rPr lang="it-IT" sz="2400" dirty="0" smtClean="0"/>
              <a:t>2.4</a:t>
            </a:r>
          </a:p>
          <a:p>
            <a:pPr algn="ctr">
              <a:lnSpc>
                <a:spcPct val="150000"/>
              </a:lnSpc>
            </a:pPr>
            <a:r>
              <a:rPr lang="it-IT" sz="2400" dirty="0" smtClean="0"/>
              <a:t>10.5</a:t>
            </a:r>
          </a:p>
          <a:p>
            <a:pPr algn="ctr">
              <a:lnSpc>
                <a:spcPct val="150000"/>
              </a:lnSpc>
            </a:pPr>
            <a:r>
              <a:rPr lang="it-IT" sz="2400" dirty="0" smtClean="0"/>
              <a:t>2.8</a:t>
            </a:r>
          </a:p>
          <a:p>
            <a:pPr algn="ctr">
              <a:lnSpc>
                <a:spcPct val="150000"/>
              </a:lnSpc>
            </a:pPr>
            <a:r>
              <a:rPr lang="it-IT" sz="2400" dirty="0" smtClean="0"/>
              <a:t>1.5</a:t>
            </a:r>
            <a:endParaRPr lang="it-IT" sz="2800" dirty="0"/>
          </a:p>
        </p:txBody>
      </p:sp>
      <p:sp>
        <p:nvSpPr>
          <p:cNvPr id="19" name="CasellaDiTesto 18"/>
          <p:cNvSpPr txBox="1"/>
          <p:nvPr/>
        </p:nvSpPr>
        <p:spPr>
          <a:xfrm>
            <a:off x="6660232" y="1779687"/>
            <a:ext cx="2160240" cy="5170646"/>
          </a:xfrm>
          <a:prstGeom prst="rect">
            <a:avLst/>
          </a:prstGeom>
          <a:noFill/>
        </p:spPr>
        <p:txBody>
          <a:bodyPr wrap="square" rtlCol="0">
            <a:spAutoFit/>
          </a:bodyPr>
          <a:lstStyle/>
          <a:p>
            <a:pPr algn="ctr">
              <a:lnSpc>
                <a:spcPct val="150000"/>
              </a:lnSpc>
            </a:pPr>
            <a:r>
              <a:rPr lang="it-IT" sz="2400" dirty="0" smtClean="0"/>
              <a:t>OR</a:t>
            </a:r>
          </a:p>
          <a:p>
            <a:pPr algn="ctr">
              <a:lnSpc>
                <a:spcPct val="150000"/>
              </a:lnSpc>
            </a:pPr>
            <a:r>
              <a:rPr lang="it-IT" sz="2400" dirty="0" smtClean="0"/>
              <a:t>1.5</a:t>
            </a:r>
          </a:p>
          <a:p>
            <a:pPr algn="ctr">
              <a:lnSpc>
                <a:spcPct val="150000"/>
              </a:lnSpc>
            </a:pPr>
            <a:r>
              <a:rPr lang="it-IT" sz="2400" dirty="0" smtClean="0"/>
              <a:t>2.2</a:t>
            </a:r>
          </a:p>
          <a:p>
            <a:pPr algn="ctr">
              <a:lnSpc>
                <a:spcPct val="150000"/>
              </a:lnSpc>
            </a:pPr>
            <a:r>
              <a:rPr lang="it-IT" sz="2400" dirty="0" smtClean="0"/>
              <a:t>1.2</a:t>
            </a:r>
          </a:p>
          <a:p>
            <a:pPr algn="ctr">
              <a:lnSpc>
                <a:spcPct val="150000"/>
              </a:lnSpc>
            </a:pPr>
            <a:r>
              <a:rPr lang="it-IT" sz="2400" dirty="0" smtClean="0"/>
              <a:t>2.1</a:t>
            </a:r>
          </a:p>
          <a:p>
            <a:pPr algn="ctr">
              <a:lnSpc>
                <a:spcPct val="150000"/>
              </a:lnSpc>
            </a:pPr>
            <a:r>
              <a:rPr lang="it-IT" sz="2400" dirty="0" smtClean="0"/>
              <a:t>1.3</a:t>
            </a:r>
          </a:p>
          <a:p>
            <a:pPr algn="ctr">
              <a:lnSpc>
                <a:spcPct val="150000"/>
              </a:lnSpc>
            </a:pPr>
            <a:r>
              <a:rPr lang="it-IT" sz="2400" dirty="0" smtClean="0"/>
              <a:t>1.5</a:t>
            </a:r>
          </a:p>
          <a:p>
            <a:pPr algn="ctr">
              <a:lnSpc>
                <a:spcPct val="150000"/>
              </a:lnSpc>
            </a:pPr>
            <a:r>
              <a:rPr lang="it-IT" sz="2400" dirty="0" smtClean="0"/>
              <a:t>1.4</a:t>
            </a:r>
          </a:p>
          <a:p>
            <a:pPr algn="ctr">
              <a:lnSpc>
                <a:spcPct val="150000"/>
              </a:lnSpc>
            </a:pPr>
            <a:r>
              <a:rPr lang="it-IT" sz="2400" dirty="0" smtClean="0"/>
              <a:t>2.5</a:t>
            </a:r>
            <a:endParaRPr lang="it-IT"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cstate="print"/>
          <a:srcRect/>
          <a:stretch>
            <a:fillRect/>
          </a:stretch>
        </p:blipFill>
        <p:spPr bwMode="auto">
          <a:xfrm>
            <a:off x="1115616" y="1052736"/>
            <a:ext cx="6912768" cy="4752528"/>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91680" y="0"/>
            <a:ext cx="5400600" cy="584775"/>
          </a:xfrm>
          <a:prstGeom prst="rect">
            <a:avLst/>
          </a:prstGeom>
          <a:noFill/>
          <a:ln w="12700">
            <a:solidFill>
              <a:schemeClr val="tx1"/>
            </a:solidFill>
          </a:ln>
        </p:spPr>
        <p:txBody>
          <a:bodyPr wrap="square" rtlCol="0">
            <a:spAutoFit/>
          </a:bodyPr>
          <a:lstStyle/>
          <a:p>
            <a:r>
              <a:rPr lang="it-IT" sz="3200" b="1" dirty="0" smtClean="0">
                <a:solidFill>
                  <a:srgbClr val="DE0000"/>
                </a:solidFill>
                <a:latin typeface="+mj-lt"/>
                <a:ea typeface="Verdana" pitchFamily="34" charset="0"/>
                <a:cs typeface="Verdana" pitchFamily="34" charset="0"/>
              </a:rPr>
              <a:t>OUTCOMES OSTETRICI</a:t>
            </a:r>
            <a:endParaRPr lang="it-IT" sz="3200" b="1" dirty="0">
              <a:solidFill>
                <a:srgbClr val="DE0000"/>
              </a:solidFill>
              <a:latin typeface="+mj-lt"/>
              <a:ea typeface="Verdana" pitchFamily="34" charset="0"/>
              <a:cs typeface="Verdana" pitchFamily="34" charset="0"/>
            </a:endParaRPr>
          </a:p>
        </p:txBody>
      </p:sp>
      <p:sp>
        <p:nvSpPr>
          <p:cNvPr id="5" name="CasellaDiTesto 4"/>
          <p:cNvSpPr txBox="1"/>
          <p:nvPr/>
        </p:nvSpPr>
        <p:spPr>
          <a:xfrm>
            <a:off x="323528" y="692696"/>
            <a:ext cx="8496944" cy="923330"/>
          </a:xfrm>
          <a:prstGeom prst="rect">
            <a:avLst/>
          </a:prstGeom>
          <a:noFill/>
        </p:spPr>
        <p:txBody>
          <a:bodyPr wrap="square" rtlCol="0">
            <a:spAutoFit/>
          </a:bodyPr>
          <a:lstStyle/>
          <a:p>
            <a:r>
              <a:rPr lang="it-IT" dirty="0" err="1" smtClean="0"/>
              <a:t>Clin</a:t>
            </a:r>
            <a:r>
              <a:rPr lang="it-IT" dirty="0" smtClean="0"/>
              <a:t> </a:t>
            </a:r>
            <a:r>
              <a:rPr lang="it-IT" dirty="0" err="1" smtClean="0"/>
              <a:t>Exp</a:t>
            </a:r>
            <a:r>
              <a:rPr lang="it-IT" dirty="0" smtClean="0"/>
              <a:t> </a:t>
            </a:r>
            <a:r>
              <a:rPr lang="it-IT" dirty="0" err="1" smtClean="0"/>
              <a:t>Obstet</a:t>
            </a:r>
            <a:r>
              <a:rPr lang="it-IT" dirty="0" smtClean="0"/>
              <a:t> </a:t>
            </a:r>
            <a:r>
              <a:rPr lang="it-IT" dirty="0" err="1" smtClean="0"/>
              <a:t>Gynecol</a:t>
            </a:r>
            <a:r>
              <a:rPr lang="it-IT" dirty="0" smtClean="0"/>
              <a:t> 2012 “</a:t>
            </a:r>
            <a:r>
              <a:rPr lang="it-IT" dirty="0" err="1" smtClean="0"/>
              <a:t>Comparison</a:t>
            </a:r>
            <a:r>
              <a:rPr lang="it-IT" dirty="0" smtClean="0"/>
              <a:t> </a:t>
            </a:r>
            <a:r>
              <a:rPr lang="it-IT" dirty="0" err="1" smtClean="0"/>
              <a:t>of</a:t>
            </a:r>
            <a:r>
              <a:rPr lang="it-IT" dirty="0" smtClean="0"/>
              <a:t> </a:t>
            </a:r>
            <a:r>
              <a:rPr lang="it-IT" dirty="0" err="1" smtClean="0"/>
              <a:t>pregnancy</a:t>
            </a:r>
            <a:r>
              <a:rPr lang="it-IT" dirty="0" smtClean="0"/>
              <a:t> </a:t>
            </a:r>
            <a:r>
              <a:rPr lang="it-IT" dirty="0" err="1" smtClean="0"/>
              <a:t>outcomes</a:t>
            </a:r>
            <a:r>
              <a:rPr lang="it-IT" dirty="0" smtClean="0"/>
              <a:t> in </a:t>
            </a:r>
            <a:r>
              <a:rPr lang="it-IT" dirty="0" err="1" smtClean="0"/>
              <a:t>different</a:t>
            </a:r>
            <a:r>
              <a:rPr lang="it-IT" dirty="0" smtClean="0"/>
              <a:t> </a:t>
            </a:r>
            <a:r>
              <a:rPr lang="it-IT" dirty="0" err="1" smtClean="0"/>
              <a:t>localizations</a:t>
            </a:r>
            <a:r>
              <a:rPr lang="it-IT" dirty="0" smtClean="0"/>
              <a:t> </a:t>
            </a:r>
            <a:r>
              <a:rPr lang="it-IT" dirty="0" err="1" smtClean="0"/>
              <a:t>of</a:t>
            </a:r>
            <a:r>
              <a:rPr lang="it-IT" dirty="0" smtClean="0"/>
              <a:t> uterine </a:t>
            </a:r>
            <a:r>
              <a:rPr lang="it-IT" dirty="0" err="1" smtClean="0"/>
              <a:t>fibroids</a:t>
            </a:r>
            <a:r>
              <a:rPr lang="it-IT" dirty="0" smtClean="0"/>
              <a:t>”</a:t>
            </a:r>
          </a:p>
          <a:p>
            <a:r>
              <a:rPr lang="it-IT" dirty="0" err="1" smtClean="0"/>
              <a:t>Deveer</a:t>
            </a:r>
            <a:r>
              <a:rPr lang="it-IT" dirty="0" smtClean="0"/>
              <a:t> M</a:t>
            </a:r>
            <a:endParaRPr lang="it-IT" dirty="0"/>
          </a:p>
        </p:txBody>
      </p:sp>
      <p:sp>
        <p:nvSpPr>
          <p:cNvPr id="11" name="CasellaDiTesto 10"/>
          <p:cNvSpPr txBox="1"/>
          <p:nvPr/>
        </p:nvSpPr>
        <p:spPr>
          <a:xfrm>
            <a:off x="323528" y="1628800"/>
            <a:ext cx="7669360" cy="1015663"/>
          </a:xfrm>
          <a:prstGeom prst="rect">
            <a:avLst/>
          </a:prstGeom>
          <a:noFill/>
          <a:ln>
            <a:solidFill>
              <a:schemeClr val="tx1"/>
            </a:solidFill>
          </a:ln>
        </p:spPr>
        <p:txBody>
          <a:bodyPr wrap="square" rtlCol="0">
            <a:spAutoFit/>
          </a:bodyPr>
          <a:lstStyle/>
          <a:p>
            <a:pPr>
              <a:lnSpc>
                <a:spcPct val="150000"/>
              </a:lnSpc>
            </a:pPr>
            <a:r>
              <a:rPr lang="it-IT" sz="2000" dirty="0" smtClean="0"/>
              <a:t>84 </a:t>
            </a:r>
            <a:r>
              <a:rPr lang="it-IT" sz="2000" dirty="0" err="1" smtClean="0"/>
              <a:t>pz</a:t>
            </a:r>
            <a:r>
              <a:rPr lang="it-IT" sz="2000" dirty="0" smtClean="0"/>
              <a:t> con mioma &gt; 3 cm; anteriore vs posteriore</a:t>
            </a:r>
          </a:p>
          <a:p>
            <a:pPr>
              <a:lnSpc>
                <a:spcPct val="150000"/>
              </a:lnSpc>
            </a:pPr>
            <a:r>
              <a:rPr lang="it-IT" sz="2000" dirty="0" smtClean="0"/>
              <a:t>64 anteriore vs 20 posteriore</a:t>
            </a:r>
            <a:endParaRPr lang="it-IT" sz="2000" dirty="0"/>
          </a:p>
        </p:txBody>
      </p:sp>
      <p:sp>
        <p:nvSpPr>
          <p:cNvPr id="6" name="CasellaDiTesto 5"/>
          <p:cNvSpPr txBox="1"/>
          <p:nvPr/>
        </p:nvSpPr>
        <p:spPr>
          <a:xfrm>
            <a:off x="251520" y="3212976"/>
            <a:ext cx="8640960" cy="1754326"/>
          </a:xfrm>
          <a:prstGeom prst="rect">
            <a:avLst/>
          </a:prstGeom>
          <a:noFill/>
        </p:spPr>
        <p:txBody>
          <a:bodyPr wrap="square" rtlCol="0">
            <a:spAutoFit/>
          </a:bodyPr>
          <a:lstStyle/>
          <a:p>
            <a:pPr>
              <a:lnSpc>
                <a:spcPct val="150000"/>
              </a:lnSpc>
              <a:buFontTx/>
              <a:buChar char="-"/>
            </a:pPr>
            <a:r>
              <a:rPr lang="it-IT" sz="2400" dirty="0" smtClean="0"/>
              <a:t> no differenze per PPT, sanguinamento, IUGR</a:t>
            </a:r>
          </a:p>
          <a:p>
            <a:pPr>
              <a:lnSpc>
                <a:spcPct val="150000"/>
              </a:lnSpc>
              <a:buFontTx/>
              <a:buChar char="-"/>
            </a:pPr>
            <a:r>
              <a:rPr lang="it-IT" sz="2400" dirty="0" smtClean="0"/>
              <a:t> differenza significativa per dolore pelvico (posteriore &gt;; p 0.001)</a:t>
            </a:r>
          </a:p>
          <a:p>
            <a:pPr>
              <a:lnSpc>
                <a:spcPct val="150000"/>
              </a:lnSpc>
              <a:buFontTx/>
              <a:buChar char="-"/>
            </a:pPr>
            <a:r>
              <a:rPr lang="it-IT" sz="2400" dirty="0" smtClean="0"/>
              <a:t> significativo aumento di storia di </a:t>
            </a:r>
            <a:r>
              <a:rPr lang="it-IT" sz="2400" dirty="0" err="1" smtClean="0"/>
              <a:t>abortività</a:t>
            </a:r>
            <a:r>
              <a:rPr lang="it-IT" sz="2400" dirty="0" smtClean="0"/>
              <a:t> se posteriore</a:t>
            </a:r>
            <a:endParaRPr lang="it-IT"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91680" y="188640"/>
            <a:ext cx="5400600" cy="707886"/>
          </a:xfrm>
          <a:prstGeom prst="rect">
            <a:avLst/>
          </a:prstGeom>
          <a:noFill/>
          <a:ln w="12700">
            <a:solidFill>
              <a:schemeClr val="tx1"/>
            </a:solidFill>
          </a:ln>
        </p:spPr>
        <p:txBody>
          <a:bodyPr wrap="square" rtlCol="0">
            <a:spAutoFit/>
          </a:bodyPr>
          <a:lstStyle/>
          <a:p>
            <a:r>
              <a:rPr lang="it-IT" sz="4000" b="1" dirty="0" smtClean="0">
                <a:solidFill>
                  <a:srgbClr val="DE0000"/>
                </a:solidFill>
                <a:latin typeface="+mj-lt"/>
                <a:ea typeface="Verdana" pitchFamily="34" charset="0"/>
                <a:cs typeface="Verdana" pitchFamily="34" charset="0"/>
              </a:rPr>
              <a:t>OUTCOMES OSTETRICI</a:t>
            </a:r>
            <a:endParaRPr lang="it-IT" sz="4000" b="1" dirty="0">
              <a:solidFill>
                <a:srgbClr val="DE0000"/>
              </a:solidFill>
              <a:latin typeface="+mj-lt"/>
              <a:ea typeface="Verdana" pitchFamily="34" charset="0"/>
              <a:cs typeface="Verdana" pitchFamily="34" charset="0"/>
            </a:endParaRPr>
          </a:p>
        </p:txBody>
      </p:sp>
      <p:sp>
        <p:nvSpPr>
          <p:cNvPr id="4" name="CasellaDiTesto 3"/>
          <p:cNvSpPr txBox="1"/>
          <p:nvPr/>
        </p:nvSpPr>
        <p:spPr>
          <a:xfrm>
            <a:off x="1259632" y="2420888"/>
            <a:ext cx="2160240" cy="2677656"/>
          </a:xfrm>
          <a:prstGeom prst="rect">
            <a:avLst/>
          </a:prstGeom>
          <a:noFill/>
        </p:spPr>
        <p:txBody>
          <a:bodyPr wrap="square" rtlCol="0">
            <a:spAutoFit/>
          </a:bodyPr>
          <a:lstStyle/>
          <a:p>
            <a:pPr algn="ctr">
              <a:lnSpc>
                <a:spcPct val="150000"/>
              </a:lnSpc>
            </a:pPr>
            <a:r>
              <a:rPr lang="it-IT" sz="2800" dirty="0" smtClean="0"/>
              <a:t>NO</a:t>
            </a:r>
          </a:p>
          <a:p>
            <a:pPr algn="r">
              <a:lnSpc>
                <a:spcPct val="150000"/>
              </a:lnSpc>
            </a:pPr>
            <a:r>
              <a:rPr lang="it-IT" sz="2800" dirty="0" smtClean="0"/>
              <a:t>38.6</a:t>
            </a:r>
          </a:p>
          <a:p>
            <a:pPr algn="r">
              <a:lnSpc>
                <a:spcPct val="150000"/>
              </a:lnSpc>
            </a:pPr>
            <a:r>
              <a:rPr lang="it-IT" sz="2800" dirty="0" smtClean="0"/>
              <a:t>486.8 ml</a:t>
            </a:r>
          </a:p>
          <a:p>
            <a:pPr algn="r">
              <a:lnSpc>
                <a:spcPct val="150000"/>
              </a:lnSpc>
            </a:pPr>
            <a:r>
              <a:rPr lang="it-IT" sz="2800" dirty="0" smtClean="0"/>
              <a:t>1.1%</a:t>
            </a:r>
            <a:endParaRPr lang="it-IT" sz="2800" dirty="0"/>
          </a:p>
        </p:txBody>
      </p:sp>
      <p:sp>
        <p:nvSpPr>
          <p:cNvPr id="5" name="CasellaDiTesto 4"/>
          <p:cNvSpPr txBox="1"/>
          <p:nvPr/>
        </p:nvSpPr>
        <p:spPr>
          <a:xfrm>
            <a:off x="539552" y="1124744"/>
            <a:ext cx="8352928" cy="923330"/>
          </a:xfrm>
          <a:prstGeom prst="rect">
            <a:avLst/>
          </a:prstGeom>
          <a:noFill/>
        </p:spPr>
        <p:txBody>
          <a:bodyPr wrap="square" rtlCol="0">
            <a:spAutoFit/>
          </a:bodyPr>
          <a:lstStyle/>
          <a:p>
            <a:r>
              <a:rPr lang="it-IT" dirty="0" err="1" smtClean="0"/>
              <a:t>Fert</a:t>
            </a:r>
            <a:r>
              <a:rPr lang="it-IT" dirty="0" smtClean="0"/>
              <a:t> </a:t>
            </a:r>
            <a:r>
              <a:rPr lang="it-IT" dirty="0" err="1" smtClean="0"/>
              <a:t>Steril</a:t>
            </a:r>
            <a:r>
              <a:rPr lang="it-IT" dirty="0" smtClean="0"/>
              <a:t> 2012 “</a:t>
            </a:r>
            <a:r>
              <a:rPr lang="it-IT" dirty="0" err="1" smtClean="0"/>
              <a:t>Adverse</a:t>
            </a:r>
            <a:r>
              <a:rPr lang="it-IT" dirty="0" smtClean="0"/>
              <a:t> </a:t>
            </a:r>
            <a:r>
              <a:rPr lang="it-IT" dirty="0" err="1" smtClean="0"/>
              <a:t>obstetrics</a:t>
            </a:r>
            <a:r>
              <a:rPr lang="it-IT" dirty="0" smtClean="0"/>
              <a:t> </a:t>
            </a:r>
            <a:r>
              <a:rPr lang="it-IT" dirty="0" err="1" smtClean="0"/>
              <a:t>outcomes</a:t>
            </a:r>
            <a:r>
              <a:rPr lang="it-IT" dirty="0" smtClean="0"/>
              <a:t> </a:t>
            </a:r>
            <a:r>
              <a:rPr lang="it-IT" dirty="0" err="1" smtClean="0"/>
              <a:t>associated</a:t>
            </a:r>
            <a:r>
              <a:rPr lang="it-IT" dirty="0" smtClean="0"/>
              <a:t> </a:t>
            </a:r>
            <a:r>
              <a:rPr lang="it-IT" dirty="0" err="1" smtClean="0"/>
              <a:t>with</a:t>
            </a:r>
            <a:r>
              <a:rPr lang="it-IT" dirty="0" smtClean="0"/>
              <a:t> </a:t>
            </a:r>
            <a:r>
              <a:rPr lang="it-IT" dirty="0" err="1" smtClean="0"/>
              <a:t>sonographically</a:t>
            </a:r>
            <a:r>
              <a:rPr lang="it-IT" dirty="0" smtClean="0"/>
              <a:t> </a:t>
            </a:r>
            <a:r>
              <a:rPr lang="it-IT" dirty="0" err="1" smtClean="0"/>
              <a:t>identified</a:t>
            </a:r>
            <a:r>
              <a:rPr lang="it-IT" dirty="0" smtClean="0"/>
              <a:t> </a:t>
            </a:r>
            <a:r>
              <a:rPr lang="it-IT" dirty="0" err="1" smtClean="0"/>
              <a:t>large</a:t>
            </a:r>
            <a:r>
              <a:rPr lang="it-IT" dirty="0" smtClean="0"/>
              <a:t> uterine </a:t>
            </a:r>
            <a:r>
              <a:rPr lang="it-IT" dirty="0" err="1" smtClean="0"/>
              <a:t>fibroids</a:t>
            </a:r>
            <a:r>
              <a:rPr lang="it-IT" dirty="0" smtClean="0"/>
              <a:t>”</a:t>
            </a:r>
          </a:p>
          <a:p>
            <a:r>
              <a:rPr lang="it-IT" dirty="0" err="1" smtClean="0"/>
              <a:t>Shasell</a:t>
            </a:r>
            <a:r>
              <a:rPr lang="it-IT" dirty="0" smtClean="0"/>
              <a:t> </a:t>
            </a:r>
            <a:r>
              <a:rPr lang="it-IT" dirty="0" err="1" smtClean="0"/>
              <a:t>VI</a:t>
            </a:r>
            <a:endParaRPr lang="it-IT" dirty="0"/>
          </a:p>
        </p:txBody>
      </p:sp>
      <p:sp>
        <p:nvSpPr>
          <p:cNvPr id="6" name="CasellaDiTesto 5"/>
          <p:cNvSpPr txBox="1"/>
          <p:nvPr/>
        </p:nvSpPr>
        <p:spPr>
          <a:xfrm>
            <a:off x="611560" y="2132856"/>
            <a:ext cx="3096344" cy="369332"/>
          </a:xfrm>
          <a:prstGeom prst="rect">
            <a:avLst/>
          </a:prstGeom>
          <a:noFill/>
          <a:ln>
            <a:solidFill>
              <a:schemeClr val="tx1"/>
            </a:solidFill>
          </a:ln>
        </p:spPr>
        <p:txBody>
          <a:bodyPr wrap="square" rtlCol="0">
            <a:spAutoFit/>
          </a:bodyPr>
          <a:lstStyle/>
          <a:p>
            <a:r>
              <a:rPr lang="it-IT" dirty="0" smtClean="0"/>
              <a:t>95/</a:t>
            </a:r>
            <a:r>
              <a:rPr lang="it-IT" dirty="0" err="1" smtClean="0"/>
              <a:t>95</a:t>
            </a:r>
            <a:r>
              <a:rPr lang="it-IT" dirty="0" smtClean="0"/>
              <a:t>  </a:t>
            </a:r>
            <a:r>
              <a:rPr lang="it-IT" dirty="0" err="1" smtClean="0"/>
              <a:t>large</a:t>
            </a:r>
            <a:r>
              <a:rPr lang="it-IT" dirty="0" smtClean="0"/>
              <a:t> &gt; 5 cm 2009-2010</a:t>
            </a:r>
          </a:p>
        </p:txBody>
      </p:sp>
      <p:sp>
        <p:nvSpPr>
          <p:cNvPr id="7" name="CasellaDiTesto 6"/>
          <p:cNvSpPr txBox="1"/>
          <p:nvPr/>
        </p:nvSpPr>
        <p:spPr>
          <a:xfrm>
            <a:off x="3419872" y="2420888"/>
            <a:ext cx="2376264" cy="2677656"/>
          </a:xfrm>
          <a:prstGeom prst="rect">
            <a:avLst/>
          </a:prstGeom>
          <a:noFill/>
        </p:spPr>
        <p:txBody>
          <a:bodyPr wrap="square" rtlCol="0">
            <a:spAutoFit/>
          </a:bodyPr>
          <a:lstStyle/>
          <a:p>
            <a:pPr algn="ctr">
              <a:lnSpc>
                <a:spcPct val="150000"/>
              </a:lnSpc>
            </a:pPr>
            <a:r>
              <a:rPr lang="it-IT" sz="2800" dirty="0" err="1" smtClean="0"/>
              <a:t>Small</a:t>
            </a:r>
            <a:endParaRPr lang="it-IT" sz="2800" dirty="0" smtClean="0"/>
          </a:p>
          <a:p>
            <a:pPr algn="r">
              <a:lnSpc>
                <a:spcPct val="150000"/>
              </a:lnSpc>
            </a:pPr>
            <a:r>
              <a:rPr lang="it-IT" sz="2800" dirty="0" smtClean="0"/>
              <a:t>38.4</a:t>
            </a:r>
          </a:p>
          <a:p>
            <a:pPr algn="r">
              <a:lnSpc>
                <a:spcPct val="150000"/>
              </a:lnSpc>
            </a:pPr>
            <a:r>
              <a:rPr lang="it-IT" sz="2800" dirty="0" smtClean="0"/>
              <a:t>535.6 ml</a:t>
            </a:r>
          </a:p>
          <a:p>
            <a:pPr algn="r">
              <a:lnSpc>
                <a:spcPct val="150000"/>
              </a:lnSpc>
            </a:pPr>
            <a:r>
              <a:rPr lang="it-IT" sz="2800" dirty="0" smtClean="0"/>
              <a:t>0%</a:t>
            </a:r>
            <a:endParaRPr lang="it-IT" sz="2800" dirty="0"/>
          </a:p>
        </p:txBody>
      </p:sp>
      <p:sp>
        <p:nvSpPr>
          <p:cNvPr id="8" name="CasellaDiTesto 7"/>
          <p:cNvSpPr txBox="1"/>
          <p:nvPr/>
        </p:nvSpPr>
        <p:spPr>
          <a:xfrm>
            <a:off x="6012160" y="2420888"/>
            <a:ext cx="2664296" cy="2677656"/>
          </a:xfrm>
          <a:prstGeom prst="rect">
            <a:avLst/>
          </a:prstGeom>
          <a:noFill/>
        </p:spPr>
        <p:txBody>
          <a:bodyPr wrap="square" rtlCol="0">
            <a:spAutoFit/>
          </a:bodyPr>
          <a:lstStyle/>
          <a:p>
            <a:pPr algn="ctr">
              <a:lnSpc>
                <a:spcPct val="150000"/>
              </a:lnSpc>
            </a:pPr>
            <a:r>
              <a:rPr lang="it-IT" sz="2800" dirty="0" err="1" smtClean="0"/>
              <a:t>Large</a:t>
            </a:r>
            <a:endParaRPr lang="it-IT" sz="2800" dirty="0" smtClean="0"/>
          </a:p>
          <a:p>
            <a:pPr algn="r">
              <a:lnSpc>
                <a:spcPct val="150000"/>
              </a:lnSpc>
            </a:pPr>
            <a:r>
              <a:rPr lang="it-IT" sz="2800" dirty="0" smtClean="0"/>
              <a:t>36.5</a:t>
            </a:r>
          </a:p>
          <a:p>
            <a:pPr algn="r">
              <a:lnSpc>
                <a:spcPct val="150000"/>
              </a:lnSpc>
            </a:pPr>
            <a:r>
              <a:rPr lang="it-IT" sz="2800" dirty="0" smtClean="0"/>
              <a:t>645.1 ml</a:t>
            </a:r>
          </a:p>
          <a:p>
            <a:pPr algn="r">
              <a:lnSpc>
                <a:spcPct val="150000"/>
              </a:lnSpc>
            </a:pPr>
            <a:r>
              <a:rPr lang="it-IT" sz="2800" dirty="0" smtClean="0"/>
              <a:t>12.2%</a:t>
            </a:r>
            <a:endParaRPr lang="it-IT" sz="2800" dirty="0"/>
          </a:p>
        </p:txBody>
      </p:sp>
      <p:cxnSp>
        <p:nvCxnSpPr>
          <p:cNvPr id="10" name="Connettore 1 9"/>
          <p:cNvCxnSpPr/>
          <p:nvPr/>
        </p:nvCxnSpPr>
        <p:spPr>
          <a:xfrm>
            <a:off x="0" y="2996952"/>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179512" y="2996952"/>
            <a:ext cx="1691680" cy="2031325"/>
          </a:xfrm>
          <a:prstGeom prst="rect">
            <a:avLst/>
          </a:prstGeom>
          <a:noFill/>
        </p:spPr>
        <p:txBody>
          <a:bodyPr wrap="square" rtlCol="0">
            <a:spAutoFit/>
          </a:bodyPr>
          <a:lstStyle/>
          <a:p>
            <a:pPr>
              <a:lnSpc>
                <a:spcPct val="150000"/>
              </a:lnSpc>
            </a:pPr>
            <a:r>
              <a:rPr lang="it-IT" sz="2800" dirty="0" err="1" smtClean="0"/>
              <a:t>Gest</a:t>
            </a:r>
            <a:r>
              <a:rPr lang="it-IT" sz="2800" dirty="0" smtClean="0"/>
              <a:t> </a:t>
            </a:r>
            <a:r>
              <a:rPr lang="it-IT" sz="2800" dirty="0" err="1" smtClean="0"/>
              <a:t>age</a:t>
            </a:r>
            <a:endParaRPr lang="it-IT" sz="2800" dirty="0" smtClean="0"/>
          </a:p>
          <a:p>
            <a:pPr>
              <a:lnSpc>
                <a:spcPct val="150000"/>
              </a:lnSpc>
            </a:pPr>
            <a:r>
              <a:rPr lang="it-IT" sz="2800" dirty="0" err="1" smtClean="0"/>
              <a:t>Blood</a:t>
            </a:r>
            <a:r>
              <a:rPr lang="it-IT" sz="2800" dirty="0" smtClean="0"/>
              <a:t> loss</a:t>
            </a:r>
          </a:p>
          <a:p>
            <a:pPr>
              <a:lnSpc>
                <a:spcPct val="150000"/>
              </a:lnSpc>
            </a:pPr>
            <a:r>
              <a:rPr lang="it-IT" sz="2800" dirty="0" err="1" smtClean="0"/>
              <a:t>Trasfusion</a:t>
            </a:r>
            <a:endParaRPr lang="it-IT" sz="2800" dirty="0"/>
          </a:p>
        </p:txBody>
      </p:sp>
      <p:cxnSp>
        <p:nvCxnSpPr>
          <p:cNvPr id="13" name="Connettore 1 12"/>
          <p:cNvCxnSpPr/>
          <p:nvPr/>
        </p:nvCxnSpPr>
        <p:spPr>
          <a:xfrm>
            <a:off x="1835696" y="2564904"/>
            <a:ext cx="0" cy="324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1907704" y="2564904"/>
            <a:ext cx="0" cy="324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3923928" y="2636912"/>
            <a:ext cx="0" cy="3168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a:off x="6444208" y="2564904"/>
            <a:ext cx="0" cy="3168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0" y="5805264"/>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a:off x="0" y="25649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a:off x="1043608" y="5877272"/>
            <a:ext cx="5760640" cy="461665"/>
          </a:xfrm>
          <a:prstGeom prst="rect">
            <a:avLst/>
          </a:prstGeom>
          <a:solidFill>
            <a:srgbClr val="FFFF00"/>
          </a:solidFill>
        </p:spPr>
        <p:txBody>
          <a:bodyPr wrap="square" rtlCol="0">
            <a:spAutoFit/>
          </a:bodyPr>
          <a:lstStyle/>
          <a:p>
            <a:r>
              <a:rPr lang="it-IT" sz="2400" dirty="0" err="1" smtClean="0"/>
              <a:t>N°</a:t>
            </a:r>
            <a:r>
              <a:rPr lang="it-IT" sz="2400" dirty="0" smtClean="0"/>
              <a:t> fibromi &gt; 5 cm: aumento PPROM e PPT</a:t>
            </a:r>
            <a:endParaRPr lang="it-IT"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91680" y="0"/>
            <a:ext cx="5400600" cy="584775"/>
          </a:xfrm>
          <a:prstGeom prst="rect">
            <a:avLst/>
          </a:prstGeom>
          <a:noFill/>
          <a:ln w="12700">
            <a:solidFill>
              <a:schemeClr val="tx1"/>
            </a:solidFill>
          </a:ln>
        </p:spPr>
        <p:txBody>
          <a:bodyPr wrap="square" rtlCol="0">
            <a:spAutoFit/>
          </a:bodyPr>
          <a:lstStyle/>
          <a:p>
            <a:r>
              <a:rPr lang="it-IT" sz="3200" b="1" dirty="0" smtClean="0">
                <a:solidFill>
                  <a:srgbClr val="DE0000"/>
                </a:solidFill>
                <a:latin typeface="+mj-lt"/>
                <a:ea typeface="Verdana" pitchFamily="34" charset="0"/>
                <a:cs typeface="Verdana" pitchFamily="34" charset="0"/>
              </a:rPr>
              <a:t>OUTCOMES OSTETRICI</a:t>
            </a:r>
            <a:endParaRPr lang="it-IT" sz="3200" b="1" dirty="0">
              <a:solidFill>
                <a:srgbClr val="DE0000"/>
              </a:solidFill>
              <a:latin typeface="+mj-lt"/>
              <a:ea typeface="Verdana" pitchFamily="34" charset="0"/>
              <a:cs typeface="Verdana" pitchFamily="34" charset="0"/>
            </a:endParaRPr>
          </a:p>
        </p:txBody>
      </p:sp>
      <p:sp>
        <p:nvSpPr>
          <p:cNvPr id="5" name="CasellaDiTesto 4"/>
          <p:cNvSpPr txBox="1"/>
          <p:nvPr/>
        </p:nvSpPr>
        <p:spPr>
          <a:xfrm>
            <a:off x="323528" y="692696"/>
            <a:ext cx="8496944" cy="923330"/>
          </a:xfrm>
          <a:prstGeom prst="rect">
            <a:avLst/>
          </a:prstGeom>
          <a:noFill/>
        </p:spPr>
        <p:txBody>
          <a:bodyPr wrap="square" rtlCol="0">
            <a:spAutoFit/>
          </a:bodyPr>
          <a:lstStyle/>
          <a:p>
            <a:r>
              <a:rPr lang="it-IT" dirty="0" smtClean="0"/>
              <a:t>Am J </a:t>
            </a:r>
            <a:r>
              <a:rPr lang="it-IT" dirty="0" err="1" smtClean="0"/>
              <a:t>Obstet</a:t>
            </a:r>
            <a:r>
              <a:rPr lang="it-IT" dirty="0" smtClean="0"/>
              <a:t> </a:t>
            </a:r>
            <a:r>
              <a:rPr lang="it-IT" dirty="0" err="1" smtClean="0"/>
              <a:t>Gynecol</a:t>
            </a:r>
            <a:r>
              <a:rPr lang="it-IT" dirty="0" smtClean="0"/>
              <a:t> 2014 “The impact </a:t>
            </a:r>
            <a:r>
              <a:rPr lang="it-IT" dirty="0" err="1" smtClean="0"/>
              <a:t>of</a:t>
            </a:r>
            <a:r>
              <a:rPr lang="it-IT" dirty="0" smtClean="0"/>
              <a:t> </a:t>
            </a:r>
            <a:r>
              <a:rPr lang="it-IT" dirty="0" err="1" smtClean="0"/>
              <a:t>fibroids</a:t>
            </a:r>
            <a:r>
              <a:rPr lang="it-IT" dirty="0" smtClean="0"/>
              <a:t> </a:t>
            </a:r>
            <a:r>
              <a:rPr lang="it-IT" dirty="0" err="1" smtClean="0"/>
              <a:t>characteristics</a:t>
            </a:r>
            <a:r>
              <a:rPr lang="it-IT" dirty="0" smtClean="0"/>
              <a:t> on </a:t>
            </a:r>
            <a:r>
              <a:rPr lang="it-IT" dirty="0" err="1" smtClean="0"/>
              <a:t>pregnancy</a:t>
            </a:r>
            <a:r>
              <a:rPr lang="it-IT" dirty="0" smtClean="0"/>
              <a:t> </a:t>
            </a:r>
            <a:r>
              <a:rPr lang="it-IT" dirty="0" err="1" smtClean="0"/>
              <a:t>outcomes</a:t>
            </a:r>
            <a:r>
              <a:rPr lang="it-IT" dirty="0" smtClean="0"/>
              <a:t>”</a:t>
            </a:r>
          </a:p>
          <a:p>
            <a:r>
              <a:rPr lang="it-IT" dirty="0" err="1" smtClean="0"/>
              <a:t>Lam</a:t>
            </a:r>
            <a:r>
              <a:rPr lang="it-IT" dirty="0" smtClean="0"/>
              <a:t> SJ</a:t>
            </a:r>
            <a:endParaRPr lang="it-IT" dirty="0"/>
          </a:p>
        </p:txBody>
      </p:sp>
      <p:sp>
        <p:nvSpPr>
          <p:cNvPr id="11" name="CasellaDiTesto 10"/>
          <p:cNvSpPr txBox="1"/>
          <p:nvPr/>
        </p:nvSpPr>
        <p:spPr>
          <a:xfrm>
            <a:off x="323528" y="1628800"/>
            <a:ext cx="7669360" cy="506292"/>
          </a:xfrm>
          <a:prstGeom prst="rect">
            <a:avLst/>
          </a:prstGeom>
          <a:noFill/>
          <a:ln>
            <a:solidFill>
              <a:schemeClr val="tx1"/>
            </a:solidFill>
          </a:ln>
        </p:spPr>
        <p:txBody>
          <a:bodyPr wrap="square" rtlCol="0">
            <a:spAutoFit/>
          </a:bodyPr>
          <a:lstStyle/>
          <a:p>
            <a:pPr>
              <a:lnSpc>
                <a:spcPct val="150000"/>
              </a:lnSpc>
            </a:pPr>
            <a:r>
              <a:rPr lang="it-IT" sz="2000" dirty="0" smtClean="0"/>
              <a:t>2002-2012 ecografia I trimestre, 121 </a:t>
            </a:r>
            <a:r>
              <a:rPr lang="it-IT" sz="2000" dirty="0" err="1" smtClean="0"/>
              <a:t>pz</a:t>
            </a:r>
            <a:r>
              <a:rPr lang="it-IT" sz="2000" dirty="0" smtClean="0"/>
              <a:t> con mioma </a:t>
            </a:r>
            <a:r>
              <a:rPr lang="it-IT" sz="2000" u="sng" dirty="0" smtClean="0"/>
              <a:t>&gt;</a:t>
            </a:r>
            <a:r>
              <a:rPr lang="it-IT" sz="2000" dirty="0" smtClean="0"/>
              <a:t> 4 cm</a:t>
            </a:r>
            <a:endParaRPr lang="it-IT" sz="2000" dirty="0"/>
          </a:p>
        </p:txBody>
      </p:sp>
      <p:sp>
        <p:nvSpPr>
          <p:cNvPr id="6" name="CasellaDiTesto 5"/>
          <p:cNvSpPr txBox="1"/>
          <p:nvPr/>
        </p:nvSpPr>
        <p:spPr>
          <a:xfrm>
            <a:off x="251520" y="2420888"/>
            <a:ext cx="8640960" cy="3970318"/>
          </a:xfrm>
          <a:prstGeom prst="rect">
            <a:avLst/>
          </a:prstGeom>
          <a:noFill/>
        </p:spPr>
        <p:txBody>
          <a:bodyPr wrap="square" rtlCol="0">
            <a:spAutoFit/>
          </a:bodyPr>
          <a:lstStyle/>
          <a:p>
            <a:pPr>
              <a:lnSpc>
                <a:spcPct val="150000"/>
              </a:lnSpc>
              <a:buFontTx/>
              <a:buChar char="-"/>
            </a:pPr>
            <a:r>
              <a:rPr lang="it-IT" sz="2400" dirty="0" smtClean="0"/>
              <a:t> multipli vs singolo &gt; PPT (18% vs 6%; p 0.05)</a:t>
            </a:r>
          </a:p>
          <a:p>
            <a:pPr>
              <a:lnSpc>
                <a:spcPct val="150000"/>
              </a:lnSpc>
              <a:buFontTx/>
              <a:buChar char="-"/>
            </a:pPr>
            <a:r>
              <a:rPr lang="it-IT" sz="2400" dirty="0" smtClean="0"/>
              <a:t> mioma “basso” vs corporale: </a:t>
            </a:r>
          </a:p>
          <a:p>
            <a:r>
              <a:rPr lang="it-IT" sz="2400" dirty="0" smtClean="0"/>
              <a:t>	- TC (86% vs 40%; p 0.01)</a:t>
            </a:r>
          </a:p>
          <a:p>
            <a:pPr lvl="2">
              <a:buFontTx/>
              <a:buChar char="-"/>
            </a:pPr>
            <a:r>
              <a:rPr lang="it-IT" sz="2400" dirty="0" smtClean="0"/>
              <a:t> emorragia </a:t>
            </a:r>
            <a:r>
              <a:rPr lang="it-IT" sz="2400" dirty="0" err="1" smtClean="0"/>
              <a:t>postpartuma</a:t>
            </a:r>
            <a:r>
              <a:rPr lang="it-IT" sz="2400" dirty="0" smtClean="0"/>
              <a:t> (22% vs 11%; p0.03)</a:t>
            </a:r>
          </a:p>
          <a:p>
            <a:r>
              <a:rPr lang="it-IT" sz="2400" dirty="0" smtClean="0"/>
              <a:t>	- perdita ematica maggiore (830 ml vs 573 ml; p 0.03)</a:t>
            </a:r>
          </a:p>
          <a:p>
            <a:pPr>
              <a:lnSpc>
                <a:spcPct val="150000"/>
              </a:lnSpc>
              <a:buFontTx/>
              <a:buChar char="-"/>
            </a:pPr>
            <a:r>
              <a:rPr lang="it-IT" sz="2400" dirty="0" smtClean="0"/>
              <a:t> mioma &gt; dimensioni:</a:t>
            </a:r>
          </a:p>
          <a:p>
            <a:pPr lvl="2">
              <a:buFontTx/>
              <a:buChar char="-"/>
            </a:pPr>
            <a:r>
              <a:rPr lang="it-IT" sz="2400" dirty="0" smtClean="0"/>
              <a:t> rischio emorragia</a:t>
            </a:r>
          </a:p>
          <a:p>
            <a:pPr lvl="2">
              <a:buFontTx/>
              <a:buChar char="-"/>
            </a:pPr>
            <a:r>
              <a:rPr lang="it-IT" sz="2400" dirty="0" smtClean="0"/>
              <a:t> perdita ematica</a:t>
            </a:r>
          </a:p>
          <a:p>
            <a:pPr lvl="2">
              <a:buFontTx/>
              <a:buChar char="-"/>
            </a:pPr>
            <a:r>
              <a:rPr lang="it-IT" sz="2400" dirty="0" smtClean="0"/>
              <a:t> ricovero per dolore correlato al mioma</a:t>
            </a:r>
            <a:endParaRPr lang="it-IT"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91680" y="188640"/>
            <a:ext cx="5400600" cy="707886"/>
          </a:xfrm>
          <a:prstGeom prst="rect">
            <a:avLst/>
          </a:prstGeom>
          <a:noFill/>
          <a:ln w="12700">
            <a:solidFill>
              <a:schemeClr val="tx1"/>
            </a:solidFill>
          </a:ln>
        </p:spPr>
        <p:txBody>
          <a:bodyPr wrap="square" rtlCol="0">
            <a:spAutoFit/>
          </a:bodyPr>
          <a:lstStyle/>
          <a:p>
            <a:r>
              <a:rPr lang="it-IT" sz="4000" b="1" dirty="0" smtClean="0">
                <a:solidFill>
                  <a:srgbClr val="DE0000"/>
                </a:solidFill>
                <a:latin typeface="+mj-lt"/>
                <a:ea typeface="Verdana" pitchFamily="34" charset="0"/>
                <a:cs typeface="Verdana" pitchFamily="34" charset="0"/>
              </a:rPr>
              <a:t>OUTCOMES OSTETRICI</a:t>
            </a:r>
            <a:endParaRPr lang="it-IT" sz="4000" b="1" dirty="0">
              <a:solidFill>
                <a:srgbClr val="DE0000"/>
              </a:solidFill>
              <a:latin typeface="+mj-lt"/>
              <a:ea typeface="Verdana" pitchFamily="34" charset="0"/>
              <a:cs typeface="Verdana" pitchFamily="34" charset="0"/>
            </a:endParaRPr>
          </a:p>
        </p:txBody>
      </p:sp>
      <p:sp>
        <p:nvSpPr>
          <p:cNvPr id="4" name="CasellaDiTesto 3"/>
          <p:cNvSpPr txBox="1"/>
          <p:nvPr/>
        </p:nvSpPr>
        <p:spPr>
          <a:xfrm>
            <a:off x="1259632" y="2420888"/>
            <a:ext cx="2160240" cy="2610843"/>
          </a:xfrm>
          <a:prstGeom prst="rect">
            <a:avLst/>
          </a:prstGeom>
          <a:noFill/>
        </p:spPr>
        <p:txBody>
          <a:bodyPr wrap="square" rtlCol="0">
            <a:spAutoFit/>
          </a:bodyPr>
          <a:lstStyle/>
          <a:p>
            <a:pPr algn="ctr">
              <a:lnSpc>
                <a:spcPct val="150000"/>
              </a:lnSpc>
            </a:pPr>
            <a:r>
              <a:rPr lang="it-IT" sz="2800" dirty="0" smtClean="0"/>
              <a:t>Multiple</a:t>
            </a:r>
          </a:p>
          <a:p>
            <a:pPr algn="ctr">
              <a:lnSpc>
                <a:spcPct val="150000"/>
              </a:lnSpc>
            </a:pPr>
            <a:r>
              <a:rPr lang="it-IT" sz="2800" dirty="0" smtClean="0"/>
              <a:t>29.4%</a:t>
            </a:r>
          </a:p>
          <a:p>
            <a:pPr algn="ctr">
              <a:lnSpc>
                <a:spcPct val="150000"/>
              </a:lnSpc>
            </a:pPr>
            <a:r>
              <a:rPr lang="it-IT" sz="2800" dirty="0" smtClean="0"/>
              <a:t>73.5%</a:t>
            </a:r>
          </a:p>
          <a:p>
            <a:pPr algn="ctr">
              <a:lnSpc>
                <a:spcPct val="150000"/>
              </a:lnSpc>
            </a:pPr>
            <a:r>
              <a:rPr lang="it-IT" sz="2800" dirty="0" smtClean="0"/>
              <a:t>11.8%</a:t>
            </a:r>
            <a:endParaRPr lang="it-IT" sz="2800" dirty="0"/>
          </a:p>
        </p:txBody>
      </p:sp>
      <p:sp>
        <p:nvSpPr>
          <p:cNvPr id="5" name="CasellaDiTesto 4"/>
          <p:cNvSpPr txBox="1"/>
          <p:nvPr/>
        </p:nvSpPr>
        <p:spPr>
          <a:xfrm>
            <a:off x="323528" y="980728"/>
            <a:ext cx="8820472" cy="646331"/>
          </a:xfrm>
          <a:prstGeom prst="rect">
            <a:avLst/>
          </a:prstGeom>
          <a:noFill/>
        </p:spPr>
        <p:txBody>
          <a:bodyPr wrap="square" rtlCol="0">
            <a:spAutoFit/>
          </a:bodyPr>
          <a:lstStyle/>
          <a:p>
            <a:r>
              <a:rPr lang="it-IT" dirty="0" smtClean="0"/>
              <a:t>J </a:t>
            </a:r>
            <a:r>
              <a:rPr lang="it-IT" dirty="0" err="1" smtClean="0"/>
              <a:t>Mat</a:t>
            </a:r>
            <a:r>
              <a:rPr lang="it-IT" dirty="0" smtClean="0"/>
              <a:t> </a:t>
            </a:r>
            <a:r>
              <a:rPr lang="it-IT" dirty="0" err="1" smtClean="0"/>
              <a:t>Fet</a:t>
            </a:r>
            <a:r>
              <a:rPr lang="it-IT" dirty="0" smtClean="0"/>
              <a:t> </a:t>
            </a:r>
            <a:r>
              <a:rPr lang="it-IT" dirty="0" err="1" smtClean="0"/>
              <a:t>Neonatal</a:t>
            </a:r>
            <a:r>
              <a:rPr lang="it-IT" dirty="0" smtClean="0"/>
              <a:t> </a:t>
            </a:r>
            <a:r>
              <a:rPr lang="it-IT" dirty="0" err="1" smtClean="0"/>
              <a:t>Med</a:t>
            </a:r>
            <a:r>
              <a:rPr lang="it-IT" dirty="0" smtClean="0"/>
              <a:t> 2014 “</a:t>
            </a:r>
            <a:r>
              <a:rPr lang="it-IT" dirty="0" err="1" smtClean="0"/>
              <a:t>Number</a:t>
            </a:r>
            <a:r>
              <a:rPr lang="it-IT" dirty="0" smtClean="0"/>
              <a:t> and </a:t>
            </a:r>
            <a:r>
              <a:rPr lang="it-IT" dirty="0" err="1" smtClean="0"/>
              <a:t>size</a:t>
            </a:r>
            <a:r>
              <a:rPr lang="it-IT" dirty="0" smtClean="0"/>
              <a:t> </a:t>
            </a:r>
            <a:r>
              <a:rPr lang="it-IT" dirty="0" err="1" smtClean="0"/>
              <a:t>of</a:t>
            </a:r>
            <a:r>
              <a:rPr lang="it-IT" dirty="0" smtClean="0"/>
              <a:t> uterine </a:t>
            </a:r>
            <a:r>
              <a:rPr lang="it-IT" dirty="0" err="1" smtClean="0"/>
              <a:t>fibroids</a:t>
            </a:r>
            <a:r>
              <a:rPr lang="it-IT" dirty="0" smtClean="0"/>
              <a:t> and </a:t>
            </a:r>
            <a:r>
              <a:rPr lang="it-IT" dirty="0" err="1" smtClean="0"/>
              <a:t>obstetrics</a:t>
            </a:r>
            <a:r>
              <a:rPr lang="it-IT" dirty="0" smtClean="0"/>
              <a:t> </a:t>
            </a:r>
            <a:r>
              <a:rPr lang="it-IT" dirty="0" err="1" smtClean="0"/>
              <a:t>outcomes</a:t>
            </a:r>
            <a:r>
              <a:rPr lang="it-IT" dirty="0" smtClean="0"/>
              <a:t>”</a:t>
            </a:r>
          </a:p>
          <a:p>
            <a:r>
              <a:rPr lang="it-IT" dirty="0" err="1" smtClean="0"/>
              <a:t>Ciavattini</a:t>
            </a:r>
            <a:r>
              <a:rPr lang="it-IT" dirty="0" smtClean="0"/>
              <a:t> A. </a:t>
            </a:r>
            <a:r>
              <a:rPr lang="it-IT" dirty="0" err="1" smtClean="0"/>
              <a:t>et</a:t>
            </a:r>
            <a:r>
              <a:rPr lang="it-IT" dirty="0" smtClean="0"/>
              <a:t> al</a:t>
            </a:r>
            <a:endParaRPr lang="it-IT" dirty="0"/>
          </a:p>
        </p:txBody>
      </p:sp>
      <p:sp>
        <p:nvSpPr>
          <p:cNvPr id="6" name="CasellaDiTesto 5"/>
          <p:cNvSpPr txBox="1"/>
          <p:nvPr/>
        </p:nvSpPr>
        <p:spPr>
          <a:xfrm>
            <a:off x="539552" y="1700808"/>
            <a:ext cx="8280920" cy="646331"/>
          </a:xfrm>
          <a:prstGeom prst="rect">
            <a:avLst/>
          </a:prstGeom>
          <a:noFill/>
          <a:ln>
            <a:solidFill>
              <a:schemeClr val="tx1"/>
            </a:solidFill>
          </a:ln>
        </p:spPr>
        <p:txBody>
          <a:bodyPr wrap="square" rtlCol="0">
            <a:spAutoFit/>
          </a:bodyPr>
          <a:lstStyle/>
          <a:p>
            <a:r>
              <a:rPr lang="it-IT" dirty="0" smtClean="0"/>
              <a:t>219 /</a:t>
            </a:r>
            <a:r>
              <a:rPr lang="it-IT" dirty="0" err="1" smtClean="0"/>
              <a:t>219</a:t>
            </a:r>
            <a:r>
              <a:rPr lang="it-IT" dirty="0" smtClean="0"/>
              <a:t> valutate con eco al II trimestre: </a:t>
            </a:r>
            <a:r>
              <a:rPr lang="it-IT" dirty="0" err="1" smtClean="0"/>
              <a:t>n°</a:t>
            </a:r>
            <a:r>
              <a:rPr lang="it-IT" dirty="0" smtClean="0"/>
              <a:t> (singolo o multipli) e dimensioni  (</a:t>
            </a:r>
            <a:r>
              <a:rPr lang="it-IT" dirty="0" err="1" smtClean="0"/>
              <a:t>large</a:t>
            </a:r>
            <a:r>
              <a:rPr lang="it-IT" dirty="0" smtClean="0"/>
              <a:t> </a:t>
            </a:r>
            <a:r>
              <a:rPr lang="it-IT" u="sng" dirty="0" smtClean="0"/>
              <a:t>&gt;</a:t>
            </a:r>
            <a:r>
              <a:rPr lang="it-IT" dirty="0" smtClean="0"/>
              <a:t>5 cm) 2010-2012</a:t>
            </a:r>
            <a:endParaRPr lang="it-IT" dirty="0"/>
          </a:p>
        </p:txBody>
      </p:sp>
      <p:sp>
        <p:nvSpPr>
          <p:cNvPr id="7" name="CasellaDiTesto 6"/>
          <p:cNvSpPr txBox="1"/>
          <p:nvPr/>
        </p:nvSpPr>
        <p:spPr>
          <a:xfrm>
            <a:off x="3419872" y="2420888"/>
            <a:ext cx="2376264" cy="3323987"/>
          </a:xfrm>
          <a:prstGeom prst="rect">
            <a:avLst/>
          </a:prstGeom>
          <a:noFill/>
        </p:spPr>
        <p:txBody>
          <a:bodyPr wrap="square" rtlCol="0">
            <a:spAutoFit/>
          </a:bodyPr>
          <a:lstStyle/>
          <a:p>
            <a:pPr algn="ctr">
              <a:lnSpc>
                <a:spcPct val="150000"/>
              </a:lnSpc>
            </a:pPr>
            <a:r>
              <a:rPr lang="it-IT" sz="2800" dirty="0" smtClean="0"/>
              <a:t>NO</a:t>
            </a:r>
          </a:p>
          <a:p>
            <a:pPr>
              <a:lnSpc>
                <a:spcPct val="150000"/>
              </a:lnSpc>
            </a:pPr>
            <a:r>
              <a:rPr lang="it-IT" sz="2800" dirty="0" smtClean="0"/>
              <a:t>5% (p&lt;0.001)</a:t>
            </a:r>
          </a:p>
          <a:p>
            <a:pPr>
              <a:lnSpc>
                <a:spcPct val="150000"/>
              </a:lnSpc>
            </a:pPr>
            <a:r>
              <a:rPr lang="it-IT" sz="2800" dirty="0" smtClean="0"/>
              <a:t>37% (p&lt;0.001)</a:t>
            </a:r>
          </a:p>
          <a:p>
            <a:pPr>
              <a:lnSpc>
                <a:spcPct val="150000"/>
              </a:lnSpc>
            </a:pPr>
            <a:r>
              <a:rPr lang="it-IT" sz="2800" dirty="0" smtClean="0"/>
              <a:t>2.7% (p=0.04)</a:t>
            </a:r>
          </a:p>
          <a:p>
            <a:pPr>
              <a:lnSpc>
                <a:spcPct val="150000"/>
              </a:lnSpc>
            </a:pPr>
            <a:r>
              <a:rPr lang="it-IT" sz="2800" dirty="0" smtClean="0"/>
              <a:t>0.5%</a:t>
            </a:r>
            <a:endParaRPr lang="it-IT" sz="2800" dirty="0"/>
          </a:p>
        </p:txBody>
      </p:sp>
      <p:sp>
        <p:nvSpPr>
          <p:cNvPr id="8" name="CasellaDiTesto 7"/>
          <p:cNvSpPr txBox="1"/>
          <p:nvPr/>
        </p:nvSpPr>
        <p:spPr>
          <a:xfrm>
            <a:off x="6012160" y="2420888"/>
            <a:ext cx="2664296" cy="3323987"/>
          </a:xfrm>
          <a:prstGeom prst="rect">
            <a:avLst/>
          </a:prstGeom>
          <a:noFill/>
        </p:spPr>
        <p:txBody>
          <a:bodyPr wrap="square" rtlCol="0">
            <a:spAutoFit/>
          </a:bodyPr>
          <a:lstStyle/>
          <a:p>
            <a:pPr algn="ctr">
              <a:lnSpc>
                <a:spcPct val="150000"/>
              </a:lnSpc>
            </a:pPr>
            <a:r>
              <a:rPr lang="it-IT" sz="2800" dirty="0" err="1" smtClean="0"/>
              <a:t>Large</a:t>
            </a:r>
            <a:endParaRPr lang="it-IT" sz="2800" dirty="0" smtClean="0"/>
          </a:p>
          <a:p>
            <a:pPr>
              <a:lnSpc>
                <a:spcPct val="150000"/>
              </a:lnSpc>
            </a:pPr>
            <a:r>
              <a:rPr lang="it-IT" sz="2800" dirty="0" smtClean="0"/>
              <a:t>16.7% (p=0.01)</a:t>
            </a:r>
          </a:p>
          <a:p>
            <a:pPr>
              <a:lnSpc>
                <a:spcPct val="150000"/>
              </a:lnSpc>
            </a:pPr>
            <a:endParaRPr lang="it-IT" sz="2800" dirty="0" smtClean="0"/>
          </a:p>
          <a:p>
            <a:pPr>
              <a:lnSpc>
                <a:spcPct val="150000"/>
              </a:lnSpc>
            </a:pPr>
            <a:endParaRPr lang="it-IT" sz="2800" dirty="0" smtClean="0"/>
          </a:p>
          <a:p>
            <a:pPr>
              <a:lnSpc>
                <a:spcPct val="150000"/>
              </a:lnSpc>
            </a:pPr>
            <a:r>
              <a:rPr lang="it-IT" sz="2800" dirty="0" smtClean="0"/>
              <a:t>10.4% (p&lt;0.001)</a:t>
            </a:r>
            <a:endParaRPr lang="it-IT" sz="2800" dirty="0"/>
          </a:p>
        </p:txBody>
      </p:sp>
      <p:cxnSp>
        <p:nvCxnSpPr>
          <p:cNvPr id="10" name="Connettore 1 9"/>
          <p:cNvCxnSpPr/>
          <p:nvPr/>
        </p:nvCxnSpPr>
        <p:spPr>
          <a:xfrm>
            <a:off x="0" y="2996952"/>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179512" y="2996952"/>
            <a:ext cx="1691680" cy="2677656"/>
          </a:xfrm>
          <a:prstGeom prst="rect">
            <a:avLst/>
          </a:prstGeom>
          <a:noFill/>
        </p:spPr>
        <p:txBody>
          <a:bodyPr wrap="square" rtlCol="0">
            <a:spAutoFit/>
          </a:bodyPr>
          <a:lstStyle/>
          <a:p>
            <a:pPr>
              <a:lnSpc>
                <a:spcPct val="150000"/>
              </a:lnSpc>
            </a:pPr>
            <a:r>
              <a:rPr lang="it-IT" sz="2800" dirty="0" smtClean="0"/>
              <a:t>PP birth</a:t>
            </a:r>
          </a:p>
          <a:p>
            <a:pPr>
              <a:lnSpc>
                <a:spcPct val="150000"/>
              </a:lnSpc>
            </a:pPr>
            <a:r>
              <a:rPr lang="it-IT" sz="2800" dirty="0" smtClean="0"/>
              <a:t>CS</a:t>
            </a:r>
          </a:p>
          <a:p>
            <a:pPr>
              <a:lnSpc>
                <a:spcPct val="150000"/>
              </a:lnSpc>
            </a:pPr>
            <a:r>
              <a:rPr lang="it-IT" sz="2800" dirty="0" smtClean="0"/>
              <a:t>Podalico</a:t>
            </a:r>
          </a:p>
          <a:p>
            <a:pPr>
              <a:lnSpc>
                <a:spcPct val="150000"/>
              </a:lnSpc>
            </a:pPr>
            <a:r>
              <a:rPr lang="it-IT" sz="2800" dirty="0" smtClean="0"/>
              <a:t>PPROM</a:t>
            </a:r>
            <a:endParaRPr lang="it-IT" sz="2800" dirty="0"/>
          </a:p>
        </p:txBody>
      </p:sp>
      <p:cxnSp>
        <p:nvCxnSpPr>
          <p:cNvPr id="13" name="Connettore 1 12"/>
          <p:cNvCxnSpPr/>
          <p:nvPr/>
        </p:nvCxnSpPr>
        <p:spPr>
          <a:xfrm>
            <a:off x="1619672" y="2492896"/>
            <a:ext cx="0" cy="33123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a:off x="1547664" y="2564904"/>
            <a:ext cx="0" cy="3240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a:off x="3275856" y="2636912"/>
            <a:ext cx="0" cy="3168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a:off x="5940152" y="2564904"/>
            <a:ext cx="0" cy="3168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0" y="5805264"/>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a:off x="0" y="25649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a:off x="3923928" y="5877272"/>
            <a:ext cx="4608512" cy="830997"/>
          </a:xfrm>
          <a:prstGeom prst="rect">
            <a:avLst/>
          </a:prstGeom>
          <a:solidFill>
            <a:srgbClr val="FFFF00"/>
          </a:solidFill>
        </p:spPr>
        <p:txBody>
          <a:bodyPr wrap="square" rtlCol="0">
            <a:spAutoFit/>
          </a:bodyPr>
          <a:lstStyle/>
          <a:p>
            <a:r>
              <a:rPr lang="it-IT" sz="2400" dirty="0" smtClean="0"/>
              <a:t>OR 7.37 </a:t>
            </a:r>
            <a:r>
              <a:rPr lang="it-IT" sz="2400" dirty="0" smtClean="0"/>
              <a:t>fibromi </a:t>
            </a:r>
            <a:r>
              <a:rPr lang="it-IT" sz="2400" dirty="0" smtClean="0"/>
              <a:t>multipli</a:t>
            </a:r>
            <a:endParaRPr lang="it-IT" sz="2400" dirty="0" smtClean="0"/>
          </a:p>
          <a:p>
            <a:r>
              <a:rPr lang="it-IT" sz="2400" dirty="0" smtClean="0"/>
              <a:t>OR 13.01 </a:t>
            </a:r>
            <a:r>
              <a:rPr lang="it-IT" sz="2400" dirty="0" smtClean="0"/>
              <a:t>precedente </a:t>
            </a:r>
            <a:r>
              <a:rPr lang="it-IT" sz="2400" dirty="0" err="1" smtClean="0"/>
              <a:t>pretermine</a:t>
            </a:r>
            <a:endParaRPr lang="it-IT" sz="2400" dirty="0"/>
          </a:p>
        </p:txBody>
      </p:sp>
      <p:sp>
        <p:nvSpPr>
          <p:cNvPr id="18" name="CasellaDiTesto 17"/>
          <p:cNvSpPr txBox="1"/>
          <p:nvPr/>
        </p:nvSpPr>
        <p:spPr>
          <a:xfrm>
            <a:off x="251520" y="6021288"/>
            <a:ext cx="3672408" cy="461665"/>
          </a:xfrm>
          <a:prstGeom prst="rect">
            <a:avLst/>
          </a:prstGeom>
          <a:solidFill>
            <a:srgbClr val="FFFF00"/>
          </a:solidFill>
        </p:spPr>
        <p:txBody>
          <a:bodyPr wrap="square" rtlCol="0">
            <a:spAutoFit/>
          </a:bodyPr>
          <a:lstStyle/>
          <a:p>
            <a:r>
              <a:rPr lang="it-IT" sz="2400" dirty="0" smtClean="0"/>
              <a:t>Analisi multivariata per PPT:</a:t>
            </a:r>
            <a:endParaRPr lang="it-IT"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332656"/>
            <a:ext cx="8712968" cy="6124754"/>
          </a:xfrm>
          <a:prstGeom prst="rect">
            <a:avLst/>
          </a:prstGeom>
        </p:spPr>
        <p:txBody>
          <a:bodyPr wrap="square">
            <a:spAutoFit/>
          </a:bodyPr>
          <a:lstStyle/>
          <a:p>
            <a:r>
              <a:rPr lang="it-IT" sz="2800" b="1" dirty="0" smtClean="0">
                <a:solidFill>
                  <a:srgbClr val="FF0000"/>
                </a:solidFill>
              </a:rPr>
              <a:t>Terapia in gravidanza</a:t>
            </a:r>
          </a:p>
          <a:p>
            <a:endParaRPr lang="it-IT" sz="2800" b="1" dirty="0" smtClean="0">
              <a:solidFill>
                <a:srgbClr val="FF0000"/>
              </a:solidFill>
            </a:endParaRPr>
          </a:p>
          <a:p>
            <a:r>
              <a:rPr lang="it-IT" sz="2800" dirty="0" smtClean="0"/>
              <a:t>Conservativa. </a:t>
            </a:r>
          </a:p>
          <a:p>
            <a:r>
              <a:rPr lang="it-IT" sz="2800" dirty="0" smtClean="0"/>
              <a:t>Asportazione deve essere evitata (interruzione intempestiva della gravidanza,  gravi emorragie, in puerperio l’involuzione spontanea dei fibromi poco voluminosi può rendere I’intervento superfluo).</a:t>
            </a:r>
          </a:p>
          <a:p>
            <a:r>
              <a:rPr lang="it-IT" sz="2800" dirty="0" smtClean="0"/>
              <a:t>Le indicazioni più frequenti: torsione di fibroma peduncolato o  rari casi di necrosi con persistenza di grave sintomatologia nonostante la terapia conservativa (riposo, analgesici, </a:t>
            </a:r>
            <a:r>
              <a:rPr lang="it-IT" sz="2800" dirty="0" err="1" smtClean="0"/>
              <a:t>tocolitici</a:t>
            </a:r>
            <a:r>
              <a:rPr lang="it-IT" sz="2800" dirty="0" smtClean="0"/>
              <a:t>). </a:t>
            </a:r>
          </a:p>
          <a:p>
            <a:r>
              <a:rPr lang="it-IT" sz="2800" dirty="0" smtClean="0"/>
              <a:t>Colliquazione dei fibromi: dolore con aumento della temperatura, nausea e vomito (molto simili a quelli del travaglio e della minaccia di parto prematuro).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260648"/>
            <a:ext cx="8820472" cy="6370975"/>
          </a:xfrm>
          <a:prstGeom prst="rect">
            <a:avLst/>
          </a:prstGeom>
        </p:spPr>
        <p:txBody>
          <a:bodyPr wrap="square">
            <a:spAutoFit/>
          </a:bodyPr>
          <a:lstStyle/>
          <a:p>
            <a:r>
              <a:rPr lang="it-IT" sz="2800" b="1" dirty="0" smtClean="0">
                <a:solidFill>
                  <a:srgbClr val="FF0000"/>
                </a:solidFill>
              </a:rPr>
              <a:t>Chirurgia in gravidanza</a:t>
            </a:r>
          </a:p>
          <a:p>
            <a:r>
              <a:rPr lang="it-IT" sz="2400" dirty="0" smtClean="0"/>
              <a:t>Dolore ricorrente, mioma grande o che cresce rapidamente; l’intervento ablativo in corso di gestazione non influenzerebbe il decorso della stessa, ma </a:t>
            </a:r>
            <a:r>
              <a:rPr lang="it-IT" sz="2400" dirty="0" smtClean="0"/>
              <a:t>ridurrebbe </a:t>
            </a:r>
            <a:r>
              <a:rPr lang="it-IT" sz="2400" dirty="0" smtClean="0"/>
              <a:t>le complicanze, soprattutto di tipo emorragico, connesse al parto ed all’immediato </a:t>
            </a:r>
            <a:r>
              <a:rPr lang="it-IT" sz="2400" dirty="0" err="1" smtClean="0"/>
              <a:t>post-partum</a:t>
            </a:r>
            <a:r>
              <a:rPr lang="it-IT" sz="2400" dirty="0" smtClean="0"/>
              <a:t> . </a:t>
            </a:r>
          </a:p>
          <a:p>
            <a:r>
              <a:rPr lang="it-IT" sz="2400" dirty="0" smtClean="0"/>
              <a:t>Solo in quei rarissimi casi di gravità assoluta o quale unica soluzione possibile (compressione con quadri di occlusione o </a:t>
            </a:r>
            <a:r>
              <a:rPr lang="it-IT" sz="2400" dirty="0" err="1" smtClean="0"/>
              <a:t>subocclusione</a:t>
            </a:r>
            <a:r>
              <a:rPr lang="it-IT" sz="2400" dirty="0" smtClean="0"/>
              <a:t> intestinale), torsione con necrosi e reazione flogistica peritoneale, non controllabile con il trattamento medico. </a:t>
            </a:r>
          </a:p>
          <a:p>
            <a:r>
              <a:rPr lang="it-IT" sz="2400" dirty="0" smtClean="0"/>
              <a:t>Infarcimento emorragico del fibroma (“degenerazione rossa” ), particolarmente frequente nel secondo trimestre di gestazione: dolore localizzato che si esacerba alla palpazione, accompagnato da uno stato febbrile, e di leucocitosi. </a:t>
            </a:r>
          </a:p>
          <a:p>
            <a:r>
              <a:rPr lang="it-IT" sz="2400" dirty="0" smtClean="0"/>
              <a:t>Il trattamento medico, a base di antibiotici, antinfiammatori, analgesici e </a:t>
            </a:r>
            <a:r>
              <a:rPr lang="it-IT" sz="2400" dirty="0" err="1" smtClean="0"/>
              <a:t>tocolitici</a:t>
            </a:r>
            <a:r>
              <a:rPr lang="it-IT" sz="2400" dirty="0" smtClean="0"/>
              <a:t> +/-progesterone (100-200 mg/</a:t>
            </a:r>
            <a:r>
              <a:rPr lang="it-IT" sz="2400" dirty="0" err="1" smtClean="0"/>
              <a:t>die</a:t>
            </a:r>
            <a:r>
              <a:rPr lang="it-IT" sz="2400" dirty="0" smtClean="0"/>
              <a:t>)  generalmente riesce a superare il quadro critico senza la necessità di ricorrere all’intervento. </a:t>
            </a:r>
            <a:endParaRPr lang="it-IT"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980728"/>
            <a:ext cx="8640960" cy="4832092"/>
          </a:xfrm>
          <a:prstGeom prst="rect">
            <a:avLst/>
          </a:prstGeom>
        </p:spPr>
        <p:txBody>
          <a:bodyPr wrap="square">
            <a:spAutoFit/>
          </a:bodyPr>
          <a:lstStyle/>
          <a:p>
            <a:r>
              <a:rPr lang="it-IT" sz="2800" b="1" dirty="0" smtClean="0">
                <a:solidFill>
                  <a:srgbClr val="FF0000"/>
                </a:solidFill>
              </a:rPr>
              <a:t>Possono essere un ostacolo al parto vaginale?</a:t>
            </a:r>
          </a:p>
          <a:p>
            <a:r>
              <a:rPr lang="it-IT" sz="2800" b="1" dirty="0" smtClean="0"/>
              <a:t/>
            </a:r>
            <a:br>
              <a:rPr lang="it-IT" sz="2800" b="1" dirty="0" smtClean="0"/>
            </a:br>
            <a:r>
              <a:rPr lang="it-IT" sz="2800" dirty="0" smtClean="0"/>
              <a:t>Nella gran parte dei casi no. </a:t>
            </a:r>
          </a:p>
          <a:p>
            <a:r>
              <a:rPr lang="it-IT" sz="2800" dirty="0" smtClean="0"/>
              <a:t>Il cesareo può rendersi necessario solo se il fibroma è particolarmente voluminoso e previo, oppure se si tratta di fibroma intramurale di grandi dimensioni poiché, essendo posto nel contesto del tessuto muscolare, potrebbe alterare le contrazioni e prolungare notevolmente i tempi di dilatazione dell’utero. </a:t>
            </a:r>
          </a:p>
          <a:p>
            <a:r>
              <a:rPr lang="it-IT" sz="2800" dirty="0" smtClean="0"/>
              <a:t>In questi casi la valutazione viene fatta sempre durante il travaglio.</a:t>
            </a:r>
            <a:endParaRPr lang="it-IT" sz="2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0"/>
            <a:ext cx="8892480" cy="6001643"/>
          </a:xfrm>
          <a:prstGeom prst="rect">
            <a:avLst/>
          </a:prstGeom>
        </p:spPr>
        <p:txBody>
          <a:bodyPr wrap="square">
            <a:spAutoFit/>
          </a:bodyPr>
          <a:lstStyle/>
          <a:p>
            <a:r>
              <a:rPr lang="it-IT" sz="2400" b="1" dirty="0" smtClean="0">
                <a:solidFill>
                  <a:srgbClr val="FF0000"/>
                </a:solidFill>
              </a:rPr>
              <a:t>Effetti in travaglio e </a:t>
            </a:r>
            <a:r>
              <a:rPr lang="it-IT" sz="2400" b="1" dirty="0" smtClean="0">
                <a:solidFill>
                  <a:srgbClr val="FF0000"/>
                </a:solidFill>
              </a:rPr>
              <a:t>parto</a:t>
            </a:r>
          </a:p>
          <a:p>
            <a:endParaRPr lang="it-IT" sz="2400" b="1" dirty="0" smtClean="0">
              <a:solidFill>
                <a:srgbClr val="FF0000"/>
              </a:solidFill>
            </a:endParaRPr>
          </a:p>
          <a:p>
            <a:r>
              <a:rPr lang="it-IT" sz="2400" dirty="0" smtClean="0"/>
              <a:t>Possono dislocare </a:t>
            </a:r>
            <a:r>
              <a:rPr lang="it-IT" sz="2400" dirty="0" smtClean="0"/>
              <a:t>la parte presentata (maggiore frequenza procidenza </a:t>
            </a:r>
            <a:r>
              <a:rPr lang="it-IT" sz="2400" i="1" dirty="0" smtClean="0"/>
              <a:t>del funicolo o di  </a:t>
            </a:r>
            <a:r>
              <a:rPr lang="it-IT" sz="2400" dirty="0" smtClean="0"/>
              <a:t>piccole </a:t>
            </a:r>
            <a:r>
              <a:rPr lang="it-IT" sz="2400" i="1" dirty="0" smtClean="0"/>
              <a:t>parti </a:t>
            </a:r>
            <a:r>
              <a:rPr lang="it-IT" sz="2400" dirty="0" smtClean="0"/>
              <a:t>o deformazione della cavità uterina, causa di </a:t>
            </a:r>
            <a:r>
              <a:rPr lang="it-IT" sz="2400" i="1" dirty="0" smtClean="0"/>
              <a:t>anomalie di </a:t>
            </a:r>
            <a:r>
              <a:rPr lang="it-IT" sz="2400" dirty="0" smtClean="0"/>
              <a:t>presentazione).  </a:t>
            </a:r>
          </a:p>
          <a:p>
            <a:r>
              <a:rPr lang="it-IT" sz="2400" dirty="0" smtClean="0"/>
              <a:t>Quelli della parete cervicale anteriore o posteriore (10-25%) possono causare distonie cervicali  e difficoltà nel processo di dilatazione del collo. </a:t>
            </a:r>
          </a:p>
          <a:p>
            <a:r>
              <a:rPr lang="it-IT" sz="2400" dirty="0" smtClean="0"/>
              <a:t>Se interessano i 2/3 superiori: parto spontaneo.</a:t>
            </a:r>
          </a:p>
          <a:p>
            <a:r>
              <a:rPr lang="it-IT" sz="2400" dirty="0" smtClean="0"/>
              <a:t>Può ostacolare il distacco della placenta (2%) sia normalmente inserita che inserita più vicina all’OUI (secondamento incompleto,  necessità di un secondamento manuale o di una revisione della cavità uterina). </a:t>
            </a:r>
          </a:p>
          <a:p>
            <a:r>
              <a:rPr lang="it-IT" sz="2400" dirty="0" smtClean="0"/>
              <a:t>Deficit delle contrazioni e della involuzione puerperale dell’ utero (atonia ed emorragie </a:t>
            </a:r>
            <a:r>
              <a:rPr lang="it-IT" sz="2400" dirty="0" err="1" smtClean="0"/>
              <a:t>post-partum</a:t>
            </a:r>
            <a:r>
              <a:rPr lang="it-IT" sz="2400" dirty="0" smtClean="0"/>
              <a:t>: eccessiva perdita di sangue,  emotrasfusioni, isterectomia). </a:t>
            </a:r>
          </a:p>
          <a:p>
            <a:r>
              <a:rPr lang="it-IT" sz="2400" dirty="0" smtClean="0"/>
              <a:t>Se miomi </a:t>
            </a:r>
            <a:r>
              <a:rPr lang="it-IT" sz="2400" dirty="0" err="1" smtClean="0"/>
              <a:t>previ</a:t>
            </a:r>
            <a:r>
              <a:rPr lang="it-IT" sz="2400" dirty="0" smtClean="0"/>
              <a:t>: parto dovrà essere operativo (taglio cesareo).</a:t>
            </a:r>
            <a:endParaRPr lang="it-IT"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548680"/>
            <a:ext cx="8640960" cy="5632311"/>
          </a:xfrm>
          <a:prstGeom prst="rect">
            <a:avLst/>
          </a:prstGeom>
        </p:spPr>
        <p:txBody>
          <a:bodyPr wrap="square">
            <a:spAutoFit/>
          </a:bodyPr>
          <a:lstStyle/>
          <a:p>
            <a:r>
              <a:rPr lang="it-IT" sz="2400" b="1" dirty="0" smtClean="0">
                <a:solidFill>
                  <a:srgbClr val="FF0000"/>
                </a:solidFill>
              </a:rPr>
              <a:t>Modalità del parto</a:t>
            </a:r>
          </a:p>
          <a:p>
            <a:endParaRPr lang="it-IT" sz="2400" b="1" dirty="0" smtClean="0">
              <a:solidFill>
                <a:srgbClr val="FF0000"/>
              </a:solidFill>
            </a:endParaRPr>
          </a:p>
          <a:p>
            <a:r>
              <a:rPr lang="it-IT" sz="2400" dirty="0" smtClean="0"/>
              <a:t>Può condizionare I’evoluzione del parto ostacolando l’evoluzione del travaglio sia dal punto di vista dinamico che meccanico. </a:t>
            </a:r>
          </a:p>
          <a:p>
            <a:r>
              <a:rPr lang="it-IT" sz="2400" dirty="0" smtClean="0"/>
              <a:t>La propagazione ed intensità della contrazione uterina, sia spontanea sia stimolata dalla somministrazione di </a:t>
            </a:r>
            <a:r>
              <a:rPr lang="it-IT" sz="2400" dirty="0" err="1" smtClean="0"/>
              <a:t>ossitocina</a:t>
            </a:r>
            <a:r>
              <a:rPr lang="it-IT" sz="2400" dirty="0" smtClean="0"/>
              <a:t>, è condizionata dalla presenza di fibromatosi </a:t>
            </a:r>
            <a:r>
              <a:rPr lang="it-IT" sz="2400" dirty="0" err="1" smtClean="0"/>
              <a:t>miometriale</a:t>
            </a:r>
            <a:r>
              <a:rPr lang="it-IT" sz="2400" dirty="0" smtClean="0"/>
              <a:t>. </a:t>
            </a:r>
          </a:p>
          <a:p>
            <a:r>
              <a:rPr lang="it-IT" sz="2400" dirty="0" smtClean="0"/>
              <a:t>Uno o più noduli fibromatosi, specie se di dimensioni rilevanti e localizzati in sede del segmento uterino inferiore, oltre a costituire un ostacolo meccanico alla progressione della parte presentata lungo il canale del parto, sono spesso causa di anomalie della posizione fetale. </a:t>
            </a:r>
          </a:p>
          <a:p>
            <a:endParaRPr lang="it-IT" sz="2400" dirty="0" smtClean="0"/>
          </a:p>
          <a:p>
            <a:r>
              <a:rPr lang="it-IT" sz="2400" b="1" dirty="0" smtClean="0"/>
              <a:t>Numero, dimensioni e sede </a:t>
            </a:r>
            <a:r>
              <a:rPr lang="it-IT" sz="2400" dirty="0" smtClean="0"/>
              <a:t>del fibroma o dei fibromi sono quindi le variabili condizionanti una elevata percentuale di taglio cesareo.</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91680" y="188640"/>
            <a:ext cx="6408712" cy="707886"/>
          </a:xfrm>
          <a:prstGeom prst="rect">
            <a:avLst/>
          </a:prstGeom>
          <a:noFill/>
          <a:ln w="12700">
            <a:solidFill>
              <a:schemeClr val="tx1"/>
            </a:solidFill>
          </a:ln>
        </p:spPr>
        <p:txBody>
          <a:bodyPr wrap="square" rtlCol="0">
            <a:spAutoFit/>
          </a:bodyPr>
          <a:lstStyle/>
          <a:p>
            <a:r>
              <a:rPr lang="it-IT" sz="4000" b="1" dirty="0" err="1" smtClean="0">
                <a:solidFill>
                  <a:srgbClr val="DE0000"/>
                </a:solidFill>
                <a:latin typeface="+mj-lt"/>
                <a:ea typeface="Verdana" pitchFamily="34" charset="0"/>
                <a:cs typeface="Verdana" pitchFamily="34" charset="0"/>
              </a:rPr>
              <a:t>Outcomes</a:t>
            </a:r>
            <a:r>
              <a:rPr lang="it-IT" sz="4000" b="1" dirty="0" smtClean="0">
                <a:solidFill>
                  <a:srgbClr val="DE0000"/>
                </a:solidFill>
                <a:latin typeface="+mj-lt"/>
                <a:ea typeface="Verdana" pitchFamily="34" charset="0"/>
                <a:cs typeface="Verdana" pitchFamily="34" charset="0"/>
              </a:rPr>
              <a:t> ostetrici: TC</a:t>
            </a:r>
            <a:endParaRPr lang="it-IT" sz="4000" b="1" dirty="0">
              <a:solidFill>
                <a:srgbClr val="DE0000"/>
              </a:solidFill>
              <a:latin typeface="+mj-lt"/>
              <a:ea typeface="Verdana" pitchFamily="34" charset="0"/>
              <a:cs typeface="Verdana" pitchFamily="34" charset="0"/>
            </a:endParaRPr>
          </a:p>
        </p:txBody>
      </p:sp>
      <p:sp>
        <p:nvSpPr>
          <p:cNvPr id="5" name="CasellaDiTesto 4"/>
          <p:cNvSpPr txBox="1"/>
          <p:nvPr/>
        </p:nvSpPr>
        <p:spPr>
          <a:xfrm>
            <a:off x="395536" y="908720"/>
            <a:ext cx="8280920" cy="923330"/>
          </a:xfrm>
          <a:prstGeom prst="rect">
            <a:avLst/>
          </a:prstGeom>
          <a:noFill/>
        </p:spPr>
        <p:txBody>
          <a:bodyPr wrap="square" rtlCol="0">
            <a:spAutoFit/>
          </a:bodyPr>
          <a:lstStyle/>
          <a:p>
            <a:r>
              <a:rPr lang="it-IT" dirty="0" err="1" smtClean="0"/>
              <a:t>Ann</a:t>
            </a:r>
            <a:r>
              <a:rPr lang="it-IT" dirty="0" smtClean="0"/>
              <a:t> </a:t>
            </a:r>
            <a:r>
              <a:rPr lang="it-IT" dirty="0" err="1" smtClean="0"/>
              <a:t>Epidemiol</a:t>
            </a:r>
            <a:r>
              <a:rPr lang="it-IT" dirty="0" smtClean="0"/>
              <a:t> 2014 “Uterine </a:t>
            </a:r>
            <a:r>
              <a:rPr lang="it-IT" dirty="0" err="1" smtClean="0"/>
              <a:t>leiomyomata</a:t>
            </a:r>
            <a:r>
              <a:rPr lang="it-IT" dirty="0" smtClean="0"/>
              <a:t> and </a:t>
            </a:r>
            <a:r>
              <a:rPr lang="it-IT" dirty="0" err="1" smtClean="0"/>
              <a:t>cesarean</a:t>
            </a:r>
            <a:r>
              <a:rPr lang="it-IT" dirty="0" smtClean="0"/>
              <a:t> birth </a:t>
            </a:r>
            <a:r>
              <a:rPr lang="it-IT" dirty="0" err="1" smtClean="0"/>
              <a:t>risk</a:t>
            </a:r>
            <a:r>
              <a:rPr lang="it-IT" dirty="0" smtClean="0"/>
              <a:t>: a </a:t>
            </a:r>
            <a:r>
              <a:rPr lang="it-IT" dirty="0" err="1" smtClean="0"/>
              <a:t>prospective</a:t>
            </a:r>
            <a:r>
              <a:rPr lang="it-IT" dirty="0" smtClean="0"/>
              <a:t> </a:t>
            </a:r>
            <a:r>
              <a:rPr lang="it-IT" dirty="0" err="1" smtClean="0"/>
              <a:t>cohort</a:t>
            </a:r>
            <a:r>
              <a:rPr lang="it-IT" dirty="0" smtClean="0"/>
              <a:t> </a:t>
            </a:r>
            <a:r>
              <a:rPr lang="it-IT" dirty="0" err="1" smtClean="0"/>
              <a:t>with</a:t>
            </a:r>
            <a:r>
              <a:rPr lang="it-IT" dirty="0" smtClean="0"/>
              <a:t> </a:t>
            </a:r>
            <a:r>
              <a:rPr lang="it-IT" dirty="0" err="1" smtClean="0"/>
              <a:t>standardized</a:t>
            </a:r>
            <a:r>
              <a:rPr lang="it-IT" dirty="0" smtClean="0"/>
              <a:t> </a:t>
            </a:r>
            <a:r>
              <a:rPr lang="it-IT" dirty="0" err="1" smtClean="0"/>
              <a:t>imaging</a:t>
            </a:r>
            <a:r>
              <a:rPr lang="it-IT" dirty="0" smtClean="0"/>
              <a:t>”</a:t>
            </a:r>
          </a:p>
          <a:p>
            <a:r>
              <a:rPr lang="it-IT" dirty="0" err="1" smtClean="0"/>
              <a:t>Michels</a:t>
            </a:r>
            <a:r>
              <a:rPr lang="it-IT" dirty="0" smtClean="0"/>
              <a:t> KA</a:t>
            </a:r>
            <a:endParaRPr lang="it-IT" dirty="0"/>
          </a:p>
        </p:txBody>
      </p:sp>
      <p:sp>
        <p:nvSpPr>
          <p:cNvPr id="11" name="CasellaDiTesto 10"/>
          <p:cNvSpPr txBox="1"/>
          <p:nvPr/>
        </p:nvSpPr>
        <p:spPr>
          <a:xfrm>
            <a:off x="323528" y="1772816"/>
            <a:ext cx="8568952" cy="461665"/>
          </a:xfrm>
          <a:prstGeom prst="rect">
            <a:avLst/>
          </a:prstGeom>
          <a:noFill/>
        </p:spPr>
        <p:txBody>
          <a:bodyPr wrap="square" rtlCol="0">
            <a:spAutoFit/>
          </a:bodyPr>
          <a:lstStyle/>
          <a:p>
            <a:r>
              <a:rPr lang="it-IT" sz="2400" dirty="0" smtClean="0"/>
              <a:t>2000-2010 ecografia I trimestre; 2635 donne, 11.2% miomi</a:t>
            </a:r>
          </a:p>
        </p:txBody>
      </p:sp>
      <p:sp>
        <p:nvSpPr>
          <p:cNvPr id="7" name="CasellaDiTesto 6"/>
          <p:cNvSpPr txBox="1"/>
          <p:nvPr/>
        </p:nvSpPr>
        <p:spPr>
          <a:xfrm>
            <a:off x="611560" y="2852936"/>
            <a:ext cx="7704856" cy="3539430"/>
          </a:xfrm>
          <a:prstGeom prst="rect">
            <a:avLst/>
          </a:prstGeom>
          <a:noFill/>
        </p:spPr>
        <p:txBody>
          <a:bodyPr wrap="square" rtlCol="0">
            <a:spAutoFit/>
          </a:bodyPr>
          <a:lstStyle/>
          <a:p>
            <a:pPr>
              <a:buFontTx/>
              <a:buChar char="-"/>
            </a:pPr>
            <a:r>
              <a:rPr lang="it-IT" sz="2800" dirty="0" smtClean="0"/>
              <a:t> donne con mioma 27% aumento di rischio di cesareo (RR 1.27)</a:t>
            </a:r>
          </a:p>
          <a:p>
            <a:pPr>
              <a:buFontTx/>
              <a:buChar char="-"/>
            </a:pPr>
            <a:r>
              <a:rPr lang="it-IT" sz="2800" dirty="0" smtClean="0"/>
              <a:t>Rischio aumentato per mioma singolo &gt; 3 cm (ARR 1.22)</a:t>
            </a:r>
          </a:p>
          <a:p>
            <a:pPr>
              <a:buFontTx/>
              <a:buChar char="-"/>
            </a:pPr>
            <a:r>
              <a:rPr lang="it-IT" sz="2800" dirty="0" smtClean="0"/>
              <a:t>Rischio aumentato per volume del mioma maggiore (ARR 1.59)</a:t>
            </a:r>
          </a:p>
          <a:p>
            <a:pPr>
              <a:buFontTx/>
              <a:buChar char="-"/>
            </a:pPr>
            <a:endParaRPr lang="it-IT" sz="2800" dirty="0" smtClean="0"/>
          </a:p>
          <a:p>
            <a:r>
              <a:rPr lang="it-IT" sz="2800" dirty="0" smtClean="0"/>
              <a:t>NB: rischio di TC aumentato per &gt; volume mioma</a:t>
            </a:r>
            <a:endParaRPr lang="it-IT"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1052736"/>
            <a:ext cx="8064896" cy="4832092"/>
          </a:xfrm>
          <a:prstGeom prst="rect">
            <a:avLst/>
          </a:prstGeom>
        </p:spPr>
        <p:txBody>
          <a:bodyPr wrap="square">
            <a:spAutoFit/>
          </a:bodyPr>
          <a:lstStyle/>
          <a:p>
            <a:r>
              <a:rPr lang="it-IT" sz="2800" b="1" dirty="0" smtClean="0"/>
              <a:t>sottosierosi</a:t>
            </a:r>
            <a:r>
              <a:rPr lang="it-IT" sz="2800" b="1" dirty="0" smtClean="0"/>
              <a:t>, sessili o </a:t>
            </a:r>
            <a:r>
              <a:rPr lang="it-IT" sz="2800" b="1" dirty="0" smtClean="0"/>
              <a:t>peduncolati</a:t>
            </a:r>
            <a:r>
              <a:rPr lang="it-IT" sz="2800" dirty="0" smtClean="0"/>
              <a:t>: </a:t>
            </a:r>
            <a:r>
              <a:rPr lang="it-IT" sz="2800" dirty="0" smtClean="0"/>
              <a:t>quando </a:t>
            </a:r>
            <a:r>
              <a:rPr lang="it-IT" sz="2800" dirty="0" smtClean="0"/>
              <a:t>si sviluppano sotto il peritoneo che riveste l’utero provocando una modificazione dello stesso circoscritta alla sede </a:t>
            </a:r>
            <a:r>
              <a:rPr lang="it-IT" sz="2800" dirty="0" smtClean="0"/>
              <a:t>interessata</a:t>
            </a:r>
          </a:p>
          <a:p>
            <a:r>
              <a:rPr lang="it-IT" sz="2800" b="1" dirty="0" smtClean="0"/>
              <a:t>intramurali </a:t>
            </a:r>
            <a:r>
              <a:rPr lang="it-IT" sz="2800" b="1" dirty="0" smtClean="0"/>
              <a:t>o </a:t>
            </a:r>
            <a:r>
              <a:rPr lang="it-IT" sz="2800" b="1" dirty="0" smtClean="0"/>
              <a:t>interstiziali</a:t>
            </a:r>
            <a:r>
              <a:rPr lang="it-IT" sz="2800" dirty="0" smtClean="0"/>
              <a:t>:</a:t>
            </a:r>
            <a:r>
              <a:rPr lang="it-IT" sz="2800" dirty="0" smtClean="0"/>
              <a:t> </a:t>
            </a:r>
            <a:r>
              <a:rPr lang="it-IT" sz="2800" dirty="0" smtClean="0"/>
              <a:t>quando il nodo di fibroma si sviluppa nel contesto dello spessore </a:t>
            </a:r>
            <a:r>
              <a:rPr lang="it-IT" sz="2800" dirty="0" err="1" smtClean="0"/>
              <a:t>miometriale</a:t>
            </a:r>
            <a:r>
              <a:rPr lang="it-IT" sz="2800" dirty="0" smtClean="0"/>
              <a:t> determinando un aumento volumetrico dell’utero in </a:t>
            </a:r>
            <a:r>
              <a:rPr lang="it-IT" sz="2800" dirty="0" smtClean="0"/>
              <a:t>toto</a:t>
            </a:r>
          </a:p>
          <a:p>
            <a:r>
              <a:rPr lang="it-IT" sz="2800" b="1" dirty="0" smtClean="0"/>
              <a:t>Sottomucosi</a:t>
            </a:r>
            <a:r>
              <a:rPr lang="it-IT" sz="2800" dirty="0" smtClean="0"/>
              <a:t>:</a:t>
            </a:r>
            <a:r>
              <a:rPr lang="it-IT" sz="2800" dirty="0" smtClean="0"/>
              <a:t>quando </a:t>
            </a:r>
            <a:r>
              <a:rPr lang="it-IT" sz="2800" dirty="0" smtClean="0"/>
              <a:t>sporgono nella cavità uterina, sollevando la mucosa </a:t>
            </a:r>
            <a:r>
              <a:rPr lang="it-IT" sz="2800" dirty="0" err="1" smtClean="0"/>
              <a:t>endometriale</a:t>
            </a:r>
            <a:endParaRPr lang="it-IT" sz="2800" dirty="0" smtClean="0"/>
          </a:p>
          <a:p>
            <a:r>
              <a:rPr lang="it-IT" sz="2800" dirty="0" smtClean="0"/>
              <a:t> </a:t>
            </a:r>
            <a:endParaRPr lang="it-IT" dirty="0"/>
          </a:p>
        </p:txBody>
      </p:sp>
      <p:sp>
        <p:nvSpPr>
          <p:cNvPr id="3" name="CasellaDiTesto 2"/>
          <p:cNvSpPr txBox="1"/>
          <p:nvPr/>
        </p:nvSpPr>
        <p:spPr>
          <a:xfrm>
            <a:off x="1691680" y="260648"/>
            <a:ext cx="5976664" cy="707886"/>
          </a:xfrm>
          <a:prstGeom prst="rect">
            <a:avLst/>
          </a:prstGeom>
          <a:noFill/>
          <a:ln w="12700">
            <a:solidFill>
              <a:schemeClr val="tx1"/>
            </a:solidFill>
          </a:ln>
        </p:spPr>
        <p:txBody>
          <a:bodyPr wrap="square" rtlCol="0">
            <a:spAutoFit/>
          </a:bodyPr>
          <a:lstStyle/>
          <a:p>
            <a:r>
              <a:rPr lang="it-IT" sz="4000" b="1" dirty="0" smtClean="0">
                <a:solidFill>
                  <a:srgbClr val="DE0000"/>
                </a:solidFill>
                <a:latin typeface="+mj-lt"/>
                <a:ea typeface="Verdana" pitchFamily="34" charset="0"/>
                <a:cs typeface="Verdana" pitchFamily="34" charset="0"/>
              </a:rPr>
              <a:t>Sede e caratteristiche</a:t>
            </a:r>
            <a:endParaRPr lang="it-IT" sz="4000" b="1" dirty="0">
              <a:solidFill>
                <a:srgbClr val="DE0000"/>
              </a:solidFill>
              <a:latin typeface="+mj-lt"/>
              <a:ea typeface="Verdana" pitchFamily="34" charset="0"/>
              <a:cs typeface="Verdana"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91680" y="188640"/>
            <a:ext cx="6408712" cy="707886"/>
          </a:xfrm>
          <a:prstGeom prst="rect">
            <a:avLst/>
          </a:prstGeom>
          <a:noFill/>
          <a:ln w="12700">
            <a:solidFill>
              <a:schemeClr val="tx1"/>
            </a:solidFill>
          </a:ln>
        </p:spPr>
        <p:txBody>
          <a:bodyPr wrap="square" rtlCol="0">
            <a:spAutoFit/>
          </a:bodyPr>
          <a:lstStyle/>
          <a:p>
            <a:r>
              <a:rPr lang="it-IT" sz="4000" b="1" dirty="0" err="1" smtClean="0">
                <a:solidFill>
                  <a:srgbClr val="DE0000"/>
                </a:solidFill>
                <a:latin typeface="+mj-lt"/>
                <a:ea typeface="Verdana" pitchFamily="34" charset="0"/>
                <a:cs typeface="Verdana" pitchFamily="34" charset="0"/>
              </a:rPr>
              <a:t>Outcomes</a:t>
            </a:r>
            <a:r>
              <a:rPr lang="it-IT" sz="4000" b="1" dirty="0" smtClean="0">
                <a:solidFill>
                  <a:srgbClr val="DE0000"/>
                </a:solidFill>
                <a:latin typeface="+mj-lt"/>
                <a:ea typeface="Verdana" pitchFamily="34" charset="0"/>
                <a:cs typeface="Verdana" pitchFamily="34" charset="0"/>
              </a:rPr>
              <a:t> ostetrici: TC</a:t>
            </a:r>
            <a:endParaRPr lang="it-IT" sz="4000" b="1" dirty="0">
              <a:solidFill>
                <a:srgbClr val="DE0000"/>
              </a:solidFill>
              <a:latin typeface="+mj-lt"/>
              <a:ea typeface="Verdana" pitchFamily="34" charset="0"/>
              <a:cs typeface="Verdana" pitchFamily="34" charset="0"/>
            </a:endParaRPr>
          </a:p>
        </p:txBody>
      </p:sp>
      <p:sp>
        <p:nvSpPr>
          <p:cNvPr id="5" name="CasellaDiTesto 4"/>
          <p:cNvSpPr txBox="1"/>
          <p:nvPr/>
        </p:nvSpPr>
        <p:spPr>
          <a:xfrm>
            <a:off x="395536" y="908720"/>
            <a:ext cx="8280920" cy="646331"/>
          </a:xfrm>
          <a:prstGeom prst="rect">
            <a:avLst/>
          </a:prstGeom>
          <a:noFill/>
        </p:spPr>
        <p:txBody>
          <a:bodyPr wrap="square" rtlCol="0">
            <a:spAutoFit/>
          </a:bodyPr>
          <a:lstStyle/>
          <a:p>
            <a:r>
              <a:rPr lang="it-IT" dirty="0" err="1" smtClean="0"/>
              <a:t>Obstet</a:t>
            </a:r>
            <a:r>
              <a:rPr lang="it-IT" dirty="0" smtClean="0"/>
              <a:t> </a:t>
            </a:r>
            <a:r>
              <a:rPr lang="it-IT" dirty="0" err="1" smtClean="0"/>
              <a:t>Gynecol</a:t>
            </a:r>
            <a:r>
              <a:rPr lang="it-IT" dirty="0" smtClean="0"/>
              <a:t> 2007 “</a:t>
            </a:r>
            <a:r>
              <a:rPr lang="it-IT" dirty="0" err="1" smtClean="0"/>
              <a:t>Large</a:t>
            </a:r>
            <a:r>
              <a:rPr lang="it-IT" dirty="0" smtClean="0"/>
              <a:t> uterine </a:t>
            </a:r>
            <a:r>
              <a:rPr lang="it-IT" dirty="0" err="1" smtClean="0"/>
              <a:t>leiomyomata</a:t>
            </a:r>
            <a:r>
              <a:rPr lang="it-IT" dirty="0" smtClean="0"/>
              <a:t> and </a:t>
            </a:r>
            <a:r>
              <a:rPr lang="it-IT" dirty="0" err="1" smtClean="0"/>
              <a:t>risk</a:t>
            </a:r>
            <a:r>
              <a:rPr lang="it-IT" dirty="0" smtClean="0"/>
              <a:t> </a:t>
            </a:r>
            <a:r>
              <a:rPr lang="it-IT" dirty="0" err="1" smtClean="0"/>
              <a:t>of</a:t>
            </a:r>
            <a:r>
              <a:rPr lang="it-IT" dirty="0" smtClean="0"/>
              <a:t> </a:t>
            </a:r>
            <a:r>
              <a:rPr lang="it-IT" dirty="0" err="1" smtClean="0"/>
              <a:t>cesarean</a:t>
            </a:r>
            <a:r>
              <a:rPr lang="it-IT" dirty="0" smtClean="0"/>
              <a:t> delivery”</a:t>
            </a:r>
          </a:p>
          <a:p>
            <a:r>
              <a:rPr lang="it-IT" dirty="0" err="1" smtClean="0"/>
              <a:t>Vergani</a:t>
            </a:r>
            <a:r>
              <a:rPr lang="it-IT" dirty="0" smtClean="0"/>
              <a:t> P</a:t>
            </a:r>
            <a:endParaRPr lang="it-IT" dirty="0"/>
          </a:p>
        </p:txBody>
      </p:sp>
      <p:sp>
        <p:nvSpPr>
          <p:cNvPr id="11" name="CasellaDiTesto 10"/>
          <p:cNvSpPr txBox="1"/>
          <p:nvPr/>
        </p:nvSpPr>
        <p:spPr>
          <a:xfrm>
            <a:off x="323528" y="1772816"/>
            <a:ext cx="8568952" cy="461665"/>
          </a:xfrm>
          <a:prstGeom prst="rect">
            <a:avLst/>
          </a:prstGeom>
          <a:noFill/>
        </p:spPr>
        <p:txBody>
          <a:bodyPr wrap="square" rtlCol="0">
            <a:spAutoFit/>
          </a:bodyPr>
          <a:lstStyle/>
          <a:p>
            <a:r>
              <a:rPr lang="it-IT" sz="2400" dirty="0" smtClean="0"/>
              <a:t>1996-2004 ecografia  II trimestre: 251 mioma </a:t>
            </a:r>
            <a:r>
              <a:rPr lang="it-IT" sz="2400" u="sng" dirty="0" smtClean="0"/>
              <a:t>&gt;</a:t>
            </a:r>
            <a:r>
              <a:rPr lang="it-IT" sz="2400" dirty="0" smtClean="0"/>
              <a:t> 5 cm; 24.546 no </a:t>
            </a:r>
          </a:p>
        </p:txBody>
      </p:sp>
      <p:sp>
        <p:nvSpPr>
          <p:cNvPr id="7" name="CasellaDiTesto 6"/>
          <p:cNvSpPr txBox="1"/>
          <p:nvPr/>
        </p:nvSpPr>
        <p:spPr>
          <a:xfrm>
            <a:off x="611560" y="2852936"/>
            <a:ext cx="7704856" cy="3108543"/>
          </a:xfrm>
          <a:prstGeom prst="rect">
            <a:avLst/>
          </a:prstGeom>
          <a:noFill/>
        </p:spPr>
        <p:txBody>
          <a:bodyPr wrap="square" rtlCol="0">
            <a:spAutoFit/>
          </a:bodyPr>
          <a:lstStyle/>
          <a:p>
            <a:pPr>
              <a:buFontTx/>
              <a:buChar char="-"/>
            </a:pPr>
            <a:r>
              <a:rPr lang="it-IT" sz="2800" dirty="0" smtClean="0"/>
              <a:t> alto rischio di cesareo prima dell’inizio del travaglio (OR 3.1)</a:t>
            </a:r>
          </a:p>
          <a:p>
            <a:pPr>
              <a:buFontTx/>
              <a:buChar char="-"/>
            </a:pPr>
            <a:r>
              <a:rPr lang="it-IT" sz="2800" dirty="0" smtClean="0"/>
              <a:t> non aumento del rischio di TC durante travaglio (OR 1.0)</a:t>
            </a:r>
          </a:p>
          <a:p>
            <a:pPr>
              <a:buFontTx/>
              <a:buChar char="-"/>
            </a:pPr>
            <a:r>
              <a:rPr lang="it-IT" sz="2800" dirty="0" smtClean="0"/>
              <a:t> caratteristica indipendente per TC prima del travaglio è diametro maggiore del mioma più grande (OR 1.3)</a:t>
            </a:r>
            <a:endParaRPr lang="it-IT"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476672"/>
            <a:ext cx="8640960" cy="4832092"/>
          </a:xfrm>
          <a:prstGeom prst="rect">
            <a:avLst/>
          </a:prstGeom>
        </p:spPr>
        <p:txBody>
          <a:bodyPr wrap="square">
            <a:spAutoFit/>
          </a:bodyPr>
          <a:lstStyle/>
          <a:p>
            <a:r>
              <a:rPr lang="it-IT" sz="3200" b="1" dirty="0" err="1" smtClean="0">
                <a:solidFill>
                  <a:srgbClr val="FF0000"/>
                </a:solidFill>
              </a:rPr>
              <a:t>Miomectomia</a:t>
            </a:r>
            <a:r>
              <a:rPr lang="it-IT" sz="3200" b="1" dirty="0" smtClean="0">
                <a:solidFill>
                  <a:srgbClr val="FF0000"/>
                </a:solidFill>
              </a:rPr>
              <a:t> in corso di cesareo</a:t>
            </a:r>
          </a:p>
          <a:p>
            <a:endParaRPr lang="it-IT" sz="2800" b="1" dirty="0" smtClean="0">
              <a:solidFill>
                <a:srgbClr val="FF0000"/>
              </a:solidFill>
            </a:endParaRPr>
          </a:p>
          <a:p>
            <a:r>
              <a:rPr lang="it-IT" sz="2800" dirty="0" smtClean="0"/>
              <a:t>Non indicazioni univoche sulla opportunità di effettuarla.</a:t>
            </a:r>
          </a:p>
          <a:p>
            <a:r>
              <a:rPr lang="it-IT" sz="2800" dirty="0" smtClean="0"/>
              <a:t>Alta percentuale di complicanze soprattutto emorragiche. </a:t>
            </a:r>
          </a:p>
          <a:p>
            <a:r>
              <a:rPr lang="it-IT" sz="2800" dirty="0" smtClean="0"/>
              <a:t>Praticata se è possibile enucleare il mioma attraverso la breccia </a:t>
            </a:r>
            <a:r>
              <a:rPr lang="it-IT" sz="2800" dirty="0" err="1" smtClean="0"/>
              <a:t>isterotomica</a:t>
            </a:r>
            <a:r>
              <a:rPr lang="it-IT" sz="2800" dirty="0" smtClean="0"/>
              <a:t>, se miomi peduncolati o se miomi sottomucosi enucleabili digitalmente dalla cavità aperta. </a:t>
            </a:r>
          </a:p>
          <a:p>
            <a:r>
              <a:rPr lang="it-IT" sz="2800" dirty="0" smtClean="0"/>
              <a:t>L’opzione chirurgica  in relazione soprattutto a : volume, ubicazione bassa del mioma,  placenta </a:t>
            </a:r>
            <a:r>
              <a:rPr lang="it-IT" sz="2800" dirty="0" err="1" smtClean="0"/>
              <a:t>accreta</a:t>
            </a:r>
            <a:r>
              <a:rPr lang="it-IT" sz="2800" dirty="0" smtClean="0"/>
              <a:t> o </a:t>
            </a:r>
            <a:r>
              <a:rPr lang="it-IT" sz="2800" dirty="0" err="1" smtClean="0"/>
              <a:t>increta</a:t>
            </a:r>
            <a:r>
              <a:rPr lang="it-IT" sz="2800" dirty="0" smtClean="0"/>
              <a:t> o nei casi di </a:t>
            </a:r>
            <a:r>
              <a:rPr lang="it-IT" sz="2800" dirty="0" err="1" smtClean="0"/>
              <a:t>emorrogia</a:t>
            </a:r>
            <a:r>
              <a:rPr lang="it-IT" sz="2800" dirty="0" smtClean="0"/>
              <a:t> da atonia. </a:t>
            </a:r>
          </a:p>
          <a:p>
            <a:endParaRPr lang="it-IT" sz="2400"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cstate="print"/>
          <a:srcRect/>
          <a:stretch>
            <a:fillRect/>
          </a:stretch>
        </p:blipFill>
        <p:spPr bwMode="auto">
          <a:xfrm>
            <a:off x="1115616" y="548680"/>
            <a:ext cx="6264696" cy="5832648"/>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691680" y="0"/>
            <a:ext cx="5400600" cy="584775"/>
          </a:xfrm>
          <a:prstGeom prst="rect">
            <a:avLst/>
          </a:prstGeom>
          <a:noFill/>
          <a:ln w="12700">
            <a:solidFill>
              <a:schemeClr val="tx1"/>
            </a:solidFill>
          </a:ln>
        </p:spPr>
        <p:txBody>
          <a:bodyPr wrap="square" rtlCol="0">
            <a:spAutoFit/>
          </a:bodyPr>
          <a:lstStyle/>
          <a:p>
            <a:r>
              <a:rPr lang="it-IT" sz="3200" b="1" dirty="0" smtClean="0">
                <a:solidFill>
                  <a:srgbClr val="DE0000"/>
                </a:solidFill>
                <a:latin typeface="+mj-lt"/>
                <a:ea typeface="Verdana" pitchFamily="34" charset="0"/>
                <a:cs typeface="Verdana" pitchFamily="34" charset="0"/>
              </a:rPr>
              <a:t>OUTCOMES NEONATALI</a:t>
            </a:r>
            <a:endParaRPr lang="it-IT" sz="3200" b="1" dirty="0">
              <a:solidFill>
                <a:srgbClr val="DE0000"/>
              </a:solidFill>
              <a:latin typeface="+mj-lt"/>
              <a:ea typeface="Verdana" pitchFamily="34" charset="0"/>
              <a:cs typeface="Verdana" pitchFamily="34" charset="0"/>
            </a:endParaRPr>
          </a:p>
        </p:txBody>
      </p:sp>
      <p:sp>
        <p:nvSpPr>
          <p:cNvPr id="5" name="CasellaDiTesto 4"/>
          <p:cNvSpPr txBox="1"/>
          <p:nvPr/>
        </p:nvSpPr>
        <p:spPr>
          <a:xfrm>
            <a:off x="323528" y="692696"/>
            <a:ext cx="8496944" cy="923330"/>
          </a:xfrm>
          <a:prstGeom prst="rect">
            <a:avLst/>
          </a:prstGeom>
          <a:noFill/>
        </p:spPr>
        <p:txBody>
          <a:bodyPr wrap="square" rtlCol="0">
            <a:spAutoFit/>
          </a:bodyPr>
          <a:lstStyle/>
          <a:p>
            <a:r>
              <a:rPr lang="it-IT" dirty="0" smtClean="0"/>
              <a:t>J </a:t>
            </a:r>
            <a:r>
              <a:rPr lang="it-IT" dirty="0" err="1" smtClean="0"/>
              <a:t>Matern</a:t>
            </a:r>
            <a:r>
              <a:rPr lang="it-IT" dirty="0" smtClean="0"/>
              <a:t> </a:t>
            </a:r>
            <a:r>
              <a:rPr lang="it-IT" dirty="0" err="1" smtClean="0"/>
              <a:t>Fetal</a:t>
            </a:r>
            <a:r>
              <a:rPr lang="it-IT" dirty="0" smtClean="0"/>
              <a:t> </a:t>
            </a:r>
            <a:r>
              <a:rPr lang="it-IT" dirty="0" err="1" smtClean="0"/>
              <a:t>Neonatal</a:t>
            </a:r>
            <a:r>
              <a:rPr lang="it-IT" dirty="0" smtClean="0"/>
              <a:t> </a:t>
            </a:r>
            <a:r>
              <a:rPr lang="it-IT" dirty="0" err="1" smtClean="0"/>
              <a:t>Med</a:t>
            </a:r>
            <a:r>
              <a:rPr lang="it-IT" dirty="0" smtClean="0"/>
              <a:t> 2012 “</a:t>
            </a:r>
            <a:r>
              <a:rPr lang="it-IT" dirty="0" err="1" smtClean="0"/>
              <a:t>Neonatal</a:t>
            </a:r>
            <a:r>
              <a:rPr lang="it-IT" dirty="0" smtClean="0"/>
              <a:t> </a:t>
            </a:r>
            <a:r>
              <a:rPr lang="it-IT" dirty="0" err="1" smtClean="0"/>
              <a:t>outcomes</a:t>
            </a:r>
            <a:r>
              <a:rPr lang="it-IT" dirty="0" smtClean="0"/>
              <a:t> in women </a:t>
            </a:r>
            <a:r>
              <a:rPr lang="it-IT" dirty="0" err="1" smtClean="0"/>
              <a:t>with</a:t>
            </a:r>
            <a:r>
              <a:rPr lang="it-IT" dirty="0" smtClean="0"/>
              <a:t> </a:t>
            </a:r>
            <a:r>
              <a:rPr lang="it-IT" dirty="0" err="1" smtClean="0"/>
              <a:t>sonographically</a:t>
            </a:r>
            <a:r>
              <a:rPr lang="it-IT" dirty="0" smtClean="0"/>
              <a:t>  </a:t>
            </a:r>
            <a:r>
              <a:rPr lang="it-IT" dirty="0" err="1" smtClean="0"/>
              <a:t>identified</a:t>
            </a:r>
            <a:r>
              <a:rPr lang="it-IT" dirty="0" smtClean="0"/>
              <a:t> uterine </a:t>
            </a:r>
            <a:r>
              <a:rPr lang="it-IT" dirty="0" err="1" smtClean="0"/>
              <a:t>leiomyomata</a:t>
            </a:r>
            <a:r>
              <a:rPr lang="it-IT" dirty="0" smtClean="0"/>
              <a:t>”</a:t>
            </a:r>
          </a:p>
          <a:p>
            <a:r>
              <a:rPr lang="it-IT" dirty="0" smtClean="0"/>
              <a:t>Lai J</a:t>
            </a:r>
            <a:endParaRPr lang="it-IT" dirty="0"/>
          </a:p>
        </p:txBody>
      </p:sp>
      <p:sp>
        <p:nvSpPr>
          <p:cNvPr id="11" name="CasellaDiTesto 10"/>
          <p:cNvSpPr txBox="1"/>
          <p:nvPr/>
        </p:nvSpPr>
        <p:spPr>
          <a:xfrm>
            <a:off x="323528" y="1628800"/>
            <a:ext cx="7669360" cy="506292"/>
          </a:xfrm>
          <a:prstGeom prst="rect">
            <a:avLst/>
          </a:prstGeom>
          <a:noFill/>
          <a:ln>
            <a:solidFill>
              <a:schemeClr val="tx1"/>
            </a:solidFill>
          </a:ln>
        </p:spPr>
        <p:txBody>
          <a:bodyPr wrap="square" rtlCol="0">
            <a:spAutoFit/>
          </a:bodyPr>
          <a:lstStyle/>
          <a:p>
            <a:pPr>
              <a:lnSpc>
                <a:spcPct val="150000"/>
              </a:lnSpc>
            </a:pPr>
            <a:r>
              <a:rPr lang="it-IT" sz="2000" dirty="0" smtClean="0"/>
              <a:t>1993-2003 15.104 donne (401 con almeno 1 mioma, 2.7%)</a:t>
            </a:r>
            <a:endParaRPr lang="it-IT" sz="2000" dirty="0"/>
          </a:p>
        </p:txBody>
      </p:sp>
      <p:sp>
        <p:nvSpPr>
          <p:cNvPr id="6" name="CasellaDiTesto 5"/>
          <p:cNvSpPr txBox="1"/>
          <p:nvPr/>
        </p:nvSpPr>
        <p:spPr>
          <a:xfrm>
            <a:off x="395536" y="2276872"/>
            <a:ext cx="8424936" cy="3970318"/>
          </a:xfrm>
          <a:prstGeom prst="rect">
            <a:avLst/>
          </a:prstGeom>
          <a:noFill/>
        </p:spPr>
        <p:txBody>
          <a:bodyPr wrap="square" rtlCol="0">
            <a:spAutoFit/>
          </a:bodyPr>
          <a:lstStyle/>
          <a:p>
            <a:pPr>
              <a:lnSpc>
                <a:spcPct val="150000"/>
              </a:lnSpc>
            </a:pPr>
            <a:r>
              <a:rPr lang="it-IT" sz="2400" dirty="0" smtClean="0"/>
              <a:t>Analisi </a:t>
            </a:r>
            <a:r>
              <a:rPr lang="it-IT" sz="2400" dirty="0" err="1" smtClean="0"/>
              <a:t>univariata</a:t>
            </a:r>
            <a:r>
              <a:rPr lang="it-IT" sz="2400" dirty="0" smtClean="0"/>
              <a:t> = presenza mioma associata a </a:t>
            </a:r>
            <a:r>
              <a:rPr lang="it-IT" sz="2000" dirty="0" smtClean="0"/>
              <a:t>&gt; </a:t>
            </a:r>
            <a:r>
              <a:rPr lang="it-IT" sz="2400" dirty="0" smtClean="0"/>
              <a:t>rischio per:</a:t>
            </a:r>
          </a:p>
          <a:p>
            <a:pPr>
              <a:lnSpc>
                <a:spcPct val="150000"/>
              </a:lnSpc>
              <a:buFontTx/>
              <a:buChar char="-"/>
            </a:pPr>
            <a:r>
              <a:rPr lang="it-IT" sz="2400" dirty="0" smtClean="0"/>
              <a:t>Parto </a:t>
            </a:r>
            <a:r>
              <a:rPr lang="it-IT" sz="2400" dirty="0" err="1" smtClean="0"/>
              <a:t>pretermine</a:t>
            </a:r>
            <a:r>
              <a:rPr lang="it-IT" sz="2400" dirty="0" smtClean="0"/>
              <a:t> &lt; 34 w(AOR 1.7)</a:t>
            </a:r>
          </a:p>
          <a:p>
            <a:pPr>
              <a:lnSpc>
                <a:spcPct val="150000"/>
              </a:lnSpc>
              <a:buFontTx/>
              <a:buChar char="-"/>
            </a:pPr>
            <a:r>
              <a:rPr lang="it-IT" sz="2400" dirty="0" smtClean="0"/>
              <a:t>PPT &lt; 32 w (AOR 1.9)</a:t>
            </a:r>
          </a:p>
          <a:p>
            <a:pPr>
              <a:lnSpc>
                <a:spcPct val="150000"/>
              </a:lnSpc>
              <a:buFontTx/>
              <a:buChar char="-"/>
            </a:pPr>
            <a:r>
              <a:rPr lang="it-IT" sz="2400" dirty="0" smtClean="0"/>
              <a:t>PPT &lt; 28 w (AOR 2.0)</a:t>
            </a:r>
          </a:p>
          <a:p>
            <a:pPr>
              <a:lnSpc>
                <a:spcPct val="150000"/>
              </a:lnSpc>
              <a:buFontTx/>
              <a:buChar char="-"/>
            </a:pPr>
            <a:r>
              <a:rPr lang="it-IT" sz="2400" dirty="0" smtClean="0"/>
              <a:t>IUFD &lt; 32 w (AOR 4.2)</a:t>
            </a:r>
          </a:p>
          <a:p>
            <a:pPr>
              <a:lnSpc>
                <a:spcPct val="150000"/>
              </a:lnSpc>
            </a:pPr>
            <a:r>
              <a:rPr lang="it-IT" sz="2400" dirty="0" smtClean="0"/>
              <a:t>NB: LBW è prevalentemente legato al parto </a:t>
            </a:r>
            <a:r>
              <a:rPr lang="it-IT" sz="2400" dirty="0" err="1" smtClean="0"/>
              <a:t>pretermine</a:t>
            </a:r>
            <a:r>
              <a:rPr lang="it-IT" sz="2400" dirty="0" smtClean="0"/>
              <a:t> che a ritardo di crescita</a:t>
            </a:r>
            <a:endParaRPr lang="it-IT"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95536" y="332656"/>
            <a:ext cx="8496944" cy="707886"/>
          </a:xfrm>
          <a:prstGeom prst="rect">
            <a:avLst/>
          </a:prstGeom>
          <a:noFill/>
          <a:ln w="12700">
            <a:solidFill>
              <a:schemeClr val="tx1"/>
            </a:solidFill>
          </a:ln>
        </p:spPr>
        <p:txBody>
          <a:bodyPr wrap="square" rtlCol="0">
            <a:spAutoFit/>
          </a:bodyPr>
          <a:lstStyle/>
          <a:p>
            <a:r>
              <a:rPr lang="it-IT" sz="4000" b="1" dirty="0" smtClean="0">
                <a:solidFill>
                  <a:srgbClr val="DE0000"/>
                </a:solidFill>
                <a:latin typeface="+mj-lt"/>
                <a:ea typeface="Verdana" pitchFamily="34" charset="0"/>
                <a:cs typeface="Verdana" pitchFamily="34" charset="0"/>
              </a:rPr>
              <a:t>I  FIBROMI IN GRAVIDANZA: CHE FARE?</a:t>
            </a:r>
            <a:endParaRPr lang="it-IT" sz="4000" b="1" dirty="0">
              <a:solidFill>
                <a:srgbClr val="DE0000"/>
              </a:solidFill>
              <a:latin typeface="+mj-lt"/>
              <a:ea typeface="Verdana" pitchFamily="34" charset="0"/>
              <a:cs typeface="Verdana" pitchFamily="34" charset="0"/>
            </a:endParaRPr>
          </a:p>
        </p:txBody>
      </p:sp>
      <p:sp>
        <p:nvSpPr>
          <p:cNvPr id="5" name="CasellaDiTesto 4"/>
          <p:cNvSpPr txBox="1"/>
          <p:nvPr/>
        </p:nvSpPr>
        <p:spPr>
          <a:xfrm>
            <a:off x="1619672" y="1412776"/>
            <a:ext cx="5400600" cy="5232202"/>
          </a:xfrm>
          <a:prstGeom prst="rect">
            <a:avLst/>
          </a:prstGeom>
          <a:noFill/>
        </p:spPr>
        <p:txBody>
          <a:bodyPr wrap="square" rtlCol="0">
            <a:spAutoFit/>
          </a:bodyPr>
          <a:lstStyle/>
          <a:p>
            <a:r>
              <a:rPr lang="it-IT" sz="2800" dirty="0" smtClean="0"/>
              <a:t>Diagnosi </a:t>
            </a:r>
            <a:r>
              <a:rPr lang="it-IT" sz="2800" dirty="0" err="1" smtClean="0"/>
              <a:t>pregravidica</a:t>
            </a:r>
            <a:endParaRPr lang="it-IT" sz="2800" dirty="0" smtClean="0"/>
          </a:p>
          <a:p>
            <a:r>
              <a:rPr lang="it-IT" sz="2800" dirty="0" err="1" smtClean="0"/>
              <a:t>Counselling</a:t>
            </a:r>
            <a:endParaRPr lang="it-IT" sz="2800" dirty="0" smtClean="0"/>
          </a:p>
          <a:p>
            <a:r>
              <a:rPr lang="it-IT" sz="2800" dirty="0" smtClean="0"/>
              <a:t>Trattamento</a:t>
            </a:r>
          </a:p>
          <a:p>
            <a:endParaRPr lang="it-IT" sz="2800" dirty="0" smtClean="0"/>
          </a:p>
          <a:p>
            <a:r>
              <a:rPr lang="it-IT" sz="2800" dirty="0" smtClean="0"/>
              <a:t>Diagnosi in gravidanza</a:t>
            </a:r>
          </a:p>
          <a:p>
            <a:r>
              <a:rPr lang="it-IT" sz="2800" dirty="0" err="1" smtClean="0"/>
              <a:t>Counselling</a:t>
            </a:r>
            <a:endParaRPr lang="it-IT" sz="2800" dirty="0" smtClean="0"/>
          </a:p>
          <a:p>
            <a:r>
              <a:rPr lang="it-IT" sz="2800" dirty="0" smtClean="0"/>
              <a:t>Trattamento</a:t>
            </a:r>
          </a:p>
          <a:p>
            <a:r>
              <a:rPr lang="it-IT" sz="2800" dirty="0" smtClean="0"/>
              <a:t>Trattamento delle complicanze</a:t>
            </a:r>
          </a:p>
          <a:p>
            <a:endParaRPr lang="it-IT" sz="2800" dirty="0" smtClean="0"/>
          </a:p>
          <a:p>
            <a:r>
              <a:rPr lang="it-IT" sz="2800" dirty="0" smtClean="0"/>
              <a:t>Trattamento </a:t>
            </a:r>
            <a:r>
              <a:rPr lang="it-IT" sz="2800" dirty="0" err="1" smtClean="0"/>
              <a:t>post-partum</a:t>
            </a:r>
            <a:endParaRPr lang="it-IT" sz="2800" dirty="0" smtClean="0"/>
          </a:p>
          <a:p>
            <a:endParaRPr lang="it-IT" dirty="0" smtClean="0"/>
          </a:p>
          <a:p>
            <a:endParaRPr lang="it-IT" dirty="0" smtClean="0"/>
          </a:p>
          <a:p>
            <a:endParaRPr lang="it-IT"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95536" y="764704"/>
            <a:ext cx="8496944" cy="707886"/>
          </a:xfrm>
          <a:prstGeom prst="rect">
            <a:avLst/>
          </a:prstGeom>
          <a:noFill/>
          <a:ln w="12700">
            <a:solidFill>
              <a:schemeClr val="tx1"/>
            </a:solidFill>
          </a:ln>
        </p:spPr>
        <p:txBody>
          <a:bodyPr wrap="square" rtlCol="0">
            <a:spAutoFit/>
          </a:bodyPr>
          <a:lstStyle/>
          <a:p>
            <a:r>
              <a:rPr lang="it-IT" sz="4000" b="1" dirty="0" smtClean="0">
                <a:solidFill>
                  <a:srgbClr val="DE0000"/>
                </a:solidFill>
                <a:latin typeface="+mj-lt"/>
                <a:ea typeface="Verdana" pitchFamily="34" charset="0"/>
                <a:cs typeface="Verdana" pitchFamily="34" charset="0"/>
              </a:rPr>
              <a:t>I  FIBROMI IN GRAVIDANZA: CHE FARE?</a:t>
            </a:r>
            <a:endParaRPr lang="it-IT" sz="4000" b="1" dirty="0">
              <a:solidFill>
                <a:srgbClr val="DE0000"/>
              </a:solidFill>
              <a:latin typeface="+mj-lt"/>
              <a:ea typeface="Verdana" pitchFamily="34" charset="0"/>
              <a:cs typeface="Verdana" pitchFamily="34" charset="0"/>
            </a:endParaRPr>
          </a:p>
        </p:txBody>
      </p:sp>
      <p:sp>
        <p:nvSpPr>
          <p:cNvPr id="4" name="CasellaDiTesto 3"/>
          <p:cNvSpPr txBox="1"/>
          <p:nvPr/>
        </p:nvSpPr>
        <p:spPr>
          <a:xfrm rot="20719774">
            <a:off x="1998081" y="3298122"/>
            <a:ext cx="5328592" cy="830997"/>
          </a:xfrm>
          <a:prstGeom prst="rect">
            <a:avLst/>
          </a:prstGeom>
          <a:noFill/>
        </p:spPr>
        <p:txBody>
          <a:bodyPr wrap="square" rtlCol="0">
            <a:spAutoFit/>
          </a:bodyPr>
          <a:lstStyle/>
          <a:p>
            <a:pPr algn="ctr"/>
            <a:r>
              <a:rPr lang="it-IT" sz="4800" dirty="0" smtClean="0"/>
              <a:t>Grazie!</a:t>
            </a:r>
            <a:endParaRPr lang="it-IT" sz="4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cstate="print"/>
          <a:srcRect/>
          <a:stretch>
            <a:fillRect/>
          </a:stretch>
        </p:blipFill>
        <p:spPr bwMode="auto">
          <a:xfrm>
            <a:off x="490538" y="528638"/>
            <a:ext cx="8162925" cy="58007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79512" y="745877"/>
            <a:ext cx="8964488" cy="5278368"/>
          </a:xfrm>
          <a:prstGeom prst="rect">
            <a:avLst/>
          </a:prstGeom>
          <a:solidFill>
            <a:srgbClr val="FFFFFF"/>
          </a:solidFill>
          <a:ln w="9525">
            <a:noFill/>
            <a:miter lim="800000"/>
            <a:headEnd/>
            <a:tailEnd/>
          </a:ln>
          <a:effectLst/>
        </p:spPr>
        <p:txBody>
          <a:bodyPr vert="horz" wrap="squar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2800" b="0" i="0" strike="noStrike" cap="none" normalizeH="0" baseline="0" dirty="0" smtClean="0">
                <a:ln>
                  <a:noFill/>
                </a:ln>
                <a:effectLst/>
                <a:latin typeface="+mj-lt"/>
                <a:cs typeface="Arial" pitchFamily="34" charset="0"/>
              </a:rPr>
              <a:t>Data l'elevata frequenza dei fibromi nelle donne in età fertile, non è raro che la condizione fibromatosa insorga proprio durante la gravidanza.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800" b="0" i="0" strike="noStrike" cap="none" normalizeH="0" baseline="0" dirty="0" smtClean="0">
                <a:ln>
                  <a:noFill/>
                </a:ln>
                <a:effectLst/>
                <a:latin typeface="+mj-lt"/>
                <a:cs typeface="Arial" pitchFamily="34" charset="0"/>
              </a:rPr>
              <a:t>Per lo stesso motivo, considerata anche la frequente </a:t>
            </a:r>
            <a:r>
              <a:rPr kumimoji="0" lang="it-IT" sz="2800" b="0" i="0" strike="noStrike" cap="none" normalizeH="0" baseline="0" dirty="0" err="1" smtClean="0">
                <a:ln>
                  <a:noFill/>
                </a:ln>
                <a:effectLst/>
                <a:latin typeface="+mj-lt"/>
                <a:cs typeface="Arial" pitchFamily="34" charset="0"/>
              </a:rPr>
              <a:t>asintomaticità</a:t>
            </a:r>
            <a:r>
              <a:rPr kumimoji="0" lang="it-IT" sz="2800" b="0" i="0" strike="noStrike" cap="none" normalizeH="0" baseline="0" dirty="0" smtClean="0">
                <a:ln>
                  <a:noFill/>
                </a:ln>
                <a:effectLst/>
                <a:latin typeface="+mj-lt"/>
                <a:cs typeface="Arial" pitchFamily="34" charset="0"/>
              </a:rPr>
              <a:t> degli stessi, la maggior parte dei fibromi all'utero viene diagnosticata</a:t>
            </a:r>
            <a:r>
              <a:rPr kumimoji="0" lang="it-IT" sz="2800" b="0" i="0" strike="noStrike" cap="none" normalizeH="0" dirty="0" smtClean="0">
                <a:ln>
                  <a:noFill/>
                </a:ln>
                <a:effectLst/>
                <a:latin typeface="+mj-lt"/>
                <a:cs typeface="Arial" pitchFamily="34" charset="0"/>
              </a:rPr>
              <a:t> </a:t>
            </a:r>
            <a:r>
              <a:rPr kumimoji="0" lang="it-IT" sz="2800" b="0" i="0" strike="noStrike" cap="none" normalizeH="0" baseline="0" dirty="0" smtClean="0">
                <a:ln>
                  <a:noFill/>
                </a:ln>
                <a:effectLst/>
                <a:latin typeface="+mj-lt"/>
                <a:cs typeface="Arial" pitchFamily="34" charset="0"/>
              </a:rPr>
              <a:t>per la prima volta</a:t>
            </a:r>
            <a:r>
              <a:rPr kumimoji="0" lang="it-IT" sz="2800" b="0" i="0" strike="noStrike" cap="none" normalizeH="0" dirty="0" smtClean="0">
                <a:ln>
                  <a:noFill/>
                </a:ln>
                <a:effectLst/>
                <a:latin typeface="+mj-lt"/>
                <a:cs typeface="Arial" pitchFamily="34" charset="0"/>
              </a:rPr>
              <a:t> </a:t>
            </a:r>
            <a:r>
              <a:rPr kumimoji="0" lang="it-IT" sz="2800" b="0" i="0" strike="noStrike" cap="none" normalizeH="0" baseline="0" dirty="0" smtClean="0">
                <a:ln>
                  <a:noFill/>
                </a:ln>
                <a:effectLst/>
                <a:latin typeface="+mj-lt"/>
                <a:cs typeface="Arial" pitchFamily="34" charset="0"/>
              </a:rPr>
              <a:t>proprio </a:t>
            </a:r>
            <a:r>
              <a:rPr lang="it-IT" sz="2800" dirty="0" smtClean="0">
                <a:latin typeface="+mj-lt"/>
                <a:cs typeface="Arial" pitchFamily="34" charset="0"/>
              </a:rPr>
              <a:t>in gravidanza.</a:t>
            </a:r>
            <a:endParaRPr kumimoji="0" lang="it-IT" sz="2800" b="0" i="0" strike="noStrike" cap="none" normalizeH="0" baseline="0" dirty="0" smtClean="0">
              <a:ln>
                <a:noFill/>
              </a:ln>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2800" b="1" i="0" strike="noStrike" cap="none" normalizeH="0" baseline="0" dirty="0" smtClean="0">
              <a:ln>
                <a:noFill/>
              </a:ln>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3200" b="1" i="0" strike="noStrike" cap="none" normalizeH="0" baseline="0" dirty="0" smtClean="0">
                <a:ln>
                  <a:noFill/>
                </a:ln>
                <a:solidFill>
                  <a:srgbClr val="FF0000"/>
                </a:solidFill>
                <a:effectLst/>
                <a:latin typeface="+mj-lt"/>
                <a:cs typeface="Arial" pitchFamily="34" charset="0"/>
              </a:rPr>
              <a:t>Incidenza</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800" b="0" i="0" strike="noStrike" cap="none" normalizeH="0" baseline="0" dirty="0" smtClean="0">
                <a:ln>
                  <a:noFill/>
                </a:ln>
                <a:effectLst/>
                <a:latin typeface="+mj-lt"/>
                <a:cs typeface="Arial" pitchFamily="34" charset="0"/>
              </a:rPr>
              <a:t>Si stima che l'incidenza dei fibromi uterini in gravidanza si aggiri attorno al 3% (tra lo 0,3 ed il 3,6%</a:t>
            </a:r>
            <a:r>
              <a:rPr lang="it-IT" sz="2800" dirty="0" smtClean="0">
                <a:latin typeface="+mj-lt"/>
                <a:cs typeface="Arial" pitchFamily="34" charset="0"/>
              </a:rPr>
              <a:t>), prevalentemente nelle gravide con età &gt; 35 </a:t>
            </a:r>
            <a:r>
              <a:rPr lang="it-IT" sz="2800" dirty="0" err="1" smtClean="0">
                <a:latin typeface="+mj-lt"/>
                <a:cs typeface="Arial" pitchFamily="34" charset="0"/>
              </a:rPr>
              <a:t>aa</a:t>
            </a:r>
            <a:r>
              <a:rPr lang="it-IT" sz="2800" dirty="0" smtClean="0">
                <a:latin typeface="+mj-lt"/>
                <a:cs typeface="Arial" pitchFamily="34" charset="0"/>
              </a:rPr>
              <a:t>.</a:t>
            </a:r>
            <a:endParaRPr kumimoji="0" lang="it-IT" sz="3200" b="1" i="0" strike="noStrike" cap="none" normalizeH="0" baseline="0" dirty="0" smtClean="0">
              <a:ln>
                <a:noFill/>
              </a:ln>
              <a:effectLst/>
              <a:latin typeface="+mj-lt"/>
              <a:cs typeface="Arial" pitchFamily="34" charset="0"/>
            </a:endParaRPr>
          </a:p>
        </p:txBody>
      </p:sp>
      <p:sp>
        <p:nvSpPr>
          <p:cNvPr id="3" name="CasellaDiTesto 2"/>
          <p:cNvSpPr txBox="1"/>
          <p:nvPr/>
        </p:nvSpPr>
        <p:spPr>
          <a:xfrm>
            <a:off x="1691680" y="0"/>
            <a:ext cx="5976664" cy="707886"/>
          </a:xfrm>
          <a:prstGeom prst="rect">
            <a:avLst/>
          </a:prstGeom>
          <a:noFill/>
          <a:ln w="12700">
            <a:solidFill>
              <a:schemeClr val="tx1"/>
            </a:solidFill>
          </a:ln>
        </p:spPr>
        <p:txBody>
          <a:bodyPr wrap="square" rtlCol="0">
            <a:spAutoFit/>
          </a:bodyPr>
          <a:lstStyle/>
          <a:p>
            <a:r>
              <a:rPr lang="it-IT" sz="4000" b="1" dirty="0" smtClean="0">
                <a:solidFill>
                  <a:srgbClr val="DE0000"/>
                </a:solidFill>
                <a:latin typeface="+mj-lt"/>
                <a:ea typeface="Verdana" pitchFamily="34" charset="0"/>
                <a:cs typeface="Verdana" pitchFamily="34" charset="0"/>
              </a:rPr>
              <a:t>Miomi in gravidanza</a:t>
            </a:r>
            <a:endParaRPr lang="it-IT" sz="4000" b="1" dirty="0">
              <a:solidFill>
                <a:srgbClr val="DE0000"/>
              </a:solidFill>
              <a:latin typeface="+mj-lt"/>
              <a:ea typeface="Verdana" pitchFamily="34" charset="0"/>
              <a:cs typeface="Verdana"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404664"/>
            <a:ext cx="8280920" cy="5693866"/>
          </a:xfrm>
          <a:prstGeom prst="rect">
            <a:avLst/>
          </a:prstGeom>
        </p:spPr>
        <p:txBody>
          <a:bodyPr wrap="square">
            <a:spAutoFit/>
          </a:bodyPr>
          <a:lstStyle/>
          <a:p>
            <a:r>
              <a:rPr lang="it-IT" sz="2800" b="1" dirty="0" smtClean="0">
                <a:solidFill>
                  <a:srgbClr val="FF0000"/>
                </a:solidFill>
              </a:rPr>
              <a:t>Miomi in Gravidanza</a:t>
            </a:r>
          </a:p>
          <a:p>
            <a:endParaRPr lang="it-IT" sz="2800" b="1" dirty="0" smtClean="0">
              <a:solidFill>
                <a:srgbClr val="FF0000"/>
              </a:solidFill>
            </a:endParaRPr>
          </a:p>
          <a:p>
            <a:r>
              <a:rPr lang="it-IT" sz="2800" dirty="0" smtClean="0"/>
              <a:t>L’associazione del fibroma con la gravidanza è una condizione clinica relativamente rara (considerata la frequenza dei fibromi).</a:t>
            </a:r>
          </a:p>
          <a:p>
            <a:r>
              <a:rPr lang="it-IT" sz="2800" dirty="0" smtClean="0"/>
              <a:t>Spesso vengono diagnosticati per la prima volta durante la gravidanza.</a:t>
            </a:r>
          </a:p>
          <a:p>
            <a:r>
              <a:rPr lang="it-IT" sz="2800" dirty="0" smtClean="0"/>
              <a:t>Incidenza varia dallo 0,3% al 2,6%. </a:t>
            </a:r>
          </a:p>
          <a:p>
            <a:r>
              <a:rPr lang="it-IT" sz="2800" dirty="0" smtClean="0"/>
              <a:t>Patologia fibromatosa si sviluppa prevalentemente dopo i 40 anni.</a:t>
            </a:r>
          </a:p>
          <a:p>
            <a:r>
              <a:rPr lang="it-IT" sz="2800" dirty="0" smtClean="0"/>
              <a:t>Molti fibromi di dimensioni modeste non vengono diagnosticati con la sola visita ginecologica ma necessitano di una valutazione ecografica accurata. </a:t>
            </a:r>
            <a:endParaRPr lang="it-IT"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302359"/>
            <a:ext cx="8568952" cy="6555641"/>
          </a:xfrm>
          <a:prstGeom prst="rect">
            <a:avLst/>
          </a:prstGeom>
        </p:spPr>
        <p:txBody>
          <a:bodyPr wrap="square">
            <a:spAutoFit/>
          </a:bodyPr>
          <a:lstStyle/>
          <a:p>
            <a:r>
              <a:rPr lang="it-IT" sz="3200" b="1" dirty="0" smtClean="0">
                <a:solidFill>
                  <a:srgbClr val="FF0000"/>
                </a:solidFill>
              </a:rPr>
              <a:t>Fisiopatologia</a:t>
            </a:r>
          </a:p>
          <a:p>
            <a:endParaRPr lang="it-IT" sz="2800" b="1" dirty="0" smtClean="0">
              <a:solidFill>
                <a:srgbClr val="FF0000"/>
              </a:solidFill>
            </a:endParaRPr>
          </a:p>
          <a:p>
            <a:r>
              <a:rPr lang="it-IT" sz="2800" dirty="0" smtClean="0"/>
              <a:t>Consistenza  </a:t>
            </a:r>
            <a:r>
              <a:rPr lang="it-IT" sz="2800" dirty="0" smtClean="0"/>
              <a:t>piuttosto dura. </a:t>
            </a:r>
            <a:endParaRPr lang="it-IT" sz="2800" dirty="0" smtClean="0"/>
          </a:p>
          <a:p>
            <a:r>
              <a:rPr lang="it-IT" sz="2800" dirty="0" smtClean="0"/>
              <a:t>Strutture </a:t>
            </a:r>
            <a:r>
              <a:rPr lang="it-IT" sz="2800" dirty="0" smtClean="0"/>
              <a:t>separate dal miometrio da uno spesso strato di tessuto connettivo, senza la presenza di una vera e propria capsula. </a:t>
            </a:r>
            <a:endParaRPr lang="it-IT" sz="2800" dirty="0" smtClean="0"/>
          </a:p>
          <a:p>
            <a:r>
              <a:rPr lang="it-IT" sz="2800" dirty="0" smtClean="0"/>
              <a:t>Irrorato </a:t>
            </a:r>
            <a:r>
              <a:rPr lang="it-IT" sz="2800" dirty="0" smtClean="0"/>
              <a:t>da strutture vascolari uterine che penetrano nella </a:t>
            </a:r>
            <a:r>
              <a:rPr lang="it-IT" sz="2800" dirty="0" err="1" smtClean="0"/>
              <a:t>pseudocapsula</a:t>
            </a:r>
            <a:r>
              <a:rPr lang="it-IT" sz="2800" dirty="0" smtClean="0"/>
              <a:t>; solitamente </a:t>
            </a:r>
            <a:r>
              <a:rPr lang="it-IT" sz="2800" dirty="0" smtClean="0"/>
              <a:t>una </a:t>
            </a:r>
            <a:r>
              <a:rPr lang="it-IT" sz="2800" dirty="0" smtClean="0"/>
              <a:t>sola arteria con calibro di </a:t>
            </a:r>
            <a:r>
              <a:rPr lang="it-IT" sz="2800" dirty="0" smtClean="0"/>
              <a:t>1-2 mm.</a:t>
            </a:r>
          </a:p>
          <a:p>
            <a:r>
              <a:rPr lang="it-IT" sz="2800" dirty="0" smtClean="0"/>
              <a:t>Vasi </a:t>
            </a:r>
            <a:r>
              <a:rPr lang="it-IT" sz="2800" dirty="0" smtClean="0"/>
              <a:t>sono </a:t>
            </a:r>
            <a:r>
              <a:rPr lang="it-IT" sz="2800" dirty="0" smtClean="0"/>
              <a:t>evidenti </a:t>
            </a:r>
            <a:r>
              <a:rPr lang="it-IT" sz="2800" dirty="0" smtClean="0"/>
              <a:t>alla </a:t>
            </a:r>
            <a:r>
              <a:rPr lang="it-IT" sz="2800" dirty="0" smtClean="0"/>
              <a:t>periferia, al </a:t>
            </a:r>
            <a:r>
              <a:rPr lang="it-IT" sz="2800" dirty="0" smtClean="0"/>
              <a:t>centro I’irrorazione di taluni fibromi è </a:t>
            </a:r>
            <a:r>
              <a:rPr lang="it-IT" sz="2800" dirty="0" err="1" smtClean="0"/>
              <a:t>pressochè</a:t>
            </a:r>
            <a:r>
              <a:rPr lang="it-IT" sz="2800" dirty="0" smtClean="0"/>
              <a:t> assente</a:t>
            </a:r>
            <a:r>
              <a:rPr lang="it-IT" sz="2800" dirty="0" smtClean="0"/>
              <a:t>. </a:t>
            </a:r>
            <a:endParaRPr lang="it-IT" sz="2800" dirty="0" smtClean="0"/>
          </a:p>
          <a:p>
            <a:r>
              <a:rPr lang="it-IT" sz="2800" dirty="0" smtClean="0"/>
              <a:t>Soprattutto </a:t>
            </a:r>
            <a:r>
              <a:rPr lang="it-IT" sz="2800" dirty="0" smtClean="0"/>
              <a:t>per quei nodi di mioma di dimensioni maggiori, </a:t>
            </a:r>
            <a:r>
              <a:rPr lang="it-IT" sz="2800" dirty="0" smtClean="0"/>
              <a:t>frequente </a:t>
            </a:r>
            <a:r>
              <a:rPr lang="it-IT" sz="2800" dirty="0" smtClean="0"/>
              <a:t>I’evoluzione verso fenomeni </a:t>
            </a:r>
            <a:r>
              <a:rPr lang="it-IT" sz="2800" dirty="0" err="1" smtClean="0"/>
              <a:t>degenerativo-necrotici</a:t>
            </a:r>
            <a:r>
              <a:rPr lang="it-IT" sz="2800" dirty="0" smtClean="0"/>
              <a:t>, </a:t>
            </a:r>
            <a:r>
              <a:rPr lang="it-IT" sz="2800" dirty="0" smtClean="0"/>
              <a:t>riconducibili </a:t>
            </a:r>
            <a:r>
              <a:rPr lang="it-IT" sz="2800" dirty="0" smtClean="0"/>
              <a:t>ad un apporto vascolare inadeguato alle dimensioni degli stessi.</a:t>
            </a:r>
            <a:endParaRPr lang="it-IT"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188640"/>
            <a:ext cx="8568952" cy="6494085"/>
          </a:xfrm>
          <a:prstGeom prst="rect">
            <a:avLst/>
          </a:prstGeom>
        </p:spPr>
        <p:txBody>
          <a:bodyPr wrap="square">
            <a:spAutoFit/>
          </a:bodyPr>
          <a:lstStyle/>
          <a:p>
            <a:r>
              <a:rPr lang="it-IT" sz="3200" b="1" dirty="0" smtClean="0">
                <a:solidFill>
                  <a:srgbClr val="FF0000"/>
                </a:solidFill>
              </a:rPr>
              <a:t>Diagnosi </a:t>
            </a:r>
          </a:p>
          <a:p>
            <a:endParaRPr lang="it-IT" sz="2400" b="1" dirty="0" smtClean="0">
              <a:solidFill>
                <a:srgbClr val="FF0000"/>
              </a:solidFill>
            </a:endParaRPr>
          </a:p>
          <a:p>
            <a:r>
              <a:rPr lang="it-IT" sz="2400" dirty="0" smtClean="0"/>
              <a:t>La diagnosi  è generalmente posta nel corso del primo trimestre di gestazione  (esame clinico o ultrasonografia). </a:t>
            </a:r>
          </a:p>
          <a:p>
            <a:r>
              <a:rPr lang="it-IT" sz="2400" dirty="0" smtClean="0"/>
              <a:t>La valutazione ecografica: dimensione,  numero, localizzazione,  </a:t>
            </a:r>
            <a:r>
              <a:rPr lang="it-IT" sz="2400" dirty="0" err="1" smtClean="0"/>
              <a:t>ecogenicità</a:t>
            </a:r>
            <a:r>
              <a:rPr lang="it-IT" sz="2400" dirty="0" smtClean="0"/>
              <a:t>  e rapporto con l’area di inserzione placentare. </a:t>
            </a:r>
          </a:p>
          <a:p>
            <a:endParaRPr lang="it-IT" sz="2400" dirty="0" smtClean="0"/>
          </a:p>
          <a:p>
            <a:r>
              <a:rPr lang="it-IT" sz="2400" dirty="0" smtClean="0"/>
              <a:t>Il color Doppler e </a:t>
            </a:r>
            <a:r>
              <a:rPr lang="it-IT" sz="2400" dirty="0" err="1" smtClean="0"/>
              <a:t>power</a:t>
            </a:r>
            <a:r>
              <a:rPr lang="it-IT" sz="2400" dirty="0" smtClean="0"/>
              <a:t> Doppler permettono di studiare la vascolarizzazione dei miomi e, soprattutto nelle fasi iniziali della gestazione, di discriminare tra zona di contrazione uterina e nodo </a:t>
            </a:r>
            <a:r>
              <a:rPr lang="it-IT" sz="2400" dirty="0" err="1" smtClean="0"/>
              <a:t>miomatoso</a:t>
            </a:r>
            <a:r>
              <a:rPr lang="it-IT" sz="2400" dirty="0" smtClean="0"/>
              <a:t>, condizioni che possono creare difficoltà nella diagnosi differenziale.</a:t>
            </a:r>
          </a:p>
          <a:p>
            <a:r>
              <a:rPr lang="it-IT" sz="2400" dirty="0" smtClean="0"/>
              <a:t> II mioma mostrerà il caratteristico pattern </a:t>
            </a:r>
            <a:r>
              <a:rPr lang="it-IT" sz="2400" dirty="0" err="1" smtClean="0"/>
              <a:t>perilesionale</a:t>
            </a:r>
            <a:r>
              <a:rPr lang="it-IT" sz="2400" dirty="0" smtClean="0"/>
              <a:t> dei vasi sanguigni al color Doppler, mentre ciò non accade per la contrazione uterina (non distorce il contorno della superficie sierosa e scompare prolungando I’esame o ripetendolo a distanza di tempo).</a:t>
            </a:r>
            <a:endParaRPr lang="it-IT" sz="2800" dirty="0" smtClean="0"/>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1078</TotalTime>
  <Words>2865</Words>
  <Application>Microsoft Office PowerPoint</Application>
  <PresentationFormat>Presentazione su schermo (4:3)</PresentationFormat>
  <Paragraphs>376</Paragraphs>
  <Slides>45</Slides>
  <Notes>1</Notes>
  <HiddenSlides>0</HiddenSlides>
  <MMClips>0</MMClips>
  <ScaleCrop>false</ScaleCrop>
  <HeadingPairs>
    <vt:vector size="4" baseType="variant">
      <vt:variant>
        <vt:lpstr>Tema</vt:lpstr>
      </vt:variant>
      <vt:variant>
        <vt:i4>1</vt:i4>
      </vt:variant>
      <vt:variant>
        <vt:lpstr>Titoli diapositive</vt:lpstr>
      </vt:variant>
      <vt:variant>
        <vt:i4>45</vt:i4>
      </vt:variant>
    </vt:vector>
  </HeadingPairs>
  <TitlesOfParts>
    <vt:vector size="46"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Fibromi e gravidanza</dc:title>
  <dc:creator>nicoletta</dc:creator>
  <cp:lastModifiedBy>nicoletta</cp:lastModifiedBy>
  <cp:revision>69</cp:revision>
  <dcterms:created xsi:type="dcterms:W3CDTF">2014-08-28T19:43:59Z</dcterms:created>
  <dcterms:modified xsi:type="dcterms:W3CDTF">2014-09-20T05:41:42Z</dcterms:modified>
</cp:coreProperties>
</file>