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9A3D1-AC59-4102-8919-F928A04D0D82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02DC7-BE0B-4184-A2E3-7F58D41EB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42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23012C4-C7CF-4ECE-8775-2694BD23D698}" type="slidenum">
              <a:rPr lang="it-IT" altLang="it-IT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altLang="it-IT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345FF0-1C6D-4DE3-AA75-1C24820DF8E2}" type="slidenum">
              <a:rPr lang="it-IT" altLang="it-IT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altLang="it-IT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801DAF1-8A2A-47E8-B210-77A660982393}" type="slidenum">
              <a:rPr lang="it-IT" altLang="it-IT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altLang="it-IT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7325" eaLnBrk="1" hangingPunct="1">
              <a:spcBef>
                <a:spcPct val="0"/>
              </a:spcBef>
              <a:tabLst>
                <a:tab pos="187325" algn="l"/>
                <a:tab pos="798513" algn="l"/>
                <a:tab pos="1598613" algn="l"/>
                <a:tab pos="2398713" algn="l"/>
                <a:tab pos="3198813" algn="l"/>
                <a:tab pos="3998913" algn="l"/>
                <a:tab pos="4799013" algn="l"/>
                <a:tab pos="5599113" algn="l"/>
                <a:tab pos="6399213" algn="l"/>
                <a:tab pos="7200900" algn="l"/>
                <a:tab pos="8001000" algn="l"/>
                <a:tab pos="8801100" algn="l"/>
                <a:tab pos="9601200" algn="l"/>
              </a:tabLst>
            </a:pPr>
            <a:r>
              <a:rPr lang="it-IT" altLang="it-IT" sz="1800" smtClean="0">
                <a:latin typeface="Arial" pitchFamily="34" charset="0"/>
                <a:cs typeface="Tahoma" pitchFamily="34" charset="0"/>
              </a:rPr>
              <a:t>Riconoscere e inibire le contrazioni detrusoriali durante il sonno</a:t>
            </a: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/>
            <a:fld id="{9824C754-52C1-45E9-A34A-B549F87E6BB0}" type="slidenum">
              <a:rPr lang="it-IT" altLang="it-IT">
                <a:solidFill>
                  <a:srgbClr val="000000"/>
                </a:solidFill>
                <a:latin typeface="Calibri" pitchFamily="34" charset="0"/>
              </a:rPr>
              <a:pPr algn="r" eaLnBrk="1"/>
              <a:t>3</a:t>
            </a:fld>
            <a:endParaRPr lang="it-IT" altLang="it-IT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BAA58CA-8896-4300-8831-1677B4D4D2E4}" type="slidenum">
              <a:rPr lang="it-IT" altLang="it-IT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altLang="it-IT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641EF88-EBEE-433C-A00A-CE77AC64F52D}" type="slidenum">
              <a:rPr lang="it-IT" altLang="it-IT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altLang="it-IT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EE1-5BC9-44A7-99B3-06AD769DA94B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1A5-4839-498D-B3A3-09A0E1DAA9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38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EE1-5BC9-44A7-99B3-06AD769DA94B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1A5-4839-498D-B3A3-09A0E1DAA9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28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EE1-5BC9-44A7-99B3-06AD769DA94B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1A5-4839-498D-B3A3-09A0E1DAA9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2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 userDrawn="1"/>
        </p:nvCxnSpPr>
        <p:spPr>
          <a:xfrm>
            <a:off x="0" y="1196975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ttangolo 5"/>
          <p:cNvSpPr/>
          <p:nvPr userDrawn="1"/>
        </p:nvSpPr>
        <p:spPr>
          <a:xfrm>
            <a:off x="74613" y="0"/>
            <a:ext cx="209550" cy="686752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18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EE1-5BC9-44A7-99B3-06AD769DA94B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1A5-4839-498D-B3A3-09A0E1DAA9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54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EE1-5BC9-44A7-99B3-06AD769DA94B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1A5-4839-498D-B3A3-09A0E1DAA9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84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EE1-5BC9-44A7-99B3-06AD769DA94B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1A5-4839-498D-B3A3-09A0E1DAA9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78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EE1-5BC9-44A7-99B3-06AD769DA94B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1A5-4839-498D-B3A3-09A0E1DAA9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78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EE1-5BC9-44A7-99B3-06AD769DA94B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1A5-4839-498D-B3A3-09A0E1DAA9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07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EE1-5BC9-44A7-99B3-06AD769DA94B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1A5-4839-498D-B3A3-09A0E1DAA9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67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EE1-5BC9-44A7-99B3-06AD769DA94B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1A5-4839-498D-B3A3-09A0E1DAA9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7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AEE1-5BC9-44A7-99B3-06AD769DA94B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61A5-4839-498D-B3A3-09A0E1DAA9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19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3AEE1-5BC9-44A7-99B3-06AD769DA94B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61A5-4839-498D-B3A3-09A0E1DAA9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29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65113" y="2205038"/>
            <a:ext cx="88788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 anchorCtr="1">
            <a:spAutoFit/>
          </a:bodyPr>
          <a:lstStyle>
            <a:lvl1pPr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sz="2500" b="1">
                <a:latin typeface="Calibri" pitchFamily="34" charset="0"/>
              </a:rPr>
              <a:t>120mcg/die: 3 cicli da 3 mesi intervallati da stop di 15 giorni</a:t>
            </a:r>
          </a:p>
          <a:p>
            <a:pPr algn="ctr" eaLnBrk="1" hangingPunct="1"/>
            <a:endParaRPr lang="it-IT" altLang="it-IT" sz="2500" b="1">
              <a:latin typeface="Calibri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49325" y="4076700"/>
            <a:ext cx="2616200" cy="1420813"/>
            <a:chOff x="905" y="2572"/>
            <a:chExt cx="1817" cy="986"/>
          </a:xfrm>
        </p:grpSpPr>
        <p:sp>
          <p:nvSpPr>
            <p:cNvPr id="44058" name="AutoShape 6"/>
            <p:cNvSpPr>
              <a:spLocks noChangeArrowheads="1"/>
            </p:cNvSpPr>
            <p:nvPr/>
          </p:nvSpPr>
          <p:spPr bwMode="auto">
            <a:xfrm>
              <a:off x="905" y="3038"/>
              <a:ext cx="1817" cy="52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0000" tIns="0" rIns="9000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it-IT" sz="2200" dirty="0">
                  <a:solidFill>
                    <a:schemeClr val="tx1"/>
                  </a:solidFill>
                  <a:cs typeface="Lucida Sans Unicode" pitchFamily="34" charset="0"/>
                </a:rPr>
                <a:t>Riduzione &gt;50% notti bagnate</a:t>
              </a:r>
            </a:p>
          </p:txBody>
        </p:sp>
        <p:sp>
          <p:nvSpPr>
            <p:cNvPr id="19484" name="AutoShape 7"/>
            <p:cNvSpPr>
              <a:spLocks noChangeArrowheads="1"/>
            </p:cNvSpPr>
            <p:nvPr/>
          </p:nvSpPr>
          <p:spPr bwMode="auto">
            <a:xfrm rot="5400000">
              <a:off x="1614" y="2668"/>
              <a:ext cx="397" cy="205"/>
            </a:xfrm>
            <a:prstGeom prst="rightArrow">
              <a:avLst>
                <a:gd name="adj1" fmla="val 29130"/>
                <a:gd name="adj2" fmla="val 53812"/>
              </a:avLst>
            </a:prstGeom>
            <a:solidFill>
              <a:srgbClr val="FFFFFF"/>
            </a:solidFill>
            <a:ln w="255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Calibri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55650" y="5589588"/>
            <a:ext cx="3001963" cy="1081087"/>
            <a:chOff x="771" y="3629"/>
            <a:chExt cx="2085" cy="751"/>
          </a:xfrm>
        </p:grpSpPr>
        <p:sp>
          <p:nvSpPr>
            <p:cNvPr id="44056" name="Text Box 9"/>
            <p:cNvSpPr txBox="1">
              <a:spLocks noChangeArrowheads="1"/>
            </p:cNvSpPr>
            <p:nvPr/>
          </p:nvSpPr>
          <p:spPr bwMode="auto">
            <a:xfrm>
              <a:off x="771" y="4047"/>
              <a:ext cx="2085" cy="3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it-IT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CICLO COMPLETO</a:t>
              </a:r>
            </a:p>
          </p:txBody>
        </p:sp>
        <p:sp>
          <p:nvSpPr>
            <p:cNvPr id="19482" name="AutoShape 10"/>
            <p:cNvSpPr>
              <a:spLocks noChangeArrowheads="1"/>
            </p:cNvSpPr>
            <p:nvPr/>
          </p:nvSpPr>
          <p:spPr bwMode="auto">
            <a:xfrm rot="5400000">
              <a:off x="1605" y="3735"/>
              <a:ext cx="417" cy="205"/>
            </a:xfrm>
            <a:prstGeom prst="rightArrow">
              <a:avLst>
                <a:gd name="adj1" fmla="val 29130"/>
                <a:gd name="adj2" fmla="val 53717"/>
              </a:avLst>
            </a:prstGeom>
            <a:solidFill>
              <a:srgbClr val="FFFFFF"/>
            </a:solidFill>
            <a:ln w="255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Calibri" pitchFamily="34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356100" y="4076700"/>
            <a:ext cx="3960813" cy="633413"/>
            <a:chOff x="2891" y="2473"/>
            <a:chExt cx="2750" cy="440"/>
          </a:xfrm>
        </p:grpSpPr>
        <p:sp>
          <p:nvSpPr>
            <p:cNvPr id="44054" name="AutoShape 12"/>
            <p:cNvSpPr>
              <a:spLocks noChangeArrowheads="1"/>
            </p:cNvSpPr>
            <p:nvPr/>
          </p:nvSpPr>
          <p:spPr bwMode="auto">
            <a:xfrm>
              <a:off x="2891" y="2653"/>
              <a:ext cx="2750" cy="26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0000" tIns="0" rIns="9000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it-IT" sz="2200" dirty="0">
                  <a:solidFill>
                    <a:srgbClr val="FFFFFF"/>
                  </a:solidFill>
                  <a:cs typeface="Lucida Sans Unicode" pitchFamily="34" charset="0"/>
                </a:rPr>
                <a:t>Riduzione &lt;50% notti bagnate</a:t>
              </a:r>
            </a:p>
          </p:txBody>
        </p:sp>
        <p:sp>
          <p:nvSpPr>
            <p:cNvPr id="19480" name="AutoShape 13"/>
            <p:cNvSpPr>
              <a:spLocks noChangeArrowheads="1"/>
            </p:cNvSpPr>
            <p:nvPr/>
          </p:nvSpPr>
          <p:spPr bwMode="auto">
            <a:xfrm rot="5400000">
              <a:off x="4199" y="2445"/>
              <a:ext cx="135" cy="191"/>
            </a:xfrm>
            <a:prstGeom prst="rightArrow">
              <a:avLst>
                <a:gd name="adj1" fmla="val 29130"/>
                <a:gd name="adj2" fmla="val 53532"/>
              </a:avLst>
            </a:prstGeom>
            <a:solidFill>
              <a:srgbClr val="FFFFFF"/>
            </a:solidFill>
            <a:ln w="255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Calibri" pitchFamily="34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194300" y="4797425"/>
            <a:ext cx="2284413" cy="517525"/>
            <a:chOff x="3438" y="2972"/>
            <a:chExt cx="1586" cy="360"/>
          </a:xfrm>
        </p:grpSpPr>
        <p:sp>
          <p:nvSpPr>
            <p:cNvPr id="19477" name="AutoShape 15"/>
            <p:cNvSpPr>
              <a:spLocks noChangeArrowheads="1"/>
            </p:cNvSpPr>
            <p:nvPr/>
          </p:nvSpPr>
          <p:spPr bwMode="auto">
            <a:xfrm>
              <a:off x="3438" y="3072"/>
              <a:ext cx="1586" cy="26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0" rIns="90000" bIns="0">
              <a:spAutoFit/>
            </a:bodyPr>
            <a:lstStyle>
              <a:lvl1pPr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 sz="2200" b="1">
                  <a:latin typeface="Calibri" pitchFamily="34" charset="0"/>
                </a:rPr>
                <a:t>240mcg/die</a:t>
              </a:r>
            </a:p>
          </p:txBody>
        </p:sp>
        <p:sp>
          <p:nvSpPr>
            <p:cNvPr id="19478" name="AutoShape 16"/>
            <p:cNvSpPr>
              <a:spLocks noChangeArrowheads="1"/>
            </p:cNvSpPr>
            <p:nvPr/>
          </p:nvSpPr>
          <p:spPr bwMode="auto">
            <a:xfrm rot="5400000">
              <a:off x="4164" y="2944"/>
              <a:ext cx="135" cy="191"/>
            </a:xfrm>
            <a:prstGeom prst="rightArrow">
              <a:avLst>
                <a:gd name="adj1" fmla="val 29130"/>
                <a:gd name="adj2" fmla="val 53532"/>
              </a:avLst>
            </a:prstGeom>
            <a:solidFill>
              <a:srgbClr val="FFFFFF"/>
            </a:solidFill>
            <a:ln w="255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Calibri" pitchFamily="34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356100" y="5373688"/>
            <a:ext cx="3959225" cy="661987"/>
            <a:chOff x="2840" y="3471"/>
            <a:chExt cx="2750" cy="460"/>
          </a:xfrm>
        </p:grpSpPr>
        <p:sp>
          <p:nvSpPr>
            <p:cNvPr id="44050" name="AutoShape 18"/>
            <p:cNvSpPr>
              <a:spLocks noChangeArrowheads="1"/>
            </p:cNvSpPr>
            <p:nvPr/>
          </p:nvSpPr>
          <p:spPr bwMode="auto">
            <a:xfrm>
              <a:off x="2840" y="3671"/>
              <a:ext cx="2750" cy="26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0000" tIns="0" rIns="9000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it-IT" sz="2200" dirty="0">
                  <a:solidFill>
                    <a:srgbClr val="FFFFFF"/>
                  </a:solidFill>
                  <a:cs typeface="Lucida Sans Unicode" pitchFamily="34" charset="0"/>
                </a:rPr>
                <a:t>Riduzione &lt;50% notti bagnate</a:t>
              </a:r>
            </a:p>
          </p:txBody>
        </p:sp>
        <p:sp>
          <p:nvSpPr>
            <p:cNvPr id="19476" name="AutoShape 19"/>
            <p:cNvSpPr>
              <a:spLocks noChangeArrowheads="1"/>
            </p:cNvSpPr>
            <p:nvPr/>
          </p:nvSpPr>
          <p:spPr bwMode="auto">
            <a:xfrm rot="5400000">
              <a:off x="4148" y="3443"/>
              <a:ext cx="135" cy="191"/>
            </a:xfrm>
            <a:prstGeom prst="rightArrow">
              <a:avLst>
                <a:gd name="adj1" fmla="val 29130"/>
                <a:gd name="adj2" fmla="val 53532"/>
              </a:avLst>
            </a:prstGeom>
            <a:solidFill>
              <a:srgbClr val="FFFFFF"/>
            </a:solidFill>
            <a:ln w="255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Calibri" pitchFamily="34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833938" y="6165850"/>
            <a:ext cx="3005137" cy="592138"/>
            <a:chOff x="3188" y="4196"/>
            <a:chExt cx="2086" cy="411"/>
          </a:xfrm>
        </p:grpSpPr>
        <p:sp>
          <p:nvSpPr>
            <p:cNvPr id="44048" name="Text Box 21"/>
            <p:cNvSpPr txBox="1">
              <a:spLocks noChangeArrowheads="1"/>
            </p:cNvSpPr>
            <p:nvPr/>
          </p:nvSpPr>
          <p:spPr bwMode="auto">
            <a:xfrm>
              <a:off x="3188" y="4274"/>
              <a:ext cx="2086" cy="3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it-IT" sz="2500" b="1" dirty="0">
                  <a:solidFill>
                    <a:srgbClr val="D2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STOP</a:t>
              </a:r>
            </a:p>
          </p:txBody>
        </p:sp>
        <p:sp>
          <p:nvSpPr>
            <p:cNvPr id="19474" name="AutoShape 22"/>
            <p:cNvSpPr>
              <a:spLocks noChangeArrowheads="1"/>
            </p:cNvSpPr>
            <p:nvPr/>
          </p:nvSpPr>
          <p:spPr bwMode="auto">
            <a:xfrm rot="5400000">
              <a:off x="4164" y="4168"/>
              <a:ext cx="135" cy="191"/>
            </a:xfrm>
            <a:prstGeom prst="rightArrow">
              <a:avLst>
                <a:gd name="adj1" fmla="val 29130"/>
                <a:gd name="adj2" fmla="val 53532"/>
              </a:avLst>
            </a:prstGeom>
            <a:solidFill>
              <a:srgbClr val="FFFFFF"/>
            </a:solidFill>
            <a:ln w="255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Calibri" pitchFamily="34" charset="0"/>
              </a:endParaRPr>
            </a:p>
          </p:txBody>
        </p:sp>
      </p:grpSp>
      <p:sp>
        <p:nvSpPr>
          <p:cNvPr id="31767" name="AutoShape 23"/>
          <p:cNvSpPr>
            <a:spLocks noChangeArrowheads="1"/>
          </p:cNvSpPr>
          <p:nvPr/>
        </p:nvSpPr>
        <p:spPr bwMode="auto">
          <a:xfrm rot="10800000">
            <a:off x="3708400" y="5013325"/>
            <a:ext cx="1758950" cy="277813"/>
          </a:xfrm>
          <a:prstGeom prst="rightArrow">
            <a:avLst>
              <a:gd name="adj1" fmla="val 29130"/>
              <a:gd name="adj2" fmla="val 53407"/>
            </a:avLst>
          </a:prstGeom>
          <a:solidFill>
            <a:srgbClr val="FFFFFF"/>
          </a:solidFill>
          <a:ln w="25560" cap="sq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>
              <a:latin typeface="Calibri" pitchFamily="34" charset="0"/>
            </a:endParaRPr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323850" y="1268413"/>
            <a:ext cx="8820150" cy="9271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it-IT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ME: Ciclo terapeutico</a:t>
            </a:r>
            <a:endParaRPr lang="it-IT" sz="3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9" name="Titolo 1"/>
          <p:cNvSpPr txBox="1">
            <a:spLocks/>
          </p:cNvSpPr>
          <p:nvPr/>
        </p:nvSpPr>
        <p:spPr>
          <a:xfrm>
            <a:off x="360363" y="-26988"/>
            <a:ext cx="8675687" cy="1143001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800" b="1" dirty="0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TRATTAMENTO</a:t>
            </a:r>
            <a:endParaRPr lang="it-IT" sz="3600" b="1" dirty="0">
              <a:solidFill>
                <a:srgbClr val="C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1" name="Gruppo 30"/>
          <p:cNvGrpSpPr>
            <a:grpSpLocks/>
          </p:cNvGrpSpPr>
          <p:nvPr/>
        </p:nvGrpSpPr>
        <p:grpSpPr bwMode="auto">
          <a:xfrm>
            <a:off x="684213" y="2565400"/>
            <a:ext cx="7991475" cy="1368425"/>
            <a:chOff x="683568" y="2564904"/>
            <a:chExt cx="7992888" cy="1368152"/>
          </a:xfrm>
        </p:grpSpPr>
        <p:grpSp>
          <p:nvGrpSpPr>
            <p:cNvPr id="19469" name="Group 24"/>
            <p:cNvGrpSpPr>
              <a:grpSpLocks/>
            </p:cNvGrpSpPr>
            <p:nvPr/>
          </p:nvGrpSpPr>
          <p:grpSpPr bwMode="auto">
            <a:xfrm>
              <a:off x="755576" y="2564904"/>
              <a:ext cx="7920880" cy="1248611"/>
              <a:chOff x="272" y="1599"/>
              <a:chExt cx="5299" cy="867"/>
            </a:xfrm>
          </p:grpSpPr>
          <p:sp>
            <p:nvSpPr>
              <p:cNvPr id="19471" name="Text Box 25"/>
              <p:cNvSpPr txBox="1">
                <a:spLocks noChangeArrowheads="1"/>
              </p:cNvSpPr>
              <p:nvPr/>
            </p:nvSpPr>
            <p:spPr bwMode="auto">
              <a:xfrm>
                <a:off x="764" y="1599"/>
                <a:ext cx="4807" cy="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Ctr="1">
                <a:spAutoFit/>
              </a:bodyPr>
              <a:lstStyle>
                <a:lvl1pPr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828675" algn="l"/>
                    <a:tab pos="1657350" algn="l"/>
                    <a:tab pos="2487613" algn="l"/>
                    <a:tab pos="3316288" algn="l"/>
                    <a:tab pos="4146550" algn="l"/>
                    <a:tab pos="4975225" algn="l"/>
                    <a:tab pos="5805488" algn="l"/>
                    <a:tab pos="6634163" algn="l"/>
                    <a:tab pos="7464425" algn="l"/>
                    <a:tab pos="8293100" algn="l"/>
                    <a:tab pos="912336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endParaRPr lang="it-IT" altLang="it-IT" sz="2500">
                  <a:solidFill>
                    <a:srgbClr val="FFFFFF"/>
                  </a:solidFill>
                  <a:latin typeface="Calibri" pitchFamily="34" charset="0"/>
                </a:endParaRPr>
              </a:p>
              <a:p>
                <a:pPr algn="ctr" eaLnBrk="1" hangingPunct="1"/>
                <a:r>
                  <a:rPr lang="it-IT" altLang="it-IT" sz="2500">
                    <a:latin typeface="Calibri" pitchFamily="34" charset="0"/>
                  </a:rPr>
                  <a:t>Controllo telefonico dopo </a:t>
                </a:r>
                <a:r>
                  <a:rPr lang="it-IT" altLang="it-IT" sz="2500" u="sng">
                    <a:latin typeface="Calibri" pitchFamily="34" charset="0"/>
                  </a:rPr>
                  <a:t>1 mese </a:t>
                </a:r>
                <a:r>
                  <a:rPr lang="it-IT" altLang="it-IT" sz="2500">
                    <a:latin typeface="Calibri" pitchFamily="34" charset="0"/>
                  </a:rPr>
                  <a:t>di terapia </a:t>
                </a:r>
              </a:p>
              <a:p>
                <a:pPr algn="ctr" eaLnBrk="1" hangingPunct="1"/>
                <a:r>
                  <a:rPr lang="it-IT" altLang="it-IT" sz="2500">
                    <a:latin typeface="Calibri" pitchFamily="34" charset="0"/>
                  </a:rPr>
                  <a:t>con diario notti asciutte/bagnate</a:t>
                </a:r>
              </a:p>
            </p:txBody>
          </p:sp>
          <p:pic>
            <p:nvPicPr>
              <p:cNvPr id="19472" name="Picture 2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492" b="28394"/>
              <a:stretch>
                <a:fillRect/>
              </a:stretch>
            </p:blipFill>
            <p:spPr bwMode="auto">
              <a:xfrm>
                <a:off x="272" y="1749"/>
                <a:ext cx="861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Rettangolo arrotondato 29"/>
            <p:cNvSpPr/>
            <p:nvPr/>
          </p:nvSpPr>
          <p:spPr>
            <a:xfrm>
              <a:off x="683568" y="2780761"/>
              <a:ext cx="7921437" cy="11522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122804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331913" y="2349500"/>
            <a:ext cx="6792912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marL="328613" indent="-328613" eaLnBrk="0" hangingPunct="0">
              <a:tabLst>
                <a:tab pos="328613" algn="l"/>
                <a:tab pos="1158875" algn="l"/>
                <a:tab pos="1987550" algn="l"/>
                <a:tab pos="2817813" algn="l"/>
                <a:tab pos="3646488" algn="l"/>
                <a:tab pos="4476750" algn="l"/>
                <a:tab pos="5305425" algn="l"/>
                <a:tab pos="6135688" algn="l"/>
                <a:tab pos="6964363" algn="l"/>
                <a:tab pos="7794625" algn="l"/>
                <a:tab pos="8623300" algn="l"/>
                <a:tab pos="9453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328613" algn="l"/>
                <a:tab pos="1158875" algn="l"/>
                <a:tab pos="1987550" algn="l"/>
                <a:tab pos="2817813" algn="l"/>
                <a:tab pos="3646488" algn="l"/>
                <a:tab pos="4476750" algn="l"/>
                <a:tab pos="5305425" algn="l"/>
                <a:tab pos="6135688" algn="l"/>
                <a:tab pos="6964363" algn="l"/>
                <a:tab pos="7794625" algn="l"/>
                <a:tab pos="8623300" algn="l"/>
                <a:tab pos="9453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328613" algn="l"/>
                <a:tab pos="1158875" algn="l"/>
                <a:tab pos="1987550" algn="l"/>
                <a:tab pos="2817813" algn="l"/>
                <a:tab pos="3646488" algn="l"/>
                <a:tab pos="4476750" algn="l"/>
                <a:tab pos="5305425" algn="l"/>
                <a:tab pos="6135688" algn="l"/>
                <a:tab pos="6964363" algn="l"/>
                <a:tab pos="7794625" algn="l"/>
                <a:tab pos="8623300" algn="l"/>
                <a:tab pos="9453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328613" algn="l"/>
                <a:tab pos="1158875" algn="l"/>
                <a:tab pos="1987550" algn="l"/>
                <a:tab pos="2817813" algn="l"/>
                <a:tab pos="3646488" algn="l"/>
                <a:tab pos="4476750" algn="l"/>
                <a:tab pos="5305425" algn="l"/>
                <a:tab pos="6135688" algn="l"/>
                <a:tab pos="6964363" algn="l"/>
                <a:tab pos="7794625" algn="l"/>
                <a:tab pos="8623300" algn="l"/>
                <a:tab pos="9453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328613" algn="l"/>
                <a:tab pos="1158875" algn="l"/>
                <a:tab pos="1987550" algn="l"/>
                <a:tab pos="2817813" algn="l"/>
                <a:tab pos="3646488" algn="l"/>
                <a:tab pos="4476750" algn="l"/>
                <a:tab pos="5305425" algn="l"/>
                <a:tab pos="6135688" algn="l"/>
                <a:tab pos="6964363" algn="l"/>
                <a:tab pos="7794625" algn="l"/>
                <a:tab pos="8623300" algn="l"/>
                <a:tab pos="9453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1158875" algn="l"/>
                <a:tab pos="1987550" algn="l"/>
                <a:tab pos="2817813" algn="l"/>
                <a:tab pos="3646488" algn="l"/>
                <a:tab pos="4476750" algn="l"/>
                <a:tab pos="5305425" algn="l"/>
                <a:tab pos="6135688" algn="l"/>
                <a:tab pos="6964363" algn="l"/>
                <a:tab pos="7794625" algn="l"/>
                <a:tab pos="8623300" algn="l"/>
                <a:tab pos="9453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1158875" algn="l"/>
                <a:tab pos="1987550" algn="l"/>
                <a:tab pos="2817813" algn="l"/>
                <a:tab pos="3646488" algn="l"/>
                <a:tab pos="4476750" algn="l"/>
                <a:tab pos="5305425" algn="l"/>
                <a:tab pos="6135688" algn="l"/>
                <a:tab pos="6964363" algn="l"/>
                <a:tab pos="7794625" algn="l"/>
                <a:tab pos="8623300" algn="l"/>
                <a:tab pos="9453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1158875" algn="l"/>
                <a:tab pos="1987550" algn="l"/>
                <a:tab pos="2817813" algn="l"/>
                <a:tab pos="3646488" algn="l"/>
                <a:tab pos="4476750" algn="l"/>
                <a:tab pos="5305425" algn="l"/>
                <a:tab pos="6135688" algn="l"/>
                <a:tab pos="6964363" algn="l"/>
                <a:tab pos="7794625" algn="l"/>
                <a:tab pos="8623300" algn="l"/>
                <a:tab pos="9453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1158875" algn="l"/>
                <a:tab pos="1987550" algn="l"/>
                <a:tab pos="2817813" algn="l"/>
                <a:tab pos="3646488" algn="l"/>
                <a:tab pos="4476750" algn="l"/>
                <a:tab pos="5305425" algn="l"/>
                <a:tab pos="6135688" algn="l"/>
                <a:tab pos="6964363" algn="l"/>
                <a:tab pos="7794625" algn="l"/>
                <a:tab pos="8623300" algn="l"/>
                <a:tab pos="9453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t-IT" altLang="it-IT" sz="3200">
                <a:latin typeface="Calibri" pitchFamily="34" charset="0"/>
              </a:rPr>
              <a:t>Ritardo cognitivo-motorio moderato o assente</a:t>
            </a:r>
          </a:p>
          <a:p>
            <a:pPr eaLnBrk="1" hangingPunct="1"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t-IT" altLang="it-IT" sz="3200">
                <a:latin typeface="Calibri" pitchFamily="34" charset="0"/>
              </a:rPr>
              <a:t>Motivazione</a:t>
            </a:r>
          </a:p>
          <a:p>
            <a:pPr eaLnBrk="1" hangingPunct="1"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t-IT" altLang="it-IT" sz="3200">
                <a:latin typeface="Calibri" pitchFamily="34" charset="0"/>
              </a:rPr>
              <a:t>Compliance famigliare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41288" y="-1389063"/>
            <a:ext cx="3922712" cy="290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>
              <a:latin typeface="Calibri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23850" y="1268413"/>
            <a:ext cx="8820150" cy="9271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it-IT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</a:t>
            </a:r>
            <a:endParaRPr lang="it-IT" sz="3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60363" y="-26988"/>
            <a:ext cx="8675687" cy="1143001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800" b="1" dirty="0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TRATTAMENTO</a:t>
            </a:r>
            <a:endParaRPr lang="it-IT" sz="3600" b="1" dirty="0">
              <a:solidFill>
                <a:srgbClr val="C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1" name="Gruppo 10"/>
          <p:cNvGrpSpPr>
            <a:grpSpLocks/>
          </p:cNvGrpSpPr>
          <p:nvPr/>
        </p:nvGrpSpPr>
        <p:grpSpPr bwMode="auto">
          <a:xfrm>
            <a:off x="1385888" y="1095375"/>
            <a:ext cx="6624637" cy="5726113"/>
            <a:chOff x="1403648" y="1009498"/>
            <a:chExt cx="6624736" cy="5726787"/>
          </a:xfrm>
        </p:grpSpPr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3"/>
            <a:srcRect b="2412"/>
            <a:stretch>
              <a:fillRect/>
            </a:stretch>
          </p:blipFill>
          <p:spPr bwMode="auto">
            <a:xfrm>
              <a:off x="1403648" y="1009498"/>
              <a:ext cx="6624736" cy="4771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548112" y="5948792"/>
              <a:ext cx="6265957" cy="787493"/>
            </a:xfrm>
            <a:prstGeom prst="round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81639" tIns="42452" rIns="81639" bIns="42452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it-IT" sz="4000" b="1" dirty="0">
                  <a:solidFill>
                    <a:srgbClr val="D2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Sistema di allarme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520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0213" y="2565400"/>
            <a:ext cx="3160712" cy="3779838"/>
            <a:chOff x="181" y="1156"/>
            <a:chExt cx="2313" cy="2766"/>
          </a:xfrm>
        </p:grpSpPr>
        <p:sp>
          <p:nvSpPr>
            <p:cNvPr id="47118" name="AutoShape 3"/>
            <p:cNvSpPr>
              <a:spLocks noChangeArrowheads="1"/>
            </p:cNvSpPr>
            <p:nvPr/>
          </p:nvSpPr>
          <p:spPr bwMode="auto">
            <a:xfrm>
              <a:off x="181" y="1156"/>
              <a:ext cx="2313" cy="27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76320" cap="sq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it-IT" dirty="0">
                  <a:solidFill>
                    <a:srgbClr val="000000"/>
                  </a:solidFill>
                  <a:latin typeface="+mn-lt"/>
                </a:rPr>
                <a:t>1</a:t>
              </a:r>
            </a:p>
          </p:txBody>
        </p:sp>
        <p:pic>
          <p:nvPicPr>
            <p:cNvPr id="2151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3" t="9348" r="6561"/>
            <a:stretch>
              <a:fillRect/>
            </a:stretch>
          </p:blipFill>
          <p:spPr bwMode="auto">
            <a:xfrm>
              <a:off x="317" y="1428"/>
              <a:ext cx="1995" cy="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519" name="Text Box 5"/>
            <p:cNvSpPr txBox="1">
              <a:spLocks noChangeArrowheads="1"/>
            </p:cNvSpPr>
            <p:nvPr/>
          </p:nvSpPr>
          <p:spPr bwMode="auto">
            <a:xfrm>
              <a:off x="2087" y="1247"/>
              <a:ext cx="407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it-IT" altLang="it-IT" sz="4900" b="1">
                  <a:solidFill>
                    <a:srgbClr val="FF000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829050" y="2565400"/>
            <a:ext cx="1982788" cy="3779838"/>
            <a:chOff x="2585" y="1156"/>
            <a:chExt cx="1451" cy="2766"/>
          </a:xfrm>
        </p:grpSpPr>
        <p:sp>
          <p:nvSpPr>
            <p:cNvPr id="47115" name="AutoShape 7"/>
            <p:cNvSpPr>
              <a:spLocks noChangeArrowheads="1"/>
            </p:cNvSpPr>
            <p:nvPr/>
          </p:nvSpPr>
          <p:spPr bwMode="auto">
            <a:xfrm>
              <a:off x="2585" y="1156"/>
              <a:ext cx="1451" cy="2766"/>
            </a:xfrm>
            <a:prstGeom prst="roundRect">
              <a:avLst>
                <a:gd name="adj" fmla="val 28616"/>
              </a:avLst>
            </a:prstGeom>
            <a:solidFill>
              <a:srgbClr val="FFFFFF"/>
            </a:solidFill>
            <a:ln w="76320" cap="sq">
              <a:solidFill>
                <a:srgbClr val="FFC00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</a:endParaRPr>
            </a:p>
          </p:txBody>
        </p:sp>
        <p:pic>
          <p:nvPicPr>
            <p:cNvPr id="2151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2018"/>
              <a:ext cx="952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516" name="Text Box 9"/>
            <p:cNvSpPr txBox="1">
              <a:spLocks noChangeArrowheads="1"/>
            </p:cNvSpPr>
            <p:nvPr/>
          </p:nvSpPr>
          <p:spPr bwMode="auto">
            <a:xfrm>
              <a:off x="3629" y="1247"/>
              <a:ext cx="407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it-IT" altLang="it-IT" sz="4900" b="1">
                  <a:solidFill>
                    <a:srgbClr val="FFC000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100763" y="2565400"/>
            <a:ext cx="2911475" cy="3779838"/>
            <a:chOff x="4128" y="1156"/>
            <a:chExt cx="2130" cy="2766"/>
          </a:xfrm>
        </p:grpSpPr>
        <p:sp>
          <p:nvSpPr>
            <p:cNvPr id="47112" name="AutoShape 11"/>
            <p:cNvSpPr>
              <a:spLocks noChangeArrowheads="1"/>
            </p:cNvSpPr>
            <p:nvPr/>
          </p:nvSpPr>
          <p:spPr bwMode="auto">
            <a:xfrm>
              <a:off x="4128" y="1156"/>
              <a:ext cx="2130" cy="2766"/>
            </a:xfrm>
            <a:prstGeom prst="roundRect">
              <a:avLst>
                <a:gd name="adj" fmla="val 17829"/>
              </a:avLst>
            </a:prstGeom>
            <a:solidFill>
              <a:srgbClr val="FFFFFF"/>
            </a:solidFill>
            <a:ln w="76320" cap="sq">
              <a:solidFill>
                <a:srgbClr val="00B05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</a:endParaRPr>
            </a:p>
          </p:txBody>
        </p:sp>
        <p:pic>
          <p:nvPicPr>
            <p:cNvPr id="21512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" y="2109"/>
              <a:ext cx="2024" cy="1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513" name="Text Box 13"/>
            <p:cNvSpPr txBox="1">
              <a:spLocks noChangeArrowheads="1"/>
            </p:cNvSpPr>
            <p:nvPr/>
          </p:nvSpPr>
          <p:spPr bwMode="auto">
            <a:xfrm>
              <a:off x="5851" y="1247"/>
              <a:ext cx="407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it-IT" altLang="it-IT" sz="4900" b="1">
                  <a:solidFill>
                    <a:srgbClr val="00B050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16" name="Titolo 1"/>
          <p:cNvSpPr txBox="1">
            <a:spLocks/>
          </p:cNvSpPr>
          <p:nvPr/>
        </p:nvSpPr>
        <p:spPr>
          <a:xfrm>
            <a:off x="323850" y="1268413"/>
            <a:ext cx="8820150" cy="9271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it-IT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ME: Sistema di allarme</a:t>
            </a:r>
            <a:endParaRPr lang="it-IT" sz="3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360363" y="-26988"/>
            <a:ext cx="8675687" cy="1143001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800" b="1" dirty="0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TRATTAMENTO</a:t>
            </a:r>
            <a:endParaRPr lang="it-IT" sz="3600" b="1" dirty="0">
              <a:solidFill>
                <a:srgbClr val="C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08811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46225" y="4365625"/>
            <a:ext cx="2616200" cy="1338263"/>
            <a:chOff x="905" y="2537"/>
            <a:chExt cx="1817" cy="930"/>
          </a:xfrm>
        </p:grpSpPr>
        <p:sp>
          <p:nvSpPr>
            <p:cNvPr id="47120" name="AutoShape 6"/>
            <p:cNvSpPr>
              <a:spLocks noChangeArrowheads="1"/>
            </p:cNvSpPr>
            <p:nvPr/>
          </p:nvSpPr>
          <p:spPr bwMode="auto">
            <a:xfrm>
              <a:off x="905" y="2947"/>
              <a:ext cx="1817" cy="52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0000" tIns="0" rIns="9000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it-IT" sz="2200" dirty="0">
                  <a:solidFill>
                    <a:schemeClr val="tx1"/>
                  </a:solidFill>
                  <a:cs typeface="Lucida Sans Unicode" pitchFamily="34" charset="0"/>
                </a:rPr>
                <a:t>&gt; 14 notti asciutte consecutive </a:t>
              </a:r>
            </a:p>
          </p:txBody>
        </p:sp>
        <p:sp>
          <p:nvSpPr>
            <p:cNvPr id="22549" name="AutoShape 7"/>
            <p:cNvSpPr>
              <a:spLocks noChangeArrowheads="1"/>
            </p:cNvSpPr>
            <p:nvPr/>
          </p:nvSpPr>
          <p:spPr bwMode="auto">
            <a:xfrm rot="5400000">
              <a:off x="1643" y="2605"/>
              <a:ext cx="341" cy="205"/>
            </a:xfrm>
            <a:prstGeom prst="rightArrow">
              <a:avLst>
                <a:gd name="adj1" fmla="val 29130"/>
                <a:gd name="adj2" fmla="val 53815"/>
              </a:avLst>
            </a:prstGeom>
            <a:solidFill>
              <a:srgbClr val="FFFFFF"/>
            </a:solidFill>
            <a:ln w="255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Calibri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354138" y="5805488"/>
            <a:ext cx="3001962" cy="896937"/>
            <a:chOff x="837" y="3688"/>
            <a:chExt cx="2085" cy="623"/>
          </a:xfrm>
        </p:grpSpPr>
        <p:sp>
          <p:nvSpPr>
            <p:cNvPr id="48142" name="Text Box 9"/>
            <p:cNvSpPr txBox="1">
              <a:spLocks noChangeArrowheads="1"/>
            </p:cNvSpPr>
            <p:nvPr/>
          </p:nvSpPr>
          <p:spPr bwMode="auto">
            <a:xfrm>
              <a:off x="837" y="3978"/>
              <a:ext cx="2085" cy="3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it-IT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STOP</a:t>
              </a:r>
              <a:r>
                <a:rPr lang="it-IT" sz="2500" b="1" dirty="0">
                  <a:solidFill>
                    <a:srgbClr val="FFFF00"/>
                  </a:solidFill>
                  <a:latin typeface="+mn-lt"/>
                </a:rPr>
                <a:t> </a:t>
              </a:r>
            </a:p>
          </p:txBody>
        </p:sp>
        <p:sp>
          <p:nvSpPr>
            <p:cNvPr id="22547" name="AutoShape 10"/>
            <p:cNvSpPr>
              <a:spLocks noChangeArrowheads="1"/>
            </p:cNvSpPr>
            <p:nvPr/>
          </p:nvSpPr>
          <p:spPr bwMode="auto">
            <a:xfrm rot="5400000">
              <a:off x="1735" y="3730"/>
              <a:ext cx="290" cy="205"/>
            </a:xfrm>
            <a:prstGeom prst="rightArrow">
              <a:avLst>
                <a:gd name="adj1" fmla="val 29130"/>
                <a:gd name="adj2" fmla="val 53717"/>
              </a:avLst>
            </a:prstGeom>
            <a:solidFill>
              <a:srgbClr val="FFFFFF"/>
            </a:solidFill>
            <a:ln w="255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Calibri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930775" y="4367213"/>
            <a:ext cx="2616200" cy="1163637"/>
            <a:chOff x="3475" y="2538"/>
            <a:chExt cx="1817" cy="809"/>
          </a:xfrm>
        </p:grpSpPr>
        <p:sp>
          <p:nvSpPr>
            <p:cNvPr id="47116" name="AutoShape 14"/>
            <p:cNvSpPr>
              <a:spLocks noChangeArrowheads="1"/>
            </p:cNvSpPr>
            <p:nvPr/>
          </p:nvSpPr>
          <p:spPr bwMode="auto">
            <a:xfrm>
              <a:off x="3475" y="3087"/>
              <a:ext cx="1817" cy="26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0000" tIns="0" rIns="9000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it-IT" sz="2200" dirty="0">
                  <a:solidFill>
                    <a:srgbClr val="FFFFFF"/>
                  </a:solidFill>
                  <a:cs typeface="Lucida Sans Unicode" pitchFamily="34" charset="0"/>
                </a:rPr>
                <a:t>Nessuna risposta</a:t>
              </a:r>
            </a:p>
          </p:txBody>
        </p:sp>
        <p:sp>
          <p:nvSpPr>
            <p:cNvPr id="48141" name="AutoShape 15"/>
            <p:cNvSpPr>
              <a:spLocks noChangeArrowheads="1"/>
            </p:cNvSpPr>
            <p:nvPr/>
          </p:nvSpPr>
          <p:spPr bwMode="auto">
            <a:xfrm rot="5400000">
              <a:off x="4134" y="2685"/>
              <a:ext cx="500" cy="205"/>
            </a:xfrm>
            <a:prstGeom prst="rightArrow">
              <a:avLst>
                <a:gd name="adj1" fmla="val 29130"/>
                <a:gd name="adj2" fmla="val 53815"/>
              </a:avLst>
            </a:prstGeom>
            <a:solidFill>
              <a:srgbClr val="FFFFFF"/>
            </a:solidFill>
            <a:ln w="255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n>
                  <a:solidFill>
                    <a:sysClr val="windowText" lastClr="000000"/>
                  </a:solidFill>
                </a:ln>
                <a:latin typeface="+mn-lt"/>
              </a:endParaRPr>
            </a:p>
          </p:txBody>
        </p:sp>
      </p:grpSp>
      <p:sp>
        <p:nvSpPr>
          <p:cNvPr id="17" name="Titolo 1"/>
          <p:cNvSpPr txBox="1">
            <a:spLocks/>
          </p:cNvSpPr>
          <p:nvPr/>
        </p:nvSpPr>
        <p:spPr>
          <a:xfrm>
            <a:off x="323850" y="1268413"/>
            <a:ext cx="8820150" cy="9271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it-IT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ME: Sistema di allarme</a:t>
            </a:r>
            <a:endParaRPr lang="it-IT" sz="3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360363" y="-26988"/>
            <a:ext cx="8675687" cy="1143001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800" b="1" dirty="0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TRATTAMENTO</a:t>
            </a:r>
            <a:endParaRPr lang="it-IT" sz="3600" b="1" dirty="0">
              <a:solidFill>
                <a:srgbClr val="C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2535" name="Group 24"/>
          <p:cNvGrpSpPr>
            <a:grpSpLocks/>
          </p:cNvGrpSpPr>
          <p:nvPr/>
        </p:nvGrpSpPr>
        <p:grpSpPr bwMode="auto">
          <a:xfrm>
            <a:off x="466725" y="1844675"/>
            <a:ext cx="7562850" cy="1633538"/>
            <a:chOff x="31" y="1599"/>
            <a:chExt cx="5059" cy="1134"/>
          </a:xfrm>
        </p:grpSpPr>
        <p:sp>
          <p:nvSpPr>
            <p:cNvPr id="22542" name="Text Box 25"/>
            <p:cNvSpPr txBox="1">
              <a:spLocks noChangeArrowheads="1"/>
            </p:cNvSpPr>
            <p:nvPr/>
          </p:nvSpPr>
          <p:spPr bwMode="auto">
            <a:xfrm>
              <a:off x="706" y="1599"/>
              <a:ext cx="438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Ctr="1">
              <a:spAutoFit/>
            </a:bodyPr>
            <a:lstStyle>
              <a:lvl1pPr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it-IT" altLang="it-IT" sz="250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it-IT" altLang="it-IT" sz="2500">
                  <a:latin typeface="Calibri" pitchFamily="34" charset="0"/>
                </a:rPr>
                <a:t>Controllo telefonico dopo </a:t>
              </a:r>
              <a:r>
                <a:rPr lang="it-IT" altLang="it-IT" sz="2500" u="sng">
                  <a:latin typeface="Calibri" pitchFamily="34" charset="0"/>
                </a:rPr>
                <a:t>2-3 settimane</a:t>
              </a:r>
              <a:r>
                <a:rPr lang="it-IT" altLang="it-IT" sz="2500">
                  <a:latin typeface="Calibri" pitchFamily="34" charset="0"/>
                </a:rPr>
                <a:t> di terapia per verifica corretto utilizzo</a:t>
              </a:r>
            </a:p>
            <a:p>
              <a:pPr algn="ctr" eaLnBrk="1" hangingPunct="1"/>
              <a:endParaRPr lang="it-IT" altLang="it-IT" sz="2500">
                <a:latin typeface="Calibri" pitchFamily="34" charset="0"/>
              </a:endParaRPr>
            </a:p>
          </p:txBody>
        </p:sp>
        <p:pic>
          <p:nvPicPr>
            <p:cNvPr id="22543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92" b="28394"/>
            <a:stretch>
              <a:fillRect/>
            </a:stretch>
          </p:blipFill>
          <p:spPr bwMode="auto">
            <a:xfrm>
              <a:off x="31" y="1749"/>
              <a:ext cx="861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25" name="Gruppo 24"/>
          <p:cNvGrpSpPr>
            <a:grpSpLocks/>
          </p:cNvGrpSpPr>
          <p:nvPr/>
        </p:nvGrpSpPr>
        <p:grpSpPr bwMode="auto">
          <a:xfrm>
            <a:off x="2051050" y="3284538"/>
            <a:ext cx="5184775" cy="936625"/>
            <a:chOff x="2051720" y="3501008"/>
            <a:chExt cx="5184576" cy="936104"/>
          </a:xfrm>
        </p:grpSpPr>
        <p:sp>
          <p:nvSpPr>
            <p:cNvPr id="22540" name="Text Box 1"/>
            <p:cNvSpPr txBox="1">
              <a:spLocks noChangeArrowheads="1"/>
            </p:cNvSpPr>
            <p:nvPr/>
          </p:nvSpPr>
          <p:spPr bwMode="auto">
            <a:xfrm>
              <a:off x="2140560" y="3573016"/>
              <a:ext cx="4951720" cy="85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42452" rIns="81639" bIns="42452" anchorCtr="1">
              <a:spAutoFit/>
            </a:bodyPr>
            <a:lstStyle>
              <a:lvl1pPr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828675" algn="l"/>
                  <a:tab pos="1657350" algn="l"/>
                  <a:tab pos="2487613" algn="l"/>
                  <a:tab pos="3316288" algn="l"/>
                  <a:tab pos="4146550" algn="l"/>
                  <a:tab pos="4975225" algn="l"/>
                  <a:tab pos="5805488" algn="l"/>
                  <a:tab pos="6634163" algn="l"/>
                  <a:tab pos="7464425" algn="l"/>
                  <a:tab pos="8293100" algn="l"/>
                  <a:tab pos="91233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 sz="2500" b="1">
                  <a:latin typeface="Calibri" pitchFamily="34" charset="0"/>
                </a:rPr>
                <a:t>CICLO TERAPEUTICO</a:t>
              </a:r>
              <a:r>
                <a:rPr lang="it-IT" altLang="it-IT" sz="2500">
                  <a:latin typeface="Calibri" pitchFamily="34" charset="0"/>
                </a:rPr>
                <a:t>: </a:t>
              </a:r>
            </a:p>
            <a:p>
              <a:pPr algn="ctr" eaLnBrk="1" hangingPunct="1"/>
              <a:r>
                <a:rPr lang="it-IT" altLang="it-IT" sz="2500">
                  <a:latin typeface="Calibri" pitchFamily="34" charset="0"/>
                </a:rPr>
                <a:t>Durata minima 2-3 mesi</a:t>
              </a:r>
              <a:endParaRPr lang="it-IT" altLang="it-IT" sz="25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Rettangolo arrotondato 21"/>
            <p:cNvSpPr/>
            <p:nvPr/>
          </p:nvSpPr>
          <p:spPr>
            <a:xfrm>
              <a:off x="2051720" y="3501008"/>
              <a:ext cx="5184576" cy="9361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4738688" y="5661025"/>
            <a:ext cx="3001962" cy="1041400"/>
            <a:chOff x="837" y="3588"/>
            <a:chExt cx="2085" cy="723"/>
          </a:xfrm>
        </p:grpSpPr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837" y="3978"/>
              <a:ext cx="2085" cy="3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it-IT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STOP</a:t>
              </a:r>
              <a:r>
                <a:rPr lang="it-IT" sz="2500" b="1" dirty="0">
                  <a:solidFill>
                    <a:srgbClr val="FFFF00"/>
                  </a:solidFill>
                  <a:latin typeface="+mn-lt"/>
                </a:rPr>
                <a:t> </a:t>
              </a:r>
            </a:p>
          </p:txBody>
        </p:sp>
        <p:sp>
          <p:nvSpPr>
            <p:cNvPr id="22539" name="AutoShape 10"/>
            <p:cNvSpPr>
              <a:spLocks noChangeArrowheads="1"/>
            </p:cNvSpPr>
            <p:nvPr/>
          </p:nvSpPr>
          <p:spPr bwMode="auto">
            <a:xfrm rot="5400000">
              <a:off x="1685" y="3680"/>
              <a:ext cx="390" cy="205"/>
            </a:xfrm>
            <a:prstGeom prst="rightArrow">
              <a:avLst>
                <a:gd name="adj1" fmla="val 29130"/>
                <a:gd name="adj2" fmla="val 53717"/>
              </a:avLst>
            </a:prstGeom>
            <a:solidFill>
              <a:srgbClr val="FFFFFF"/>
            </a:solidFill>
            <a:ln w="255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968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2481263" y="1730375"/>
            <a:ext cx="417988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1588"/>
              </a:spcBef>
            </a:pPr>
            <a:r>
              <a:rPr lang="it-IT" altLang="it-IT" sz="3300" b="1">
                <a:solidFill>
                  <a:srgbClr val="FFFFFF"/>
                </a:solidFill>
              </a:rPr>
              <a:t>Anticolinergici</a:t>
            </a: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323850" y="1268413"/>
            <a:ext cx="8820150" cy="9271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it-IT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NME</a:t>
            </a:r>
            <a:endParaRPr lang="it-IT" sz="3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360363" y="-26988"/>
            <a:ext cx="8675687" cy="1143001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800" b="1" dirty="0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TRATTAMENTO</a:t>
            </a:r>
            <a:endParaRPr lang="it-IT" sz="3600" b="1" dirty="0">
              <a:solidFill>
                <a:srgbClr val="C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268538" y="2276475"/>
            <a:ext cx="4751387" cy="639763"/>
          </a:xfrm>
          <a:prstGeom prst="round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1639" tIns="42452" rIns="81639" bIns="4245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  <a:defRPr/>
            </a:pPr>
            <a:r>
              <a:rPr lang="it-IT" sz="3200" b="1" dirty="0" err="1">
                <a:solidFill>
                  <a:srgbClr val="D2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Ossibutinina</a:t>
            </a:r>
            <a:r>
              <a:rPr lang="it-IT" sz="3200" b="1" dirty="0">
                <a:solidFill>
                  <a:srgbClr val="D2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cloridrato</a:t>
            </a:r>
          </a:p>
        </p:txBody>
      </p:sp>
      <p:sp>
        <p:nvSpPr>
          <p:cNvPr id="23558" name="Text Box 1"/>
          <p:cNvSpPr txBox="1">
            <a:spLocks noChangeArrowheads="1"/>
          </p:cNvSpPr>
          <p:nvPr/>
        </p:nvSpPr>
        <p:spPr bwMode="auto">
          <a:xfrm>
            <a:off x="539750" y="2997200"/>
            <a:ext cx="83534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marL="342900" indent="-342900" eaLnBrk="0" hangingPunct="0">
              <a:tabLst>
                <a:tab pos="4763" algn="l"/>
                <a:tab pos="835025" algn="l"/>
                <a:tab pos="2493963" algn="l"/>
                <a:tab pos="3322638" algn="l"/>
                <a:tab pos="4152900" algn="l"/>
                <a:tab pos="4981575" algn="l"/>
                <a:tab pos="5811838" algn="l"/>
                <a:tab pos="6640513" algn="l"/>
                <a:tab pos="7470775" algn="l"/>
                <a:tab pos="8299450" algn="l"/>
                <a:tab pos="91297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527175" indent="-1522413" eaLnBrk="0" hangingPunct="0">
              <a:tabLst>
                <a:tab pos="4763" algn="l"/>
                <a:tab pos="835025" algn="l"/>
                <a:tab pos="2493963" algn="l"/>
                <a:tab pos="3322638" algn="l"/>
                <a:tab pos="4152900" algn="l"/>
                <a:tab pos="4981575" algn="l"/>
                <a:tab pos="5811838" algn="l"/>
                <a:tab pos="6640513" algn="l"/>
                <a:tab pos="7470775" algn="l"/>
                <a:tab pos="8299450" algn="l"/>
                <a:tab pos="91297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763" algn="l"/>
                <a:tab pos="835025" algn="l"/>
                <a:tab pos="2493963" algn="l"/>
                <a:tab pos="3322638" algn="l"/>
                <a:tab pos="4152900" algn="l"/>
                <a:tab pos="4981575" algn="l"/>
                <a:tab pos="5811838" algn="l"/>
                <a:tab pos="6640513" algn="l"/>
                <a:tab pos="7470775" algn="l"/>
                <a:tab pos="8299450" algn="l"/>
                <a:tab pos="91297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763" algn="l"/>
                <a:tab pos="835025" algn="l"/>
                <a:tab pos="2493963" algn="l"/>
                <a:tab pos="3322638" algn="l"/>
                <a:tab pos="4152900" algn="l"/>
                <a:tab pos="4981575" algn="l"/>
                <a:tab pos="5811838" algn="l"/>
                <a:tab pos="6640513" algn="l"/>
                <a:tab pos="7470775" algn="l"/>
                <a:tab pos="8299450" algn="l"/>
                <a:tab pos="91297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763" algn="l"/>
                <a:tab pos="835025" algn="l"/>
                <a:tab pos="2493963" algn="l"/>
                <a:tab pos="3322638" algn="l"/>
                <a:tab pos="4152900" algn="l"/>
                <a:tab pos="4981575" algn="l"/>
                <a:tab pos="5811838" algn="l"/>
                <a:tab pos="6640513" algn="l"/>
                <a:tab pos="7470775" algn="l"/>
                <a:tab pos="8299450" algn="l"/>
                <a:tab pos="91297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3" algn="l"/>
                <a:tab pos="835025" algn="l"/>
                <a:tab pos="2493963" algn="l"/>
                <a:tab pos="3322638" algn="l"/>
                <a:tab pos="4152900" algn="l"/>
                <a:tab pos="4981575" algn="l"/>
                <a:tab pos="5811838" algn="l"/>
                <a:tab pos="6640513" algn="l"/>
                <a:tab pos="7470775" algn="l"/>
                <a:tab pos="8299450" algn="l"/>
                <a:tab pos="91297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3" algn="l"/>
                <a:tab pos="835025" algn="l"/>
                <a:tab pos="2493963" algn="l"/>
                <a:tab pos="3322638" algn="l"/>
                <a:tab pos="4152900" algn="l"/>
                <a:tab pos="4981575" algn="l"/>
                <a:tab pos="5811838" algn="l"/>
                <a:tab pos="6640513" algn="l"/>
                <a:tab pos="7470775" algn="l"/>
                <a:tab pos="8299450" algn="l"/>
                <a:tab pos="91297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3" algn="l"/>
                <a:tab pos="835025" algn="l"/>
                <a:tab pos="2493963" algn="l"/>
                <a:tab pos="3322638" algn="l"/>
                <a:tab pos="4152900" algn="l"/>
                <a:tab pos="4981575" algn="l"/>
                <a:tab pos="5811838" algn="l"/>
                <a:tab pos="6640513" algn="l"/>
                <a:tab pos="7470775" algn="l"/>
                <a:tab pos="8299450" algn="l"/>
                <a:tab pos="91297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3" algn="l"/>
                <a:tab pos="835025" algn="l"/>
                <a:tab pos="2493963" algn="l"/>
                <a:tab pos="3322638" algn="l"/>
                <a:tab pos="4152900" algn="l"/>
                <a:tab pos="4981575" algn="l"/>
                <a:tab pos="5811838" algn="l"/>
                <a:tab pos="6640513" algn="l"/>
                <a:tab pos="7470775" algn="l"/>
                <a:tab pos="8299450" algn="l"/>
                <a:tab pos="91297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/>
            <a:r>
              <a:rPr lang="it-IT" altLang="it-IT" sz="2000" b="1">
                <a:latin typeface="Calibri" pitchFamily="34" charset="0"/>
              </a:rPr>
              <a:t>POSOLOGIA</a:t>
            </a:r>
            <a:r>
              <a:rPr lang="it-IT" altLang="it-IT" sz="2000">
                <a:latin typeface="Calibri" pitchFamily="34" charset="0"/>
              </a:rPr>
              <a:t>: 	0,2- 0.3 mg/kg/die fino a max 15 mg/die in 2 somministrazioni</a:t>
            </a:r>
            <a:endParaRPr lang="it-IT" altLang="it-IT" sz="2500">
              <a:latin typeface="Calibri" pitchFamily="34" charset="0"/>
            </a:endParaRPr>
          </a:p>
        </p:txBody>
      </p:sp>
      <p:grpSp>
        <p:nvGrpSpPr>
          <p:cNvPr id="25" name="Gruppo 24"/>
          <p:cNvGrpSpPr>
            <a:grpSpLocks/>
          </p:cNvGrpSpPr>
          <p:nvPr/>
        </p:nvGrpSpPr>
        <p:grpSpPr bwMode="auto">
          <a:xfrm>
            <a:off x="611188" y="3573463"/>
            <a:ext cx="8208962" cy="576262"/>
            <a:chOff x="539552" y="2780928"/>
            <a:chExt cx="8208912" cy="576064"/>
          </a:xfrm>
        </p:grpSpPr>
        <p:sp>
          <p:nvSpPr>
            <p:cNvPr id="23578" name="Text Box 25"/>
            <p:cNvSpPr txBox="1">
              <a:spLocks noChangeArrowheads="1"/>
            </p:cNvSpPr>
            <p:nvPr/>
          </p:nvSpPr>
          <p:spPr bwMode="auto">
            <a:xfrm>
              <a:off x="611560" y="2852936"/>
              <a:ext cx="8064896" cy="43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</a:pPr>
              <a:r>
                <a:rPr lang="it-IT" altLang="it-IT" sz="2200">
                  <a:latin typeface="Calibri" pitchFamily="34" charset="0"/>
                </a:rPr>
                <a:t>Controllo clinico dopo almeno </a:t>
              </a:r>
              <a:r>
                <a:rPr lang="it-IT" altLang="it-IT" sz="2200" u="sng">
                  <a:latin typeface="Calibri" pitchFamily="34" charset="0"/>
                </a:rPr>
                <a:t>3 mesi </a:t>
              </a:r>
              <a:r>
                <a:rPr lang="it-IT" altLang="it-IT" sz="2200">
                  <a:latin typeface="Calibri" pitchFamily="34" charset="0"/>
                </a:rPr>
                <a:t>di terapia con diario dei sintomi</a:t>
              </a:r>
            </a:p>
          </p:txBody>
        </p:sp>
        <p:sp>
          <p:nvSpPr>
            <p:cNvPr id="27" name="Rettangolo arrotondato 26"/>
            <p:cNvSpPr/>
            <p:nvPr/>
          </p:nvSpPr>
          <p:spPr>
            <a:xfrm>
              <a:off x="539552" y="2780928"/>
              <a:ext cx="8208912" cy="5760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444500" y="4365625"/>
            <a:ext cx="2616200" cy="1338263"/>
            <a:chOff x="905" y="2537"/>
            <a:chExt cx="1817" cy="930"/>
          </a:xfrm>
        </p:grpSpPr>
        <p:sp>
          <p:nvSpPr>
            <p:cNvPr id="31" name="AutoShape 6"/>
            <p:cNvSpPr>
              <a:spLocks noChangeArrowheads="1"/>
            </p:cNvSpPr>
            <p:nvPr/>
          </p:nvSpPr>
          <p:spPr bwMode="auto">
            <a:xfrm>
              <a:off x="905" y="2947"/>
              <a:ext cx="1817" cy="52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0000" tIns="0" rIns="9000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it-IT" sz="2200" dirty="0">
                  <a:solidFill>
                    <a:schemeClr val="tx1"/>
                  </a:solidFill>
                  <a:cs typeface="Lucida Sans Unicode" pitchFamily="34" charset="0"/>
                </a:rPr>
                <a:t>Risoluzione sintomi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it-IT" sz="2200" dirty="0">
                  <a:solidFill>
                    <a:schemeClr val="tx1"/>
                  </a:solidFill>
                  <a:cs typeface="Lucida Sans Unicode" pitchFamily="34" charset="0"/>
                </a:rPr>
                <a:t>diurni/notturni</a:t>
              </a:r>
            </a:p>
          </p:txBody>
        </p:sp>
        <p:sp>
          <p:nvSpPr>
            <p:cNvPr id="23577" name="AutoShape 7"/>
            <p:cNvSpPr>
              <a:spLocks noChangeArrowheads="1"/>
            </p:cNvSpPr>
            <p:nvPr/>
          </p:nvSpPr>
          <p:spPr bwMode="auto">
            <a:xfrm rot="5400000">
              <a:off x="1643" y="2605"/>
              <a:ext cx="341" cy="205"/>
            </a:xfrm>
            <a:prstGeom prst="rightArrow">
              <a:avLst>
                <a:gd name="adj1" fmla="val 29130"/>
                <a:gd name="adj2" fmla="val 53815"/>
              </a:avLst>
            </a:prstGeom>
            <a:solidFill>
              <a:srgbClr val="FFFFFF"/>
            </a:solidFill>
            <a:ln w="255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Calibri" pitchFamily="34" charset="0"/>
              </a:endParaRPr>
            </a:p>
          </p:txBody>
        </p:sp>
      </p:grpSp>
      <p:grpSp>
        <p:nvGrpSpPr>
          <p:cNvPr id="33" name="Group 8"/>
          <p:cNvGrpSpPr>
            <a:grpSpLocks/>
          </p:cNvGrpSpPr>
          <p:nvPr/>
        </p:nvGrpSpPr>
        <p:grpSpPr bwMode="auto">
          <a:xfrm>
            <a:off x="250825" y="5805488"/>
            <a:ext cx="3003550" cy="896937"/>
            <a:chOff x="837" y="3688"/>
            <a:chExt cx="2085" cy="623"/>
          </a:xfrm>
        </p:grpSpPr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837" y="3978"/>
              <a:ext cx="2085" cy="3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it-IT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6-12 mesi</a:t>
              </a:r>
              <a:endParaRPr lang="it-IT" sz="2500" b="1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3575" name="AutoShape 10"/>
            <p:cNvSpPr>
              <a:spLocks noChangeArrowheads="1"/>
            </p:cNvSpPr>
            <p:nvPr/>
          </p:nvSpPr>
          <p:spPr bwMode="auto">
            <a:xfrm rot="5400000">
              <a:off x="1735" y="3730"/>
              <a:ext cx="290" cy="205"/>
            </a:xfrm>
            <a:prstGeom prst="rightArrow">
              <a:avLst>
                <a:gd name="adj1" fmla="val 29130"/>
                <a:gd name="adj2" fmla="val 53717"/>
              </a:avLst>
            </a:prstGeom>
            <a:solidFill>
              <a:srgbClr val="FFFFFF"/>
            </a:solidFill>
            <a:ln w="255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Calibri" pitchFamily="34" charset="0"/>
              </a:endParaRPr>
            </a:p>
          </p:txBody>
        </p:sp>
      </p:grpSp>
      <p:grpSp>
        <p:nvGrpSpPr>
          <p:cNvPr id="36" name="Group 5"/>
          <p:cNvGrpSpPr>
            <a:grpSpLocks/>
          </p:cNvGrpSpPr>
          <p:nvPr/>
        </p:nvGrpSpPr>
        <p:grpSpPr bwMode="auto">
          <a:xfrm>
            <a:off x="3348038" y="4365625"/>
            <a:ext cx="2616200" cy="1338263"/>
            <a:chOff x="905" y="2537"/>
            <a:chExt cx="1817" cy="930"/>
          </a:xfrm>
        </p:grpSpPr>
        <p:sp>
          <p:nvSpPr>
            <p:cNvPr id="37" name="AutoShape 6"/>
            <p:cNvSpPr>
              <a:spLocks noChangeArrowheads="1"/>
            </p:cNvSpPr>
            <p:nvPr/>
          </p:nvSpPr>
          <p:spPr bwMode="auto">
            <a:xfrm>
              <a:off x="905" y="2947"/>
              <a:ext cx="1817" cy="5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0000" tIns="0" rIns="9000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it-IT" sz="2200" dirty="0">
                  <a:solidFill>
                    <a:schemeClr val="tx1"/>
                  </a:solidFill>
                  <a:cs typeface="Lucida Sans Unicode" pitchFamily="34" charset="0"/>
                </a:rPr>
                <a:t>Risoluzione sintomi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it-IT" sz="2200" dirty="0">
                  <a:solidFill>
                    <a:schemeClr val="tx1"/>
                  </a:solidFill>
                  <a:cs typeface="Lucida Sans Unicode" pitchFamily="34" charset="0"/>
                </a:rPr>
                <a:t>diurni</a:t>
              </a:r>
            </a:p>
          </p:txBody>
        </p:sp>
        <p:sp>
          <p:nvSpPr>
            <p:cNvPr id="23573" name="AutoShape 7"/>
            <p:cNvSpPr>
              <a:spLocks noChangeArrowheads="1"/>
            </p:cNvSpPr>
            <p:nvPr/>
          </p:nvSpPr>
          <p:spPr bwMode="auto">
            <a:xfrm rot="5400000">
              <a:off x="1643" y="2605"/>
              <a:ext cx="341" cy="205"/>
            </a:xfrm>
            <a:prstGeom prst="rightArrow">
              <a:avLst>
                <a:gd name="adj1" fmla="val 29130"/>
                <a:gd name="adj2" fmla="val 53815"/>
              </a:avLst>
            </a:prstGeom>
            <a:solidFill>
              <a:srgbClr val="FFFFFF"/>
            </a:solidFill>
            <a:ln w="255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Calibri" pitchFamily="34" charset="0"/>
              </a:endParaRPr>
            </a:p>
          </p:txBody>
        </p:sp>
      </p:grpSp>
      <p:grpSp>
        <p:nvGrpSpPr>
          <p:cNvPr id="39" name="Group 8"/>
          <p:cNvGrpSpPr>
            <a:grpSpLocks/>
          </p:cNvGrpSpPr>
          <p:nvPr/>
        </p:nvGrpSpPr>
        <p:grpSpPr bwMode="auto">
          <a:xfrm>
            <a:off x="3154363" y="5805488"/>
            <a:ext cx="3003550" cy="896937"/>
            <a:chOff x="837" y="3688"/>
            <a:chExt cx="2085" cy="623"/>
          </a:xfrm>
        </p:grpSpPr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837" y="3978"/>
              <a:ext cx="2085" cy="3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it-IT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MNE</a:t>
              </a:r>
              <a:endParaRPr lang="it-IT" sz="2500" b="1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3571" name="AutoShape 10"/>
            <p:cNvSpPr>
              <a:spLocks noChangeArrowheads="1"/>
            </p:cNvSpPr>
            <p:nvPr/>
          </p:nvSpPr>
          <p:spPr bwMode="auto">
            <a:xfrm rot="5400000">
              <a:off x="1735" y="3730"/>
              <a:ext cx="290" cy="205"/>
            </a:xfrm>
            <a:prstGeom prst="rightArrow">
              <a:avLst>
                <a:gd name="adj1" fmla="val 29130"/>
                <a:gd name="adj2" fmla="val 53717"/>
              </a:avLst>
            </a:prstGeom>
            <a:solidFill>
              <a:srgbClr val="FFFFFF"/>
            </a:solidFill>
            <a:ln w="255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Calibri" pitchFamily="34" charset="0"/>
              </a:endParaRPr>
            </a:p>
          </p:txBody>
        </p:sp>
      </p:grp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6227763" y="4367213"/>
            <a:ext cx="2616200" cy="1163637"/>
            <a:chOff x="905" y="2538"/>
            <a:chExt cx="1817" cy="809"/>
          </a:xfrm>
        </p:grpSpPr>
        <p:sp>
          <p:nvSpPr>
            <p:cNvPr id="43" name="AutoShape 6"/>
            <p:cNvSpPr>
              <a:spLocks noChangeArrowheads="1"/>
            </p:cNvSpPr>
            <p:nvPr/>
          </p:nvSpPr>
          <p:spPr bwMode="auto">
            <a:xfrm>
              <a:off x="905" y="3087"/>
              <a:ext cx="1817" cy="26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0000" tIns="0" rIns="9000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it-IT" sz="2200" dirty="0">
                  <a:solidFill>
                    <a:schemeClr val="bg1"/>
                  </a:solidFill>
                  <a:cs typeface="Lucida Sans Unicode" pitchFamily="34" charset="0"/>
                </a:rPr>
                <a:t>Non </a:t>
              </a:r>
              <a:r>
                <a:rPr lang="it-IT" sz="2200" dirty="0" err="1">
                  <a:solidFill>
                    <a:schemeClr val="bg1"/>
                  </a:solidFill>
                  <a:cs typeface="Lucida Sans Unicode" pitchFamily="34" charset="0"/>
                </a:rPr>
                <a:t>responders</a:t>
              </a:r>
              <a:endParaRPr lang="it-IT" sz="2200" dirty="0">
                <a:solidFill>
                  <a:schemeClr val="bg1"/>
                </a:solidFill>
                <a:cs typeface="Lucida Sans Unicode" pitchFamily="34" charset="0"/>
              </a:endParaRPr>
            </a:p>
          </p:txBody>
        </p:sp>
        <p:sp>
          <p:nvSpPr>
            <p:cNvPr id="23569" name="AutoShape 7"/>
            <p:cNvSpPr>
              <a:spLocks noChangeArrowheads="1"/>
            </p:cNvSpPr>
            <p:nvPr/>
          </p:nvSpPr>
          <p:spPr bwMode="auto">
            <a:xfrm rot="5400000">
              <a:off x="1588" y="2660"/>
              <a:ext cx="450" cy="205"/>
            </a:xfrm>
            <a:prstGeom prst="rightArrow">
              <a:avLst>
                <a:gd name="adj1" fmla="val 29130"/>
                <a:gd name="adj2" fmla="val 53811"/>
              </a:avLst>
            </a:prstGeom>
            <a:solidFill>
              <a:srgbClr val="FFFFFF"/>
            </a:solidFill>
            <a:ln w="255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Calibri" pitchFamily="34" charset="0"/>
              </a:endParaRPr>
            </a:p>
          </p:txBody>
        </p:sp>
      </p:grpSp>
      <p:grpSp>
        <p:nvGrpSpPr>
          <p:cNvPr id="45" name="Group 8"/>
          <p:cNvGrpSpPr>
            <a:grpSpLocks/>
          </p:cNvGrpSpPr>
          <p:nvPr/>
        </p:nvGrpSpPr>
        <p:grpSpPr bwMode="auto">
          <a:xfrm>
            <a:off x="6035675" y="5661025"/>
            <a:ext cx="3001963" cy="1041400"/>
            <a:chOff x="837" y="3588"/>
            <a:chExt cx="2085" cy="723"/>
          </a:xfrm>
        </p:grpSpPr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837" y="3978"/>
              <a:ext cx="2085" cy="3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it-IT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Approfondimento</a:t>
              </a:r>
              <a:endParaRPr lang="it-IT" sz="2500" b="1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3567" name="AutoShape 10"/>
            <p:cNvSpPr>
              <a:spLocks noChangeArrowheads="1"/>
            </p:cNvSpPr>
            <p:nvPr/>
          </p:nvSpPr>
          <p:spPr bwMode="auto">
            <a:xfrm rot="5400000">
              <a:off x="1685" y="3680"/>
              <a:ext cx="390" cy="205"/>
            </a:xfrm>
            <a:prstGeom prst="rightArrow">
              <a:avLst>
                <a:gd name="adj1" fmla="val 29130"/>
                <a:gd name="adj2" fmla="val 53717"/>
              </a:avLst>
            </a:prstGeom>
            <a:solidFill>
              <a:srgbClr val="FFFFFF"/>
            </a:solidFill>
            <a:ln w="255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9888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foto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4968875" cy="646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55875" y="473075"/>
            <a:ext cx="4968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>
                <a:solidFill>
                  <a:srgbClr val="FF33CC"/>
                </a:solidFill>
                <a:latin typeface="Bradley Hand ITC" pitchFamily="66" charset="0"/>
              </a:rPr>
              <a:t>Grazie per l’attenzione!!!!</a:t>
            </a:r>
          </a:p>
        </p:txBody>
      </p:sp>
    </p:spTree>
    <p:extLst>
      <p:ext uri="{BB962C8B-B14F-4D97-AF65-F5344CB8AC3E}">
        <p14:creationId xmlns:p14="http://schemas.microsoft.com/office/powerpoint/2010/main" val="39777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Presentazione su schermo (4:3)</PresentationFormat>
  <Paragraphs>56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2013-11-04T15:16:56Z</dcterms:created>
  <dcterms:modified xsi:type="dcterms:W3CDTF">2013-11-04T15:17:32Z</dcterms:modified>
</cp:coreProperties>
</file>