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60"/>
  </p:notesMasterIdLst>
  <p:sldIdLst>
    <p:sldId id="256" r:id="rId2"/>
    <p:sldId id="257" r:id="rId3"/>
    <p:sldId id="258" r:id="rId4"/>
    <p:sldId id="300" r:id="rId5"/>
    <p:sldId id="301" r:id="rId6"/>
    <p:sldId id="295" r:id="rId7"/>
    <p:sldId id="296" r:id="rId8"/>
    <p:sldId id="297" r:id="rId9"/>
    <p:sldId id="298" r:id="rId10"/>
    <p:sldId id="303" r:id="rId11"/>
    <p:sldId id="383" r:id="rId12"/>
    <p:sldId id="384" r:id="rId13"/>
    <p:sldId id="299" r:id="rId14"/>
    <p:sldId id="385" r:id="rId15"/>
    <p:sldId id="302" r:id="rId16"/>
    <p:sldId id="367" r:id="rId17"/>
    <p:sldId id="369" r:id="rId18"/>
    <p:sldId id="370" r:id="rId19"/>
    <p:sldId id="371" r:id="rId20"/>
    <p:sldId id="372" r:id="rId21"/>
    <p:sldId id="373" r:id="rId22"/>
    <p:sldId id="374" r:id="rId23"/>
    <p:sldId id="375" r:id="rId24"/>
    <p:sldId id="376" r:id="rId25"/>
    <p:sldId id="377" r:id="rId26"/>
    <p:sldId id="378" r:id="rId27"/>
    <p:sldId id="379" r:id="rId28"/>
    <p:sldId id="352" r:id="rId29"/>
    <p:sldId id="353" r:id="rId30"/>
    <p:sldId id="347" r:id="rId31"/>
    <p:sldId id="348" r:id="rId32"/>
    <p:sldId id="351" r:id="rId33"/>
    <p:sldId id="350" r:id="rId34"/>
    <p:sldId id="292"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86" r:id="rId52"/>
    <p:sldId id="360" r:id="rId53"/>
    <p:sldId id="361" r:id="rId54"/>
    <p:sldId id="362" r:id="rId55"/>
    <p:sldId id="366" r:id="rId56"/>
    <p:sldId id="349" r:id="rId57"/>
    <p:sldId id="346" r:id="rId58"/>
    <p:sldId id="381" r:id="rId5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120" y="-96"/>
      </p:cViewPr>
      <p:guideLst>
        <p:guide orient="horz" pos="2160"/>
        <p:guide pos="2880"/>
      </p:guideLst>
    </p:cSldViewPr>
  </p:slideViewPr>
  <p:notesTextViewPr>
    <p:cViewPr>
      <p:scale>
        <a:sx n="100" d="100"/>
        <a:sy n="100" d="100"/>
      </p:scale>
      <p:origin x="0" y="0"/>
    </p:cViewPr>
  </p:notesTextViewPr>
  <p:sorterViewPr>
    <p:cViewPr>
      <p:scale>
        <a:sx n="59" d="100"/>
        <a:sy n="59" d="100"/>
      </p:scale>
      <p:origin x="0" y="9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67F00-6CEC-4741-B99F-C54E4962EC62}" type="datetimeFigureOut">
              <a:rPr lang="it-IT" smtClean="0"/>
              <a:t>15/03/16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D65EBB-1B49-CF4D-BDB4-4EAAE28B1C0A}" type="slidenum">
              <a:rPr lang="it-IT" smtClean="0"/>
              <a:t>‹n.›</a:t>
            </a:fld>
            <a:endParaRPr lang="it-IT"/>
          </a:p>
        </p:txBody>
      </p:sp>
    </p:spTree>
    <p:extLst>
      <p:ext uri="{BB962C8B-B14F-4D97-AF65-F5344CB8AC3E}">
        <p14:creationId xmlns:p14="http://schemas.microsoft.com/office/powerpoint/2010/main" val="8169812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sz="quarter"/>
          </p:nvPr>
        </p:nvSpPr>
        <p:spPr/>
        <p:txBody>
          <a:bodyPr/>
          <a:lstStyle/>
          <a:p>
            <a:pPr>
              <a:defRPr/>
            </a:pPr>
            <a:fld id="{4D97673F-39A2-6C46-B8A1-67DC8154758A}" type="slidenum">
              <a:rPr lang="it-IT"/>
              <a:pPr>
                <a:defRPr/>
              </a:pPr>
              <a:t>17</a:t>
            </a:fld>
            <a:endParaRPr lang="it-IT"/>
          </a:p>
        </p:txBody>
      </p:sp>
      <p:sp>
        <p:nvSpPr>
          <p:cNvPr id="147458" name="Text Box 2"/>
          <p:cNvSpPr txBox="1">
            <a:spLocks noGrp="1" noRot="1" noChangeAspect="1" noChangeArrowheads="1" noTextEdit="1"/>
          </p:cNvSpPr>
          <p:nvPr>
            <p:ph type="sldImg"/>
          </p:nvPr>
        </p:nvSpPr>
        <p:spPr>
          <a:xfrm>
            <a:off x="1144588" y="685800"/>
            <a:ext cx="4567237" cy="3425825"/>
          </a:xfrm>
          <a:ln/>
        </p:spPr>
      </p:sp>
      <p:sp>
        <p:nvSpPr>
          <p:cNvPr id="147459" name="Text Box 3"/>
          <p:cNvSpPr txBox="1">
            <a:spLocks noGrp="1" noChangeArrowheads="1"/>
          </p:cNvSpPr>
          <p:nvPr>
            <p:ph type="body" idx="1"/>
          </p:nvPr>
        </p:nvSpPr>
        <p:spPr>
          <a:xfrm>
            <a:off x="914400" y="4343400"/>
            <a:ext cx="5014913" cy="4103688"/>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it-IT"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34C9BE-CFD4-E440-8731-18A0620FD417}" type="slidenum">
              <a:rPr lang="it-IT" smtClean="0"/>
              <a:t>26</a:t>
            </a:fld>
            <a:endParaRPr lang="it-IT"/>
          </a:p>
        </p:txBody>
      </p:sp>
    </p:spTree>
    <p:extLst>
      <p:ext uri="{BB962C8B-B14F-4D97-AF65-F5344CB8AC3E}">
        <p14:creationId xmlns:p14="http://schemas.microsoft.com/office/powerpoint/2010/main" val="333789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p>
            <a:pPr>
              <a:defRPr/>
            </a:pPr>
            <a:fld id="{07EDF71D-F9A0-CF4D-A95E-CC8E8B9F4B2A}" type="slidenum">
              <a:rPr lang="it-IT"/>
              <a:pPr>
                <a:defRPr/>
              </a:pPr>
              <a:t>27</a:t>
            </a:fld>
            <a:endParaRPr lang="it-IT"/>
          </a:p>
        </p:txBody>
      </p:sp>
      <p:sp>
        <p:nvSpPr>
          <p:cNvPr id="12185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9pPr>
          </a:lstStyle>
          <a:p>
            <a:pPr algn="r">
              <a:buClrTx/>
              <a:buFontTx/>
              <a:buNone/>
              <a:defRPr/>
            </a:pPr>
            <a:fld id="{B2F6D19B-5E43-384E-AA17-D1CF9EAB76A2}" type="slidenum">
              <a:rPr lang="it-IT" sz="1200" smtClean="0">
                <a:solidFill>
                  <a:srgbClr val="000000"/>
                </a:solidFill>
                <a:cs typeface="Arial Unicode MS" charset="0"/>
              </a:rPr>
              <a:pPr algn="r">
                <a:buClrTx/>
                <a:buFontTx/>
                <a:buNone/>
                <a:defRPr/>
              </a:pPr>
              <a:t>27</a:t>
            </a:fld>
            <a:endParaRPr lang="it-IT" sz="1200" smtClean="0">
              <a:solidFill>
                <a:srgbClr val="000000"/>
              </a:solidFill>
              <a:cs typeface="Arial Unicode MS" charset="0"/>
            </a:endParaRPr>
          </a:p>
        </p:txBody>
      </p:sp>
      <p:sp>
        <p:nvSpPr>
          <p:cNvPr id="121858" name="Text Box 2"/>
          <p:cNvSpPr txBox="1">
            <a:spLocks noGrp="1" noRot="1" noChangeAspect="1" noChangeArrowheads="1"/>
          </p:cNvSpPr>
          <p:nvPr>
            <p:ph type="sldImg"/>
          </p:nvPr>
        </p:nvSpPr>
        <p:spPr>
          <a:xfrm>
            <a:off x="1143000" y="695325"/>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1859" name="Text Box 3"/>
          <p:cNvSpPr txBox="1">
            <a:spLocks noGrp="1" noChangeArrowheads="1"/>
          </p:cNvSpPr>
          <p:nvPr>
            <p:ph type="body" idx="1"/>
          </p:nvPr>
        </p:nvSpPr>
        <p:spPr>
          <a:xfrm>
            <a:off x="685800" y="4343400"/>
            <a:ext cx="5484813"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it-IT"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5C8029-1C6B-1D40-820F-21D928CBDF15}" type="slidenum">
              <a:rPr lang="it-IT" sz="1200">
                <a:latin typeface="Calibri" charset="0"/>
              </a:rPr>
              <a:pPr eaLnBrk="1" hangingPunct="1"/>
              <a:t>30</a:t>
            </a:fld>
            <a:endParaRPr lang="it-IT" sz="1200">
              <a:latin typeface="Calibri"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it-IT">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DEF4EBB-CC5B-4940-BB4E-04FF59C3EDA9}" type="datetimeFigureOut">
              <a:rPr lang="it-IT" smtClean="0"/>
              <a:t>15/03/16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8D81E1-E23E-7742-A2CB-56F3F616A58E}" type="slidenum">
              <a:rPr lang="it-IT" smtClean="0"/>
              <a:t>‹n.›</a:t>
            </a:fld>
            <a:endParaRPr lang="it-IT"/>
          </a:p>
        </p:txBody>
      </p:sp>
    </p:spTree>
    <p:extLst>
      <p:ext uri="{BB962C8B-B14F-4D97-AF65-F5344CB8AC3E}">
        <p14:creationId xmlns:p14="http://schemas.microsoft.com/office/powerpoint/2010/main" val="326224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EF4EBB-CC5B-4940-BB4E-04FF59C3EDA9}" type="datetimeFigureOut">
              <a:rPr lang="it-IT" smtClean="0"/>
              <a:t>15/03/16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8D81E1-E23E-7742-A2CB-56F3F616A58E}" type="slidenum">
              <a:rPr lang="it-IT" smtClean="0"/>
              <a:t>‹n.›</a:t>
            </a:fld>
            <a:endParaRPr lang="it-IT"/>
          </a:p>
        </p:txBody>
      </p:sp>
    </p:spTree>
    <p:extLst>
      <p:ext uri="{BB962C8B-B14F-4D97-AF65-F5344CB8AC3E}">
        <p14:creationId xmlns:p14="http://schemas.microsoft.com/office/powerpoint/2010/main" val="33988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EF4EBB-CC5B-4940-BB4E-04FF59C3EDA9}" type="datetimeFigureOut">
              <a:rPr lang="it-IT" smtClean="0"/>
              <a:t>15/03/16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8D81E1-E23E-7742-A2CB-56F3F616A58E}" type="slidenum">
              <a:rPr lang="it-IT" smtClean="0"/>
              <a:t>‹n.›</a:t>
            </a:fld>
            <a:endParaRPr lang="it-IT"/>
          </a:p>
        </p:txBody>
      </p:sp>
    </p:spTree>
    <p:extLst>
      <p:ext uri="{BB962C8B-B14F-4D97-AF65-F5344CB8AC3E}">
        <p14:creationId xmlns:p14="http://schemas.microsoft.com/office/powerpoint/2010/main" val="2886713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3716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981200"/>
            <a:ext cx="8229600" cy="3886200"/>
          </a:xfrm>
        </p:spPr>
        <p:txBody>
          <a:bodyPr/>
          <a:lstStyle/>
          <a:p>
            <a:endParaRPr lang="it-IT"/>
          </a:p>
        </p:txBody>
      </p:sp>
      <p:sp>
        <p:nvSpPr>
          <p:cNvPr id="4" name="Segnaposto piè di pagina 3"/>
          <p:cNvSpPr>
            <a:spLocks noGrp="1"/>
          </p:cNvSpPr>
          <p:nvPr>
            <p:ph type="ftr" sz="quarter" idx="10"/>
          </p:nvPr>
        </p:nvSpPr>
        <p:spPr>
          <a:xfrm>
            <a:off x="3124200" y="6248400"/>
            <a:ext cx="2895600" cy="457200"/>
          </a:xfrm>
        </p:spPr>
        <p:txBody>
          <a:bodyPr/>
          <a:lstStyle>
            <a:lvl1pPr>
              <a:defRPr/>
            </a:lvl1pPr>
          </a:lstStyle>
          <a:p>
            <a:endParaRPr lang="it-IT"/>
          </a:p>
        </p:txBody>
      </p:sp>
      <p:sp>
        <p:nvSpPr>
          <p:cNvPr id="5" name="Segnaposto numero diapositiva 4"/>
          <p:cNvSpPr>
            <a:spLocks noGrp="1"/>
          </p:cNvSpPr>
          <p:nvPr>
            <p:ph type="sldNum" sz="quarter" idx="11"/>
          </p:nvPr>
        </p:nvSpPr>
        <p:spPr>
          <a:xfrm>
            <a:off x="6553200" y="6248400"/>
            <a:ext cx="2133600" cy="457200"/>
          </a:xfrm>
        </p:spPr>
        <p:txBody>
          <a:bodyPr/>
          <a:lstStyle>
            <a:lvl1pPr>
              <a:defRPr/>
            </a:lvl1pPr>
          </a:lstStyle>
          <a:p>
            <a:fld id="{56A43700-F7FA-4A19-B7D2-69C4886EFA34}" type="slidenum">
              <a:rPr lang="it-IT"/>
              <a:pPr/>
              <a:t>‹n.›</a:t>
            </a:fld>
            <a:endParaRPr lang="it-IT"/>
          </a:p>
        </p:txBody>
      </p:sp>
      <p:sp>
        <p:nvSpPr>
          <p:cNvPr id="6" name="Segnaposto data 5"/>
          <p:cNvSpPr>
            <a:spLocks noGrp="1"/>
          </p:cNvSpPr>
          <p:nvPr>
            <p:ph type="dt" sz="half" idx="12"/>
          </p:nvPr>
        </p:nvSpPr>
        <p:spPr>
          <a:xfrm>
            <a:off x="457200" y="6245225"/>
            <a:ext cx="2133600" cy="476250"/>
          </a:xfrm>
        </p:spPr>
        <p:txBody>
          <a:bodyPr/>
          <a:lstStyle>
            <a:lvl1pPr>
              <a:defRPr/>
            </a:lvl1pPr>
          </a:lstStyle>
          <a:p>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EF4EBB-CC5B-4940-BB4E-04FF59C3EDA9}" type="datetimeFigureOut">
              <a:rPr lang="it-IT" smtClean="0"/>
              <a:t>15/03/16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8D81E1-E23E-7742-A2CB-56F3F616A58E}" type="slidenum">
              <a:rPr lang="it-IT" smtClean="0"/>
              <a:t>‹n.›</a:t>
            </a:fld>
            <a:endParaRPr lang="it-IT"/>
          </a:p>
        </p:txBody>
      </p:sp>
    </p:spTree>
    <p:extLst>
      <p:ext uri="{BB962C8B-B14F-4D97-AF65-F5344CB8AC3E}">
        <p14:creationId xmlns:p14="http://schemas.microsoft.com/office/powerpoint/2010/main" val="147444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4DEF4EBB-CC5B-4940-BB4E-04FF59C3EDA9}" type="datetimeFigureOut">
              <a:rPr lang="it-IT" smtClean="0"/>
              <a:t>15/03/16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8D81E1-E23E-7742-A2CB-56F3F616A58E}" type="slidenum">
              <a:rPr lang="it-IT" smtClean="0"/>
              <a:t>‹n.›</a:t>
            </a:fld>
            <a:endParaRPr lang="it-IT"/>
          </a:p>
        </p:txBody>
      </p:sp>
    </p:spTree>
    <p:extLst>
      <p:ext uri="{BB962C8B-B14F-4D97-AF65-F5344CB8AC3E}">
        <p14:creationId xmlns:p14="http://schemas.microsoft.com/office/powerpoint/2010/main" val="3518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DEF4EBB-CC5B-4940-BB4E-04FF59C3EDA9}" type="datetimeFigureOut">
              <a:rPr lang="it-IT" smtClean="0"/>
              <a:t>15/03/16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98D81E1-E23E-7742-A2CB-56F3F616A58E}" type="slidenum">
              <a:rPr lang="it-IT" smtClean="0"/>
              <a:t>‹n.›</a:t>
            </a:fld>
            <a:endParaRPr lang="it-IT"/>
          </a:p>
        </p:txBody>
      </p:sp>
    </p:spTree>
    <p:extLst>
      <p:ext uri="{BB962C8B-B14F-4D97-AF65-F5344CB8AC3E}">
        <p14:creationId xmlns:p14="http://schemas.microsoft.com/office/powerpoint/2010/main" val="269524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DEF4EBB-CC5B-4940-BB4E-04FF59C3EDA9}" type="datetimeFigureOut">
              <a:rPr lang="it-IT" smtClean="0"/>
              <a:t>15/03/16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98D81E1-E23E-7742-A2CB-56F3F616A58E}" type="slidenum">
              <a:rPr lang="it-IT" smtClean="0"/>
              <a:t>‹n.›</a:t>
            </a:fld>
            <a:endParaRPr lang="it-IT"/>
          </a:p>
        </p:txBody>
      </p:sp>
    </p:spTree>
    <p:extLst>
      <p:ext uri="{BB962C8B-B14F-4D97-AF65-F5344CB8AC3E}">
        <p14:creationId xmlns:p14="http://schemas.microsoft.com/office/powerpoint/2010/main" val="30205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4DEF4EBB-CC5B-4940-BB4E-04FF59C3EDA9}" type="datetimeFigureOut">
              <a:rPr lang="it-IT" smtClean="0"/>
              <a:t>15/03/16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98D81E1-E23E-7742-A2CB-56F3F616A58E}" type="slidenum">
              <a:rPr lang="it-IT" smtClean="0"/>
              <a:t>‹n.›</a:t>
            </a:fld>
            <a:endParaRPr lang="it-IT"/>
          </a:p>
        </p:txBody>
      </p:sp>
    </p:spTree>
    <p:extLst>
      <p:ext uri="{BB962C8B-B14F-4D97-AF65-F5344CB8AC3E}">
        <p14:creationId xmlns:p14="http://schemas.microsoft.com/office/powerpoint/2010/main" val="223296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DEF4EBB-CC5B-4940-BB4E-04FF59C3EDA9}" type="datetimeFigureOut">
              <a:rPr lang="it-IT" smtClean="0"/>
              <a:t>15/03/16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98D81E1-E23E-7742-A2CB-56F3F616A58E}" type="slidenum">
              <a:rPr lang="it-IT" smtClean="0"/>
              <a:t>‹n.›</a:t>
            </a:fld>
            <a:endParaRPr lang="it-IT"/>
          </a:p>
        </p:txBody>
      </p:sp>
    </p:spTree>
    <p:extLst>
      <p:ext uri="{BB962C8B-B14F-4D97-AF65-F5344CB8AC3E}">
        <p14:creationId xmlns:p14="http://schemas.microsoft.com/office/powerpoint/2010/main" val="217845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DEF4EBB-CC5B-4940-BB4E-04FF59C3EDA9}" type="datetimeFigureOut">
              <a:rPr lang="it-IT" smtClean="0"/>
              <a:t>15/03/16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98D81E1-E23E-7742-A2CB-56F3F616A58E}" type="slidenum">
              <a:rPr lang="it-IT" smtClean="0"/>
              <a:t>‹n.›</a:t>
            </a:fld>
            <a:endParaRPr lang="it-IT"/>
          </a:p>
        </p:txBody>
      </p:sp>
    </p:spTree>
    <p:extLst>
      <p:ext uri="{BB962C8B-B14F-4D97-AF65-F5344CB8AC3E}">
        <p14:creationId xmlns:p14="http://schemas.microsoft.com/office/powerpoint/2010/main" val="358455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DEF4EBB-CC5B-4940-BB4E-04FF59C3EDA9}" type="datetimeFigureOut">
              <a:rPr lang="it-IT" smtClean="0"/>
              <a:t>15/03/16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98D81E1-E23E-7742-A2CB-56F3F616A58E}" type="slidenum">
              <a:rPr lang="it-IT" smtClean="0"/>
              <a:t>‹n.›</a:t>
            </a:fld>
            <a:endParaRPr lang="it-IT"/>
          </a:p>
        </p:txBody>
      </p:sp>
    </p:spTree>
    <p:extLst>
      <p:ext uri="{BB962C8B-B14F-4D97-AF65-F5344CB8AC3E}">
        <p14:creationId xmlns:p14="http://schemas.microsoft.com/office/powerpoint/2010/main" val="37066764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it-IT">
              <a:solidFill>
                <a:srgbClr val="FFFFFF"/>
              </a:solidFill>
              <a:latin typeface="Tahoma" charset="0"/>
              <a:ea typeface="ＭＳ Ｐゴシック"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r>
              <a:rPr lang="it-IT" smtClean="0">
                <a:solidFill>
                  <a:srgbClr val="FFFFFF"/>
                </a:solidFill>
                <a:latin typeface="Tahoma" charset="0"/>
                <a:ea typeface="ＭＳ Ｐゴシック" charset="0"/>
              </a:rPr>
              <a:t>L.E.Croce</a:t>
            </a:r>
            <a:endParaRPr lang="it-IT">
              <a:solidFill>
                <a:srgbClr val="FFFFFF"/>
              </a:solidFill>
              <a:latin typeface="Tahoma" charset="0"/>
              <a:ea typeface="ＭＳ Ｐゴシック"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9C3053A2-4C19-C448-83B1-52B43F496F79}" type="slidenum">
              <a:rPr lang="it-IT" smtClean="0">
                <a:solidFill>
                  <a:srgbClr val="FFFFFF"/>
                </a:solidFill>
                <a:latin typeface="Tahoma" charset="0"/>
                <a:ea typeface="ＭＳ Ｐゴシック" charset="0"/>
              </a:rPr>
              <a:pPr defTabSz="914400" fontAlgn="base">
                <a:spcBef>
                  <a:spcPct val="0"/>
                </a:spcBef>
                <a:spcAft>
                  <a:spcPct val="0"/>
                </a:spcAft>
                <a:defRPr/>
              </a:pPr>
              <a:t>‹n.›</a:t>
            </a:fld>
            <a:endParaRPr lang="it-IT">
              <a:solidFill>
                <a:srgbClr val="FFFFFF"/>
              </a:solidFill>
              <a:latin typeface="Tahoma" charset="0"/>
              <a:ea typeface="ＭＳ Ｐゴシック" charset="0"/>
            </a:endParaRPr>
          </a:p>
        </p:txBody>
      </p:sp>
    </p:spTree>
    <p:extLst>
      <p:ext uri="{BB962C8B-B14F-4D97-AF65-F5344CB8AC3E}">
        <p14:creationId xmlns:p14="http://schemas.microsoft.com/office/powerpoint/2010/main" val="83226867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3.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35.jpg"/><Relationship Id="rId6"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53.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5" Type="http://schemas.openxmlformats.org/officeDocument/2006/relationships/image" Target="../media/image40.jpg"/><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55.xml.rels><?xml version="1.0" encoding="UTF-8" standalone="yes"?>
<Relationships xmlns="http://schemas.openxmlformats.org/package/2006/relationships"><Relationship Id="rId11" Type="http://schemas.openxmlformats.org/officeDocument/2006/relationships/image" Target="../media/image50.jpeg"/><Relationship Id="rId12"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hyperlink" Target="file:///\\localhost\Users\luigicroce\Documents\MATRICI%202013%20TUTTE\MATRICE%202%20copia.docx" TargetMode="External"/><Relationship Id="rId8" Type="http://schemas.openxmlformats.org/officeDocument/2006/relationships/image" Target="../media/image47.png"/><Relationship Id="rId9" Type="http://schemas.openxmlformats.org/officeDocument/2006/relationships/image" Target="../media/image48.jpeg"/><Relationship Id="rId10" Type="http://schemas.openxmlformats.org/officeDocument/2006/relationships/image" Target="../media/image4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hyperlink" Target="mailto:luigi.croce@unicatt.i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68525"/>
            <a:ext cx="7772400" cy="1470025"/>
          </a:xfrm>
        </p:spPr>
        <p:txBody>
          <a:bodyPr>
            <a:normAutofit fontScale="90000"/>
          </a:bodyPr>
          <a:lstStyle/>
          <a:p>
            <a:r>
              <a:rPr lang="it-IT" b="1" dirty="0" smtClean="0">
                <a:solidFill>
                  <a:srgbClr val="FF0000"/>
                </a:solidFill>
              </a:rPr>
              <a:t>La Disabilità Intellettiva e Relazionale: elementi epidemiologici, clinici e problematiche relazionali </a:t>
            </a:r>
            <a:endParaRPr lang="it-IT" b="1" dirty="0">
              <a:solidFill>
                <a:srgbClr val="FF0000"/>
              </a:solidFill>
            </a:endParaRPr>
          </a:p>
        </p:txBody>
      </p:sp>
      <p:sp>
        <p:nvSpPr>
          <p:cNvPr id="3" name="Sottotitolo 2"/>
          <p:cNvSpPr>
            <a:spLocks noGrp="1"/>
          </p:cNvSpPr>
          <p:nvPr>
            <p:ph type="subTitle" idx="1"/>
          </p:nvPr>
        </p:nvSpPr>
        <p:spPr/>
        <p:txBody>
          <a:bodyPr/>
          <a:lstStyle/>
          <a:p>
            <a:endParaRPr lang="it-IT" dirty="0"/>
          </a:p>
        </p:txBody>
      </p:sp>
      <p:pic>
        <p:nvPicPr>
          <p:cNvPr id="4" name="Immagine 3"/>
          <p:cNvPicPr>
            <a:picLocks noChangeAspect="1"/>
          </p:cNvPicPr>
          <p:nvPr/>
        </p:nvPicPr>
        <p:blipFill>
          <a:blip r:embed="rId2"/>
          <a:stretch>
            <a:fillRect/>
          </a:stretch>
        </p:blipFill>
        <p:spPr>
          <a:xfrm>
            <a:off x="3984625" y="4835207"/>
            <a:ext cx="1762125" cy="2032318"/>
          </a:xfrm>
          <a:prstGeom prst="rect">
            <a:avLst/>
          </a:prstGeom>
        </p:spPr>
      </p:pic>
      <p:pic>
        <p:nvPicPr>
          <p:cNvPr id="5" name="Immagine 4"/>
          <p:cNvPicPr>
            <a:picLocks noChangeAspect="1"/>
          </p:cNvPicPr>
          <p:nvPr/>
        </p:nvPicPr>
        <p:blipFill>
          <a:blip r:embed="rId3"/>
          <a:stretch>
            <a:fillRect/>
          </a:stretch>
        </p:blipFill>
        <p:spPr>
          <a:xfrm>
            <a:off x="6893693" y="5026025"/>
            <a:ext cx="1757414" cy="1701800"/>
          </a:xfrm>
          <a:prstGeom prst="rect">
            <a:avLst/>
          </a:prstGeom>
        </p:spPr>
      </p:pic>
      <p:pic>
        <p:nvPicPr>
          <p:cNvPr id="6" name="Immagine 5"/>
          <p:cNvPicPr>
            <a:picLocks noChangeAspect="1"/>
          </p:cNvPicPr>
          <p:nvPr/>
        </p:nvPicPr>
        <p:blipFill>
          <a:blip r:embed="rId4"/>
          <a:stretch>
            <a:fillRect/>
          </a:stretch>
        </p:blipFill>
        <p:spPr>
          <a:xfrm>
            <a:off x="0" y="5026025"/>
            <a:ext cx="3543300" cy="1841500"/>
          </a:xfrm>
          <a:prstGeom prst="rect">
            <a:avLst/>
          </a:prstGeom>
        </p:spPr>
      </p:pic>
      <p:pic>
        <p:nvPicPr>
          <p:cNvPr id="7" name="Immagine 6"/>
          <p:cNvPicPr>
            <a:picLocks noChangeAspect="1"/>
          </p:cNvPicPr>
          <p:nvPr/>
        </p:nvPicPr>
        <p:blipFill>
          <a:blip r:embed="rId5"/>
          <a:stretch>
            <a:fillRect/>
          </a:stretch>
        </p:blipFill>
        <p:spPr>
          <a:xfrm>
            <a:off x="0" y="0"/>
            <a:ext cx="3516976" cy="1629533"/>
          </a:xfrm>
          <a:prstGeom prst="rect">
            <a:avLst/>
          </a:prstGeom>
        </p:spPr>
      </p:pic>
      <p:pic>
        <p:nvPicPr>
          <p:cNvPr id="8" name="Immagine 7"/>
          <p:cNvPicPr>
            <a:picLocks noChangeAspect="1"/>
          </p:cNvPicPr>
          <p:nvPr/>
        </p:nvPicPr>
        <p:blipFill>
          <a:blip r:embed="rId6"/>
          <a:stretch>
            <a:fillRect/>
          </a:stretch>
        </p:blipFill>
        <p:spPr>
          <a:xfrm>
            <a:off x="6893692" y="0"/>
            <a:ext cx="2250307" cy="1629533"/>
          </a:xfrm>
          <a:prstGeom prst="rect">
            <a:avLst/>
          </a:prstGeom>
        </p:spPr>
      </p:pic>
      <p:sp>
        <p:nvSpPr>
          <p:cNvPr id="9" name="CasellaDiTesto 8"/>
          <p:cNvSpPr txBox="1"/>
          <p:nvPr/>
        </p:nvSpPr>
        <p:spPr>
          <a:xfrm>
            <a:off x="3984625" y="706203"/>
            <a:ext cx="2493992" cy="923330"/>
          </a:xfrm>
          <a:prstGeom prst="rect">
            <a:avLst/>
          </a:prstGeom>
          <a:noFill/>
        </p:spPr>
        <p:txBody>
          <a:bodyPr wrap="square" rtlCol="0">
            <a:spAutoFit/>
          </a:bodyPr>
          <a:lstStyle/>
          <a:p>
            <a:r>
              <a:rPr lang="it-IT" b="1" dirty="0" smtClean="0"/>
              <a:t>Brescia, 15 Marzo 2016</a:t>
            </a:r>
          </a:p>
          <a:p>
            <a:endParaRPr lang="it-IT" b="1" dirty="0"/>
          </a:p>
          <a:p>
            <a:r>
              <a:rPr lang="it-IT" b="1" dirty="0" smtClean="0"/>
              <a:t>Luigi Croce</a:t>
            </a:r>
            <a:endParaRPr lang="it-IT" b="1" dirty="0"/>
          </a:p>
        </p:txBody>
      </p:sp>
    </p:spTree>
    <p:extLst>
      <p:ext uri="{BB962C8B-B14F-4D97-AF65-F5344CB8AC3E}">
        <p14:creationId xmlns:p14="http://schemas.microsoft.com/office/powerpoint/2010/main" val="6291889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r>
              <a:rPr lang="it-IT" sz="4000" b="1">
                <a:solidFill>
                  <a:srgbClr val="DF5327"/>
                </a:solidFill>
              </a:rPr>
              <a:t>La classificazione clinica della Disabilità Intellettiva</a:t>
            </a:r>
          </a:p>
        </p:txBody>
      </p:sp>
      <p:sp>
        <p:nvSpPr>
          <p:cNvPr id="129027" name="Rectangle 3"/>
          <p:cNvSpPr>
            <a:spLocks noGrp="1" noChangeArrowheads="1"/>
          </p:cNvSpPr>
          <p:nvPr>
            <p:ph idx="1"/>
          </p:nvPr>
        </p:nvSpPr>
        <p:spPr/>
        <p:txBody>
          <a:bodyPr>
            <a:normAutofit/>
          </a:bodyPr>
          <a:lstStyle/>
          <a:p>
            <a:endParaRPr lang="it-IT" dirty="0" smtClean="0">
              <a:solidFill>
                <a:srgbClr val="FF9900"/>
              </a:solidFill>
            </a:endParaRPr>
          </a:p>
          <a:p>
            <a:r>
              <a:rPr lang="it-IT" sz="3600" b="1" dirty="0" smtClean="0">
                <a:solidFill>
                  <a:srgbClr val="FF0000"/>
                </a:solidFill>
              </a:rPr>
              <a:t>DSM-5</a:t>
            </a:r>
            <a:endParaRPr lang="it-IT" sz="3600" b="1" dirty="0">
              <a:solidFill>
                <a:srgbClr val="FF0000"/>
              </a:solidFill>
            </a:endParaRPr>
          </a:p>
          <a:p>
            <a:r>
              <a:rPr lang="it-IT" sz="3600" b="1" dirty="0">
                <a:solidFill>
                  <a:srgbClr val="FF0000"/>
                </a:solidFill>
              </a:rPr>
              <a:t>ICD-10 Guide </a:t>
            </a:r>
            <a:r>
              <a:rPr lang="it-IT" sz="3600" b="1" dirty="0" err="1">
                <a:solidFill>
                  <a:srgbClr val="FF0000"/>
                </a:solidFill>
              </a:rPr>
              <a:t>for</a:t>
            </a:r>
            <a:r>
              <a:rPr lang="it-IT" sz="3600" b="1" dirty="0">
                <a:solidFill>
                  <a:srgbClr val="FF0000"/>
                </a:solidFill>
              </a:rPr>
              <a:t> </a:t>
            </a:r>
            <a:r>
              <a:rPr lang="it-IT" sz="3600" b="1" dirty="0" err="1">
                <a:solidFill>
                  <a:srgbClr val="FF0000"/>
                </a:solidFill>
              </a:rPr>
              <a:t>Mental</a:t>
            </a:r>
            <a:r>
              <a:rPr lang="it-IT" sz="3600" b="1" dirty="0">
                <a:solidFill>
                  <a:srgbClr val="FF0000"/>
                </a:solidFill>
              </a:rPr>
              <a:t> </a:t>
            </a:r>
            <a:r>
              <a:rPr lang="it-IT" sz="3600" b="1" dirty="0" err="1">
                <a:solidFill>
                  <a:srgbClr val="FF0000"/>
                </a:solidFill>
              </a:rPr>
              <a:t>Retardation</a:t>
            </a:r>
            <a:endParaRPr lang="it-IT" sz="3600" b="1" dirty="0">
              <a:solidFill>
                <a:srgbClr val="FF0000"/>
              </a:solidFill>
            </a:endParaRPr>
          </a:p>
          <a:p>
            <a:r>
              <a:rPr lang="it-IT" sz="3600" b="1" dirty="0" smtClean="0">
                <a:solidFill>
                  <a:srgbClr val="FF0000"/>
                </a:solidFill>
              </a:rPr>
              <a:t>AAIDD XI </a:t>
            </a:r>
            <a:r>
              <a:rPr lang="it-IT" sz="3600" b="1" dirty="0">
                <a:solidFill>
                  <a:srgbClr val="FF0000"/>
                </a:solidFill>
              </a:rPr>
              <a:t>Edizione Sistema di definizione, classificazione e sistemi di sostegno </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it-IT" sz="2800" b="1" dirty="0"/>
              <a:t>ICD-10 Guide for </a:t>
            </a:r>
            <a:r>
              <a:rPr lang="it-IT" sz="2800" b="1" dirty="0" err="1"/>
              <a:t>Mental</a:t>
            </a:r>
            <a:r>
              <a:rPr lang="it-IT" sz="2800" b="1" dirty="0"/>
              <a:t> </a:t>
            </a:r>
            <a:r>
              <a:rPr lang="it-IT" sz="2800" b="1" dirty="0" err="1"/>
              <a:t>Retardation</a:t>
            </a:r>
            <a:r>
              <a:rPr lang="it-IT" sz="2800" b="1" dirty="0"/>
              <a:t> Ginevra, 1996</a:t>
            </a:r>
          </a:p>
        </p:txBody>
      </p:sp>
      <p:graphicFrame>
        <p:nvGraphicFramePr>
          <p:cNvPr id="11293" name="Group 29"/>
          <p:cNvGraphicFramePr>
            <a:graphicFrameLocks noGrp="1"/>
          </p:cNvGraphicFramePr>
          <p:nvPr>
            <p:ph idx="1"/>
          </p:nvPr>
        </p:nvGraphicFramePr>
        <p:xfrm>
          <a:off x="457200" y="1600200"/>
          <a:ext cx="8229600" cy="4645977"/>
        </p:xfrm>
        <a:graphic>
          <a:graphicData uri="http://schemas.openxmlformats.org/drawingml/2006/table">
            <a:tbl>
              <a:tblPr/>
              <a:tblGrid>
                <a:gridCol w="2314575"/>
                <a:gridCol w="5915025"/>
              </a:tblGrid>
              <a:tr h="906463">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800" b="0" i="0" u="none" strike="noStrike" cap="none" normalizeH="0" baseline="0">
                          <a:ln>
                            <a:noFill/>
                          </a:ln>
                          <a:solidFill>
                            <a:srgbClr val="FF9900"/>
                          </a:solidFill>
                          <a:effectLst>
                            <a:outerShdw blurRad="38100" dist="38100" dir="2700000" algn="tl">
                              <a:srgbClr val="000000"/>
                            </a:outerShdw>
                          </a:effectLst>
                          <a:latin typeface="Verdana" charset="0"/>
                          <a:ea typeface="ＭＳ Ｐゴシック" charset="0"/>
                        </a:rPr>
                        <a:t>Asse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800" b="0" i="0" u="none" strike="noStrike" cap="none" normalizeH="0" baseline="0">
                          <a:ln>
                            <a:noFill/>
                          </a:ln>
                          <a:solidFill>
                            <a:srgbClr val="FF9900"/>
                          </a:solidFill>
                          <a:effectLst>
                            <a:outerShdw blurRad="38100" dist="38100" dir="2700000" algn="tl">
                              <a:srgbClr val="000000"/>
                            </a:outerShdw>
                          </a:effectLst>
                          <a:latin typeface="Verdana" charset="0"/>
                          <a:ea typeface="ＭＳ Ｐゴシック" charset="0"/>
                        </a:rPr>
                        <a:t>Gravità del RM e problemi di comportamento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800" b="0" i="0" u="none" strike="noStrike" cap="none" normalizeH="0" baseline="0">
                          <a:ln>
                            <a:noFill/>
                          </a:ln>
                          <a:solidFill>
                            <a:srgbClr val="FF9900"/>
                          </a:solidFill>
                          <a:effectLst>
                            <a:outerShdw blurRad="38100" dist="38100" dir="2700000" algn="tl">
                              <a:srgbClr val="000000"/>
                            </a:outerShdw>
                          </a:effectLst>
                          <a:latin typeface="Verdana" charset="0"/>
                          <a:ea typeface="ＭＳ Ｐゴシック" charset="0"/>
                        </a:rPr>
                        <a:t>Asse 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800" b="0" i="0" u="none" strike="noStrike" cap="none" normalizeH="0" baseline="0" dirty="0">
                          <a:ln>
                            <a:noFill/>
                          </a:ln>
                          <a:solidFill>
                            <a:srgbClr val="FF9900"/>
                          </a:solidFill>
                          <a:effectLst>
                            <a:outerShdw blurRad="38100" dist="38100" dir="2700000" algn="tl">
                              <a:srgbClr val="000000"/>
                            </a:outerShdw>
                          </a:effectLst>
                          <a:latin typeface="Verdana" charset="0"/>
                          <a:ea typeface="ＭＳ Ｐゴシック" charset="0"/>
                        </a:rPr>
                        <a:t>Condizioni mediche associate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800" b="0" i="0" u="none" strike="noStrike" cap="none" normalizeH="0" baseline="0">
                          <a:ln>
                            <a:noFill/>
                          </a:ln>
                          <a:solidFill>
                            <a:srgbClr val="FF9900"/>
                          </a:solidFill>
                          <a:effectLst>
                            <a:outerShdw blurRad="38100" dist="38100" dir="2700000" algn="tl">
                              <a:srgbClr val="000000"/>
                            </a:outerShdw>
                          </a:effectLst>
                          <a:latin typeface="Verdana" charset="0"/>
                          <a:ea typeface="ＭＳ Ｐゴシック" charset="0"/>
                        </a:rPr>
                        <a:t>Asse 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800" b="0" i="0" u="none" strike="noStrike" cap="none" normalizeH="0" baseline="0">
                          <a:ln>
                            <a:noFill/>
                          </a:ln>
                          <a:solidFill>
                            <a:srgbClr val="FF9900"/>
                          </a:solidFill>
                          <a:effectLst>
                            <a:outerShdw blurRad="38100" dist="38100" dir="2700000" algn="tl">
                              <a:srgbClr val="000000"/>
                            </a:outerShdw>
                          </a:effectLst>
                          <a:latin typeface="Verdana" charset="0"/>
                          <a:ea typeface="ＭＳ Ｐゴシック" charset="0"/>
                        </a:rPr>
                        <a:t>Disturbi psichiatrici associati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800" b="0" i="0" u="none" strike="noStrike" cap="none" normalizeH="0" baseline="0">
                          <a:ln>
                            <a:noFill/>
                          </a:ln>
                          <a:solidFill>
                            <a:srgbClr val="FF9900"/>
                          </a:solidFill>
                          <a:effectLst>
                            <a:outerShdw blurRad="38100" dist="38100" dir="2700000" algn="tl">
                              <a:srgbClr val="000000"/>
                            </a:outerShdw>
                          </a:effectLst>
                          <a:latin typeface="Verdana" charset="0"/>
                          <a:ea typeface="ＭＳ Ｐゴシック" charset="0"/>
                        </a:rPr>
                        <a:t>Asse 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800" b="0" i="0" u="none" strike="noStrike" cap="none" normalizeH="0" baseline="0">
                          <a:ln>
                            <a:noFill/>
                          </a:ln>
                          <a:solidFill>
                            <a:srgbClr val="FF9900"/>
                          </a:solidFill>
                          <a:effectLst>
                            <a:outerShdw blurRad="38100" dist="38100" dir="2700000" algn="tl">
                              <a:srgbClr val="000000"/>
                            </a:outerShdw>
                          </a:effectLst>
                          <a:latin typeface="Verdana" charset="0"/>
                          <a:ea typeface="ＭＳ Ｐゴシック" charset="0"/>
                        </a:rPr>
                        <a:t>Valutazione globale della disabilità psicosociale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800" b="0" i="0" u="none" strike="noStrike" cap="none" normalizeH="0" baseline="0">
                          <a:ln>
                            <a:noFill/>
                          </a:ln>
                          <a:solidFill>
                            <a:srgbClr val="FF9900"/>
                          </a:solidFill>
                          <a:effectLst>
                            <a:outerShdw blurRad="38100" dist="38100" dir="2700000" algn="tl">
                              <a:srgbClr val="000000"/>
                            </a:outerShdw>
                          </a:effectLst>
                          <a:latin typeface="Verdana" charset="0"/>
                          <a:ea typeface="ＭＳ Ｐゴシック" charset="0"/>
                        </a:rPr>
                        <a:t>Asse 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800" b="0" i="0" u="none" strike="noStrike" cap="none" normalizeH="0" baseline="0" dirty="0">
                          <a:ln>
                            <a:noFill/>
                          </a:ln>
                          <a:solidFill>
                            <a:srgbClr val="FF9900"/>
                          </a:solidFill>
                          <a:effectLst>
                            <a:outerShdw blurRad="38100" dist="38100" dir="2700000" algn="tl">
                              <a:srgbClr val="000000"/>
                            </a:outerShdw>
                          </a:effectLst>
                          <a:latin typeface="Verdana" charset="0"/>
                          <a:ea typeface="ＭＳ Ｐゴシック" charset="0"/>
                        </a:rPr>
                        <a:t>Situazioni psicosociali anormali associate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539954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it-IT" b="1">
                <a:solidFill>
                  <a:srgbClr val="B6123D"/>
                </a:solidFill>
              </a:rPr>
              <a:t>Asse I Gravità del RM</a:t>
            </a:r>
          </a:p>
        </p:txBody>
      </p:sp>
      <p:sp>
        <p:nvSpPr>
          <p:cNvPr id="17411" name="Rectangle 3"/>
          <p:cNvSpPr>
            <a:spLocks noGrp="1" noChangeArrowheads="1"/>
          </p:cNvSpPr>
          <p:nvPr>
            <p:ph type="body" idx="1"/>
          </p:nvPr>
        </p:nvSpPr>
        <p:spPr/>
        <p:txBody>
          <a:bodyPr/>
          <a:lstStyle/>
          <a:p>
            <a:r>
              <a:rPr lang="it-IT" b="1" dirty="0">
                <a:solidFill>
                  <a:srgbClr val="000000"/>
                </a:solidFill>
              </a:rPr>
              <a:t>F70 RM lieve                 QI 50-69</a:t>
            </a:r>
          </a:p>
          <a:p>
            <a:r>
              <a:rPr lang="it-IT" b="1" dirty="0">
                <a:solidFill>
                  <a:srgbClr val="000000"/>
                </a:solidFill>
              </a:rPr>
              <a:t>F71 RM moderato         QI 35-49 </a:t>
            </a:r>
          </a:p>
          <a:p>
            <a:r>
              <a:rPr lang="it-IT" b="1" dirty="0">
                <a:solidFill>
                  <a:srgbClr val="000000"/>
                </a:solidFill>
              </a:rPr>
              <a:t>F72 RM grave               QI 20-34</a:t>
            </a:r>
          </a:p>
          <a:p>
            <a:r>
              <a:rPr lang="it-IT" b="1" dirty="0">
                <a:solidFill>
                  <a:srgbClr val="000000"/>
                </a:solidFill>
              </a:rPr>
              <a:t>F73 RM profondo          QI &lt; 20</a:t>
            </a:r>
          </a:p>
          <a:p>
            <a:r>
              <a:rPr lang="it-IT" b="1" dirty="0">
                <a:solidFill>
                  <a:srgbClr val="000000"/>
                </a:solidFill>
              </a:rPr>
              <a:t>F78 RM altro</a:t>
            </a:r>
          </a:p>
          <a:p>
            <a:r>
              <a:rPr lang="it-IT" b="1" dirty="0">
                <a:solidFill>
                  <a:srgbClr val="000000"/>
                </a:solidFill>
              </a:rPr>
              <a:t>F79 RM non specificato  </a:t>
            </a:r>
          </a:p>
        </p:txBody>
      </p:sp>
    </p:spTree>
    <p:extLst>
      <p:ext uri="{BB962C8B-B14F-4D97-AF65-F5344CB8AC3E}">
        <p14:creationId xmlns:p14="http://schemas.microsoft.com/office/powerpoint/2010/main" val="5769779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674659" y="1809733"/>
            <a:ext cx="7467600" cy="4873752"/>
          </a:xfrm>
        </p:spPr>
        <p:txBody>
          <a:bodyPr>
            <a:normAutofit fontScale="92500"/>
          </a:bodyPr>
          <a:lstStyle/>
          <a:p>
            <a:pPr>
              <a:buNone/>
            </a:pPr>
            <a:r>
              <a:rPr lang="it-IT" dirty="0" smtClean="0"/>
              <a:t>2. Gli Stati Parti promuovono </a:t>
            </a:r>
            <a:r>
              <a:rPr lang="it-IT" b="1" dirty="0" smtClean="0">
                <a:solidFill>
                  <a:srgbClr val="FF0000"/>
                </a:solidFill>
              </a:rPr>
              <a:t>lo sviluppo della formazione iniziale e permanente per i professionisti e per il personale che lavora nei servizi di abilitazione e riabilitazione.</a:t>
            </a:r>
          </a:p>
          <a:p>
            <a:pPr>
              <a:buNone/>
            </a:pPr>
            <a:r>
              <a:rPr lang="it-IT" dirty="0" smtClean="0"/>
              <a:t>3. Gli Stati Parti promuovono l’offerta, la conoscenza e l’utilizzo di tecnologie e strumenti di sostegno, progettati e realizzati per le persone con disabilità, che ne facilitino l’abilitazione e la riabilitazione.</a:t>
            </a:r>
          </a:p>
          <a:p>
            <a:endParaRPr lang="it-IT" dirty="0"/>
          </a:p>
        </p:txBody>
      </p:sp>
      <p:pic>
        <p:nvPicPr>
          <p:cNvPr id="4" name="Immagine 3"/>
          <p:cNvPicPr>
            <a:picLocks noChangeAspect="1"/>
          </p:cNvPicPr>
          <p:nvPr/>
        </p:nvPicPr>
        <p:blipFill>
          <a:blip r:embed="rId2"/>
          <a:stretch>
            <a:fillRect/>
          </a:stretch>
        </p:blipFill>
        <p:spPr>
          <a:xfrm>
            <a:off x="0" y="0"/>
            <a:ext cx="2063013" cy="19748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57200"/>
            <a:ext cx="8176141" cy="737632"/>
          </a:xfrm>
        </p:spPr>
        <p:txBody>
          <a:bodyPr/>
          <a:lstStyle/>
          <a:p>
            <a:r>
              <a:rPr lang="it-IT" sz="3200" b="1" dirty="0">
                <a:solidFill>
                  <a:srgbClr val="B6123D"/>
                </a:solidFill>
              </a:rPr>
              <a:t>Asse I Problemi di Comportamento</a:t>
            </a:r>
          </a:p>
        </p:txBody>
      </p:sp>
      <p:graphicFrame>
        <p:nvGraphicFramePr>
          <p:cNvPr id="18484" name="Group 52"/>
          <p:cNvGraphicFramePr>
            <a:graphicFrameLocks noGrp="1"/>
          </p:cNvGraphicFramePr>
          <p:nvPr>
            <p:ph idx="1"/>
            <p:extLst>
              <p:ext uri="{D42A27DB-BD31-4B8C-83A1-F6EECF244321}">
                <p14:modId xmlns:p14="http://schemas.microsoft.com/office/powerpoint/2010/main" val="3694859618"/>
              </p:ext>
            </p:extLst>
          </p:nvPr>
        </p:nvGraphicFramePr>
        <p:xfrm>
          <a:off x="403741" y="1194832"/>
          <a:ext cx="8229600" cy="5252720"/>
        </p:xfrm>
        <a:graphic>
          <a:graphicData uri="http://schemas.openxmlformats.org/drawingml/2006/table">
            <a:tbl>
              <a:tblPr/>
              <a:tblGrid>
                <a:gridCol w="1450975"/>
                <a:gridCol w="6778625"/>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dirty="0">
                          <a:ln>
                            <a:noFill/>
                          </a:ln>
                          <a:solidFill>
                            <a:srgbClr val="FF9900"/>
                          </a:solidFill>
                          <a:effectLst>
                            <a:outerShdw blurRad="38100" dist="38100" dir="2700000" algn="tl">
                              <a:srgbClr val="000000"/>
                            </a:outerShdw>
                          </a:effectLst>
                          <a:latin typeface="Verdana" charset="0"/>
                          <a:ea typeface="ＭＳ Ｐゴシック" charset="0"/>
                        </a:rPr>
                        <a:t>F7X.0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dirty="0">
                          <a:ln>
                            <a:noFill/>
                          </a:ln>
                          <a:solidFill>
                            <a:srgbClr val="FF9900"/>
                          </a:solidFill>
                          <a:effectLst>
                            <a:outerShdw blurRad="38100" dist="38100" dir="2700000" algn="tl">
                              <a:srgbClr val="000000"/>
                            </a:outerShdw>
                          </a:effectLst>
                          <a:latin typeface="Verdana" charset="0"/>
                          <a:ea typeface="ＭＳ Ｐゴシック" charset="0"/>
                        </a:rPr>
                        <a:t>Nessuna o minima compromissione del comportamento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a:ln>
                            <a:noFill/>
                          </a:ln>
                          <a:solidFill>
                            <a:srgbClr val="FF9900"/>
                          </a:solidFill>
                          <a:effectLst>
                            <a:outerShdw blurRad="38100" dist="38100" dir="2700000" algn="tl">
                              <a:srgbClr val="000000"/>
                            </a:outerShdw>
                          </a:effectLst>
                          <a:latin typeface="Verdana" charset="0"/>
                          <a:ea typeface="ＭＳ Ｐゴシック" charset="0"/>
                        </a:rPr>
                        <a:t>F7X.1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dirty="0">
                          <a:ln>
                            <a:noFill/>
                          </a:ln>
                          <a:solidFill>
                            <a:srgbClr val="FF9900"/>
                          </a:solidFill>
                          <a:effectLst>
                            <a:outerShdw blurRad="38100" dist="38100" dir="2700000" algn="tl">
                              <a:srgbClr val="000000"/>
                            </a:outerShdw>
                          </a:effectLst>
                          <a:latin typeface="Verdana" charset="0"/>
                          <a:ea typeface="ＭＳ Ｐゴシック" charset="0"/>
                        </a:rPr>
                        <a:t>Compromissione significativa del comportamento tale da richiedere attenzione o trattamento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a:ln>
                            <a:noFill/>
                          </a:ln>
                          <a:solidFill>
                            <a:srgbClr val="FF9900"/>
                          </a:solidFill>
                          <a:effectLst>
                            <a:outerShdw blurRad="38100" dist="38100" dir="2700000" algn="tl">
                              <a:srgbClr val="000000"/>
                            </a:outerShdw>
                          </a:effectLst>
                          <a:latin typeface="Verdana" charset="0"/>
                          <a:ea typeface="ＭＳ Ｐゴシック" charset="0"/>
                        </a:rPr>
                        <a:t>F7X. 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dirty="0">
                          <a:ln>
                            <a:noFill/>
                          </a:ln>
                          <a:solidFill>
                            <a:srgbClr val="FF9900"/>
                          </a:solidFill>
                          <a:effectLst>
                            <a:outerShdw blurRad="38100" dist="38100" dir="2700000" algn="tl">
                              <a:srgbClr val="000000"/>
                            </a:outerShdw>
                          </a:effectLst>
                          <a:latin typeface="Verdana" charset="0"/>
                          <a:ea typeface="ＭＳ Ｐゴシック" charset="0"/>
                        </a:rPr>
                        <a:t>Altre compromissioni del comportamento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a:ln>
                            <a:noFill/>
                          </a:ln>
                          <a:solidFill>
                            <a:srgbClr val="FF9900"/>
                          </a:solidFill>
                          <a:effectLst>
                            <a:outerShdw blurRad="38100" dist="38100" dir="2700000" algn="tl">
                              <a:srgbClr val="000000"/>
                            </a:outerShdw>
                          </a:effectLst>
                          <a:latin typeface="Verdana" charset="0"/>
                          <a:ea typeface="ＭＳ Ｐゴシック" charset="0"/>
                        </a:rPr>
                        <a:t>F7X.9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dirty="0">
                          <a:ln>
                            <a:noFill/>
                          </a:ln>
                          <a:solidFill>
                            <a:srgbClr val="FF9900"/>
                          </a:solidFill>
                          <a:effectLst>
                            <a:outerShdw blurRad="38100" dist="38100" dir="2700000" algn="tl">
                              <a:srgbClr val="000000"/>
                            </a:outerShdw>
                          </a:effectLst>
                          <a:latin typeface="Verdana" charset="0"/>
                          <a:ea typeface="ＭＳ Ｐゴシック" charset="0"/>
                        </a:rPr>
                        <a:t>Senza menzione di compromissione del comportamento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a:ln>
                            <a:noFill/>
                          </a:ln>
                          <a:solidFill>
                            <a:srgbClr val="33CC33"/>
                          </a:solidFill>
                          <a:effectLst>
                            <a:outerShdw blurRad="38100" dist="38100" dir="2700000" algn="tl">
                              <a:srgbClr val="000000"/>
                            </a:outerShdw>
                          </a:effectLst>
                          <a:latin typeface="Verdana" charset="0"/>
                          <a:ea typeface="ＭＳ Ｐゴシック" charset="0"/>
                        </a:rPr>
                        <a:t>F7X.11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dirty="0">
                          <a:ln>
                            <a:noFill/>
                          </a:ln>
                          <a:solidFill>
                            <a:srgbClr val="33CC33"/>
                          </a:solidFill>
                          <a:effectLst>
                            <a:outerShdw blurRad="38100" dist="38100" dir="2700000" algn="tl">
                              <a:srgbClr val="000000"/>
                            </a:outerShdw>
                          </a:effectLst>
                          <a:latin typeface="Verdana" charset="0"/>
                          <a:ea typeface="ＭＳ Ｐゴシック" charset="0"/>
                        </a:rPr>
                        <a:t>Autolesionismo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a:ln>
                            <a:noFill/>
                          </a:ln>
                          <a:solidFill>
                            <a:srgbClr val="33CC33"/>
                          </a:solidFill>
                          <a:effectLst>
                            <a:outerShdw blurRad="38100" dist="38100" dir="2700000" algn="tl">
                              <a:srgbClr val="000000"/>
                            </a:outerShdw>
                          </a:effectLst>
                          <a:latin typeface="Verdana" charset="0"/>
                          <a:ea typeface="ＭＳ Ｐゴシック" charset="0"/>
                        </a:rPr>
                        <a:t>F7X.12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a:ln>
                            <a:noFill/>
                          </a:ln>
                          <a:solidFill>
                            <a:srgbClr val="33CC33"/>
                          </a:solidFill>
                          <a:effectLst>
                            <a:outerShdw blurRad="38100" dist="38100" dir="2700000" algn="tl">
                              <a:srgbClr val="000000"/>
                            </a:outerShdw>
                          </a:effectLst>
                          <a:latin typeface="Verdana" charset="0"/>
                          <a:ea typeface="ＭＳ Ｐゴシック" charset="0"/>
                        </a:rPr>
                        <a:t>Pica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a:ln>
                            <a:noFill/>
                          </a:ln>
                          <a:solidFill>
                            <a:srgbClr val="33CC33"/>
                          </a:solidFill>
                          <a:effectLst>
                            <a:outerShdw blurRad="38100" dist="38100" dir="2700000" algn="tl">
                              <a:srgbClr val="000000"/>
                            </a:outerShdw>
                          </a:effectLst>
                          <a:latin typeface="Verdana" charset="0"/>
                          <a:ea typeface="ＭＳ Ｐゴシック" charset="0"/>
                        </a:rPr>
                        <a:t>F7X.13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dirty="0">
                          <a:ln>
                            <a:noFill/>
                          </a:ln>
                          <a:solidFill>
                            <a:srgbClr val="33CC33"/>
                          </a:solidFill>
                          <a:effectLst>
                            <a:outerShdw blurRad="38100" dist="38100" dir="2700000" algn="tl">
                              <a:srgbClr val="000000"/>
                            </a:outerShdw>
                          </a:effectLst>
                          <a:latin typeface="Verdana" charset="0"/>
                          <a:ea typeface="ＭＳ Ｐゴシック" charset="0"/>
                        </a:rPr>
                        <a:t>Ipercinesia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a:ln>
                            <a:noFill/>
                          </a:ln>
                          <a:solidFill>
                            <a:srgbClr val="33CC33"/>
                          </a:solidFill>
                          <a:effectLst>
                            <a:outerShdw blurRad="38100" dist="38100" dir="2700000" algn="tl">
                              <a:srgbClr val="000000"/>
                            </a:outerShdw>
                          </a:effectLst>
                          <a:latin typeface="Verdana" charset="0"/>
                          <a:ea typeface="ＭＳ Ｐゴシック" charset="0"/>
                        </a:rPr>
                        <a:t>F7X.14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a:ln>
                            <a:noFill/>
                          </a:ln>
                          <a:solidFill>
                            <a:srgbClr val="33CC33"/>
                          </a:solidFill>
                          <a:effectLst>
                            <a:outerShdw blurRad="38100" dist="38100" dir="2700000" algn="tl">
                              <a:srgbClr val="000000"/>
                            </a:outerShdw>
                          </a:effectLst>
                          <a:latin typeface="Verdana" charset="0"/>
                          <a:ea typeface="ＭＳ Ｐゴシック" charset="0"/>
                        </a:rPr>
                        <a:t>Vagabondaggio e tendenza a nascondersi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a:ln>
                            <a:noFill/>
                          </a:ln>
                          <a:solidFill>
                            <a:srgbClr val="33CC33"/>
                          </a:solidFill>
                          <a:effectLst>
                            <a:outerShdw blurRad="38100" dist="38100" dir="2700000" algn="tl">
                              <a:srgbClr val="000000"/>
                            </a:outerShdw>
                          </a:effectLst>
                          <a:latin typeface="Verdana" charset="0"/>
                          <a:ea typeface="ＭＳ Ｐゴシック" charset="0"/>
                        </a:rPr>
                        <a:t>F7X.15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dirty="0">
                          <a:ln>
                            <a:noFill/>
                          </a:ln>
                          <a:solidFill>
                            <a:srgbClr val="33CC33"/>
                          </a:solidFill>
                          <a:effectLst>
                            <a:outerShdw blurRad="38100" dist="38100" dir="2700000" algn="tl">
                              <a:srgbClr val="000000"/>
                            </a:outerShdw>
                          </a:effectLst>
                          <a:latin typeface="Verdana" charset="0"/>
                          <a:ea typeface="ＭＳ Ｐゴシック" charset="0"/>
                        </a:rPr>
                        <a:t>Aggressività</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a:ln>
                            <a:noFill/>
                          </a:ln>
                          <a:solidFill>
                            <a:srgbClr val="33CC33"/>
                          </a:solidFill>
                          <a:effectLst>
                            <a:outerShdw blurRad="38100" dist="38100" dir="2700000" algn="tl">
                              <a:srgbClr val="000000"/>
                            </a:outerShdw>
                          </a:effectLst>
                          <a:latin typeface="Verdana" charset="0"/>
                          <a:ea typeface="ＭＳ Ｐゴシック" charset="0"/>
                        </a:rPr>
                        <a:t>F7X.16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charset="0"/>
                        <a:buNone/>
                        <a:tabLst/>
                      </a:pPr>
                      <a:r>
                        <a:rPr kumimoji="0" lang="it-IT" sz="2000" b="1" i="0" u="none" strike="noStrike" cap="none" normalizeH="0" baseline="0" dirty="0">
                          <a:ln>
                            <a:noFill/>
                          </a:ln>
                          <a:solidFill>
                            <a:srgbClr val="33CC33"/>
                          </a:solidFill>
                          <a:effectLst>
                            <a:outerShdw blurRad="38100" dist="38100" dir="2700000" algn="tl">
                              <a:srgbClr val="000000"/>
                            </a:outerShdw>
                          </a:effectLst>
                          <a:latin typeface="Verdana" charset="0"/>
                          <a:ea typeface="ＭＳ Ｐゴシック" charset="0"/>
                        </a:rPr>
                        <a:t>Tiraggio dei capelli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446205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normAutofit/>
          </a:bodyPr>
          <a:lstStyle/>
          <a:p>
            <a:r>
              <a:rPr lang="it-IT" sz="3600" b="1" dirty="0"/>
              <a:t>Decorso della Disabilità Intellettiva</a:t>
            </a:r>
          </a:p>
        </p:txBody>
      </p:sp>
      <p:sp>
        <p:nvSpPr>
          <p:cNvPr id="130051" name="Rectangle 3"/>
          <p:cNvSpPr>
            <a:spLocks noGrp="1" noChangeArrowheads="1"/>
          </p:cNvSpPr>
          <p:nvPr>
            <p:ph idx="1"/>
          </p:nvPr>
        </p:nvSpPr>
        <p:spPr/>
        <p:txBody>
          <a:bodyPr>
            <a:normAutofit/>
          </a:bodyPr>
          <a:lstStyle/>
          <a:p>
            <a:pPr>
              <a:lnSpc>
                <a:spcPct val="80000"/>
              </a:lnSpc>
            </a:pPr>
            <a:r>
              <a:rPr lang="it-IT" sz="2800" b="1" dirty="0">
                <a:solidFill>
                  <a:srgbClr val="DF5327"/>
                </a:solidFill>
              </a:rPr>
              <a:t>Impegnativo lungo tutte le fasi del ciclo di vita</a:t>
            </a:r>
          </a:p>
          <a:p>
            <a:pPr>
              <a:lnSpc>
                <a:spcPct val="80000"/>
              </a:lnSpc>
            </a:pPr>
            <a:r>
              <a:rPr lang="it-IT" sz="2800" b="1" dirty="0">
                <a:solidFill>
                  <a:srgbClr val="DF5327"/>
                </a:solidFill>
              </a:rPr>
              <a:t>Esordio infantile con compromissione familiare a livello prenatale</a:t>
            </a:r>
          </a:p>
          <a:p>
            <a:pPr>
              <a:lnSpc>
                <a:spcPct val="80000"/>
              </a:lnSpc>
            </a:pPr>
            <a:r>
              <a:rPr lang="it-IT" sz="2800" b="1" dirty="0">
                <a:solidFill>
                  <a:srgbClr val="DF5327"/>
                </a:solidFill>
              </a:rPr>
              <a:t>Emergenze comportamentali</a:t>
            </a:r>
          </a:p>
          <a:p>
            <a:pPr>
              <a:lnSpc>
                <a:spcPct val="80000"/>
              </a:lnSpc>
            </a:pPr>
            <a:r>
              <a:rPr lang="it-IT" sz="2800" b="1" dirty="0">
                <a:solidFill>
                  <a:srgbClr val="DF5327"/>
                </a:solidFill>
              </a:rPr>
              <a:t>Emergenze cliniche </a:t>
            </a:r>
          </a:p>
          <a:p>
            <a:pPr>
              <a:lnSpc>
                <a:spcPct val="80000"/>
              </a:lnSpc>
            </a:pPr>
            <a:r>
              <a:rPr lang="it-IT" sz="2800" b="1" dirty="0">
                <a:solidFill>
                  <a:srgbClr val="DF5327"/>
                </a:solidFill>
              </a:rPr>
              <a:t>Accumulo progressivo di problematiche cliniche e </a:t>
            </a:r>
            <a:r>
              <a:rPr lang="it-IT" sz="2800" b="1" dirty="0" err="1">
                <a:solidFill>
                  <a:srgbClr val="DF5327"/>
                </a:solidFill>
              </a:rPr>
              <a:t>policronicità</a:t>
            </a:r>
            <a:endParaRPr lang="it-IT" sz="2800" b="1" dirty="0">
              <a:solidFill>
                <a:srgbClr val="DF5327"/>
              </a:solidFill>
            </a:endParaRPr>
          </a:p>
          <a:p>
            <a:pPr>
              <a:lnSpc>
                <a:spcPct val="80000"/>
              </a:lnSpc>
            </a:pPr>
            <a:r>
              <a:rPr lang="it-IT" sz="2800" b="1" dirty="0">
                <a:solidFill>
                  <a:srgbClr val="DF5327"/>
                </a:solidFill>
              </a:rPr>
              <a:t>Ricorsività persistente dei bisogni</a:t>
            </a:r>
          </a:p>
          <a:p>
            <a:pPr>
              <a:lnSpc>
                <a:spcPct val="80000"/>
              </a:lnSpc>
            </a:pPr>
            <a:r>
              <a:rPr lang="it-IT" sz="2800" b="1" dirty="0">
                <a:solidFill>
                  <a:srgbClr val="DF5327"/>
                </a:solidFill>
              </a:rPr>
              <a:t>Impatto massiccio sulla famiglia e sulle comunità</a:t>
            </a:r>
          </a:p>
        </p:txBody>
      </p:sp>
      <p:pic>
        <p:nvPicPr>
          <p:cNvPr id="2" name="Immagine 1"/>
          <p:cNvPicPr>
            <a:picLocks noChangeAspect="1"/>
          </p:cNvPicPr>
          <p:nvPr/>
        </p:nvPicPr>
        <p:blipFill>
          <a:blip r:embed="rId2"/>
          <a:stretch>
            <a:fillRect/>
          </a:stretch>
        </p:blipFill>
        <p:spPr>
          <a:xfrm>
            <a:off x="260350" y="5391150"/>
            <a:ext cx="2971800" cy="1485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09600" y="420809"/>
            <a:ext cx="7772400" cy="1470025"/>
          </a:xfrm>
        </p:spPr>
        <p:txBody>
          <a:bodyPr>
            <a:normAutofit fontScale="90000"/>
          </a:bodyPr>
          <a:lstStyle/>
          <a:p>
            <a:r>
              <a:rPr lang="it-IT" b="1" dirty="0" smtClean="0"/>
              <a:t>Oltre il pregiudizio verso  Vite di Qualità: nuove storie per le Persone con Autismo</a:t>
            </a:r>
            <a:endParaRPr lang="it-IT" b="1" dirty="0"/>
          </a:p>
        </p:txBody>
      </p:sp>
      <p:sp>
        <p:nvSpPr>
          <p:cNvPr id="3" name="Sottotitolo 2"/>
          <p:cNvSpPr>
            <a:spLocks noGrp="1"/>
          </p:cNvSpPr>
          <p:nvPr>
            <p:ph type="subTitle" idx="1"/>
          </p:nvPr>
        </p:nvSpPr>
        <p:spPr/>
        <p:txBody>
          <a:bodyPr/>
          <a:lstStyle/>
          <a:p>
            <a:endParaRPr lang="it-IT" dirty="0"/>
          </a:p>
        </p:txBody>
      </p:sp>
      <p:graphicFrame>
        <p:nvGraphicFramePr>
          <p:cNvPr id="4" name="Object 1"/>
          <p:cNvGraphicFramePr>
            <a:graphicFrameLocks noChangeAspect="1"/>
          </p:cNvGraphicFramePr>
          <p:nvPr>
            <p:extLst>
              <p:ext uri="{D42A27DB-BD31-4B8C-83A1-F6EECF244321}">
                <p14:modId xmlns:p14="http://schemas.microsoft.com/office/powerpoint/2010/main" val="4046480818"/>
              </p:ext>
            </p:extLst>
          </p:nvPr>
        </p:nvGraphicFramePr>
        <p:xfrm>
          <a:off x="685800" y="2842306"/>
          <a:ext cx="7696200" cy="3205162"/>
        </p:xfrm>
        <a:graphic>
          <a:graphicData uri="http://schemas.openxmlformats.org/presentationml/2006/ole">
            <mc:AlternateContent xmlns:mc="http://schemas.openxmlformats.org/markup-compatibility/2006">
              <mc:Choice xmlns:v="urn:schemas-microsoft-com:vml" Requires="v">
                <p:oleObj spid="_x0000_s30739" r:id="rId3" imgW="2905531" imgH="1209524" progId="">
                  <p:embed/>
                </p:oleObj>
              </mc:Choice>
              <mc:Fallback>
                <p:oleObj r:id="rId3" imgW="2905531" imgH="1209524"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842306"/>
                        <a:ext cx="7696200" cy="3205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 name="CasellaDiTesto 4"/>
          <p:cNvSpPr txBox="1"/>
          <p:nvPr/>
        </p:nvSpPr>
        <p:spPr>
          <a:xfrm>
            <a:off x="506629" y="6035108"/>
            <a:ext cx="8263030" cy="523220"/>
          </a:xfrm>
          <a:prstGeom prst="rect">
            <a:avLst/>
          </a:prstGeom>
          <a:noFill/>
        </p:spPr>
        <p:txBody>
          <a:bodyPr wrap="square" rtlCol="0">
            <a:spAutoFit/>
          </a:bodyPr>
          <a:lstStyle/>
          <a:p>
            <a:endParaRPr lang="it-IT" sz="2800" b="1" dirty="0"/>
          </a:p>
        </p:txBody>
      </p:sp>
    </p:spTree>
    <p:extLst>
      <p:ext uri="{BB962C8B-B14F-4D97-AF65-F5344CB8AC3E}">
        <p14:creationId xmlns:p14="http://schemas.microsoft.com/office/powerpoint/2010/main" val="26588781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685800" y="463550"/>
            <a:ext cx="7767638"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it-IT"/>
          </a:p>
        </p:txBody>
      </p:sp>
      <p:pic>
        <p:nvPicPr>
          <p:cNvPr id="146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0" y="515033"/>
            <a:ext cx="8891658" cy="5543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326074" y="5877673"/>
            <a:ext cx="4135984" cy="584776"/>
          </a:xfrm>
          <a:prstGeom prst="rect">
            <a:avLst/>
          </a:prstGeom>
          <a:noFill/>
        </p:spPr>
        <p:txBody>
          <a:bodyPr wrap="square" rtlCol="0">
            <a:spAutoFit/>
          </a:bodyPr>
          <a:lstStyle/>
          <a:p>
            <a:r>
              <a:rPr lang="it-IT" sz="3200" b="1" dirty="0" smtClean="0"/>
              <a:t>Il tema della Diagnosi</a:t>
            </a:r>
            <a:endParaRPr lang="it-IT" sz="3200" b="1" dirty="0"/>
          </a:p>
        </p:txBody>
      </p:sp>
    </p:spTree>
    <p:extLst>
      <p:ext uri="{BB962C8B-B14F-4D97-AF65-F5344CB8AC3E}">
        <p14:creationId xmlns:p14="http://schemas.microsoft.com/office/powerpoint/2010/main" val="420062841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8816" y="455781"/>
            <a:ext cx="5243074" cy="1143000"/>
          </a:xfrm>
        </p:spPr>
        <p:txBody>
          <a:bodyPr>
            <a:noAutofit/>
          </a:bodyPr>
          <a:lstStyle/>
          <a:p>
            <a:r>
              <a:rPr lang="it-IT" sz="3200" b="1" dirty="0" smtClean="0"/>
              <a:t>Criteri Diagnostici DSA</a:t>
            </a:r>
            <a:br>
              <a:rPr lang="it-IT" sz="3200" b="1" dirty="0" smtClean="0"/>
            </a:br>
            <a:endParaRPr lang="it-IT" sz="3200" dirty="0"/>
          </a:p>
        </p:txBody>
      </p:sp>
      <p:sp>
        <p:nvSpPr>
          <p:cNvPr id="3" name="Segnaposto contenuto 2"/>
          <p:cNvSpPr>
            <a:spLocks noGrp="1"/>
          </p:cNvSpPr>
          <p:nvPr>
            <p:ph idx="1"/>
          </p:nvPr>
        </p:nvSpPr>
        <p:spPr>
          <a:xfrm>
            <a:off x="161953" y="1054714"/>
            <a:ext cx="8839271" cy="4525963"/>
          </a:xfrm>
        </p:spPr>
        <p:txBody>
          <a:bodyPr>
            <a:normAutofit fontScale="25000" lnSpcReduction="20000"/>
          </a:bodyPr>
          <a:lstStyle/>
          <a:p>
            <a:pPr marL="0" indent="0">
              <a:buNone/>
            </a:pPr>
            <a:endParaRPr lang="it-IT" sz="7200" dirty="0"/>
          </a:p>
          <a:p>
            <a:pPr marL="0" indent="0" algn="r">
              <a:buNone/>
            </a:pPr>
            <a:r>
              <a:rPr lang="it-IT" sz="8000" i="1" dirty="0"/>
              <a:t>Deve soddisfare i criteri A, B, C e D:</a:t>
            </a:r>
            <a:endParaRPr lang="it-IT" sz="8000" dirty="0"/>
          </a:p>
          <a:p>
            <a:pPr marL="0" indent="0">
              <a:buNone/>
            </a:pPr>
            <a:endParaRPr lang="it-IT" sz="8000" dirty="0"/>
          </a:p>
          <a:p>
            <a:pPr marL="0" indent="0">
              <a:buNone/>
            </a:pPr>
            <a:r>
              <a:rPr lang="it-IT" sz="8000" b="1" dirty="0">
                <a:solidFill>
                  <a:srgbClr val="FF0000"/>
                </a:solidFill>
              </a:rPr>
              <a:t>A. Deficit persistente nella comunicazione sociale e nell´interazione sociale in diversi contesti, </a:t>
            </a:r>
            <a:r>
              <a:rPr lang="it-IT" sz="8000" b="1" i="1" dirty="0">
                <a:solidFill>
                  <a:srgbClr val="FF0000"/>
                </a:solidFill>
              </a:rPr>
              <a:t>non spiegabile attraverso un ritardo generalizzato dello sviluppo</a:t>
            </a:r>
            <a:r>
              <a:rPr lang="it-IT" sz="8000" b="1" dirty="0">
                <a:solidFill>
                  <a:srgbClr val="FF0000"/>
                </a:solidFill>
              </a:rPr>
              <a:t>, e manifestato da tutti e 3 i seguenti </a:t>
            </a:r>
            <a:r>
              <a:rPr lang="it-IT" sz="8000" b="1" dirty="0" smtClean="0">
                <a:solidFill>
                  <a:srgbClr val="FF0000"/>
                </a:solidFill>
              </a:rPr>
              <a:t>punti</a:t>
            </a:r>
            <a:endParaRPr lang="it-IT" sz="8000" dirty="0">
              <a:solidFill>
                <a:srgbClr val="FF0000"/>
              </a:solidFill>
            </a:endParaRPr>
          </a:p>
          <a:p>
            <a:r>
              <a:rPr lang="it-IT" sz="8000" dirty="0"/>
              <a:t>Deficit nella reciprocità socio-emotiva: </a:t>
            </a:r>
            <a:r>
              <a:rPr lang="it-IT" sz="8000" dirty="0" err="1"/>
              <a:t>un´approccio</a:t>
            </a:r>
            <a:r>
              <a:rPr lang="it-IT" sz="8000" dirty="0"/>
              <a:t> sociale anormale e fallimento nella normale conversazione (in avanti ed indietro) e/o un ridotto interesse nella condivisione degli interessi, emozioni, affetto e risposta e/o una mancanza di iniziativa nell´interazione sociale.</a:t>
            </a:r>
          </a:p>
          <a:p>
            <a:r>
              <a:rPr lang="it-IT" sz="8000" dirty="0"/>
              <a:t>Deficit nei comportamenti comunicativi non verbali usati per l´interazione sociale: che vanno da una povera integrazione della comunicazione verbale e non verbale, attraverso anormalità nel contatto oculare e nel linguaggio del corpo, o deficit nella comprensione e nell´uso della comunicazione non verbale, fino alla totale mancanza di espressività facciale e gestualità.</a:t>
            </a:r>
          </a:p>
          <a:p>
            <a:r>
              <a:rPr lang="it-IT" sz="8000" dirty="0"/>
              <a:t>Deficit nello sviluppo e mantenimento di relazioni, appropriate al livello di sviluppo (</a:t>
            </a:r>
            <a:r>
              <a:rPr lang="it-IT" sz="8000" i="1" dirty="0"/>
              <a:t>non comprese quelle con i genitori e </a:t>
            </a:r>
            <a:r>
              <a:rPr lang="it-IT" sz="8000" i="1" dirty="0" err="1"/>
              <a:t>caregiver</a:t>
            </a:r>
            <a:r>
              <a:rPr lang="it-IT" sz="8000" dirty="0"/>
              <a:t>):  difficoltà nel regolare il comportamento rispetto ai diversi contesti sociali e/o difficoltà nella </a:t>
            </a:r>
            <a:r>
              <a:rPr lang="it-IT" sz="8000" i="1" dirty="0"/>
              <a:t>condivisione</a:t>
            </a:r>
            <a:r>
              <a:rPr lang="it-IT" sz="8000" dirty="0"/>
              <a:t> del gioco immaginativo e nel fare amicizie e/o apparente mancanza di interesse nelle persone.</a:t>
            </a:r>
          </a:p>
          <a:p>
            <a:endParaRPr lang="it-IT" sz="8000" u="sng" dirty="0"/>
          </a:p>
          <a:p>
            <a:endParaRPr lang="it-IT" sz="8000" u="sng" dirty="0"/>
          </a:p>
          <a:p>
            <a:endParaRPr lang="it-IT" b="1" u="sng" dirty="0"/>
          </a:p>
          <a:p>
            <a:endParaRPr lang="it-IT" b="1" u="sng" dirty="0"/>
          </a:p>
        </p:txBody>
      </p:sp>
      <p:pic>
        <p:nvPicPr>
          <p:cNvPr id="4" name="Immagine 3"/>
          <p:cNvPicPr>
            <a:picLocks noChangeAspect="1"/>
          </p:cNvPicPr>
          <p:nvPr/>
        </p:nvPicPr>
        <p:blipFill>
          <a:blip r:embed="rId2"/>
          <a:stretch>
            <a:fillRect/>
          </a:stretch>
        </p:blipFill>
        <p:spPr>
          <a:xfrm>
            <a:off x="2318835" y="0"/>
            <a:ext cx="1319981" cy="1974934"/>
          </a:xfrm>
          <a:prstGeom prst="rect">
            <a:avLst/>
          </a:prstGeom>
        </p:spPr>
      </p:pic>
      <p:pic>
        <p:nvPicPr>
          <p:cNvPr id="5" name="Immagine 4"/>
          <p:cNvPicPr>
            <a:picLocks noChangeAspect="1"/>
          </p:cNvPicPr>
          <p:nvPr/>
        </p:nvPicPr>
        <p:blipFill>
          <a:blip r:embed="rId3"/>
          <a:stretch>
            <a:fillRect/>
          </a:stretch>
        </p:blipFill>
        <p:spPr>
          <a:xfrm>
            <a:off x="86894" y="81281"/>
            <a:ext cx="2061126" cy="1524128"/>
          </a:xfrm>
          <a:prstGeom prst="rect">
            <a:avLst/>
          </a:prstGeom>
        </p:spPr>
      </p:pic>
    </p:spTree>
    <p:extLst>
      <p:ext uri="{BB962C8B-B14F-4D97-AF65-F5344CB8AC3E}">
        <p14:creationId xmlns:p14="http://schemas.microsoft.com/office/powerpoint/2010/main" val="36311528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4240" y="262054"/>
            <a:ext cx="8754032" cy="4525963"/>
          </a:xfrm>
        </p:spPr>
        <p:txBody>
          <a:bodyPr>
            <a:noAutofit/>
          </a:bodyPr>
          <a:lstStyle/>
          <a:p>
            <a:pPr marL="0" indent="0">
              <a:buNone/>
            </a:pPr>
            <a:r>
              <a:rPr lang="it-IT" sz="2000" b="1" dirty="0" smtClean="0">
                <a:solidFill>
                  <a:srgbClr val="FF0000"/>
                </a:solidFill>
              </a:rPr>
              <a:t>B. Comportamenti e/o interessi e/o attività ristrette e ripetitive come manifestato da almeno 2 dei seguenti punti:</a:t>
            </a:r>
            <a:endParaRPr lang="it-IT" sz="2000" dirty="0" smtClean="0">
              <a:solidFill>
                <a:srgbClr val="FF0000"/>
              </a:solidFill>
            </a:endParaRPr>
          </a:p>
          <a:p>
            <a:r>
              <a:rPr lang="it-IT" sz="2000" dirty="0" smtClean="0"/>
              <a:t>Linguaggio e/o movimenti motori e/o uso di oggetti, stereotipato e/o ripetitivo: come semplici stereotipie motorie, ecolalia, uso ripetitivo di oggetti, frasi idiosincratiche.</a:t>
            </a:r>
          </a:p>
          <a:p>
            <a:r>
              <a:rPr lang="it-IT" sz="2000" dirty="0" smtClean="0"/>
              <a:t>Eccessiva aderenza alla routine, comportamenti verbali o non verbali riutilizzati e/o eccessiva resistenza ai cambiamenti: rituali motori, insistenza nel fare la stessa strada o mangiare lo stesso cibo, domande o discussioni incessanti o estremo stress a seguito di piccoli cambiamenti.</a:t>
            </a:r>
          </a:p>
          <a:p>
            <a:r>
              <a:rPr lang="it-IT" sz="2000" dirty="0" smtClean="0"/>
              <a:t>Fissazione in interessi altamente ristretti con intensità o attenzione anormale: forte attaccamento o preoccupazione per oggetti inusuali, interessi eccessivamente perseveranti o circostanziati.</a:t>
            </a:r>
          </a:p>
          <a:p>
            <a:r>
              <a:rPr lang="it-IT" sz="2000" dirty="0" err="1" smtClean="0"/>
              <a:t>Iper</a:t>
            </a:r>
            <a:r>
              <a:rPr lang="it-IT" sz="2000" dirty="0" smtClean="0"/>
              <a:t>-reattività e/o </a:t>
            </a:r>
            <a:r>
              <a:rPr lang="it-IT" sz="2000" dirty="0" err="1" smtClean="0"/>
              <a:t>Ipo</a:t>
            </a:r>
            <a:r>
              <a:rPr lang="it-IT" sz="2000" dirty="0" smtClean="0"/>
              <a:t>-reattività agli stimoli sensoriali o interessi inusuali rispetto a certi aspetti dell´ambiente: apparente indifferenza al caldo/freddo/dolore, risposta avversa a suoni o tessuti specifici, eccessivo odorare o toccare gli oggetti, fascinazione verso luci o oggetti roteanti.</a:t>
            </a:r>
          </a:p>
          <a:p>
            <a:pPr marL="0" indent="0">
              <a:buNone/>
            </a:pPr>
            <a:r>
              <a:rPr lang="it-IT" sz="2000" b="1" dirty="0" smtClean="0">
                <a:solidFill>
                  <a:srgbClr val="FF0000"/>
                </a:solidFill>
              </a:rPr>
              <a:t>C. I sintomi devono essere presenti nella prima infanzia (ma possono non diventare completamente manifesti finché la domanda sociale non eccede il limite delle capacità).</a:t>
            </a:r>
            <a:endParaRPr lang="it-IT" sz="2000" dirty="0" smtClean="0">
              <a:solidFill>
                <a:srgbClr val="FF0000"/>
              </a:solidFill>
            </a:endParaRPr>
          </a:p>
          <a:p>
            <a:pPr marL="0" indent="0">
              <a:buNone/>
            </a:pPr>
            <a:r>
              <a:rPr lang="it-IT" sz="2000" b="1" dirty="0" smtClean="0">
                <a:solidFill>
                  <a:srgbClr val="FF0000"/>
                </a:solidFill>
              </a:rPr>
              <a:t>D. L´insieme dei sintomi deve compromettere il funzionamento quotidiano.</a:t>
            </a:r>
            <a:endParaRPr lang="it-IT" sz="2000" dirty="0" smtClean="0">
              <a:solidFill>
                <a:srgbClr val="FF0000"/>
              </a:solidFill>
            </a:endParaRPr>
          </a:p>
          <a:p>
            <a:pPr marL="0" indent="0">
              <a:buNone/>
            </a:pPr>
            <a:endParaRPr lang="it-IT" sz="2000" dirty="0"/>
          </a:p>
        </p:txBody>
      </p:sp>
    </p:spTree>
    <p:extLst>
      <p:ext uri="{BB962C8B-B14F-4D97-AF65-F5344CB8AC3E}">
        <p14:creationId xmlns:p14="http://schemas.microsoft.com/office/powerpoint/2010/main" val="28800691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254000" y="631825"/>
            <a:ext cx="8731250" cy="5511800"/>
          </a:xfrm>
        </p:spPr>
        <p:txBody>
          <a:bodyPr>
            <a:noAutofit/>
          </a:bodyPr>
          <a:lstStyle/>
          <a:p>
            <a:r>
              <a:rPr lang="it-IT" sz="2400" b="1" dirty="0" smtClean="0"/>
              <a:t>LA DISABILITÀ INTELLETTIVA: EPIDEMIOLOGIA</a:t>
            </a:r>
          </a:p>
          <a:p>
            <a:r>
              <a:rPr lang="it-IT" sz="2400" dirty="0" smtClean="0"/>
              <a:t>La </a:t>
            </a:r>
            <a:r>
              <a:rPr lang="it-IT" sz="2400" b="1" dirty="0" smtClean="0">
                <a:solidFill>
                  <a:srgbClr val="FF0000"/>
                </a:solidFill>
              </a:rPr>
              <a:t>prevalenza</a:t>
            </a:r>
            <a:r>
              <a:rPr lang="it-IT" sz="2400" dirty="0" smtClean="0">
                <a:solidFill>
                  <a:srgbClr val="FF0000"/>
                </a:solidFill>
              </a:rPr>
              <a:t> </a:t>
            </a:r>
            <a:r>
              <a:rPr lang="it-IT" sz="2400" dirty="0" smtClean="0"/>
              <a:t>(numero di casi di malattia sul numero di persone esistenti) della Disabilità Intellettiva (DI), ex Ritardo Mentale, è stimata tra l</a:t>
            </a:r>
            <a:r>
              <a:rPr lang="it-IT" sz="2400" b="1" dirty="0" smtClean="0">
                <a:solidFill>
                  <a:srgbClr val="FF0000"/>
                </a:solidFill>
              </a:rPr>
              <a:t>’1 e il 2,5 %</a:t>
            </a:r>
            <a:r>
              <a:rPr lang="it-IT" sz="2400" dirty="0" smtClean="0"/>
              <a:t>, </a:t>
            </a:r>
            <a:r>
              <a:rPr lang="it-IT" sz="2400" b="1" dirty="0" smtClean="0">
                <a:solidFill>
                  <a:srgbClr val="FF0000"/>
                </a:solidFill>
              </a:rPr>
              <a:t>l’incidenza</a:t>
            </a:r>
            <a:r>
              <a:rPr lang="it-IT" sz="2400" dirty="0" smtClean="0">
                <a:solidFill>
                  <a:srgbClr val="FF0000"/>
                </a:solidFill>
              </a:rPr>
              <a:t> </a:t>
            </a:r>
            <a:r>
              <a:rPr lang="it-IT" sz="2400" dirty="0" smtClean="0"/>
              <a:t>(numero di nuovi casi in un anno) intorno all’</a:t>
            </a:r>
            <a:r>
              <a:rPr lang="it-IT" sz="2400" b="1" dirty="0" smtClean="0">
                <a:solidFill>
                  <a:srgbClr val="FF0000"/>
                </a:solidFill>
              </a:rPr>
              <a:t>1,8%.</a:t>
            </a:r>
            <a:br>
              <a:rPr lang="it-IT" sz="2400" b="1" dirty="0" smtClean="0">
                <a:solidFill>
                  <a:srgbClr val="FF0000"/>
                </a:solidFill>
              </a:rPr>
            </a:br>
            <a:r>
              <a:rPr lang="it-IT" sz="2400" dirty="0" smtClean="0"/>
              <a:t>Dati recenti indicano una riduzione del tasso di prevalenza di DI solo nelle società occidentali, mentre una tendenza opposta è individuabile in tutti a reddito medio-basso. In paesi a maggior sviluppo, come </a:t>
            </a:r>
            <a:r>
              <a:rPr lang="it-IT" sz="2400" b="1" dirty="0" smtClean="0">
                <a:solidFill>
                  <a:srgbClr val="FF0000"/>
                </a:solidFill>
              </a:rPr>
              <a:t>la Finlandia o i Paesi Bassi, la prevalenza di DI è attualmente inferiore all’1% </a:t>
            </a:r>
            <a:r>
              <a:rPr lang="it-IT" sz="2400" dirty="0" smtClean="0"/>
              <a:t>mentre si arriva al </a:t>
            </a:r>
            <a:r>
              <a:rPr lang="it-IT" sz="2400" b="1" dirty="0" smtClean="0">
                <a:solidFill>
                  <a:srgbClr val="FF0000"/>
                </a:solidFill>
              </a:rPr>
              <a:t>6% in alcuni paesi dell’Est europeo</a:t>
            </a:r>
            <a:r>
              <a:rPr lang="it-IT" sz="2400" dirty="0" smtClean="0"/>
              <a:t>. Anche nei contesti più fortunati, gli indici di morbilità rimangono </a:t>
            </a:r>
            <a:r>
              <a:rPr lang="it-IT" sz="2400" b="1" dirty="0" smtClean="0">
                <a:solidFill>
                  <a:srgbClr val="FF0000"/>
                </a:solidFill>
              </a:rPr>
              <a:t>nettamente superiori a quelli della schizofrenia o del disturbo bipolare</a:t>
            </a:r>
            <a:r>
              <a:rPr lang="it-IT" sz="2400" dirty="0" smtClean="0"/>
              <a:t>, tanto per non uscire dall’ambito delle condizioni neuropsichiatriche.</a:t>
            </a:r>
            <a:br>
              <a:rPr lang="it-IT" sz="2400" dirty="0" smtClean="0"/>
            </a:br>
            <a:endParaRPr lang="it-IT" sz="2400" dirty="0" smtClean="0"/>
          </a:p>
          <a:p>
            <a:r>
              <a:rPr lang="it-IT" sz="2400" b="1" dirty="0" smtClean="0">
                <a:solidFill>
                  <a:srgbClr val="3366FF"/>
                </a:solidFill>
              </a:rPr>
              <a:t>Prevalenza dell’Autismo: 1%</a:t>
            </a:r>
            <a:endParaRPr lang="it-IT" sz="2400" b="1" dirty="0">
              <a:solidFill>
                <a:srgbClr val="3366FF"/>
              </a:solidFill>
            </a:endParaRPr>
          </a:p>
        </p:txBody>
      </p:sp>
    </p:spTree>
    <p:extLst>
      <p:ext uri="{BB962C8B-B14F-4D97-AF65-F5344CB8AC3E}">
        <p14:creationId xmlns:p14="http://schemas.microsoft.com/office/powerpoint/2010/main" val="38143568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43000"/>
          </a:xfrm>
        </p:spPr>
        <p:txBody>
          <a:bodyPr>
            <a:normAutofit/>
          </a:bodyPr>
          <a:lstStyle/>
          <a:p>
            <a:r>
              <a:rPr lang="it-IT" sz="3200" b="1" dirty="0" smtClean="0"/>
              <a:t>Razionale: un spettro</a:t>
            </a:r>
            <a:r>
              <a:rPr lang="it-IT" sz="3200" dirty="0" smtClean="0"/>
              <a:t> </a:t>
            </a:r>
            <a:r>
              <a:rPr lang="it-IT" sz="3200" b="1" dirty="0" smtClean="0"/>
              <a:t>unico </a:t>
            </a:r>
            <a:endParaRPr lang="it-IT" sz="3200" b="1" dirty="0"/>
          </a:p>
        </p:txBody>
      </p:sp>
      <p:sp>
        <p:nvSpPr>
          <p:cNvPr id="3" name="Segnaposto contenuto 2"/>
          <p:cNvSpPr>
            <a:spLocks noGrp="1"/>
          </p:cNvSpPr>
          <p:nvPr>
            <p:ph idx="1"/>
          </p:nvPr>
        </p:nvSpPr>
        <p:spPr>
          <a:xfrm>
            <a:off x="230145" y="1143000"/>
            <a:ext cx="8719937" cy="4525963"/>
          </a:xfrm>
        </p:spPr>
        <p:txBody>
          <a:bodyPr>
            <a:noAutofit/>
          </a:bodyPr>
          <a:lstStyle/>
          <a:p>
            <a:pPr marL="0" indent="0">
              <a:buNone/>
            </a:pPr>
            <a:r>
              <a:rPr lang="it-IT" sz="1800" dirty="0" smtClean="0"/>
              <a:t>E</a:t>
            </a:r>
            <a:r>
              <a:rPr lang="it-IT" sz="1800" dirty="0"/>
              <a:t>´ stato dato un nuovo nome alla categoria, </a:t>
            </a:r>
            <a:r>
              <a:rPr lang="it-IT" sz="1800" b="1" dirty="0">
                <a:solidFill>
                  <a:srgbClr val="FF0000"/>
                </a:solidFill>
              </a:rPr>
              <a:t>Disturbi dello Spettro Autistico</a:t>
            </a:r>
            <a:r>
              <a:rPr lang="it-IT" sz="1800" dirty="0"/>
              <a:t>, che include </a:t>
            </a:r>
            <a:r>
              <a:rPr lang="it-IT" sz="1800" b="1" dirty="0" smtClean="0">
                <a:solidFill>
                  <a:srgbClr val="3366FF"/>
                </a:solidFill>
              </a:rPr>
              <a:t>Disturbo </a:t>
            </a:r>
            <a:r>
              <a:rPr lang="it-IT" sz="1800" b="1" dirty="0">
                <a:solidFill>
                  <a:srgbClr val="3366FF"/>
                </a:solidFill>
              </a:rPr>
              <a:t>Autistico (autismo), Sindrome di Asperger, Disturbo </a:t>
            </a:r>
            <a:r>
              <a:rPr lang="it-IT" sz="1800" b="1" dirty="0" smtClean="0">
                <a:solidFill>
                  <a:srgbClr val="3366FF"/>
                </a:solidFill>
              </a:rPr>
              <a:t>Disintegrativo </a:t>
            </a:r>
            <a:r>
              <a:rPr lang="it-IT" sz="1800" b="1" dirty="0">
                <a:solidFill>
                  <a:srgbClr val="3366FF"/>
                </a:solidFill>
              </a:rPr>
              <a:t>dell´infanzia, e </a:t>
            </a:r>
            <a:r>
              <a:rPr lang="it-IT" sz="1800" b="1" dirty="0" smtClean="0">
                <a:solidFill>
                  <a:srgbClr val="3366FF"/>
                </a:solidFill>
              </a:rPr>
              <a:t>Disturbi </a:t>
            </a:r>
            <a:r>
              <a:rPr lang="it-IT" sz="1800" b="1" dirty="0">
                <a:solidFill>
                  <a:srgbClr val="3366FF"/>
                </a:solidFill>
              </a:rPr>
              <a:t>P</a:t>
            </a:r>
            <a:r>
              <a:rPr lang="it-IT" sz="1800" b="1" dirty="0" smtClean="0">
                <a:solidFill>
                  <a:srgbClr val="3366FF"/>
                </a:solidFill>
              </a:rPr>
              <a:t>ervasivi </a:t>
            </a:r>
            <a:r>
              <a:rPr lang="it-IT" sz="1800" b="1" dirty="0">
                <a:solidFill>
                  <a:srgbClr val="3366FF"/>
                </a:solidFill>
              </a:rPr>
              <a:t>dello sviluppo non altrimenti specificati.</a:t>
            </a:r>
          </a:p>
          <a:p>
            <a:pPr marL="0" indent="0">
              <a:buNone/>
            </a:pPr>
            <a:endParaRPr lang="it-IT" sz="1800" dirty="0"/>
          </a:p>
          <a:p>
            <a:pPr marL="0" indent="0">
              <a:buNone/>
            </a:pPr>
            <a:endParaRPr lang="it-IT" sz="1800" dirty="0" smtClean="0"/>
          </a:p>
          <a:p>
            <a:pPr marL="0" indent="0">
              <a:buNone/>
            </a:pPr>
            <a:endParaRPr lang="it-IT" sz="1800" dirty="0"/>
          </a:p>
          <a:p>
            <a:r>
              <a:rPr lang="it-IT" sz="1800" dirty="0" smtClean="0"/>
              <a:t>La </a:t>
            </a:r>
            <a:r>
              <a:rPr lang="it-IT" sz="1800" dirty="0"/>
              <a:t>differenziazione dello spettro autistico rispetto </a:t>
            </a:r>
            <a:r>
              <a:rPr lang="it-IT" sz="1800" b="1" dirty="0"/>
              <a:t>allo sviluppo tipico e ad altri disturbi non nello spettro </a:t>
            </a:r>
            <a:r>
              <a:rPr lang="it-IT" sz="1800" dirty="0"/>
              <a:t>è fatta con validità ed efficacia; mentre la distinzione tra i diversi disturbi è stata trovata </a:t>
            </a:r>
            <a:r>
              <a:rPr lang="it-IT" sz="1800" b="1" dirty="0"/>
              <a:t>inconsistente nel tempo</a:t>
            </a:r>
            <a:r>
              <a:rPr lang="it-IT" sz="1800" dirty="0"/>
              <a:t>, </a:t>
            </a:r>
            <a:r>
              <a:rPr lang="it-IT" sz="1800" b="1" dirty="0"/>
              <a:t>variabile tra i diversi luoghi in cui è stata effettuata la diagnosi</a:t>
            </a:r>
            <a:r>
              <a:rPr lang="it-IT" sz="1800" dirty="0"/>
              <a:t>, e spesso </a:t>
            </a:r>
            <a:r>
              <a:rPr lang="it-IT" sz="1800" b="1" dirty="0"/>
              <a:t>associata alla severità, livello linguistico o intelligenza</a:t>
            </a:r>
            <a:r>
              <a:rPr lang="it-IT" sz="1800" dirty="0"/>
              <a:t> invece che alle caratteristiche specifiche dei diversi disturbi.</a:t>
            </a:r>
          </a:p>
          <a:p>
            <a:r>
              <a:rPr lang="it-IT" sz="1800" dirty="0"/>
              <a:t>Poiché l´autismo è definito come un insieme comune di comportamenti, è meglio rappresentato da una singola categoria diagnostica che si possa adattare alle </a:t>
            </a:r>
            <a:r>
              <a:rPr lang="it-IT" sz="1800" b="1" dirty="0"/>
              <a:t>presentazioni cliniche </a:t>
            </a:r>
            <a:r>
              <a:rPr lang="it-IT" sz="1800" b="1" i="1" dirty="0"/>
              <a:t>individuali</a:t>
            </a:r>
            <a:r>
              <a:rPr lang="it-IT" sz="1800" dirty="0"/>
              <a:t> (es. severità, abilità verbale e altre) e alle </a:t>
            </a:r>
            <a:r>
              <a:rPr lang="it-IT" sz="1800" b="1" dirty="0"/>
              <a:t>condizioni associate</a:t>
            </a:r>
            <a:r>
              <a:rPr lang="it-IT" sz="1800" dirty="0"/>
              <a:t> (es. disordini genetici conosciuti, epilessia, disabilità intellettuale e altre). Un singolo spettro riflette meglio lo stato attuale delle conoscenza riguardo la patologia e la presentazione clinica; i criteri clinici precedenti erano equivalenti a voler spaccare il capello con un´accetta (</a:t>
            </a:r>
            <a:r>
              <a:rPr lang="it-IT" sz="1800" dirty="0" err="1"/>
              <a:t>cleave</a:t>
            </a:r>
            <a:r>
              <a:rPr lang="it-IT" sz="1800" dirty="0"/>
              <a:t> </a:t>
            </a:r>
            <a:r>
              <a:rPr lang="it-IT" sz="1800" dirty="0" err="1"/>
              <a:t>meatloaf</a:t>
            </a:r>
            <a:r>
              <a:rPr lang="it-IT" sz="1800" dirty="0"/>
              <a:t> </a:t>
            </a:r>
            <a:r>
              <a:rPr lang="it-IT" sz="1800" dirty="0" err="1"/>
              <a:t>at</a:t>
            </a:r>
            <a:r>
              <a:rPr lang="it-IT" sz="1800" dirty="0"/>
              <a:t> the </a:t>
            </a:r>
            <a:r>
              <a:rPr lang="it-IT" sz="1800" dirty="0" err="1"/>
              <a:t>joints</a:t>
            </a:r>
            <a:r>
              <a:rPr lang="it-IT" sz="1800" dirty="0"/>
              <a:t> in inglese </a:t>
            </a:r>
            <a:r>
              <a:rPr lang="it-IT" sz="1800" dirty="0" err="1"/>
              <a:t>n.d.r.</a:t>
            </a:r>
            <a:r>
              <a:rPr lang="it-IT" sz="1800" dirty="0" smtClean="0"/>
              <a:t>)</a:t>
            </a:r>
            <a:endParaRPr lang="it-IT" sz="1800" dirty="0"/>
          </a:p>
        </p:txBody>
      </p:sp>
      <p:sp>
        <p:nvSpPr>
          <p:cNvPr id="4" name="Freccia giù 3"/>
          <p:cNvSpPr/>
          <p:nvPr/>
        </p:nvSpPr>
        <p:spPr>
          <a:xfrm>
            <a:off x="3878369" y="2071144"/>
            <a:ext cx="375051" cy="9801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223256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143000"/>
          </a:xfrm>
        </p:spPr>
        <p:txBody>
          <a:bodyPr>
            <a:normAutofit fontScale="90000"/>
          </a:bodyPr>
          <a:lstStyle/>
          <a:p>
            <a:r>
              <a:rPr lang="it-IT" sz="3600" b="1" dirty="0" smtClean="0"/>
              <a:t>Razionale: tre </a:t>
            </a:r>
            <a:r>
              <a:rPr lang="it-IT" sz="3600" b="1" dirty="0"/>
              <a:t>domini diventano </a:t>
            </a:r>
            <a:r>
              <a:rPr lang="it-IT" sz="3600" b="1" dirty="0" smtClean="0"/>
              <a:t>due</a:t>
            </a:r>
            <a:r>
              <a:rPr lang="it-IT" sz="3600" b="1" dirty="0"/>
              <a:t/>
            </a:r>
            <a:br>
              <a:rPr lang="it-IT" sz="3600" b="1" dirty="0"/>
            </a:br>
            <a:r>
              <a:rPr lang="it-IT" b="1" dirty="0"/>
              <a:t/>
            </a:r>
            <a:br>
              <a:rPr lang="it-IT" b="1" dirty="0"/>
            </a:br>
            <a:r>
              <a:rPr lang="it-IT" dirty="0" smtClean="0"/>
              <a:t> </a:t>
            </a:r>
            <a:endParaRPr lang="it-IT" dirty="0"/>
          </a:p>
        </p:txBody>
      </p:sp>
      <p:sp>
        <p:nvSpPr>
          <p:cNvPr id="3" name="Segnaposto contenuto 2"/>
          <p:cNvSpPr>
            <a:spLocks noGrp="1"/>
          </p:cNvSpPr>
          <p:nvPr>
            <p:ph idx="1"/>
          </p:nvPr>
        </p:nvSpPr>
        <p:spPr>
          <a:xfrm>
            <a:off x="380485" y="1003575"/>
            <a:ext cx="8229600" cy="4525963"/>
          </a:xfrm>
        </p:spPr>
        <p:txBody>
          <a:bodyPr>
            <a:noAutofit/>
          </a:bodyPr>
          <a:lstStyle/>
          <a:p>
            <a:pPr>
              <a:buFont typeface="+mj-lt"/>
              <a:buAutoNum type="arabicPeriod"/>
            </a:pPr>
            <a:r>
              <a:rPr lang="it-IT" sz="2000" b="1" dirty="0" smtClean="0">
                <a:solidFill>
                  <a:srgbClr val="FF0000"/>
                </a:solidFill>
              </a:rPr>
              <a:t>Deficit </a:t>
            </a:r>
            <a:r>
              <a:rPr lang="it-IT" sz="2000" b="1" dirty="0">
                <a:solidFill>
                  <a:srgbClr val="FF0000"/>
                </a:solidFill>
              </a:rPr>
              <a:t>Socio-comunicativi</a:t>
            </a:r>
          </a:p>
          <a:p>
            <a:pPr>
              <a:buFont typeface="+mj-lt"/>
              <a:buAutoNum type="arabicPeriod"/>
            </a:pPr>
            <a:r>
              <a:rPr lang="it-IT" sz="2000" b="1" dirty="0">
                <a:solidFill>
                  <a:srgbClr val="FF0000"/>
                </a:solidFill>
              </a:rPr>
              <a:t>Interessi fissati e comportamenti ripetitivi</a:t>
            </a:r>
          </a:p>
          <a:p>
            <a:pPr marL="0" indent="0">
              <a:buNone/>
            </a:pPr>
            <a:endParaRPr lang="it-IT" sz="1800" dirty="0"/>
          </a:p>
          <a:p>
            <a:pPr marL="0" indent="0">
              <a:buNone/>
            </a:pPr>
            <a:endParaRPr lang="it-IT" sz="1800" dirty="0" smtClean="0"/>
          </a:p>
          <a:p>
            <a:pPr marL="0" indent="0">
              <a:buNone/>
            </a:pPr>
            <a:endParaRPr lang="it-IT" sz="1800" dirty="0"/>
          </a:p>
          <a:p>
            <a:r>
              <a:rPr lang="it-IT" sz="1800" dirty="0" smtClean="0"/>
              <a:t>I </a:t>
            </a:r>
            <a:r>
              <a:rPr lang="it-IT" sz="1800" dirty="0"/>
              <a:t>deficit nella comunicazione e nel comportamento sociale sono inseparabili e più accuratamente considerati come un singolo insieme di sintomi con specificità rispetto all´ambiente e al contesto.</a:t>
            </a:r>
          </a:p>
          <a:p>
            <a:r>
              <a:rPr lang="it-IT" sz="1800" dirty="0"/>
              <a:t>I ritardi nel </a:t>
            </a:r>
            <a:r>
              <a:rPr lang="it-IT" sz="1800" i="1" dirty="0"/>
              <a:t>linguaggio</a:t>
            </a:r>
            <a:r>
              <a:rPr lang="it-IT" sz="1800" dirty="0"/>
              <a:t> </a:t>
            </a:r>
            <a:r>
              <a:rPr lang="it-IT" sz="1800" i="1" dirty="0"/>
              <a:t>non sono ne unici ne universali</a:t>
            </a:r>
            <a:r>
              <a:rPr lang="it-IT" sz="1800" dirty="0"/>
              <a:t> rispetto allo spettro autistico e sono più accuratamente considerati come un fattore che influenza la presentazione clinica della sintomatologia autistica piuttosto che come definitori della diagnosi.</a:t>
            </a:r>
          </a:p>
          <a:p>
            <a:r>
              <a:rPr lang="it-IT" sz="1800" dirty="0"/>
              <a:t>Richiedere che entrambi i criteri (1 e 2)i siano raggiunti aumenta la specificità della diagnosi senza intaccarne la sensibilità rispetto ai diversi livelli, dal moderato fino al più severo, mentre si mantiene la specificità con solo due domini.</a:t>
            </a:r>
          </a:p>
          <a:p>
            <a:r>
              <a:rPr lang="it-IT" sz="1800" dirty="0"/>
              <a:t>Le decisione sono state basate sulla letteratura, la consultazione di esperti e le discussioni nei gruppi di lavoro; i dati sono stati in un secondo momento confermati dalle analisi della CPEA e STAART, Università del Michigan, e i database del </a:t>
            </a:r>
            <a:r>
              <a:rPr lang="it-IT" sz="1800" dirty="0" err="1"/>
              <a:t>Simons</a:t>
            </a:r>
            <a:r>
              <a:rPr lang="it-IT" sz="1800" dirty="0"/>
              <a:t> Simplex Collection.</a:t>
            </a:r>
          </a:p>
          <a:p>
            <a:endParaRPr lang="it-IT" sz="1800" b="1" dirty="0"/>
          </a:p>
        </p:txBody>
      </p:sp>
      <p:sp>
        <p:nvSpPr>
          <p:cNvPr id="4" name="Freccia giù 3"/>
          <p:cNvSpPr/>
          <p:nvPr/>
        </p:nvSpPr>
        <p:spPr>
          <a:xfrm>
            <a:off x="3801654" y="1738738"/>
            <a:ext cx="332431" cy="90346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377735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2936"/>
            <a:ext cx="8229600" cy="1143000"/>
          </a:xfrm>
        </p:spPr>
        <p:txBody>
          <a:bodyPr>
            <a:noAutofit/>
          </a:bodyPr>
          <a:lstStyle/>
          <a:p>
            <a:r>
              <a:rPr lang="it-IT" sz="2800" b="1" dirty="0" smtClean="0"/>
              <a:t>Razionale: Diversi </a:t>
            </a:r>
            <a:r>
              <a:rPr lang="it-IT" sz="2800" b="1" dirty="0"/>
              <a:t>criteri socio-comunicativi sono stati uniti e specificati in modo da chiarire i requisiti diagnostici</a:t>
            </a:r>
            <a:br>
              <a:rPr lang="it-IT" sz="2800" b="1" dirty="0"/>
            </a:br>
            <a:endParaRPr lang="it-IT" sz="2800" dirty="0"/>
          </a:p>
        </p:txBody>
      </p:sp>
      <p:sp>
        <p:nvSpPr>
          <p:cNvPr id="3" name="Segnaposto contenuto 2"/>
          <p:cNvSpPr>
            <a:spLocks noGrp="1"/>
          </p:cNvSpPr>
          <p:nvPr>
            <p:ph idx="1"/>
          </p:nvPr>
        </p:nvSpPr>
        <p:spPr/>
        <p:txBody>
          <a:bodyPr>
            <a:normAutofit fontScale="92500" lnSpcReduction="10000"/>
          </a:bodyPr>
          <a:lstStyle/>
          <a:p>
            <a:pPr marL="0" indent="0">
              <a:buNone/>
            </a:pPr>
            <a:endParaRPr lang="it-IT" dirty="0"/>
          </a:p>
          <a:p>
            <a:r>
              <a:rPr lang="it-IT" dirty="0"/>
              <a:t>Nel DSM-IV criteri multipli riguardavano in realtà lo stesso sintomo e quindi pesavano troppo nella decisione della diagnosi.</a:t>
            </a:r>
          </a:p>
          <a:p>
            <a:r>
              <a:rPr lang="it-IT" dirty="0"/>
              <a:t>L´unione delle aree comunicative e sociali richiedeva un nuovo approccio ai criteri</a:t>
            </a:r>
          </a:p>
          <a:p>
            <a:r>
              <a:rPr lang="it-IT" dirty="0"/>
              <a:t>Una secondaria analisi dei dati è stata condotta sui sintomi socio-comunicativi per determinare l´insieme di sintomi  più sensibili e specifici per ogni gruppo di età e capacità linguistica.</a:t>
            </a:r>
          </a:p>
          <a:p>
            <a:pPr marL="0" indent="0">
              <a:buNone/>
            </a:pPr>
            <a:endParaRPr lang="it-IT" dirty="0"/>
          </a:p>
        </p:txBody>
      </p:sp>
    </p:spTree>
    <p:extLst>
      <p:ext uri="{BB962C8B-B14F-4D97-AF65-F5344CB8AC3E}">
        <p14:creationId xmlns:p14="http://schemas.microsoft.com/office/powerpoint/2010/main" val="3832395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Razionale: Interessi fissi e movimenti ripetitivi</a:t>
            </a:r>
            <a:br>
              <a:rPr lang="it-IT" sz="3200" b="1" dirty="0" smtClean="0"/>
            </a:br>
            <a:endParaRPr lang="it-IT" sz="3200" dirty="0"/>
          </a:p>
        </p:txBody>
      </p:sp>
      <p:sp>
        <p:nvSpPr>
          <p:cNvPr id="3" name="Segnaposto contenuto 2"/>
          <p:cNvSpPr>
            <a:spLocks noGrp="1"/>
          </p:cNvSpPr>
          <p:nvPr>
            <p:ph idx="1"/>
          </p:nvPr>
        </p:nvSpPr>
        <p:spPr>
          <a:xfrm>
            <a:off x="221621" y="869370"/>
            <a:ext cx="8762556" cy="5480433"/>
          </a:xfrm>
        </p:spPr>
        <p:txBody>
          <a:bodyPr>
            <a:noAutofit/>
          </a:bodyPr>
          <a:lstStyle/>
          <a:p>
            <a:pPr marL="0" indent="0">
              <a:buNone/>
            </a:pPr>
            <a:endParaRPr lang="it-IT" sz="1800" dirty="0"/>
          </a:p>
          <a:p>
            <a:r>
              <a:rPr lang="it-IT" sz="1800" dirty="0"/>
              <a:t>Richiedere che si manifestino almeno due sintomi aumenta la specificità del criterio senza diminuirne significativamente la sensibilità. La necessità di molteplici fonti di informazione include la capacità nell´osservazione clinica, il racconto di genitori</a:t>
            </a:r>
            <a:r>
              <a:rPr lang="it-IT" sz="1800" dirty="0" smtClean="0"/>
              <a:t>/assistenti/</a:t>
            </a:r>
            <a:r>
              <a:rPr lang="it-IT" sz="1800" dirty="0"/>
              <a:t>insegnanti ed è sottolineata dalla necessità di validare un´alta proporzione di criteri.</a:t>
            </a:r>
          </a:p>
          <a:p>
            <a:r>
              <a:rPr lang="it-IT" sz="1800" dirty="0"/>
              <a:t>La presenza, attraverso l´osservazione clinica o il racconto dei genitori, di una storia di interessi fissi, routine, rituali o movimenti stereotipati aumenta sensibilmente la stabilità di una diagnosi di spettro autistico nel tempo e la differenzia da altri tipi di disturbi.</a:t>
            </a:r>
          </a:p>
          <a:p>
            <a:r>
              <a:rPr lang="it-IT" sz="1800" dirty="0"/>
              <a:t>La riorganizzazione dei sottodomini aumenta la chiarezza e continua a permettere </a:t>
            </a:r>
            <a:r>
              <a:rPr lang="it-IT" sz="1800" dirty="0" smtClean="0"/>
              <a:t>una adeguata </a:t>
            </a:r>
            <a:r>
              <a:rPr lang="it-IT" sz="1800" dirty="0"/>
              <a:t>sensibilità e nel mentre aumenta la specificità attraverso esempi adatti a differenti età e livelli linguistici.</a:t>
            </a:r>
          </a:p>
          <a:p>
            <a:r>
              <a:rPr lang="it-IT" sz="1800" dirty="0"/>
              <a:t>Comportamenti sensoriali inusuali sono stati esplicitamente inclusi in un sottodominio, espandendo la specificazione di differenti comportamenti che possono essere codificati in questo dominio, con esempi particolarmente rilevanti per i bambini più piccoli</a:t>
            </a:r>
            <a:r>
              <a:rPr lang="it-IT" sz="1800" dirty="0" smtClean="0"/>
              <a:t>.</a:t>
            </a:r>
            <a:endParaRPr lang="it-IT" sz="1800" dirty="0"/>
          </a:p>
          <a:p>
            <a:pPr marL="0" indent="0">
              <a:buNone/>
            </a:pPr>
            <a:endParaRPr lang="it-IT" sz="1800" dirty="0" smtClean="0"/>
          </a:p>
          <a:p>
            <a:pPr marL="0" indent="0">
              <a:buNone/>
            </a:pPr>
            <a:r>
              <a:rPr lang="it-IT" sz="1800" dirty="0" smtClean="0"/>
              <a:t>I </a:t>
            </a:r>
            <a:r>
              <a:rPr lang="it-IT" sz="1800" dirty="0"/>
              <a:t>disturbi dello spettro autistico sono disturbi dello sviluppo neurologico che possono essere presenti dall´infanzia o dalla prima giovinezza, ma possono non essere rilevanti fino a più tardi a causa della minima richiesta sociale o della presenza di supporto da parte dei genitori nei primi anni</a:t>
            </a:r>
            <a:r>
              <a:rPr lang="it-IT" sz="1800" dirty="0" smtClean="0"/>
              <a:t>.</a:t>
            </a:r>
            <a:endParaRPr lang="it-IT" sz="1800" dirty="0"/>
          </a:p>
        </p:txBody>
      </p:sp>
    </p:spTree>
    <p:extLst>
      <p:ext uri="{BB962C8B-B14F-4D97-AF65-F5344CB8AC3E}">
        <p14:creationId xmlns:p14="http://schemas.microsoft.com/office/powerpoint/2010/main" val="21822398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Severità</a:t>
            </a:r>
            <a:endParaRPr lang="it-IT" dirty="0"/>
          </a:p>
        </p:txBody>
      </p:sp>
      <p:sp>
        <p:nvSpPr>
          <p:cNvPr id="3" name="Segnaposto contenuto 2"/>
          <p:cNvSpPr>
            <a:spLocks noGrp="1"/>
          </p:cNvSpPr>
          <p:nvPr>
            <p:ph idx="1"/>
          </p:nvPr>
        </p:nvSpPr>
        <p:spPr/>
        <p:txBody>
          <a:bodyPr>
            <a:normAutofit fontScale="77500" lnSpcReduction="20000"/>
          </a:bodyPr>
          <a:lstStyle/>
          <a:p>
            <a:pPr marL="0" indent="0">
              <a:buNone/>
            </a:pPr>
            <a:r>
              <a:rPr lang="it-IT" b="1" dirty="0">
                <a:solidFill>
                  <a:srgbClr val="FF0000"/>
                </a:solidFill>
              </a:rPr>
              <a:t>Livello 1</a:t>
            </a:r>
            <a:r>
              <a:rPr lang="it-IT" dirty="0">
                <a:solidFill>
                  <a:srgbClr val="FF0000"/>
                </a:solidFill>
              </a:rPr>
              <a:t>: Richiede supporto</a:t>
            </a:r>
          </a:p>
          <a:p>
            <a:endParaRPr lang="it-IT" dirty="0"/>
          </a:p>
          <a:p>
            <a:pPr marL="514350" indent="-514350">
              <a:buFont typeface="+mj-lt"/>
              <a:buAutoNum type="alphaLcPeriod"/>
            </a:pPr>
            <a:r>
              <a:rPr lang="it-IT" dirty="0"/>
              <a:t>Comunicazione sociale:  senza supporto i deficit nella comunicazione sociale causano impedimenti che possono essere notati. Ha difficoltà ad iniziare le interazioni sociali e mostra chiari esempi di atipicità o insuccesso nella risposta alle iniziative altrui. Può sembrare che abbia un ridotto interesse nell´interazione sociale.</a:t>
            </a:r>
          </a:p>
          <a:p>
            <a:pPr marL="514350" indent="-514350">
              <a:buFont typeface="+mj-lt"/>
              <a:buAutoNum type="alphaLcPeriod"/>
            </a:pPr>
            <a:r>
              <a:rPr lang="it-IT" dirty="0"/>
              <a:t>Interessi ristretti e comportamenti ripetitivi: Rituali e comportamenti ripetitivi causano un´interferenza significativa in uno o più contesti. Resiste ai tentativi da parte degli altri di interromperli.</a:t>
            </a:r>
          </a:p>
          <a:p>
            <a:endParaRPr lang="it-IT" u="sng" dirty="0"/>
          </a:p>
          <a:p>
            <a:endParaRPr lang="it-IT" u="sng" dirty="0"/>
          </a:p>
          <a:p>
            <a:endParaRPr lang="it-IT" u="sng" dirty="0"/>
          </a:p>
          <a:p>
            <a:endParaRPr lang="it-IT" u="sng" dirty="0"/>
          </a:p>
          <a:p>
            <a:endParaRPr lang="it-IT" u="sng" dirty="0"/>
          </a:p>
          <a:p>
            <a:endParaRPr lang="it-IT" u="sng" dirty="0"/>
          </a:p>
          <a:p>
            <a:endParaRPr lang="it-IT" b="1" u="sng" dirty="0"/>
          </a:p>
          <a:p>
            <a:endParaRPr lang="it-IT" b="1" u="sng" dirty="0"/>
          </a:p>
        </p:txBody>
      </p:sp>
    </p:spTree>
    <p:extLst>
      <p:ext uri="{BB962C8B-B14F-4D97-AF65-F5344CB8AC3E}">
        <p14:creationId xmlns:p14="http://schemas.microsoft.com/office/powerpoint/2010/main" val="34643993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Severità</a:t>
            </a:r>
            <a:endParaRPr lang="it-IT" dirty="0"/>
          </a:p>
        </p:txBody>
      </p:sp>
      <p:sp>
        <p:nvSpPr>
          <p:cNvPr id="3" name="Segnaposto contenuto 2"/>
          <p:cNvSpPr>
            <a:spLocks noGrp="1"/>
          </p:cNvSpPr>
          <p:nvPr>
            <p:ph idx="1"/>
          </p:nvPr>
        </p:nvSpPr>
        <p:spPr/>
        <p:txBody>
          <a:bodyPr>
            <a:noAutofit/>
          </a:bodyPr>
          <a:lstStyle/>
          <a:p>
            <a:pPr marL="0" indent="0">
              <a:buNone/>
            </a:pPr>
            <a:r>
              <a:rPr lang="it-IT" sz="2400" b="1" dirty="0">
                <a:solidFill>
                  <a:srgbClr val="FF0000"/>
                </a:solidFill>
              </a:rPr>
              <a:t>Livello 2</a:t>
            </a:r>
            <a:r>
              <a:rPr lang="it-IT" sz="2400" dirty="0">
                <a:solidFill>
                  <a:srgbClr val="FF0000"/>
                </a:solidFill>
              </a:rPr>
              <a:t>: Richiede supporto sostanziale</a:t>
            </a:r>
          </a:p>
          <a:p>
            <a:endParaRPr lang="it-IT" sz="2400" dirty="0"/>
          </a:p>
          <a:p>
            <a:pPr marL="514350" indent="-514350">
              <a:buFont typeface="+mj-lt"/>
              <a:buAutoNum type="alphaLcPeriod"/>
            </a:pPr>
            <a:r>
              <a:rPr lang="it-IT" sz="2400" dirty="0"/>
              <a:t>Comunicazione sociale:  Deficit marcati nella comunicazione sociale, verbale e non verbale, l´impedimento sociale appare evidente anche quando è presente supporto; iniziativa limitata nell´interazione sociale e ridotta o anormale risposta all´iniziativa degli altri.</a:t>
            </a:r>
          </a:p>
          <a:p>
            <a:pPr marL="514350" indent="-514350">
              <a:buFont typeface="+mj-lt"/>
              <a:buAutoNum type="alphaLcPeriod"/>
            </a:pPr>
            <a:r>
              <a:rPr lang="it-IT" sz="2400" dirty="0"/>
              <a:t>Interessi ristretti e comportamenti ripetitivi: Preoccupazioni, rituali fissi e/o comportamenti ripetitivi appaiono abbastanza di frequente da essere ovvi all´osservatore casuale ed interferiscono con il funzionamento in diversi contesti. Stress o frustrazione appaiono quando sono interrotti ed è difficile ridirigere l´attenzione</a:t>
            </a:r>
            <a:r>
              <a:rPr lang="it-IT" sz="2400" dirty="0" smtClean="0"/>
              <a:t>.</a:t>
            </a:r>
            <a:endParaRPr lang="it-IT" sz="2400" dirty="0"/>
          </a:p>
        </p:txBody>
      </p:sp>
    </p:spTree>
    <p:extLst>
      <p:ext uri="{BB962C8B-B14F-4D97-AF65-F5344CB8AC3E}">
        <p14:creationId xmlns:p14="http://schemas.microsoft.com/office/powerpoint/2010/main" val="21204457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a:t>
            </a:r>
            <a:r>
              <a:rPr lang="it-IT" dirty="0" smtClean="0"/>
              <a:t>everità</a:t>
            </a:r>
            <a:endParaRPr lang="it-IT" dirty="0"/>
          </a:p>
        </p:txBody>
      </p:sp>
      <p:sp>
        <p:nvSpPr>
          <p:cNvPr id="3" name="Segnaposto contenuto 2"/>
          <p:cNvSpPr>
            <a:spLocks noGrp="1"/>
          </p:cNvSpPr>
          <p:nvPr>
            <p:ph idx="1"/>
          </p:nvPr>
        </p:nvSpPr>
        <p:spPr/>
        <p:txBody>
          <a:bodyPr>
            <a:normAutofit fontScale="77500" lnSpcReduction="20000"/>
          </a:bodyPr>
          <a:lstStyle/>
          <a:p>
            <a:pPr marL="0" indent="0">
              <a:buNone/>
            </a:pPr>
            <a:r>
              <a:rPr lang="it-IT" b="1" dirty="0">
                <a:solidFill>
                  <a:srgbClr val="FF0000"/>
                </a:solidFill>
              </a:rPr>
              <a:t>Livello 3</a:t>
            </a:r>
            <a:r>
              <a:rPr lang="it-IT" dirty="0">
                <a:solidFill>
                  <a:srgbClr val="FF0000"/>
                </a:solidFill>
              </a:rPr>
              <a:t>: Richiede supporto molto sostanziale</a:t>
            </a:r>
          </a:p>
          <a:p>
            <a:pPr marL="0" indent="0">
              <a:buNone/>
            </a:pPr>
            <a:endParaRPr lang="it-IT" dirty="0"/>
          </a:p>
          <a:p>
            <a:pPr marL="514350" indent="-514350">
              <a:buFont typeface="+mj-lt"/>
              <a:buAutoNum type="alphaLcPeriod"/>
            </a:pPr>
            <a:r>
              <a:rPr lang="it-IT" dirty="0"/>
              <a:t>Comunicazione sociale: I severi deficit nella comunicazione sociale, verbale e non verbale, causano un impedimento severo nel funzionamento; iniziativa molto limitata nell´interazione sociale e minima risposta </a:t>
            </a:r>
            <a:r>
              <a:rPr lang="it-IT" dirty="0" smtClean="0"/>
              <a:t>alla iniziativa </a:t>
            </a:r>
            <a:r>
              <a:rPr lang="it-IT" dirty="0"/>
              <a:t>altrui.</a:t>
            </a:r>
          </a:p>
          <a:p>
            <a:pPr marL="514350" indent="-514350">
              <a:buFont typeface="+mj-lt"/>
              <a:buAutoNum type="alphaLcPeriod"/>
            </a:pPr>
            <a:r>
              <a:rPr lang="it-IT" dirty="0"/>
              <a:t>Interessi ristretti e comportamenti ripetitivi: Preoccupazioni, rituali fissi e/o comportamenti ripetitivi che interferiscono marcatamente con il funzionamento in tutte le sfere. Stress marcato quando i rituali o le routine sono interrotte; è molto difficile ridirigere dall´interesse fissativo o ritorna rapidamente ad esso</a:t>
            </a:r>
            <a:r>
              <a:rPr lang="it-IT" dirty="0" smtClean="0"/>
              <a:t>.</a:t>
            </a:r>
            <a:endParaRPr lang="it-IT" dirty="0"/>
          </a:p>
        </p:txBody>
      </p:sp>
    </p:spTree>
    <p:extLst>
      <p:ext uri="{BB962C8B-B14F-4D97-AF65-F5344CB8AC3E}">
        <p14:creationId xmlns:p14="http://schemas.microsoft.com/office/powerpoint/2010/main" val="274662372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357188"/>
            <a:ext cx="4110037" cy="5929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26" name="Text Box 2"/>
          <p:cNvSpPr txBox="1">
            <a:spLocks noChangeArrowheads="1"/>
          </p:cNvSpPr>
          <p:nvPr/>
        </p:nvSpPr>
        <p:spPr bwMode="auto">
          <a:xfrm>
            <a:off x="5143500" y="1857375"/>
            <a:ext cx="2884488"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SimSun" charset="0"/>
                <a:cs typeface="SimSun" charset="0"/>
              </a:defRPr>
            </a:lvl9pPr>
          </a:lstStyle>
          <a:p>
            <a:pPr>
              <a:buClrTx/>
              <a:buFontTx/>
              <a:buNone/>
              <a:defRPr/>
            </a:pPr>
            <a:r>
              <a:rPr lang="it-IT" sz="2400" b="1" smtClean="0">
                <a:solidFill>
                  <a:srgbClr val="000000"/>
                </a:solidFill>
                <a:latin typeface="Arial Unicode MS" charset="0"/>
              </a:rPr>
              <a:t>Sistema Nazionale per le Linee Guida </a:t>
            </a:r>
          </a:p>
          <a:p>
            <a:pPr>
              <a:buClrTx/>
              <a:buFontTx/>
              <a:buNone/>
              <a:defRPr/>
            </a:pPr>
            <a:endParaRPr lang="it-IT" sz="2400" b="1" smtClean="0">
              <a:solidFill>
                <a:srgbClr val="000000"/>
              </a:solidFill>
              <a:latin typeface="Arial Unicode MS" charset="0"/>
            </a:endParaRPr>
          </a:p>
          <a:p>
            <a:pPr>
              <a:buClrTx/>
              <a:buFontTx/>
              <a:buNone/>
              <a:defRPr/>
            </a:pPr>
            <a:r>
              <a:rPr lang="it-IT" sz="2400" b="1" smtClean="0">
                <a:solidFill>
                  <a:srgbClr val="000000"/>
                </a:solidFill>
                <a:latin typeface="Arial Unicode MS" charset="0"/>
              </a:rPr>
              <a:t>Istituto Superiore </a:t>
            </a:r>
          </a:p>
          <a:p>
            <a:pPr>
              <a:buClrTx/>
              <a:buFontTx/>
              <a:buNone/>
              <a:defRPr/>
            </a:pPr>
            <a:r>
              <a:rPr lang="it-IT" sz="2400" b="1" smtClean="0">
                <a:solidFill>
                  <a:srgbClr val="000000"/>
                </a:solidFill>
                <a:latin typeface="Arial Unicode MS" charset="0"/>
              </a:rPr>
              <a:t>Sanità </a:t>
            </a:r>
          </a:p>
        </p:txBody>
      </p:sp>
    </p:spTree>
    <p:extLst>
      <p:ext uri="{BB962C8B-B14F-4D97-AF65-F5344CB8AC3E}">
        <p14:creationId xmlns:p14="http://schemas.microsoft.com/office/powerpoint/2010/main" val="196321163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306" y="274638"/>
            <a:ext cx="7057494" cy="1143000"/>
          </a:xfrm>
        </p:spPr>
        <p:txBody>
          <a:bodyPr>
            <a:normAutofit fontScale="90000"/>
          </a:bodyPr>
          <a:lstStyle/>
          <a:p>
            <a:r>
              <a:rPr lang="it-IT" dirty="0" smtClean="0"/>
              <a:t>“Fragilità” della Diagnosi in caso di Autismo</a:t>
            </a:r>
            <a:endParaRPr lang="it-IT" dirty="0"/>
          </a:p>
        </p:txBody>
      </p:sp>
      <p:sp>
        <p:nvSpPr>
          <p:cNvPr id="3" name="Segnaposto contenuto 2"/>
          <p:cNvSpPr>
            <a:spLocks noGrp="1"/>
          </p:cNvSpPr>
          <p:nvPr>
            <p:ph idx="1"/>
          </p:nvPr>
        </p:nvSpPr>
        <p:spPr>
          <a:xfrm>
            <a:off x="158749" y="1885463"/>
            <a:ext cx="8874125" cy="4525963"/>
          </a:xfrm>
        </p:spPr>
        <p:txBody>
          <a:bodyPr>
            <a:noAutofit/>
          </a:bodyPr>
          <a:lstStyle/>
          <a:p>
            <a:r>
              <a:rPr lang="it-IT" sz="2000" b="1" dirty="0" smtClean="0"/>
              <a:t>Ogni Persona con Autismo è originale e diversa dalle altre</a:t>
            </a:r>
          </a:p>
          <a:p>
            <a:r>
              <a:rPr lang="it-IT" sz="2000" b="1" dirty="0" smtClean="0"/>
              <a:t>Fatica a farsi rappresentare dalla Categoria dell’Autismo, come prototipo</a:t>
            </a:r>
          </a:p>
          <a:p>
            <a:r>
              <a:rPr lang="it-IT" sz="2000" b="1" dirty="0" smtClean="0"/>
              <a:t>L’Autismo come “uno stato e una dinamica delle Funzioni mentali e del comportamento, e del Funzionamento Umano nell’ambiente” piuttosto che una malattia</a:t>
            </a:r>
            <a:endParaRPr lang="en-US" sz="2000" b="1" dirty="0"/>
          </a:p>
          <a:p>
            <a:r>
              <a:rPr lang="it-IT" sz="2000" b="1" dirty="0" smtClean="0"/>
              <a:t>La diagnosi clinica non contiene tutte le informazioni necessarie per il trattamento</a:t>
            </a:r>
          </a:p>
          <a:p>
            <a:r>
              <a:rPr lang="it-IT" sz="2000" b="1" dirty="0" smtClean="0"/>
              <a:t>La diagnosi clinica predice in modo alquanto incerto la prognosi e gli esiti, siano essi clinici, funzionali o di qualità di vita (necessari studi empirici come sta svolgendo Il Progetto Matrice) </a:t>
            </a:r>
          </a:p>
          <a:p>
            <a:r>
              <a:rPr lang="it-IT" sz="2000" b="1" dirty="0" smtClean="0"/>
              <a:t>Problemi di Validità della Diagnosi (capacità di riferirsi effettivamente a una determinata malattia, entità, costrutto sottostante)  </a:t>
            </a:r>
          </a:p>
          <a:p>
            <a:r>
              <a:rPr lang="it-IT" sz="2000" b="1" dirty="0" smtClean="0"/>
              <a:t>Problemi di Attendibilità della Diagnosi (livello di concordanza tra clinici diversi)</a:t>
            </a:r>
            <a:endParaRPr lang="it-IT" sz="2000" b="1" dirty="0"/>
          </a:p>
        </p:txBody>
      </p:sp>
      <p:pic>
        <p:nvPicPr>
          <p:cNvPr id="4" name="Immagine 3"/>
          <p:cNvPicPr>
            <a:picLocks noChangeAspect="1"/>
          </p:cNvPicPr>
          <p:nvPr/>
        </p:nvPicPr>
        <p:blipFill>
          <a:blip r:embed="rId2"/>
          <a:stretch>
            <a:fillRect/>
          </a:stretch>
        </p:blipFill>
        <p:spPr>
          <a:xfrm>
            <a:off x="0" y="-155149"/>
            <a:ext cx="1476375" cy="2018975"/>
          </a:xfrm>
          <a:prstGeom prst="rect">
            <a:avLst/>
          </a:prstGeom>
        </p:spPr>
      </p:pic>
    </p:spTree>
    <p:extLst>
      <p:ext uri="{BB962C8B-B14F-4D97-AF65-F5344CB8AC3E}">
        <p14:creationId xmlns:p14="http://schemas.microsoft.com/office/powerpoint/2010/main" val="40536740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b="1" dirty="0" smtClean="0"/>
              <a:t>I bambini autistici sono tutti diversi, tranne per il fatto che sono tutti belli</a:t>
            </a:r>
            <a:r>
              <a:rPr lang="it-IT" dirty="0" smtClean="0"/>
              <a:t>…</a:t>
            </a:r>
            <a:endParaRPr lang="it-IT" dirty="0"/>
          </a:p>
        </p:txBody>
      </p:sp>
      <p:pic>
        <p:nvPicPr>
          <p:cNvPr id="6" name="Segnaposto contenuto 5"/>
          <p:cNvPicPr>
            <a:picLocks noGrp="1" noChangeAspect="1"/>
          </p:cNvPicPr>
          <p:nvPr>
            <p:ph idx="1"/>
          </p:nvPr>
        </p:nvPicPr>
        <p:blipFill>
          <a:blip r:embed="rId2"/>
          <a:srcRect t="13007" b="13007"/>
          <a:stretch>
            <a:fillRect/>
          </a:stretch>
        </p:blipFill>
        <p:spPr>
          <a:xfrm>
            <a:off x="457200" y="1600200"/>
            <a:ext cx="3504633" cy="1927413"/>
          </a:xfrm>
        </p:spPr>
      </p:pic>
      <p:pic>
        <p:nvPicPr>
          <p:cNvPr id="7" name="Immagine 6"/>
          <p:cNvPicPr>
            <a:picLocks noChangeAspect="1"/>
          </p:cNvPicPr>
          <p:nvPr/>
        </p:nvPicPr>
        <p:blipFill>
          <a:blip r:embed="rId3"/>
          <a:stretch>
            <a:fillRect/>
          </a:stretch>
        </p:blipFill>
        <p:spPr>
          <a:xfrm>
            <a:off x="108269" y="3689563"/>
            <a:ext cx="2404844" cy="3168437"/>
          </a:xfrm>
          <a:prstGeom prst="rect">
            <a:avLst/>
          </a:prstGeom>
        </p:spPr>
      </p:pic>
      <p:pic>
        <p:nvPicPr>
          <p:cNvPr id="8" name="Immagine 7"/>
          <p:cNvPicPr>
            <a:picLocks noChangeAspect="1"/>
          </p:cNvPicPr>
          <p:nvPr/>
        </p:nvPicPr>
        <p:blipFill>
          <a:blip r:embed="rId4"/>
          <a:stretch>
            <a:fillRect/>
          </a:stretch>
        </p:blipFill>
        <p:spPr>
          <a:xfrm>
            <a:off x="5841236" y="3689563"/>
            <a:ext cx="3201600" cy="3030848"/>
          </a:xfrm>
          <a:prstGeom prst="rect">
            <a:avLst/>
          </a:prstGeom>
        </p:spPr>
      </p:pic>
      <p:pic>
        <p:nvPicPr>
          <p:cNvPr id="9" name="Immagine 8"/>
          <p:cNvPicPr>
            <a:picLocks noChangeAspect="1"/>
          </p:cNvPicPr>
          <p:nvPr/>
        </p:nvPicPr>
        <p:blipFill>
          <a:blip r:embed="rId5"/>
          <a:stretch>
            <a:fillRect/>
          </a:stretch>
        </p:blipFill>
        <p:spPr>
          <a:xfrm>
            <a:off x="2513113" y="3539281"/>
            <a:ext cx="3895898" cy="2599481"/>
          </a:xfrm>
          <a:prstGeom prst="rect">
            <a:avLst/>
          </a:prstGeom>
        </p:spPr>
      </p:pic>
      <p:pic>
        <p:nvPicPr>
          <p:cNvPr id="10" name="Immagine 9"/>
          <p:cNvPicPr>
            <a:picLocks noChangeAspect="1"/>
          </p:cNvPicPr>
          <p:nvPr/>
        </p:nvPicPr>
        <p:blipFill>
          <a:blip r:embed="rId6"/>
          <a:stretch>
            <a:fillRect/>
          </a:stretch>
        </p:blipFill>
        <p:spPr>
          <a:xfrm>
            <a:off x="5468808" y="1315479"/>
            <a:ext cx="3574028" cy="2374084"/>
          </a:xfrm>
          <a:prstGeom prst="rect">
            <a:avLst/>
          </a:prstGeom>
        </p:spPr>
      </p:pic>
    </p:spTree>
    <p:extLst>
      <p:ext uri="{BB962C8B-B14F-4D97-AF65-F5344CB8AC3E}">
        <p14:creationId xmlns:p14="http://schemas.microsoft.com/office/powerpoint/2010/main" val="29773828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2133601" y="555625"/>
            <a:ext cx="6867524" cy="5968999"/>
          </a:xfrm>
        </p:spPr>
        <p:txBody>
          <a:bodyPr>
            <a:noAutofit/>
          </a:bodyPr>
          <a:lstStyle/>
          <a:p>
            <a:pPr marL="0" indent="0">
              <a:buNone/>
            </a:pPr>
            <a:r>
              <a:rPr lang="it-IT" sz="2000" dirty="0" smtClean="0"/>
              <a:t>Fattori ambientali, come l’esposizione al piombo, la carenza di ferro o la malnutrizione, problemi perinatali e molte altre condizioni non genetiche sembrano avere in queste aree geografiche un ruolo patogenetico prevalente.</a:t>
            </a:r>
            <a:br>
              <a:rPr lang="it-IT" sz="2000" dirty="0" smtClean="0"/>
            </a:br>
            <a:r>
              <a:rPr lang="it-IT" sz="2000" dirty="0" smtClean="0"/>
              <a:t>La mancanza di dati epidemiologici adeguati e condivisi è stato uno dei motivi principali di esclusione anche dall’ultimo studio condotto dall’Organizzazione Mondiale di sanità e dalla World </a:t>
            </a:r>
            <a:r>
              <a:rPr lang="it-IT" sz="2000" dirty="0" err="1" smtClean="0"/>
              <a:t>Bank</a:t>
            </a:r>
            <a:r>
              <a:rPr lang="it-IT" sz="2000" dirty="0" smtClean="0"/>
              <a:t> </a:t>
            </a:r>
            <a:r>
              <a:rPr lang="it-IT" sz="2000" dirty="0" err="1" smtClean="0"/>
              <a:t>Burden</a:t>
            </a:r>
            <a:r>
              <a:rPr lang="it-IT" sz="2000" dirty="0" smtClean="0"/>
              <a:t> of </a:t>
            </a:r>
            <a:r>
              <a:rPr lang="it-IT" sz="2000" dirty="0" err="1" smtClean="0"/>
              <a:t>Disease</a:t>
            </a:r>
            <a:r>
              <a:rPr lang="it-IT" sz="2000" dirty="0" smtClean="0"/>
              <a:t>, con le conseguenze che la DI occupa ancora oggi una posizione di rilievo tra i </a:t>
            </a:r>
            <a:r>
              <a:rPr lang="it-IT" sz="2000" b="1" dirty="0" smtClean="0">
                <a:solidFill>
                  <a:srgbClr val="FF0000"/>
                </a:solidFill>
              </a:rPr>
              <a:t>“problemi nascosti</a:t>
            </a:r>
            <a:r>
              <a:rPr lang="it-IT" sz="2000" dirty="0" smtClean="0"/>
              <a:t>” della salute mondiale ed il divario tra offerta di servizi e bisogni insoddisfatti è diventato incalcolabile.</a:t>
            </a:r>
            <a:br>
              <a:rPr lang="it-IT" sz="2000" dirty="0" smtClean="0"/>
            </a:br>
            <a:r>
              <a:rPr lang="it-IT" sz="2000" dirty="0" smtClean="0"/>
              <a:t>L’Atlante WHO per la DI, di recentissima pubblicazione, rappresenta di fatto la prima occhiata generale che il mondo dà a questo problema. È il primo rapporto completo sulle risorse e sulle condizioni di cura in 170 paesi del mondo. Fornisce un’ampia descrizione della terminologia, dell’uso dei sistemi di classificazione, dell’organizzazione dei finanziamenti, dei modelli di assistenza, delle legislazioni, della diffusione di conoscenza, della formazione, nonché del ruolo delle organizzazioni nazionali e internazionali, delle fonti di informazione e della ricerca.</a:t>
            </a:r>
          </a:p>
          <a:p>
            <a:pPr marL="0" indent="0">
              <a:buNone/>
            </a:pPr>
            <a:endParaRPr lang="it-IT" sz="1800" dirty="0"/>
          </a:p>
        </p:txBody>
      </p:sp>
      <p:pic>
        <p:nvPicPr>
          <p:cNvPr id="4" name="Immagine 3"/>
          <p:cNvPicPr>
            <a:picLocks noChangeAspect="1"/>
          </p:cNvPicPr>
          <p:nvPr/>
        </p:nvPicPr>
        <p:blipFill>
          <a:blip r:embed="rId2"/>
          <a:stretch>
            <a:fillRect/>
          </a:stretch>
        </p:blipFill>
        <p:spPr>
          <a:xfrm>
            <a:off x="0" y="0"/>
            <a:ext cx="2133600" cy="3213100"/>
          </a:xfrm>
          <a:prstGeom prst="rect">
            <a:avLst/>
          </a:prstGeom>
        </p:spPr>
      </p:pic>
      <p:sp>
        <p:nvSpPr>
          <p:cNvPr id="5" name="Rettangolo 4"/>
          <p:cNvSpPr/>
          <p:nvPr/>
        </p:nvSpPr>
        <p:spPr>
          <a:xfrm>
            <a:off x="0" y="3364101"/>
            <a:ext cx="2286000" cy="861774"/>
          </a:xfrm>
          <a:prstGeom prst="rect">
            <a:avLst/>
          </a:prstGeom>
        </p:spPr>
        <p:txBody>
          <a:bodyPr>
            <a:spAutoFit/>
          </a:bodyPr>
          <a:lstStyle/>
          <a:p>
            <a:pPr marL="342900" lvl="0" indent="-342900">
              <a:spcBef>
                <a:spcPct val="20000"/>
              </a:spcBef>
              <a:buFont typeface="Arial"/>
              <a:buChar char="•"/>
            </a:pPr>
            <a:r>
              <a:rPr lang="it-IT" sz="1000" dirty="0">
                <a:solidFill>
                  <a:prstClr val="black"/>
                </a:solidFill>
              </a:rPr>
              <a:t>RIFERIMENTI</a:t>
            </a:r>
            <a:br>
              <a:rPr lang="it-IT" sz="1000" dirty="0">
                <a:solidFill>
                  <a:prstClr val="black"/>
                </a:solidFill>
              </a:rPr>
            </a:br>
            <a:r>
              <a:rPr lang="it-IT" sz="1000" dirty="0">
                <a:solidFill>
                  <a:prstClr val="black"/>
                </a:solidFill>
              </a:rPr>
              <a:t>WHO. Atlas: global </a:t>
            </a:r>
            <a:r>
              <a:rPr lang="it-IT" sz="1000" dirty="0" err="1">
                <a:solidFill>
                  <a:prstClr val="black"/>
                </a:solidFill>
              </a:rPr>
              <a:t>resources</a:t>
            </a:r>
            <a:r>
              <a:rPr lang="it-IT" sz="1000" dirty="0">
                <a:solidFill>
                  <a:prstClr val="black"/>
                </a:solidFill>
              </a:rPr>
              <a:t> for </a:t>
            </a:r>
            <a:r>
              <a:rPr lang="it-IT" sz="1000" dirty="0" err="1">
                <a:solidFill>
                  <a:prstClr val="black"/>
                </a:solidFill>
              </a:rPr>
              <a:t>persons</a:t>
            </a:r>
            <a:r>
              <a:rPr lang="it-IT" sz="1000" dirty="0">
                <a:solidFill>
                  <a:prstClr val="black"/>
                </a:solidFill>
              </a:rPr>
              <a:t> with </a:t>
            </a:r>
            <a:r>
              <a:rPr lang="it-IT" sz="1000" dirty="0" err="1">
                <a:solidFill>
                  <a:prstClr val="black"/>
                </a:solidFill>
              </a:rPr>
              <a:t>intellectual</a:t>
            </a:r>
            <a:r>
              <a:rPr lang="it-IT" sz="1000" dirty="0">
                <a:solidFill>
                  <a:prstClr val="black"/>
                </a:solidFill>
              </a:rPr>
              <a:t> </a:t>
            </a:r>
            <a:r>
              <a:rPr lang="it-IT" sz="1000" dirty="0" err="1">
                <a:solidFill>
                  <a:prstClr val="black"/>
                </a:solidFill>
              </a:rPr>
              <a:t>disabilities</a:t>
            </a:r>
            <a:r>
              <a:rPr lang="it-IT" sz="1000" dirty="0">
                <a:solidFill>
                  <a:prstClr val="black"/>
                </a:solidFill>
              </a:rPr>
              <a:t>. World </a:t>
            </a:r>
            <a:r>
              <a:rPr lang="it-IT" sz="1000" dirty="0" err="1">
                <a:solidFill>
                  <a:prstClr val="black"/>
                </a:solidFill>
              </a:rPr>
              <a:t>Health</a:t>
            </a:r>
            <a:r>
              <a:rPr lang="it-IT" sz="1000" dirty="0">
                <a:solidFill>
                  <a:prstClr val="black"/>
                </a:solidFill>
              </a:rPr>
              <a:t> Organization, Geneva, 2007.</a:t>
            </a:r>
          </a:p>
        </p:txBody>
      </p:sp>
    </p:spTree>
    <p:extLst>
      <p:ext uri="{BB962C8B-B14F-4D97-AF65-F5344CB8AC3E}">
        <p14:creationId xmlns:p14="http://schemas.microsoft.com/office/powerpoint/2010/main" val="17477222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1169988"/>
            <a:ext cx="9271000"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6838950" y="1628775"/>
            <a:ext cx="2016125" cy="406400"/>
          </a:xfrm>
          <a:prstGeom prst="rect">
            <a:avLst/>
          </a:prstGeom>
          <a:solidFill>
            <a:srgbClr val="99FF66"/>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it-IT" sz="2000" b="1">
                <a:latin typeface="Calibri" charset="0"/>
              </a:rPr>
              <a:t>DOMINI QdV </a:t>
            </a:r>
          </a:p>
        </p:txBody>
      </p:sp>
      <p:grpSp>
        <p:nvGrpSpPr>
          <p:cNvPr id="2" name="Group 4"/>
          <p:cNvGrpSpPr>
            <a:grpSpLocks/>
          </p:cNvGrpSpPr>
          <p:nvPr/>
        </p:nvGrpSpPr>
        <p:grpSpPr bwMode="auto">
          <a:xfrm>
            <a:off x="6705600" y="2146300"/>
            <a:ext cx="2305050" cy="3643313"/>
            <a:chOff x="4179" y="1079"/>
            <a:chExt cx="1452" cy="2295"/>
          </a:xfrm>
        </p:grpSpPr>
        <p:sp>
          <p:nvSpPr>
            <p:cNvPr id="32777" name="Text Box 5"/>
            <p:cNvSpPr txBox="1">
              <a:spLocks noChangeArrowheads="1"/>
            </p:cNvSpPr>
            <p:nvPr/>
          </p:nvSpPr>
          <p:spPr bwMode="auto">
            <a:xfrm>
              <a:off x="4179" y="1079"/>
              <a:ext cx="1452" cy="218"/>
            </a:xfrm>
            <a:prstGeom prst="rect">
              <a:avLst/>
            </a:prstGeom>
            <a:solidFill>
              <a:srgbClr val="99FF66"/>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it-IT" sz="1600">
                  <a:latin typeface="Calibri" charset="0"/>
                </a:rPr>
                <a:t>Benessere Emozionale</a:t>
              </a:r>
            </a:p>
          </p:txBody>
        </p:sp>
        <p:sp>
          <p:nvSpPr>
            <p:cNvPr id="32778" name="Text Box 6"/>
            <p:cNvSpPr txBox="1">
              <a:spLocks noChangeArrowheads="1"/>
            </p:cNvSpPr>
            <p:nvPr/>
          </p:nvSpPr>
          <p:spPr bwMode="auto">
            <a:xfrm>
              <a:off x="4179" y="1344"/>
              <a:ext cx="1452" cy="218"/>
            </a:xfrm>
            <a:prstGeom prst="rect">
              <a:avLst/>
            </a:prstGeom>
            <a:solidFill>
              <a:srgbClr val="99FF66"/>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it-IT" sz="1600">
                  <a:latin typeface="Calibri" charset="0"/>
                </a:rPr>
                <a:t>Benessere Fisico</a:t>
              </a:r>
            </a:p>
          </p:txBody>
        </p:sp>
        <p:sp>
          <p:nvSpPr>
            <p:cNvPr id="32779" name="Text Box 7"/>
            <p:cNvSpPr txBox="1">
              <a:spLocks noChangeArrowheads="1"/>
            </p:cNvSpPr>
            <p:nvPr/>
          </p:nvSpPr>
          <p:spPr bwMode="auto">
            <a:xfrm>
              <a:off x="4179" y="1616"/>
              <a:ext cx="1452" cy="218"/>
            </a:xfrm>
            <a:prstGeom prst="rect">
              <a:avLst/>
            </a:prstGeom>
            <a:solidFill>
              <a:srgbClr val="99FF66"/>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it-IT" sz="1600">
                  <a:latin typeface="Calibri" charset="0"/>
                </a:rPr>
                <a:t>Benessere Materiale</a:t>
              </a:r>
            </a:p>
          </p:txBody>
        </p:sp>
        <p:sp>
          <p:nvSpPr>
            <p:cNvPr id="32780" name="Text Box 8"/>
            <p:cNvSpPr txBox="1">
              <a:spLocks noChangeArrowheads="1"/>
            </p:cNvSpPr>
            <p:nvPr/>
          </p:nvSpPr>
          <p:spPr bwMode="auto">
            <a:xfrm>
              <a:off x="4179" y="1888"/>
              <a:ext cx="1452" cy="218"/>
            </a:xfrm>
            <a:prstGeom prst="rect">
              <a:avLst/>
            </a:prstGeom>
            <a:solidFill>
              <a:srgbClr val="99FF66"/>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it-IT" sz="1600">
                  <a:latin typeface="Calibri" charset="0"/>
                </a:rPr>
                <a:t>Sviluppo Personale</a:t>
              </a:r>
            </a:p>
          </p:txBody>
        </p:sp>
        <p:sp>
          <p:nvSpPr>
            <p:cNvPr id="3" name="Text Box 9"/>
            <p:cNvSpPr txBox="1">
              <a:spLocks noChangeArrowheads="1"/>
            </p:cNvSpPr>
            <p:nvPr/>
          </p:nvSpPr>
          <p:spPr bwMode="auto">
            <a:xfrm>
              <a:off x="4179" y="2196"/>
              <a:ext cx="1452" cy="213"/>
            </a:xfrm>
            <a:prstGeom prst="rect">
              <a:avLst/>
            </a:prstGeom>
            <a:solidFill>
              <a:srgbClr val="99FF66"/>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it-IT" sz="1600">
                  <a:latin typeface="Calibri" charset="0"/>
                </a:rPr>
                <a:t>Relazioni Interpersonali</a:t>
              </a:r>
            </a:p>
          </p:txBody>
        </p:sp>
        <p:sp>
          <p:nvSpPr>
            <p:cNvPr id="4" name="Text Box 10"/>
            <p:cNvSpPr txBox="1">
              <a:spLocks noChangeArrowheads="1"/>
            </p:cNvSpPr>
            <p:nvPr/>
          </p:nvSpPr>
          <p:spPr bwMode="auto">
            <a:xfrm>
              <a:off x="4179" y="2568"/>
              <a:ext cx="1452" cy="218"/>
            </a:xfrm>
            <a:prstGeom prst="rect">
              <a:avLst/>
            </a:prstGeom>
            <a:solidFill>
              <a:srgbClr val="99FF66"/>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it-IT" sz="1600">
                  <a:latin typeface="Calibri" charset="0"/>
                </a:rPr>
                <a:t>Autodeterminazione</a:t>
              </a:r>
            </a:p>
          </p:txBody>
        </p:sp>
        <p:sp>
          <p:nvSpPr>
            <p:cNvPr id="5" name="Text Box 11"/>
            <p:cNvSpPr txBox="1">
              <a:spLocks noChangeArrowheads="1"/>
            </p:cNvSpPr>
            <p:nvPr/>
          </p:nvSpPr>
          <p:spPr bwMode="auto">
            <a:xfrm>
              <a:off x="4179" y="2840"/>
              <a:ext cx="1452" cy="213"/>
            </a:xfrm>
            <a:prstGeom prst="rect">
              <a:avLst/>
            </a:prstGeom>
            <a:solidFill>
              <a:srgbClr val="99FF66"/>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it-IT" sz="1600">
                  <a:latin typeface="Calibri" charset="0"/>
                </a:rPr>
                <a:t>Inclusione sociale</a:t>
              </a:r>
            </a:p>
          </p:txBody>
        </p:sp>
        <p:sp>
          <p:nvSpPr>
            <p:cNvPr id="6" name="Text Box 12"/>
            <p:cNvSpPr txBox="1">
              <a:spLocks noChangeArrowheads="1"/>
            </p:cNvSpPr>
            <p:nvPr/>
          </p:nvSpPr>
          <p:spPr bwMode="auto">
            <a:xfrm>
              <a:off x="4179" y="3156"/>
              <a:ext cx="1452" cy="218"/>
            </a:xfrm>
            <a:prstGeom prst="rect">
              <a:avLst/>
            </a:prstGeom>
            <a:solidFill>
              <a:srgbClr val="99FF66"/>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it-IT" sz="1600">
                  <a:latin typeface="Calibri" charset="0"/>
                </a:rPr>
                <a:t>Diritti ed empowerment</a:t>
              </a:r>
            </a:p>
          </p:txBody>
        </p:sp>
      </p:grpSp>
      <p:sp>
        <p:nvSpPr>
          <p:cNvPr id="32781" name="Text Box 13"/>
          <p:cNvSpPr txBox="1">
            <a:spLocks noChangeArrowheads="1"/>
          </p:cNvSpPr>
          <p:nvPr/>
        </p:nvSpPr>
        <p:spPr bwMode="auto">
          <a:xfrm>
            <a:off x="6192838" y="836613"/>
            <a:ext cx="2951162" cy="314325"/>
          </a:xfrm>
          <a:prstGeom prst="rect">
            <a:avLst/>
          </a:prstGeom>
          <a:solidFill>
            <a:srgbClr val="99FF66"/>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it-IT" sz="1400" b="1">
                <a:solidFill>
                  <a:srgbClr val="000000"/>
                </a:solidFill>
                <a:latin typeface="Calibri" charset="0"/>
              </a:rPr>
              <a:t>FUNZIONAMENTO INDIVIDUALE</a:t>
            </a:r>
          </a:p>
        </p:txBody>
      </p:sp>
      <p:sp>
        <p:nvSpPr>
          <p:cNvPr id="32782" name="Text Box 14"/>
          <p:cNvSpPr txBox="1">
            <a:spLocks noChangeArrowheads="1"/>
          </p:cNvSpPr>
          <p:nvPr/>
        </p:nvSpPr>
        <p:spPr bwMode="auto">
          <a:xfrm>
            <a:off x="611188" y="836613"/>
            <a:ext cx="2951162" cy="314325"/>
          </a:xfrm>
          <a:prstGeom prst="rect">
            <a:avLst/>
          </a:prstGeom>
          <a:solidFill>
            <a:srgbClr val="99FF66"/>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it-IT" sz="1400" b="1">
                <a:solidFill>
                  <a:srgbClr val="000000"/>
                </a:solidFill>
                <a:latin typeface="Calibri" charset="0"/>
              </a:rPr>
              <a:t>FUNZIONAMENTO INDIVIDUALE</a:t>
            </a:r>
          </a:p>
        </p:txBody>
      </p:sp>
      <p:sp>
        <p:nvSpPr>
          <p:cNvPr id="32783" name="Text Box 15"/>
          <p:cNvSpPr txBox="1">
            <a:spLocks noChangeArrowheads="1"/>
          </p:cNvSpPr>
          <p:nvPr/>
        </p:nvSpPr>
        <p:spPr bwMode="auto">
          <a:xfrm rot="-5400000">
            <a:off x="-1067594" y="3810794"/>
            <a:ext cx="2951163" cy="314325"/>
          </a:xfrm>
          <a:prstGeom prst="rect">
            <a:avLst/>
          </a:prstGeom>
          <a:solidFill>
            <a:srgbClr val="99FF66"/>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it-IT" sz="1400" b="1">
                <a:solidFill>
                  <a:srgbClr val="000000"/>
                </a:solidFill>
                <a:latin typeface="Calibri" charset="0"/>
              </a:rPr>
              <a:t>DIMENSIONI MODELLO AAMR</a:t>
            </a:r>
          </a:p>
        </p:txBody>
      </p:sp>
      <p:sp>
        <p:nvSpPr>
          <p:cNvPr id="32784" name="Text Box 16"/>
          <p:cNvSpPr txBox="1">
            <a:spLocks noChangeArrowheads="1"/>
          </p:cNvSpPr>
          <p:nvPr/>
        </p:nvSpPr>
        <p:spPr bwMode="auto">
          <a:xfrm>
            <a:off x="3352800" y="1989138"/>
            <a:ext cx="2951163" cy="314325"/>
          </a:xfrm>
          <a:prstGeom prst="rect">
            <a:avLst/>
          </a:prstGeom>
          <a:solidFill>
            <a:srgbClr val="99FF66"/>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it-IT" sz="1400" b="1">
                <a:solidFill>
                  <a:srgbClr val="000000"/>
                </a:solidFill>
                <a:latin typeface="Calibri" charset="0"/>
              </a:rPr>
              <a:t>PROGRAMMAZIONE SOSTEGNI</a:t>
            </a:r>
          </a:p>
        </p:txBody>
      </p:sp>
      <p:sp>
        <p:nvSpPr>
          <p:cNvPr id="32776" name="Rectangle 17"/>
          <p:cNvSpPr>
            <a:spLocks noChangeArrowheads="1"/>
          </p:cNvSpPr>
          <p:nvPr/>
        </p:nvSpPr>
        <p:spPr bwMode="auto">
          <a:xfrm>
            <a:off x="1042988" y="0"/>
            <a:ext cx="73453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it-IT" sz="3200" b="1">
                <a:solidFill>
                  <a:srgbClr val="FF0000"/>
                </a:solidFill>
                <a:latin typeface="Calibri" charset="0"/>
              </a:rPr>
              <a:t>10/11 AAIDD Modello dei Sostegni</a:t>
            </a:r>
          </a:p>
        </p:txBody>
      </p:sp>
    </p:spTree>
    <p:extLst>
      <p:ext uri="{BB962C8B-B14F-4D97-AF65-F5344CB8AC3E}">
        <p14:creationId xmlns:p14="http://schemas.microsoft.com/office/powerpoint/2010/main" val="1714232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iterate type="lt">
                                    <p:tmPct val="0"/>
                                  </p:iterate>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par>
                                <p:cTn id="8" presetID="48" presetClass="entr" presetSubtype="0" accel="50000" fill="hold" grpId="0" nodeType="withEffect">
                                  <p:stCondLst>
                                    <p:cond delay="0"/>
                                  </p:stCondLst>
                                  <p:childTnLst>
                                    <p:set>
                                      <p:cBhvr>
                                        <p:cTn id="9" dur="1" fill="hold">
                                          <p:stCondLst>
                                            <p:cond delay="0"/>
                                          </p:stCondLst>
                                        </p:cTn>
                                        <p:tgtEl>
                                          <p:spTgt spid="32781"/>
                                        </p:tgtEl>
                                        <p:attrNameLst>
                                          <p:attrName>style.visibility</p:attrName>
                                        </p:attrNameLst>
                                      </p:cBhvr>
                                      <p:to>
                                        <p:strVal val="visible"/>
                                      </p:to>
                                    </p:set>
                                    <p:anim calcmode="lin" valueType="num">
                                      <p:cBhvr>
                                        <p:cTn id="10" dur="1000" fill="hold"/>
                                        <p:tgtEl>
                                          <p:spTgt spid="3278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 dur="1000" fill="hold"/>
                                        <p:tgtEl>
                                          <p:spTgt spid="32781"/>
                                        </p:tgtEl>
                                        <p:attrNameLst>
                                          <p:attrName>ppt_x</p:attrName>
                                        </p:attrNameLst>
                                      </p:cBhvr>
                                      <p:tavLst>
                                        <p:tav tm="0">
                                          <p:val>
                                            <p:fltVal val="-1"/>
                                          </p:val>
                                        </p:tav>
                                        <p:tav tm="50000">
                                          <p:val>
                                            <p:fltVal val="0.95"/>
                                          </p:val>
                                        </p:tav>
                                        <p:tav tm="100000">
                                          <p:val>
                                            <p:strVal val="#ppt_x"/>
                                          </p:val>
                                        </p:tav>
                                      </p:tavLst>
                                    </p:anim>
                                    <p:anim calcmode="lin" valueType="num">
                                      <p:cBhvr>
                                        <p:cTn id="12" dur="1000" fill="hold"/>
                                        <p:tgtEl>
                                          <p:spTgt spid="32781"/>
                                        </p:tgtEl>
                                        <p:attrNameLst>
                                          <p:attrName>ppt_y</p:attrName>
                                        </p:attrNameLst>
                                      </p:cBhvr>
                                      <p:tavLst>
                                        <p:tav tm="0">
                                          <p:val>
                                            <p:strVal val="#ppt_y"/>
                                          </p:val>
                                        </p:tav>
                                        <p:tav tm="100000">
                                          <p:val>
                                            <p:strVal val="#ppt_y"/>
                                          </p:val>
                                        </p:tav>
                                      </p:tavLst>
                                    </p:anim>
                                    <p:animEffect transition="in" filter="fade">
                                      <p:cBhvr>
                                        <p:cTn id="13" dur="1000"/>
                                        <p:tgtEl>
                                          <p:spTgt spid="32781"/>
                                        </p:tgtEl>
                                      </p:cBhvr>
                                    </p:animEffect>
                                  </p:childTnLst>
                                </p:cTn>
                              </p:par>
                              <p:par>
                                <p:cTn id="14" presetID="48" presetClass="entr" presetSubtype="0" accel="50000" fill="hold" grpId="0" nodeType="withEffect">
                                  <p:stCondLst>
                                    <p:cond delay="0"/>
                                  </p:stCondLst>
                                  <p:childTnLst>
                                    <p:set>
                                      <p:cBhvr>
                                        <p:cTn id="15" dur="1" fill="hold">
                                          <p:stCondLst>
                                            <p:cond delay="0"/>
                                          </p:stCondLst>
                                        </p:cTn>
                                        <p:tgtEl>
                                          <p:spTgt spid="32782"/>
                                        </p:tgtEl>
                                        <p:attrNameLst>
                                          <p:attrName>style.visibility</p:attrName>
                                        </p:attrNameLst>
                                      </p:cBhvr>
                                      <p:to>
                                        <p:strVal val="visible"/>
                                      </p:to>
                                    </p:set>
                                    <p:anim calcmode="lin" valueType="num">
                                      <p:cBhvr>
                                        <p:cTn id="16" dur="1000" fill="hold"/>
                                        <p:tgtEl>
                                          <p:spTgt spid="3278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32782"/>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32782"/>
                                        </p:tgtEl>
                                        <p:attrNameLst>
                                          <p:attrName>ppt_y</p:attrName>
                                        </p:attrNameLst>
                                      </p:cBhvr>
                                      <p:tavLst>
                                        <p:tav tm="0">
                                          <p:val>
                                            <p:strVal val="#ppt_y"/>
                                          </p:val>
                                        </p:tav>
                                        <p:tav tm="100000">
                                          <p:val>
                                            <p:strVal val="#ppt_y"/>
                                          </p:val>
                                        </p:tav>
                                      </p:tavLst>
                                    </p:anim>
                                    <p:animEffect transition="in" filter="fade">
                                      <p:cBhvr>
                                        <p:cTn id="19" dur="1000"/>
                                        <p:tgtEl>
                                          <p:spTgt spid="3278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32784"/>
                                        </p:tgtEl>
                                        <p:attrNameLst>
                                          <p:attrName>style.visibility</p:attrName>
                                        </p:attrNameLst>
                                      </p:cBhvr>
                                      <p:to>
                                        <p:strVal val="visible"/>
                                      </p:to>
                                    </p:set>
                                    <p:anim calcmode="lin" valueType="num">
                                      <p:cBhvr>
                                        <p:cTn id="24" dur="1000" fill="hold"/>
                                        <p:tgtEl>
                                          <p:spTgt spid="32784"/>
                                        </p:tgtEl>
                                        <p:attrNameLst>
                                          <p:attrName>ppt_w</p:attrName>
                                        </p:attrNameLst>
                                      </p:cBhvr>
                                      <p:tavLst>
                                        <p:tav tm="0">
                                          <p:val>
                                            <p:fltVal val="0"/>
                                          </p:val>
                                        </p:tav>
                                        <p:tav tm="100000">
                                          <p:val>
                                            <p:strVal val="#ppt_w"/>
                                          </p:val>
                                        </p:tav>
                                      </p:tavLst>
                                    </p:anim>
                                    <p:anim calcmode="lin" valueType="num">
                                      <p:cBhvr>
                                        <p:cTn id="25" dur="1000" fill="hold"/>
                                        <p:tgtEl>
                                          <p:spTgt spid="32784"/>
                                        </p:tgtEl>
                                        <p:attrNameLst>
                                          <p:attrName>ppt_h</p:attrName>
                                        </p:attrNameLst>
                                      </p:cBhvr>
                                      <p:tavLst>
                                        <p:tav tm="0">
                                          <p:val>
                                            <p:fltVal val="0"/>
                                          </p:val>
                                        </p:tav>
                                        <p:tav tm="100000">
                                          <p:val>
                                            <p:strVal val="#ppt_h"/>
                                          </p:val>
                                        </p:tav>
                                      </p:tavLst>
                                    </p:anim>
                                    <p:anim calcmode="lin" valueType="num">
                                      <p:cBhvr>
                                        <p:cTn id="26" dur="1000" fill="hold"/>
                                        <p:tgtEl>
                                          <p:spTgt spid="32784"/>
                                        </p:tgtEl>
                                        <p:attrNameLst>
                                          <p:attrName>style.rotation</p:attrName>
                                        </p:attrNameLst>
                                      </p:cBhvr>
                                      <p:tavLst>
                                        <p:tav tm="0">
                                          <p:val>
                                            <p:fltVal val="90"/>
                                          </p:val>
                                        </p:tav>
                                        <p:tav tm="100000">
                                          <p:val>
                                            <p:fltVal val="0"/>
                                          </p:val>
                                        </p:tav>
                                      </p:tavLst>
                                    </p:anim>
                                    <p:animEffect transition="in" filter="fade">
                                      <p:cBhvr>
                                        <p:cTn id="27" dur="1000"/>
                                        <p:tgtEl>
                                          <p:spTgt spid="327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32783"/>
                                        </p:tgtEl>
                                        <p:attrNameLst>
                                          <p:attrName>style.visibility</p:attrName>
                                        </p:attrNameLst>
                                      </p:cBhvr>
                                      <p:to>
                                        <p:strVal val="visible"/>
                                      </p:to>
                                    </p:set>
                                    <p:animScale>
                                      <p:cBhvr>
                                        <p:cTn id="32" dur="1000" decel="50000" fill="hold">
                                          <p:stCondLst>
                                            <p:cond delay="0"/>
                                          </p:stCondLst>
                                        </p:cTn>
                                        <p:tgtEl>
                                          <p:spTgt spid="327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2783"/>
                                        </p:tgtEl>
                                        <p:attrNameLst>
                                          <p:attrName>ppt_x</p:attrName>
                                          <p:attrName>ppt_y</p:attrName>
                                        </p:attrNameLst>
                                      </p:cBhvr>
                                    </p:animMotion>
                                    <p:animEffect transition="in" filter="fade">
                                      <p:cBhvr>
                                        <p:cTn id="34" dur="1000"/>
                                        <p:tgtEl>
                                          <p:spTgt spid="3278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32771"/>
                                        </p:tgtEl>
                                        <p:attrNameLst>
                                          <p:attrName>style.visibility</p:attrName>
                                        </p:attrNameLst>
                                      </p:cBhvr>
                                      <p:to>
                                        <p:strVal val="visible"/>
                                      </p:to>
                                    </p:set>
                                    <p:animEffect transition="in" filter="fade">
                                      <p:cBhvr>
                                        <p:cTn id="39" dur="2000"/>
                                        <p:tgtEl>
                                          <p:spTgt spid="32771"/>
                                        </p:tgtEl>
                                      </p:cBhvr>
                                    </p:animEffect>
                                    <p:anim calcmode="lin" valueType="num">
                                      <p:cBhvr>
                                        <p:cTn id="40" dur="2000" fill="hold"/>
                                        <p:tgtEl>
                                          <p:spTgt spid="32771"/>
                                        </p:tgtEl>
                                        <p:attrNameLst>
                                          <p:attrName>style.rotation</p:attrName>
                                        </p:attrNameLst>
                                      </p:cBhvr>
                                      <p:tavLst>
                                        <p:tav tm="0">
                                          <p:val>
                                            <p:fltVal val="720"/>
                                          </p:val>
                                        </p:tav>
                                        <p:tav tm="100000">
                                          <p:val>
                                            <p:fltVal val="0"/>
                                          </p:val>
                                        </p:tav>
                                      </p:tavLst>
                                    </p:anim>
                                    <p:anim calcmode="lin" valueType="num">
                                      <p:cBhvr>
                                        <p:cTn id="41" dur="2000" fill="hold"/>
                                        <p:tgtEl>
                                          <p:spTgt spid="32771"/>
                                        </p:tgtEl>
                                        <p:attrNameLst>
                                          <p:attrName>ppt_h</p:attrName>
                                        </p:attrNameLst>
                                      </p:cBhvr>
                                      <p:tavLst>
                                        <p:tav tm="0">
                                          <p:val>
                                            <p:fltVal val="0"/>
                                          </p:val>
                                        </p:tav>
                                        <p:tav tm="100000">
                                          <p:val>
                                            <p:strVal val="#ppt_h"/>
                                          </p:val>
                                        </p:tav>
                                      </p:tavLst>
                                    </p:anim>
                                    <p:anim calcmode="lin" valueType="num">
                                      <p:cBhvr>
                                        <p:cTn id="42" dur="2000" fill="hold"/>
                                        <p:tgtEl>
                                          <p:spTgt spid="32771"/>
                                        </p:tgtEl>
                                        <p:attrNameLst>
                                          <p:attrName>ppt_w</p:attrName>
                                        </p:attrNameLst>
                                      </p:cBhvr>
                                      <p:tavLst>
                                        <p:tav tm="0">
                                          <p:val>
                                            <p:fltVal val="0"/>
                                          </p:val>
                                        </p:tav>
                                        <p:tav tm="100000">
                                          <p:val>
                                            <p:strVal val="#ppt_w"/>
                                          </p:val>
                                        </p:tav>
                                      </p:tavLst>
                                    </p:anim>
                                  </p:childTnLst>
                                </p:cTn>
                              </p:par>
                              <p:par>
                                <p:cTn id="43" presetID="35"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2000"/>
                                        <p:tgtEl>
                                          <p:spTgt spid="2"/>
                                        </p:tgtEl>
                                      </p:cBhvr>
                                    </p:animEffect>
                                    <p:anim calcmode="lin" valueType="num">
                                      <p:cBhvr>
                                        <p:cTn id="46" dur="2000" fill="hold"/>
                                        <p:tgtEl>
                                          <p:spTgt spid="2"/>
                                        </p:tgtEl>
                                        <p:attrNameLst>
                                          <p:attrName>style.rotation</p:attrName>
                                        </p:attrNameLst>
                                      </p:cBhvr>
                                      <p:tavLst>
                                        <p:tav tm="0">
                                          <p:val>
                                            <p:fltVal val="720"/>
                                          </p:val>
                                        </p:tav>
                                        <p:tav tm="100000">
                                          <p:val>
                                            <p:fltVal val="0"/>
                                          </p:val>
                                        </p:tav>
                                      </p:tavLst>
                                    </p:anim>
                                    <p:anim calcmode="lin" valueType="num">
                                      <p:cBhvr>
                                        <p:cTn id="47" dur="2000" fill="hold"/>
                                        <p:tgtEl>
                                          <p:spTgt spid="2"/>
                                        </p:tgtEl>
                                        <p:attrNameLst>
                                          <p:attrName>ppt_h</p:attrName>
                                        </p:attrNameLst>
                                      </p:cBhvr>
                                      <p:tavLst>
                                        <p:tav tm="0">
                                          <p:val>
                                            <p:fltVal val="0"/>
                                          </p:val>
                                        </p:tav>
                                        <p:tav tm="100000">
                                          <p:val>
                                            <p:strVal val="#ppt_h"/>
                                          </p:val>
                                        </p:tav>
                                      </p:tavLst>
                                    </p:anim>
                                    <p:anim calcmode="lin" valueType="num">
                                      <p:cBhvr>
                                        <p:cTn id="48"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P spid="32781" grpId="0" animBg="1"/>
      <p:bldP spid="32782" grpId="0" animBg="1"/>
      <p:bldP spid="32783" grpId="0" animBg="1"/>
      <p:bldP spid="3278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olo 1"/>
          <p:cNvSpPr>
            <a:spLocks noGrp="1"/>
          </p:cNvSpPr>
          <p:nvPr>
            <p:ph type="title" idx="4294967295"/>
          </p:nvPr>
        </p:nvSpPr>
        <p:spPr>
          <a:xfrm>
            <a:off x="179388" y="0"/>
            <a:ext cx="8785225" cy="1700213"/>
          </a:xfrm>
        </p:spPr>
        <p:txBody>
          <a:bodyPr/>
          <a:lstStyle/>
          <a:p>
            <a:pPr eaLnBrk="1" hangingPunct="1"/>
            <a:r>
              <a:rPr lang="it-IT" sz="1600" b="1">
                <a:solidFill>
                  <a:srgbClr val="7030A0"/>
                </a:solidFill>
                <a:latin typeface="Calibri" charset="0"/>
                <a:ea typeface="ＭＳ Ｐゴシック" charset="0"/>
                <a:cs typeface="ＭＳ Ｐゴシック" charset="0"/>
              </a:rPr>
              <a:t>ICF, Classificazione Internazionale del Funzionamento e della Salute. Dalla prospettiva</a:t>
            </a:r>
            <a:br>
              <a:rPr lang="it-IT" sz="1600" b="1">
                <a:solidFill>
                  <a:srgbClr val="7030A0"/>
                </a:solidFill>
                <a:latin typeface="Calibri" charset="0"/>
                <a:ea typeface="ＭＳ Ｐゴシック" charset="0"/>
                <a:cs typeface="ＭＳ Ｐゴシック" charset="0"/>
              </a:rPr>
            </a:br>
            <a:r>
              <a:rPr lang="it-IT" sz="1600" b="1">
                <a:solidFill>
                  <a:srgbClr val="7030A0"/>
                </a:solidFill>
                <a:latin typeface="Calibri" charset="0"/>
                <a:ea typeface="ＭＳ Ｐゴシック" charset="0"/>
                <a:cs typeface="ＭＳ Ｐゴシック" charset="0"/>
              </a:rPr>
              <a:t>sanitaria alla prospettiva bio-psico-sociale</a:t>
            </a:r>
            <a:r>
              <a:rPr lang="it-IT" sz="1400" b="1">
                <a:solidFill>
                  <a:srgbClr val="FF0000"/>
                </a:solidFill>
                <a:latin typeface="Calibri" charset="0"/>
                <a:ea typeface="ＭＳ Ｐゴシック" charset="0"/>
                <a:cs typeface="ＭＳ Ｐゴシック" charset="0"/>
              </a:rPr>
              <a:t/>
            </a:r>
            <a:br>
              <a:rPr lang="it-IT" sz="1400" b="1">
                <a:solidFill>
                  <a:srgbClr val="FF0000"/>
                </a:solidFill>
                <a:latin typeface="Calibri" charset="0"/>
                <a:ea typeface="ＭＳ Ｐゴシック" charset="0"/>
                <a:cs typeface="ＭＳ Ｐゴシック" charset="0"/>
              </a:rPr>
            </a:br>
            <a:r>
              <a:rPr lang="it-IT" sz="1400" b="1">
                <a:solidFill>
                  <a:srgbClr val="FF0000"/>
                </a:solidFill>
                <a:latin typeface="Calibri" charset="0"/>
                <a:ea typeface="ＭＳ Ｐゴシック" charset="0"/>
                <a:cs typeface="ＭＳ Ｐゴシック" charset="0"/>
              </a:rPr>
              <a:t> Disabilità = risultante della condizione di salute in un ambiente sfavorevole</a:t>
            </a:r>
            <a:br>
              <a:rPr lang="it-IT" sz="1400" b="1">
                <a:solidFill>
                  <a:srgbClr val="FF0000"/>
                </a:solidFill>
                <a:latin typeface="Calibri" charset="0"/>
                <a:ea typeface="ＭＳ Ｐゴシック" charset="0"/>
                <a:cs typeface="ＭＳ Ｐゴシック" charset="0"/>
              </a:rPr>
            </a:br>
            <a:r>
              <a:rPr lang="it-IT" sz="1400" b="1">
                <a:solidFill>
                  <a:srgbClr val="FF0000"/>
                </a:solidFill>
                <a:latin typeface="Calibri" charset="0"/>
                <a:ea typeface="ＭＳ Ｐゴシック" charset="0"/>
                <a:cs typeface="ＭＳ Ｐゴシック" charset="0"/>
              </a:rPr>
              <a:t>Il modello di salute e di disabilità  ICF è un modello </a:t>
            </a:r>
            <a:br>
              <a:rPr lang="it-IT" sz="1400" b="1">
                <a:solidFill>
                  <a:srgbClr val="FF0000"/>
                </a:solidFill>
                <a:latin typeface="Calibri" charset="0"/>
                <a:ea typeface="ＭＳ Ｐゴシック" charset="0"/>
                <a:cs typeface="ＭＳ Ｐゴシック" charset="0"/>
              </a:rPr>
            </a:br>
            <a:r>
              <a:rPr lang="it-IT" sz="1400" b="1">
                <a:solidFill>
                  <a:srgbClr val="FF0000"/>
                </a:solidFill>
                <a:latin typeface="Calibri" charset="0"/>
                <a:ea typeface="ＭＳ Ｐゴシック" charset="0"/>
                <a:cs typeface="ＭＳ Ｐゴシック" charset="0"/>
              </a:rPr>
              <a:t>biopsicosociale che coinvolge tutti gli ambiti di intervento delle politiche pubbliche ed in particolare le politiche di welfare, la salute, l</a:t>
            </a:r>
            <a:r>
              <a:rPr lang="ja-JP" altLang="it-IT" sz="1400" b="1">
                <a:solidFill>
                  <a:srgbClr val="FF0000"/>
                </a:solidFill>
                <a:latin typeface="Calibri" charset="0"/>
                <a:ea typeface="ＭＳ Ｐゴシック" charset="0"/>
                <a:cs typeface="ＭＳ Ｐゴシック" charset="0"/>
              </a:rPr>
              <a:t>’</a:t>
            </a:r>
            <a:r>
              <a:rPr lang="it-IT" altLang="ja-JP" sz="1400" b="1">
                <a:solidFill>
                  <a:srgbClr val="FF0000"/>
                </a:solidFill>
                <a:latin typeface="Calibri" charset="0"/>
                <a:ea typeface="ＭＳ Ｐゴシック" charset="0"/>
                <a:cs typeface="ＭＳ Ｐゴシック" charset="0"/>
              </a:rPr>
              <a:t>educazione, il lavoro</a:t>
            </a:r>
            <a:endParaRPr lang="it-IT" sz="1400">
              <a:solidFill>
                <a:srgbClr val="FF0000"/>
              </a:solidFill>
              <a:latin typeface="Calibri" charset="0"/>
              <a:ea typeface="ＭＳ Ｐゴシック" charset="0"/>
              <a:cs typeface="ＭＳ Ｐゴシック" charset="0"/>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00213"/>
            <a:ext cx="7920038" cy="4710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4819" name="TextBox 4"/>
          <p:cNvSpPr txBox="1">
            <a:spLocks noChangeArrowheads="1"/>
          </p:cNvSpPr>
          <p:nvPr/>
        </p:nvSpPr>
        <p:spPr bwMode="auto">
          <a:xfrm>
            <a:off x="4267200" y="3048000"/>
            <a:ext cx="37338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800">
                <a:solidFill>
                  <a:srgbClr val="FF0000"/>
                </a:solidFill>
              </a:rPr>
              <a:t>Obiettivi educativi         </a:t>
            </a:r>
          </a:p>
        </p:txBody>
      </p:sp>
      <p:sp>
        <p:nvSpPr>
          <p:cNvPr id="34820" name="TextBox 5"/>
          <p:cNvSpPr txBox="1">
            <a:spLocks noChangeArrowheads="1"/>
          </p:cNvSpPr>
          <p:nvPr/>
        </p:nvSpPr>
        <p:spPr bwMode="auto">
          <a:xfrm>
            <a:off x="914400" y="6553200"/>
            <a:ext cx="40386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800">
                <a:solidFill>
                  <a:srgbClr val="FF0000"/>
                </a:solidFill>
              </a:rPr>
              <a:t>Metodi, sostegni, didattica</a:t>
            </a:r>
          </a:p>
        </p:txBody>
      </p:sp>
      <p:sp>
        <p:nvSpPr>
          <p:cNvPr id="2" name="CasellaDiTesto 1"/>
          <p:cNvSpPr txBox="1"/>
          <p:nvPr/>
        </p:nvSpPr>
        <p:spPr>
          <a:xfrm>
            <a:off x="1269948" y="2399877"/>
            <a:ext cx="1834872" cy="369332"/>
          </a:xfrm>
          <a:prstGeom prst="rect">
            <a:avLst/>
          </a:prstGeom>
          <a:solidFill>
            <a:schemeClr val="accent6">
              <a:lumMod val="60000"/>
              <a:lumOff val="40000"/>
            </a:schemeClr>
          </a:solidFill>
        </p:spPr>
        <p:txBody>
          <a:bodyPr wrap="square" rtlCol="0">
            <a:spAutoFit/>
          </a:bodyPr>
          <a:lstStyle/>
          <a:p>
            <a:r>
              <a:rPr lang="it-IT" b="1" dirty="0" smtClean="0"/>
              <a:t>Obiettivi sanitari </a:t>
            </a:r>
            <a:endParaRPr lang="it-IT" b="1" dirty="0"/>
          </a:p>
        </p:txBody>
      </p:sp>
    </p:spTree>
    <p:extLst>
      <p:ext uri="{BB962C8B-B14F-4D97-AF65-F5344CB8AC3E}">
        <p14:creationId xmlns:p14="http://schemas.microsoft.com/office/powerpoint/2010/main" val="171214925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46138"/>
            <a:ext cx="8229600" cy="1143000"/>
          </a:xfrm>
        </p:spPr>
        <p:txBody>
          <a:bodyPr>
            <a:normAutofit fontScale="90000"/>
          </a:bodyPr>
          <a:lstStyle/>
          <a:p>
            <a:r>
              <a:rPr lang="it-IT" dirty="0" smtClean="0"/>
              <a:t>Principio ispiratore di tutte le pratiche di sostegno formale o informale, da parte di servizi e comunità</a:t>
            </a:r>
            <a:endParaRPr lang="it-IT" dirty="0"/>
          </a:p>
        </p:txBody>
      </p:sp>
      <p:pic>
        <p:nvPicPr>
          <p:cNvPr id="4" name="Segnaposto contenuto 3"/>
          <p:cNvPicPr>
            <a:picLocks noGrp="1" noChangeAspect="1"/>
          </p:cNvPicPr>
          <p:nvPr>
            <p:ph idx="1"/>
          </p:nvPr>
        </p:nvPicPr>
        <p:blipFill>
          <a:blip r:embed="rId2"/>
          <a:srcRect t="7225" b="7225"/>
          <a:stretch>
            <a:fillRect/>
          </a:stretch>
        </p:blipFill>
        <p:spPr>
          <a:xfrm>
            <a:off x="1054321" y="2561311"/>
            <a:ext cx="6897808" cy="3793529"/>
          </a:xfrm>
          <a:prstGeom prst="rect">
            <a:avLst/>
          </a:prstGeom>
        </p:spPr>
      </p:pic>
      <p:sp>
        <p:nvSpPr>
          <p:cNvPr id="3" name="CasellaDiTesto 2"/>
          <p:cNvSpPr txBox="1"/>
          <p:nvPr/>
        </p:nvSpPr>
        <p:spPr>
          <a:xfrm>
            <a:off x="4189323" y="5422033"/>
            <a:ext cx="4009236" cy="1077218"/>
          </a:xfrm>
          <a:prstGeom prst="rect">
            <a:avLst/>
          </a:prstGeom>
          <a:solidFill>
            <a:srgbClr val="FFFF00"/>
          </a:solidFill>
        </p:spPr>
        <p:txBody>
          <a:bodyPr wrap="square" rtlCol="0">
            <a:spAutoFit/>
          </a:bodyPr>
          <a:lstStyle/>
          <a:p>
            <a:pPr algn="ctr"/>
            <a:r>
              <a:rPr lang="it-IT" sz="3200" b="1" dirty="0" smtClean="0">
                <a:solidFill>
                  <a:srgbClr val="FF0000"/>
                </a:solidFill>
              </a:rPr>
              <a:t>Che cosa intendiamo con “fine esito?”</a:t>
            </a:r>
            <a:endParaRPr lang="it-IT" sz="3200" b="1" dirty="0">
              <a:solidFill>
                <a:srgbClr val="FF0000"/>
              </a:solidFill>
            </a:endParaRPr>
          </a:p>
        </p:txBody>
      </p:sp>
    </p:spTree>
    <p:extLst>
      <p:ext uri="{BB962C8B-B14F-4D97-AF65-F5344CB8AC3E}">
        <p14:creationId xmlns:p14="http://schemas.microsoft.com/office/powerpoint/2010/main" val="1352515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chor="t"/>
          <a:lstStyle/>
          <a:p>
            <a:endParaRPr lang="it-IT">
              <a:latin typeface="Arial" charset="0"/>
              <a:ea typeface="ＭＳ Ｐゴシック" charset="0"/>
              <a:cs typeface="ＭＳ Ｐゴシック"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1365644"/>
              </p:ext>
            </p:extLst>
          </p:nvPr>
        </p:nvGraphicFramePr>
        <p:xfrm>
          <a:off x="457200" y="274638"/>
          <a:ext cx="8229600" cy="6388099"/>
        </p:xfrm>
        <a:graphic>
          <a:graphicData uri="http://schemas.openxmlformats.org/drawingml/2006/table">
            <a:tbl>
              <a:tblPr/>
              <a:tblGrid>
                <a:gridCol w="1573120"/>
                <a:gridCol w="2236880"/>
                <a:gridCol w="4419600"/>
              </a:tblGrid>
              <a:tr h="4445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chemeClr val="bg1"/>
                          </a:solidFill>
                          <a:effectLst/>
                          <a:latin typeface="Calibri" charset="0"/>
                          <a:ea typeface="ＭＳ Ｐゴシック" charset="0"/>
                          <a:cs typeface="ＭＳ Ｐゴシック" charset="0"/>
                        </a:rPr>
                        <a:t>Fattore</a:t>
                      </a:r>
                    </a:p>
                  </a:txBody>
                  <a:tcPr horzOverflow="overflow">
                    <a:lnL w="9525" cap="flat" cmpd="sng" algn="ctr">
                      <a:solidFill>
                        <a:srgbClr val="46AAC5"/>
                      </a:solidFill>
                      <a:prstDash val="solid"/>
                      <a:round/>
                      <a:headEnd type="none" w="med" len="med"/>
                      <a:tailEnd type="none" w="med" len="med"/>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chemeClr val="bg1"/>
                          </a:solidFill>
                          <a:effectLst/>
                          <a:latin typeface="Calibri" charset="0"/>
                          <a:ea typeface="ＭＳ Ｐゴシック" charset="0"/>
                          <a:cs typeface="ＭＳ Ｐゴシック" charset="0"/>
                        </a:rPr>
                        <a:t>Dominio</a:t>
                      </a:r>
                    </a:p>
                  </a:txBody>
                  <a:tcPr horzOverflow="overflow">
                    <a:lnL>
                      <a:noFill/>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chemeClr val="bg1"/>
                          </a:solidFill>
                          <a:effectLst/>
                          <a:latin typeface="Calibri" charset="0"/>
                          <a:ea typeface="ＭＳ Ｐゴシック" charset="0"/>
                          <a:cs typeface="ＭＳ Ｐゴシック" charset="0"/>
                        </a:rPr>
                        <a:t>Esempi di Indicatori</a:t>
                      </a:r>
                    </a:p>
                  </a:txBody>
                  <a:tcPr horzOverflow="overflow">
                    <a:lnL>
                      <a:noFill/>
                    </a:lnL>
                    <a:lnR w="9525" cap="flat" cmpd="sng" algn="ctr">
                      <a:solidFill>
                        <a:srgbClr val="46AAC5"/>
                      </a:solidFill>
                      <a:prstDash val="solid"/>
                      <a:round/>
                      <a:headEnd type="none" w="med" len="med"/>
                      <a:tailEnd type="none" w="med" len="med"/>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4BACC6"/>
                    </a:solidFill>
                  </a:tcPr>
                </a:tc>
              </a:tr>
              <a:tr h="8048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a:ln>
                            <a:noFill/>
                          </a:ln>
                          <a:solidFill>
                            <a:srgbClr val="0000FF"/>
                          </a:solidFill>
                          <a:effectLst/>
                          <a:latin typeface="Calibri" charset="0"/>
                          <a:ea typeface="ＭＳ Ｐゴシック" charset="0"/>
                          <a:cs typeface="ＭＳ Ｐゴシック" charset="0"/>
                        </a:rPr>
                        <a:t>Indipendenza</a:t>
                      </a:r>
                    </a:p>
                  </a:txBody>
                  <a:tcPr horzOverflow="overflow">
                    <a:lnL w="9525" cap="flat" cmpd="sng" algn="ctr">
                      <a:solidFill>
                        <a:srgbClr val="46AAC5"/>
                      </a:solidFill>
                      <a:prstDash val="solid"/>
                      <a:round/>
                      <a:headEnd type="none" w="med" len="med"/>
                      <a:tailEnd type="none" w="med" len="med"/>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0000FF"/>
                          </a:solidFill>
                          <a:effectLst/>
                          <a:latin typeface="Calibri" charset="0"/>
                          <a:ea typeface="ＭＳ Ｐゴシック" charset="0"/>
                          <a:cs typeface="ＭＳ Ｐゴシック" charset="0"/>
                        </a:rPr>
                        <a:t>Sviluppo personale</a:t>
                      </a:r>
                    </a:p>
                  </a:txBody>
                  <a:tcPr horzOverflow="overflow">
                    <a:lnL>
                      <a:noFill/>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0000FF"/>
                          </a:solidFill>
                          <a:effectLst/>
                          <a:latin typeface="Calibri" charset="0"/>
                          <a:ea typeface="ＭＳ Ｐゴシック" charset="0"/>
                          <a:cs typeface="ＭＳ Ｐゴシック" charset="0"/>
                        </a:rPr>
                        <a:t>Livello e grado di Istruzione,abilità personali, comportamento adattivo (ADL e IADL</a:t>
                      </a:r>
                    </a:p>
                  </a:txBody>
                  <a:tcPr horzOverflow="overflow">
                    <a:lnL>
                      <a:noFill/>
                    </a:lnL>
                    <a:lnR w="9525" cap="flat" cmpd="sng" algn="ctr">
                      <a:solidFill>
                        <a:srgbClr val="46AAC5"/>
                      </a:solidFill>
                      <a:prstDash val="solid"/>
                      <a:round/>
                      <a:headEnd type="none" w="med" len="med"/>
                      <a:tailEnd type="none" w="med" len="med"/>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a:ln>
                          <a:noFill/>
                        </a:ln>
                        <a:solidFill>
                          <a:srgbClr val="0000FF"/>
                        </a:solidFill>
                        <a:effectLst/>
                        <a:latin typeface="Calibri" charset="0"/>
                        <a:ea typeface="ＭＳ Ｐゴシック" charset="0"/>
                        <a:cs typeface="ＭＳ Ｐゴシック" charset="0"/>
                      </a:endParaRPr>
                    </a:p>
                  </a:txBody>
                  <a:tcPr horzOverflow="overflow">
                    <a:lnL w="9525" cap="flat" cmpd="sng" algn="ctr">
                      <a:solidFill>
                        <a:srgbClr val="46AAC5"/>
                      </a:solidFill>
                      <a:prstDash val="solid"/>
                      <a:round/>
                      <a:headEnd type="none" w="med" len="med"/>
                      <a:tailEnd type="none" w="med" len="med"/>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0000FF"/>
                          </a:solidFill>
                          <a:effectLst/>
                          <a:latin typeface="Calibri" charset="0"/>
                          <a:ea typeface="ＭＳ Ｐゴシック" charset="0"/>
                          <a:cs typeface="ＭＳ Ｐゴシック" charset="0"/>
                        </a:rPr>
                        <a:t>Autodeterminazione </a:t>
                      </a:r>
                    </a:p>
                  </a:txBody>
                  <a:tcPr horzOverflow="overflow">
                    <a:lnL>
                      <a:noFill/>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0000FF"/>
                          </a:solidFill>
                          <a:effectLst/>
                          <a:latin typeface="Calibri" charset="0"/>
                          <a:ea typeface="ＭＳ Ｐゴシック" charset="0"/>
                          <a:cs typeface="ＭＳ Ｐゴシック" charset="0"/>
                        </a:rPr>
                        <a:t>Scelte, decisioni, autonomia, controllo personale, obiettivi personali</a:t>
                      </a:r>
                    </a:p>
                  </a:txBody>
                  <a:tcPr horzOverflow="overflow">
                    <a:lnL>
                      <a:noFill/>
                    </a:lnL>
                    <a:lnR w="9525" cap="flat" cmpd="sng" algn="ctr">
                      <a:solidFill>
                        <a:srgbClr val="46AAC5"/>
                      </a:solidFill>
                      <a:prstDash val="solid"/>
                      <a:round/>
                      <a:headEnd type="none" w="med" len="med"/>
                      <a:tailEnd type="none" w="med" len="med"/>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FFFF00"/>
                    </a:solidFill>
                  </a:tcPr>
                </a:tc>
              </a:tr>
              <a:tr h="444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FF0000"/>
                          </a:solidFill>
                          <a:effectLst/>
                          <a:latin typeface="Calibri" charset="0"/>
                          <a:ea typeface="ＭＳ Ｐゴシック" charset="0"/>
                          <a:cs typeface="ＭＳ Ｐゴシック" charset="0"/>
                        </a:rPr>
                        <a:t>Partecipazione sociale</a:t>
                      </a:r>
                    </a:p>
                  </a:txBody>
                  <a:tcPr horzOverflow="overflow">
                    <a:lnL w="9525" cap="flat" cmpd="sng" algn="ctr">
                      <a:solidFill>
                        <a:srgbClr val="46AAC5"/>
                      </a:solidFill>
                      <a:prstDash val="solid"/>
                      <a:round/>
                      <a:headEnd type="none" w="med" len="med"/>
                      <a:tailEnd type="none" w="med" len="med"/>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9FFF3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FF0000"/>
                          </a:solidFill>
                          <a:effectLst/>
                          <a:latin typeface="Calibri" charset="0"/>
                          <a:ea typeface="ＭＳ Ｐゴシック" charset="0"/>
                          <a:cs typeface="ＭＳ Ｐゴシック" charset="0"/>
                        </a:rPr>
                        <a:t>Relazioni interpersonali</a:t>
                      </a:r>
                    </a:p>
                  </a:txBody>
                  <a:tcPr horzOverflow="overflow">
                    <a:lnL>
                      <a:noFill/>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9FFF3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FF0000"/>
                          </a:solidFill>
                          <a:effectLst/>
                          <a:latin typeface="Calibri" charset="0"/>
                          <a:ea typeface="ＭＳ Ｐゴシック" charset="0"/>
                          <a:cs typeface="ＭＳ Ｐゴシック" charset="0"/>
                        </a:rPr>
                        <a:t>Rete sociale, amicizie, attività sociali, interazioni, relazioni</a:t>
                      </a:r>
                    </a:p>
                  </a:txBody>
                  <a:tcPr horzOverflow="overflow">
                    <a:lnL>
                      <a:noFill/>
                    </a:lnL>
                    <a:lnR w="9525" cap="flat" cmpd="sng" algn="ctr">
                      <a:solidFill>
                        <a:srgbClr val="46AAC5"/>
                      </a:solidFill>
                      <a:prstDash val="solid"/>
                      <a:round/>
                      <a:headEnd type="none" w="med" len="med"/>
                      <a:tailEnd type="none" w="med" len="med"/>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9FFF32"/>
                    </a:solidFill>
                  </a:tcPr>
                </a:tc>
              </a:tr>
              <a:tr h="444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a:ln>
                          <a:noFill/>
                        </a:ln>
                        <a:solidFill>
                          <a:srgbClr val="FF0000"/>
                        </a:solidFill>
                        <a:effectLst/>
                        <a:latin typeface="Calibri" charset="0"/>
                        <a:ea typeface="ＭＳ Ｐゴシック" charset="0"/>
                        <a:cs typeface="ＭＳ Ｐゴシック" charset="0"/>
                      </a:endParaRPr>
                    </a:p>
                  </a:txBody>
                  <a:tcPr horzOverflow="overflow">
                    <a:lnL w="9525" cap="flat" cmpd="sng" algn="ctr">
                      <a:solidFill>
                        <a:srgbClr val="46AAC5"/>
                      </a:solidFill>
                      <a:prstDash val="solid"/>
                      <a:round/>
                      <a:headEnd type="none" w="med" len="med"/>
                      <a:tailEnd type="none" w="med" len="med"/>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9FFF3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FF0000"/>
                          </a:solidFill>
                          <a:effectLst/>
                          <a:latin typeface="Calibri" charset="0"/>
                          <a:ea typeface="ＭＳ Ｐゴシック" charset="0"/>
                          <a:cs typeface="ＭＳ Ｐゴシック" charset="0"/>
                        </a:rPr>
                        <a:t>Inclusione sociale</a:t>
                      </a:r>
                    </a:p>
                  </a:txBody>
                  <a:tcPr horzOverflow="overflow">
                    <a:lnL>
                      <a:noFill/>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9FFF3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FF0000"/>
                          </a:solidFill>
                          <a:effectLst/>
                          <a:latin typeface="Calibri" charset="0"/>
                          <a:ea typeface="ＭＳ Ｐゴシック" charset="0"/>
                          <a:cs typeface="ＭＳ Ｐゴシック" charset="0"/>
                        </a:rPr>
                        <a:t>Integrazione/partecipazione comunitaria, ruoli, sostegni</a:t>
                      </a:r>
                    </a:p>
                  </a:txBody>
                  <a:tcPr horzOverflow="overflow">
                    <a:lnL>
                      <a:noFill/>
                    </a:lnL>
                    <a:lnR w="9525" cap="flat" cmpd="sng" algn="ctr">
                      <a:solidFill>
                        <a:srgbClr val="46AAC5"/>
                      </a:solidFill>
                      <a:prstDash val="solid"/>
                      <a:round/>
                      <a:headEnd type="none" w="med" len="med"/>
                      <a:tailEnd type="none" w="med" len="med"/>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9FFF32"/>
                    </a:solidFill>
                  </a:tcPr>
                </a:tc>
              </a:tr>
              <a:tr h="444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a:ln>
                          <a:noFill/>
                        </a:ln>
                        <a:solidFill>
                          <a:srgbClr val="FF0000"/>
                        </a:solidFill>
                        <a:effectLst/>
                        <a:latin typeface="Calibri" charset="0"/>
                        <a:ea typeface="ＭＳ Ｐゴシック" charset="0"/>
                        <a:cs typeface="ＭＳ Ｐゴシック" charset="0"/>
                      </a:endParaRPr>
                    </a:p>
                  </a:txBody>
                  <a:tcPr horzOverflow="overflow">
                    <a:lnL w="9525" cap="flat" cmpd="sng" algn="ctr">
                      <a:solidFill>
                        <a:srgbClr val="46AAC5"/>
                      </a:solidFill>
                      <a:prstDash val="solid"/>
                      <a:round/>
                      <a:headEnd type="none" w="med" len="med"/>
                      <a:tailEnd type="none" w="med" len="med"/>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9FFF3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FF0000"/>
                          </a:solidFill>
                          <a:effectLst/>
                          <a:latin typeface="Calibri" charset="0"/>
                          <a:ea typeface="ＭＳ Ｐゴシック" charset="0"/>
                          <a:cs typeface="ＭＳ Ｐゴシック" charset="0"/>
                        </a:rPr>
                        <a:t>Diritti ed Empowerment</a:t>
                      </a:r>
                    </a:p>
                  </a:txBody>
                  <a:tcPr horzOverflow="overflow">
                    <a:lnL>
                      <a:noFill/>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9FFF3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a:ln>
                            <a:noFill/>
                          </a:ln>
                          <a:solidFill>
                            <a:srgbClr val="FF0000"/>
                          </a:solidFill>
                          <a:effectLst/>
                          <a:latin typeface="Calibri" charset="0"/>
                          <a:ea typeface="ＭＳ Ｐゴシック" charset="0"/>
                          <a:cs typeface="ＭＳ Ｐゴシック" charset="0"/>
                        </a:rPr>
                        <a:t>Umani (rispetto, dignità, uguaglianza)</a:t>
                      </a:r>
                    </a:p>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a:ln>
                            <a:noFill/>
                          </a:ln>
                          <a:solidFill>
                            <a:srgbClr val="FF0000"/>
                          </a:solidFill>
                          <a:effectLst/>
                          <a:latin typeface="Calibri" charset="0"/>
                          <a:ea typeface="ＭＳ Ｐゴシック" charset="0"/>
                          <a:cs typeface="ＭＳ Ｐゴシック" charset="0"/>
                        </a:rPr>
                        <a:t>Legali (accesso legale, processi dovuti)</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dirty="0">
                        <a:ln>
                          <a:noFill/>
                        </a:ln>
                        <a:solidFill>
                          <a:srgbClr val="FF0000"/>
                        </a:solidFill>
                        <a:effectLst/>
                        <a:latin typeface="Calibri" charset="0"/>
                        <a:ea typeface="ＭＳ Ｐゴシック" charset="0"/>
                        <a:cs typeface="ＭＳ Ｐゴシック" charset="0"/>
                      </a:endParaRPr>
                    </a:p>
                  </a:txBody>
                  <a:tcPr horzOverflow="overflow">
                    <a:lnL>
                      <a:noFill/>
                    </a:lnL>
                    <a:lnR w="9525" cap="flat" cmpd="sng" algn="ctr">
                      <a:solidFill>
                        <a:srgbClr val="46AAC5"/>
                      </a:solidFill>
                      <a:prstDash val="solid"/>
                      <a:round/>
                      <a:headEnd type="none" w="med" len="med"/>
                      <a:tailEnd type="none" w="med" len="med"/>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9FFF32"/>
                    </a:solidFill>
                  </a:tcPr>
                </a:tc>
              </a:tr>
              <a:tr h="444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000090"/>
                          </a:solidFill>
                          <a:effectLst/>
                          <a:latin typeface="Calibri" charset="0"/>
                          <a:ea typeface="ＭＳ Ｐゴシック" charset="0"/>
                          <a:cs typeface="ＭＳ Ｐゴシック" charset="0"/>
                        </a:rPr>
                        <a:t>Benessere</a:t>
                      </a:r>
                    </a:p>
                  </a:txBody>
                  <a:tcPr horzOverflow="overflow">
                    <a:lnL w="9525" cap="flat" cmpd="sng" algn="ctr">
                      <a:solidFill>
                        <a:srgbClr val="46AAC5"/>
                      </a:solidFill>
                      <a:prstDash val="solid"/>
                      <a:round/>
                      <a:headEnd type="none" w="med" len="med"/>
                      <a:tailEnd type="none" w="med" len="med"/>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32FFF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000090"/>
                          </a:solidFill>
                          <a:effectLst/>
                          <a:latin typeface="Calibri" charset="0"/>
                          <a:ea typeface="ＭＳ Ｐゴシック" charset="0"/>
                          <a:cs typeface="ＭＳ Ｐゴシック" charset="0"/>
                        </a:rPr>
                        <a:t>Benessere emozionale</a:t>
                      </a:r>
                    </a:p>
                  </a:txBody>
                  <a:tcPr horzOverflow="overflow">
                    <a:lnL>
                      <a:noFill/>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32FFF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a:ln>
                            <a:noFill/>
                          </a:ln>
                          <a:solidFill>
                            <a:srgbClr val="000090"/>
                          </a:solidFill>
                          <a:effectLst/>
                          <a:latin typeface="Calibri" charset="0"/>
                          <a:ea typeface="ＭＳ Ｐゴシック" charset="0"/>
                          <a:cs typeface="ＭＳ Ｐゴシック" charset="0"/>
                        </a:rPr>
                        <a:t>Salute e sicurezza, esperienze positive, contentezza, autostima, assenza di stress</a:t>
                      </a:r>
                    </a:p>
                  </a:txBody>
                  <a:tcPr horzOverflow="overflow">
                    <a:lnL>
                      <a:noFill/>
                    </a:lnL>
                    <a:lnR w="9525" cap="flat" cmpd="sng" algn="ctr">
                      <a:solidFill>
                        <a:srgbClr val="46AAC5"/>
                      </a:solidFill>
                      <a:prstDash val="solid"/>
                      <a:round/>
                      <a:headEnd type="none" w="med" len="med"/>
                      <a:tailEnd type="none" w="med" len="med"/>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32FFFC"/>
                    </a:solidFill>
                  </a:tcPr>
                </a:tc>
              </a:tr>
              <a:tr h="444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a:ln>
                          <a:noFill/>
                        </a:ln>
                        <a:solidFill>
                          <a:srgbClr val="000090"/>
                        </a:solidFill>
                        <a:effectLst/>
                        <a:latin typeface="Calibri" charset="0"/>
                        <a:ea typeface="ＭＳ Ｐゴシック" charset="0"/>
                        <a:cs typeface="ＭＳ Ｐゴシック" charset="0"/>
                      </a:endParaRPr>
                    </a:p>
                  </a:txBody>
                  <a:tcPr horzOverflow="overflow">
                    <a:lnL w="9525" cap="flat" cmpd="sng" algn="ctr">
                      <a:solidFill>
                        <a:srgbClr val="46AAC5"/>
                      </a:solidFill>
                      <a:prstDash val="solid"/>
                      <a:round/>
                      <a:headEnd type="none" w="med" len="med"/>
                      <a:tailEnd type="none" w="med" len="med"/>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32FFF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000090"/>
                          </a:solidFill>
                          <a:effectLst/>
                          <a:latin typeface="Calibri" charset="0"/>
                          <a:ea typeface="ＭＳ Ｐゴシック" charset="0"/>
                          <a:cs typeface="ＭＳ Ｐゴシック" charset="0"/>
                        </a:rPr>
                        <a:t>Benessere fisico</a:t>
                      </a:r>
                    </a:p>
                  </a:txBody>
                  <a:tcPr horzOverflow="overflow">
                    <a:lnL>
                      <a:noFill/>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32FFF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000090"/>
                          </a:solidFill>
                          <a:effectLst/>
                          <a:latin typeface="Calibri" charset="0"/>
                          <a:ea typeface="ＭＳ Ｐゴシック" charset="0"/>
                          <a:cs typeface="ＭＳ Ｐゴシック" charset="0"/>
                        </a:rPr>
                        <a:t>Salute e stato di nutrizione, riposo, tempo libero e di divertimento</a:t>
                      </a:r>
                    </a:p>
                  </a:txBody>
                  <a:tcPr horzOverflow="overflow">
                    <a:lnL>
                      <a:noFill/>
                    </a:lnL>
                    <a:lnR w="9525" cap="flat" cmpd="sng" algn="ctr">
                      <a:solidFill>
                        <a:srgbClr val="46AAC5"/>
                      </a:solidFill>
                      <a:prstDash val="solid"/>
                      <a:round/>
                      <a:headEnd type="none" w="med" len="med"/>
                      <a:tailEnd type="none" w="med" len="med"/>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32FFFC"/>
                    </a:solidFill>
                  </a:tcPr>
                </a:tc>
              </a:tr>
              <a:tr h="444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a:ln>
                          <a:noFill/>
                        </a:ln>
                        <a:solidFill>
                          <a:srgbClr val="000090"/>
                        </a:solidFill>
                        <a:effectLst/>
                        <a:latin typeface="Calibri" charset="0"/>
                        <a:ea typeface="ＭＳ Ｐゴシック" charset="0"/>
                        <a:cs typeface="ＭＳ Ｐゴシック" charset="0"/>
                      </a:endParaRPr>
                    </a:p>
                  </a:txBody>
                  <a:tcPr horzOverflow="overflow">
                    <a:lnL w="9525" cap="flat" cmpd="sng" algn="ctr">
                      <a:solidFill>
                        <a:srgbClr val="46AAC5"/>
                      </a:solidFill>
                      <a:prstDash val="solid"/>
                      <a:round/>
                      <a:headEnd type="none" w="med" len="med"/>
                      <a:tailEnd type="none" w="med" len="med"/>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32FFF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000090"/>
                          </a:solidFill>
                          <a:effectLst/>
                          <a:latin typeface="Calibri" charset="0"/>
                          <a:ea typeface="ＭＳ Ｐゴシック" charset="0"/>
                          <a:cs typeface="ＭＳ Ｐゴシック" charset="0"/>
                        </a:rPr>
                        <a:t>Benessere materiale</a:t>
                      </a:r>
                    </a:p>
                  </a:txBody>
                  <a:tcPr horzOverflow="overflow">
                    <a:lnL>
                      <a:noFill/>
                    </a:lnL>
                    <a:lnR>
                      <a:noFill/>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32FFF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a:ln>
                            <a:noFill/>
                          </a:ln>
                          <a:solidFill>
                            <a:srgbClr val="000090"/>
                          </a:solidFill>
                          <a:effectLst/>
                          <a:latin typeface="Calibri" charset="0"/>
                          <a:ea typeface="ＭＳ Ｐゴシック" charset="0"/>
                          <a:cs typeface="ＭＳ Ｐゴシック" charset="0"/>
                        </a:rPr>
                        <a:t>Stato economico, impiego, condizione abitativa, proprietà</a:t>
                      </a:r>
                    </a:p>
                  </a:txBody>
                  <a:tcPr horzOverflow="overflow">
                    <a:lnL>
                      <a:noFill/>
                    </a:lnL>
                    <a:lnR w="9525" cap="flat" cmpd="sng" algn="ctr">
                      <a:solidFill>
                        <a:srgbClr val="46AAC5"/>
                      </a:solidFill>
                      <a:prstDash val="solid"/>
                      <a:round/>
                      <a:headEnd type="none" w="med" len="med"/>
                      <a:tailEnd type="none" w="med" len="med"/>
                    </a:lnR>
                    <a:lnT w="9525" cap="flat" cmpd="sng" algn="ctr">
                      <a:solidFill>
                        <a:srgbClr val="46AAC5"/>
                      </a:solidFill>
                      <a:prstDash val="solid"/>
                      <a:round/>
                      <a:headEnd type="none" w="med" len="med"/>
                      <a:tailEnd type="none" w="med" len="med"/>
                    </a:lnT>
                    <a:lnB w="9525" cap="flat" cmpd="sng" algn="ctr">
                      <a:solidFill>
                        <a:srgbClr val="46AAC5"/>
                      </a:solidFill>
                      <a:prstDash val="solid"/>
                      <a:round/>
                      <a:headEnd type="none" w="med" len="med"/>
                      <a:tailEnd type="none" w="med" len="med"/>
                    </a:lnB>
                    <a:lnTlToBr>
                      <a:noFill/>
                    </a:lnTlToBr>
                    <a:lnBlToTr>
                      <a:noFill/>
                    </a:lnBlToTr>
                    <a:solidFill>
                      <a:srgbClr val="32FFFC"/>
                    </a:solidFill>
                  </a:tcPr>
                </a:tc>
              </a:tr>
            </a:tbl>
          </a:graphicData>
        </a:graphic>
      </p:graphicFrame>
      <p:sp>
        <p:nvSpPr>
          <p:cNvPr id="39979" name="TextBox 5"/>
          <p:cNvSpPr txBox="1">
            <a:spLocks noChangeArrowheads="1"/>
          </p:cNvSpPr>
          <p:nvPr/>
        </p:nvSpPr>
        <p:spPr bwMode="auto">
          <a:xfrm>
            <a:off x="457200" y="6384925"/>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Calibri" charset="0"/>
              </a:rPr>
              <a:t>Da Schalock, 2007, modif.</a:t>
            </a:r>
          </a:p>
        </p:txBody>
      </p:sp>
    </p:spTree>
    <p:extLst>
      <p:ext uri="{BB962C8B-B14F-4D97-AF65-F5344CB8AC3E}">
        <p14:creationId xmlns:p14="http://schemas.microsoft.com/office/powerpoint/2010/main" val="77589430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Group 2"/>
          <p:cNvGraphicFramePr>
            <a:graphicFrameLocks noGrp="1"/>
          </p:cNvGraphicFramePr>
          <p:nvPr>
            <p:ph/>
            <p:extLst>
              <p:ext uri="{D42A27DB-BD31-4B8C-83A1-F6EECF244321}">
                <p14:modId xmlns:p14="http://schemas.microsoft.com/office/powerpoint/2010/main" val="174914907"/>
              </p:ext>
            </p:extLst>
          </p:nvPr>
        </p:nvGraphicFramePr>
        <p:xfrm>
          <a:off x="0" y="785813"/>
          <a:ext cx="9144000" cy="5747257"/>
        </p:xfrm>
        <a:graphic>
          <a:graphicData uri="http://schemas.openxmlformats.org/drawingml/2006/table">
            <a:tbl>
              <a:tblPr/>
              <a:tblGrid>
                <a:gridCol w="1212850"/>
                <a:gridCol w="1327044"/>
                <a:gridCol w="1098656"/>
                <a:gridCol w="1306513"/>
                <a:gridCol w="1585912"/>
                <a:gridCol w="1306513"/>
                <a:gridCol w="1306512"/>
              </a:tblGrid>
              <a:tr h="628650">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1" i="0" u="none" strike="noStrike" cap="none" normalizeH="0" baseline="0">
                          <a:ln>
                            <a:noFill/>
                          </a:ln>
                          <a:solidFill>
                            <a:srgbClr val="0D1E90"/>
                          </a:solidFill>
                          <a:effectLst/>
                          <a:latin typeface="Garamond" charset="0"/>
                          <a:ea typeface="MS PGothic" pitchFamily="34" charset="-128"/>
                          <a:cs typeface="MS PGothic" pitchFamily="34" charset="-128"/>
                        </a:rPr>
                        <a:t>Esiti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CB2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1" i="0" u="none" strike="noStrike" cap="none" normalizeH="0" baseline="0">
                          <a:ln>
                            <a:noFill/>
                          </a:ln>
                          <a:solidFill>
                            <a:srgbClr val="0D1E90"/>
                          </a:solidFill>
                          <a:effectLst/>
                          <a:latin typeface="Garamond" charset="0"/>
                          <a:ea typeface="MS PGothic" pitchFamily="34" charset="-128"/>
                          <a:cs typeface="MS PGothic" pitchFamily="34" charset="-128"/>
                        </a:rPr>
                        <a:t>Definizioni Focus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CB2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1" i="0" u="none" strike="noStrike" cap="none" normalizeH="0" baseline="0">
                          <a:ln>
                            <a:noFill/>
                          </a:ln>
                          <a:solidFill>
                            <a:srgbClr val="0D1E90"/>
                          </a:solidFill>
                          <a:effectLst/>
                          <a:latin typeface="Garamond" charset="0"/>
                          <a:ea typeface="MS PGothic" pitchFamily="34" charset="-128"/>
                          <a:cs typeface="MS PGothic" pitchFamily="34" charset="-128"/>
                        </a:rPr>
                        <a:t>Risultato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CB2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1" i="0" u="none" strike="noStrike" cap="none" normalizeH="0" baseline="0">
                          <a:ln>
                            <a:noFill/>
                          </a:ln>
                          <a:solidFill>
                            <a:srgbClr val="0D1E90"/>
                          </a:solidFill>
                          <a:effectLst/>
                          <a:latin typeface="Garamond" charset="0"/>
                          <a:ea typeface="MS PGothic" pitchFamily="34" charset="-128"/>
                          <a:cs typeface="MS PGothic" pitchFamily="34" charset="-128"/>
                        </a:rPr>
                        <a:t>Misure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CB2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1" i="0" u="none" strike="noStrike" cap="none" normalizeH="0" baseline="0">
                          <a:ln>
                            <a:noFill/>
                          </a:ln>
                          <a:solidFill>
                            <a:srgbClr val="0D1E90"/>
                          </a:solidFill>
                          <a:effectLst/>
                          <a:latin typeface="Garamond" charset="0"/>
                          <a:ea typeface="MS PGothic" pitchFamily="34" charset="-128"/>
                          <a:cs typeface="MS PGothic" pitchFamily="34" charset="-128"/>
                        </a:rPr>
                        <a:t>Misurazione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CB2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1" i="0" u="none" strike="noStrike" cap="none" normalizeH="0" baseline="0" smtClean="0">
                          <a:ln>
                            <a:noFill/>
                          </a:ln>
                          <a:solidFill>
                            <a:srgbClr val="0D1E90"/>
                          </a:solidFill>
                          <a:effectLst/>
                          <a:latin typeface="Garamond" charset="0"/>
                          <a:ea typeface="MS PGothic" pitchFamily="34" charset="-128"/>
                          <a:cs typeface="MS PGothic" pitchFamily="34" charset="-128"/>
                        </a:rPr>
                        <a:t>Luogo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CB2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1" i="0" u="none" strike="noStrike" cap="none" normalizeH="0" baseline="0">
                          <a:ln>
                            <a:noFill/>
                          </a:ln>
                          <a:solidFill>
                            <a:srgbClr val="0D1E90"/>
                          </a:solidFill>
                          <a:effectLst/>
                          <a:latin typeface="Garamond" charset="0"/>
                          <a:ea typeface="MS PGothic" pitchFamily="34" charset="-128"/>
                          <a:cs typeface="MS PGothic" pitchFamily="34" charset="-128"/>
                        </a:rPr>
                        <a:t>Come chiamiamo le Persone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CB287"/>
                    </a:solidFill>
                  </a:tcPr>
                </a:tc>
              </a:tr>
              <a:tr h="858838">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a:ln>
                            <a:noFill/>
                          </a:ln>
                          <a:solidFill>
                            <a:srgbClr val="0D1E90"/>
                          </a:solidFill>
                          <a:effectLst/>
                          <a:latin typeface="Garamond" charset="0"/>
                          <a:ea typeface="MS PGothic" pitchFamily="34" charset="-128"/>
                          <a:cs typeface="MS PGothic" pitchFamily="34" charset="-128"/>
                        </a:rPr>
                        <a:t>Personale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a:ln>
                            <a:noFill/>
                          </a:ln>
                          <a:solidFill>
                            <a:srgbClr val="0D1E90"/>
                          </a:solidFill>
                          <a:effectLst/>
                          <a:latin typeface="Garamond" charset="0"/>
                          <a:ea typeface="MS PGothic" pitchFamily="34" charset="-128"/>
                          <a:cs typeface="MS PGothic" pitchFamily="34" charset="-128"/>
                        </a:rPr>
                        <a:t>Obiettivi e priorità personali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a:ln>
                            <a:noFill/>
                          </a:ln>
                          <a:solidFill>
                            <a:srgbClr val="0D1E90"/>
                          </a:solidFill>
                          <a:effectLst/>
                          <a:latin typeface="Garamond" charset="0"/>
                          <a:ea typeface="MS PGothic" pitchFamily="34" charset="-128"/>
                          <a:cs typeface="MS PGothic" pitchFamily="34" charset="-128"/>
                        </a:rPr>
                        <a:t>Senso di pienezza esistenziale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a:ln>
                            <a:noFill/>
                          </a:ln>
                          <a:solidFill>
                            <a:srgbClr val="0D1E90"/>
                          </a:solidFill>
                          <a:effectLst/>
                          <a:latin typeface="Garamond" charset="0"/>
                          <a:ea typeface="MS PGothic" pitchFamily="34" charset="-128"/>
                          <a:cs typeface="MS PGothic" pitchFamily="34" charset="-128"/>
                        </a:rPr>
                        <a:t>Esiti personali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a:ln>
                            <a:noFill/>
                          </a:ln>
                          <a:solidFill>
                            <a:srgbClr val="0D1E90"/>
                          </a:solidFill>
                          <a:effectLst/>
                          <a:latin typeface="Garamond" charset="0"/>
                          <a:ea typeface="MS PGothic" pitchFamily="34" charset="-128"/>
                          <a:cs typeface="MS PGothic" pitchFamily="34" charset="-128"/>
                        </a:rPr>
                        <a:t>Campioni multipli di uno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a:ln>
                            <a:noFill/>
                          </a:ln>
                          <a:solidFill>
                            <a:srgbClr val="0D1E90"/>
                          </a:solidFill>
                          <a:effectLst/>
                          <a:latin typeface="Garamond" charset="0"/>
                          <a:ea typeface="MS PGothic" pitchFamily="34" charset="-128"/>
                          <a:cs typeface="MS PGothic" pitchFamily="34" charset="-128"/>
                        </a:rPr>
                        <a:t>Mondo</a:t>
                      </a:r>
                    </a:p>
                    <a:p>
                      <a:pPr marL="0" marR="0" lvl="0" indent="0" algn="ctr" defTabSz="914400" rtl="0" eaLnBrk="1" fontAlgn="base" latinLnBrk="0" hangingPunct="1">
                        <a:lnSpc>
                          <a:spcPct val="100000"/>
                        </a:lnSpc>
                        <a:spcBef>
                          <a:spcPct val="20000"/>
                        </a:spcBef>
                        <a:spcAft>
                          <a:spcPct val="0"/>
                        </a:spcAft>
                        <a:buClrTx/>
                        <a:buSzTx/>
                        <a:buFont typeface="Wingdings" charset="2"/>
                        <a:buNone/>
                        <a:tabLst/>
                      </a:pPr>
                      <a:endParaRPr kumimoji="0" lang="en-US" sz="1800" b="0" i="0" u="none" strike="noStrike" cap="none" normalizeH="0" baseline="0">
                        <a:ln>
                          <a:noFill/>
                        </a:ln>
                        <a:solidFill>
                          <a:srgbClr val="0D1E90"/>
                        </a:solidFill>
                        <a:effectLst/>
                        <a:latin typeface="Garamond" charset="0"/>
                        <a:ea typeface="MS PGothic" pitchFamily="34" charset="-128"/>
                        <a:cs typeface="MS PGothic" pitchFamily="34" charset="-128"/>
                      </a:endParaRPr>
                    </a:p>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a:ln>
                            <a:noFill/>
                          </a:ln>
                          <a:solidFill>
                            <a:srgbClr val="0D1E90"/>
                          </a:solidFill>
                          <a:effectLst/>
                          <a:latin typeface="Garamond" charset="0"/>
                          <a:ea typeface="MS PGothic" pitchFamily="34" charset="-128"/>
                          <a:cs typeface="MS PGothic" pitchFamily="34" charset="-128"/>
                        </a:rPr>
                        <a:t>Comunità</a:t>
                      </a:r>
                    </a:p>
                    <a:p>
                      <a:pPr marL="0" marR="0" lvl="0" indent="0" algn="ctr" defTabSz="914400" rtl="0" eaLnBrk="1" fontAlgn="base" latinLnBrk="0" hangingPunct="1">
                        <a:lnSpc>
                          <a:spcPct val="100000"/>
                        </a:lnSpc>
                        <a:spcBef>
                          <a:spcPct val="20000"/>
                        </a:spcBef>
                        <a:spcAft>
                          <a:spcPct val="0"/>
                        </a:spcAft>
                        <a:buClrTx/>
                        <a:buSzTx/>
                        <a:buFont typeface="Wingdings" charset="2"/>
                        <a:buNone/>
                        <a:tabLst/>
                      </a:pPr>
                      <a:endParaRPr kumimoji="0" lang="en-US" sz="1800" b="0" i="0" u="none" strike="noStrike" cap="none" normalizeH="0" baseline="0">
                        <a:ln>
                          <a:noFill/>
                        </a:ln>
                        <a:solidFill>
                          <a:srgbClr val="0D1E90"/>
                        </a:solidFill>
                        <a:effectLst/>
                        <a:latin typeface="Garamond" charset="0"/>
                        <a:ea typeface="MS PGothic" pitchFamily="34" charset="-128"/>
                        <a:cs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a:ln>
                            <a:noFill/>
                          </a:ln>
                          <a:solidFill>
                            <a:srgbClr val="0D1E90"/>
                          </a:solidFill>
                          <a:effectLst/>
                          <a:latin typeface="Garamond" charset="0"/>
                          <a:ea typeface="MS PGothic" pitchFamily="34" charset="-128"/>
                          <a:cs typeface="MS PGothic" pitchFamily="34" charset="-128"/>
                        </a:rPr>
                        <a:t>Loro Nome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2B7"/>
                    </a:solidFill>
                  </a:tcPr>
                </a:tc>
              </a:tr>
              <a:tr h="857250">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a:ln>
                            <a:noFill/>
                          </a:ln>
                          <a:solidFill>
                            <a:srgbClr val="0D1E90"/>
                          </a:solidFill>
                          <a:effectLst/>
                          <a:latin typeface="Garamond" charset="0"/>
                          <a:ea typeface="MS PGothic" pitchFamily="34" charset="-128"/>
                          <a:cs typeface="MS PGothic" pitchFamily="34" charset="-128"/>
                        </a:rPr>
                        <a:t>Funzionale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dirty="0" err="1">
                          <a:ln>
                            <a:noFill/>
                          </a:ln>
                          <a:solidFill>
                            <a:srgbClr val="0D1E90"/>
                          </a:solidFill>
                          <a:effectLst/>
                          <a:latin typeface="Garamond" charset="0"/>
                          <a:ea typeface="MS PGothic" pitchFamily="34" charset="-128"/>
                          <a:cs typeface="MS PGothic" pitchFamily="34" charset="-128"/>
                        </a:rPr>
                        <a:t>Funzioni</a:t>
                      </a:r>
                      <a:r>
                        <a:rPr kumimoji="0" lang="en-US" sz="1800" b="0" i="0" u="none" strike="noStrike" cap="none" normalizeH="0" baseline="0" dirty="0">
                          <a:ln>
                            <a:noFill/>
                          </a:ln>
                          <a:solidFill>
                            <a:srgbClr val="0D1E90"/>
                          </a:solidFill>
                          <a:effectLst/>
                          <a:latin typeface="Garamond" charset="0"/>
                          <a:ea typeface="MS PGothic" pitchFamily="34" charset="-128"/>
                          <a:cs typeface="MS PGothic" pitchFamily="34" charset="-128"/>
                        </a:rPr>
                        <a:t> </a:t>
                      </a:r>
                      <a:r>
                        <a:rPr kumimoji="0" lang="en-US" sz="1800" b="0" i="0" u="none" strike="noStrike" cap="none" normalizeH="0" baseline="0" dirty="0" err="1">
                          <a:ln>
                            <a:noFill/>
                          </a:ln>
                          <a:solidFill>
                            <a:srgbClr val="0D1E90"/>
                          </a:solidFill>
                          <a:effectLst/>
                          <a:latin typeface="Garamond" charset="0"/>
                          <a:ea typeface="MS PGothic" pitchFamily="34" charset="-128"/>
                          <a:cs typeface="MS PGothic" pitchFamily="34" charset="-128"/>
                        </a:rPr>
                        <a:t>della</a:t>
                      </a:r>
                      <a:r>
                        <a:rPr kumimoji="0" lang="en-US" sz="1800" b="0" i="0" u="none" strike="noStrike" cap="none" normalizeH="0" baseline="0" dirty="0">
                          <a:ln>
                            <a:noFill/>
                          </a:ln>
                          <a:solidFill>
                            <a:srgbClr val="0D1E90"/>
                          </a:solidFill>
                          <a:effectLst/>
                          <a:latin typeface="Garamond" charset="0"/>
                          <a:ea typeface="MS PGothic" pitchFamily="34" charset="-128"/>
                          <a:cs typeface="MS PGothic" pitchFamily="34" charset="-128"/>
                        </a:rPr>
                        <a:t> vita </a:t>
                      </a:r>
                      <a:r>
                        <a:rPr kumimoji="0" lang="en-US" sz="1800" b="0" i="0" u="none" strike="noStrike" cap="none" normalizeH="0" baseline="0" dirty="0" err="1">
                          <a:ln>
                            <a:noFill/>
                          </a:ln>
                          <a:solidFill>
                            <a:srgbClr val="0D1E90"/>
                          </a:solidFill>
                          <a:effectLst/>
                          <a:latin typeface="Garamond" charset="0"/>
                          <a:ea typeface="MS PGothic" pitchFamily="34" charset="-128"/>
                          <a:cs typeface="MS PGothic" pitchFamily="34" charset="-128"/>
                        </a:rPr>
                        <a:t>quotidiana</a:t>
                      </a:r>
                      <a:endParaRPr kumimoji="0" lang="en-US" sz="1800" b="0" i="0" u="none" strike="noStrike" cap="none" normalizeH="0" baseline="0" dirty="0">
                        <a:ln>
                          <a:noFill/>
                        </a:ln>
                        <a:solidFill>
                          <a:srgbClr val="0D1E90"/>
                        </a:solidFill>
                        <a:effectLst/>
                        <a:latin typeface="Garamond" charset="0"/>
                        <a:ea typeface="MS PGothic" pitchFamily="34" charset="-128"/>
                        <a:cs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a:ln>
                            <a:noFill/>
                          </a:ln>
                          <a:solidFill>
                            <a:srgbClr val="0D1E90"/>
                          </a:solidFill>
                          <a:effectLst/>
                          <a:latin typeface="Garamond" charset="0"/>
                          <a:ea typeface="MS PGothic" pitchFamily="34" charset="-128"/>
                          <a:cs typeface="MS PGothic" pitchFamily="34" charset="-128"/>
                        </a:rPr>
                        <a:t>Aumentata capacità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a:ln>
                            <a:noFill/>
                          </a:ln>
                          <a:solidFill>
                            <a:srgbClr val="0D1E90"/>
                          </a:solidFill>
                          <a:effectLst/>
                          <a:latin typeface="Garamond" charset="0"/>
                          <a:ea typeface="MS PGothic" pitchFamily="34" charset="-128"/>
                          <a:cs typeface="MS PGothic" pitchFamily="34" charset="-128"/>
                        </a:rPr>
                        <a:t>Scale funzionali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a:ln>
                            <a:noFill/>
                          </a:ln>
                          <a:solidFill>
                            <a:srgbClr val="0D1E90"/>
                          </a:solidFill>
                          <a:effectLst/>
                          <a:latin typeface="Garamond" charset="0"/>
                          <a:ea typeface="MS PGothic" pitchFamily="34" charset="-128"/>
                          <a:cs typeface="MS PGothic" pitchFamily="34" charset="-128"/>
                        </a:rPr>
                        <a:t>Norme e punteggio mediano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a:ln>
                            <a:noFill/>
                          </a:ln>
                          <a:solidFill>
                            <a:srgbClr val="0D1E90"/>
                          </a:solidFill>
                          <a:effectLst/>
                          <a:latin typeface="Garamond" charset="0"/>
                          <a:ea typeface="MS PGothic" pitchFamily="34" charset="-128"/>
                          <a:cs typeface="MS PGothic" pitchFamily="34" charset="-128"/>
                        </a:rPr>
                        <a:t>Laboratori,</a:t>
                      </a:r>
                    </a:p>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a:ln>
                            <a:noFill/>
                          </a:ln>
                          <a:solidFill>
                            <a:srgbClr val="0D1E90"/>
                          </a:solidFill>
                          <a:effectLst/>
                          <a:latin typeface="Garamond" charset="0"/>
                          <a:ea typeface="MS PGothic" pitchFamily="34" charset="-128"/>
                          <a:cs typeface="MS PGothic" pitchFamily="34" charset="-128"/>
                        </a:rPr>
                        <a:t>Centri di attività,</a:t>
                      </a:r>
                    </a:p>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a:ln>
                            <a:noFill/>
                          </a:ln>
                          <a:solidFill>
                            <a:srgbClr val="0D1E90"/>
                          </a:solidFill>
                          <a:effectLst/>
                          <a:latin typeface="Garamond" charset="0"/>
                          <a:ea typeface="MS PGothic" pitchFamily="34" charset="-128"/>
                          <a:cs typeface="MS PGothic" pitchFamily="34" charset="-128"/>
                        </a:rPr>
                        <a:t>Casa famiglia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smtClean="0">
                          <a:ln>
                            <a:noFill/>
                          </a:ln>
                          <a:solidFill>
                            <a:srgbClr val="0D1E90"/>
                          </a:solidFill>
                          <a:effectLst/>
                          <a:latin typeface="Garamond" charset="0"/>
                          <a:ea typeface="MS PGothic" pitchFamily="34" charset="-128"/>
                          <a:cs typeface="MS PGothic" pitchFamily="34" charset="-128"/>
                        </a:rPr>
                        <a:t>Cliente</a:t>
                      </a:r>
                    </a:p>
                    <a:p>
                      <a:pPr marL="0" marR="0" lvl="0" indent="0" algn="ctr" defTabSz="914400" rtl="0" eaLnBrk="1" fontAlgn="base" latinLnBrk="0" hangingPunct="1">
                        <a:lnSpc>
                          <a:spcPct val="100000"/>
                        </a:lnSpc>
                        <a:spcBef>
                          <a:spcPct val="20000"/>
                        </a:spcBef>
                        <a:spcAft>
                          <a:spcPct val="0"/>
                        </a:spcAft>
                        <a:buClrTx/>
                        <a:buSzTx/>
                        <a:buFont typeface="Wingdings" charset="2"/>
                        <a:buNone/>
                        <a:tabLst/>
                      </a:pPr>
                      <a:endParaRPr kumimoji="0" lang="en-US" sz="1800" b="0" i="0" u="none" strike="noStrike" cap="none" normalizeH="0" baseline="0" smtClean="0">
                        <a:ln>
                          <a:noFill/>
                        </a:ln>
                        <a:solidFill>
                          <a:srgbClr val="0D1E90"/>
                        </a:solidFill>
                        <a:effectLst/>
                        <a:latin typeface="Garamond" charset="0"/>
                        <a:ea typeface="MS PGothic" pitchFamily="34" charset="-128"/>
                        <a:cs typeface="MS PGothic" pitchFamily="34" charset="-128"/>
                      </a:endParaRPr>
                    </a:p>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smtClean="0">
                          <a:ln>
                            <a:noFill/>
                          </a:ln>
                          <a:solidFill>
                            <a:srgbClr val="0D1E90"/>
                          </a:solidFill>
                          <a:effectLst/>
                          <a:latin typeface="Garamond" charset="0"/>
                          <a:ea typeface="MS PGothic" pitchFamily="34" charset="-128"/>
                          <a:cs typeface="MS PGothic" pitchFamily="34" charset="-128"/>
                        </a:rPr>
                        <a:t>Utente</a:t>
                      </a:r>
                    </a:p>
                    <a:p>
                      <a:pPr marL="0" marR="0" lvl="0" indent="0" algn="ctr" defTabSz="914400" rtl="0" eaLnBrk="1" fontAlgn="base" latinLnBrk="0" hangingPunct="1">
                        <a:lnSpc>
                          <a:spcPct val="100000"/>
                        </a:lnSpc>
                        <a:spcBef>
                          <a:spcPct val="20000"/>
                        </a:spcBef>
                        <a:spcAft>
                          <a:spcPct val="0"/>
                        </a:spcAft>
                        <a:buClrTx/>
                        <a:buSzTx/>
                        <a:buFont typeface="Wingdings" charset="2"/>
                        <a:buNone/>
                        <a:tabLst/>
                      </a:pPr>
                      <a:endParaRPr kumimoji="0" lang="en-US" sz="1800" b="0" i="0" u="none" strike="noStrike" cap="none" normalizeH="0" baseline="0" smtClean="0">
                        <a:ln>
                          <a:noFill/>
                        </a:ln>
                        <a:solidFill>
                          <a:srgbClr val="0D1E90"/>
                        </a:solidFill>
                        <a:effectLst/>
                        <a:latin typeface="Garamond" charset="0"/>
                        <a:ea typeface="MS PGothic" pitchFamily="34" charset="-128"/>
                        <a:cs typeface="MS PGothic" pitchFamily="34" charset="-128"/>
                      </a:endParaRPr>
                    </a:p>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0" i="0" u="none" strike="noStrike" cap="none" normalizeH="0" baseline="0" smtClean="0">
                          <a:ln>
                            <a:noFill/>
                          </a:ln>
                          <a:solidFill>
                            <a:srgbClr val="0D1E90"/>
                          </a:solidFill>
                          <a:effectLst/>
                          <a:latin typeface="Garamond" charset="0"/>
                          <a:ea typeface="MS PGothic" pitchFamily="34" charset="-128"/>
                          <a:cs typeface="MS PGothic" pitchFamily="34" charset="-128"/>
                        </a:rPr>
                        <a:t>Residente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2B7"/>
                    </a:solidFill>
                  </a:tcPr>
                </a:tc>
              </a:tr>
              <a:tr h="1797050">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Clinico</a:t>
                      </a:r>
                      <a:endPar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Sintomi</a:t>
                      </a:r>
                      <a:r>
                        <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rPr>
                        <a:t>Wellness, </a:t>
                      </a: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Benessere</a:t>
                      </a:r>
                      <a:r>
                        <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rPr>
                        <a:t>, </a:t>
                      </a: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riduzione</a:t>
                      </a:r>
                      <a:r>
                        <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rPr>
                        <a:t> </a:t>
                      </a: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dei</a:t>
                      </a:r>
                      <a:r>
                        <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rPr>
                        <a:t> </a:t>
                      </a: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sintomi</a:t>
                      </a:r>
                      <a:r>
                        <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rPr>
                        <a:t>Cure, </a:t>
                      </a: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remisssione</a:t>
                      </a:r>
                      <a:r>
                        <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rPr>
                        <a:t>, </a:t>
                      </a: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stato</a:t>
                      </a:r>
                      <a:r>
                        <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rPr>
                        <a:t> </a:t>
                      </a: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fisico</a:t>
                      </a:r>
                      <a:r>
                        <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rPr>
                        <a:t> e </a:t>
                      </a: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mentale</a:t>
                      </a:r>
                      <a:r>
                        <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Segni</a:t>
                      </a:r>
                      <a:r>
                        <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rPr>
                        <a:t> </a:t>
                      </a: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vitali</a:t>
                      </a:r>
                      <a:r>
                        <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rPr>
                        <a:t>, </a:t>
                      </a: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dati</a:t>
                      </a:r>
                      <a:r>
                        <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rPr>
                        <a:t> </a:t>
                      </a: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fisiologici</a:t>
                      </a:r>
                      <a:r>
                        <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rPr>
                        <a:t>, </a:t>
                      </a: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evidenze</a:t>
                      </a:r>
                      <a:r>
                        <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Ospedale</a:t>
                      </a:r>
                      <a:endPar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endParaRPr>
                    </a:p>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Ambulatorio</a:t>
                      </a:r>
                      <a:endPar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endParaRPr>
                    </a:p>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1" i="0" u="none" strike="noStrike" cap="none" normalizeH="0" baseline="0" dirty="0" err="1">
                          <a:ln>
                            <a:noFill/>
                          </a:ln>
                          <a:solidFill>
                            <a:srgbClr val="FF0000"/>
                          </a:solidFill>
                          <a:effectLst/>
                          <a:latin typeface="Garamond" charset="0"/>
                          <a:ea typeface="MS PGothic" pitchFamily="34" charset="-128"/>
                          <a:cs typeface="MS PGothic" pitchFamily="34" charset="-128"/>
                        </a:rPr>
                        <a:t>Ufficio</a:t>
                      </a:r>
                      <a:r>
                        <a:rPr kumimoji="0" lang="en-US" sz="1800" b="1" i="0" u="none" strike="noStrike" cap="none" normalizeH="0" baseline="0" dirty="0">
                          <a:ln>
                            <a:noFill/>
                          </a:ln>
                          <a:solidFill>
                            <a:srgbClr val="FF0000"/>
                          </a:solidFill>
                          <a:effectLst/>
                          <a:latin typeface="Garamond" charset="0"/>
                          <a:ea typeface="MS PGothic" pitchFamily="34" charset="-128"/>
                          <a:cs typeface="MS PGothic"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E2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tabLst/>
                      </a:pPr>
                      <a:endParaRPr kumimoji="0" lang="en-US" sz="1800" b="1" i="0" u="none" strike="noStrike" cap="none" normalizeH="0" baseline="0" dirty="0" smtClean="0">
                        <a:ln>
                          <a:noFill/>
                        </a:ln>
                        <a:solidFill>
                          <a:srgbClr val="FF0000"/>
                        </a:solidFill>
                        <a:effectLst/>
                        <a:latin typeface="Garamond" charset="0"/>
                        <a:ea typeface="MS PGothic" pitchFamily="34" charset="-128"/>
                        <a:cs typeface="MS PGothic" pitchFamily="34" charset="-128"/>
                      </a:endParaRPr>
                    </a:p>
                    <a:p>
                      <a:pPr marL="0" marR="0" lvl="0" indent="0" algn="ctr" defTabSz="914400" rtl="0" eaLnBrk="1" fontAlgn="base" latinLnBrk="0" hangingPunct="1">
                        <a:lnSpc>
                          <a:spcPct val="100000"/>
                        </a:lnSpc>
                        <a:spcBef>
                          <a:spcPct val="20000"/>
                        </a:spcBef>
                        <a:spcAft>
                          <a:spcPct val="0"/>
                        </a:spcAft>
                        <a:buClrTx/>
                        <a:buSzTx/>
                        <a:buFont typeface="Wingdings" charset="2"/>
                        <a:buNone/>
                        <a:tabLst/>
                      </a:pPr>
                      <a:endParaRPr kumimoji="0" lang="en-US" sz="1800" b="1" i="0" u="none" strike="noStrike" cap="none" normalizeH="0" baseline="0" dirty="0" smtClean="0">
                        <a:ln>
                          <a:noFill/>
                        </a:ln>
                        <a:solidFill>
                          <a:srgbClr val="FF0000"/>
                        </a:solidFill>
                        <a:effectLst/>
                        <a:latin typeface="Garamond" charset="0"/>
                        <a:ea typeface="MS PGothic" pitchFamily="34" charset="-128"/>
                        <a:cs typeface="MS PGothic" pitchFamily="34" charset="-128"/>
                      </a:endParaRPr>
                    </a:p>
                    <a:p>
                      <a:pPr marL="0" marR="0" lvl="0" indent="0" algn="ctr" defTabSz="914400" rtl="0" eaLnBrk="1" fontAlgn="base" latinLnBrk="0" hangingPunct="1">
                        <a:lnSpc>
                          <a:spcPct val="100000"/>
                        </a:lnSpc>
                        <a:spcBef>
                          <a:spcPct val="20000"/>
                        </a:spcBef>
                        <a:spcAft>
                          <a:spcPct val="0"/>
                        </a:spcAft>
                        <a:buClrTx/>
                        <a:buSzTx/>
                        <a:buFont typeface="Wingdings" charset="2"/>
                        <a:buNone/>
                        <a:tabLst/>
                      </a:pPr>
                      <a:r>
                        <a:rPr kumimoji="0" lang="en-US" sz="1800" b="1" i="0" u="none" strike="noStrike" cap="none" normalizeH="0" baseline="0" dirty="0" err="1" smtClean="0">
                          <a:ln>
                            <a:noFill/>
                          </a:ln>
                          <a:solidFill>
                            <a:srgbClr val="FF0000"/>
                          </a:solidFill>
                          <a:effectLst/>
                          <a:latin typeface="Garamond" charset="0"/>
                          <a:ea typeface="MS PGothic" pitchFamily="34" charset="-128"/>
                          <a:cs typeface="MS PGothic" pitchFamily="34" charset="-128"/>
                        </a:rPr>
                        <a:t>Paziente</a:t>
                      </a:r>
                      <a:r>
                        <a:rPr kumimoji="0" lang="en-US" sz="1800" b="1" i="0" u="none" strike="noStrike" cap="none" normalizeH="0" baseline="0" dirty="0" smtClean="0">
                          <a:ln>
                            <a:noFill/>
                          </a:ln>
                          <a:solidFill>
                            <a:srgbClr val="FF0000"/>
                          </a:solidFill>
                          <a:effectLst/>
                          <a:latin typeface="Garamond" charset="0"/>
                          <a:ea typeface="MS PGothic" pitchFamily="34" charset="-128"/>
                          <a:cs typeface="MS PGothic" pitchFamily="34"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E2B7"/>
                    </a:solidFill>
                  </a:tcPr>
                </a:tc>
              </a:tr>
            </a:tbl>
          </a:graphicData>
        </a:graphic>
      </p:graphicFrame>
      <p:sp>
        <p:nvSpPr>
          <p:cNvPr id="30764" name="Rectangle 34"/>
          <p:cNvSpPr>
            <a:spLocks noChangeArrowheads="1"/>
          </p:cNvSpPr>
          <p:nvPr/>
        </p:nvSpPr>
        <p:spPr bwMode="auto">
          <a:xfrm>
            <a:off x="642938" y="0"/>
            <a:ext cx="7929562" cy="584200"/>
          </a:xfrm>
          <a:prstGeom prst="rect">
            <a:avLst/>
          </a:prstGeom>
          <a:noFill/>
          <a:ln w="9525">
            <a:noFill/>
            <a:miter lim="800000"/>
            <a:headEnd/>
            <a:tailEnd/>
          </a:ln>
        </p:spPr>
        <p:txBody>
          <a:bodyPr>
            <a:prstTxWarp prst="textNoShape">
              <a:avLst/>
            </a:prstTxWarp>
            <a:spAutoFit/>
          </a:bodyPr>
          <a:lstStyle/>
          <a:p>
            <a:r>
              <a:rPr lang="en-US" sz="3200" b="1">
                <a:solidFill>
                  <a:srgbClr val="0070C0"/>
                </a:solidFill>
              </a:rPr>
              <a:t>L’Outcome Design Index (ODI)</a:t>
            </a:r>
            <a:r>
              <a:rPr lang="en-US" sz="3200" b="1" baseline="30000">
                <a:solidFill>
                  <a:srgbClr val="0070C0"/>
                </a:solidFill>
              </a:rPr>
              <a:t>™</a:t>
            </a:r>
            <a:r>
              <a:rPr lang="en-US" sz="3200">
                <a:solidFill>
                  <a:srgbClr val="0070C0"/>
                </a:solidFill>
              </a:rPr>
              <a:t>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it-IT" b="1" dirty="0" smtClean="0">
                <a:cs typeface="+mj-cs"/>
              </a:rPr>
              <a:t>Raccolta della Storia</a:t>
            </a:r>
          </a:p>
        </p:txBody>
      </p:sp>
      <p:sp>
        <p:nvSpPr>
          <p:cNvPr id="6147" name="Rectangle 3"/>
          <p:cNvSpPr>
            <a:spLocks noGrp="1" noChangeArrowheads="1"/>
          </p:cNvSpPr>
          <p:nvPr>
            <p:ph idx="1"/>
          </p:nvPr>
        </p:nvSpPr>
        <p:spPr/>
        <p:txBody>
          <a:bodyPr/>
          <a:lstStyle/>
          <a:p>
            <a:pPr eaLnBrk="1" hangingPunct="1">
              <a:lnSpc>
                <a:spcPct val="90000"/>
              </a:lnSpc>
              <a:buFont typeface="Wingdings" charset="0"/>
              <a:buNone/>
              <a:defRPr/>
            </a:pPr>
            <a:r>
              <a:rPr lang="it-IT" b="1" dirty="0" smtClean="0">
                <a:solidFill>
                  <a:schemeClr val="folHlink"/>
                </a:solidFill>
                <a:cs typeface="+mn-cs"/>
              </a:rPr>
              <a:t>1.1 Storia familiare</a:t>
            </a:r>
          </a:p>
          <a:p>
            <a:pPr eaLnBrk="1" hangingPunct="1">
              <a:lnSpc>
                <a:spcPct val="90000"/>
              </a:lnSpc>
              <a:defRPr/>
            </a:pPr>
            <a:r>
              <a:rPr lang="it-IT" b="1" i="1" dirty="0" smtClean="0">
                <a:cs typeface="+mn-cs"/>
              </a:rPr>
              <a:t>1.1.1 Disabilità intellettiva, malattie psichiatriche, malattie neurologiche (epilessia e demenza…), altre malattie organiche di rilievo</a:t>
            </a:r>
          </a:p>
          <a:p>
            <a:pPr eaLnBrk="1" hangingPunct="1">
              <a:lnSpc>
                <a:spcPct val="90000"/>
              </a:lnSpc>
              <a:defRPr/>
            </a:pPr>
            <a:r>
              <a:rPr lang="it-IT" b="1" i="1" dirty="0" smtClean="0">
                <a:cs typeface="+mn-cs"/>
              </a:rPr>
              <a:t>1.1.2 Qualità delle principali relazioni tra il paziente e gli altri membri della famiglia</a:t>
            </a:r>
            <a:r>
              <a:rPr lang="it-IT" b="1" dirty="0" smtClean="0">
                <a:cs typeface="+mn-cs"/>
              </a:rPr>
              <a:t> </a:t>
            </a:r>
          </a:p>
        </p:txBody>
      </p:sp>
      <p:sp>
        <p:nvSpPr>
          <p:cNvPr id="5" name="Segnaposto numero diapositiva 5"/>
          <p:cNvSpPr>
            <a:spLocks noGrp="1"/>
          </p:cNvSpPr>
          <p:nvPr>
            <p:ph type="sldNum" sz="quarter" idx="12"/>
          </p:nvPr>
        </p:nvSpPr>
        <p:spPr/>
        <p:txBody>
          <a:bodyPr/>
          <a:lstStyle/>
          <a:p>
            <a:pPr>
              <a:defRPr/>
            </a:pPr>
            <a:fld id="{D6369007-8439-E048-B79A-9DDD89DEE010}" type="slidenum">
              <a:rPr lang="it-IT"/>
              <a:pPr>
                <a:defRPr/>
              </a:pPr>
              <a:t>35</a:t>
            </a:fld>
            <a:endParaRPr lang="it-IT"/>
          </a:p>
        </p:txBody>
      </p:sp>
      <p:pic>
        <p:nvPicPr>
          <p:cNvPr id="2" name="Immagine 1"/>
          <p:cNvPicPr>
            <a:picLocks noChangeAspect="1"/>
          </p:cNvPicPr>
          <p:nvPr/>
        </p:nvPicPr>
        <p:blipFill>
          <a:blip r:embed="rId2"/>
          <a:stretch>
            <a:fillRect/>
          </a:stretch>
        </p:blipFill>
        <p:spPr>
          <a:xfrm>
            <a:off x="0" y="5161280"/>
            <a:ext cx="3048000" cy="1696720"/>
          </a:xfrm>
          <a:prstGeom prst="rect">
            <a:avLst/>
          </a:prstGeom>
        </p:spPr>
      </p:pic>
      <p:pic>
        <p:nvPicPr>
          <p:cNvPr id="3" name="Immagine 2"/>
          <p:cNvPicPr>
            <a:picLocks noChangeAspect="1"/>
          </p:cNvPicPr>
          <p:nvPr/>
        </p:nvPicPr>
        <p:blipFill>
          <a:blip r:embed="rId3"/>
          <a:stretch>
            <a:fillRect/>
          </a:stretch>
        </p:blipFill>
        <p:spPr>
          <a:xfrm>
            <a:off x="6350000" y="4995332"/>
            <a:ext cx="2794000" cy="1862667"/>
          </a:xfrm>
          <a:prstGeom prst="rect">
            <a:avLst/>
          </a:prstGeom>
        </p:spPr>
      </p:pic>
      <p:pic>
        <p:nvPicPr>
          <p:cNvPr id="7" name="Segnaposto contenuto 4" descr="imgres.jpg"/>
          <p:cNvPicPr>
            <a:picLocks noChangeAspect="1"/>
          </p:cNvPicPr>
          <p:nvPr/>
        </p:nvPicPr>
        <p:blipFill>
          <a:blip r:embed="rId4">
            <a:extLst>
              <a:ext uri="{28A0092B-C50C-407E-A947-70E740481C1C}">
                <a14:useLocalDpi xmlns:a14="http://schemas.microsoft.com/office/drawing/2010/main" val="0"/>
              </a:ext>
            </a:extLst>
          </a:blip>
          <a:srcRect t="10801" b="10801"/>
          <a:stretch>
            <a:fillRect/>
          </a:stretch>
        </p:blipFill>
        <p:spPr>
          <a:xfrm>
            <a:off x="3268133" y="4988477"/>
            <a:ext cx="3399368" cy="18695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it-IT" b="1" dirty="0" smtClean="0">
                <a:cs typeface="+mj-cs"/>
              </a:rPr>
              <a:t>Raccolta della Storia</a:t>
            </a:r>
          </a:p>
        </p:txBody>
      </p:sp>
      <p:sp>
        <p:nvSpPr>
          <p:cNvPr id="7171" name="Rectangle 3"/>
          <p:cNvSpPr>
            <a:spLocks noGrp="1" noChangeArrowheads="1"/>
          </p:cNvSpPr>
          <p:nvPr>
            <p:ph idx="1"/>
          </p:nvPr>
        </p:nvSpPr>
        <p:spPr/>
        <p:txBody>
          <a:bodyPr>
            <a:normAutofit/>
          </a:bodyPr>
          <a:lstStyle/>
          <a:p>
            <a:pPr eaLnBrk="1" hangingPunct="1">
              <a:lnSpc>
                <a:spcPct val="90000"/>
              </a:lnSpc>
              <a:buFont typeface="Wingdings" charset="0"/>
              <a:buNone/>
              <a:defRPr/>
            </a:pPr>
            <a:r>
              <a:rPr lang="it-IT" sz="2800" b="1" dirty="0" smtClean="0">
                <a:solidFill>
                  <a:schemeClr val="folHlink"/>
                </a:solidFill>
                <a:cs typeface="+mn-cs"/>
              </a:rPr>
              <a:t>1.2 Storia personale e di sviluppo A</a:t>
            </a:r>
          </a:p>
          <a:p>
            <a:pPr eaLnBrk="1" hangingPunct="1">
              <a:lnSpc>
                <a:spcPct val="90000"/>
              </a:lnSpc>
              <a:defRPr/>
            </a:pPr>
            <a:endParaRPr lang="it-IT" sz="2800" b="1" dirty="0" smtClean="0">
              <a:solidFill>
                <a:schemeClr val="folHlink"/>
              </a:solidFill>
              <a:cs typeface="+mn-cs"/>
            </a:endParaRPr>
          </a:p>
          <a:p>
            <a:pPr eaLnBrk="1" hangingPunct="1">
              <a:lnSpc>
                <a:spcPct val="90000"/>
              </a:lnSpc>
              <a:defRPr/>
            </a:pPr>
            <a:r>
              <a:rPr lang="it-IT" sz="2800" b="1" i="1" dirty="0" smtClean="0">
                <a:cs typeface="+mn-cs"/>
              </a:rPr>
              <a:t>1.2.1 Informazioni sullo sviluppo, dalla gravidanza-parto, fino al giorno </a:t>
            </a:r>
            <a:r>
              <a:rPr lang="it-IT" sz="2800" b="1" i="1" dirty="0" err="1" smtClean="0">
                <a:cs typeface="+mn-cs"/>
              </a:rPr>
              <a:t>dell</a:t>
            </a:r>
            <a:r>
              <a:rPr lang="ja-JP" altLang="it-IT" sz="2800" b="1" i="1" dirty="0" smtClean="0">
                <a:latin typeface="Arial"/>
                <a:cs typeface="+mn-cs"/>
              </a:rPr>
              <a:t>’</a:t>
            </a:r>
            <a:r>
              <a:rPr lang="it-IT" sz="2800" b="1" i="1" dirty="0" smtClean="0">
                <a:cs typeface="+mn-cs"/>
              </a:rPr>
              <a:t>intervista, esplorando tutte le tappe intermedie</a:t>
            </a:r>
          </a:p>
          <a:p>
            <a:pPr eaLnBrk="1" hangingPunct="1">
              <a:lnSpc>
                <a:spcPct val="90000"/>
              </a:lnSpc>
              <a:defRPr/>
            </a:pPr>
            <a:r>
              <a:rPr lang="it-IT" sz="2800" b="1" i="1" dirty="0" smtClean="0">
                <a:cs typeface="+mn-cs"/>
              </a:rPr>
              <a:t>1.2.2 anni dello sviluppo, comprendendo l</a:t>
            </a:r>
            <a:r>
              <a:rPr lang="ja-JP" altLang="it-IT" sz="2800" b="1" i="1" dirty="0" smtClean="0">
                <a:latin typeface="Arial"/>
                <a:cs typeface="+mn-cs"/>
              </a:rPr>
              <a:t>’</a:t>
            </a:r>
            <a:r>
              <a:rPr lang="it-IT" sz="2800" b="1" i="1" dirty="0" smtClean="0">
                <a:cs typeface="+mn-cs"/>
              </a:rPr>
              <a:t>esplorazione dei momenti critici</a:t>
            </a:r>
          </a:p>
          <a:p>
            <a:pPr eaLnBrk="1" hangingPunct="1">
              <a:lnSpc>
                <a:spcPct val="90000"/>
              </a:lnSpc>
              <a:defRPr/>
            </a:pPr>
            <a:r>
              <a:rPr lang="it-IT" sz="2800" b="1" i="1" dirty="0" smtClean="0">
                <a:cs typeface="+mn-cs"/>
              </a:rPr>
              <a:t>1.2.3 modalità di gestione del bambino con D.I. da parte della famiglia</a:t>
            </a:r>
          </a:p>
          <a:p>
            <a:pPr eaLnBrk="1" hangingPunct="1">
              <a:lnSpc>
                <a:spcPct val="90000"/>
              </a:lnSpc>
              <a:defRPr/>
            </a:pPr>
            <a:r>
              <a:rPr lang="it-IT" sz="2800" b="1" i="1" dirty="0" smtClean="0">
                <a:cs typeface="+mn-cs"/>
              </a:rPr>
              <a:t>1.2.4 scolarità ed attività lavorativa eventuale</a:t>
            </a:r>
          </a:p>
        </p:txBody>
      </p:sp>
      <p:sp>
        <p:nvSpPr>
          <p:cNvPr id="5" name="Segnaposto numero diapositiva 5"/>
          <p:cNvSpPr>
            <a:spLocks noGrp="1"/>
          </p:cNvSpPr>
          <p:nvPr>
            <p:ph type="sldNum" sz="quarter" idx="12"/>
          </p:nvPr>
        </p:nvSpPr>
        <p:spPr/>
        <p:txBody>
          <a:bodyPr/>
          <a:lstStyle/>
          <a:p>
            <a:pPr>
              <a:defRPr/>
            </a:pPr>
            <a:fld id="{E7F4E1A0-0BD5-644E-BCBE-46E6723599E7}" type="slidenum">
              <a:rPr lang="it-IT"/>
              <a:pPr>
                <a:defRPr/>
              </a:pPr>
              <a:t>36</a:t>
            </a:fld>
            <a:endParaRPr lang="it-IT"/>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it-IT" b="1" dirty="0" smtClean="0">
                <a:cs typeface="+mj-cs"/>
              </a:rPr>
              <a:t>Raccolta della Storia</a:t>
            </a:r>
          </a:p>
        </p:txBody>
      </p:sp>
      <p:sp>
        <p:nvSpPr>
          <p:cNvPr id="8195" name="Rectangle 3"/>
          <p:cNvSpPr>
            <a:spLocks noGrp="1" noChangeArrowheads="1"/>
          </p:cNvSpPr>
          <p:nvPr>
            <p:ph idx="1"/>
          </p:nvPr>
        </p:nvSpPr>
        <p:spPr/>
        <p:txBody>
          <a:bodyPr>
            <a:normAutofit lnSpcReduction="10000"/>
          </a:bodyPr>
          <a:lstStyle/>
          <a:p>
            <a:pPr eaLnBrk="1" hangingPunct="1">
              <a:lnSpc>
                <a:spcPct val="80000"/>
              </a:lnSpc>
              <a:buFont typeface="Wingdings" charset="0"/>
              <a:buNone/>
              <a:defRPr/>
            </a:pPr>
            <a:r>
              <a:rPr lang="it-IT" sz="2800" dirty="0" smtClean="0">
                <a:solidFill>
                  <a:schemeClr val="folHlink"/>
                </a:solidFill>
                <a:cs typeface="+mn-cs"/>
              </a:rPr>
              <a:t>1.2 Storia personale e di sviluppo B</a:t>
            </a:r>
          </a:p>
          <a:p>
            <a:pPr eaLnBrk="1" hangingPunct="1">
              <a:lnSpc>
                <a:spcPct val="80000"/>
              </a:lnSpc>
              <a:defRPr/>
            </a:pPr>
            <a:endParaRPr lang="it-IT" sz="2800" dirty="0" smtClean="0">
              <a:solidFill>
                <a:schemeClr val="folHlink"/>
              </a:solidFill>
              <a:cs typeface="+mn-cs"/>
            </a:endParaRPr>
          </a:p>
          <a:p>
            <a:pPr eaLnBrk="1" hangingPunct="1">
              <a:lnSpc>
                <a:spcPct val="80000"/>
              </a:lnSpc>
              <a:defRPr/>
            </a:pPr>
            <a:r>
              <a:rPr lang="it-IT" sz="2800" b="1" i="1" dirty="0" smtClean="0">
                <a:cs typeface="+mn-cs"/>
              </a:rPr>
              <a:t>1.2.5 relazioni interpersonali in ambito scolastico e lavorativo</a:t>
            </a:r>
          </a:p>
          <a:p>
            <a:pPr eaLnBrk="1" hangingPunct="1">
              <a:lnSpc>
                <a:spcPct val="80000"/>
              </a:lnSpc>
              <a:defRPr/>
            </a:pPr>
            <a:r>
              <a:rPr lang="it-IT" sz="2800" b="1" i="1" dirty="0" smtClean="0">
                <a:cs typeface="+mn-cs"/>
              </a:rPr>
              <a:t>1.2.6 personalità e comportamenti precedenti lo sviluppo dei disturbi psichiatrici </a:t>
            </a:r>
            <a:r>
              <a:rPr lang="it-IT" sz="2800" b="1" i="1" dirty="0" smtClean="0">
                <a:cs typeface="+mn-cs"/>
              </a:rPr>
              <a:t>e somatici </a:t>
            </a:r>
            <a:endParaRPr lang="it-IT" sz="2800" b="1" i="1" dirty="0" smtClean="0">
              <a:cs typeface="+mn-cs"/>
            </a:endParaRPr>
          </a:p>
          <a:p>
            <a:pPr eaLnBrk="1" hangingPunct="1">
              <a:lnSpc>
                <a:spcPct val="80000"/>
              </a:lnSpc>
              <a:defRPr/>
            </a:pPr>
            <a:r>
              <a:rPr lang="it-IT" sz="2800" b="1" i="1" dirty="0" smtClean="0">
                <a:cs typeface="+mn-cs"/>
              </a:rPr>
              <a:t>1.2.7 storia psicosessuale</a:t>
            </a:r>
          </a:p>
          <a:p>
            <a:pPr eaLnBrk="1" hangingPunct="1">
              <a:lnSpc>
                <a:spcPct val="80000"/>
              </a:lnSpc>
              <a:defRPr/>
            </a:pPr>
            <a:r>
              <a:rPr lang="it-IT" sz="2800" b="1" i="1" dirty="0" smtClean="0">
                <a:cs typeface="+mn-cs"/>
              </a:rPr>
              <a:t>1.2.8 eventi vitali significativi, di perdita, abuso, cambiamento di residenza o di figure di riferimento </a:t>
            </a:r>
          </a:p>
          <a:p>
            <a:pPr eaLnBrk="1" hangingPunct="1">
              <a:lnSpc>
                <a:spcPct val="80000"/>
              </a:lnSpc>
              <a:defRPr/>
            </a:pPr>
            <a:r>
              <a:rPr lang="it-IT" sz="2800" b="1" i="1" dirty="0" smtClean="0">
                <a:cs typeface="+mn-cs"/>
              </a:rPr>
              <a:t>1.2.9 descrizione del più alto livello di funzionamento raggiunto dal paziente in precedenza  </a:t>
            </a:r>
          </a:p>
        </p:txBody>
      </p:sp>
      <p:sp>
        <p:nvSpPr>
          <p:cNvPr id="5" name="Segnaposto numero diapositiva 5"/>
          <p:cNvSpPr>
            <a:spLocks noGrp="1"/>
          </p:cNvSpPr>
          <p:nvPr>
            <p:ph type="sldNum" sz="quarter" idx="12"/>
          </p:nvPr>
        </p:nvSpPr>
        <p:spPr/>
        <p:txBody>
          <a:bodyPr/>
          <a:lstStyle/>
          <a:p>
            <a:pPr>
              <a:defRPr/>
            </a:pPr>
            <a:fld id="{1881E576-8CBF-E74F-A674-47D42F79741F}" type="slidenum">
              <a:rPr lang="it-IT"/>
              <a:pPr>
                <a:defRPr/>
              </a:pPr>
              <a:t>37</a:t>
            </a:fld>
            <a:endParaRPr lang="it-IT"/>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it-IT" b="1" dirty="0" smtClean="0">
                <a:cs typeface="+mj-cs"/>
              </a:rPr>
              <a:t>Raccolta della Storia</a:t>
            </a:r>
          </a:p>
        </p:txBody>
      </p:sp>
      <p:sp>
        <p:nvSpPr>
          <p:cNvPr id="9219" name="Rectangle 3"/>
          <p:cNvSpPr>
            <a:spLocks noGrp="1" noChangeArrowheads="1"/>
          </p:cNvSpPr>
          <p:nvPr>
            <p:ph idx="1"/>
          </p:nvPr>
        </p:nvSpPr>
        <p:spPr>
          <a:xfrm>
            <a:off x="468313" y="1268413"/>
            <a:ext cx="8229600" cy="4495800"/>
          </a:xfrm>
        </p:spPr>
        <p:txBody>
          <a:bodyPr>
            <a:normAutofit fontScale="85000" lnSpcReduction="20000"/>
          </a:bodyPr>
          <a:lstStyle/>
          <a:p>
            <a:pPr eaLnBrk="1" hangingPunct="1">
              <a:lnSpc>
                <a:spcPct val="80000"/>
              </a:lnSpc>
              <a:buFont typeface="Wingdings" charset="0"/>
              <a:buNone/>
              <a:defRPr/>
            </a:pPr>
            <a:r>
              <a:rPr lang="it-IT" sz="2400" b="1" dirty="0" smtClean="0">
                <a:solidFill>
                  <a:schemeClr val="folHlink"/>
                </a:solidFill>
                <a:cs typeface="+mn-cs"/>
              </a:rPr>
              <a:t>1.3 Storia medica</a:t>
            </a:r>
          </a:p>
          <a:p>
            <a:pPr eaLnBrk="1" hangingPunct="1">
              <a:lnSpc>
                <a:spcPct val="80000"/>
              </a:lnSpc>
              <a:buFont typeface="Wingdings" charset="0"/>
              <a:buNone/>
              <a:defRPr/>
            </a:pPr>
            <a:endParaRPr lang="it-IT" sz="2400" b="1" dirty="0" smtClean="0">
              <a:solidFill>
                <a:schemeClr val="folHlink"/>
              </a:solidFill>
              <a:cs typeface="+mn-cs"/>
            </a:endParaRPr>
          </a:p>
          <a:p>
            <a:pPr eaLnBrk="1" hangingPunct="1">
              <a:lnSpc>
                <a:spcPct val="80000"/>
              </a:lnSpc>
              <a:defRPr/>
            </a:pPr>
            <a:r>
              <a:rPr lang="it-IT" sz="3000" b="1" i="1" dirty="0" smtClean="0">
                <a:cs typeface="+mn-cs"/>
              </a:rPr>
              <a:t>1.3.1 cause della D. I. comprese quelle genetiche, se conosciute   </a:t>
            </a:r>
          </a:p>
          <a:p>
            <a:pPr eaLnBrk="1" hangingPunct="1">
              <a:lnSpc>
                <a:spcPct val="80000"/>
              </a:lnSpc>
              <a:defRPr/>
            </a:pPr>
            <a:r>
              <a:rPr lang="it-IT" sz="3000" b="1" i="1" dirty="0" smtClean="0">
                <a:cs typeface="+mn-cs"/>
              </a:rPr>
              <a:t>1.3.2 malattie fisiche pregresse ed in atto (epilessia, apnee notturne, distiroidismi…) </a:t>
            </a:r>
          </a:p>
          <a:p>
            <a:pPr eaLnBrk="1" hangingPunct="1">
              <a:lnSpc>
                <a:spcPct val="80000"/>
              </a:lnSpc>
              <a:defRPr/>
            </a:pPr>
            <a:r>
              <a:rPr lang="it-IT" sz="3000" b="1" i="1" dirty="0" smtClean="0">
                <a:cs typeface="+mn-cs"/>
              </a:rPr>
              <a:t>1.3.3 disabilità fisiche riferite al passato o in atto (ipotonia degli arti, spasticità…) </a:t>
            </a:r>
          </a:p>
          <a:p>
            <a:pPr eaLnBrk="1" hangingPunct="1">
              <a:lnSpc>
                <a:spcPct val="80000"/>
              </a:lnSpc>
              <a:defRPr/>
            </a:pPr>
            <a:r>
              <a:rPr lang="it-IT" sz="3000" b="1" i="1" dirty="0" smtClean="0">
                <a:cs typeface="+mn-cs"/>
              </a:rPr>
              <a:t>1.3.4  compromissione di vista, udito, linguaggio, mobilità</a:t>
            </a:r>
          </a:p>
          <a:p>
            <a:pPr eaLnBrk="1" hangingPunct="1">
              <a:lnSpc>
                <a:spcPct val="80000"/>
              </a:lnSpc>
              <a:defRPr/>
            </a:pPr>
            <a:r>
              <a:rPr lang="it-IT" sz="3000" b="1" i="1" dirty="0" smtClean="0">
                <a:cs typeface="+mn-cs"/>
              </a:rPr>
              <a:t>1.3.5  disturbi fisici ricorrenti (infezioni bronchiali, mal di denti, stipsi…)</a:t>
            </a:r>
          </a:p>
          <a:p>
            <a:pPr eaLnBrk="1" hangingPunct="1">
              <a:lnSpc>
                <a:spcPct val="80000"/>
              </a:lnSpc>
              <a:defRPr/>
            </a:pPr>
            <a:endParaRPr lang="it-IT" sz="3000" b="1" i="1" dirty="0" smtClean="0">
              <a:cs typeface="+mn-cs"/>
            </a:endParaRPr>
          </a:p>
          <a:p>
            <a:pPr eaLnBrk="1" hangingPunct="1">
              <a:lnSpc>
                <a:spcPct val="80000"/>
              </a:lnSpc>
              <a:defRPr/>
            </a:pPr>
            <a:endParaRPr lang="it-IT" sz="3000" b="1" i="1" dirty="0" smtClean="0">
              <a:cs typeface="+mn-cs"/>
            </a:endParaRPr>
          </a:p>
          <a:p>
            <a:pPr eaLnBrk="1" hangingPunct="1">
              <a:lnSpc>
                <a:spcPct val="80000"/>
              </a:lnSpc>
              <a:buFont typeface="Wingdings" charset="0"/>
              <a:buBlip>
                <a:blip r:embed="rId2"/>
              </a:buBlip>
              <a:defRPr/>
            </a:pPr>
            <a:r>
              <a:rPr lang="it-IT" sz="3000" b="1" i="1" u="sng" dirty="0" smtClean="0">
                <a:solidFill>
                  <a:srgbClr val="FF0000"/>
                </a:solidFill>
                <a:cs typeface="+mn-cs"/>
              </a:rPr>
              <a:t>Individuare la modalità di comunicazione del dolore e del disagio fisico</a:t>
            </a:r>
          </a:p>
          <a:p>
            <a:pPr eaLnBrk="1" hangingPunct="1">
              <a:lnSpc>
                <a:spcPct val="80000"/>
              </a:lnSpc>
              <a:defRPr/>
            </a:pPr>
            <a:endParaRPr lang="it-IT" sz="2400" b="1" i="1" dirty="0" smtClean="0">
              <a:solidFill>
                <a:srgbClr val="FFFF00"/>
              </a:solidFill>
              <a:cs typeface="+mn-cs"/>
            </a:endParaRPr>
          </a:p>
        </p:txBody>
      </p:sp>
      <p:sp>
        <p:nvSpPr>
          <p:cNvPr id="5" name="Segnaposto numero diapositiva 5"/>
          <p:cNvSpPr>
            <a:spLocks noGrp="1"/>
          </p:cNvSpPr>
          <p:nvPr>
            <p:ph type="sldNum" sz="quarter" idx="12"/>
          </p:nvPr>
        </p:nvSpPr>
        <p:spPr/>
        <p:txBody>
          <a:bodyPr/>
          <a:lstStyle/>
          <a:p>
            <a:pPr>
              <a:defRPr/>
            </a:pPr>
            <a:fld id="{30C0886B-8EA4-1541-9060-61D6131680DB}" type="slidenum">
              <a:rPr lang="it-IT"/>
              <a:pPr>
                <a:defRPr/>
              </a:pPr>
              <a:t>38</a:t>
            </a:fld>
            <a:endParaRPr lang="it-IT"/>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it-IT" b="1" dirty="0" smtClean="0">
                <a:cs typeface="+mj-cs"/>
              </a:rPr>
              <a:t>Raccolta della Storia</a:t>
            </a:r>
          </a:p>
        </p:txBody>
      </p:sp>
      <p:sp>
        <p:nvSpPr>
          <p:cNvPr id="11267" name="Rectangle 3"/>
          <p:cNvSpPr>
            <a:spLocks noGrp="1" noChangeArrowheads="1"/>
          </p:cNvSpPr>
          <p:nvPr>
            <p:ph idx="1"/>
          </p:nvPr>
        </p:nvSpPr>
        <p:spPr>
          <a:xfrm>
            <a:off x="468313" y="1341438"/>
            <a:ext cx="8229600" cy="4495800"/>
          </a:xfrm>
        </p:spPr>
        <p:txBody>
          <a:bodyPr>
            <a:normAutofit fontScale="92500" lnSpcReduction="10000"/>
          </a:bodyPr>
          <a:lstStyle/>
          <a:p>
            <a:pPr eaLnBrk="1" hangingPunct="1">
              <a:lnSpc>
                <a:spcPct val="80000"/>
              </a:lnSpc>
              <a:buFont typeface="Wingdings" charset="0"/>
              <a:buNone/>
              <a:defRPr/>
            </a:pPr>
            <a:r>
              <a:rPr lang="it-IT" sz="2400" b="1" dirty="0" smtClean="0">
                <a:solidFill>
                  <a:schemeClr val="folHlink"/>
                </a:solidFill>
                <a:cs typeface="+mn-cs"/>
              </a:rPr>
              <a:t>1.5 Storia sociale</a:t>
            </a:r>
          </a:p>
          <a:p>
            <a:pPr eaLnBrk="1" hangingPunct="1">
              <a:lnSpc>
                <a:spcPct val="80000"/>
              </a:lnSpc>
              <a:defRPr/>
            </a:pPr>
            <a:endParaRPr lang="it-IT" sz="2400" b="1" dirty="0" smtClean="0">
              <a:solidFill>
                <a:schemeClr val="folHlink"/>
              </a:solidFill>
              <a:cs typeface="+mn-cs"/>
            </a:endParaRPr>
          </a:p>
          <a:p>
            <a:pPr eaLnBrk="1" hangingPunct="1">
              <a:lnSpc>
                <a:spcPct val="80000"/>
              </a:lnSpc>
              <a:defRPr/>
            </a:pPr>
            <a:r>
              <a:rPr lang="it-IT" sz="2800" b="1" i="1" dirty="0" smtClean="0">
                <a:cs typeface="+mn-cs"/>
              </a:rPr>
              <a:t>1.5.1 livello di funzionamento attuale e precedente nelle diverse aree del comportamento adattivo </a:t>
            </a:r>
          </a:p>
          <a:p>
            <a:pPr eaLnBrk="1" hangingPunct="1">
              <a:lnSpc>
                <a:spcPct val="80000"/>
              </a:lnSpc>
              <a:defRPr/>
            </a:pPr>
            <a:r>
              <a:rPr lang="it-IT" sz="2800" b="1" i="1" dirty="0" smtClean="0">
                <a:cs typeface="+mn-cs"/>
              </a:rPr>
              <a:t>1.5.2 condizioni sociali attuali e precedenti (stato civile, occupazione …)</a:t>
            </a:r>
          </a:p>
          <a:p>
            <a:pPr eaLnBrk="1" hangingPunct="1">
              <a:lnSpc>
                <a:spcPct val="80000"/>
              </a:lnSpc>
              <a:defRPr/>
            </a:pPr>
            <a:r>
              <a:rPr lang="it-IT" sz="2800" b="1" i="1" dirty="0" smtClean="0">
                <a:cs typeface="+mn-cs"/>
              </a:rPr>
              <a:t>1.5.3 condizione abitativa attuale e </a:t>
            </a:r>
            <a:r>
              <a:rPr lang="it-IT" sz="2800" b="1" i="1" dirty="0" err="1" smtClean="0">
                <a:cs typeface="+mn-cs"/>
              </a:rPr>
              <a:t>pregrssa</a:t>
            </a:r>
            <a:r>
              <a:rPr lang="it-IT" sz="2800" b="1" i="1" dirty="0" smtClean="0">
                <a:cs typeface="+mn-cs"/>
              </a:rPr>
              <a:t> (centro residenziale, casa famiglia …)</a:t>
            </a:r>
          </a:p>
          <a:p>
            <a:pPr eaLnBrk="1" hangingPunct="1">
              <a:lnSpc>
                <a:spcPct val="80000"/>
              </a:lnSpc>
              <a:defRPr/>
            </a:pPr>
            <a:r>
              <a:rPr lang="it-IT" sz="2800" b="1" i="1" dirty="0" smtClean="0">
                <a:cs typeface="+mn-cs"/>
              </a:rPr>
              <a:t>1.5.4 supporto sociale attuale e precedente (qualità e quantità del sostegno degli assistenti, attività diurne, attività sociali, tempo libero …)</a:t>
            </a:r>
          </a:p>
          <a:p>
            <a:pPr eaLnBrk="1" hangingPunct="1">
              <a:lnSpc>
                <a:spcPct val="80000"/>
              </a:lnSpc>
              <a:defRPr/>
            </a:pPr>
            <a:endParaRPr lang="it-IT" sz="2800" b="1" i="1" dirty="0" smtClean="0">
              <a:cs typeface="+mn-cs"/>
            </a:endParaRPr>
          </a:p>
          <a:p>
            <a:pPr eaLnBrk="1" hangingPunct="1">
              <a:lnSpc>
                <a:spcPct val="80000"/>
              </a:lnSpc>
              <a:buFont typeface="Wingdings" charset="0"/>
              <a:buBlip>
                <a:blip r:embed="rId2"/>
              </a:buBlip>
              <a:defRPr/>
            </a:pPr>
            <a:r>
              <a:rPr lang="it-IT" sz="2800" b="1" i="1" u="sng" dirty="0" smtClean="0">
                <a:solidFill>
                  <a:srgbClr val="FF0000"/>
                </a:solidFill>
                <a:cs typeface="+mn-cs"/>
              </a:rPr>
              <a:t>E</a:t>
            </a:r>
            <a:r>
              <a:rPr lang="ja-JP" altLang="it-IT" sz="2800" b="1" i="1" u="sng" dirty="0" smtClean="0">
                <a:solidFill>
                  <a:srgbClr val="FF0000"/>
                </a:solidFill>
                <a:latin typeface="Arial"/>
                <a:cs typeface="+mn-cs"/>
              </a:rPr>
              <a:t>’</a:t>
            </a:r>
            <a:r>
              <a:rPr lang="it-IT" sz="2800" b="1" i="1" u="sng" dirty="0" smtClean="0">
                <a:solidFill>
                  <a:srgbClr val="FF0000"/>
                </a:solidFill>
                <a:cs typeface="+mn-cs"/>
              </a:rPr>
              <a:t> utile richiedere il palinsesto della giornata tipo o della settimana tipo   </a:t>
            </a:r>
            <a:endParaRPr lang="it-IT" sz="2800" b="1" u="sng" dirty="0" smtClean="0">
              <a:solidFill>
                <a:srgbClr val="FF0000"/>
              </a:solidFill>
              <a:cs typeface="+mn-cs"/>
            </a:endParaRPr>
          </a:p>
        </p:txBody>
      </p:sp>
      <p:sp>
        <p:nvSpPr>
          <p:cNvPr id="5" name="Segnaposto numero diapositiva 5"/>
          <p:cNvSpPr>
            <a:spLocks noGrp="1"/>
          </p:cNvSpPr>
          <p:nvPr>
            <p:ph type="sldNum" sz="quarter" idx="12"/>
          </p:nvPr>
        </p:nvSpPr>
        <p:spPr/>
        <p:txBody>
          <a:bodyPr/>
          <a:lstStyle/>
          <a:p>
            <a:pPr>
              <a:defRPr/>
            </a:pPr>
            <a:fld id="{6D366154-9C39-4B49-BF79-7652947D67DF}" type="slidenum">
              <a:rPr lang="it-IT"/>
              <a:pPr>
                <a:defRPr/>
              </a:pPr>
              <a:t>39</a:t>
            </a:fld>
            <a:endParaRPr lang="it-IT"/>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0"/>
            <a:ext cx="8229600" cy="1371600"/>
          </a:xfrm>
        </p:spPr>
        <p:txBody>
          <a:bodyPr>
            <a:normAutofit fontScale="90000"/>
          </a:bodyPr>
          <a:lstStyle/>
          <a:p>
            <a:r>
              <a:rPr lang="it-IT" sz="3200" b="1" dirty="0">
                <a:solidFill>
                  <a:srgbClr val="DF5327"/>
                </a:solidFill>
              </a:rPr>
              <a:t>Chi sono le persone con Disabilità Intellettiva (I)?</a:t>
            </a:r>
            <a:br>
              <a:rPr lang="it-IT" sz="3200" b="1" dirty="0">
                <a:solidFill>
                  <a:srgbClr val="DF5327"/>
                </a:solidFill>
              </a:rPr>
            </a:br>
            <a:endParaRPr lang="it-IT" sz="3200" b="1" dirty="0">
              <a:solidFill>
                <a:srgbClr val="DF5327"/>
              </a:solidFill>
            </a:endParaRPr>
          </a:p>
        </p:txBody>
      </p:sp>
      <p:graphicFrame>
        <p:nvGraphicFramePr>
          <p:cNvPr id="13332" name="Group 20"/>
          <p:cNvGraphicFramePr>
            <a:graphicFrameLocks noGrp="1"/>
          </p:cNvGraphicFramePr>
          <p:nvPr>
            <p:ph type="tbl" idx="1"/>
            <p:extLst>
              <p:ext uri="{D42A27DB-BD31-4B8C-83A1-F6EECF244321}">
                <p14:modId xmlns:p14="http://schemas.microsoft.com/office/powerpoint/2010/main" val="189750421"/>
              </p:ext>
            </p:extLst>
          </p:nvPr>
        </p:nvGraphicFramePr>
        <p:xfrm>
          <a:off x="500034" y="1500174"/>
          <a:ext cx="8229600" cy="4971987"/>
        </p:xfrm>
        <a:graphic>
          <a:graphicData uri="http://schemas.openxmlformats.org/drawingml/2006/table">
            <a:tbl>
              <a:tblPr/>
              <a:tblGrid>
                <a:gridCol w="4114800"/>
                <a:gridCol w="4114800"/>
              </a:tblGrid>
              <a:tr h="1133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chemeClr val="tx1"/>
                          </a:solidFill>
                          <a:effectLst>
                            <a:outerShdw blurRad="38100" dist="38100" dir="2700000" algn="tl">
                              <a:srgbClr val="000000"/>
                            </a:outerShdw>
                          </a:effectLst>
                          <a:latin typeface="Arial" charset="0"/>
                        </a:rPr>
                        <a:t>Rappresentano una frazione importante della popolazione in generale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Prevalenza in età scolare: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1.5-5.5 %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Si riconoscono cause diverse che producono un deficit cognitivo primario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chemeClr val="tx1"/>
                          </a:solidFill>
                          <a:effectLst>
                            <a:outerShdw blurRad="38100" dist="38100" dir="2700000" algn="tl">
                              <a:srgbClr val="000000"/>
                            </a:outerShdw>
                          </a:effectLst>
                          <a:latin typeface="Arial" charset="0"/>
                        </a:rPr>
                        <a:t>ICD 10 classifica più di 100 condizioni mediche associabili </a:t>
                      </a:r>
                      <a:r>
                        <a:rPr kumimoji="0" lang="it-IT" sz="1800" b="0" i="0" u="none" strike="noStrike" cap="none" normalizeH="0" baseline="0" dirty="0" err="1" smtClean="0">
                          <a:ln>
                            <a:noFill/>
                          </a:ln>
                          <a:solidFill>
                            <a:schemeClr val="tx1"/>
                          </a:solidFill>
                          <a:effectLst>
                            <a:outerShdw blurRad="38100" dist="38100" dir="2700000" algn="tl">
                              <a:srgbClr val="000000"/>
                            </a:outerShdw>
                          </a:effectLst>
                          <a:latin typeface="Arial" charset="0"/>
                        </a:rPr>
                        <a:t>eziologicamente</a:t>
                      </a:r>
                      <a:r>
                        <a:rPr kumimoji="0" lang="it-IT" sz="1800" b="0" i="0" u="none" strike="noStrike" cap="none" normalizeH="0" baseline="0" dirty="0" smtClean="0">
                          <a:ln>
                            <a:noFill/>
                          </a:ln>
                          <a:solidFill>
                            <a:schemeClr val="tx1"/>
                          </a:solidFill>
                          <a:effectLst>
                            <a:outerShdw blurRad="38100" dist="38100" dir="2700000" algn="tl">
                              <a:srgbClr val="000000"/>
                            </a:outerShdw>
                          </a:effectLst>
                          <a:latin typeface="Arial" charset="0"/>
                        </a:rPr>
                        <a:t> alla Disabilità Intellettiva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133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Livelli diversi di gravità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chemeClr val="tx1"/>
                          </a:solidFill>
                          <a:effectLst>
                            <a:outerShdw blurRad="38100" dist="38100" dir="2700000" algn="tl">
                              <a:srgbClr val="000000"/>
                            </a:outerShdw>
                          </a:effectLst>
                          <a:latin typeface="Arial" charset="0"/>
                        </a:rPr>
                        <a:t>Lieve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chemeClr val="tx1"/>
                          </a:solidFill>
                          <a:effectLst>
                            <a:outerShdw blurRad="38100" dist="38100" dir="2700000" algn="tl">
                              <a:srgbClr val="000000"/>
                            </a:outerShdw>
                          </a:effectLst>
                          <a:latin typeface="Arial" charset="0"/>
                        </a:rPr>
                        <a:t>Moderato</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chemeClr val="tx1"/>
                          </a:solidFill>
                          <a:effectLst>
                            <a:outerShdw blurRad="38100" dist="38100" dir="2700000" algn="tl">
                              <a:srgbClr val="000000"/>
                            </a:outerShdw>
                          </a:effectLst>
                          <a:latin typeface="Arial" charset="0"/>
                        </a:rPr>
                        <a:t>Grave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chemeClr val="tx1"/>
                          </a:solidFill>
                          <a:effectLst>
                            <a:outerShdw blurRad="38100" dist="38100" dir="2700000" algn="tl">
                              <a:srgbClr val="000000"/>
                            </a:outerShdw>
                          </a:effectLst>
                          <a:latin typeface="Arial" charset="0"/>
                        </a:rPr>
                        <a:t>Profondo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smtClean="0">
                          <a:ln>
                            <a:noFill/>
                          </a:ln>
                          <a:solidFill>
                            <a:schemeClr val="tx1"/>
                          </a:solidFill>
                          <a:effectLst>
                            <a:outerShdw blurRad="38100" dist="38100" dir="2700000" algn="tl">
                              <a:srgbClr val="000000"/>
                            </a:outerShdw>
                          </a:effectLst>
                          <a:latin typeface="Arial" charset="0"/>
                        </a:rPr>
                        <a:t>Associazione frequente con disturbi gravi del comportamento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chemeClr val="tx1"/>
                          </a:solidFill>
                          <a:effectLst>
                            <a:outerShdw blurRad="38100" dist="38100" dir="2700000" algn="tl">
                              <a:srgbClr val="000000"/>
                            </a:outerShdw>
                          </a:effectLst>
                          <a:latin typeface="Arial" charset="0"/>
                        </a:rPr>
                        <a:t>Aggressività 21.5 %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chemeClr val="tx1"/>
                          </a:solidFill>
                          <a:effectLst>
                            <a:outerShdw blurRad="38100" dist="38100" dir="2700000" algn="tl">
                              <a:srgbClr val="000000"/>
                            </a:outerShdw>
                          </a:effectLst>
                          <a:latin typeface="Arial" charset="0"/>
                        </a:rPr>
                        <a:t>Autolesionismo 15.3 %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chemeClr val="tx1"/>
                          </a:solidFill>
                          <a:effectLst>
                            <a:outerShdw blurRad="38100" dist="38100" dir="2700000" algn="tl">
                              <a:srgbClr val="000000"/>
                            </a:outerShdw>
                          </a:effectLst>
                          <a:latin typeface="Arial" charset="0"/>
                        </a:rPr>
                        <a:t>Stereotipie 8.7 %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chemeClr val="tx1"/>
                          </a:solidFill>
                          <a:effectLst>
                            <a:outerShdw blurRad="38100" dist="38100" dir="2700000" algn="tl">
                              <a:srgbClr val="000000"/>
                            </a:outerShdw>
                          </a:effectLst>
                          <a:latin typeface="Arial" charset="0"/>
                        </a:rPr>
                        <a:t>Capricciosità/pianto 13.8-20.7 %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it-IT" b="1" dirty="0" smtClean="0">
                <a:cs typeface="+mj-cs"/>
              </a:rPr>
              <a:t>Raccolta della Storia</a:t>
            </a:r>
          </a:p>
        </p:txBody>
      </p:sp>
      <p:sp>
        <p:nvSpPr>
          <p:cNvPr id="12291" name="Rectangle 3"/>
          <p:cNvSpPr>
            <a:spLocks noGrp="1" noChangeArrowheads="1"/>
          </p:cNvSpPr>
          <p:nvPr>
            <p:ph idx="1"/>
          </p:nvPr>
        </p:nvSpPr>
        <p:spPr/>
        <p:txBody>
          <a:bodyPr>
            <a:normAutofit/>
          </a:bodyPr>
          <a:lstStyle/>
          <a:p>
            <a:pPr eaLnBrk="1" hangingPunct="1">
              <a:buFont typeface="Wingdings" charset="0"/>
              <a:buNone/>
              <a:defRPr/>
            </a:pPr>
            <a:r>
              <a:rPr lang="it-IT" sz="2800" b="1" smtClean="0">
                <a:solidFill>
                  <a:schemeClr val="folHlink"/>
                </a:solidFill>
                <a:cs typeface="+mn-cs"/>
              </a:rPr>
              <a:t>1.6 Storia farmacologica</a:t>
            </a:r>
          </a:p>
          <a:p>
            <a:pPr eaLnBrk="1" hangingPunct="1">
              <a:buFont typeface="Wingdings" charset="0"/>
              <a:buNone/>
              <a:defRPr/>
            </a:pPr>
            <a:endParaRPr lang="it-IT" sz="2800" b="1" smtClean="0">
              <a:solidFill>
                <a:schemeClr val="folHlink"/>
              </a:solidFill>
              <a:cs typeface="+mn-cs"/>
            </a:endParaRPr>
          </a:p>
          <a:p>
            <a:pPr eaLnBrk="1" hangingPunct="1">
              <a:defRPr/>
            </a:pPr>
            <a:r>
              <a:rPr lang="it-IT" sz="2800" b="1" i="1" smtClean="0">
                <a:cs typeface="+mn-cs"/>
              </a:rPr>
              <a:t>1.6.1 terapie assunte in passato ed in atto (psicoattive e non) con le indicazioni dei dosaggi </a:t>
            </a:r>
          </a:p>
          <a:p>
            <a:pPr eaLnBrk="1" hangingPunct="1">
              <a:defRPr/>
            </a:pPr>
            <a:r>
              <a:rPr lang="it-IT" sz="2800" b="1" i="1" smtClean="0">
                <a:cs typeface="+mn-cs"/>
              </a:rPr>
              <a:t>1.6.2 effetti indesiderati dei farmaci</a:t>
            </a:r>
          </a:p>
          <a:p>
            <a:pPr eaLnBrk="1" hangingPunct="1">
              <a:defRPr/>
            </a:pPr>
            <a:r>
              <a:rPr lang="it-IT" sz="2800" b="1" i="1" smtClean="0">
                <a:cs typeface="+mn-cs"/>
              </a:rPr>
              <a:t>1.6.3 variazioni recenti della terapia</a:t>
            </a:r>
          </a:p>
          <a:p>
            <a:pPr eaLnBrk="1" hangingPunct="1">
              <a:defRPr/>
            </a:pPr>
            <a:r>
              <a:rPr lang="it-IT" sz="2800" b="1" i="1" smtClean="0">
                <a:cs typeface="+mn-cs"/>
              </a:rPr>
              <a:t>1.6.4 uso di sostanze e di alcool</a:t>
            </a:r>
          </a:p>
          <a:p>
            <a:pPr eaLnBrk="1" hangingPunct="1">
              <a:defRPr/>
            </a:pPr>
            <a:r>
              <a:rPr lang="it-IT" sz="2800" b="1" i="1" smtClean="0">
                <a:cs typeface="+mn-cs"/>
              </a:rPr>
              <a:t>1.6.5 allergie conosciute</a:t>
            </a:r>
          </a:p>
          <a:p>
            <a:pPr eaLnBrk="1" hangingPunct="1">
              <a:buFont typeface="Wingdings" charset="0"/>
              <a:buNone/>
              <a:defRPr/>
            </a:pPr>
            <a:endParaRPr lang="it-IT" sz="2800" b="1" i="1" smtClean="0">
              <a:cs typeface="+mn-cs"/>
            </a:endParaRPr>
          </a:p>
        </p:txBody>
      </p:sp>
      <p:sp>
        <p:nvSpPr>
          <p:cNvPr id="5" name="Segnaposto numero diapositiva 5"/>
          <p:cNvSpPr>
            <a:spLocks noGrp="1"/>
          </p:cNvSpPr>
          <p:nvPr>
            <p:ph type="sldNum" sz="quarter" idx="12"/>
          </p:nvPr>
        </p:nvSpPr>
        <p:spPr/>
        <p:txBody>
          <a:bodyPr/>
          <a:lstStyle/>
          <a:p>
            <a:pPr>
              <a:defRPr/>
            </a:pPr>
            <a:fld id="{F1414F83-71D6-C444-878B-393567FDB3FF}" type="slidenum">
              <a:rPr lang="it-IT"/>
              <a:pPr>
                <a:defRPr/>
              </a:pPr>
              <a:t>40</a:t>
            </a:fld>
            <a:endParaRPr lang="it-IT"/>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it-IT" b="1" dirty="0" smtClean="0">
                <a:cs typeface="+mj-cs"/>
              </a:rPr>
              <a:t>Raccolta della Storia</a:t>
            </a:r>
          </a:p>
        </p:txBody>
      </p:sp>
      <p:sp>
        <p:nvSpPr>
          <p:cNvPr id="13315" name="Rectangle 3"/>
          <p:cNvSpPr>
            <a:spLocks noGrp="1" noChangeArrowheads="1"/>
          </p:cNvSpPr>
          <p:nvPr>
            <p:ph idx="1"/>
          </p:nvPr>
        </p:nvSpPr>
        <p:spPr/>
        <p:txBody>
          <a:bodyPr/>
          <a:lstStyle/>
          <a:p>
            <a:pPr eaLnBrk="1" hangingPunct="1">
              <a:buFont typeface="Wingdings" charset="0"/>
              <a:buNone/>
              <a:defRPr/>
            </a:pPr>
            <a:r>
              <a:rPr lang="it-IT" b="1" smtClean="0">
                <a:solidFill>
                  <a:schemeClr val="folHlink"/>
                </a:solidFill>
                <a:cs typeface="+mn-cs"/>
              </a:rPr>
              <a:t>1.7 Storia giudiziaria</a:t>
            </a:r>
          </a:p>
          <a:p>
            <a:pPr eaLnBrk="1" hangingPunct="1">
              <a:buFont typeface="Wingdings" charset="0"/>
              <a:buNone/>
              <a:defRPr/>
            </a:pPr>
            <a:endParaRPr lang="it-IT" b="1" smtClean="0">
              <a:solidFill>
                <a:schemeClr val="folHlink"/>
              </a:solidFill>
              <a:cs typeface="+mn-cs"/>
            </a:endParaRPr>
          </a:p>
          <a:p>
            <a:pPr eaLnBrk="1" hangingPunct="1">
              <a:defRPr/>
            </a:pPr>
            <a:r>
              <a:rPr lang="it-IT" b="1" i="1" smtClean="0">
                <a:cs typeface="+mn-cs"/>
              </a:rPr>
              <a:t>1.7.1  storia passata ed attuale dei problemi con la legge, sia in rapporto al paziente sia in relazione agli amici, a persone significative per il soggetto</a:t>
            </a:r>
          </a:p>
          <a:p>
            <a:pPr eaLnBrk="1" hangingPunct="1">
              <a:defRPr/>
            </a:pPr>
            <a:r>
              <a:rPr lang="it-IT" b="1" i="1" smtClean="0">
                <a:cs typeface="+mn-cs"/>
              </a:rPr>
              <a:t>1.7.2  valutazione della eventuale condizione di vittima di reato </a:t>
            </a:r>
          </a:p>
          <a:p>
            <a:pPr eaLnBrk="1" hangingPunct="1">
              <a:buFont typeface="Wingdings" charset="0"/>
              <a:buNone/>
              <a:defRPr/>
            </a:pPr>
            <a:endParaRPr lang="it-IT" b="1" i="1" smtClean="0">
              <a:cs typeface="+mn-cs"/>
            </a:endParaRPr>
          </a:p>
        </p:txBody>
      </p:sp>
      <p:sp>
        <p:nvSpPr>
          <p:cNvPr id="5" name="Segnaposto numero diapositiva 5"/>
          <p:cNvSpPr>
            <a:spLocks noGrp="1"/>
          </p:cNvSpPr>
          <p:nvPr>
            <p:ph type="sldNum" sz="quarter" idx="12"/>
          </p:nvPr>
        </p:nvSpPr>
        <p:spPr/>
        <p:txBody>
          <a:bodyPr/>
          <a:lstStyle/>
          <a:p>
            <a:pPr>
              <a:defRPr/>
            </a:pPr>
            <a:fld id="{888A09C4-D338-094B-A4D3-40E266C01B46}" type="slidenum">
              <a:rPr lang="it-IT"/>
              <a:pPr>
                <a:defRPr/>
              </a:pPr>
              <a:t>41</a:t>
            </a:fld>
            <a:endParaRPr lang="it-IT"/>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it-IT" b="1" dirty="0" smtClean="0">
                <a:cs typeface="+mj-cs"/>
              </a:rPr>
              <a:t>Raccolta della Storia</a:t>
            </a:r>
          </a:p>
        </p:txBody>
      </p:sp>
      <p:sp>
        <p:nvSpPr>
          <p:cNvPr id="14339" name="Rectangle 3"/>
          <p:cNvSpPr>
            <a:spLocks noGrp="1" noChangeArrowheads="1"/>
          </p:cNvSpPr>
          <p:nvPr>
            <p:ph idx="1"/>
          </p:nvPr>
        </p:nvSpPr>
        <p:spPr/>
        <p:txBody>
          <a:bodyPr>
            <a:normAutofit/>
          </a:bodyPr>
          <a:lstStyle/>
          <a:p>
            <a:pPr eaLnBrk="1" hangingPunct="1">
              <a:lnSpc>
                <a:spcPct val="90000"/>
              </a:lnSpc>
              <a:buFont typeface="Wingdings" charset="0"/>
              <a:buNone/>
              <a:defRPr/>
            </a:pPr>
            <a:r>
              <a:rPr lang="it-IT" b="1" dirty="0" smtClean="0">
                <a:solidFill>
                  <a:schemeClr val="folHlink"/>
                </a:solidFill>
                <a:cs typeface="+mn-cs"/>
              </a:rPr>
              <a:t>1.8 Storia della malattia in atto</a:t>
            </a:r>
          </a:p>
          <a:p>
            <a:pPr eaLnBrk="1" hangingPunct="1">
              <a:lnSpc>
                <a:spcPct val="90000"/>
              </a:lnSpc>
              <a:buFont typeface="Wingdings" charset="0"/>
              <a:buNone/>
              <a:defRPr/>
            </a:pPr>
            <a:endParaRPr lang="it-IT" b="1" dirty="0" smtClean="0">
              <a:solidFill>
                <a:schemeClr val="folHlink"/>
              </a:solidFill>
              <a:cs typeface="+mn-cs"/>
            </a:endParaRPr>
          </a:p>
          <a:p>
            <a:pPr eaLnBrk="1" hangingPunct="1">
              <a:lnSpc>
                <a:spcPct val="90000"/>
              </a:lnSpc>
              <a:defRPr/>
            </a:pPr>
            <a:r>
              <a:rPr lang="it-IT" b="1" i="1" dirty="0" smtClean="0">
                <a:cs typeface="+mn-cs"/>
              </a:rPr>
              <a:t>1.8.1  anamnesi patologica prossima</a:t>
            </a:r>
          </a:p>
          <a:p>
            <a:pPr eaLnBrk="1" hangingPunct="1">
              <a:lnSpc>
                <a:spcPct val="90000"/>
              </a:lnSpc>
              <a:defRPr/>
            </a:pPr>
            <a:r>
              <a:rPr lang="it-IT" b="1" i="1" dirty="0" smtClean="0">
                <a:solidFill>
                  <a:srgbClr val="FF0000"/>
                </a:solidFill>
                <a:cs typeface="+mn-cs"/>
              </a:rPr>
              <a:t>Sintomi</a:t>
            </a:r>
          </a:p>
          <a:p>
            <a:pPr eaLnBrk="1" hangingPunct="1">
              <a:lnSpc>
                <a:spcPct val="90000"/>
              </a:lnSpc>
              <a:defRPr/>
            </a:pPr>
            <a:r>
              <a:rPr lang="it-IT" b="1" i="1" dirty="0" smtClean="0">
                <a:solidFill>
                  <a:srgbClr val="FF0000"/>
                </a:solidFill>
                <a:cs typeface="+mn-cs"/>
              </a:rPr>
              <a:t>Segni</a:t>
            </a:r>
          </a:p>
          <a:p>
            <a:pPr eaLnBrk="1" hangingPunct="1">
              <a:lnSpc>
                <a:spcPct val="90000"/>
              </a:lnSpc>
              <a:defRPr/>
            </a:pPr>
            <a:r>
              <a:rPr lang="it-IT" b="1" i="1" dirty="0" smtClean="0">
                <a:solidFill>
                  <a:srgbClr val="FF0000"/>
                </a:solidFill>
                <a:cs typeface="+mn-cs"/>
              </a:rPr>
              <a:t>Comportamenti</a:t>
            </a:r>
          </a:p>
          <a:p>
            <a:pPr eaLnBrk="1" hangingPunct="1">
              <a:lnSpc>
                <a:spcPct val="90000"/>
              </a:lnSpc>
              <a:defRPr/>
            </a:pPr>
            <a:r>
              <a:rPr lang="it-IT" b="1" i="1" dirty="0" smtClean="0">
                <a:solidFill>
                  <a:srgbClr val="FF0000"/>
                </a:solidFill>
                <a:cs typeface="+mn-cs"/>
              </a:rPr>
              <a:t>Contesto</a:t>
            </a:r>
          </a:p>
          <a:p>
            <a:pPr eaLnBrk="1" hangingPunct="1">
              <a:lnSpc>
                <a:spcPct val="90000"/>
              </a:lnSpc>
              <a:defRPr/>
            </a:pPr>
            <a:r>
              <a:rPr lang="it-IT" b="1" i="1" dirty="0" smtClean="0">
                <a:solidFill>
                  <a:srgbClr val="FF0000"/>
                </a:solidFill>
                <a:cs typeface="+mn-cs"/>
              </a:rPr>
              <a:t>Andamento</a:t>
            </a:r>
          </a:p>
          <a:p>
            <a:pPr eaLnBrk="1" hangingPunct="1">
              <a:lnSpc>
                <a:spcPct val="90000"/>
              </a:lnSpc>
              <a:buFont typeface="Wingdings" charset="0"/>
              <a:buNone/>
              <a:defRPr/>
            </a:pPr>
            <a:endParaRPr lang="it-IT" b="1" i="1" dirty="0" smtClean="0">
              <a:solidFill>
                <a:srgbClr val="FFFF00"/>
              </a:solidFill>
              <a:cs typeface="+mn-cs"/>
            </a:endParaRPr>
          </a:p>
        </p:txBody>
      </p:sp>
      <p:sp>
        <p:nvSpPr>
          <p:cNvPr id="5" name="Segnaposto numero diapositiva 5"/>
          <p:cNvSpPr>
            <a:spLocks noGrp="1"/>
          </p:cNvSpPr>
          <p:nvPr>
            <p:ph type="sldNum" sz="quarter" idx="12"/>
          </p:nvPr>
        </p:nvSpPr>
        <p:spPr/>
        <p:txBody>
          <a:bodyPr/>
          <a:lstStyle/>
          <a:p>
            <a:pPr>
              <a:defRPr/>
            </a:pPr>
            <a:fld id="{04EEBB49-2798-1C45-9F56-AA0FB24FF463}" type="slidenum">
              <a:rPr lang="it-IT"/>
              <a:pPr>
                <a:defRPr/>
              </a:pPr>
              <a:t>42</a:t>
            </a:fld>
            <a:endParaRPr lang="it-IT"/>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it-IT" b="1" dirty="0" smtClean="0">
                <a:cs typeface="+mj-cs"/>
              </a:rPr>
              <a:t>Ambito della Valutazione</a:t>
            </a:r>
          </a:p>
        </p:txBody>
      </p:sp>
      <p:sp>
        <p:nvSpPr>
          <p:cNvPr id="15363" name="Rectangle 3"/>
          <p:cNvSpPr>
            <a:spLocks noGrp="1" noChangeArrowheads="1"/>
          </p:cNvSpPr>
          <p:nvPr>
            <p:ph idx="1"/>
          </p:nvPr>
        </p:nvSpPr>
        <p:spPr>
          <a:xfrm>
            <a:off x="457200" y="1250950"/>
            <a:ext cx="8229600" cy="4525963"/>
          </a:xfrm>
        </p:spPr>
        <p:txBody>
          <a:bodyPr>
            <a:noAutofit/>
          </a:bodyPr>
          <a:lstStyle/>
          <a:p>
            <a:pPr eaLnBrk="1" hangingPunct="1">
              <a:lnSpc>
                <a:spcPct val="80000"/>
              </a:lnSpc>
              <a:buFont typeface="Wingdings" charset="0"/>
              <a:buChar char="è"/>
              <a:defRPr/>
            </a:pPr>
            <a:r>
              <a:rPr lang="it-IT" sz="2800" b="1" dirty="0" smtClean="0">
                <a:solidFill>
                  <a:schemeClr val="folHlink"/>
                </a:solidFill>
                <a:cs typeface="+mn-cs"/>
              </a:rPr>
              <a:t>2.2 Per quanto possibile valutazione in ambiente familiare per il paziente</a:t>
            </a:r>
          </a:p>
          <a:p>
            <a:pPr eaLnBrk="1" hangingPunct="1">
              <a:lnSpc>
                <a:spcPct val="80000"/>
              </a:lnSpc>
              <a:buFont typeface="Wingdings" charset="0"/>
              <a:buChar char="è"/>
              <a:defRPr/>
            </a:pPr>
            <a:r>
              <a:rPr lang="it-IT" sz="2800" b="1" dirty="0" smtClean="0">
                <a:solidFill>
                  <a:schemeClr val="folHlink"/>
                </a:solidFill>
                <a:cs typeface="+mn-cs"/>
              </a:rPr>
              <a:t>2.3 Flessibilità nel </a:t>
            </a:r>
            <a:r>
              <a:rPr lang="it-IT" sz="2800" b="1" dirty="0" err="1" smtClean="0">
                <a:solidFill>
                  <a:schemeClr val="folHlink"/>
                </a:solidFill>
                <a:cs typeface="+mn-cs"/>
              </a:rPr>
              <a:t>setting</a:t>
            </a:r>
            <a:r>
              <a:rPr lang="it-IT" sz="2800" b="1" dirty="0" smtClean="0">
                <a:solidFill>
                  <a:schemeClr val="folHlink"/>
                </a:solidFill>
                <a:cs typeface="+mn-cs"/>
              </a:rPr>
              <a:t> di valutazione</a:t>
            </a:r>
          </a:p>
          <a:p>
            <a:pPr eaLnBrk="1" hangingPunct="1">
              <a:lnSpc>
                <a:spcPct val="80000"/>
              </a:lnSpc>
              <a:buFont typeface="Wingdings" charset="0"/>
              <a:buChar char="è"/>
              <a:defRPr/>
            </a:pPr>
            <a:r>
              <a:rPr lang="it-IT" sz="2800" b="1" dirty="0" smtClean="0">
                <a:solidFill>
                  <a:schemeClr val="folHlink"/>
                </a:solidFill>
                <a:cs typeface="+mn-cs"/>
              </a:rPr>
              <a:t>2.4 Valutatore conosciuto dal paziente</a:t>
            </a:r>
          </a:p>
          <a:p>
            <a:pPr eaLnBrk="1" hangingPunct="1">
              <a:lnSpc>
                <a:spcPct val="80000"/>
              </a:lnSpc>
              <a:buFont typeface="Wingdings" charset="0"/>
              <a:buChar char="è"/>
              <a:defRPr/>
            </a:pPr>
            <a:r>
              <a:rPr lang="it-IT" sz="2800" b="1" dirty="0" smtClean="0">
                <a:solidFill>
                  <a:schemeClr val="folHlink"/>
                </a:solidFill>
                <a:cs typeface="+mn-cs"/>
              </a:rPr>
              <a:t>2.1 Intervista di valutazione in </a:t>
            </a:r>
            <a:r>
              <a:rPr lang="it-IT" sz="2800" b="1" dirty="0" err="1" smtClean="0">
                <a:solidFill>
                  <a:schemeClr val="folHlink"/>
                </a:solidFill>
                <a:cs typeface="+mn-cs"/>
              </a:rPr>
              <a:t>setting</a:t>
            </a:r>
            <a:r>
              <a:rPr lang="it-IT" sz="2800" b="1" dirty="0" smtClean="0">
                <a:solidFill>
                  <a:schemeClr val="folHlink"/>
                </a:solidFill>
                <a:cs typeface="+mn-cs"/>
              </a:rPr>
              <a:t> diversi (abitazione, centro diurno, ambulatorio, ospedale …)</a:t>
            </a:r>
          </a:p>
          <a:p>
            <a:pPr eaLnBrk="1" hangingPunct="1">
              <a:lnSpc>
                <a:spcPct val="80000"/>
              </a:lnSpc>
              <a:buFont typeface="Wingdings" charset="0"/>
              <a:buChar char="è"/>
              <a:defRPr/>
            </a:pPr>
            <a:r>
              <a:rPr lang="it-IT" sz="2800" b="1" dirty="0" smtClean="0">
                <a:solidFill>
                  <a:schemeClr val="folHlink"/>
                </a:solidFill>
                <a:cs typeface="+mn-cs"/>
              </a:rPr>
              <a:t>2.5 In presenza di familiari ed assistenti, questi devono conoscere bene ed essere in buona relazione con il paziente</a:t>
            </a:r>
          </a:p>
          <a:p>
            <a:pPr eaLnBrk="1" hangingPunct="1">
              <a:lnSpc>
                <a:spcPct val="80000"/>
              </a:lnSpc>
              <a:buFont typeface="Wingdings" charset="0"/>
              <a:buChar char="è"/>
              <a:defRPr/>
            </a:pPr>
            <a:r>
              <a:rPr lang="it-IT" sz="2800" b="1" dirty="0" smtClean="0">
                <a:solidFill>
                  <a:schemeClr val="folHlink"/>
                </a:solidFill>
                <a:cs typeface="+mn-cs"/>
              </a:rPr>
              <a:t>2.6 Rispettare il desiderio di riservatezza</a:t>
            </a:r>
          </a:p>
          <a:p>
            <a:pPr eaLnBrk="1" hangingPunct="1">
              <a:lnSpc>
                <a:spcPct val="80000"/>
              </a:lnSpc>
              <a:buFont typeface="Wingdings" charset="0"/>
              <a:buChar char="è"/>
              <a:defRPr/>
            </a:pPr>
            <a:r>
              <a:rPr lang="it-IT" sz="2800" b="1" dirty="0" smtClean="0">
                <a:solidFill>
                  <a:schemeClr val="folHlink"/>
                </a:solidFill>
                <a:cs typeface="+mn-cs"/>
              </a:rPr>
              <a:t>2.7 Sessioni di valutazioni brevi e ripetute</a:t>
            </a:r>
          </a:p>
          <a:p>
            <a:pPr eaLnBrk="1" hangingPunct="1">
              <a:lnSpc>
                <a:spcPct val="80000"/>
              </a:lnSpc>
              <a:buFont typeface="Wingdings" charset="0"/>
              <a:buChar char="è"/>
              <a:defRPr/>
            </a:pPr>
            <a:r>
              <a:rPr lang="it-IT" sz="2800" b="1" dirty="0" smtClean="0">
                <a:solidFill>
                  <a:schemeClr val="folHlink"/>
                </a:solidFill>
                <a:cs typeface="+mn-cs"/>
              </a:rPr>
              <a:t>2.8 Raccogliere informazioni da tutte le fonti possibili (persone e documenti)</a:t>
            </a:r>
          </a:p>
          <a:p>
            <a:pPr eaLnBrk="1" hangingPunct="1">
              <a:lnSpc>
                <a:spcPct val="80000"/>
              </a:lnSpc>
              <a:buFont typeface="Wingdings" charset="0"/>
              <a:buNone/>
              <a:defRPr/>
            </a:pPr>
            <a:endParaRPr lang="it-IT" sz="2800" b="1" dirty="0" smtClean="0">
              <a:solidFill>
                <a:schemeClr val="folHlink"/>
              </a:solidFill>
              <a:cs typeface="+mn-cs"/>
            </a:endParaRPr>
          </a:p>
        </p:txBody>
      </p:sp>
      <p:sp>
        <p:nvSpPr>
          <p:cNvPr id="5" name="Segnaposto numero diapositiva 5"/>
          <p:cNvSpPr>
            <a:spLocks noGrp="1"/>
          </p:cNvSpPr>
          <p:nvPr>
            <p:ph type="sldNum" sz="quarter" idx="12"/>
          </p:nvPr>
        </p:nvSpPr>
        <p:spPr/>
        <p:txBody>
          <a:bodyPr/>
          <a:lstStyle/>
          <a:p>
            <a:pPr>
              <a:defRPr/>
            </a:pPr>
            <a:fld id="{9D144AD6-3248-994B-8A3F-2648C86336AA}" type="slidenum">
              <a:rPr lang="it-IT"/>
              <a:pPr>
                <a:defRPr/>
              </a:pPr>
              <a:t>43</a:t>
            </a:fld>
            <a:endParaRPr lang="it-IT"/>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0"/>
            <a:ext cx="8229600" cy="1143000"/>
          </a:xfrm>
        </p:spPr>
        <p:txBody>
          <a:bodyPr/>
          <a:lstStyle/>
          <a:p>
            <a:pPr eaLnBrk="1" hangingPunct="1">
              <a:defRPr/>
            </a:pPr>
            <a:r>
              <a:rPr lang="it-IT" b="1" dirty="0" smtClean="0">
                <a:cs typeface="+mj-cs"/>
              </a:rPr>
              <a:t>Tecniche  di Intervista</a:t>
            </a:r>
          </a:p>
        </p:txBody>
      </p:sp>
      <p:sp>
        <p:nvSpPr>
          <p:cNvPr id="16387" name="Rectangle 3"/>
          <p:cNvSpPr>
            <a:spLocks noGrp="1" noChangeArrowheads="1"/>
          </p:cNvSpPr>
          <p:nvPr>
            <p:ph idx="1"/>
          </p:nvPr>
        </p:nvSpPr>
        <p:spPr>
          <a:xfrm>
            <a:off x="468313" y="1052513"/>
            <a:ext cx="8229600" cy="5668962"/>
          </a:xfrm>
        </p:spPr>
        <p:txBody>
          <a:bodyPr>
            <a:normAutofit/>
          </a:bodyPr>
          <a:lstStyle/>
          <a:p>
            <a:pPr eaLnBrk="1" hangingPunct="1">
              <a:lnSpc>
                <a:spcPct val="80000"/>
              </a:lnSpc>
              <a:defRPr/>
            </a:pPr>
            <a:r>
              <a:rPr lang="it-IT" sz="2400" b="1" dirty="0" smtClean="0">
                <a:solidFill>
                  <a:schemeClr val="folHlink"/>
                </a:solidFill>
                <a:cs typeface="+mn-cs"/>
              </a:rPr>
              <a:t>3.1 Programmare la strutturazione del colloquio</a:t>
            </a:r>
          </a:p>
          <a:p>
            <a:pPr eaLnBrk="1" hangingPunct="1">
              <a:lnSpc>
                <a:spcPct val="80000"/>
              </a:lnSpc>
              <a:defRPr/>
            </a:pPr>
            <a:r>
              <a:rPr lang="it-IT" sz="2400" b="1" dirty="0" smtClean="0">
                <a:solidFill>
                  <a:schemeClr val="folHlink"/>
                </a:solidFill>
                <a:cs typeface="+mn-cs"/>
              </a:rPr>
              <a:t>3.2 Cominciare con domande generali</a:t>
            </a:r>
          </a:p>
          <a:p>
            <a:pPr eaLnBrk="1" hangingPunct="1">
              <a:lnSpc>
                <a:spcPct val="80000"/>
              </a:lnSpc>
              <a:defRPr/>
            </a:pPr>
            <a:r>
              <a:rPr lang="it-IT" sz="2400" b="1" dirty="0" smtClean="0">
                <a:solidFill>
                  <a:schemeClr val="folHlink"/>
                </a:solidFill>
                <a:cs typeface="+mn-cs"/>
              </a:rPr>
              <a:t>3.3 Valutare rapidamente le capacità comunicative ( performance verbali e non verbali, linguaggio recettivo ed espressivo, discrepanze,…)</a:t>
            </a:r>
          </a:p>
          <a:p>
            <a:pPr eaLnBrk="1" hangingPunct="1">
              <a:lnSpc>
                <a:spcPct val="80000"/>
              </a:lnSpc>
              <a:defRPr/>
            </a:pPr>
            <a:r>
              <a:rPr lang="it-IT" sz="2400" b="1" dirty="0" smtClean="0">
                <a:solidFill>
                  <a:schemeClr val="folHlink"/>
                </a:solidFill>
                <a:cs typeface="+mn-cs"/>
              </a:rPr>
              <a:t>3.4 Utilizzare eventuali ausili visivi (immagini, disegni, libri di figure,…) </a:t>
            </a:r>
          </a:p>
          <a:p>
            <a:pPr eaLnBrk="1" hangingPunct="1">
              <a:lnSpc>
                <a:spcPct val="80000"/>
              </a:lnSpc>
              <a:defRPr/>
            </a:pPr>
            <a:r>
              <a:rPr lang="it-IT" sz="2400" b="1" dirty="0" smtClean="0">
                <a:solidFill>
                  <a:schemeClr val="folHlink"/>
                </a:solidFill>
                <a:cs typeface="+mn-cs"/>
              </a:rPr>
              <a:t>3.5 Rivolgersi alla persona da valutare per coinvolgerla</a:t>
            </a:r>
          </a:p>
          <a:p>
            <a:pPr eaLnBrk="1" hangingPunct="1">
              <a:lnSpc>
                <a:spcPct val="80000"/>
              </a:lnSpc>
              <a:defRPr/>
            </a:pPr>
            <a:r>
              <a:rPr lang="it-IT" sz="2400" b="1" dirty="0" smtClean="0">
                <a:solidFill>
                  <a:schemeClr val="folHlink"/>
                </a:solidFill>
                <a:cs typeface="+mn-cs"/>
              </a:rPr>
              <a:t>3.6 Evitare l</a:t>
            </a:r>
            <a:r>
              <a:rPr lang="ja-JP" altLang="it-IT" sz="2400" b="1" dirty="0" smtClean="0">
                <a:solidFill>
                  <a:schemeClr val="folHlink"/>
                </a:solidFill>
                <a:latin typeface="Arial"/>
                <a:cs typeface="+mn-cs"/>
              </a:rPr>
              <a:t>’</a:t>
            </a:r>
            <a:r>
              <a:rPr lang="it-IT" sz="2400" b="1" dirty="0" smtClean="0">
                <a:solidFill>
                  <a:schemeClr val="folHlink"/>
                </a:solidFill>
                <a:cs typeface="+mn-cs"/>
              </a:rPr>
              <a:t>uso di domande direttive</a:t>
            </a:r>
          </a:p>
          <a:p>
            <a:pPr eaLnBrk="1" hangingPunct="1">
              <a:lnSpc>
                <a:spcPct val="80000"/>
              </a:lnSpc>
              <a:defRPr/>
            </a:pPr>
            <a:r>
              <a:rPr lang="it-IT" sz="2400" b="1" dirty="0" smtClean="0">
                <a:solidFill>
                  <a:schemeClr val="folHlink"/>
                </a:solidFill>
                <a:cs typeface="+mn-cs"/>
              </a:rPr>
              <a:t>3.7 Usare un linguaggio appropriato ( frasi semplici e brevi, evitare metafore, doppi sensi, …)</a:t>
            </a:r>
          </a:p>
          <a:p>
            <a:pPr eaLnBrk="1" hangingPunct="1">
              <a:lnSpc>
                <a:spcPct val="80000"/>
              </a:lnSpc>
              <a:defRPr/>
            </a:pPr>
            <a:r>
              <a:rPr lang="it-IT" sz="2400" b="1" dirty="0" smtClean="0">
                <a:solidFill>
                  <a:schemeClr val="folHlink"/>
                </a:solidFill>
                <a:cs typeface="+mn-cs"/>
              </a:rPr>
              <a:t>3.8 Può essere necessario ripetere le domande (se </a:t>
            </a:r>
            <a:r>
              <a:rPr lang="it-IT" sz="2400" b="1" dirty="0" err="1" smtClean="0">
                <a:solidFill>
                  <a:schemeClr val="folHlink"/>
                </a:solidFill>
                <a:cs typeface="+mn-cs"/>
              </a:rPr>
              <a:t>all</a:t>
            </a:r>
            <a:r>
              <a:rPr lang="ja-JP" altLang="it-IT" sz="2400" b="1" dirty="0" smtClean="0">
                <a:solidFill>
                  <a:schemeClr val="folHlink"/>
                </a:solidFill>
                <a:latin typeface="Arial"/>
                <a:cs typeface="+mn-cs"/>
              </a:rPr>
              <a:t>’</a:t>
            </a:r>
            <a:r>
              <a:rPr lang="it-IT" sz="2400" b="1" dirty="0" smtClean="0">
                <a:solidFill>
                  <a:schemeClr val="folHlink"/>
                </a:solidFill>
                <a:cs typeface="+mn-cs"/>
              </a:rPr>
              <a:t>intervistatore rimane un dubbio circa la comprensione chieda di riformulare la domanda stessa e poi la riproponga)</a:t>
            </a:r>
          </a:p>
          <a:p>
            <a:pPr eaLnBrk="1" hangingPunct="1">
              <a:lnSpc>
                <a:spcPct val="80000"/>
              </a:lnSpc>
              <a:defRPr/>
            </a:pPr>
            <a:r>
              <a:rPr lang="it-IT" sz="2400" b="1" dirty="0" smtClean="0">
                <a:solidFill>
                  <a:schemeClr val="folHlink"/>
                </a:solidFill>
                <a:cs typeface="+mn-cs"/>
              </a:rPr>
              <a:t>3.9 Cercare di limitare al massimo la suggestionabilità</a:t>
            </a:r>
          </a:p>
          <a:p>
            <a:pPr eaLnBrk="1" hangingPunct="1">
              <a:lnSpc>
                <a:spcPct val="80000"/>
              </a:lnSpc>
              <a:defRPr/>
            </a:pPr>
            <a:endParaRPr lang="it-IT" sz="2100" b="1" dirty="0" smtClean="0">
              <a:solidFill>
                <a:schemeClr val="folHlink"/>
              </a:solidFill>
              <a:cs typeface="+mn-cs"/>
            </a:endParaRPr>
          </a:p>
        </p:txBody>
      </p:sp>
      <p:sp>
        <p:nvSpPr>
          <p:cNvPr id="5" name="Segnaposto numero diapositiva 5"/>
          <p:cNvSpPr>
            <a:spLocks noGrp="1"/>
          </p:cNvSpPr>
          <p:nvPr>
            <p:ph type="sldNum" sz="quarter" idx="12"/>
          </p:nvPr>
        </p:nvSpPr>
        <p:spPr/>
        <p:txBody>
          <a:bodyPr/>
          <a:lstStyle/>
          <a:p>
            <a:pPr>
              <a:defRPr/>
            </a:pPr>
            <a:fld id="{5653A35E-9D9D-0246-A88C-82563295FDAA}" type="slidenum">
              <a:rPr lang="it-IT"/>
              <a:pPr>
                <a:defRPr/>
              </a:pPr>
              <a:t>44</a:t>
            </a:fld>
            <a:endParaRPr lang="it-IT"/>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chemeClr val="accent1"/>
          </a:solidFill>
        </p:spPr>
        <p:txBody>
          <a:bodyPr>
            <a:normAutofit fontScale="90000"/>
          </a:bodyPr>
          <a:lstStyle/>
          <a:p>
            <a:pPr eaLnBrk="1" hangingPunct="1">
              <a:defRPr/>
            </a:pPr>
            <a:r>
              <a:rPr lang="it-IT" sz="4000" b="1" smtClean="0">
                <a:cs typeface="+mj-cs"/>
              </a:rPr>
              <a:t>Suggerimenti empirici: </a:t>
            </a:r>
            <a:br>
              <a:rPr lang="it-IT" sz="4000" b="1" smtClean="0">
                <a:cs typeface="+mj-cs"/>
              </a:rPr>
            </a:br>
            <a:r>
              <a:rPr lang="it-IT" sz="4000" b="1" smtClean="0">
                <a:cs typeface="+mj-cs"/>
              </a:rPr>
              <a:t>Come </a:t>
            </a:r>
            <a:r>
              <a:rPr lang="ja-JP" altLang="it-IT" sz="4000" b="1" smtClean="0">
                <a:latin typeface="Arial"/>
                <a:cs typeface="+mj-cs"/>
              </a:rPr>
              <a:t>“</a:t>
            </a:r>
            <a:r>
              <a:rPr lang="it-IT" sz="4000" b="1" smtClean="0">
                <a:cs typeface="+mj-cs"/>
              </a:rPr>
              <a:t>fare domande</a:t>
            </a:r>
            <a:r>
              <a:rPr lang="ja-JP" altLang="it-IT" sz="4000" b="1" smtClean="0">
                <a:latin typeface="Arial"/>
                <a:cs typeface="+mj-cs"/>
              </a:rPr>
              <a:t>”</a:t>
            </a:r>
            <a:endParaRPr lang="it-IT" sz="4000" b="1" smtClean="0">
              <a:cs typeface="+mj-cs"/>
            </a:endParaRPr>
          </a:p>
        </p:txBody>
      </p:sp>
      <p:sp>
        <p:nvSpPr>
          <p:cNvPr id="17411" name="Rectangle 3"/>
          <p:cNvSpPr>
            <a:spLocks noGrp="1" noChangeArrowheads="1"/>
          </p:cNvSpPr>
          <p:nvPr>
            <p:ph idx="1"/>
          </p:nvPr>
        </p:nvSpPr>
        <p:spPr/>
        <p:txBody>
          <a:bodyPr>
            <a:noAutofit/>
          </a:bodyPr>
          <a:lstStyle/>
          <a:p>
            <a:pPr eaLnBrk="1" hangingPunct="1">
              <a:lnSpc>
                <a:spcPct val="80000"/>
              </a:lnSpc>
              <a:buFont typeface="Wingdings" charset="0"/>
              <a:buChar char="Ø"/>
              <a:defRPr/>
            </a:pPr>
            <a:r>
              <a:rPr lang="it-IT" sz="2800" b="1" dirty="0" smtClean="0">
                <a:solidFill>
                  <a:schemeClr val="folHlink"/>
                </a:solidFill>
                <a:cs typeface="+mn-cs"/>
              </a:rPr>
              <a:t>Le domande direttive non sono utili (es. </a:t>
            </a:r>
            <a:r>
              <a:rPr lang="it-IT" sz="2800" b="1" u="sng" dirty="0" smtClean="0">
                <a:solidFill>
                  <a:schemeClr val="folHlink"/>
                </a:solidFill>
                <a:cs typeface="+mn-cs"/>
              </a:rPr>
              <a:t>Non</a:t>
            </a:r>
            <a:r>
              <a:rPr lang="it-IT" sz="2800" b="1" dirty="0" smtClean="0">
                <a:solidFill>
                  <a:schemeClr val="folHlink"/>
                </a:solidFill>
                <a:cs typeface="+mn-cs"/>
              </a:rPr>
              <a:t> dire:</a:t>
            </a:r>
            <a:r>
              <a:rPr lang="ja-JP" altLang="it-IT" sz="2800" b="1" dirty="0" smtClean="0">
                <a:solidFill>
                  <a:schemeClr val="folHlink"/>
                </a:solidFill>
                <a:latin typeface="Arial"/>
                <a:cs typeface="+mn-cs"/>
              </a:rPr>
              <a:t>”</a:t>
            </a:r>
            <a:r>
              <a:rPr lang="it-IT" sz="2800" b="1" dirty="0" smtClean="0">
                <a:solidFill>
                  <a:schemeClr val="folHlink"/>
                </a:solidFill>
                <a:cs typeface="+mn-cs"/>
              </a:rPr>
              <a:t> Non ti piace vivere qui, vero?</a:t>
            </a:r>
            <a:r>
              <a:rPr lang="ja-JP" altLang="it-IT" sz="2800" b="1" dirty="0" smtClean="0">
                <a:solidFill>
                  <a:schemeClr val="folHlink"/>
                </a:solidFill>
                <a:latin typeface="Arial"/>
                <a:cs typeface="+mn-cs"/>
              </a:rPr>
              <a:t>”</a:t>
            </a:r>
            <a:r>
              <a:rPr lang="it-IT" sz="2800" b="1" dirty="0" smtClean="0">
                <a:solidFill>
                  <a:schemeClr val="folHlink"/>
                </a:solidFill>
                <a:cs typeface="+mn-cs"/>
              </a:rPr>
              <a:t> – Dire:</a:t>
            </a:r>
            <a:r>
              <a:rPr lang="ja-JP" altLang="it-IT" sz="2800" b="1" dirty="0" smtClean="0">
                <a:solidFill>
                  <a:schemeClr val="folHlink"/>
                </a:solidFill>
                <a:latin typeface="Arial"/>
                <a:cs typeface="+mn-cs"/>
              </a:rPr>
              <a:t>”</a:t>
            </a:r>
            <a:r>
              <a:rPr lang="it-IT" sz="2800" b="1" dirty="0" smtClean="0">
                <a:solidFill>
                  <a:schemeClr val="folHlink"/>
                </a:solidFill>
                <a:cs typeface="+mn-cs"/>
              </a:rPr>
              <a:t>Comi ti trovi a casa tua?</a:t>
            </a:r>
            <a:r>
              <a:rPr lang="ja-JP" altLang="it-IT" sz="2800" b="1" dirty="0" smtClean="0">
                <a:solidFill>
                  <a:schemeClr val="folHlink"/>
                </a:solidFill>
                <a:latin typeface="Arial"/>
                <a:cs typeface="+mn-cs"/>
              </a:rPr>
              <a:t>”</a:t>
            </a:r>
            <a:endParaRPr lang="it-IT" sz="2800" b="1" dirty="0" smtClean="0">
              <a:solidFill>
                <a:schemeClr val="folHlink"/>
              </a:solidFill>
              <a:cs typeface="+mn-cs"/>
            </a:endParaRPr>
          </a:p>
          <a:p>
            <a:pPr eaLnBrk="1" hangingPunct="1">
              <a:lnSpc>
                <a:spcPct val="80000"/>
              </a:lnSpc>
              <a:buFont typeface="Wingdings" charset="0"/>
              <a:buChar char="Ø"/>
              <a:defRPr/>
            </a:pPr>
            <a:r>
              <a:rPr lang="it-IT" sz="2800" b="1" dirty="0" smtClean="0">
                <a:solidFill>
                  <a:schemeClr val="folHlink"/>
                </a:solidFill>
                <a:cs typeface="+mn-cs"/>
              </a:rPr>
              <a:t>Dove possibile si dovrebbero usare domande aperte (es. </a:t>
            </a:r>
            <a:r>
              <a:rPr lang="ja-JP" altLang="it-IT" sz="2800" b="1" dirty="0" smtClean="0">
                <a:solidFill>
                  <a:schemeClr val="folHlink"/>
                </a:solidFill>
                <a:latin typeface="Arial"/>
                <a:cs typeface="+mn-cs"/>
              </a:rPr>
              <a:t>“</a:t>
            </a:r>
            <a:r>
              <a:rPr lang="it-IT" sz="2800" b="1" dirty="0" smtClean="0">
                <a:solidFill>
                  <a:schemeClr val="folHlink"/>
                </a:solidFill>
                <a:cs typeface="+mn-cs"/>
              </a:rPr>
              <a:t>Come ti senti oggi?</a:t>
            </a:r>
            <a:r>
              <a:rPr lang="ja-JP" altLang="it-IT" sz="2800" b="1" dirty="0" smtClean="0">
                <a:solidFill>
                  <a:schemeClr val="folHlink"/>
                </a:solidFill>
                <a:latin typeface="Arial"/>
                <a:cs typeface="+mn-cs"/>
              </a:rPr>
              <a:t>”</a:t>
            </a:r>
            <a:r>
              <a:rPr lang="it-IT" sz="2800" b="1" dirty="0" smtClean="0">
                <a:solidFill>
                  <a:schemeClr val="folHlink"/>
                </a:solidFill>
                <a:cs typeface="+mn-cs"/>
              </a:rPr>
              <a:t>)</a:t>
            </a:r>
          </a:p>
          <a:p>
            <a:pPr eaLnBrk="1" hangingPunct="1">
              <a:lnSpc>
                <a:spcPct val="80000"/>
              </a:lnSpc>
              <a:buFont typeface="Wingdings" charset="0"/>
              <a:buChar char="Ø"/>
              <a:defRPr/>
            </a:pPr>
            <a:r>
              <a:rPr lang="it-IT" sz="2800" b="1" dirty="0" smtClean="0">
                <a:solidFill>
                  <a:schemeClr val="folHlink"/>
                </a:solidFill>
                <a:cs typeface="+mn-cs"/>
              </a:rPr>
              <a:t>Le domande chiuse possono servire nello specifico a chiarire una questione, occorre controllare la suggestionabilità ( es. </a:t>
            </a:r>
            <a:r>
              <a:rPr lang="ja-JP" altLang="it-IT" sz="2800" b="1" dirty="0" smtClean="0">
                <a:solidFill>
                  <a:schemeClr val="folHlink"/>
                </a:solidFill>
                <a:latin typeface="Arial"/>
                <a:cs typeface="+mn-cs"/>
              </a:rPr>
              <a:t>“</a:t>
            </a:r>
            <a:r>
              <a:rPr lang="it-IT" sz="2800" b="1" dirty="0" smtClean="0">
                <a:solidFill>
                  <a:schemeClr val="folHlink"/>
                </a:solidFill>
                <a:cs typeface="+mn-cs"/>
              </a:rPr>
              <a:t>Ti senti triste?</a:t>
            </a:r>
            <a:r>
              <a:rPr lang="ja-JP" altLang="it-IT" sz="2800" b="1" dirty="0" smtClean="0">
                <a:solidFill>
                  <a:schemeClr val="folHlink"/>
                </a:solidFill>
                <a:latin typeface="Arial"/>
                <a:cs typeface="+mn-cs"/>
              </a:rPr>
              <a:t>”</a:t>
            </a:r>
            <a:r>
              <a:rPr lang="it-IT" sz="2800" b="1" dirty="0" smtClean="0">
                <a:solidFill>
                  <a:schemeClr val="folHlink"/>
                </a:solidFill>
                <a:cs typeface="+mn-cs"/>
              </a:rPr>
              <a:t>)</a:t>
            </a:r>
          </a:p>
          <a:p>
            <a:pPr eaLnBrk="1" hangingPunct="1">
              <a:lnSpc>
                <a:spcPct val="80000"/>
              </a:lnSpc>
              <a:buFont typeface="Wingdings" charset="0"/>
              <a:buChar char="Ø"/>
              <a:defRPr/>
            </a:pPr>
            <a:r>
              <a:rPr lang="it-IT" sz="2800" b="1" dirty="0" smtClean="0">
                <a:solidFill>
                  <a:schemeClr val="folHlink"/>
                </a:solidFill>
                <a:cs typeface="+mn-cs"/>
              </a:rPr>
              <a:t>Un metodo per evitare domande chiuse è utilizzare la scelta multipla</a:t>
            </a:r>
          </a:p>
          <a:p>
            <a:pPr eaLnBrk="1" hangingPunct="1">
              <a:lnSpc>
                <a:spcPct val="80000"/>
              </a:lnSpc>
              <a:buFont typeface="Wingdings" charset="0"/>
              <a:buChar char="Ø"/>
              <a:defRPr/>
            </a:pPr>
            <a:r>
              <a:rPr lang="it-IT" sz="2800" b="1" dirty="0" smtClean="0">
                <a:solidFill>
                  <a:schemeClr val="folHlink"/>
                </a:solidFill>
                <a:cs typeface="+mn-cs"/>
              </a:rPr>
              <a:t>Per accertare l</a:t>
            </a:r>
            <a:r>
              <a:rPr lang="ja-JP" altLang="it-IT" sz="2800" b="1" dirty="0" smtClean="0">
                <a:solidFill>
                  <a:schemeClr val="folHlink"/>
                </a:solidFill>
                <a:latin typeface="Arial"/>
                <a:cs typeface="+mn-cs"/>
              </a:rPr>
              <a:t>’</a:t>
            </a:r>
            <a:r>
              <a:rPr lang="it-IT" sz="2800" b="1" dirty="0" smtClean="0">
                <a:solidFill>
                  <a:schemeClr val="folHlink"/>
                </a:solidFill>
                <a:cs typeface="+mn-cs"/>
              </a:rPr>
              <a:t>avvenuta comprensione conviene fermarsi spesso e fare riformulare quanto detto al paziente </a:t>
            </a:r>
          </a:p>
        </p:txBody>
      </p:sp>
      <p:sp>
        <p:nvSpPr>
          <p:cNvPr id="5" name="Segnaposto numero diapositiva 5"/>
          <p:cNvSpPr>
            <a:spLocks noGrp="1"/>
          </p:cNvSpPr>
          <p:nvPr>
            <p:ph type="sldNum" sz="quarter" idx="12"/>
          </p:nvPr>
        </p:nvSpPr>
        <p:spPr/>
        <p:txBody>
          <a:bodyPr/>
          <a:lstStyle/>
          <a:p>
            <a:pPr>
              <a:defRPr/>
            </a:pPr>
            <a:fld id="{27697D28-A35C-874D-BB7A-27F73D33C818}" type="slidenum">
              <a:rPr lang="it-IT"/>
              <a:pPr>
                <a:defRPr/>
              </a:pPr>
              <a:t>45</a:t>
            </a:fld>
            <a:endParaRPr lang="it-IT"/>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25413"/>
            <a:ext cx="8229600" cy="1143000"/>
          </a:xfrm>
        </p:spPr>
        <p:txBody>
          <a:bodyPr/>
          <a:lstStyle/>
          <a:p>
            <a:pPr eaLnBrk="1" hangingPunct="1">
              <a:defRPr/>
            </a:pPr>
            <a:r>
              <a:rPr lang="it-IT" sz="4000" b="1" dirty="0" smtClean="0">
                <a:cs typeface="+mj-cs"/>
              </a:rPr>
              <a:t>Osservazione del Paziente</a:t>
            </a:r>
          </a:p>
        </p:txBody>
      </p:sp>
      <p:sp>
        <p:nvSpPr>
          <p:cNvPr id="19459" name="Rectangle 3"/>
          <p:cNvSpPr>
            <a:spLocks noGrp="1" noChangeArrowheads="1"/>
          </p:cNvSpPr>
          <p:nvPr>
            <p:ph idx="1"/>
          </p:nvPr>
        </p:nvSpPr>
        <p:spPr>
          <a:xfrm>
            <a:off x="254000" y="1268413"/>
            <a:ext cx="8667750" cy="4495800"/>
          </a:xfrm>
        </p:spPr>
        <p:txBody>
          <a:bodyPr>
            <a:noAutofit/>
          </a:bodyPr>
          <a:lstStyle/>
          <a:p>
            <a:pPr eaLnBrk="1" hangingPunct="1">
              <a:lnSpc>
                <a:spcPct val="80000"/>
              </a:lnSpc>
              <a:buFont typeface="Wingdings" charset="0"/>
              <a:buChar char="Ø"/>
              <a:defRPr/>
            </a:pPr>
            <a:r>
              <a:rPr lang="it-IT" sz="2800" b="1" dirty="0" smtClean="0">
                <a:solidFill>
                  <a:srgbClr val="FF0000"/>
                </a:solidFill>
                <a:cs typeface="+mn-cs"/>
              </a:rPr>
              <a:t>L</a:t>
            </a:r>
            <a:r>
              <a:rPr lang="ja-JP" altLang="it-IT" sz="2800" b="1" dirty="0" smtClean="0">
                <a:solidFill>
                  <a:srgbClr val="FF0000"/>
                </a:solidFill>
                <a:latin typeface="Arial"/>
                <a:cs typeface="+mn-cs"/>
              </a:rPr>
              <a:t>’</a:t>
            </a:r>
            <a:r>
              <a:rPr lang="it-IT" sz="2800" b="1" dirty="0" smtClean="0">
                <a:solidFill>
                  <a:srgbClr val="FF0000"/>
                </a:solidFill>
                <a:cs typeface="+mn-cs"/>
              </a:rPr>
              <a:t>osservatore dovrebbe conoscere già bene il paziente per potere identificare cambiamenti e nuovi sintomi. Può essere utile l</a:t>
            </a:r>
            <a:r>
              <a:rPr lang="ja-JP" altLang="it-IT" sz="2800" b="1" dirty="0" smtClean="0">
                <a:solidFill>
                  <a:srgbClr val="FF0000"/>
                </a:solidFill>
                <a:latin typeface="Arial"/>
                <a:cs typeface="+mn-cs"/>
              </a:rPr>
              <a:t>’</a:t>
            </a:r>
            <a:r>
              <a:rPr lang="it-IT" sz="2800" b="1" dirty="0" smtClean="0">
                <a:solidFill>
                  <a:srgbClr val="FF0000"/>
                </a:solidFill>
                <a:cs typeface="+mn-cs"/>
              </a:rPr>
              <a:t>ausilio di una persona che conosce il soggetto (es. educatore)</a:t>
            </a:r>
          </a:p>
          <a:p>
            <a:pPr eaLnBrk="1" hangingPunct="1">
              <a:lnSpc>
                <a:spcPct val="80000"/>
              </a:lnSpc>
              <a:buFont typeface="Wingdings" charset="0"/>
              <a:buChar char="Ø"/>
              <a:defRPr/>
            </a:pPr>
            <a:r>
              <a:rPr lang="it-IT" sz="2800" b="1" dirty="0" smtClean="0">
                <a:solidFill>
                  <a:srgbClr val="FF0000"/>
                </a:solidFill>
                <a:cs typeface="+mn-cs"/>
              </a:rPr>
              <a:t>Può essere utile chiedere a familiari / educatori di monitorare alcune variabili sul soggetto fornendo istruzioni precise ( sonno, peso, azioni particolari,…)</a:t>
            </a:r>
          </a:p>
          <a:p>
            <a:pPr eaLnBrk="1" hangingPunct="1">
              <a:lnSpc>
                <a:spcPct val="80000"/>
              </a:lnSpc>
              <a:buFont typeface="Wingdings" charset="0"/>
              <a:buChar char="Ø"/>
              <a:defRPr/>
            </a:pPr>
            <a:r>
              <a:rPr lang="it-IT" sz="2800" b="1" dirty="0" smtClean="0">
                <a:solidFill>
                  <a:srgbClr val="FF0000"/>
                </a:solidFill>
                <a:cs typeface="+mn-cs"/>
              </a:rPr>
              <a:t>L</a:t>
            </a:r>
            <a:r>
              <a:rPr lang="ja-JP" altLang="it-IT" sz="2800" b="1" dirty="0" smtClean="0">
                <a:solidFill>
                  <a:srgbClr val="FF0000"/>
                </a:solidFill>
                <a:latin typeface="Arial"/>
                <a:cs typeface="+mn-cs"/>
              </a:rPr>
              <a:t>’</a:t>
            </a:r>
            <a:r>
              <a:rPr lang="it-IT" sz="2800" b="1" dirty="0" smtClean="0">
                <a:solidFill>
                  <a:srgbClr val="FF0000"/>
                </a:solidFill>
                <a:cs typeface="+mn-cs"/>
              </a:rPr>
              <a:t>osservazione diretta del paziente è sempre necessaria</a:t>
            </a:r>
          </a:p>
          <a:p>
            <a:pPr eaLnBrk="1" hangingPunct="1">
              <a:lnSpc>
                <a:spcPct val="80000"/>
              </a:lnSpc>
              <a:buFont typeface="Wingdings" charset="0"/>
              <a:buChar char="Ø"/>
              <a:defRPr/>
            </a:pPr>
            <a:r>
              <a:rPr lang="it-IT" sz="2800" b="1" dirty="0" smtClean="0">
                <a:solidFill>
                  <a:srgbClr val="FF0000"/>
                </a:solidFill>
                <a:cs typeface="+mn-cs"/>
              </a:rPr>
              <a:t>Esame obiettivo fisico ( dove utile)</a:t>
            </a:r>
          </a:p>
          <a:p>
            <a:pPr eaLnBrk="1" hangingPunct="1">
              <a:lnSpc>
                <a:spcPct val="80000"/>
              </a:lnSpc>
              <a:buFont typeface="Wingdings" charset="0"/>
              <a:buChar char="Ø"/>
              <a:defRPr/>
            </a:pPr>
            <a:r>
              <a:rPr lang="it-IT" sz="2800" b="1" dirty="0" smtClean="0">
                <a:solidFill>
                  <a:srgbClr val="FF0000"/>
                </a:solidFill>
                <a:cs typeface="+mn-cs"/>
              </a:rPr>
              <a:t>Alcuni esami strumentali o di laboratorio se utile ( ormoni tiroidei, EEG, …)</a:t>
            </a:r>
          </a:p>
          <a:p>
            <a:pPr eaLnBrk="1" hangingPunct="1">
              <a:lnSpc>
                <a:spcPct val="80000"/>
              </a:lnSpc>
              <a:buFont typeface="Wingdings" charset="0"/>
              <a:buChar char="Ø"/>
              <a:defRPr/>
            </a:pPr>
            <a:r>
              <a:rPr lang="it-IT" sz="2800" b="1" dirty="0" smtClean="0">
                <a:solidFill>
                  <a:srgbClr val="FF0000"/>
                </a:solidFill>
                <a:cs typeface="+mn-cs"/>
              </a:rPr>
              <a:t>Valutazione multi- professionale (medico di medicina generale- psichiatra- assistente sociale- dietologo- logopedista,…)</a:t>
            </a:r>
          </a:p>
        </p:txBody>
      </p:sp>
      <p:sp>
        <p:nvSpPr>
          <p:cNvPr id="5" name="Segnaposto numero diapositiva 5"/>
          <p:cNvSpPr>
            <a:spLocks noGrp="1"/>
          </p:cNvSpPr>
          <p:nvPr>
            <p:ph type="sldNum" sz="quarter" idx="12"/>
          </p:nvPr>
        </p:nvSpPr>
        <p:spPr/>
        <p:txBody>
          <a:bodyPr/>
          <a:lstStyle/>
          <a:p>
            <a:pPr>
              <a:defRPr/>
            </a:pPr>
            <a:fld id="{9A5AF001-D057-4E4F-875D-F9FF91867BDF}" type="slidenum">
              <a:rPr lang="it-IT"/>
              <a:pPr>
                <a:defRPr/>
              </a:pPr>
              <a:t>46</a:t>
            </a:fld>
            <a:endParaRPr lang="it-IT"/>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solidFill>
            <a:srgbClr val="669900"/>
          </a:solidFill>
        </p:spPr>
        <p:txBody>
          <a:bodyPr>
            <a:normAutofit fontScale="90000"/>
          </a:bodyPr>
          <a:lstStyle/>
          <a:p>
            <a:pPr eaLnBrk="1" hangingPunct="1">
              <a:defRPr/>
            </a:pPr>
            <a:r>
              <a:rPr lang="it-IT" sz="4000" b="1" smtClean="0">
                <a:cs typeface="+mj-cs"/>
              </a:rPr>
              <a:t>Fattori di Rischio </a:t>
            </a:r>
            <a:br>
              <a:rPr lang="it-IT" sz="4000" b="1" smtClean="0">
                <a:cs typeface="+mj-cs"/>
              </a:rPr>
            </a:br>
            <a:r>
              <a:rPr lang="it-IT" sz="4000" b="1" smtClean="0">
                <a:cs typeface="+mj-cs"/>
              </a:rPr>
              <a:t>per la Morbilità Psichiatrica -1-</a:t>
            </a:r>
          </a:p>
        </p:txBody>
      </p:sp>
      <p:sp>
        <p:nvSpPr>
          <p:cNvPr id="20483" name="Rectangle 3"/>
          <p:cNvSpPr>
            <a:spLocks noGrp="1" noChangeArrowheads="1"/>
          </p:cNvSpPr>
          <p:nvPr>
            <p:ph idx="1"/>
          </p:nvPr>
        </p:nvSpPr>
        <p:spPr/>
        <p:txBody>
          <a:bodyPr>
            <a:normAutofit/>
          </a:bodyPr>
          <a:lstStyle/>
          <a:p>
            <a:pPr eaLnBrk="1" hangingPunct="1">
              <a:lnSpc>
                <a:spcPct val="80000"/>
              </a:lnSpc>
              <a:defRPr/>
            </a:pPr>
            <a:r>
              <a:rPr lang="it-IT" sz="2400" b="1" i="1" dirty="0" smtClean="0">
                <a:solidFill>
                  <a:srgbClr val="FF0000"/>
                </a:solidFill>
                <a:cs typeface="+mn-cs"/>
              </a:rPr>
              <a:t>E</a:t>
            </a:r>
            <a:r>
              <a:rPr lang="ja-JP" altLang="it-IT" sz="2400" b="1" i="1" dirty="0" smtClean="0">
                <a:solidFill>
                  <a:srgbClr val="FF0000"/>
                </a:solidFill>
                <a:latin typeface="Arial"/>
                <a:cs typeface="+mn-cs"/>
              </a:rPr>
              <a:t>’</a:t>
            </a:r>
            <a:r>
              <a:rPr lang="it-IT" sz="2400" b="1" i="1" dirty="0" smtClean="0">
                <a:solidFill>
                  <a:srgbClr val="FF0000"/>
                </a:solidFill>
                <a:cs typeface="+mn-cs"/>
              </a:rPr>
              <a:t> importante ricercare i fattori di rischio che  predispongono, precipitano, mantengono le malattie psichiatriche</a:t>
            </a:r>
          </a:p>
          <a:p>
            <a:pPr eaLnBrk="1" hangingPunct="1">
              <a:lnSpc>
                <a:spcPct val="80000"/>
              </a:lnSpc>
              <a:defRPr/>
            </a:pPr>
            <a:r>
              <a:rPr lang="it-IT" sz="2400" b="1" i="1" dirty="0" smtClean="0">
                <a:solidFill>
                  <a:srgbClr val="FF0000"/>
                </a:solidFill>
                <a:cs typeface="+mn-cs"/>
              </a:rPr>
              <a:t>E</a:t>
            </a:r>
            <a:r>
              <a:rPr lang="ja-JP" altLang="it-IT" sz="2400" b="1" i="1" dirty="0" smtClean="0">
                <a:solidFill>
                  <a:srgbClr val="FF0000"/>
                </a:solidFill>
                <a:latin typeface="Arial"/>
                <a:cs typeface="+mn-cs"/>
              </a:rPr>
              <a:t>’</a:t>
            </a:r>
            <a:r>
              <a:rPr lang="it-IT" sz="2400" b="1" i="1" dirty="0" smtClean="0">
                <a:solidFill>
                  <a:srgbClr val="FF0000"/>
                </a:solidFill>
                <a:cs typeface="+mn-cs"/>
              </a:rPr>
              <a:t> necessario discriminare i sintomi (o danni) di una data malattia da quelli spiegabili dalla disabilità intellettiva</a:t>
            </a:r>
          </a:p>
          <a:p>
            <a:pPr eaLnBrk="1" hangingPunct="1">
              <a:lnSpc>
                <a:spcPct val="80000"/>
              </a:lnSpc>
              <a:defRPr/>
            </a:pPr>
            <a:r>
              <a:rPr lang="it-IT" sz="2400" b="1" i="1" dirty="0" smtClean="0">
                <a:solidFill>
                  <a:srgbClr val="FF0000"/>
                </a:solidFill>
                <a:cs typeface="+mn-cs"/>
              </a:rPr>
              <a:t>E</a:t>
            </a:r>
            <a:r>
              <a:rPr lang="ja-JP" altLang="it-IT" sz="2400" b="1" i="1" dirty="0" smtClean="0">
                <a:solidFill>
                  <a:srgbClr val="FF0000"/>
                </a:solidFill>
                <a:latin typeface="Arial"/>
                <a:cs typeface="+mn-cs"/>
              </a:rPr>
              <a:t>’</a:t>
            </a:r>
            <a:r>
              <a:rPr lang="it-IT" sz="2400" b="1" i="1" dirty="0" smtClean="0">
                <a:solidFill>
                  <a:srgbClr val="FF0000"/>
                </a:solidFill>
                <a:cs typeface="+mn-cs"/>
              </a:rPr>
              <a:t> importante definire la condizione di base, ciò che la persona era e verificarne i cambiamenti</a:t>
            </a:r>
          </a:p>
          <a:p>
            <a:pPr eaLnBrk="1" hangingPunct="1">
              <a:lnSpc>
                <a:spcPct val="80000"/>
              </a:lnSpc>
              <a:buFont typeface="Wingdings" charset="0"/>
              <a:buNone/>
              <a:defRPr/>
            </a:pPr>
            <a:endParaRPr lang="it-IT" sz="2400" b="1" i="1" dirty="0" smtClean="0">
              <a:solidFill>
                <a:srgbClr val="FFFF00"/>
              </a:solidFill>
              <a:cs typeface="+mn-cs"/>
            </a:endParaRPr>
          </a:p>
          <a:p>
            <a:pPr eaLnBrk="1" hangingPunct="1">
              <a:lnSpc>
                <a:spcPct val="80000"/>
              </a:lnSpc>
              <a:buFont typeface="Wingdings" charset="0"/>
              <a:buNone/>
              <a:defRPr/>
            </a:pPr>
            <a:r>
              <a:rPr lang="it-IT" sz="2400" b="1" i="1" u="sng" dirty="0" smtClean="0">
                <a:solidFill>
                  <a:schemeClr val="folHlink"/>
                </a:solidFill>
                <a:cs typeface="+mn-cs"/>
              </a:rPr>
              <a:t>Classifichiamo:</a:t>
            </a:r>
          </a:p>
          <a:p>
            <a:pPr eaLnBrk="1" hangingPunct="1">
              <a:lnSpc>
                <a:spcPct val="80000"/>
              </a:lnSpc>
              <a:buFont typeface="Wingdings" charset="0"/>
              <a:buNone/>
              <a:defRPr/>
            </a:pPr>
            <a:r>
              <a:rPr lang="it-IT" sz="2400" b="1" i="1" dirty="0" smtClean="0">
                <a:solidFill>
                  <a:schemeClr val="folHlink"/>
                </a:solidFill>
                <a:cs typeface="+mn-cs"/>
              </a:rPr>
              <a:t>1- Fattori Biologici</a:t>
            </a:r>
          </a:p>
          <a:p>
            <a:pPr eaLnBrk="1" hangingPunct="1">
              <a:lnSpc>
                <a:spcPct val="80000"/>
              </a:lnSpc>
              <a:buFont typeface="Wingdings" charset="0"/>
              <a:buNone/>
              <a:defRPr/>
            </a:pPr>
            <a:r>
              <a:rPr lang="it-IT" sz="2400" b="1" i="1" dirty="0" smtClean="0">
                <a:solidFill>
                  <a:schemeClr val="folHlink"/>
                </a:solidFill>
                <a:cs typeface="+mn-cs"/>
              </a:rPr>
              <a:t>2- Fattori Psicologici</a:t>
            </a:r>
          </a:p>
          <a:p>
            <a:pPr eaLnBrk="1" hangingPunct="1">
              <a:lnSpc>
                <a:spcPct val="80000"/>
              </a:lnSpc>
              <a:buFont typeface="Wingdings" charset="0"/>
              <a:buNone/>
              <a:defRPr/>
            </a:pPr>
            <a:r>
              <a:rPr lang="it-IT" sz="2400" b="1" i="1" dirty="0" smtClean="0">
                <a:solidFill>
                  <a:schemeClr val="folHlink"/>
                </a:solidFill>
                <a:cs typeface="+mn-cs"/>
              </a:rPr>
              <a:t>3- Fattori Sociali</a:t>
            </a:r>
          </a:p>
          <a:p>
            <a:pPr eaLnBrk="1" hangingPunct="1">
              <a:lnSpc>
                <a:spcPct val="80000"/>
              </a:lnSpc>
              <a:buFont typeface="Wingdings" charset="0"/>
              <a:buChar char="Ø"/>
              <a:defRPr/>
            </a:pPr>
            <a:endParaRPr lang="it-IT" sz="2400" b="1" dirty="0" smtClean="0">
              <a:solidFill>
                <a:schemeClr val="folHlink"/>
              </a:solidFill>
              <a:cs typeface="+mn-cs"/>
            </a:endParaRPr>
          </a:p>
          <a:p>
            <a:pPr eaLnBrk="1" hangingPunct="1">
              <a:lnSpc>
                <a:spcPct val="80000"/>
              </a:lnSpc>
              <a:buFont typeface="Wingdings" charset="0"/>
              <a:buNone/>
              <a:defRPr/>
            </a:pPr>
            <a:endParaRPr lang="it-IT" sz="2400" dirty="0" smtClean="0">
              <a:solidFill>
                <a:schemeClr val="accent1"/>
              </a:solidFill>
              <a:cs typeface="+mn-cs"/>
            </a:endParaRPr>
          </a:p>
        </p:txBody>
      </p:sp>
      <p:sp>
        <p:nvSpPr>
          <p:cNvPr id="5" name="Segnaposto numero diapositiva 5"/>
          <p:cNvSpPr>
            <a:spLocks noGrp="1"/>
          </p:cNvSpPr>
          <p:nvPr>
            <p:ph type="sldNum" sz="quarter" idx="12"/>
          </p:nvPr>
        </p:nvSpPr>
        <p:spPr/>
        <p:txBody>
          <a:bodyPr/>
          <a:lstStyle/>
          <a:p>
            <a:pPr>
              <a:defRPr/>
            </a:pPr>
            <a:fld id="{C89A1E98-781F-E246-987F-018D576663AD}" type="slidenum">
              <a:rPr lang="it-IT"/>
              <a:pPr>
                <a:defRPr/>
              </a:pPr>
              <a:t>47</a:t>
            </a:fld>
            <a:endParaRPr lang="it-IT"/>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solidFill>
            <a:srgbClr val="669900"/>
          </a:solidFill>
        </p:spPr>
        <p:txBody>
          <a:bodyPr>
            <a:normAutofit fontScale="90000"/>
          </a:bodyPr>
          <a:lstStyle/>
          <a:p>
            <a:pPr eaLnBrk="1" hangingPunct="1">
              <a:defRPr/>
            </a:pPr>
            <a:r>
              <a:rPr lang="it-IT" sz="4000" b="1" smtClean="0">
                <a:cs typeface="+mj-cs"/>
              </a:rPr>
              <a:t>Fattori di Rischio </a:t>
            </a:r>
            <a:br>
              <a:rPr lang="it-IT" sz="4000" b="1" smtClean="0">
                <a:cs typeface="+mj-cs"/>
              </a:rPr>
            </a:br>
            <a:r>
              <a:rPr lang="it-IT" sz="4000" b="1" smtClean="0">
                <a:cs typeface="+mj-cs"/>
              </a:rPr>
              <a:t>per la Morbilità Psichiatrica -2-</a:t>
            </a:r>
          </a:p>
        </p:txBody>
      </p:sp>
      <p:sp>
        <p:nvSpPr>
          <p:cNvPr id="21507" name="Rectangle 3"/>
          <p:cNvSpPr>
            <a:spLocks noGrp="1" noChangeArrowheads="1"/>
          </p:cNvSpPr>
          <p:nvPr>
            <p:ph idx="1"/>
          </p:nvPr>
        </p:nvSpPr>
        <p:spPr>
          <a:xfrm>
            <a:off x="468313" y="1628775"/>
            <a:ext cx="8229600" cy="4968875"/>
          </a:xfrm>
        </p:spPr>
        <p:txBody>
          <a:bodyPr>
            <a:normAutofit/>
          </a:bodyPr>
          <a:lstStyle/>
          <a:p>
            <a:pPr eaLnBrk="1" hangingPunct="1">
              <a:lnSpc>
                <a:spcPct val="80000"/>
              </a:lnSpc>
              <a:buFont typeface="Wingdings" charset="0"/>
              <a:buNone/>
              <a:defRPr/>
            </a:pPr>
            <a:r>
              <a:rPr lang="it-IT" sz="1400" b="1" dirty="0" smtClean="0">
                <a:solidFill>
                  <a:schemeClr val="accent1"/>
                </a:solidFill>
                <a:cs typeface="+mn-cs"/>
              </a:rPr>
              <a:t>1- </a:t>
            </a:r>
            <a:r>
              <a:rPr lang="it-IT" sz="2400" b="1" dirty="0" smtClean="0">
                <a:solidFill>
                  <a:schemeClr val="accent1"/>
                </a:solidFill>
                <a:cs typeface="+mn-cs"/>
              </a:rPr>
              <a:t>FATTORI  BIOLOGICI</a:t>
            </a:r>
          </a:p>
          <a:p>
            <a:pPr eaLnBrk="1" hangingPunct="1">
              <a:lnSpc>
                <a:spcPct val="80000"/>
              </a:lnSpc>
              <a:buFont typeface="Wingdings" charset="0"/>
              <a:buChar char="Ø"/>
              <a:defRPr/>
            </a:pPr>
            <a:r>
              <a:rPr lang="it-IT" sz="2400" b="1" dirty="0" smtClean="0">
                <a:solidFill>
                  <a:schemeClr val="folHlink"/>
                </a:solidFill>
                <a:cs typeface="+mn-cs"/>
              </a:rPr>
              <a:t>Labilità genetica ( è dimostrato che alcune sindromi – X fragile, </a:t>
            </a:r>
            <a:r>
              <a:rPr lang="it-IT" sz="2400" b="1" dirty="0" err="1" smtClean="0">
                <a:solidFill>
                  <a:schemeClr val="folHlink"/>
                </a:solidFill>
                <a:cs typeface="+mn-cs"/>
              </a:rPr>
              <a:t>Rett,Praeder</a:t>
            </a:r>
            <a:r>
              <a:rPr lang="it-IT" sz="2400" b="1" dirty="0" smtClean="0">
                <a:solidFill>
                  <a:schemeClr val="folHlink"/>
                </a:solidFill>
                <a:cs typeface="+mn-cs"/>
              </a:rPr>
              <a:t> Willi, Williams, </a:t>
            </a:r>
            <a:r>
              <a:rPr lang="it-IT" sz="2400" b="1" dirty="0" err="1" smtClean="0">
                <a:solidFill>
                  <a:schemeClr val="folHlink"/>
                </a:solidFill>
                <a:cs typeface="+mn-cs"/>
              </a:rPr>
              <a:t>Lesch</a:t>
            </a:r>
            <a:r>
              <a:rPr lang="it-IT" sz="2400" b="1" dirty="0" smtClean="0">
                <a:solidFill>
                  <a:schemeClr val="folHlink"/>
                </a:solidFill>
                <a:cs typeface="+mn-cs"/>
              </a:rPr>
              <a:t> </a:t>
            </a:r>
            <a:r>
              <a:rPr lang="it-IT" sz="2400" b="1" dirty="0" err="1" smtClean="0">
                <a:solidFill>
                  <a:schemeClr val="folHlink"/>
                </a:solidFill>
                <a:cs typeface="+mn-cs"/>
              </a:rPr>
              <a:t>Nyhan</a:t>
            </a:r>
            <a:r>
              <a:rPr lang="it-IT" sz="2400" b="1" dirty="0" smtClean="0">
                <a:solidFill>
                  <a:schemeClr val="folHlink"/>
                </a:solidFill>
                <a:cs typeface="+mn-cs"/>
              </a:rPr>
              <a:t>, </a:t>
            </a:r>
            <a:r>
              <a:rPr lang="it-IT" sz="2400" b="1" dirty="0" err="1" smtClean="0">
                <a:solidFill>
                  <a:schemeClr val="folHlink"/>
                </a:solidFill>
                <a:cs typeface="+mn-cs"/>
              </a:rPr>
              <a:t>Cornwelia</a:t>
            </a:r>
            <a:r>
              <a:rPr lang="it-IT" sz="2400" b="1" dirty="0" smtClean="0">
                <a:solidFill>
                  <a:schemeClr val="folHlink"/>
                </a:solidFill>
                <a:cs typeface="+mn-cs"/>
              </a:rPr>
              <a:t> de Lange, cri </a:t>
            </a:r>
            <a:r>
              <a:rPr lang="it-IT" sz="2400" b="1" dirty="0" err="1" smtClean="0">
                <a:solidFill>
                  <a:schemeClr val="folHlink"/>
                </a:solidFill>
                <a:cs typeface="+mn-cs"/>
              </a:rPr>
              <a:t>du</a:t>
            </a:r>
            <a:r>
              <a:rPr lang="it-IT" sz="2400" b="1" dirty="0" smtClean="0">
                <a:solidFill>
                  <a:schemeClr val="folHlink"/>
                </a:solidFill>
                <a:cs typeface="+mn-cs"/>
              </a:rPr>
              <a:t> chat e altre- sono associate a precisi fenotipi comportamentali)</a:t>
            </a:r>
          </a:p>
          <a:p>
            <a:pPr eaLnBrk="1" hangingPunct="1">
              <a:lnSpc>
                <a:spcPct val="80000"/>
              </a:lnSpc>
              <a:buFont typeface="Wingdings" charset="0"/>
              <a:buChar char="Ø"/>
              <a:defRPr/>
            </a:pPr>
            <a:r>
              <a:rPr lang="it-IT" sz="2400" b="1" dirty="0" smtClean="0">
                <a:solidFill>
                  <a:schemeClr val="folHlink"/>
                </a:solidFill>
                <a:cs typeface="+mn-cs"/>
              </a:rPr>
              <a:t>L</a:t>
            </a:r>
            <a:r>
              <a:rPr lang="ja-JP" altLang="it-IT" sz="2400" b="1" dirty="0" smtClean="0">
                <a:solidFill>
                  <a:schemeClr val="folHlink"/>
                </a:solidFill>
                <a:latin typeface="Arial"/>
                <a:cs typeface="+mn-cs"/>
              </a:rPr>
              <a:t>’</a:t>
            </a:r>
            <a:r>
              <a:rPr lang="it-IT" sz="2400" b="1" dirty="0" smtClean="0">
                <a:solidFill>
                  <a:schemeClr val="folHlink"/>
                </a:solidFill>
                <a:cs typeface="+mn-cs"/>
              </a:rPr>
              <a:t>anormalità strutturale nel lobo frontale può causare apatia, ritiro sociale, disinibizione</a:t>
            </a:r>
          </a:p>
          <a:p>
            <a:pPr eaLnBrk="1" hangingPunct="1">
              <a:lnSpc>
                <a:spcPct val="80000"/>
              </a:lnSpc>
              <a:buFont typeface="Wingdings" charset="0"/>
              <a:buChar char="Ø"/>
              <a:defRPr/>
            </a:pPr>
            <a:r>
              <a:rPr lang="it-IT" sz="2400" b="1" dirty="0" smtClean="0">
                <a:solidFill>
                  <a:schemeClr val="folHlink"/>
                </a:solidFill>
                <a:cs typeface="+mn-cs"/>
              </a:rPr>
              <a:t>L</a:t>
            </a:r>
            <a:r>
              <a:rPr lang="ja-JP" altLang="it-IT" sz="2400" b="1" dirty="0" smtClean="0">
                <a:solidFill>
                  <a:schemeClr val="folHlink"/>
                </a:solidFill>
                <a:latin typeface="Arial"/>
                <a:cs typeface="+mn-cs"/>
              </a:rPr>
              <a:t>’</a:t>
            </a:r>
            <a:r>
              <a:rPr lang="it-IT" sz="2400" b="1" dirty="0" smtClean="0">
                <a:solidFill>
                  <a:schemeClr val="folHlink"/>
                </a:solidFill>
                <a:cs typeface="+mn-cs"/>
              </a:rPr>
              <a:t>interazione fra ambiente e disabilità fisiche può indurre psicopatologie</a:t>
            </a:r>
          </a:p>
          <a:p>
            <a:pPr eaLnBrk="1" hangingPunct="1">
              <a:lnSpc>
                <a:spcPct val="80000"/>
              </a:lnSpc>
              <a:buFont typeface="Wingdings" charset="0"/>
              <a:buChar char="Ø"/>
              <a:defRPr/>
            </a:pPr>
            <a:r>
              <a:rPr lang="it-IT" sz="2400" b="1" dirty="0" smtClean="0">
                <a:solidFill>
                  <a:schemeClr val="folHlink"/>
                </a:solidFill>
                <a:cs typeface="+mn-cs"/>
              </a:rPr>
              <a:t>Presenza della diagnosi di epilessia (14-24% dichiarata in anamnesi da persone con disabilità intellettiva)</a:t>
            </a:r>
          </a:p>
          <a:p>
            <a:pPr eaLnBrk="1" hangingPunct="1">
              <a:lnSpc>
                <a:spcPct val="80000"/>
              </a:lnSpc>
              <a:buFont typeface="Wingdings" charset="0"/>
              <a:buChar char="Ø"/>
              <a:defRPr/>
            </a:pPr>
            <a:r>
              <a:rPr lang="it-IT" sz="2400" b="1" dirty="0" smtClean="0">
                <a:solidFill>
                  <a:schemeClr val="folHlink"/>
                </a:solidFill>
                <a:cs typeface="+mn-cs"/>
              </a:rPr>
              <a:t>Funzionalità tiroidea ( 1/3 di bambini ed adulti con sindrome di Down hanno disfunzioni)</a:t>
            </a:r>
          </a:p>
          <a:p>
            <a:pPr eaLnBrk="1" hangingPunct="1">
              <a:lnSpc>
                <a:spcPct val="80000"/>
              </a:lnSpc>
              <a:buFont typeface="Wingdings" charset="0"/>
              <a:buChar char="Ø"/>
              <a:defRPr/>
            </a:pPr>
            <a:r>
              <a:rPr lang="it-IT" sz="2400" b="1" dirty="0" smtClean="0">
                <a:solidFill>
                  <a:schemeClr val="folHlink"/>
                </a:solidFill>
                <a:cs typeface="+mn-cs"/>
              </a:rPr>
              <a:t>I farmaci possono causare psicopatologia</a:t>
            </a:r>
            <a:endParaRPr lang="it-IT" sz="2400" b="1" dirty="0" smtClean="0">
              <a:solidFill>
                <a:schemeClr val="accent1"/>
              </a:solidFill>
              <a:cs typeface="+mn-cs"/>
            </a:endParaRPr>
          </a:p>
        </p:txBody>
      </p:sp>
      <p:sp>
        <p:nvSpPr>
          <p:cNvPr id="5" name="Segnaposto numero diapositiva 5"/>
          <p:cNvSpPr>
            <a:spLocks noGrp="1"/>
          </p:cNvSpPr>
          <p:nvPr>
            <p:ph type="sldNum" sz="quarter" idx="12"/>
          </p:nvPr>
        </p:nvSpPr>
        <p:spPr/>
        <p:txBody>
          <a:bodyPr/>
          <a:lstStyle/>
          <a:p>
            <a:pPr>
              <a:defRPr/>
            </a:pPr>
            <a:fld id="{1E35C1B7-AFBB-8945-998D-485CA613E3A2}" type="slidenum">
              <a:rPr lang="it-IT"/>
              <a:pPr>
                <a:defRPr/>
              </a:pPr>
              <a:t>48</a:t>
            </a:fld>
            <a:endParaRPr lang="it-IT"/>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solidFill>
            <a:srgbClr val="669900"/>
          </a:solidFill>
        </p:spPr>
        <p:txBody>
          <a:bodyPr>
            <a:normAutofit fontScale="90000"/>
          </a:bodyPr>
          <a:lstStyle/>
          <a:p>
            <a:pPr eaLnBrk="1" hangingPunct="1">
              <a:defRPr/>
            </a:pPr>
            <a:r>
              <a:rPr lang="it-IT" sz="4000" b="1" smtClean="0">
                <a:cs typeface="+mj-cs"/>
              </a:rPr>
              <a:t>Fattori di Rischio </a:t>
            </a:r>
            <a:br>
              <a:rPr lang="it-IT" sz="4000" b="1" smtClean="0">
                <a:cs typeface="+mj-cs"/>
              </a:rPr>
            </a:br>
            <a:r>
              <a:rPr lang="it-IT" sz="4000" b="1" smtClean="0">
                <a:cs typeface="+mj-cs"/>
              </a:rPr>
              <a:t>per la Morbilità Psichiatrica -3-</a:t>
            </a:r>
          </a:p>
        </p:txBody>
      </p:sp>
      <p:sp>
        <p:nvSpPr>
          <p:cNvPr id="22531" name="Rectangle 3"/>
          <p:cNvSpPr>
            <a:spLocks noGrp="1" noChangeArrowheads="1"/>
          </p:cNvSpPr>
          <p:nvPr>
            <p:ph idx="1"/>
          </p:nvPr>
        </p:nvSpPr>
        <p:spPr/>
        <p:txBody>
          <a:bodyPr>
            <a:normAutofit fontScale="92500"/>
          </a:bodyPr>
          <a:lstStyle/>
          <a:p>
            <a:pPr eaLnBrk="1" hangingPunct="1">
              <a:lnSpc>
                <a:spcPct val="80000"/>
              </a:lnSpc>
              <a:buFont typeface="Wingdings" charset="0"/>
              <a:buNone/>
              <a:defRPr/>
            </a:pPr>
            <a:r>
              <a:rPr lang="it-IT" sz="1600" b="1" dirty="0" smtClean="0">
                <a:solidFill>
                  <a:schemeClr val="accent1"/>
                </a:solidFill>
                <a:cs typeface="+mn-cs"/>
              </a:rPr>
              <a:t>1</a:t>
            </a:r>
            <a:r>
              <a:rPr lang="it-IT" sz="2400" b="1" dirty="0" smtClean="0">
                <a:solidFill>
                  <a:srgbClr val="FF0000"/>
                </a:solidFill>
                <a:cs typeface="+mn-cs"/>
              </a:rPr>
              <a:t>- FATTORI  PSICOLOGICI</a:t>
            </a:r>
          </a:p>
          <a:p>
            <a:pPr eaLnBrk="1" hangingPunct="1">
              <a:lnSpc>
                <a:spcPct val="80000"/>
              </a:lnSpc>
              <a:buFont typeface="Wingdings" charset="0"/>
              <a:buChar char="Ø"/>
              <a:defRPr/>
            </a:pPr>
            <a:r>
              <a:rPr lang="it-IT" sz="2400" b="1" dirty="0" smtClean="0">
                <a:solidFill>
                  <a:srgbClr val="FF0000"/>
                </a:solidFill>
                <a:cs typeface="+mn-cs"/>
              </a:rPr>
              <a:t>Intelligenza compromessa</a:t>
            </a:r>
          </a:p>
          <a:p>
            <a:pPr eaLnBrk="1" hangingPunct="1">
              <a:lnSpc>
                <a:spcPct val="80000"/>
              </a:lnSpc>
              <a:buFont typeface="Wingdings" charset="0"/>
              <a:buChar char="Ø"/>
              <a:defRPr/>
            </a:pPr>
            <a:r>
              <a:rPr lang="it-IT" sz="2400" b="1" dirty="0" smtClean="0">
                <a:solidFill>
                  <a:srgbClr val="FF0000"/>
                </a:solidFill>
                <a:cs typeface="+mn-cs"/>
              </a:rPr>
              <a:t>Memoria compromessa (disfunzione lobi temporali cerebrali)</a:t>
            </a:r>
          </a:p>
          <a:p>
            <a:pPr eaLnBrk="1" hangingPunct="1">
              <a:lnSpc>
                <a:spcPct val="80000"/>
              </a:lnSpc>
              <a:buFont typeface="Wingdings" charset="0"/>
              <a:buChar char="Ø"/>
              <a:defRPr/>
            </a:pPr>
            <a:r>
              <a:rPr lang="it-IT" sz="2400" b="1" dirty="0" smtClean="0">
                <a:solidFill>
                  <a:srgbClr val="FF0000"/>
                </a:solidFill>
                <a:cs typeface="+mn-cs"/>
              </a:rPr>
              <a:t>Capacità di giudizio compromessa, mancanza di iniziativa (lesioni lobo frontale)</a:t>
            </a:r>
          </a:p>
          <a:p>
            <a:pPr eaLnBrk="1" hangingPunct="1">
              <a:lnSpc>
                <a:spcPct val="80000"/>
              </a:lnSpc>
              <a:buFont typeface="Wingdings" charset="0"/>
              <a:buChar char="Ø"/>
              <a:defRPr/>
            </a:pPr>
            <a:r>
              <a:rPr lang="it-IT" sz="2400" b="1" dirty="0" smtClean="0">
                <a:solidFill>
                  <a:srgbClr val="FF0000"/>
                </a:solidFill>
                <a:cs typeface="+mn-cs"/>
              </a:rPr>
              <a:t>Soglia di tolleranza allo stress ridotta</a:t>
            </a:r>
          </a:p>
          <a:p>
            <a:pPr eaLnBrk="1" hangingPunct="1">
              <a:lnSpc>
                <a:spcPct val="80000"/>
              </a:lnSpc>
              <a:buFont typeface="Wingdings" charset="0"/>
              <a:buChar char="Ø"/>
              <a:defRPr/>
            </a:pPr>
            <a:r>
              <a:rPr lang="it-IT" sz="2400" b="1" dirty="0" smtClean="0">
                <a:solidFill>
                  <a:srgbClr val="FF0000"/>
                </a:solidFill>
                <a:cs typeface="+mn-cs"/>
              </a:rPr>
              <a:t>Immagine di sé scarsa</a:t>
            </a:r>
          </a:p>
          <a:p>
            <a:pPr eaLnBrk="1" hangingPunct="1">
              <a:lnSpc>
                <a:spcPct val="80000"/>
              </a:lnSpc>
              <a:buFont typeface="Wingdings" charset="0"/>
              <a:buChar char="Ø"/>
              <a:defRPr/>
            </a:pPr>
            <a:r>
              <a:rPr lang="it-IT" sz="2400" b="1" dirty="0" smtClean="0">
                <a:solidFill>
                  <a:srgbClr val="FF0000"/>
                </a:solidFill>
                <a:cs typeface="+mn-cs"/>
              </a:rPr>
              <a:t>Immaturità dei meccanismi di difesa psicologica (es. regressione in condizione di stress)</a:t>
            </a:r>
          </a:p>
          <a:p>
            <a:pPr eaLnBrk="1" hangingPunct="1">
              <a:lnSpc>
                <a:spcPct val="80000"/>
              </a:lnSpc>
              <a:buFont typeface="Wingdings" charset="0"/>
              <a:buChar char="Ø"/>
              <a:defRPr/>
            </a:pPr>
            <a:r>
              <a:rPr lang="it-IT" sz="2400" b="1" dirty="0" smtClean="0">
                <a:solidFill>
                  <a:srgbClr val="FF0000"/>
                </a:solidFill>
                <a:cs typeface="+mn-cs"/>
              </a:rPr>
              <a:t>Incapacità di risolvere problemi attraverso il pensiero astratto</a:t>
            </a:r>
          </a:p>
          <a:p>
            <a:pPr eaLnBrk="1" hangingPunct="1">
              <a:lnSpc>
                <a:spcPct val="80000"/>
              </a:lnSpc>
              <a:buFont typeface="Wingdings" charset="0"/>
              <a:buChar char="Ø"/>
              <a:defRPr/>
            </a:pPr>
            <a:r>
              <a:rPr lang="it-IT" sz="2400" b="1" dirty="0" smtClean="0">
                <a:solidFill>
                  <a:srgbClr val="FF0000"/>
                </a:solidFill>
                <a:cs typeface="+mn-cs"/>
              </a:rPr>
              <a:t>Strategie di difesa apprese disfunzionali o anomale (es. manifestazioni di rabbia reattiva a stress)</a:t>
            </a:r>
          </a:p>
          <a:p>
            <a:pPr eaLnBrk="1" hangingPunct="1">
              <a:lnSpc>
                <a:spcPct val="80000"/>
              </a:lnSpc>
              <a:buFont typeface="Wingdings" charset="0"/>
              <a:buChar char="Ø"/>
              <a:defRPr/>
            </a:pPr>
            <a:r>
              <a:rPr lang="it-IT" sz="2400" b="1" dirty="0" smtClean="0">
                <a:solidFill>
                  <a:srgbClr val="FF0000"/>
                </a:solidFill>
                <a:cs typeface="+mn-cs"/>
              </a:rPr>
              <a:t>Mancanza di supporto emotivo</a:t>
            </a:r>
          </a:p>
          <a:p>
            <a:pPr eaLnBrk="1" hangingPunct="1">
              <a:lnSpc>
                <a:spcPct val="80000"/>
              </a:lnSpc>
              <a:buFont typeface="Wingdings" charset="0"/>
              <a:buChar char="Ø"/>
              <a:defRPr/>
            </a:pPr>
            <a:endParaRPr lang="it-IT" sz="2000" b="1" dirty="0" smtClean="0">
              <a:solidFill>
                <a:srgbClr val="FFFF00"/>
              </a:solidFill>
              <a:cs typeface="+mn-cs"/>
            </a:endParaRPr>
          </a:p>
          <a:p>
            <a:pPr eaLnBrk="1" hangingPunct="1">
              <a:lnSpc>
                <a:spcPct val="80000"/>
              </a:lnSpc>
              <a:buFont typeface="Wingdings" charset="0"/>
              <a:buNone/>
              <a:defRPr/>
            </a:pPr>
            <a:endParaRPr lang="it-IT" sz="1600" dirty="0" smtClean="0">
              <a:solidFill>
                <a:schemeClr val="accent1"/>
              </a:solidFill>
              <a:cs typeface="+mn-cs"/>
            </a:endParaRPr>
          </a:p>
        </p:txBody>
      </p:sp>
      <p:sp>
        <p:nvSpPr>
          <p:cNvPr id="5" name="Segnaposto numero diapositiva 5"/>
          <p:cNvSpPr>
            <a:spLocks noGrp="1"/>
          </p:cNvSpPr>
          <p:nvPr>
            <p:ph type="sldNum" sz="quarter" idx="12"/>
          </p:nvPr>
        </p:nvSpPr>
        <p:spPr/>
        <p:txBody>
          <a:bodyPr/>
          <a:lstStyle/>
          <a:p>
            <a:pPr>
              <a:defRPr/>
            </a:pPr>
            <a:fld id="{A5D3D9F5-B0F0-BA49-8B0D-EAE3C7D33403}" type="slidenum">
              <a:rPr lang="it-IT"/>
              <a:pPr>
                <a:defRPr/>
              </a:pPr>
              <a:t>49</a:t>
            </a:fld>
            <a:endParaRPr lang="it-IT"/>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it-IT" sz="3200" b="1">
                <a:solidFill>
                  <a:srgbClr val="DF5327"/>
                </a:solidFill>
              </a:rPr>
              <a:t>Chi sono le persone con Disabilità Intellettiva (II)?</a:t>
            </a:r>
            <a:br>
              <a:rPr lang="it-IT" sz="3200" b="1">
                <a:solidFill>
                  <a:srgbClr val="DF5327"/>
                </a:solidFill>
              </a:rPr>
            </a:br>
            <a:endParaRPr lang="it-IT" sz="3200" b="1">
              <a:solidFill>
                <a:srgbClr val="DF5327"/>
              </a:solidFill>
            </a:endParaRPr>
          </a:p>
        </p:txBody>
      </p:sp>
      <p:graphicFrame>
        <p:nvGraphicFramePr>
          <p:cNvPr id="14356" name="Group 20"/>
          <p:cNvGraphicFramePr>
            <a:graphicFrameLocks noGrp="1"/>
          </p:cNvGraphicFramePr>
          <p:nvPr>
            <p:ph type="tbl" idx="1"/>
            <p:extLst>
              <p:ext uri="{D42A27DB-BD31-4B8C-83A1-F6EECF244321}">
                <p14:modId xmlns:p14="http://schemas.microsoft.com/office/powerpoint/2010/main" val="4198776778"/>
              </p:ext>
            </p:extLst>
          </p:nvPr>
        </p:nvGraphicFramePr>
        <p:xfrm>
          <a:off x="428596" y="1643050"/>
          <a:ext cx="8229600" cy="4590287"/>
        </p:xfrm>
        <a:graphic>
          <a:graphicData uri="http://schemas.openxmlformats.org/drawingml/2006/table">
            <a:tbl>
              <a:tblPr/>
              <a:tblGrid>
                <a:gridCol w="3959225"/>
                <a:gridCol w="4270375"/>
              </a:tblGrid>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rgbClr val="000000"/>
                          </a:solidFill>
                          <a:effectLst>
                            <a:outerShdw blurRad="38100" dist="38100" dir="2700000" algn="tl">
                              <a:srgbClr val="000000"/>
                            </a:outerShdw>
                          </a:effectLst>
                          <a:latin typeface="Arial" charset="0"/>
                        </a:rPr>
                        <a:t>Malattie mentali associate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rgbClr val="000000"/>
                          </a:solidFill>
                          <a:effectLst>
                            <a:outerShdw blurRad="38100" dist="38100" dir="2700000" algn="tl">
                              <a:srgbClr val="000000"/>
                            </a:outerShdw>
                          </a:effectLst>
                          <a:latin typeface="Arial" charset="0"/>
                        </a:rPr>
                        <a:t>Schizofrenia 7%</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rgbClr val="000000"/>
                          </a:solidFill>
                          <a:effectLst>
                            <a:outerShdw blurRad="38100" dist="38100" dir="2700000" algn="tl">
                              <a:srgbClr val="000000"/>
                            </a:outerShdw>
                          </a:effectLst>
                          <a:latin typeface="Arial" charset="0"/>
                        </a:rPr>
                        <a:t>Depressione 40%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rgbClr val="000000"/>
                          </a:solidFill>
                          <a:effectLst>
                            <a:outerShdw blurRad="38100" dist="38100" dir="2700000" algn="tl">
                              <a:srgbClr val="000000"/>
                            </a:outerShdw>
                          </a:effectLst>
                          <a:latin typeface="Arial" charset="0"/>
                        </a:rPr>
                        <a:t>Sindromi psichiche 3-4 volte più frequenti che nella popolazione generale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952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smtClean="0">
                          <a:ln>
                            <a:noFill/>
                          </a:ln>
                          <a:solidFill>
                            <a:srgbClr val="000000"/>
                          </a:solidFill>
                          <a:effectLst>
                            <a:outerShdw blurRad="38100" dist="38100" dir="2700000" algn="tl">
                              <a:srgbClr val="000000"/>
                            </a:outerShdw>
                          </a:effectLst>
                          <a:latin typeface="Arial" charset="0"/>
                        </a:rPr>
                        <a:t>Polihandicap disabilità multiple pluridsensoriali e motorie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rgbClr val="000000"/>
                          </a:solidFill>
                          <a:effectLst>
                            <a:outerShdw blurRad="38100" dist="38100" dir="2700000" algn="tl">
                              <a:srgbClr val="000000"/>
                            </a:outerShdw>
                          </a:effectLst>
                          <a:latin typeface="Arial" charset="0"/>
                        </a:rPr>
                        <a:t>Prevalenza tra 0.5 e 3.8 /1000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rgbClr val="000000"/>
                          </a:solidFill>
                          <a:effectLst>
                            <a:outerShdw blurRad="38100" dist="38100" dir="2700000" algn="tl">
                              <a:srgbClr val="000000"/>
                            </a:outerShdw>
                          </a:effectLst>
                          <a:latin typeface="Arial" charset="0"/>
                        </a:rPr>
                        <a:t>Deficit visivo 10 %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rgbClr val="000000"/>
                          </a:solidFill>
                          <a:effectLst>
                            <a:outerShdw blurRad="38100" dist="38100" dir="2700000" algn="tl">
                              <a:srgbClr val="000000"/>
                            </a:outerShdw>
                          </a:effectLst>
                          <a:latin typeface="Arial" charset="0"/>
                        </a:rPr>
                        <a:t>Deficit uditivo 12.3 %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084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smtClean="0">
                          <a:ln>
                            <a:noFill/>
                          </a:ln>
                          <a:solidFill>
                            <a:srgbClr val="000000"/>
                          </a:solidFill>
                          <a:effectLst>
                            <a:outerShdw blurRad="38100" dist="38100" dir="2700000" algn="tl">
                              <a:srgbClr val="000000"/>
                            </a:outerShdw>
                          </a:effectLst>
                          <a:latin typeface="Arial" charset="0"/>
                        </a:rPr>
                        <a:t>Malattie somatiche associate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rgbClr val="000000"/>
                          </a:solidFill>
                          <a:effectLst>
                            <a:outerShdw blurRad="38100" dist="38100" dir="2700000" algn="tl">
                              <a:srgbClr val="000000"/>
                            </a:outerShdw>
                          </a:effectLst>
                          <a:latin typeface="Arial" charset="0"/>
                        </a:rPr>
                        <a:t>Ipertensione 6.1%</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rgbClr val="000000"/>
                          </a:solidFill>
                          <a:effectLst>
                            <a:outerShdw blurRad="38100" dist="38100" dir="2700000" algn="tl">
                              <a:srgbClr val="000000"/>
                            </a:outerShdw>
                          </a:effectLst>
                          <a:latin typeface="Arial" charset="0"/>
                        </a:rPr>
                        <a:t>Cardiopatie 3.2 % fino al 9.7% a 50 anni</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rgbClr val="000000"/>
                          </a:solidFill>
                          <a:effectLst>
                            <a:outerShdw blurRad="38100" dist="38100" dir="2700000" algn="tl">
                              <a:srgbClr val="000000"/>
                            </a:outerShdw>
                          </a:effectLst>
                          <a:latin typeface="Arial" charset="0"/>
                        </a:rPr>
                        <a:t>Disturbi gastrointestinali 7.1 %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rgbClr val="000000"/>
                          </a:solidFill>
                          <a:effectLst>
                            <a:outerShdw blurRad="38100" dist="38100" dir="2700000" algn="tl">
                              <a:srgbClr val="000000"/>
                            </a:outerShdw>
                          </a:effectLst>
                          <a:latin typeface="Arial" charset="0"/>
                        </a:rPr>
                        <a:t>Effetti collaterali da psicofarmaci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4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smtClean="0">
                          <a:ln>
                            <a:noFill/>
                          </a:ln>
                          <a:solidFill>
                            <a:srgbClr val="000000"/>
                          </a:solidFill>
                          <a:effectLst>
                            <a:outerShdw blurRad="38100" dist="38100" dir="2700000" algn="tl">
                              <a:srgbClr val="000000"/>
                            </a:outerShdw>
                          </a:effectLst>
                          <a:latin typeface="Arial" charset="0"/>
                        </a:rPr>
                        <a:t>Rischio per sfruttamento sessuale e violenza fisica e sessuale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t-IT" sz="1800" b="0" i="0" u="none" strike="noStrike" cap="none" normalizeH="0" baseline="0" dirty="0" smtClean="0">
                          <a:ln>
                            <a:noFill/>
                          </a:ln>
                          <a:solidFill>
                            <a:srgbClr val="000000"/>
                          </a:solidFill>
                          <a:effectLst>
                            <a:outerShdw blurRad="38100" dist="38100" dir="2700000" algn="tl">
                              <a:srgbClr val="000000"/>
                            </a:outerShdw>
                          </a:effectLst>
                          <a:latin typeface="Arial" charset="0"/>
                        </a:rPr>
                        <a:t>Decisamente superiore che per la </a:t>
                      </a:r>
                      <a:r>
                        <a:rPr kumimoji="0" lang="it-IT" sz="1800" b="0" i="0" u="none" strike="noStrike" cap="none" normalizeH="0" baseline="0" dirty="0" err="1" smtClean="0">
                          <a:ln>
                            <a:noFill/>
                          </a:ln>
                          <a:solidFill>
                            <a:srgbClr val="000000"/>
                          </a:solidFill>
                          <a:effectLst>
                            <a:outerShdw blurRad="38100" dist="38100" dir="2700000" algn="tl">
                              <a:srgbClr val="000000"/>
                            </a:outerShdw>
                          </a:effectLst>
                          <a:latin typeface="Arial" charset="0"/>
                        </a:rPr>
                        <a:t>pololazione</a:t>
                      </a:r>
                      <a:r>
                        <a:rPr kumimoji="0" lang="it-IT" sz="1800" b="0" i="0" u="none" strike="noStrike" cap="none" normalizeH="0" baseline="0" dirty="0" smtClean="0">
                          <a:ln>
                            <a:noFill/>
                          </a:ln>
                          <a:solidFill>
                            <a:srgbClr val="000000"/>
                          </a:solidFill>
                          <a:effectLst>
                            <a:outerShdw blurRad="38100" dist="38100" dir="2700000" algn="tl">
                              <a:srgbClr val="000000"/>
                            </a:outerShdw>
                          </a:effectLst>
                          <a:latin typeface="Arial" charset="0"/>
                        </a:rPr>
                        <a:t> generale (“raggirabilità”)</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solidFill>
            <a:srgbClr val="669900"/>
          </a:solidFill>
        </p:spPr>
        <p:txBody>
          <a:bodyPr>
            <a:normAutofit fontScale="90000"/>
          </a:bodyPr>
          <a:lstStyle/>
          <a:p>
            <a:pPr eaLnBrk="1" hangingPunct="1">
              <a:defRPr/>
            </a:pPr>
            <a:r>
              <a:rPr lang="it-IT" sz="4000" b="1" smtClean="0">
                <a:cs typeface="+mj-cs"/>
              </a:rPr>
              <a:t>Fattori di Rischio </a:t>
            </a:r>
            <a:br>
              <a:rPr lang="it-IT" sz="4000" b="1" smtClean="0">
                <a:cs typeface="+mj-cs"/>
              </a:rPr>
            </a:br>
            <a:r>
              <a:rPr lang="it-IT" sz="4000" b="1" smtClean="0">
                <a:cs typeface="+mj-cs"/>
              </a:rPr>
              <a:t>per la Morbilità Psichiatrica -4-</a:t>
            </a:r>
          </a:p>
        </p:txBody>
      </p:sp>
      <p:sp>
        <p:nvSpPr>
          <p:cNvPr id="23555" name="Rectangle 3"/>
          <p:cNvSpPr>
            <a:spLocks noGrp="1" noChangeArrowheads="1"/>
          </p:cNvSpPr>
          <p:nvPr>
            <p:ph idx="1"/>
          </p:nvPr>
        </p:nvSpPr>
        <p:spPr>
          <a:xfrm>
            <a:off x="457200" y="1600200"/>
            <a:ext cx="8229600" cy="5068888"/>
          </a:xfrm>
        </p:spPr>
        <p:txBody>
          <a:bodyPr>
            <a:normAutofit/>
          </a:bodyPr>
          <a:lstStyle/>
          <a:p>
            <a:pPr eaLnBrk="1" hangingPunct="1">
              <a:lnSpc>
                <a:spcPct val="80000"/>
              </a:lnSpc>
              <a:buFont typeface="Wingdings" charset="0"/>
              <a:buNone/>
              <a:defRPr/>
            </a:pPr>
            <a:r>
              <a:rPr lang="it-IT" sz="1600" b="1" dirty="0" smtClean="0">
                <a:solidFill>
                  <a:schemeClr val="accent1"/>
                </a:solidFill>
                <a:cs typeface="+mn-cs"/>
              </a:rPr>
              <a:t>1</a:t>
            </a:r>
            <a:r>
              <a:rPr lang="it-IT" sz="2000" b="1" dirty="0" smtClean="0">
                <a:solidFill>
                  <a:srgbClr val="FF0000"/>
                </a:solidFill>
                <a:cs typeface="+mn-cs"/>
              </a:rPr>
              <a:t>- FATTORI  SOCIALI</a:t>
            </a:r>
          </a:p>
          <a:p>
            <a:pPr eaLnBrk="1" hangingPunct="1">
              <a:lnSpc>
                <a:spcPct val="80000"/>
              </a:lnSpc>
              <a:buFont typeface="Wingdings" charset="0"/>
              <a:buChar char="Ø"/>
              <a:defRPr/>
            </a:pPr>
            <a:r>
              <a:rPr lang="it-IT" sz="2000" b="1" dirty="0" smtClean="0">
                <a:solidFill>
                  <a:srgbClr val="FF0000"/>
                </a:solidFill>
                <a:cs typeface="+mn-cs"/>
              </a:rPr>
              <a:t>Ambiente </a:t>
            </a:r>
            <a:r>
              <a:rPr lang="it-IT" sz="2000" b="1" dirty="0" err="1" smtClean="0">
                <a:solidFill>
                  <a:srgbClr val="FF0000"/>
                </a:solidFill>
                <a:cs typeface="+mn-cs"/>
              </a:rPr>
              <a:t>iper</a:t>
            </a:r>
            <a:r>
              <a:rPr lang="it-IT" sz="2000" b="1" dirty="0" smtClean="0">
                <a:solidFill>
                  <a:srgbClr val="FF0000"/>
                </a:solidFill>
                <a:cs typeface="+mn-cs"/>
              </a:rPr>
              <a:t> o </a:t>
            </a:r>
            <a:r>
              <a:rPr lang="it-IT" sz="2000" b="1" dirty="0" err="1" smtClean="0">
                <a:solidFill>
                  <a:srgbClr val="FF0000"/>
                </a:solidFill>
                <a:cs typeface="+mn-cs"/>
              </a:rPr>
              <a:t>ipo</a:t>
            </a:r>
            <a:r>
              <a:rPr lang="it-IT" sz="2000" b="1" dirty="0" smtClean="0">
                <a:solidFill>
                  <a:srgbClr val="FF0000"/>
                </a:solidFill>
                <a:cs typeface="+mn-cs"/>
              </a:rPr>
              <a:t> stimolante</a:t>
            </a:r>
          </a:p>
          <a:p>
            <a:pPr eaLnBrk="1" hangingPunct="1">
              <a:lnSpc>
                <a:spcPct val="80000"/>
              </a:lnSpc>
              <a:buFont typeface="Wingdings" charset="0"/>
              <a:buChar char="Ø"/>
              <a:defRPr/>
            </a:pPr>
            <a:r>
              <a:rPr lang="it-IT" sz="2000" b="1" dirty="0" smtClean="0">
                <a:solidFill>
                  <a:srgbClr val="FF0000"/>
                </a:solidFill>
                <a:cs typeface="+mn-cs"/>
              </a:rPr>
              <a:t>Conflitti con membri della famiglia/ coinquilini/ membri dello staff</a:t>
            </a:r>
          </a:p>
          <a:p>
            <a:pPr eaLnBrk="1" hangingPunct="1">
              <a:lnSpc>
                <a:spcPct val="80000"/>
              </a:lnSpc>
              <a:buFont typeface="Wingdings" charset="0"/>
              <a:buChar char="Ø"/>
              <a:defRPr/>
            </a:pPr>
            <a:r>
              <a:rPr lang="it-IT" sz="2000" b="1" dirty="0" smtClean="0">
                <a:solidFill>
                  <a:srgbClr val="FF0000"/>
                </a:solidFill>
                <a:cs typeface="+mn-cs"/>
              </a:rPr>
              <a:t>Supporto sociale mancante/ carente</a:t>
            </a:r>
          </a:p>
          <a:p>
            <a:pPr eaLnBrk="1" hangingPunct="1">
              <a:lnSpc>
                <a:spcPct val="80000"/>
              </a:lnSpc>
              <a:buFont typeface="Wingdings" charset="0"/>
              <a:buChar char="Ø"/>
              <a:defRPr/>
            </a:pPr>
            <a:r>
              <a:rPr lang="it-IT" sz="2000" b="1" dirty="0" smtClean="0">
                <a:solidFill>
                  <a:srgbClr val="FF0000"/>
                </a:solidFill>
                <a:cs typeface="+mn-cs"/>
              </a:rPr>
              <a:t>Difficoltà nel creare/ mantenere relazioni soddisfacenti</a:t>
            </a:r>
          </a:p>
          <a:p>
            <a:pPr eaLnBrk="1" hangingPunct="1">
              <a:lnSpc>
                <a:spcPct val="80000"/>
              </a:lnSpc>
              <a:buFont typeface="Wingdings" charset="0"/>
              <a:buChar char="Ø"/>
              <a:defRPr/>
            </a:pPr>
            <a:r>
              <a:rPr lang="it-IT" sz="2000" b="1" dirty="0" smtClean="0">
                <a:solidFill>
                  <a:srgbClr val="FF0000"/>
                </a:solidFill>
                <a:cs typeface="+mn-cs"/>
              </a:rPr>
              <a:t>Problemi nel trovare un lavoro</a:t>
            </a:r>
          </a:p>
          <a:p>
            <a:pPr eaLnBrk="1" hangingPunct="1">
              <a:lnSpc>
                <a:spcPct val="80000"/>
              </a:lnSpc>
              <a:buFont typeface="Wingdings" charset="0"/>
              <a:buChar char="Ø"/>
              <a:defRPr/>
            </a:pPr>
            <a:r>
              <a:rPr lang="it-IT" sz="2000" b="1" dirty="0" smtClean="0">
                <a:solidFill>
                  <a:srgbClr val="FF0000"/>
                </a:solidFill>
                <a:cs typeface="+mn-cs"/>
              </a:rPr>
              <a:t>Abuso fisico e psicologico</a:t>
            </a:r>
          </a:p>
          <a:p>
            <a:pPr eaLnBrk="1" hangingPunct="1">
              <a:lnSpc>
                <a:spcPct val="80000"/>
              </a:lnSpc>
              <a:buFont typeface="Wingdings" charset="0"/>
              <a:buChar char="Ø"/>
              <a:defRPr/>
            </a:pPr>
            <a:r>
              <a:rPr lang="it-IT" sz="2000" b="1" dirty="0" smtClean="0">
                <a:solidFill>
                  <a:srgbClr val="FF0000"/>
                </a:solidFill>
                <a:cs typeface="+mn-cs"/>
              </a:rPr>
              <a:t>Vita sociale insufficiente </a:t>
            </a:r>
          </a:p>
          <a:p>
            <a:pPr eaLnBrk="1" hangingPunct="1">
              <a:lnSpc>
                <a:spcPct val="80000"/>
              </a:lnSpc>
              <a:buFont typeface="Wingdings" charset="0"/>
              <a:buChar char="Ø"/>
              <a:defRPr/>
            </a:pPr>
            <a:r>
              <a:rPr lang="it-IT" sz="2000" b="1" dirty="0" smtClean="0">
                <a:solidFill>
                  <a:srgbClr val="FF0000"/>
                </a:solidFill>
                <a:cs typeface="+mn-cs"/>
              </a:rPr>
              <a:t>Paternalismo degli altri</a:t>
            </a:r>
          </a:p>
          <a:p>
            <a:pPr eaLnBrk="1" hangingPunct="1">
              <a:lnSpc>
                <a:spcPct val="80000"/>
              </a:lnSpc>
              <a:buFont typeface="Wingdings" charset="0"/>
              <a:buChar char="Ø"/>
              <a:defRPr/>
            </a:pPr>
            <a:r>
              <a:rPr lang="it-IT" sz="2000" b="1" dirty="0" smtClean="0">
                <a:solidFill>
                  <a:srgbClr val="FF0000"/>
                </a:solidFill>
                <a:cs typeface="+mn-cs"/>
              </a:rPr>
              <a:t>Mancanza di integrazione nella società più ampia (sistemi micro - </a:t>
            </a:r>
            <a:r>
              <a:rPr lang="it-IT" sz="2000" b="1" dirty="0" err="1" smtClean="0">
                <a:solidFill>
                  <a:srgbClr val="FF0000"/>
                </a:solidFill>
                <a:cs typeface="+mn-cs"/>
              </a:rPr>
              <a:t>meso</a:t>
            </a:r>
            <a:r>
              <a:rPr lang="it-IT" sz="2000" b="1" dirty="0" smtClean="0">
                <a:solidFill>
                  <a:srgbClr val="FF0000"/>
                </a:solidFill>
                <a:cs typeface="+mn-cs"/>
              </a:rPr>
              <a:t> – macro sociali)</a:t>
            </a:r>
          </a:p>
          <a:p>
            <a:pPr eaLnBrk="1" hangingPunct="1">
              <a:lnSpc>
                <a:spcPct val="80000"/>
              </a:lnSpc>
              <a:buFont typeface="Wingdings" charset="0"/>
              <a:buChar char="Ø"/>
              <a:defRPr/>
            </a:pPr>
            <a:r>
              <a:rPr lang="it-IT" sz="2000" b="1" dirty="0" smtClean="0">
                <a:solidFill>
                  <a:srgbClr val="FF0000"/>
                </a:solidFill>
                <a:cs typeface="+mn-cs"/>
              </a:rPr>
              <a:t>Stigmatizzazione e discriminazione</a:t>
            </a:r>
          </a:p>
          <a:p>
            <a:pPr eaLnBrk="1" hangingPunct="1">
              <a:lnSpc>
                <a:spcPct val="80000"/>
              </a:lnSpc>
              <a:buFont typeface="Wingdings" charset="0"/>
              <a:buChar char="Ø"/>
              <a:defRPr/>
            </a:pPr>
            <a:r>
              <a:rPr lang="it-IT" sz="2000" b="1" dirty="0" smtClean="0">
                <a:solidFill>
                  <a:srgbClr val="FF0000"/>
                </a:solidFill>
                <a:cs typeface="+mn-cs"/>
              </a:rPr>
              <a:t>Lutto ed altri eventi di vita</a:t>
            </a:r>
          </a:p>
          <a:p>
            <a:pPr eaLnBrk="1" hangingPunct="1">
              <a:lnSpc>
                <a:spcPct val="80000"/>
              </a:lnSpc>
              <a:buFont typeface="Wingdings" charset="0"/>
              <a:buChar char="Ø"/>
              <a:defRPr/>
            </a:pPr>
            <a:r>
              <a:rPr lang="it-IT" sz="2000" b="1" dirty="0" smtClean="0">
                <a:solidFill>
                  <a:srgbClr val="FF0000"/>
                </a:solidFill>
                <a:cs typeface="+mn-cs"/>
              </a:rPr>
              <a:t>Modificazioni </a:t>
            </a:r>
            <a:r>
              <a:rPr lang="it-IT" sz="2000" b="1" dirty="0" err="1" smtClean="0">
                <a:solidFill>
                  <a:srgbClr val="FF0000"/>
                </a:solidFill>
                <a:cs typeface="+mn-cs"/>
              </a:rPr>
              <a:t>dell</a:t>
            </a:r>
            <a:r>
              <a:rPr lang="ja-JP" altLang="it-IT" sz="2000" b="1" dirty="0" smtClean="0">
                <a:solidFill>
                  <a:srgbClr val="FF0000"/>
                </a:solidFill>
                <a:latin typeface="Arial"/>
                <a:cs typeface="+mn-cs"/>
              </a:rPr>
              <a:t>’</a:t>
            </a:r>
            <a:r>
              <a:rPr lang="it-IT" sz="2000" b="1" dirty="0" smtClean="0">
                <a:solidFill>
                  <a:srgbClr val="FF0000"/>
                </a:solidFill>
                <a:cs typeface="+mn-cs"/>
              </a:rPr>
              <a:t>ambiente più vicino/ famiglia/ assistenti</a:t>
            </a:r>
          </a:p>
          <a:p>
            <a:pPr eaLnBrk="1" hangingPunct="1">
              <a:lnSpc>
                <a:spcPct val="80000"/>
              </a:lnSpc>
              <a:buFont typeface="Wingdings" charset="0"/>
              <a:buChar char="Ø"/>
              <a:defRPr/>
            </a:pPr>
            <a:r>
              <a:rPr lang="it-IT" sz="2000" b="1" dirty="0" smtClean="0">
                <a:solidFill>
                  <a:srgbClr val="FF0000"/>
                </a:solidFill>
                <a:cs typeface="+mn-cs"/>
              </a:rPr>
              <a:t>Stress </a:t>
            </a:r>
            <a:r>
              <a:rPr lang="it-IT" sz="2000" b="1" dirty="0" err="1" smtClean="0">
                <a:solidFill>
                  <a:srgbClr val="FF0000"/>
                </a:solidFill>
                <a:cs typeface="+mn-cs"/>
              </a:rPr>
              <a:t>dell</a:t>
            </a:r>
            <a:r>
              <a:rPr lang="ja-JP" altLang="it-IT" sz="2000" b="1" dirty="0" smtClean="0">
                <a:solidFill>
                  <a:srgbClr val="FF0000"/>
                </a:solidFill>
                <a:latin typeface="Arial"/>
                <a:cs typeface="+mn-cs"/>
              </a:rPr>
              <a:t>’</a:t>
            </a:r>
            <a:r>
              <a:rPr lang="it-IT" sz="2000" b="1" dirty="0" smtClean="0">
                <a:solidFill>
                  <a:srgbClr val="FF0000"/>
                </a:solidFill>
                <a:cs typeface="+mn-cs"/>
              </a:rPr>
              <a:t>assistente</a:t>
            </a:r>
            <a:endParaRPr lang="it-IT" sz="2000" dirty="0" smtClean="0">
              <a:solidFill>
                <a:srgbClr val="FF0000"/>
              </a:solidFill>
              <a:cs typeface="+mn-cs"/>
            </a:endParaRPr>
          </a:p>
        </p:txBody>
      </p:sp>
      <p:sp>
        <p:nvSpPr>
          <p:cNvPr id="5" name="Segnaposto numero diapositiva 5"/>
          <p:cNvSpPr>
            <a:spLocks noGrp="1"/>
          </p:cNvSpPr>
          <p:nvPr>
            <p:ph type="sldNum" sz="quarter" idx="12"/>
          </p:nvPr>
        </p:nvSpPr>
        <p:spPr/>
        <p:txBody>
          <a:bodyPr/>
          <a:lstStyle/>
          <a:p>
            <a:pPr>
              <a:defRPr/>
            </a:pPr>
            <a:fld id="{806875AD-F59E-7542-A921-526F2028FF73}" type="slidenum">
              <a:rPr lang="it-IT"/>
              <a:pPr>
                <a:defRPr/>
              </a:pPr>
              <a:t>50</a:t>
            </a:fld>
            <a:endParaRPr lang="it-IT"/>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relazione difficile</a:t>
            </a:r>
            <a:endParaRPr lang="it-IT" dirty="0"/>
          </a:p>
        </p:txBody>
      </p:sp>
      <p:sp>
        <p:nvSpPr>
          <p:cNvPr id="3" name="Segnaposto contenuto 2"/>
          <p:cNvSpPr>
            <a:spLocks noGrp="1"/>
          </p:cNvSpPr>
          <p:nvPr>
            <p:ph idx="1"/>
          </p:nvPr>
        </p:nvSpPr>
        <p:spPr>
          <a:xfrm>
            <a:off x="321311" y="1594399"/>
            <a:ext cx="8690721" cy="4525963"/>
          </a:xfrm>
        </p:spPr>
        <p:txBody>
          <a:bodyPr>
            <a:noAutofit/>
          </a:bodyPr>
          <a:lstStyle/>
          <a:p>
            <a:pPr marL="514350" indent="-514350">
              <a:buFont typeface="+mj-lt"/>
              <a:buAutoNum type="arabicPeriod"/>
            </a:pPr>
            <a:r>
              <a:rPr lang="it-IT" sz="2600" b="1" dirty="0" smtClean="0"/>
              <a:t>Complessità dei quadri clinici, la </a:t>
            </a:r>
            <a:r>
              <a:rPr lang="it-IT" sz="2600" b="1" dirty="0" err="1" smtClean="0"/>
              <a:t>comorbilità</a:t>
            </a:r>
            <a:endParaRPr lang="it-IT" sz="2600" b="1" dirty="0" smtClean="0"/>
          </a:p>
          <a:p>
            <a:pPr marL="514350" indent="-514350">
              <a:buFont typeface="+mj-lt"/>
              <a:buAutoNum type="arabicPeriod"/>
            </a:pPr>
            <a:r>
              <a:rPr lang="it-IT" sz="2600" b="1" dirty="0" smtClean="0"/>
              <a:t>Complessità dei quadri eziologici, tra genotipi e fenotipi clinici e comportamentali</a:t>
            </a:r>
          </a:p>
          <a:p>
            <a:pPr marL="514350" indent="-514350">
              <a:buFont typeface="+mj-lt"/>
              <a:buAutoNum type="arabicPeriod"/>
            </a:pPr>
            <a:r>
              <a:rPr lang="it-IT" sz="2600" b="1" dirty="0" smtClean="0"/>
              <a:t>Ruolo di fattori psicosociali sullo sviluppo epigenetico</a:t>
            </a:r>
          </a:p>
          <a:p>
            <a:pPr marL="514350" indent="-514350">
              <a:buFont typeface="+mj-lt"/>
              <a:buAutoNum type="arabicPeriod"/>
            </a:pPr>
            <a:r>
              <a:rPr lang="it-IT" sz="2600" b="1" dirty="0" smtClean="0"/>
              <a:t>Problemi di comunicazione (l’espressione comportamentale del dolore)</a:t>
            </a:r>
          </a:p>
          <a:p>
            <a:pPr marL="514350" indent="-514350">
              <a:buFont typeface="+mj-lt"/>
              <a:buAutoNum type="arabicPeriod"/>
            </a:pPr>
            <a:r>
              <a:rPr lang="it-IT" sz="2600" b="1" dirty="0" smtClean="0"/>
              <a:t>Difficoltà nelle procedure diagnostiche anche strumentali</a:t>
            </a:r>
          </a:p>
          <a:p>
            <a:pPr marL="514350" indent="-514350">
              <a:buFont typeface="+mj-lt"/>
              <a:buAutoNum type="arabicPeriod"/>
            </a:pPr>
            <a:r>
              <a:rPr lang="it-IT" sz="2600" b="1" dirty="0" smtClean="0"/>
              <a:t>Difficoltà nella cura</a:t>
            </a:r>
          </a:p>
          <a:p>
            <a:pPr marL="514350" indent="-514350">
              <a:buFont typeface="+mj-lt"/>
              <a:buAutoNum type="arabicPeriod"/>
            </a:pPr>
            <a:r>
              <a:rPr lang="it-IT" sz="2600" b="1" dirty="0" smtClean="0"/>
              <a:t>La relazione mediata con la Famiglia e con altri Operatori</a:t>
            </a:r>
          </a:p>
          <a:p>
            <a:pPr marL="514350" indent="-514350">
              <a:buFont typeface="+mj-lt"/>
              <a:buAutoNum type="arabicPeriod"/>
            </a:pPr>
            <a:r>
              <a:rPr lang="it-IT" sz="2600" b="1" dirty="0" smtClean="0"/>
              <a:t>La disponibilità di tempo e di risorse</a:t>
            </a:r>
          </a:p>
          <a:p>
            <a:pPr marL="514350" indent="-514350">
              <a:buFont typeface="+mj-lt"/>
              <a:buAutoNum type="arabicPeriod"/>
            </a:pPr>
            <a:r>
              <a:rPr lang="it-IT" sz="2600" b="1" dirty="0" smtClean="0"/>
              <a:t>Il consenso e le tutele</a:t>
            </a:r>
            <a:endParaRPr lang="it-IT" sz="2600" b="1" dirty="0"/>
          </a:p>
        </p:txBody>
      </p:sp>
      <p:sp>
        <p:nvSpPr>
          <p:cNvPr id="4" name="Segnaposto numero diapositiva 3"/>
          <p:cNvSpPr>
            <a:spLocks noGrp="1"/>
          </p:cNvSpPr>
          <p:nvPr>
            <p:ph type="sldNum" sz="quarter" idx="12"/>
          </p:nvPr>
        </p:nvSpPr>
        <p:spPr/>
        <p:txBody>
          <a:bodyPr/>
          <a:lstStyle/>
          <a:p>
            <a:fld id="{C98D81E1-E23E-7742-A2CB-56F3F616A58E}" type="slidenum">
              <a:rPr lang="it-IT" smtClean="0"/>
              <a:t>51</a:t>
            </a:fld>
            <a:endParaRPr lang="it-IT"/>
          </a:p>
        </p:txBody>
      </p:sp>
      <p:pic>
        <p:nvPicPr>
          <p:cNvPr id="5" name="Immagine 4"/>
          <p:cNvPicPr>
            <a:picLocks noChangeAspect="1"/>
          </p:cNvPicPr>
          <p:nvPr/>
        </p:nvPicPr>
        <p:blipFill>
          <a:blip r:embed="rId2"/>
          <a:stretch>
            <a:fillRect/>
          </a:stretch>
        </p:blipFill>
        <p:spPr>
          <a:xfrm>
            <a:off x="0" y="-155007"/>
            <a:ext cx="1930400" cy="1917700"/>
          </a:xfrm>
          <a:prstGeom prst="rect">
            <a:avLst/>
          </a:prstGeom>
        </p:spPr>
      </p:pic>
    </p:spTree>
    <p:extLst>
      <p:ext uri="{BB962C8B-B14F-4D97-AF65-F5344CB8AC3E}">
        <p14:creationId xmlns:p14="http://schemas.microsoft.com/office/powerpoint/2010/main" val="129064907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Cura, curare, prendersi cura</a:t>
            </a:r>
            <a:endParaRPr lang="it-IT" dirty="0"/>
          </a:p>
        </p:txBody>
      </p:sp>
      <p:pic>
        <p:nvPicPr>
          <p:cNvPr id="4" name="Segnaposto contenuto 3" descr="images.jpg"/>
          <p:cNvPicPr>
            <a:picLocks noGrp="1" noChangeAspect="1"/>
          </p:cNvPicPr>
          <p:nvPr>
            <p:ph idx="1"/>
          </p:nvPr>
        </p:nvPicPr>
        <p:blipFill>
          <a:blip r:embed="rId2">
            <a:extLst>
              <a:ext uri="{28A0092B-C50C-407E-A947-70E740481C1C}">
                <a14:useLocalDpi xmlns:a14="http://schemas.microsoft.com/office/drawing/2010/main" val="0"/>
              </a:ext>
            </a:extLst>
          </a:blip>
          <a:srcRect t="10083" b="10083"/>
          <a:stretch>
            <a:fillRect/>
          </a:stretch>
        </p:blipFill>
        <p:spPr>
          <a:xfrm>
            <a:off x="457200" y="1600200"/>
            <a:ext cx="3310467" cy="1820629"/>
          </a:xfrm>
        </p:spPr>
      </p:pic>
      <p:pic>
        <p:nvPicPr>
          <p:cNvPr id="5" name="Immagin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400" y="1284817"/>
            <a:ext cx="3454400" cy="1995616"/>
          </a:xfrm>
          <a:prstGeom prst="rect">
            <a:avLst/>
          </a:prstGeom>
        </p:spPr>
      </p:pic>
      <p:pic>
        <p:nvPicPr>
          <p:cNvPr id="6" name="Immagine 5"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400" y="3553883"/>
            <a:ext cx="2540000" cy="2425700"/>
          </a:xfrm>
          <a:prstGeom prst="rect">
            <a:avLst/>
          </a:prstGeom>
        </p:spPr>
      </p:pic>
      <p:pic>
        <p:nvPicPr>
          <p:cNvPr id="7" name="Immagine 6"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985" y="4500124"/>
            <a:ext cx="3048000" cy="2159000"/>
          </a:xfrm>
          <a:prstGeom prst="rect">
            <a:avLst/>
          </a:prstGeom>
        </p:spPr>
      </p:pic>
      <p:pic>
        <p:nvPicPr>
          <p:cNvPr id="8" name="Immagine 7" descr="img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8380" y="3260333"/>
            <a:ext cx="2753588" cy="2062533"/>
          </a:xfrm>
          <a:prstGeom prst="rect">
            <a:avLst/>
          </a:prstGeom>
        </p:spPr>
      </p:pic>
    </p:spTree>
    <p:extLst>
      <p:ext uri="{BB962C8B-B14F-4D97-AF65-F5344CB8AC3E}">
        <p14:creationId xmlns:p14="http://schemas.microsoft.com/office/powerpoint/2010/main" val="300323371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Prendersi cura di…un cittadino</a:t>
            </a:r>
            <a:endParaRPr lang="it-IT" dirty="0"/>
          </a:p>
        </p:txBody>
      </p:sp>
      <p:pic>
        <p:nvPicPr>
          <p:cNvPr id="4" name="Segnaposto contenuto 3" descr="imgres.jpg"/>
          <p:cNvPicPr>
            <a:picLocks noGrp="1" noChangeAspect="1"/>
          </p:cNvPicPr>
          <p:nvPr>
            <p:ph idx="1"/>
          </p:nvPr>
        </p:nvPicPr>
        <p:blipFill>
          <a:blip r:embed="rId2">
            <a:extLst>
              <a:ext uri="{28A0092B-C50C-407E-A947-70E740481C1C}">
                <a14:useLocalDpi xmlns:a14="http://schemas.microsoft.com/office/drawing/2010/main" val="0"/>
              </a:ext>
            </a:extLst>
          </a:blip>
          <a:srcRect t="8678" b="8678"/>
          <a:stretch>
            <a:fillRect/>
          </a:stretch>
        </p:blipFill>
        <p:spPr>
          <a:xfrm>
            <a:off x="457200" y="1600201"/>
            <a:ext cx="3400388" cy="1870082"/>
          </a:xfrm>
        </p:spPr>
      </p:pic>
      <p:pic>
        <p:nvPicPr>
          <p:cNvPr id="5" name="Immagin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371" y="1690613"/>
            <a:ext cx="3505200" cy="2324100"/>
          </a:xfrm>
          <a:prstGeom prst="rect">
            <a:avLst/>
          </a:prstGeom>
        </p:spPr>
      </p:pic>
      <p:pic>
        <p:nvPicPr>
          <p:cNvPr id="6" name="Immagine 5"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04" y="4600807"/>
            <a:ext cx="3962400" cy="2057400"/>
          </a:xfrm>
          <a:prstGeom prst="rect">
            <a:avLst/>
          </a:prstGeom>
        </p:spPr>
      </p:pic>
      <p:pic>
        <p:nvPicPr>
          <p:cNvPr id="7" name="Immagine 6"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0409" y="3379551"/>
            <a:ext cx="2908300" cy="2794000"/>
          </a:xfrm>
          <a:prstGeom prst="rect">
            <a:avLst/>
          </a:prstGeom>
        </p:spPr>
      </p:pic>
    </p:spTree>
    <p:extLst>
      <p:ext uri="{BB962C8B-B14F-4D97-AF65-F5344CB8AC3E}">
        <p14:creationId xmlns:p14="http://schemas.microsoft.com/office/powerpoint/2010/main" val="188455750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Cura</a:t>
            </a:r>
            <a:endParaRPr lang="it-IT" dirty="0"/>
          </a:p>
        </p:txBody>
      </p:sp>
      <p:sp>
        <p:nvSpPr>
          <p:cNvPr id="3" name="Segnaposto contenuto 2"/>
          <p:cNvSpPr>
            <a:spLocks noGrp="1"/>
          </p:cNvSpPr>
          <p:nvPr>
            <p:ph idx="1"/>
          </p:nvPr>
        </p:nvSpPr>
        <p:spPr>
          <a:xfrm>
            <a:off x="0" y="391539"/>
            <a:ext cx="8229600" cy="4525963"/>
          </a:xfrm>
        </p:spPr>
        <p:txBody>
          <a:bodyPr>
            <a:noAutofit/>
          </a:bodyPr>
          <a:lstStyle/>
          <a:p>
            <a:pPr marL="0" indent="0">
              <a:buNone/>
            </a:pPr>
            <a:r>
              <a:rPr lang="it-IT" sz="2800" b="1" dirty="0" smtClean="0"/>
              <a:t>Cura = Preoccupazione</a:t>
            </a:r>
          </a:p>
          <a:p>
            <a:pPr marL="0" indent="0">
              <a:buNone/>
            </a:pPr>
            <a:r>
              <a:rPr lang="it-IT" sz="2800" dirty="0" smtClean="0"/>
              <a:t>In quanto è, secondo </a:t>
            </a:r>
            <a:r>
              <a:rPr lang="it-IT" sz="2800" b="1" dirty="0" err="1" smtClean="0"/>
              <a:t>Heidegger</a:t>
            </a:r>
            <a:r>
              <a:rPr lang="it-IT" sz="2800" dirty="0" smtClean="0"/>
              <a:t>, l’essere</a:t>
            </a:r>
          </a:p>
          <a:p>
            <a:pPr marL="0" indent="0">
              <a:buNone/>
            </a:pPr>
            <a:r>
              <a:rPr lang="it-IT" sz="2800" dirty="0" smtClean="0"/>
              <a:t> stesso dell’Esserci, cioè dell’esistenza.</a:t>
            </a:r>
          </a:p>
          <a:p>
            <a:pPr marL="0" indent="0">
              <a:buNone/>
            </a:pPr>
            <a:r>
              <a:rPr lang="it-IT" sz="2800" dirty="0" smtClean="0"/>
              <a:t>La Cura rappresenta la totalità delle </a:t>
            </a:r>
          </a:p>
          <a:p>
            <a:pPr marL="0" indent="0">
              <a:buNone/>
            </a:pPr>
            <a:r>
              <a:rPr lang="it-IT" sz="2800" dirty="0" smtClean="0"/>
              <a:t>strutture ontologiche dell’Esserci, in quanto</a:t>
            </a:r>
          </a:p>
          <a:p>
            <a:pPr marL="0" indent="0">
              <a:buNone/>
            </a:pPr>
            <a:r>
              <a:rPr lang="it-IT" sz="2800" dirty="0" smtClean="0"/>
              <a:t>è un essere nel mondo: in altri termini </a:t>
            </a:r>
          </a:p>
          <a:p>
            <a:pPr marL="0" indent="0">
              <a:buNone/>
            </a:pPr>
            <a:r>
              <a:rPr lang="it-IT" sz="2800" dirty="0"/>
              <a:t>c</a:t>
            </a:r>
            <a:r>
              <a:rPr lang="it-IT" sz="2800" dirty="0" smtClean="0"/>
              <a:t>omprende tutte le possibilità dell’esistenza</a:t>
            </a:r>
          </a:p>
          <a:p>
            <a:pPr marL="0" indent="0">
              <a:buNone/>
            </a:pPr>
            <a:r>
              <a:rPr lang="it-IT" sz="2800" dirty="0" smtClean="0"/>
              <a:t>In quanto sono vincolate con le cose e con gli</a:t>
            </a:r>
          </a:p>
          <a:p>
            <a:pPr marL="0" indent="0">
              <a:buNone/>
            </a:pPr>
            <a:r>
              <a:rPr lang="it-IT" sz="2800" dirty="0" smtClean="0"/>
              <a:t>altri uomini e dominate dalla situazione.</a:t>
            </a:r>
          </a:p>
          <a:p>
            <a:pPr marL="0" indent="0">
              <a:buNone/>
            </a:pPr>
            <a:r>
              <a:rPr lang="it-IT" sz="2800" dirty="0" smtClean="0"/>
              <a:t>L’espressione non ha nulla a che fare con l’affanno e con la tristezza, le preoccupazioni della vita…all’”Esserci” (condizione umana) è essenzialmente un prendersi cura…</a:t>
            </a:r>
          </a:p>
          <a:p>
            <a:pPr marL="0" indent="0">
              <a:buNone/>
            </a:pPr>
            <a:endParaRPr lang="it-IT" sz="2800" dirty="0"/>
          </a:p>
        </p:txBody>
      </p:sp>
      <p:pic>
        <p:nvPicPr>
          <p:cNvPr id="4" name="Immagin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050" y="132378"/>
            <a:ext cx="2479950" cy="3620365"/>
          </a:xfrm>
          <a:prstGeom prst="rect">
            <a:avLst/>
          </a:prstGeom>
        </p:spPr>
      </p:pic>
    </p:spTree>
    <p:extLst>
      <p:ext uri="{BB962C8B-B14F-4D97-AF65-F5344CB8AC3E}">
        <p14:creationId xmlns:p14="http://schemas.microsoft.com/office/powerpoint/2010/main" val="256677837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Group 34"/>
          <p:cNvGraphicFramePr>
            <a:graphicFrameLocks noGrp="1"/>
          </p:cNvGraphicFramePr>
          <p:nvPr>
            <p:extLst>
              <p:ext uri="{D42A27DB-BD31-4B8C-83A1-F6EECF244321}">
                <p14:modId xmlns:p14="http://schemas.microsoft.com/office/powerpoint/2010/main" val="3665928003"/>
              </p:ext>
            </p:extLst>
          </p:nvPr>
        </p:nvGraphicFramePr>
        <p:xfrm>
          <a:off x="2919412" y="2671763"/>
          <a:ext cx="3339704" cy="1925004"/>
        </p:xfrm>
        <a:graphic>
          <a:graphicData uri="http://schemas.openxmlformats.org/drawingml/2006/table">
            <a:tbl>
              <a:tblPr/>
              <a:tblGrid>
                <a:gridCol w="407194"/>
                <a:gridCol w="2932510"/>
              </a:tblGrid>
              <a:tr h="369888">
                <a:tc rowSpan="5">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20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Project</a:t>
                      </a:r>
                      <a:endParaRPr kumimoji="0" lang="en-US" sz="2000" b="1" i="0" u="none" strike="noStrike" cap="none" normalizeH="0" baseline="0" dirty="0">
                        <a:ln>
                          <a:noFill/>
                        </a:ln>
                        <a:solidFill>
                          <a:schemeClr val="tx1"/>
                        </a:solidFill>
                        <a:effectLst/>
                        <a:latin typeface="Lucida Grande" charset="0"/>
                        <a:ea typeface="ヒラギノ角ゴ ProN W3" charset="0"/>
                        <a:cs typeface="ヒラギノ角ゴ ProN W3" charset="0"/>
                        <a:sym typeface="Lucida Grande" charset="0"/>
                      </a:endParaRPr>
                    </a:p>
                  </a:txBody>
                  <a:tcPr marL="28575" marR="28575" marT="38100" marB="38100" vert="vert27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3D69B"/>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6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Ecological Balance</a:t>
                      </a:r>
                      <a:endParaRPr kumimoji="0" lang="en-US" sz="1600" b="1" i="0" u="none" strike="noStrike" cap="none" normalizeH="0" baseline="0" dirty="0">
                        <a:ln>
                          <a:noFill/>
                        </a:ln>
                        <a:solidFill>
                          <a:schemeClr val="tx1"/>
                        </a:solidFill>
                        <a:effectLst/>
                        <a:latin typeface="Lucida Grande" charset="0"/>
                        <a:ea typeface="ヒラギノ角ゴ ProN W3" charset="0"/>
                        <a:cs typeface="ヒラギノ角ゴ ProN W3" charset="0"/>
                        <a:sym typeface="Lucida Grande" charset="0"/>
                      </a:endParaRPr>
                    </a:p>
                  </a:txBody>
                  <a:tcPr marL="28575" marR="28575"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3D69B"/>
                    </a:solidFill>
                  </a:tcPr>
                </a:tc>
              </a:tr>
              <a:tr h="369888">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1600" b="1" i="0" u="none" strike="noStrike" cap="none" normalizeH="0" baseline="0">
                        <a:ln>
                          <a:noFill/>
                        </a:ln>
                        <a:solidFill>
                          <a:schemeClr val="tx1"/>
                        </a:solidFill>
                        <a:effectLst/>
                        <a:latin typeface="Lucida Grande" charset="0"/>
                        <a:ea typeface="ヒラギノ角ゴ ProN W6" charset="0"/>
                        <a:cs typeface="ヒラギノ角ゴ ProN W6" charset="0"/>
                        <a:sym typeface="Lucida Grande" charset="0"/>
                      </a:endParaRPr>
                    </a:p>
                  </a:txBody>
                  <a:tcPr marL="28575" marR="28575" marT="38100" marB="38100"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6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General Life Aim/Target</a:t>
                      </a:r>
                      <a:endParaRPr kumimoji="0" lang="en-US" sz="1600" b="1" i="0" u="none" strike="noStrike" cap="none" normalizeH="0" baseline="0" dirty="0">
                        <a:ln>
                          <a:noFill/>
                        </a:ln>
                        <a:solidFill>
                          <a:schemeClr val="tx1"/>
                        </a:solidFill>
                        <a:effectLst/>
                        <a:latin typeface="Lucida Grande" charset="0"/>
                        <a:ea typeface="ヒラギノ角ゴ ProN W3" charset="0"/>
                        <a:cs typeface="ヒラギノ角ゴ ProN W3" charset="0"/>
                        <a:sym typeface="Lucida Grande" charset="0"/>
                      </a:endParaRPr>
                    </a:p>
                  </a:txBody>
                  <a:tcPr marL="28575" marR="28575"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3D69B"/>
                    </a:solidFill>
                  </a:tcPr>
                </a:tc>
              </a:tr>
              <a:tr h="244475">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1600" b="1" i="0" u="none" strike="noStrike" cap="none" normalizeH="0" baseline="0">
                        <a:ln>
                          <a:noFill/>
                        </a:ln>
                        <a:solidFill>
                          <a:schemeClr val="tx1"/>
                        </a:solidFill>
                        <a:effectLst/>
                        <a:latin typeface="Lucida Grande" charset="0"/>
                        <a:ea typeface="ヒラギノ角ゴ ProN W6" charset="0"/>
                        <a:cs typeface="ヒラギノ角ゴ ProN W6" charset="0"/>
                        <a:sym typeface="Lucida Grande" charset="0"/>
                      </a:endParaRPr>
                    </a:p>
                  </a:txBody>
                  <a:tcPr marL="28575" marR="28575" marT="38100" marB="38100"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300">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6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Support Strategies</a:t>
                      </a:r>
                      <a:endParaRPr kumimoji="0" lang="en-US" sz="1600" b="1" i="0" u="none" strike="noStrike" cap="none" normalizeH="0" baseline="0" dirty="0">
                        <a:ln>
                          <a:noFill/>
                        </a:ln>
                        <a:solidFill>
                          <a:schemeClr val="tx1"/>
                        </a:solidFill>
                        <a:effectLst/>
                        <a:latin typeface="Lucida Grande" charset="0"/>
                        <a:ea typeface="ヒラギノ角ゴ ProN W3" charset="0"/>
                        <a:cs typeface="ヒラギノ角ゴ ProN W3" charset="0"/>
                        <a:sym typeface="Lucida Grande" charset="0"/>
                      </a:endParaRPr>
                    </a:p>
                  </a:txBody>
                  <a:tcPr marL="28575" marR="28575"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3D69B"/>
                    </a:solidFill>
                  </a:tcPr>
                </a:tc>
              </a:tr>
            </a:tbl>
          </a:graphicData>
        </a:graphic>
      </p:graphicFrame>
      <p:graphicFrame>
        <p:nvGraphicFramePr>
          <p:cNvPr id="63" name="Group 60"/>
          <p:cNvGraphicFramePr>
            <a:graphicFrameLocks noGrp="1"/>
          </p:cNvGraphicFramePr>
          <p:nvPr>
            <p:extLst>
              <p:ext uri="{D42A27DB-BD31-4B8C-83A1-F6EECF244321}">
                <p14:modId xmlns:p14="http://schemas.microsoft.com/office/powerpoint/2010/main" val="2195272259"/>
              </p:ext>
            </p:extLst>
          </p:nvPr>
        </p:nvGraphicFramePr>
        <p:xfrm>
          <a:off x="2286000" y="4797425"/>
          <a:ext cx="4572000" cy="933768"/>
        </p:xfrm>
        <a:graphic>
          <a:graphicData uri="http://schemas.openxmlformats.org/drawingml/2006/table">
            <a:tbl>
              <a:tblPr/>
              <a:tblGrid>
                <a:gridCol w="2286000"/>
                <a:gridCol w="2286000"/>
              </a:tblGrid>
              <a:tr h="369888">
                <a:tc gridSpan="2">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6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    Support Objectives </a:t>
                      </a:r>
                      <a:endParaRPr kumimoji="0" lang="en-US" sz="1600" b="1" i="0" u="none" strike="noStrike" cap="none" normalizeH="0" baseline="0" dirty="0">
                        <a:ln>
                          <a:noFill/>
                        </a:ln>
                        <a:solidFill>
                          <a:schemeClr val="tx1"/>
                        </a:solidFill>
                        <a:effectLst/>
                        <a:latin typeface="Lucida Grande" charset="0"/>
                        <a:ea typeface="ヒラギノ角ゴ ProN W3" charset="0"/>
                        <a:cs typeface="ヒラギノ角ゴ ProN W3" charset="0"/>
                        <a:sym typeface="Lucida Grande" charset="0"/>
                      </a:endParaRPr>
                    </a:p>
                  </a:txBody>
                  <a:tcPr marL="28575" marR="28575"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tc hMerge="1">
                  <a:txBody>
                    <a:bodyPr/>
                    <a:lstStyle/>
                    <a:p>
                      <a:endParaRPr lang="it-IT"/>
                    </a:p>
                  </a:txBody>
                  <a:tcPr/>
                </a:tc>
              </a:tr>
              <a:tr h="369888">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6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Plan </a:t>
                      </a:r>
                      <a:r>
                        <a:rPr kumimoji="0" lang="en-US" sz="11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natural support, day care</a:t>
                      </a:r>
                      <a:r>
                        <a:rPr kumimoji="0" lang="en-US" sz="16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 </a:t>
                      </a:r>
                    </a:p>
                  </a:txBody>
                  <a:tcPr marL="28575" marR="28575"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6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Programs </a:t>
                      </a:r>
                      <a:endParaRPr kumimoji="0" lang="en-US" sz="1600" b="1" i="0" u="none" strike="noStrike" cap="none" normalizeH="0" baseline="0" dirty="0">
                        <a:ln>
                          <a:noFill/>
                        </a:ln>
                        <a:solidFill>
                          <a:schemeClr val="tx1"/>
                        </a:solidFill>
                        <a:effectLst/>
                        <a:latin typeface="Lucida Grande" charset="0"/>
                        <a:ea typeface="ヒラギノ角ゴ ProN W3" charset="0"/>
                        <a:cs typeface="ヒラギノ角ゴ ProN W3" charset="0"/>
                        <a:sym typeface="Lucida Grande" charset="0"/>
                      </a:endParaRPr>
                    </a:p>
                  </a:txBody>
                  <a:tcPr marL="28575" marR="28575"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75000"/>
                      </a:schemeClr>
                    </a:solidFill>
                  </a:tcPr>
                </a:tc>
              </a:tr>
            </a:tbl>
          </a:graphicData>
        </a:graphic>
      </p:graphicFrame>
      <p:pic>
        <p:nvPicPr>
          <p:cNvPr id="56" name="Immagine 5"/>
          <p:cNvPicPr>
            <a:picLocks noChangeAspect="1"/>
          </p:cNvPicPr>
          <p:nvPr/>
        </p:nvPicPr>
        <p:blipFill>
          <a:blip r:embed="rId2"/>
          <a:stretch>
            <a:fillRect/>
          </a:stretch>
        </p:blipFill>
        <p:spPr>
          <a:xfrm>
            <a:off x="1758203" y="99669"/>
            <a:ext cx="572247" cy="1136200"/>
          </a:xfrm>
          <a:prstGeom prst="rect">
            <a:avLst/>
          </a:prstGeom>
        </p:spPr>
      </p:pic>
      <p:pic>
        <p:nvPicPr>
          <p:cNvPr id="60" name="Immagine 51"/>
          <p:cNvPicPr>
            <a:picLocks noChangeAspect="1"/>
          </p:cNvPicPr>
          <p:nvPr/>
        </p:nvPicPr>
        <p:blipFill>
          <a:blip r:embed="rId3"/>
          <a:stretch>
            <a:fillRect/>
          </a:stretch>
        </p:blipFill>
        <p:spPr>
          <a:xfrm>
            <a:off x="107611" y="85053"/>
            <a:ext cx="704282" cy="1126852"/>
          </a:xfrm>
          <a:prstGeom prst="rect">
            <a:avLst/>
          </a:prstGeom>
        </p:spPr>
      </p:pic>
      <p:pic>
        <p:nvPicPr>
          <p:cNvPr id="61" name="Picture 60"/>
          <p:cNvPicPr>
            <a:picLocks noChangeAspect="1"/>
          </p:cNvPicPr>
          <p:nvPr/>
        </p:nvPicPr>
        <p:blipFill>
          <a:blip r:embed="rId4"/>
          <a:stretch>
            <a:fillRect/>
          </a:stretch>
        </p:blipFill>
        <p:spPr>
          <a:xfrm>
            <a:off x="855685" y="84138"/>
            <a:ext cx="845345" cy="1127127"/>
          </a:xfrm>
          <a:prstGeom prst="rect">
            <a:avLst/>
          </a:prstGeom>
        </p:spPr>
      </p:pic>
      <p:sp>
        <p:nvSpPr>
          <p:cNvPr id="31745" name="Rectangle 1"/>
          <p:cNvSpPr>
            <a:spLocks/>
          </p:cNvSpPr>
          <p:nvPr/>
        </p:nvSpPr>
        <p:spPr bwMode="auto">
          <a:xfrm>
            <a:off x="2950370" y="124196"/>
            <a:ext cx="3634429" cy="330200"/>
          </a:xfrm>
          <a:prstGeom prst="rect">
            <a:avLst/>
          </a:prstGeom>
          <a:solidFill>
            <a:srgbClr val="C0504D"/>
          </a:solidFill>
          <a:ln w="25400" cap="flat">
            <a:solidFill>
              <a:srgbClr val="8C3A38"/>
            </a:solidFill>
            <a:prstDash val="solid"/>
            <a:round/>
            <a:headEnd type="none" w="med" len="med"/>
            <a:tailEnd type="none" w="med" len="med"/>
          </a:ln>
        </p:spPr>
        <p:txBody>
          <a:bodyPr lIns="38100" tIns="38100" rIns="38100" bIns="38100"/>
          <a:lstStyle/>
          <a:p>
            <a:pPr algn="ctr"/>
            <a:r>
              <a:rPr lang="en-US" sz="1600" b="1" dirty="0">
                <a:solidFill>
                  <a:srgbClr val="FFFFFF"/>
                </a:solidFill>
                <a:latin typeface="Lucida Grande" charset="0"/>
                <a:ea typeface="ＭＳ Ｐゴシック" charset="0"/>
                <a:cs typeface="Lucida Grande" charset="0"/>
                <a:sym typeface="Lucida Grande" charset="0"/>
              </a:rPr>
              <a:t>Referral and Taking in Responsibility</a:t>
            </a:r>
          </a:p>
        </p:txBody>
      </p:sp>
      <p:sp>
        <p:nvSpPr>
          <p:cNvPr id="31746" name="Rectangle 2"/>
          <p:cNvSpPr>
            <a:spLocks/>
          </p:cNvSpPr>
          <p:nvPr/>
        </p:nvSpPr>
        <p:spPr bwMode="auto">
          <a:xfrm>
            <a:off x="2950369" y="766763"/>
            <a:ext cx="2943225" cy="330200"/>
          </a:xfrm>
          <a:prstGeom prst="rect">
            <a:avLst/>
          </a:prstGeom>
          <a:solidFill>
            <a:srgbClr val="4BACC6"/>
          </a:solidFill>
          <a:ln w="25400" cap="flat">
            <a:solidFill>
              <a:srgbClr val="367D90"/>
            </a:solidFill>
            <a:prstDash val="solid"/>
            <a:round/>
            <a:headEnd type="none" w="med" len="med"/>
            <a:tailEnd type="none" w="med" len="med"/>
          </a:ln>
        </p:spPr>
        <p:txBody>
          <a:bodyPr lIns="38100" tIns="38100" rIns="38100" bIns="38100"/>
          <a:lstStyle/>
          <a:p>
            <a:pPr algn="ctr"/>
            <a:r>
              <a:rPr lang="en-US" sz="1600" b="1" dirty="0">
                <a:solidFill>
                  <a:srgbClr val="FFFFFF"/>
                </a:solidFill>
                <a:latin typeface="Lucida Grande" charset="0"/>
                <a:ea typeface="ＭＳ Ｐゴシック" charset="0"/>
                <a:cs typeface="Lucida Grande" charset="0"/>
                <a:sym typeface="Lucida Grande" charset="0"/>
              </a:rPr>
              <a:t>Assessment</a:t>
            </a:r>
          </a:p>
        </p:txBody>
      </p:sp>
      <p:graphicFrame>
        <p:nvGraphicFramePr>
          <p:cNvPr id="31747" name="Group 3"/>
          <p:cNvGraphicFramePr>
            <a:graphicFrameLocks noGrp="1"/>
          </p:cNvGraphicFramePr>
          <p:nvPr>
            <p:extLst/>
          </p:nvPr>
        </p:nvGraphicFramePr>
        <p:xfrm>
          <a:off x="1946673" y="1120775"/>
          <a:ext cx="5216127" cy="1295400"/>
        </p:xfrm>
        <a:graphic>
          <a:graphicData uri="http://schemas.openxmlformats.org/drawingml/2006/table">
            <a:tbl>
              <a:tblPr/>
              <a:tblGrid>
                <a:gridCol w="745331"/>
                <a:gridCol w="543965"/>
                <a:gridCol w="881869"/>
                <a:gridCol w="763725"/>
                <a:gridCol w="790575"/>
                <a:gridCol w="745331"/>
                <a:gridCol w="745331"/>
              </a:tblGrid>
              <a:tr h="852488">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Desires and Expectations</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10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endParaRP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Personal characteristics</a:t>
                      </a:r>
                      <a:endParaRPr kumimoji="0" lang="en-US" sz="1000" b="1" i="0" u="none" strike="noStrike" cap="none" normalizeH="0" baseline="0" dirty="0">
                        <a:ln>
                          <a:noFill/>
                        </a:ln>
                        <a:solidFill>
                          <a:schemeClr val="tx1"/>
                        </a:solidFill>
                        <a:effectLst/>
                        <a:latin typeface="Lucida Grande" charset="0"/>
                        <a:ea typeface="ヒラギノ角ゴ ProN W3" charset="0"/>
                        <a:cs typeface="ヒラギノ角ゴ ProN W3" charset="0"/>
                        <a:sym typeface="Lucida Grande" charset="0"/>
                      </a:endParaRPr>
                    </a:p>
                  </a:txBody>
                  <a:tcPr marL="28575" marR="28575"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IQ &amp; AB</a:t>
                      </a:r>
                      <a:endParaRPr kumimoji="0" lang="en-US" sz="1000" b="1" i="0" u="none" strike="noStrike" cap="none" normalizeH="0" baseline="0" dirty="0">
                        <a:ln>
                          <a:noFill/>
                        </a:ln>
                        <a:solidFill>
                          <a:schemeClr val="tx1"/>
                        </a:solidFill>
                        <a:effectLst/>
                        <a:latin typeface="Lucida Grande" charset="0"/>
                        <a:ea typeface="ヒラギノ角ゴ ProN W3" charset="0"/>
                        <a:cs typeface="ヒラギノ角ゴ ProN W3" charset="0"/>
                        <a:sym typeface="Lucida Grande" charset="0"/>
                      </a:endParaRPr>
                    </a:p>
                  </a:txBody>
                  <a:tcPr marL="28575" marR="28575"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0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Functioning Assessment &amp; Classification </a:t>
                      </a:r>
                      <a:endParaRPr kumimoji="0" lang="en-US" sz="1000" b="1" i="0" u="none" strike="noStrike" cap="none" normalizeH="0" baseline="0" dirty="0">
                        <a:ln>
                          <a:noFill/>
                        </a:ln>
                        <a:solidFill>
                          <a:schemeClr val="tx1"/>
                        </a:solidFill>
                        <a:effectLst/>
                        <a:latin typeface="Lucida Grande" charset="0"/>
                        <a:ea typeface="ヒラギノ角ゴ ProN W3" charset="0"/>
                        <a:cs typeface="ヒラギノ角ゴ ProN W3" charset="0"/>
                        <a:sym typeface="Lucida Grande" charset="0"/>
                      </a:endParaRPr>
                    </a:p>
                  </a:txBody>
                  <a:tcPr marL="28575" marR="28575"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Health Assessment (medical &amp; nursing)</a:t>
                      </a:r>
                      <a:endParaRPr kumimoji="0" lang="en-US" sz="1000" b="1" i="0" u="none" strike="noStrike" cap="none" normalizeH="0" baseline="0" dirty="0">
                        <a:ln>
                          <a:noFill/>
                        </a:ln>
                        <a:solidFill>
                          <a:schemeClr val="tx1"/>
                        </a:solidFill>
                        <a:effectLst/>
                        <a:latin typeface="Lucida Grande" charset="0"/>
                        <a:ea typeface="ヒラギノ角ゴ ProN W3" charset="0"/>
                        <a:cs typeface="ヒラギノ角ゴ ProN W3" charset="0"/>
                        <a:sym typeface="Lucida Grande" charset="0"/>
                      </a:endParaRPr>
                    </a:p>
                  </a:txBody>
                  <a:tcPr marL="28575" marR="28575"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Environmental Assessment</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1" i="0" u="none" strike="noStrike" cap="none" normalizeH="0" baseline="0" dirty="0" err="1" smtClean="0">
                          <a:ln>
                            <a:noFill/>
                          </a:ln>
                          <a:solidFill>
                            <a:schemeClr val="tx1"/>
                          </a:solidFill>
                          <a:effectLst/>
                          <a:latin typeface="Lucida Grande" charset="0"/>
                          <a:ea typeface="ヒラギノ角ゴ ProN W3" charset="0"/>
                          <a:cs typeface="ヒラギノ角ゴ ProN W3" charset="0"/>
                          <a:sym typeface="Lucida Grande" charset="0"/>
                        </a:rPr>
                        <a:t>Iiving</a:t>
                      </a:r>
                      <a:r>
                        <a:rPr kumimoji="0" lang="en-US" sz="10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 setting</a:t>
                      </a:r>
                      <a:endParaRPr kumimoji="0" lang="en-US" sz="1000" b="1" i="0" u="none" strike="noStrike" cap="none" normalizeH="0" baseline="0" dirty="0">
                        <a:ln>
                          <a:noFill/>
                        </a:ln>
                        <a:solidFill>
                          <a:schemeClr val="tx1"/>
                        </a:solidFill>
                        <a:effectLst/>
                        <a:latin typeface="Lucida Grande" charset="0"/>
                        <a:ea typeface="ヒラギノ角ゴ ProN W3" charset="0"/>
                        <a:cs typeface="ヒラギノ角ゴ ProN W3" charset="0"/>
                        <a:sym typeface="Lucida Grande" charset="0"/>
                      </a:endParaRPr>
                    </a:p>
                  </a:txBody>
                  <a:tcPr marL="28575" marR="28575"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Support Needs</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10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endParaRP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SIS</a:t>
                      </a:r>
                      <a:endParaRPr kumimoji="0" lang="en-US" sz="1000" b="1" i="0" u="none" strike="noStrike" cap="none" normalizeH="0" baseline="0" dirty="0">
                        <a:ln>
                          <a:noFill/>
                        </a:ln>
                        <a:solidFill>
                          <a:schemeClr val="tx1"/>
                        </a:solidFill>
                        <a:effectLst/>
                        <a:latin typeface="Lucida Grande" charset="0"/>
                        <a:ea typeface="ヒラギノ角ゴ ProN W3" charset="0"/>
                        <a:cs typeface="ヒラギノ角ゴ ProN W3" charset="0"/>
                        <a:sym typeface="Lucida Grande" charset="0"/>
                      </a:endParaRPr>
                    </a:p>
                  </a:txBody>
                  <a:tcPr marL="28575" marR="28575"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Current </a:t>
                      </a:r>
                      <a:r>
                        <a:rPr kumimoji="0" lang="en-US" sz="1000" b="1" i="0" u="none" strike="noStrike" cap="none" normalizeH="0" baseline="0" dirty="0" err="1" smtClean="0">
                          <a:ln>
                            <a:noFill/>
                          </a:ln>
                          <a:solidFill>
                            <a:schemeClr val="tx1"/>
                          </a:solidFill>
                          <a:effectLst/>
                          <a:latin typeface="Lucida Grande" charset="0"/>
                          <a:ea typeface="ヒラギノ角ゴ ProN W3" charset="0"/>
                          <a:cs typeface="ヒラギノ角ゴ ProN W3" charset="0"/>
                          <a:sym typeface="Lucida Grande" charset="0"/>
                        </a:rPr>
                        <a:t>QoL</a:t>
                      </a:r>
                      <a:endParaRPr kumimoji="0" lang="en-US" sz="10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endParaRP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10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endParaRP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10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endParaRP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POS</a:t>
                      </a:r>
                      <a:endParaRPr kumimoji="0" lang="en-US" sz="1000" b="1" i="0" u="none" strike="noStrike" cap="none" normalizeH="0" baseline="0" dirty="0">
                        <a:ln>
                          <a:noFill/>
                        </a:ln>
                        <a:solidFill>
                          <a:schemeClr val="tx1"/>
                        </a:solidFill>
                        <a:effectLst/>
                        <a:latin typeface="Lucida Grande" charset="0"/>
                        <a:ea typeface="ヒラギノ角ゴ ProN W3" charset="0"/>
                        <a:cs typeface="ヒラギノ角ゴ ProN W3" charset="0"/>
                        <a:sym typeface="Lucida Grande" charset="0"/>
                      </a:endParaRPr>
                    </a:p>
                  </a:txBody>
                  <a:tcPr marL="28575" marR="28575"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31777" name="Rectangle 33"/>
          <p:cNvSpPr>
            <a:spLocks/>
          </p:cNvSpPr>
          <p:nvPr/>
        </p:nvSpPr>
        <p:spPr bwMode="auto">
          <a:xfrm>
            <a:off x="1949054" y="1974850"/>
            <a:ext cx="5219700" cy="330200"/>
          </a:xfrm>
          <a:prstGeom prst="rect">
            <a:avLst/>
          </a:prstGeom>
          <a:solidFill>
            <a:srgbClr val="FFFF00"/>
          </a:solidFill>
          <a:ln w="12700" cap="flat">
            <a:solidFill>
              <a:schemeClr val="tx1"/>
            </a:solidFill>
            <a:prstDash val="solid"/>
            <a:round/>
            <a:headEnd type="none" w="med" len="med"/>
            <a:tailEnd type="none" w="med" len="med"/>
          </a:ln>
        </p:spPr>
        <p:txBody>
          <a:bodyPr lIns="38100" tIns="38100" rIns="38100" bIns="38100"/>
          <a:lstStyle/>
          <a:p>
            <a:r>
              <a:rPr lang="en-US" sz="1600" b="1" dirty="0">
                <a:solidFill>
                  <a:prstClr val="black"/>
                </a:solidFill>
                <a:latin typeface="Lucida Grande" charset="0"/>
                <a:ea typeface="ＭＳ Ｐゴシック" charset="0"/>
                <a:cs typeface="Lucida Grande" charset="0"/>
                <a:sym typeface="Lucida Grande" charset="0"/>
              </a:rPr>
              <a:t>Functioning Profile </a:t>
            </a:r>
            <a:r>
              <a:rPr lang="en-US" sz="1600" b="1" i="1" dirty="0" err="1">
                <a:solidFill>
                  <a:prstClr val="black"/>
                </a:solidFill>
                <a:latin typeface="Lucida Grande" charset="0"/>
                <a:ea typeface="ＭＳ Ｐゴシック" charset="0"/>
                <a:cs typeface="Lucida Grande" charset="0"/>
                <a:sym typeface="Lucida Grande" charset="0"/>
              </a:rPr>
              <a:t>Strenghts</a:t>
            </a:r>
            <a:r>
              <a:rPr lang="en-US" sz="1600" b="1" i="1" dirty="0">
                <a:solidFill>
                  <a:prstClr val="black"/>
                </a:solidFill>
                <a:latin typeface="Lucida Grande" charset="0"/>
                <a:ea typeface="ＭＳ Ｐゴシック" charset="0"/>
                <a:cs typeface="Lucida Grande" charset="0"/>
                <a:sym typeface="Lucida Grande" charset="0"/>
              </a:rPr>
              <a:t> &amp; Limitations </a:t>
            </a:r>
            <a:r>
              <a:rPr lang="en-US" sz="1600" b="1" dirty="0">
                <a:solidFill>
                  <a:prstClr val="black"/>
                </a:solidFill>
                <a:latin typeface="Lucida Grande" charset="0"/>
                <a:ea typeface="ＭＳ Ｐゴシック" charset="0"/>
                <a:cs typeface="Lucida Grande" charset="0"/>
                <a:sym typeface="Lucida Grande" charset="0"/>
              </a:rPr>
              <a:t>+/-</a:t>
            </a:r>
          </a:p>
        </p:txBody>
      </p:sp>
      <p:graphicFrame>
        <p:nvGraphicFramePr>
          <p:cNvPr id="31818" name="Group 74"/>
          <p:cNvGraphicFramePr>
            <a:graphicFrameLocks noGrp="1"/>
          </p:cNvGraphicFramePr>
          <p:nvPr>
            <p:extLst/>
          </p:nvPr>
        </p:nvGraphicFramePr>
        <p:xfrm>
          <a:off x="2514600" y="5880100"/>
          <a:ext cx="4243389" cy="903288"/>
        </p:xfrm>
        <a:graphic>
          <a:graphicData uri="http://schemas.openxmlformats.org/drawingml/2006/table">
            <a:tbl>
              <a:tblPr/>
              <a:tblGrid>
                <a:gridCol w="1414463"/>
                <a:gridCol w="1414463"/>
                <a:gridCol w="1414463"/>
              </a:tblGrid>
              <a:tr h="369888">
                <a:tc gridSpan="3">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6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Outcomes</a:t>
                      </a:r>
                      <a:endParaRPr kumimoji="0" lang="en-US" sz="1600" b="1" i="0" u="none" strike="noStrike" cap="none" normalizeH="0" baseline="0" dirty="0">
                        <a:ln>
                          <a:noFill/>
                        </a:ln>
                        <a:solidFill>
                          <a:schemeClr val="tx1"/>
                        </a:solidFill>
                        <a:effectLst/>
                        <a:latin typeface="Lucida Grande" charset="0"/>
                        <a:ea typeface="ヒラギノ角ゴ ProN W3" charset="0"/>
                        <a:cs typeface="ヒラギノ角ゴ ProN W3" charset="0"/>
                        <a:sym typeface="Lucida Grande" charset="0"/>
                      </a:endParaRPr>
                    </a:p>
                  </a:txBody>
                  <a:tcPr marL="28575" marR="28575"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5B4"/>
                    </a:solidFill>
                  </a:tcPr>
                </a:tc>
                <a:tc hMerge="1">
                  <a:txBody>
                    <a:bodyPr/>
                    <a:lstStyle/>
                    <a:p>
                      <a:endParaRPr lang="it-IT"/>
                    </a:p>
                  </a:txBody>
                  <a:tcPr/>
                </a:tc>
                <a:tc hMerge="1">
                  <a:txBody>
                    <a:bodyPr/>
                    <a:lstStyle/>
                    <a:p>
                      <a:endParaRPr lang="it-IT"/>
                    </a:p>
                  </a:txBody>
                  <a:tcPr/>
                </a:tc>
              </a:tr>
              <a:tr h="369888">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6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Personal </a:t>
                      </a:r>
                      <a:r>
                        <a:rPr kumimoji="0" lang="en-US" sz="14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(POS)</a:t>
                      </a:r>
                      <a:endParaRPr kumimoji="0" lang="en-US" sz="1400" b="1" i="0" u="none" strike="noStrike" cap="none" normalizeH="0" baseline="0" dirty="0">
                        <a:ln>
                          <a:noFill/>
                        </a:ln>
                        <a:solidFill>
                          <a:schemeClr val="tx1"/>
                        </a:solidFill>
                        <a:effectLst/>
                        <a:latin typeface="Lucida Grande" charset="0"/>
                        <a:ea typeface="ヒラギノ角ゴ ProN W3" charset="0"/>
                        <a:cs typeface="ヒラギノ角ゴ ProN W3" charset="0"/>
                        <a:sym typeface="Lucida Grande" charset="0"/>
                      </a:endParaRPr>
                    </a:p>
                  </a:txBody>
                  <a:tcPr marL="28575" marR="28575"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5B4"/>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6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Functional</a:t>
                      </a:r>
                      <a:endParaRPr kumimoji="0" lang="en-US" sz="1600" b="1" i="0" u="none" strike="noStrike" cap="none" normalizeH="0" baseline="0" dirty="0">
                        <a:ln>
                          <a:noFill/>
                        </a:ln>
                        <a:solidFill>
                          <a:schemeClr val="tx1"/>
                        </a:solidFill>
                        <a:effectLst/>
                        <a:latin typeface="Lucida Grande" charset="0"/>
                        <a:ea typeface="ヒラギノ角ゴ ProN W3" charset="0"/>
                        <a:cs typeface="ヒラギノ角ゴ ProN W3" charset="0"/>
                        <a:sym typeface="Lucida Grande" charset="0"/>
                      </a:endParaRPr>
                    </a:p>
                  </a:txBody>
                  <a:tcPr marL="28575" marR="28575"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5B4"/>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600" b="1" i="0" u="none" strike="noStrike" cap="none" normalizeH="0" baseline="0" dirty="0" smtClean="0">
                          <a:ln>
                            <a:noFill/>
                          </a:ln>
                          <a:solidFill>
                            <a:schemeClr val="tx1"/>
                          </a:solidFill>
                          <a:effectLst/>
                          <a:latin typeface="Lucida Grande" charset="0"/>
                          <a:ea typeface="ヒラギノ角ゴ ProN W3" charset="0"/>
                          <a:cs typeface="ヒラギノ角ゴ ProN W3" charset="0"/>
                          <a:sym typeface="Lucida Grande" charset="0"/>
                        </a:rPr>
                        <a:t>Clinical</a:t>
                      </a:r>
                      <a:endParaRPr kumimoji="0" lang="en-US" sz="1600" b="1" i="0" u="none" strike="noStrike" cap="none" normalizeH="0" baseline="0" dirty="0">
                        <a:ln>
                          <a:noFill/>
                        </a:ln>
                        <a:solidFill>
                          <a:schemeClr val="tx1"/>
                        </a:solidFill>
                        <a:effectLst/>
                        <a:latin typeface="Lucida Grande" charset="0"/>
                        <a:ea typeface="ヒラギノ角ゴ ProN W3" charset="0"/>
                        <a:cs typeface="ヒラギノ角ゴ ProN W3" charset="0"/>
                        <a:sym typeface="Lucida Grande" charset="0"/>
                      </a:endParaRPr>
                    </a:p>
                  </a:txBody>
                  <a:tcPr marL="28575" marR="28575"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5B4"/>
                    </a:solidFill>
                  </a:tcPr>
                </a:tc>
              </a:tr>
            </a:tbl>
          </a:graphicData>
        </a:graphic>
      </p:graphicFrame>
      <p:sp>
        <p:nvSpPr>
          <p:cNvPr id="31836" name="AutoShape 92"/>
          <p:cNvSpPr>
            <a:spLocks/>
          </p:cNvSpPr>
          <p:nvPr/>
        </p:nvSpPr>
        <p:spPr bwMode="auto">
          <a:xfrm>
            <a:off x="4323161" y="504825"/>
            <a:ext cx="169069" cy="261938"/>
          </a:xfrm>
          <a:custGeom>
            <a:avLst/>
            <a:gdLst/>
            <a:ahLst/>
            <a:cxnLst/>
            <a:rect l="0" t="0" r="r" b="b"/>
            <a:pathLst>
              <a:path w="21600" h="21600">
                <a:moveTo>
                  <a:pt x="0" y="12350"/>
                </a:moveTo>
                <a:lnTo>
                  <a:pt x="5400" y="12350"/>
                </a:lnTo>
                <a:lnTo>
                  <a:pt x="5400" y="0"/>
                </a:lnTo>
                <a:lnTo>
                  <a:pt x="16200" y="0"/>
                </a:lnTo>
                <a:lnTo>
                  <a:pt x="16200" y="12350"/>
                </a:lnTo>
                <a:lnTo>
                  <a:pt x="21600" y="12350"/>
                </a:lnTo>
                <a:lnTo>
                  <a:pt x="10800" y="21600"/>
                </a:lnTo>
                <a:close/>
                <a:moveTo>
                  <a:pt x="0" y="12350"/>
                </a:moveTo>
              </a:path>
            </a:pathLst>
          </a:cu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it-IT">
              <a:solidFill>
                <a:prstClr val="black"/>
              </a:solidFill>
              <a:latin typeface="Calibri"/>
            </a:endParaRPr>
          </a:p>
        </p:txBody>
      </p:sp>
      <p:sp>
        <p:nvSpPr>
          <p:cNvPr id="31837" name="AutoShape 93"/>
          <p:cNvSpPr>
            <a:spLocks/>
          </p:cNvSpPr>
          <p:nvPr/>
        </p:nvSpPr>
        <p:spPr bwMode="auto">
          <a:xfrm>
            <a:off x="4504135" y="2308227"/>
            <a:ext cx="161925" cy="333375"/>
          </a:xfrm>
          <a:custGeom>
            <a:avLst/>
            <a:gdLst/>
            <a:ahLst/>
            <a:cxnLst/>
            <a:rect l="0" t="0" r="r" b="b"/>
            <a:pathLst>
              <a:path w="21600" h="21600">
                <a:moveTo>
                  <a:pt x="0" y="14597"/>
                </a:moveTo>
                <a:lnTo>
                  <a:pt x="5400" y="14597"/>
                </a:lnTo>
                <a:lnTo>
                  <a:pt x="5400" y="0"/>
                </a:lnTo>
                <a:lnTo>
                  <a:pt x="16200" y="0"/>
                </a:lnTo>
                <a:lnTo>
                  <a:pt x="16200" y="14597"/>
                </a:lnTo>
                <a:lnTo>
                  <a:pt x="21600" y="14597"/>
                </a:lnTo>
                <a:lnTo>
                  <a:pt x="10800" y="21600"/>
                </a:lnTo>
                <a:close/>
                <a:moveTo>
                  <a:pt x="0" y="14597"/>
                </a:moveTo>
              </a:path>
            </a:pathLst>
          </a:cu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it-IT">
              <a:solidFill>
                <a:prstClr val="black"/>
              </a:solidFill>
              <a:latin typeface="Calibri"/>
            </a:endParaRPr>
          </a:p>
        </p:txBody>
      </p:sp>
      <p:sp>
        <p:nvSpPr>
          <p:cNvPr id="31838" name="AutoShape 94"/>
          <p:cNvSpPr>
            <a:spLocks/>
          </p:cNvSpPr>
          <p:nvPr/>
        </p:nvSpPr>
        <p:spPr bwMode="auto">
          <a:xfrm>
            <a:off x="1985963" y="3201988"/>
            <a:ext cx="933450" cy="749300"/>
          </a:xfrm>
          <a:custGeom>
            <a:avLst/>
            <a:gdLst/>
            <a:ahLst/>
            <a:cxnLst/>
            <a:rect l="0" t="0" r="r" b="b"/>
            <a:pathLst>
              <a:path w="21600" h="21600">
                <a:moveTo>
                  <a:pt x="0" y="0"/>
                </a:moveTo>
                <a:lnTo>
                  <a:pt x="19049" y="0"/>
                </a:lnTo>
                <a:lnTo>
                  <a:pt x="21600" y="3600"/>
                </a:lnTo>
                <a:lnTo>
                  <a:pt x="21600" y="21600"/>
                </a:lnTo>
                <a:lnTo>
                  <a:pt x="0" y="21600"/>
                </a:lnTo>
                <a:close/>
                <a:moveTo>
                  <a:pt x="0" y="0"/>
                </a:moveTo>
              </a:path>
            </a:pathLst>
          </a:custGeom>
          <a:gradFill rotWithShape="0">
            <a:gsLst>
              <a:gs pos="0">
                <a:srgbClr val="BDDBFE"/>
              </a:gs>
              <a:gs pos="100000">
                <a:srgbClr val="3E7FCD"/>
              </a:gs>
            </a:gsLst>
            <a:lin ang="5400000" scaled="1"/>
          </a:gra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it-IT">
              <a:solidFill>
                <a:prstClr val="black"/>
              </a:solidFill>
              <a:latin typeface="Calibri"/>
            </a:endParaRPr>
          </a:p>
        </p:txBody>
      </p:sp>
      <p:sp>
        <p:nvSpPr>
          <p:cNvPr id="31839" name="Line 95"/>
          <p:cNvSpPr>
            <a:spLocks noChangeShapeType="1"/>
          </p:cNvSpPr>
          <p:nvPr/>
        </p:nvSpPr>
        <p:spPr bwMode="auto">
          <a:xfrm rot="10800000" flipH="1">
            <a:off x="1132285" y="2416175"/>
            <a:ext cx="6856810" cy="7938"/>
          </a:xfrm>
          <a:prstGeom prst="line">
            <a:avLst/>
          </a:prstGeom>
          <a:noFill/>
          <a:ln w="25400" cap="flat">
            <a:solidFill>
              <a:srgbClr val="4F81BD"/>
            </a:solidFill>
            <a:prstDash val="dash"/>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it-IT">
              <a:solidFill>
                <a:prstClr val="black"/>
              </a:solidFill>
              <a:latin typeface="Calibri"/>
            </a:endParaRPr>
          </a:p>
        </p:txBody>
      </p:sp>
      <p:sp>
        <p:nvSpPr>
          <p:cNvPr id="31840" name="Line 96"/>
          <p:cNvSpPr>
            <a:spLocks noChangeShapeType="1"/>
          </p:cNvSpPr>
          <p:nvPr/>
        </p:nvSpPr>
        <p:spPr bwMode="auto">
          <a:xfrm rot="10800000" flipH="1">
            <a:off x="1145382" y="5724527"/>
            <a:ext cx="6855619" cy="9525"/>
          </a:xfrm>
          <a:prstGeom prst="line">
            <a:avLst/>
          </a:prstGeom>
          <a:noFill/>
          <a:ln w="25400" cap="flat">
            <a:solidFill>
              <a:srgbClr val="4F81BD"/>
            </a:solidFill>
            <a:prstDash val="dash"/>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it-IT">
              <a:solidFill>
                <a:prstClr val="black"/>
              </a:solidFill>
              <a:latin typeface="Calibri"/>
            </a:endParaRPr>
          </a:p>
        </p:txBody>
      </p:sp>
      <p:sp>
        <p:nvSpPr>
          <p:cNvPr id="31841" name="Rectangle 97"/>
          <p:cNvSpPr>
            <a:spLocks/>
          </p:cNvSpPr>
          <p:nvPr/>
        </p:nvSpPr>
        <p:spPr bwMode="auto">
          <a:xfrm>
            <a:off x="1774031" y="3267075"/>
            <a:ext cx="115490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sz="1400" b="1" dirty="0">
                <a:solidFill>
                  <a:prstClr val="black"/>
                </a:solidFill>
                <a:latin typeface="Lucida Grande" charset="0"/>
                <a:ea typeface="ＭＳ Ｐゴシック" charset="0"/>
                <a:cs typeface="Lucida Grande" charset="0"/>
                <a:sym typeface="Lucida Grande" charset="0"/>
              </a:rPr>
              <a:t>Project </a:t>
            </a:r>
          </a:p>
          <a:p>
            <a:r>
              <a:rPr lang="en-US" sz="1400" b="1" dirty="0">
                <a:solidFill>
                  <a:prstClr val="black"/>
                </a:solidFill>
                <a:latin typeface="Lucida Grande" charset="0"/>
                <a:ea typeface="ＭＳ Ｐゴシック" charset="0"/>
                <a:cs typeface="Lucida Grande" charset="0"/>
                <a:sym typeface="Lucida Grande" charset="0"/>
              </a:rPr>
              <a:t>Synthesis</a:t>
            </a:r>
          </a:p>
        </p:txBody>
      </p:sp>
      <p:sp>
        <p:nvSpPr>
          <p:cNvPr id="31842" name="Rectangle 98"/>
          <p:cNvSpPr>
            <a:spLocks/>
          </p:cNvSpPr>
          <p:nvPr/>
        </p:nvSpPr>
        <p:spPr bwMode="auto">
          <a:xfrm>
            <a:off x="5750719" y="1979613"/>
            <a:ext cx="1609725" cy="457200"/>
          </a:xfrm>
          <a:prstGeom prst="rect">
            <a:avLst/>
          </a:prstGeom>
          <a:solidFill>
            <a:srgbClr val="FF0000"/>
          </a:solidFill>
          <a:ln>
            <a:noFill/>
          </a:ln>
          <a:extLs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sz="1200" b="1" dirty="0">
                <a:solidFill>
                  <a:prstClr val="black"/>
                </a:solidFill>
                <a:latin typeface="Lucida Grande" charset="0"/>
                <a:ea typeface="ＭＳ Ｐゴシック" charset="0"/>
                <a:cs typeface="Lucida Grande" charset="0"/>
                <a:sym typeface="Lucida Grande" charset="0"/>
              </a:rPr>
              <a:t>Case Conceptualization</a:t>
            </a:r>
          </a:p>
          <a:p>
            <a:r>
              <a:rPr lang="en-US" sz="1200" b="1" dirty="0">
                <a:solidFill>
                  <a:prstClr val="black"/>
                </a:solidFill>
                <a:latin typeface="Lucida Grande" charset="0"/>
                <a:ea typeface="ＭＳ Ｐゴシック" charset="0"/>
                <a:cs typeface="Lucida Grande" charset="0"/>
                <a:sym typeface="Lucida Grande" charset="0"/>
              </a:rPr>
              <a:t>&amp; Framing</a:t>
            </a:r>
          </a:p>
        </p:txBody>
      </p:sp>
      <p:sp>
        <p:nvSpPr>
          <p:cNvPr id="31843" name="AutoShape 99"/>
          <p:cNvSpPr>
            <a:spLocks/>
          </p:cNvSpPr>
          <p:nvPr/>
        </p:nvSpPr>
        <p:spPr bwMode="auto">
          <a:xfrm>
            <a:off x="7160419" y="1878015"/>
            <a:ext cx="748904" cy="434975"/>
          </a:xfrm>
          <a:custGeom>
            <a:avLst/>
            <a:gdLst/>
            <a:ahLst/>
            <a:cxnLst/>
            <a:rect l="0" t="0" r="r" b="b"/>
            <a:pathLst>
              <a:path w="21600" h="21600">
                <a:moveTo>
                  <a:pt x="0" y="0"/>
                </a:moveTo>
                <a:lnTo>
                  <a:pt x="20029" y="0"/>
                </a:lnTo>
                <a:cubicBezTo>
                  <a:pt x="20897" y="0"/>
                  <a:pt x="21600" y="1612"/>
                  <a:pt x="21600" y="3600"/>
                </a:cubicBezTo>
                <a:lnTo>
                  <a:pt x="21600" y="21600"/>
                </a:lnTo>
                <a:lnTo>
                  <a:pt x="0" y="21600"/>
                </a:lnTo>
                <a:close/>
                <a:moveTo>
                  <a:pt x="0" y="0"/>
                </a:moveTo>
              </a:path>
            </a:pathLst>
          </a:custGeom>
          <a:gradFill rotWithShape="0">
            <a:gsLst>
              <a:gs pos="0">
                <a:srgbClr val="BDDBFE"/>
              </a:gs>
              <a:gs pos="100000">
                <a:srgbClr val="3E7FCD"/>
              </a:gs>
            </a:gsLst>
            <a:lin ang="5400000" scaled="1"/>
          </a:gra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it-IT">
              <a:solidFill>
                <a:prstClr val="black"/>
              </a:solidFill>
              <a:latin typeface="Calibri"/>
            </a:endParaRPr>
          </a:p>
        </p:txBody>
      </p:sp>
      <p:sp>
        <p:nvSpPr>
          <p:cNvPr id="31844" name="Rectangle 100"/>
          <p:cNvSpPr>
            <a:spLocks/>
          </p:cNvSpPr>
          <p:nvPr/>
        </p:nvSpPr>
        <p:spPr bwMode="auto">
          <a:xfrm>
            <a:off x="7136606" y="4016375"/>
            <a:ext cx="7143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dirty="0" smtClean="0">
                <a:solidFill>
                  <a:prstClr val="black"/>
                </a:solidFill>
                <a:latin typeface="Lucida Grande" charset="0"/>
                <a:ea typeface="ＭＳ Ｐゴシック" charset="0"/>
                <a:cs typeface="Lucida Grande" charset="0"/>
                <a:sym typeface="Lucida Grande" charset="0"/>
              </a:rPr>
              <a:t>Repot</a:t>
            </a:r>
            <a:endParaRPr lang="en-US" dirty="0">
              <a:solidFill>
                <a:prstClr val="black"/>
              </a:solidFill>
              <a:latin typeface="Lucida Grande" charset="0"/>
              <a:ea typeface="ＭＳ Ｐゴシック" charset="0"/>
              <a:cs typeface="Lucida Grande" charset="0"/>
              <a:sym typeface="Lucida Grande" charset="0"/>
            </a:endParaRPr>
          </a:p>
        </p:txBody>
      </p:sp>
      <p:sp>
        <p:nvSpPr>
          <p:cNvPr id="31845" name="Rectangle 101"/>
          <p:cNvSpPr>
            <a:spLocks/>
          </p:cNvSpPr>
          <p:nvPr/>
        </p:nvSpPr>
        <p:spPr bwMode="auto">
          <a:xfrm>
            <a:off x="7022307" y="1898650"/>
            <a:ext cx="8524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dirty="0">
                <a:solidFill>
                  <a:prstClr val="black"/>
                </a:solidFill>
                <a:latin typeface="Lucida Grande" charset="0"/>
                <a:ea typeface="ＭＳ Ｐゴシック" charset="0"/>
                <a:cs typeface="Lucida Grande" charset="0"/>
                <a:sym typeface="Lucida Grande" charset="0"/>
              </a:rPr>
              <a:t>Report</a:t>
            </a:r>
          </a:p>
        </p:txBody>
      </p:sp>
      <p:sp>
        <p:nvSpPr>
          <p:cNvPr id="31846" name="AutoShape 102"/>
          <p:cNvSpPr>
            <a:spLocks/>
          </p:cNvSpPr>
          <p:nvPr/>
        </p:nvSpPr>
        <p:spPr bwMode="auto">
          <a:xfrm>
            <a:off x="6873367" y="3949702"/>
            <a:ext cx="1575955" cy="436563"/>
          </a:xfrm>
          <a:custGeom>
            <a:avLst/>
            <a:gdLst/>
            <a:ahLst/>
            <a:cxnLst/>
            <a:rect l="0" t="0" r="r" b="b"/>
            <a:pathLst>
              <a:path w="21600" h="21600">
                <a:moveTo>
                  <a:pt x="0" y="0"/>
                </a:moveTo>
                <a:lnTo>
                  <a:pt x="20029" y="0"/>
                </a:lnTo>
                <a:cubicBezTo>
                  <a:pt x="20897" y="0"/>
                  <a:pt x="21600" y="1612"/>
                  <a:pt x="21600" y="3600"/>
                </a:cubicBezTo>
                <a:lnTo>
                  <a:pt x="21600" y="21600"/>
                </a:lnTo>
                <a:lnTo>
                  <a:pt x="0" y="21600"/>
                </a:lnTo>
                <a:close/>
                <a:moveTo>
                  <a:pt x="0" y="0"/>
                </a:moveTo>
              </a:path>
            </a:pathLst>
          </a:custGeom>
          <a:gradFill rotWithShape="0">
            <a:gsLst>
              <a:gs pos="0">
                <a:srgbClr val="BDDBFE"/>
              </a:gs>
              <a:gs pos="100000">
                <a:srgbClr val="3E7FCD"/>
              </a:gs>
            </a:gsLst>
            <a:lin ang="5400000" scaled="1"/>
          </a:gra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it-IT">
              <a:solidFill>
                <a:prstClr val="black"/>
              </a:solidFill>
              <a:latin typeface="Calibri"/>
            </a:endParaRPr>
          </a:p>
        </p:txBody>
      </p:sp>
      <p:sp>
        <p:nvSpPr>
          <p:cNvPr id="31847" name="AutoShape 103"/>
          <p:cNvSpPr>
            <a:spLocks/>
          </p:cNvSpPr>
          <p:nvPr/>
        </p:nvSpPr>
        <p:spPr bwMode="auto">
          <a:xfrm>
            <a:off x="7184231" y="5805488"/>
            <a:ext cx="748904" cy="436562"/>
          </a:xfrm>
          <a:custGeom>
            <a:avLst/>
            <a:gdLst/>
            <a:ahLst/>
            <a:cxnLst/>
            <a:rect l="0" t="0" r="r" b="b"/>
            <a:pathLst>
              <a:path w="21600" h="21600">
                <a:moveTo>
                  <a:pt x="0" y="0"/>
                </a:moveTo>
                <a:lnTo>
                  <a:pt x="20029" y="0"/>
                </a:lnTo>
                <a:cubicBezTo>
                  <a:pt x="20897" y="0"/>
                  <a:pt x="21600" y="1612"/>
                  <a:pt x="21600" y="3600"/>
                </a:cubicBezTo>
                <a:lnTo>
                  <a:pt x="21600" y="21600"/>
                </a:lnTo>
                <a:lnTo>
                  <a:pt x="0" y="21600"/>
                </a:lnTo>
                <a:close/>
                <a:moveTo>
                  <a:pt x="0" y="0"/>
                </a:moveTo>
              </a:path>
            </a:pathLst>
          </a:custGeom>
          <a:gradFill rotWithShape="0">
            <a:gsLst>
              <a:gs pos="0">
                <a:srgbClr val="BDDBFE"/>
              </a:gs>
              <a:gs pos="100000">
                <a:srgbClr val="3E7FCD"/>
              </a:gs>
            </a:gsLst>
            <a:lin ang="5400000" scaled="1"/>
          </a:gra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it-IT">
              <a:solidFill>
                <a:prstClr val="black"/>
              </a:solidFill>
              <a:latin typeface="Calibri"/>
            </a:endParaRPr>
          </a:p>
        </p:txBody>
      </p:sp>
      <p:sp>
        <p:nvSpPr>
          <p:cNvPr id="31848" name="Rectangle 104"/>
          <p:cNvSpPr>
            <a:spLocks/>
          </p:cNvSpPr>
          <p:nvPr/>
        </p:nvSpPr>
        <p:spPr bwMode="auto">
          <a:xfrm>
            <a:off x="7022307" y="5849938"/>
            <a:ext cx="876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dirty="0">
                <a:solidFill>
                  <a:prstClr val="black"/>
                </a:solidFill>
                <a:latin typeface="Lucida Grande" charset="0"/>
                <a:ea typeface="ＭＳ Ｐゴシック" charset="0"/>
                <a:cs typeface="Lucida Grande" charset="0"/>
                <a:sym typeface="Lucida Grande" charset="0"/>
              </a:rPr>
              <a:t>Report</a:t>
            </a:r>
          </a:p>
        </p:txBody>
      </p:sp>
      <p:sp>
        <p:nvSpPr>
          <p:cNvPr id="31849" name="Rectangle 105"/>
          <p:cNvSpPr>
            <a:spLocks/>
          </p:cNvSpPr>
          <p:nvPr/>
        </p:nvSpPr>
        <p:spPr bwMode="auto">
          <a:xfrm>
            <a:off x="7161610" y="4016375"/>
            <a:ext cx="98955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dirty="0">
                <a:solidFill>
                  <a:prstClr val="black"/>
                </a:solidFill>
                <a:latin typeface="Lucida Grande" charset="0"/>
                <a:ea typeface="ＭＳ Ｐゴシック" charset="0"/>
                <a:cs typeface="Lucida Grande" charset="0"/>
                <a:sym typeface="Lucida Grande" charset="0"/>
              </a:rPr>
              <a:t>Report</a:t>
            </a:r>
          </a:p>
        </p:txBody>
      </p:sp>
      <p:cxnSp>
        <p:nvCxnSpPr>
          <p:cNvPr id="31850" name="AutoShape 106"/>
          <p:cNvCxnSpPr>
            <a:cxnSpLocks noChangeShapeType="1"/>
            <a:stCxn id="31843" idx="0"/>
            <a:endCxn id="31847" idx="0"/>
          </p:cNvCxnSpPr>
          <p:nvPr/>
        </p:nvCxnSpPr>
        <p:spPr bwMode="auto">
          <a:xfrm>
            <a:off x="7535466" y="2095502"/>
            <a:ext cx="22622" cy="3929063"/>
          </a:xfrm>
          <a:prstGeom prst="straightConnector1">
            <a:avLst/>
          </a:prstGeom>
          <a:noFill/>
          <a:ln w="25400" cap="flat">
            <a:solidFill>
              <a:srgbClr val="FF0000"/>
            </a:solidFill>
            <a:prstDash val="dash"/>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cxnSp>
      <p:sp>
        <p:nvSpPr>
          <p:cNvPr id="31851" name="Rectangle 107"/>
          <p:cNvSpPr>
            <a:spLocks/>
          </p:cNvSpPr>
          <p:nvPr/>
        </p:nvSpPr>
        <p:spPr bwMode="auto">
          <a:xfrm>
            <a:off x="811893" y="1243013"/>
            <a:ext cx="9621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b="1" dirty="0">
                <a:solidFill>
                  <a:prstClr val="black"/>
                </a:solidFill>
                <a:latin typeface="Lucida Grande" charset="0"/>
                <a:ea typeface="ＭＳ Ｐゴシック" charset="0"/>
                <a:cs typeface="Lucida Grande" charset="0"/>
                <a:sym typeface="Lucida Grande" charset="0"/>
              </a:rPr>
              <a:t>INPUT</a:t>
            </a:r>
          </a:p>
        </p:txBody>
      </p:sp>
      <p:sp>
        <p:nvSpPr>
          <p:cNvPr id="31852" name="Rectangle 108"/>
          <p:cNvSpPr>
            <a:spLocks/>
          </p:cNvSpPr>
          <p:nvPr/>
        </p:nvSpPr>
        <p:spPr bwMode="auto">
          <a:xfrm>
            <a:off x="811894" y="4157663"/>
            <a:ext cx="194083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b="1" dirty="0">
                <a:solidFill>
                  <a:prstClr val="black"/>
                </a:solidFill>
                <a:latin typeface="Lucida Grande" charset="0"/>
                <a:ea typeface="ＭＳ Ｐゴシック" charset="0"/>
                <a:cs typeface="Lucida Grande" charset="0"/>
                <a:sym typeface="Lucida Grande" charset="0"/>
              </a:rPr>
              <a:t>THROUGHPUT</a:t>
            </a:r>
          </a:p>
        </p:txBody>
      </p:sp>
      <p:sp>
        <p:nvSpPr>
          <p:cNvPr id="31853" name="Rectangle 109"/>
          <p:cNvSpPr>
            <a:spLocks/>
          </p:cNvSpPr>
          <p:nvPr/>
        </p:nvSpPr>
        <p:spPr bwMode="auto">
          <a:xfrm>
            <a:off x="811893" y="6057900"/>
            <a:ext cx="121574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b="1" dirty="0">
                <a:solidFill>
                  <a:prstClr val="black"/>
                </a:solidFill>
                <a:latin typeface="Lucida Grande" charset="0"/>
                <a:ea typeface="ＭＳ Ｐゴシック" charset="0"/>
                <a:cs typeface="Lucida Grande" charset="0"/>
                <a:sym typeface="Lucida Grande" charset="0"/>
              </a:rPr>
              <a:t>OUTPUT</a:t>
            </a:r>
          </a:p>
        </p:txBody>
      </p:sp>
      <p:sp>
        <p:nvSpPr>
          <p:cNvPr id="31854" name="AutoShape 110"/>
          <p:cNvSpPr>
            <a:spLocks/>
          </p:cNvSpPr>
          <p:nvPr/>
        </p:nvSpPr>
        <p:spPr bwMode="auto">
          <a:xfrm>
            <a:off x="6201966" y="2690815"/>
            <a:ext cx="885825" cy="441325"/>
          </a:xfrm>
          <a:custGeom>
            <a:avLst/>
            <a:gdLst/>
            <a:ahLst/>
            <a:cxnLst/>
            <a:rect l="0" t="0" r="r" b="b"/>
            <a:pathLst>
              <a:path w="21600" h="21600">
                <a:moveTo>
                  <a:pt x="0" y="0"/>
                </a:moveTo>
                <a:lnTo>
                  <a:pt x="20257" y="0"/>
                </a:lnTo>
                <a:lnTo>
                  <a:pt x="21600" y="3600"/>
                </a:lnTo>
                <a:lnTo>
                  <a:pt x="21600" y="21600"/>
                </a:lnTo>
                <a:lnTo>
                  <a:pt x="1343" y="21600"/>
                </a:lnTo>
                <a:lnTo>
                  <a:pt x="0" y="18000"/>
                </a:lnTo>
                <a:lnTo>
                  <a:pt x="0" y="0"/>
                </a:lnTo>
                <a:close/>
                <a:moveTo>
                  <a:pt x="0" y="0"/>
                </a:moveTo>
              </a:path>
            </a:pathLst>
          </a:custGeom>
          <a:solidFill>
            <a:srgbClr val="FAC090"/>
          </a:solidFill>
          <a:ln w="9525" cap="flat">
            <a:solidFill>
              <a:srgbClr val="E36C09"/>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it-IT">
              <a:solidFill>
                <a:prstClr val="black"/>
              </a:solidFill>
              <a:latin typeface="Calibri"/>
            </a:endParaRPr>
          </a:p>
        </p:txBody>
      </p:sp>
      <p:sp>
        <p:nvSpPr>
          <p:cNvPr id="31855" name="Rectangle 111"/>
          <p:cNvSpPr>
            <a:spLocks/>
          </p:cNvSpPr>
          <p:nvPr/>
        </p:nvSpPr>
        <p:spPr bwMode="auto">
          <a:xfrm>
            <a:off x="6250781" y="2673352"/>
            <a:ext cx="77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sz="1200" b="1" dirty="0">
                <a:solidFill>
                  <a:prstClr val="black"/>
                </a:solidFill>
                <a:latin typeface="Lucida Grande" charset="0"/>
                <a:ea typeface="ＭＳ Ｐゴシック" charset="0"/>
                <a:cs typeface="Lucida Grande" charset="0"/>
                <a:sym typeface="Lucida Grande" charset="0"/>
              </a:rPr>
              <a:t>Ecological</a:t>
            </a:r>
          </a:p>
          <a:p>
            <a:r>
              <a:rPr lang="en-US" sz="1200" b="1" dirty="0">
                <a:solidFill>
                  <a:prstClr val="black"/>
                </a:solidFill>
                <a:latin typeface="Lucida Grande" charset="0"/>
                <a:ea typeface="ＭＳ Ｐゴシック" charset="0"/>
                <a:cs typeface="Lucida Grande" charset="0"/>
                <a:sym typeface="Lucida Grande" charset="0"/>
              </a:rPr>
              <a:t>Matrix</a:t>
            </a:r>
            <a:endParaRPr lang="en-US" dirty="0">
              <a:solidFill>
                <a:prstClr val="black"/>
              </a:solidFill>
              <a:latin typeface="Lucida Grande" charset="0"/>
              <a:ea typeface="ＭＳ Ｐゴシック" charset="0"/>
              <a:cs typeface="Lucida Grande" charset="0"/>
              <a:sym typeface="Lucida Grande" charset="0"/>
            </a:endParaRPr>
          </a:p>
        </p:txBody>
      </p:sp>
      <p:sp>
        <p:nvSpPr>
          <p:cNvPr id="31856" name="Rectangle 112"/>
          <p:cNvSpPr>
            <a:spLocks/>
          </p:cNvSpPr>
          <p:nvPr/>
        </p:nvSpPr>
        <p:spPr bwMode="auto">
          <a:xfrm>
            <a:off x="1468041" y="5108577"/>
            <a:ext cx="77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sz="1200" b="1">
                <a:solidFill>
                  <a:prstClr val="black"/>
                </a:solidFill>
                <a:latin typeface="Lucida Grande" charset="0"/>
                <a:ea typeface="ＭＳ Ｐゴシック" charset="0"/>
                <a:cs typeface="Lucida Grande" charset="0"/>
                <a:sym typeface="Lucida Grande" charset="0"/>
              </a:rPr>
              <a:t>Matrice dei Sostegni </a:t>
            </a:r>
          </a:p>
        </p:txBody>
      </p:sp>
      <p:sp>
        <p:nvSpPr>
          <p:cNvPr id="31857" name="AutoShape 113"/>
          <p:cNvSpPr>
            <a:spLocks/>
          </p:cNvSpPr>
          <p:nvPr/>
        </p:nvSpPr>
        <p:spPr bwMode="auto">
          <a:xfrm>
            <a:off x="1398986" y="5102227"/>
            <a:ext cx="887015" cy="441325"/>
          </a:xfrm>
          <a:custGeom>
            <a:avLst/>
            <a:gdLst/>
            <a:ahLst/>
            <a:cxnLst/>
            <a:rect l="0" t="0" r="r" b="b"/>
            <a:pathLst>
              <a:path w="21600" h="21600">
                <a:moveTo>
                  <a:pt x="0" y="0"/>
                </a:moveTo>
                <a:lnTo>
                  <a:pt x="20257" y="0"/>
                </a:lnTo>
                <a:lnTo>
                  <a:pt x="21600" y="3600"/>
                </a:lnTo>
                <a:lnTo>
                  <a:pt x="21600" y="21600"/>
                </a:lnTo>
                <a:lnTo>
                  <a:pt x="1343" y="21600"/>
                </a:lnTo>
                <a:lnTo>
                  <a:pt x="0" y="18000"/>
                </a:lnTo>
                <a:lnTo>
                  <a:pt x="0" y="0"/>
                </a:lnTo>
                <a:close/>
                <a:moveTo>
                  <a:pt x="0" y="0"/>
                </a:moveTo>
              </a:path>
            </a:pathLst>
          </a:custGeom>
          <a:solidFill>
            <a:srgbClr val="FAC090"/>
          </a:solidFill>
          <a:ln w="9525" cap="flat">
            <a:solidFill>
              <a:srgbClr val="E36C09"/>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it-IT">
              <a:solidFill>
                <a:prstClr val="black"/>
              </a:solidFill>
              <a:latin typeface="Calibri"/>
            </a:endParaRPr>
          </a:p>
        </p:txBody>
      </p:sp>
      <p:sp>
        <p:nvSpPr>
          <p:cNvPr id="31858" name="Rectangle 114"/>
          <p:cNvSpPr>
            <a:spLocks/>
          </p:cNvSpPr>
          <p:nvPr/>
        </p:nvSpPr>
        <p:spPr bwMode="auto">
          <a:xfrm>
            <a:off x="1462087" y="5078413"/>
            <a:ext cx="7774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sz="1200" b="1" dirty="0">
                <a:solidFill>
                  <a:prstClr val="black"/>
                </a:solidFill>
                <a:latin typeface="Lucida Grande" charset="0"/>
                <a:ea typeface="ＭＳ Ｐゴシック" charset="0"/>
                <a:cs typeface="Lucida Grande" charset="0"/>
                <a:sym typeface="Lucida Grande" charset="0"/>
              </a:rPr>
              <a:t>Support</a:t>
            </a:r>
          </a:p>
          <a:p>
            <a:r>
              <a:rPr lang="en-US" sz="1200" b="1" dirty="0">
                <a:solidFill>
                  <a:prstClr val="black"/>
                </a:solidFill>
                <a:latin typeface="Lucida Grande" charset="0"/>
                <a:ea typeface="ＭＳ Ｐゴシック" charset="0"/>
                <a:cs typeface="Lucida Grande" charset="0"/>
                <a:sym typeface="Lucida Grande" charset="0"/>
              </a:rPr>
              <a:t>Matrix</a:t>
            </a:r>
          </a:p>
        </p:txBody>
      </p:sp>
      <p:pic>
        <p:nvPicPr>
          <p:cNvPr id="31859" name="Picture 1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0042" y="3267075"/>
            <a:ext cx="344091"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31865" name="Line 121"/>
          <p:cNvSpPr>
            <a:spLocks noChangeShapeType="1"/>
          </p:cNvSpPr>
          <p:nvPr/>
        </p:nvSpPr>
        <p:spPr bwMode="auto">
          <a:xfrm>
            <a:off x="4566047" y="3024188"/>
            <a:ext cx="0" cy="379412"/>
          </a:xfrm>
          <a:prstGeom prst="line">
            <a:avLst/>
          </a:prstGeom>
          <a:noFill/>
          <a:ln w="28575" cap="flat">
            <a:solidFill>
              <a:srgbClr val="4F81BD"/>
            </a:solidFill>
            <a:prstDash val="solid"/>
            <a:round/>
            <a:headEnd type="arrow" w="sm" len="sm"/>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it-IT">
              <a:solidFill>
                <a:prstClr val="black"/>
              </a:solidFill>
              <a:latin typeface="Calibri"/>
            </a:endParaRPr>
          </a:p>
        </p:txBody>
      </p:sp>
      <p:sp>
        <p:nvSpPr>
          <p:cNvPr id="31866" name="Line 122"/>
          <p:cNvSpPr>
            <a:spLocks noChangeShapeType="1"/>
          </p:cNvSpPr>
          <p:nvPr/>
        </p:nvSpPr>
        <p:spPr bwMode="auto">
          <a:xfrm>
            <a:off x="4560094" y="3725863"/>
            <a:ext cx="0" cy="374650"/>
          </a:xfrm>
          <a:prstGeom prst="line">
            <a:avLst/>
          </a:prstGeom>
          <a:noFill/>
          <a:ln w="28575" cap="flat">
            <a:solidFill>
              <a:srgbClr val="4F81BD"/>
            </a:solidFill>
            <a:prstDash val="solid"/>
            <a:round/>
            <a:headEnd type="arrow" w="sm" len="sm"/>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it-IT">
              <a:solidFill>
                <a:prstClr val="black"/>
              </a:solidFill>
              <a:latin typeface="Calibri"/>
            </a:endParaRPr>
          </a:p>
        </p:txBody>
      </p:sp>
      <p:pic>
        <p:nvPicPr>
          <p:cNvPr id="31867" name="Picture 1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2284" y="1585913"/>
            <a:ext cx="789062" cy="864764"/>
          </a:xfrm>
          <a:prstGeom prst="rect">
            <a:avLst/>
          </a:prstGeom>
          <a:solidFill>
            <a:schemeClr val="tx2">
              <a:lumMod val="40000"/>
              <a:lumOff val="60000"/>
            </a:schemeClr>
          </a:solidFill>
          <a:ln>
            <a:noFill/>
          </a:ln>
          <a:extLst/>
        </p:spPr>
      </p:pic>
      <p:sp>
        <p:nvSpPr>
          <p:cNvPr id="31868" name="AutoShape 124"/>
          <p:cNvSpPr>
            <a:spLocks/>
          </p:cNvSpPr>
          <p:nvPr/>
        </p:nvSpPr>
        <p:spPr bwMode="auto">
          <a:xfrm>
            <a:off x="4464072" y="4503095"/>
            <a:ext cx="161925" cy="296862"/>
          </a:xfrm>
          <a:custGeom>
            <a:avLst/>
            <a:gdLst/>
            <a:ahLst/>
            <a:cxnLst/>
            <a:rect l="0" t="0" r="r" b="b"/>
            <a:pathLst>
              <a:path w="21600" h="21600">
                <a:moveTo>
                  <a:pt x="0" y="13758"/>
                </a:moveTo>
                <a:lnTo>
                  <a:pt x="5400" y="13758"/>
                </a:lnTo>
                <a:lnTo>
                  <a:pt x="5400" y="0"/>
                </a:lnTo>
                <a:lnTo>
                  <a:pt x="16200" y="0"/>
                </a:lnTo>
                <a:lnTo>
                  <a:pt x="16200" y="13758"/>
                </a:lnTo>
                <a:lnTo>
                  <a:pt x="21600" y="13758"/>
                </a:lnTo>
                <a:lnTo>
                  <a:pt x="10800" y="21600"/>
                </a:lnTo>
                <a:close/>
                <a:moveTo>
                  <a:pt x="0" y="13758"/>
                </a:moveTo>
              </a:path>
            </a:pathLst>
          </a:cu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it-IT">
              <a:solidFill>
                <a:prstClr val="black"/>
              </a:solidFill>
              <a:latin typeface="Calibri"/>
            </a:endParaRPr>
          </a:p>
        </p:txBody>
      </p:sp>
      <p:sp>
        <p:nvSpPr>
          <p:cNvPr id="31869" name="AutoShape 125"/>
          <p:cNvSpPr>
            <a:spLocks/>
          </p:cNvSpPr>
          <p:nvPr/>
        </p:nvSpPr>
        <p:spPr bwMode="auto">
          <a:xfrm>
            <a:off x="4457011" y="5532405"/>
            <a:ext cx="161925" cy="336550"/>
          </a:xfrm>
          <a:custGeom>
            <a:avLst/>
            <a:gdLst/>
            <a:ahLst/>
            <a:cxnLst/>
            <a:rect l="0" t="0" r="r" b="b"/>
            <a:pathLst>
              <a:path w="21600" h="21600">
                <a:moveTo>
                  <a:pt x="0" y="14673"/>
                </a:moveTo>
                <a:lnTo>
                  <a:pt x="5400" y="14673"/>
                </a:lnTo>
                <a:lnTo>
                  <a:pt x="5400" y="0"/>
                </a:lnTo>
                <a:lnTo>
                  <a:pt x="16200" y="0"/>
                </a:lnTo>
                <a:lnTo>
                  <a:pt x="16200" y="14673"/>
                </a:lnTo>
                <a:lnTo>
                  <a:pt x="21600" y="14673"/>
                </a:lnTo>
                <a:lnTo>
                  <a:pt x="10800" y="21600"/>
                </a:lnTo>
                <a:close/>
                <a:moveTo>
                  <a:pt x="0" y="14673"/>
                </a:moveTo>
              </a:path>
            </a:pathLst>
          </a:cu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it-IT">
              <a:solidFill>
                <a:prstClr val="black"/>
              </a:solidFill>
              <a:latin typeface="Calibri"/>
            </a:endParaRPr>
          </a:p>
        </p:txBody>
      </p:sp>
      <p:sp>
        <p:nvSpPr>
          <p:cNvPr id="6" name="CasellaDiTesto 5"/>
          <p:cNvSpPr txBox="1"/>
          <p:nvPr/>
        </p:nvSpPr>
        <p:spPr>
          <a:xfrm>
            <a:off x="9784528" y="2075065"/>
            <a:ext cx="184666" cy="369332"/>
          </a:xfrm>
          <a:prstGeom prst="rect">
            <a:avLst/>
          </a:prstGeom>
          <a:noFill/>
        </p:spPr>
        <p:txBody>
          <a:bodyPr wrap="none" rtlCol="0">
            <a:spAutoFit/>
          </a:bodyPr>
          <a:lstStyle/>
          <a:p>
            <a:endParaRPr lang="it-IT" dirty="0">
              <a:solidFill>
                <a:prstClr val="black"/>
              </a:solidFill>
              <a:latin typeface="Calibri"/>
            </a:endParaRPr>
          </a:p>
        </p:txBody>
      </p:sp>
      <p:sp>
        <p:nvSpPr>
          <p:cNvPr id="2" name="Documento 1">
            <a:hlinkClick r:id="rId7" action="ppaction://hlinkfile" highlightClick="1"/>
          </p:cNvPr>
          <p:cNvSpPr/>
          <p:nvPr/>
        </p:nvSpPr>
        <p:spPr>
          <a:xfrm>
            <a:off x="2081212" y="5392467"/>
            <a:ext cx="204788" cy="332058"/>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p:cNvSpPr txBox="1"/>
          <p:nvPr/>
        </p:nvSpPr>
        <p:spPr>
          <a:xfrm>
            <a:off x="587642" y="6445250"/>
            <a:ext cx="1698358" cy="400110"/>
          </a:xfrm>
          <a:prstGeom prst="rect">
            <a:avLst/>
          </a:prstGeom>
          <a:noFill/>
        </p:spPr>
        <p:txBody>
          <a:bodyPr wrap="square" rtlCol="0">
            <a:spAutoFit/>
          </a:bodyPr>
          <a:lstStyle/>
          <a:p>
            <a:r>
              <a:rPr lang="it-IT" sz="1000" b="1" dirty="0"/>
              <a:t>From </a:t>
            </a:r>
            <a:r>
              <a:rPr lang="it-IT" sz="1000" b="1" dirty="0" err="1"/>
              <a:t>Schalock</a:t>
            </a:r>
            <a:r>
              <a:rPr lang="it-IT" sz="1000" b="1" dirty="0"/>
              <a:t>, 2012,  Gardner, 2009, </a:t>
            </a:r>
            <a:r>
              <a:rPr lang="it-IT" sz="1000" b="1" dirty="0" err="1"/>
              <a:t>modified</a:t>
            </a:r>
            <a:endParaRPr lang="it-IT" sz="1000" b="1" dirty="0"/>
          </a:p>
        </p:txBody>
      </p:sp>
      <p:sp>
        <p:nvSpPr>
          <p:cNvPr id="7" name="CasellaDiTesto 6"/>
          <p:cNvSpPr txBox="1"/>
          <p:nvPr/>
        </p:nvSpPr>
        <p:spPr>
          <a:xfrm>
            <a:off x="6647096" y="-98027"/>
            <a:ext cx="1436907" cy="707886"/>
          </a:xfrm>
          <a:prstGeom prst="rect">
            <a:avLst/>
          </a:prstGeom>
          <a:noFill/>
        </p:spPr>
        <p:txBody>
          <a:bodyPr wrap="square" rtlCol="0">
            <a:spAutoFit/>
          </a:bodyPr>
          <a:lstStyle/>
          <a:p>
            <a:r>
              <a:rPr lang="it-IT" sz="2000" b="1" dirty="0">
                <a:solidFill>
                  <a:srgbClr val="FF0000"/>
                </a:solidFill>
              </a:rPr>
              <a:t>LIFE DESIGN</a:t>
            </a:r>
          </a:p>
        </p:txBody>
      </p:sp>
      <p:pic>
        <p:nvPicPr>
          <p:cNvPr id="51" name="Immagine 50"/>
          <p:cNvPicPr>
            <a:picLocks noChangeAspect="1"/>
          </p:cNvPicPr>
          <p:nvPr/>
        </p:nvPicPr>
        <p:blipFill>
          <a:blip r:embed="rId8" cstate="print"/>
          <a:stretch>
            <a:fillRect/>
          </a:stretch>
        </p:blipFill>
        <p:spPr>
          <a:xfrm>
            <a:off x="6400078" y="289298"/>
            <a:ext cx="1582184" cy="807667"/>
          </a:xfrm>
          <a:prstGeom prst="rect">
            <a:avLst/>
          </a:prstGeom>
        </p:spPr>
      </p:pic>
      <p:sp>
        <p:nvSpPr>
          <p:cNvPr id="55" name="CasellaDiTesto 54"/>
          <p:cNvSpPr txBox="1"/>
          <p:nvPr/>
        </p:nvSpPr>
        <p:spPr>
          <a:xfrm>
            <a:off x="6873367" y="6391849"/>
            <a:ext cx="1143000" cy="400110"/>
          </a:xfrm>
          <a:prstGeom prst="rect">
            <a:avLst/>
          </a:prstGeom>
          <a:noFill/>
        </p:spPr>
        <p:txBody>
          <a:bodyPr wrap="square" rtlCol="0">
            <a:spAutoFit/>
          </a:bodyPr>
          <a:lstStyle/>
          <a:p>
            <a:r>
              <a:rPr lang="it-IT" sz="1000" b="1" dirty="0" err="1"/>
              <a:t>Claes</a:t>
            </a:r>
            <a:r>
              <a:rPr lang="it-IT" sz="1000" b="1" dirty="0"/>
              <a:t> 2011; Croce 2013 </a:t>
            </a:r>
            <a:r>
              <a:rPr lang="it-IT" sz="1000" b="1" dirty="0" err="1"/>
              <a:t>presentation</a:t>
            </a:r>
            <a:endParaRPr lang="it-IT" sz="1000" b="1" dirty="0"/>
          </a:p>
        </p:txBody>
      </p:sp>
      <p:sp>
        <p:nvSpPr>
          <p:cNvPr id="10" name="Avanti o successivo 9">
            <a:hlinkClick r:id="" action="ppaction://hlinkshowjump?jump=nextslide" highlightClick="1"/>
          </p:cNvPr>
          <p:cNvSpPr/>
          <p:nvPr/>
        </p:nvSpPr>
        <p:spPr>
          <a:xfrm>
            <a:off x="6757989" y="2954338"/>
            <a:ext cx="264319" cy="177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Segnaposto data 10"/>
          <p:cNvSpPr>
            <a:spLocks noGrp="1"/>
          </p:cNvSpPr>
          <p:nvPr>
            <p:ph type="dt" sz="half" idx="10"/>
          </p:nvPr>
        </p:nvSpPr>
        <p:spPr/>
        <p:txBody>
          <a:bodyPr/>
          <a:lstStyle/>
          <a:p>
            <a:r>
              <a:rPr lang="it-IT" smtClean="0"/>
              <a:t>08/09/13</a:t>
            </a:r>
            <a:endParaRPr lang="it-IT"/>
          </a:p>
        </p:txBody>
      </p:sp>
      <p:sp>
        <p:nvSpPr>
          <p:cNvPr id="12" name="Segnaposto numero diapositiva 11"/>
          <p:cNvSpPr>
            <a:spLocks noGrp="1"/>
          </p:cNvSpPr>
          <p:nvPr>
            <p:ph type="sldNum" sz="quarter" idx="12"/>
          </p:nvPr>
        </p:nvSpPr>
        <p:spPr/>
        <p:txBody>
          <a:bodyPr/>
          <a:lstStyle/>
          <a:p>
            <a:r>
              <a:rPr lang="it-IT" dirty="0" smtClean="0"/>
              <a:t>s</a:t>
            </a:r>
            <a:fld id="{76647EBC-8317-3048-9129-1583EB79BE46}" type="slidenum">
              <a:rPr lang="it-IT" smtClean="0"/>
              <a:pPr/>
              <a:t>55</a:t>
            </a:fld>
            <a:endParaRPr lang="it-IT" dirty="0"/>
          </a:p>
        </p:txBody>
      </p:sp>
      <p:pic>
        <p:nvPicPr>
          <p:cNvPr id="50" name="Immagine 49" descr="31.JPG"/>
          <p:cNvPicPr>
            <a:picLocks noChangeAspect="1"/>
          </p:cNvPicPr>
          <p:nvPr/>
        </p:nvPicPr>
        <p:blipFill>
          <a:blip r:embed="rId9" cstate="print"/>
          <a:stretch>
            <a:fillRect/>
          </a:stretch>
        </p:blipFill>
        <p:spPr>
          <a:xfrm>
            <a:off x="5382090" y="2276872"/>
            <a:ext cx="1169388" cy="1152128"/>
          </a:xfrm>
          <a:prstGeom prst="rect">
            <a:avLst/>
          </a:prstGeom>
          <a:ln>
            <a:solidFill>
              <a:schemeClr val="accent1">
                <a:shade val="50000"/>
              </a:schemeClr>
            </a:solidFill>
          </a:ln>
        </p:spPr>
      </p:pic>
      <p:pic>
        <p:nvPicPr>
          <p:cNvPr id="1026" name="Picture 2" descr="C:\Users\sabrina\Desktop\aaidd orlando\foto massimo per orlando\foto.JPG"/>
          <p:cNvPicPr>
            <a:picLocks noChangeAspect="1" noChangeArrowheads="1"/>
          </p:cNvPicPr>
          <p:nvPr/>
        </p:nvPicPr>
        <p:blipFill>
          <a:blip r:embed="rId10" cstate="print"/>
          <a:srcRect/>
          <a:stretch>
            <a:fillRect/>
          </a:stretch>
        </p:blipFill>
        <p:spPr bwMode="auto">
          <a:xfrm>
            <a:off x="2087724" y="1268762"/>
            <a:ext cx="1507350" cy="1130513"/>
          </a:xfrm>
          <a:prstGeom prst="rect">
            <a:avLst/>
          </a:prstGeom>
          <a:noFill/>
          <a:ln>
            <a:solidFill>
              <a:schemeClr val="accent1"/>
            </a:solidFill>
          </a:ln>
        </p:spPr>
      </p:pic>
      <p:pic>
        <p:nvPicPr>
          <p:cNvPr id="1027" name="Picture 3" descr="C:\Users\sabrina\Desktop\aaidd orlando\foto massimo per orlando\foto(1).JPG"/>
          <p:cNvPicPr>
            <a:picLocks noChangeAspect="1" noChangeArrowheads="1"/>
          </p:cNvPicPr>
          <p:nvPr/>
        </p:nvPicPr>
        <p:blipFill>
          <a:blip r:embed="rId11" cstate="print"/>
          <a:srcRect/>
          <a:stretch>
            <a:fillRect/>
          </a:stretch>
        </p:blipFill>
        <p:spPr bwMode="auto">
          <a:xfrm>
            <a:off x="2519772" y="3356994"/>
            <a:ext cx="1108454" cy="2376263"/>
          </a:xfrm>
          <a:prstGeom prst="rect">
            <a:avLst/>
          </a:prstGeom>
          <a:noFill/>
          <a:ln>
            <a:solidFill>
              <a:schemeClr val="accent1"/>
            </a:solidFill>
          </a:ln>
        </p:spPr>
      </p:pic>
      <p:pic>
        <p:nvPicPr>
          <p:cNvPr id="1028" name="Picture 4" descr="C:\Users\sabrina\Desktop\ROMA\foto massimo per roma\festa laurea e gita messane 096.jpg"/>
          <p:cNvPicPr>
            <a:picLocks noChangeAspect="1" noChangeArrowheads="1"/>
          </p:cNvPicPr>
          <p:nvPr/>
        </p:nvPicPr>
        <p:blipFill>
          <a:blip r:embed="rId12" cstate="print"/>
          <a:srcRect/>
          <a:stretch>
            <a:fillRect/>
          </a:stretch>
        </p:blipFill>
        <p:spPr bwMode="auto">
          <a:xfrm rot="5400000">
            <a:off x="4695741" y="4979446"/>
            <a:ext cx="2149500" cy="1208851"/>
          </a:xfrm>
          <a:prstGeom prst="rect">
            <a:avLst/>
          </a:prstGeom>
          <a:noFill/>
          <a:ln>
            <a:solidFill>
              <a:schemeClr val="tx1"/>
            </a:solidFill>
          </a:ln>
        </p:spPr>
      </p:pic>
      <p:cxnSp>
        <p:nvCxnSpPr>
          <p:cNvPr id="57" name="Connettore 2 56"/>
          <p:cNvCxnSpPr/>
          <p:nvPr/>
        </p:nvCxnSpPr>
        <p:spPr>
          <a:xfrm>
            <a:off x="3707904" y="1988840"/>
            <a:ext cx="1620180" cy="64807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ttore 2 57"/>
          <p:cNvCxnSpPr/>
          <p:nvPr/>
        </p:nvCxnSpPr>
        <p:spPr>
          <a:xfrm flipH="1">
            <a:off x="3665136" y="3453544"/>
            <a:ext cx="2336230" cy="790627"/>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ttore 2 58"/>
          <p:cNvCxnSpPr/>
          <p:nvPr/>
        </p:nvCxnSpPr>
        <p:spPr>
          <a:xfrm>
            <a:off x="3668064" y="4383981"/>
            <a:ext cx="1458162" cy="93610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394020" y="2641602"/>
            <a:ext cx="492443" cy="2578067"/>
          </a:xfrm>
          <a:prstGeom prst="rect">
            <a:avLst/>
          </a:prstGeom>
          <a:solidFill>
            <a:srgbClr val="FFFF00"/>
          </a:solidFill>
        </p:spPr>
        <p:txBody>
          <a:bodyPr vert="vert270" wrap="square" rtlCol="0">
            <a:spAutoFit/>
          </a:bodyPr>
          <a:lstStyle/>
          <a:p>
            <a:pPr algn="ctr"/>
            <a:r>
              <a:rPr lang="it-IT" sz="2000" b="1" dirty="0" smtClean="0"/>
              <a:t>comunicazione</a:t>
            </a:r>
            <a:endParaRPr lang="it-IT" sz="2000" b="1" dirty="0"/>
          </a:p>
        </p:txBody>
      </p:sp>
    </p:spTree>
    <p:extLst>
      <p:ext uri="{BB962C8B-B14F-4D97-AF65-F5344CB8AC3E}">
        <p14:creationId xmlns:p14="http://schemas.microsoft.com/office/powerpoint/2010/main" val="49428968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Bottom)">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slide(fromBottom)">
                                      <p:cBhvr>
                                        <p:cTn id="12" dur="500"/>
                                        <p:tgtEl>
                                          <p:spTgt spid="57"/>
                                        </p:tgtEl>
                                      </p:cBhvr>
                                    </p:animEffect>
                                  </p:childTnLst>
                                </p:cTn>
                              </p:par>
                              <p:par>
                                <p:cTn id="13" presetID="12" presetClass="entr" presetSubtype="4"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lide(fromBottom)">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slide(fromBottom)">
                                      <p:cBhvr>
                                        <p:cTn id="20" dur="500"/>
                                        <p:tgtEl>
                                          <p:spTgt spid="58"/>
                                        </p:tgtEl>
                                      </p:cBhvr>
                                    </p:animEffect>
                                  </p:childTnLst>
                                </p:cTn>
                              </p:par>
                              <p:par>
                                <p:cTn id="21" presetID="12" presetClass="entr" presetSubtype="4"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slide(fromBottom)">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slide(fromBottom)">
                                      <p:cBhvr>
                                        <p:cTn id="28" dur="500"/>
                                        <p:tgtEl>
                                          <p:spTgt spid="59"/>
                                        </p:tgtEl>
                                      </p:cBhvr>
                                    </p:animEffect>
                                  </p:childTnLst>
                                </p:cTn>
                              </p:par>
                              <p:par>
                                <p:cTn id="29" presetID="12" presetClass="entr" presetSubtype="4"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slide(fromBottom)">
                                      <p:cBhvr>
                                        <p:cTn id="31" dur="5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descr="Schermata 2015-11-04 alle 16.12.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3758" y="0"/>
            <a:ext cx="4570241" cy="6451600"/>
          </a:xfrm>
          <a:prstGeom prst="rect">
            <a:avLst/>
          </a:prstGeom>
        </p:spPr>
      </p:pic>
      <p:pic>
        <p:nvPicPr>
          <p:cNvPr id="5" name="Immagine 4" descr="Schermata 2015-11-04 alle 16.17.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610100" cy="5448300"/>
          </a:xfrm>
          <a:prstGeom prst="rect">
            <a:avLst/>
          </a:prstGeom>
        </p:spPr>
      </p:pic>
    </p:spTree>
    <p:extLst>
      <p:ext uri="{BB962C8B-B14F-4D97-AF65-F5344CB8AC3E}">
        <p14:creationId xmlns:p14="http://schemas.microsoft.com/office/powerpoint/2010/main" val="234949362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p:txBody>
          <a:bodyPr/>
          <a:lstStyle>
            <a:lvl1pPr>
              <a:defRPr sz="3800">
                <a:solidFill>
                  <a:srgbClr val="FF6600"/>
                </a:solidFill>
              </a:defRPr>
            </a:lvl1pPr>
          </a:lstStyle>
          <a:p>
            <a:pPr>
              <a:defRPr sz="1800" b="0">
                <a:solidFill>
                  <a:srgbClr val="000000"/>
                </a:solidFill>
                <a:effectLst/>
              </a:defRPr>
            </a:pPr>
            <a:r>
              <a:rPr sz="2700" b="1" dirty="0">
                <a:solidFill>
                  <a:srgbClr val="000000"/>
                </a:solidFill>
                <a:effectLst>
                  <a:outerShdw blurRad="38100" dist="25400" dir="5400000" rotWithShape="0">
                    <a:srgbClr val="000000">
                      <a:alpha val="25000"/>
                    </a:srgbClr>
                  </a:outerShdw>
                </a:effectLst>
              </a:rPr>
              <a:t>Correlare la Qdv con gli articoli della UNCRPD</a:t>
            </a:r>
          </a:p>
        </p:txBody>
      </p:sp>
      <p:graphicFrame>
        <p:nvGraphicFramePr>
          <p:cNvPr id="143" name="Table 143"/>
          <p:cNvGraphicFramePr/>
          <p:nvPr/>
        </p:nvGraphicFramePr>
        <p:xfrm>
          <a:off x="179388" y="1268413"/>
          <a:ext cx="9021762" cy="5640387"/>
        </p:xfrm>
        <a:graphic>
          <a:graphicData uri="http://schemas.openxmlformats.org/drawingml/2006/table">
            <a:tbl>
              <a:tblPr firstRow="1" bandRow="1"/>
              <a:tblGrid>
                <a:gridCol w="1803293"/>
                <a:gridCol w="2944933"/>
                <a:gridCol w="4273536"/>
              </a:tblGrid>
              <a:tr h="370880">
                <a:tc>
                  <a:txBody>
                    <a:bodyPr/>
                    <a:lstStyle/>
                    <a:p>
                      <a:pPr lvl="0" algn="l">
                        <a:defRPr sz="1800">
                          <a:solidFill>
                            <a:srgbClr val="000000"/>
                          </a:solidFill>
                        </a:defRPr>
                      </a:pPr>
                      <a:r>
                        <a:rPr sz="1700" b="1">
                          <a:solidFill>
                            <a:srgbClr val="008000"/>
                          </a:solidFill>
                          <a:latin typeface="Cambria"/>
                          <a:ea typeface="Cambria"/>
                          <a:cs typeface="Cambria"/>
                        </a:rPr>
                        <a:t>Dominio QdV</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E8637"/>
                    </a:solidFill>
                  </a:tcPr>
                </a:tc>
                <a:tc>
                  <a:txBody>
                    <a:bodyPr/>
                    <a:lstStyle/>
                    <a:p>
                      <a:pPr lvl="0" algn="l">
                        <a:defRPr sz="1800">
                          <a:solidFill>
                            <a:srgbClr val="000000"/>
                          </a:solidFill>
                        </a:defRPr>
                      </a:pPr>
                      <a:r>
                        <a:rPr sz="1700" b="1">
                          <a:solidFill>
                            <a:srgbClr val="008000"/>
                          </a:solidFill>
                          <a:latin typeface="Cambria"/>
                          <a:ea typeface="Cambria"/>
                          <a:cs typeface="Cambria"/>
                        </a:rPr>
                        <a:t>Indicatore QdV</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E8637"/>
                    </a:solidFill>
                  </a:tcPr>
                </a:tc>
                <a:tc>
                  <a:txBody>
                    <a:bodyPr/>
                    <a:lstStyle/>
                    <a:p>
                      <a:pPr lvl="0" algn="l">
                        <a:defRPr sz="1800">
                          <a:solidFill>
                            <a:srgbClr val="000000"/>
                          </a:solidFill>
                        </a:defRPr>
                      </a:pPr>
                      <a:r>
                        <a:rPr sz="1700" b="1">
                          <a:solidFill>
                            <a:srgbClr val="008000"/>
                          </a:solidFill>
                          <a:latin typeface="Cambria"/>
                          <a:ea typeface="Cambria"/>
                          <a:cs typeface="Cambria"/>
                        </a:rPr>
                        <a:t>Articoli UNCRPD più correlati</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E8637"/>
                    </a:solidFill>
                  </a:tcPr>
                </a:tc>
              </a:tr>
              <a:tr h="460559">
                <a:tc>
                  <a:txBody>
                    <a:bodyPr/>
                    <a:lstStyle/>
                    <a:p>
                      <a:pPr lvl="0" algn="l">
                        <a:defRPr sz="1800">
                          <a:solidFill>
                            <a:srgbClr val="000000"/>
                          </a:solidFill>
                        </a:defRPr>
                      </a:pPr>
                      <a:r>
                        <a:rPr sz="1300" b="1" i="1" dirty="0">
                          <a:solidFill>
                            <a:srgbClr val="0000FF"/>
                          </a:solidFill>
                          <a:latin typeface="Cambria"/>
                          <a:ea typeface="Cambria"/>
                          <a:cs typeface="Cambria"/>
                        </a:rPr>
                        <a:t>Sviluppo personale</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D8CC"/>
                    </a:solidFill>
                  </a:tcPr>
                </a:tc>
                <a:tc>
                  <a:txBody>
                    <a:bodyPr/>
                    <a:lstStyle/>
                    <a:p>
                      <a:pPr lvl="0" algn="l">
                        <a:defRPr sz="1800">
                          <a:solidFill>
                            <a:srgbClr val="000000"/>
                          </a:solidFill>
                        </a:defRPr>
                      </a:pPr>
                      <a:r>
                        <a:rPr sz="1300" b="1" i="1" dirty="0">
                          <a:latin typeface="Cambria"/>
                          <a:ea typeface="Cambria"/>
                          <a:cs typeface="Cambria"/>
                        </a:rPr>
                        <a:t>Livello educativo, abilità personali, comportamento adattivo</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D8CC"/>
                    </a:solidFill>
                  </a:tcPr>
                </a:tc>
                <a:tc>
                  <a:txBody>
                    <a:bodyPr/>
                    <a:lstStyle/>
                    <a:p>
                      <a:pPr lvl="0" algn="l">
                        <a:defRPr sz="1800">
                          <a:solidFill>
                            <a:srgbClr val="000000"/>
                          </a:solidFill>
                        </a:defRPr>
                      </a:pPr>
                      <a:r>
                        <a:rPr sz="1300" b="1" i="1">
                          <a:solidFill>
                            <a:srgbClr val="5747C1"/>
                          </a:solidFill>
                          <a:latin typeface="Cambria"/>
                          <a:ea typeface="Cambria"/>
                          <a:cs typeface="Cambria"/>
                        </a:rPr>
                        <a:t>Educazione, art.24</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D8CC"/>
                    </a:solidFill>
                  </a:tcPr>
                </a:tc>
              </a:tr>
              <a:tr h="856818">
                <a:tc>
                  <a:txBody>
                    <a:bodyPr/>
                    <a:lstStyle/>
                    <a:p>
                      <a:pPr lvl="0" algn="l">
                        <a:defRPr sz="1800">
                          <a:solidFill>
                            <a:srgbClr val="000000"/>
                          </a:solidFill>
                        </a:defRPr>
                      </a:pPr>
                      <a:r>
                        <a:rPr sz="1300" b="1">
                          <a:solidFill>
                            <a:srgbClr val="0000FF"/>
                          </a:solidFill>
                          <a:latin typeface="Cambria"/>
                          <a:ea typeface="Cambria"/>
                          <a:cs typeface="Cambria"/>
                        </a:rPr>
                        <a:t>Autodeterminazione</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DE7"/>
                    </a:solidFill>
                  </a:tcPr>
                </a:tc>
                <a:tc>
                  <a:txBody>
                    <a:bodyPr/>
                    <a:lstStyle/>
                    <a:p>
                      <a:pPr lvl="0" algn="l">
                        <a:defRPr sz="1800">
                          <a:solidFill>
                            <a:srgbClr val="000000"/>
                          </a:solidFill>
                        </a:defRPr>
                      </a:pPr>
                      <a:r>
                        <a:rPr sz="1300" b="1" i="1" dirty="0">
                          <a:latin typeface="Cambria"/>
                          <a:ea typeface="Cambria"/>
                          <a:cs typeface="Cambria"/>
                        </a:rPr>
                        <a:t>Scelte, decisioni, autonomia, controllo personale, obiettivi personali</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DE7"/>
                    </a:solidFill>
                  </a:tcPr>
                </a:tc>
                <a:tc>
                  <a:txBody>
                    <a:bodyPr/>
                    <a:lstStyle/>
                    <a:p>
                      <a:pPr lvl="0" algn="l">
                        <a:defRPr sz="1800">
                          <a:solidFill>
                            <a:srgbClr val="000000"/>
                          </a:solidFill>
                        </a:defRPr>
                      </a:pPr>
                      <a:r>
                        <a:rPr sz="1300" b="1" i="1" dirty="0">
                          <a:solidFill>
                            <a:srgbClr val="5747C1"/>
                          </a:solidFill>
                          <a:latin typeface="Cambria"/>
                          <a:ea typeface="Cambria"/>
                          <a:cs typeface="Cambria"/>
                        </a:rPr>
                        <a:t>Libertà e sicurezza della persona ,14</a:t>
                      </a:r>
                    </a:p>
                    <a:p>
                      <a:pPr lvl="0" algn="l">
                        <a:defRPr sz="1800">
                          <a:solidFill>
                            <a:srgbClr val="000000"/>
                          </a:solidFill>
                        </a:defRPr>
                      </a:pPr>
                      <a:r>
                        <a:rPr sz="1300" b="1" i="1" dirty="0">
                          <a:solidFill>
                            <a:srgbClr val="5747C1"/>
                          </a:solidFill>
                          <a:latin typeface="Cambria"/>
                          <a:ea typeface="Cambria"/>
                          <a:cs typeface="Cambria"/>
                        </a:rPr>
                        <a:t>Vita indipendente e inclusione nella comunità, 19</a:t>
                      </a:r>
                    </a:p>
                    <a:p>
                      <a:pPr lvl="0" algn="l">
                        <a:defRPr sz="1800">
                          <a:solidFill>
                            <a:srgbClr val="000000"/>
                          </a:solidFill>
                        </a:defRPr>
                      </a:pPr>
                      <a:r>
                        <a:rPr sz="1300" b="1" i="1" dirty="0">
                          <a:solidFill>
                            <a:srgbClr val="5747C1"/>
                          </a:solidFill>
                          <a:latin typeface="Cambria"/>
                          <a:ea typeface="Cambria"/>
                          <a:cs typeface="Cambria"/>
                        </a:rPr>
                        <a:t>Libertà di espressione e di opinione, accesso all’informazione, 21</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DE7"/>
                    </a:solidFill>
                  </a:tcPr>
                </a:tc>
              </a:tr>
              <a:tr h="460559">
                <a:tc>
                  <a:txBody>
                    <a:bodyPr/>
                    <a:lstStyle/>
                    <a:p>
                      <a:pPr lvl="0" algn="l">
                        <a:defRPr sz="1800">
                          <a:solidFill>
                            <a:srgbClr val="000000"/>
                          </a:solidFill>
                        </a:defRPr>
                      </a:pPr>
                      <a:r>
                        <a:rPr sz="1300" b="1" i="1">
                          <a:solidFill>
                            <a:srgbClr val="0000FF"/>
                          </a:solidFill>
                          <a:latin typeface="Cambria"/>
                          <a:ea typeface="Cambria"/>
                          <a:cs typeface="Cambria"/>
                        </a:rPr>
                        <a:t>Relazioni interpersonali</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D8CC"/>
                    </a:solidFill>
                  </a:tcPr>
                </a:tc>
                <a:tc>
                  <a:txBody>
                    <a:bodyPr/>
                    <a:lstStyle/>
                    <a:p>
                      <a:pPr lvl="0" algn="l">
                        <a:defRPr sz="1800">
                          <a:solidFill>
                            <a:srgbClr val="000000"/>
                          </a:solidFill>
                        </a:defRPr>
                      </a:pPr>
                      <a:r>
                        <a:rPr sz="1300" b="1" i="1">
                          <a:latin typeface="Cambria"/>
                          <a:ea typeface="Cambria"/>
                          <a:cs typeface="Cambria"/>
                        </a:rPr>
                        <a:t>Reti sociali, amicizie, attività sociali, relazioni</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D8CC"/>
                    </a:solidFill>
                  </a:tcPr>
                </a:tc>
                <a:tc>
                  <a:txBody>
                    <a:bodyPr/>
                    <a:lstStyle/>
                    <a:p>
                      <a:pPr lvl="0" algn="l">
                        <a:defRPr sz="1800">
                          <a:solidFill>
                            <a:srgbClr val="000000"/>
                          </a:solidFill>
                        </a:defRPr>
                      </a:pPr>
                      <a:r>
                        <a:rPr sz="1300" b="1" i="1" dirty="0">
                          <a:solidFill>
                            <a:srgbClr val="5747C1"/>
                          </a:solidFill>
                          <a:latin typeface="Cambria"/>
                          <a:ea typeface="Cambria"/>
                          <a:cs typeface="Cambria"/>
                        </a:rPr>
                        <a:t>Rispetto per la casa e per la famiglia, 23</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D8CC"/>
                    </a:solidFill>
                  </a:tcPr>
                </a:tc>
              </a:tr>
              <a:tr h="1054947">
                <a:tc>
                  <a:txBody>
                    <a:bodyPr/>
                    <a:lstStyle/>
                    <a:p>
                      <a:pPr lvl="0" algn="l">
                        <a:defRPr sz="1800">
                          <a:solidFill>
                            <a:srgbClr val="000000"/>
                          </a:solidFill>
                        </a:defRPr>
                      </a:pPr>
                      <a:r>
                        <a:rPr sz="1300" b="1" i="1">
                          <a:solidFill>
                            <a:srgbClr val="0000FF"/>
                          </a:solidFill>
                          <a:latin typeface="Cambria"/>
                          <a:ea typeface="Cambria"/>
                          <a:cs typeface="Cambria"/>
                        </a:rPr>
                        <a:t>Inclusione sociale</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DE7"/>
                    </a:solidFill>
                  </a:tcPr>
                </a:tc>
                <a:tc>
                  <a:txBody>
                    <a:bodyPr/>
                    <a:lstStyle/>
                    <a:p>
                      <a:pPr lvl="0" algn="l">
                        <a:defRPr sz="1800">
                          <a:solidFill>
                            <a:srgbClr val="000000"/>
                          </a:solidFill>
                        </a:defRPr>
                      </a:pPr>
                      <a:r>
                        <a:rPr sz="1300" b="1" i="1">
                          <a:latin typeface="Cambria"/>
                          <a:ea typeface="Cambria"/>
                          <a:cs typeface="Cambria"/>
                        </a:rPr>
                        <a:t>Integrazione nella comunità, partecipazione, ruoli nella comunità, sostegni</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DE7"/>
                    </a:solidFill>
                  </a:tcPr>
                </a:tc>
                <a:tc>
                  <a:txBody>
                    <a:bodyPr/>
                    <a:lstStyle/>
                    <a:p>
                      <a:pPr lvl="0" algn="l">
                        <a:defRPr sz="1800">
                          <a:solidFill>
                            <a:srgbClr val="000000"/>
                          </a:solidFill>
                        </a:defRPr>
                      </a:pPr>
                      <a:r>
                        <a:rPr sz="1300" b="1" i="1" dirty="0">
                          <a:solidFill>
                            <a:srgbClr val="5747C1"/>
                          </a:solidFill>
                          <a:latin typeface="Cambria"/>
                          <a:ea typeface="Cambria"/>
                          <a:cs typeface="Cambria"/>
                        </a:rPr>
                        <a:t>Consapevolezza, 8, accessibilità, 9, libertà di movimento e nazionalità,18, mobilità personale, 20, partecipazione politica e alla vita pubblica, 29, partecipazione alla vita culturale, al tempo libero, allo sport e alla ricreazione, 30</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DE7"/>
                    </a:solidFill>
                  </a:tcPr>
                </a:tc>
              </a:tr>
              <a:tr h="856818">
                <a:tc>
                  <a:txBody>
                    <a:bodyPr/>
                    <a:lstStyle/>
                    <a:p>
                      <a:pPr lvl="0" algn="l">
                        <a:defRPr sz="1800">
                          <a:solidFill>
                            <a:srgbClr val="000000"/>
                          </a:solidFill>
                        </a:defRPr>
                      </a:pPr>
                      <a:r>
                        <a:rPr sz="1300" b="1" i="1">
                          <a:solidFill>
                            <a:srgbClr val="0000FF"/>
                          </a:solidFill>
                          <a:latin typeface="Cambria"/>
                          <a:ea typeface="Cambria"/>
                          <a:cs typeface="Cambria"/>
                        </a:rPr>
                        <a:t>Diritti</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D8CC"/>
                    </a:solidFill>
                  </a:tcPr>
                </a:tc>
                <a:tc>
                  <a:txBody>
                    <a:bodyPr/>
                    <a:lstStyle/>
                    <a:p>
                      <a:pPr lvl="0" algn="l">
                        <a:defRPr sz="1800">
                          <a:solidFill>
                            <a:srgbClr val="000000"/>
                          </a:solidFill>
                        </a:defRPr>
                      </a:pPr>
                      <a:r>
                        <a:rPr sz="1300" b="1" i="1">
                          <a:latin typeface="Cambria"/>
                          <a:ea typeface="Cambria"/>
                          <a:cs typeface="Cambria"/>
                        </a:rPr>
                        <a:t>Umani (rispetto, dignità, uguaglianza)</a:t>
                      </a:r>
                    </a:p>
                    <a:p>
                      <a:pPr lvl="0" algn="l">
                        <a:defRPr sz="1800">
                          <a:solidFill>
                            <a:srgbClr val="000000"/>
                          </a:solidFill>
                        </a:defRPr>
                      </a:pPr>
                      <a:r>
                        <a:rPr sz="1300" b="1" i="1">
                          <a:latin typeface="Cambria"/>
                          <a:ea typeface="Cambria"/>
                          <a:cs typeface="Cambria"/>
                        </a:rPr>
                        <a:t>Legali (accesso alla legge, processi dovuti)</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D8CC"/>
                    </a:solidFill>
                  </a:tcPr>
                </a:tc>
                <a:tc>
                  <a:txBody>
                    <a:bodyPr/>
                    <a:lstStyle/>
                    <a:p>
                      <a:pPr lvl="0" algn="l">
                        <a:defRPr sz="1800">
                          <a:solidFill>
                            <a:srgbClr val="000000"/>
                          </a:solidFill>
                        </a:defRPr>
                      </a:pPr>
                      <a:r>
                        <a:rPr sz="1300" b="1" i="1" dirty="0">
                          <a:solidFill>
                            <a:srgbClr val="5747C1"/>
                          </a:solidFill>
                          <a:latin typeface="Cambria"/>
                          <a:ea typeface="Cambria"/>
                          <a:cs typeface="Cambria"/>
                        </a:rPr>
                        <a:t>Uguaglianza e non discriminazione, 5-6-7-11, Diritto alla vita, 10, accesso alla giustizia,13, libertà da trattamenti o punizioni crudeli o disumani, 15, rispetto per la privacy, 22 </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D8CC"/>
                    </a:solidFill>
                  </a:tcPr>
                </a:tc>
              </a:tr>
              <a:tr h="460559">
                <a:tc>
                  <a:txBody>
                    <a:bodyPr/>
                    <a:lstStyle/>
                    <a:p>
                      <a:pPr lvl="0" algn="l">
                        <a:defRPr sz="1800">
                          <a:solidFill>
                            <a:srgbClr val="000000"/>
                          </a:solidFill>
                        </a:defRPr>
                      </a:pPr>
                      <a:r>
                        <a:rPr sz="1300" b="1" i="1">
                          <a:solidFill>
                            <a:srgbClr val="0000FF"/>
                          </a:solidFill>
                          <a:latin typeface="Cambria"/>
                          <a:ea typeface="Cambria"/>
                          <a:cs typeface="Cambria"/>
                        </a:rPr>
                        <a:t>Benessere emozionale</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DE7"/>
                    </a:solidFill>
                  </a:tcPr>
                </a:tc>
                <a:tc>
                  <a:txBody>
                    <a:bodyPr/>
                    <a:lstStyle/>
                    <a:p>
                      <a:pPr lvl="0" algn="l">
                        <a:defRPr sz="1800">
                          <a:solidFill>
                            <a:srgbClr val="000000"/>
                          </a:solidFill>
                        </a:defRPr>
                      </a:pPr>
                      <a:r>
                        <a:rPr sz="1300" b="1" i="1">
                          <a:latin typeface="Cambria"/>
                          <a:ea typeface="Cambria"/>
                          <a:cs typeface="Cambria"/>
                        </a:rPr>
                        <a:t>Salute e sicurezza, esperienze positive, contentezza, assenza di stress</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DE7"/>
                    </a:solidFill>
                  </a:tcPr>
                </a:tc>
                <a:tc>
                  <a:txBody>
                    <a:bodyPr/>
                    <a:lstStyle/>
                    <a:p>
                      <a:pPr lvl="0" algn="l">
                        <a:defRPr sz="1800">
                          <a:solidFill>
                            <a:srgbClr val="000000"/>
                          </a:solidFill>
                        </a:defRPr>
                      </a:pPr>
                      <a:r>
                        <a:rPr sz="1300" b="1" i="1" dirty="0">
                          <a:solidFill>
                            <a:srgbClr val="5747C1"/>
                          </a:solidFill>
                          <a:latin typeface="Cambria"/>
                          <a:ea typeface="Cambria"/>
                          <a:cs typeface="Cambria"/>
                        </a:rPr>
                        <a:t>Libertà dallo sfruttamento, dalla violenza e dagli abusi, 16, protezìone dell’integrità della Persona, 17</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DE7"/>
                    </a:solidFill>
                  </a:tcPr>
                </a:tc>
              </a:tr>
              <a:tr h="460559">
                <a:tc>
                  <a:txBody>
                    <a:bodyPr/>
                    <a:lstStyle/>
                    <a:p>
                      <a:pPr lvl="0" algn="l">
                        <a:defRPr sz="1800">
                          <a:solidFill>
                            <a:srgbClr val="000000"/>
                          </a:solidFill>
                        </a:defRPr>
                      </a:pPr>
                      <a:r>
                        <a:rPr sz="1300" b="1" i="1">
                          <a:solidFill>
                            <a:srgbClr val="0000FF"/>
                          </a:solidFill>
                          <a:latin typeface="Cambria"/>
                          <a:ea typeface="Cambria"/>
                          <a:cs typeface="Cambria"/>
                        </a:rPr>
                        <a:t>Benessere fisico</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D8CC"/>
                    </a:solidFill>
                  </a:tcPr>
                </a:tc>
                <a:tc>
                  <a:txBody>
                    <a:bodyPr/>
                    <a:lstStyle/>
                    <a:p>
                      <a:pPr lvl="0" algn="l">
                        <a:defRPr sz="1800">
                          <a:solidFill>
                            <a:srgbClr val="000000"/>
                          </a:solidFill>
                        </a:defRPr>
                      </a:pPr>
                      <a:r>
                        <a:rPr sz="1300" b="1" i="1">
                          <a:latin typeface="Cambria"/>
                          <a:ea typeface="Cambria"/>
                          <a:cs typeface="Cambria"/>
                        </a:rPr>
                        <a:t>Salute e stato di nutrizione, ricreazione, tempo libero</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D8CC"/>
                    </a:solidFill>
                  </a:tcPr>
                </a:tc>
                <a:tc>
                  <a:txBody>
                    <a:bodyPr/>
                    <a:lstStyle/>
                    <a:p>
                      <a:pPr lvl="0" algn="l">
                        <a:defRPr sz="1800">
                          <a:solidFill>
                            <a:srgbClr val="000000"/>
                          </a:solidFill>
                        </a:defRPr>
                      </a:pPr>
                      <a:r>
                        <a:rPr sz="1300" b="1" i="1" dirty="0">
                          <a:solidFill>
                            <a:srgbClr val="5747C1"/>
                          </a:solidFill>
                          <a:latin typeface="Cambria"/>
                          <a:ea typeface="Cambria"/>
                          <a:cs typeface="Cambria"/>
                        </a:rPr>
                        <a:t>Salute, 25, (Re)abilitazione, 26</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D8CC"/>
                    </a:solidFill>
                  </a:tcPr>
                </a:tc>
              </a:tr>
              <a:tr h="658688">
                <a:tc>
                  <a:txBody>
                    <a:bodyPr/>
                    <a:lstStyle/>
                    <a:p>
                      <a:pPr lvl="0" algn="l">
                        <a:defRPr sz="1800">
                          <a:solidFill>
                            <a:srgbClr val="000000"/>
                          </a:solidFill>
                        </a:defRPr>
                      </a:pPr>
                      <a:r>
                        <a:rPr sz="1300" b="1" i="1">
                          <a:solidFill>
                            <a:srgbClr val="0000FF"/>
                          </a:solidFill>
                          <a:latin typeface="Cambria"/>
                          <a:ea typeface="Cambria"/>
                          <a:cs typeface="Cambria"/>
                        </a:rPr>
                        <a:t>Benessere materiale</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DE7"/>
                    </a:solidFill>
                  </a:tcPr>
                </a:tc>
                <a:tc>
                  <a:txBody>
                    <a:bodyPr/>
                    <a:lstStyle/>
                    <a:p>
                      <a:pPr lvl="0" algn="l">
                        <a:defRPr sz="1800">
                          <a:solidFill>
                            <a:srgbClr val="000000"/>
                          </a:solidFill>
                        </a:defRPr>
                      </a:pPr>
                      <a:r>
                        <a:rPr sz="1300" b="1" i="1">
                          <a:latin typeface="Cambria"/>
                          <a:ea typeface="Cambria"/>
                          <a:cs typeface="Cambria"/>
                        </a:rPr>
                        <a:t>Condizione economica, livello occupazionale, proprietà, disponibilità di beni</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DE7"/>
                    </a:solidFill>
                  </a:tcPr>
                </a:tc>
                <a:tc>
                  <a:txBody>
                    <a:bodyPr/>
                    <a:lstStyle/>
                    <a:p>
                      <a:pPr lvl="0" algn="l">
                        <a:defRPr sz="1800">
                          <a:solidFill>
                            <a:srgbClr val="000000"/>
                          </a:solidFill>
                        </a:defRPr>
                      </a:pPr>
                      <a:r>
                        <a:rPr sz="1300" b="1" i="1" dirty="0">
                          <a:solidFill>
                            <a:srgbClr val="5747C1"/>
                          </a:solidFill>
                          <a:latin typeface="Cambria"/>
                          <a:ea typeface="Cambria"/>
                          <a:cs typeface="Cambria"/>
                        </a:rPr>
                        <a:t>Lavoro e impiego, 27, standard adeguati di vita e di protezione sociale, 28</a:t>
                      </a:r>
                    </a:p>
                  </a:txBody>
                  <a:tcPr marL="32150" marR="32150" marT="32150" marB="3215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DE7"/>
                    </a:solidFill>
                  </a:tcPr>
                </a:tc>
              </a:tr>
            </a:tbl>
          </a:graphicData>
        </a:graphic>
      </p:graphicFrame>
    </p:spTree>
    <p:extLst>
      <p:ext uri="{BB962C8B-B14F-4D97-AF65-F5344CB8AC3E}">
        <p14:creationId xmlns:p14="http://schemas.microsoft.com/office/powerpoint/2010/main" val="304772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Progetto di Vita</a:t>
            </a:r>
            <a:endParaRPr lang="it-IT" b="1" dirty="0">
              <a:solidFill>
                <a:srgbClr val="FF0000"/>
              </a:solidFill>
            </a:endParaRPr>
          </a:p>
        </p:txBody>
      </p:sp>
      <p:pic>
        <p:nvPicPr>
          <p:cNvPr id="4" name="Segnaposto contenuto 3" descr="Macintosh HD:Users:admin:Desktop:FAMIGLIA DOWN.tif"/>
          <p:cNvPicPr>
            <a:picLocks noGrp="1"/>
          </p:cNvPicPr>
          <p:nvPr>
            <p:ph idx="1"/>
          </p:nvPr>
        </p:nvPicPr>
        <p:blipFill>
          <a:blip r:embed="rId2">
            <a:extLst>
              <a:ext uri="{28A0092B-C50C-407E-A947-70E740481C1C}">
                <a14:useLocalDpi xmlns:a14="http://schemas.microsoft.com/office/drawing/2010/main" val="0"/>
              </a:ext>
            </a:extLst>
          </a:blip>
          <a:srcRect t="13092" b="13092"/>
          <a:stretch>
            <a:fillRect/>
          </a:stretch>
        </p:blipFill>
        <p:spPr bwMode="auto">
          <a:xfrm>
            <a:off x="457200" y="1600201"/>
            <a:ext cx="6887071" cy="3525132"/>
          </a:xfrm>
          <a:prstGeom prst="rect">
            <a:avLst/>
          </a:prstGeom>
          <a:noFill/>
          <a:ln>
            <a:noFill/>
          </a:ln>
        </p:spPr>
      </p:pic>
      <p:sp>
        <p:nvSpPr>
          <p:cNvPr id="3" name="CasellaDiTesto 2"/>
          <p:cNvSpPr txBox="1"/>
          <p:nvPr/>
        </p:nvSpPr>
        <p:spPr>
          <a:xfrm>
            <a:off x="457199" y="5354824"/>
            <a:ext cx="5861933" cy="1200328"/>
          </a:xfrm>
          <a:prstGeom prst="rect">
            <a:avLst/>
          </a:prstGeom>
          <a:noFill/>
        </p:spPr>
        <p:txBody>
          <a:bodyPr wrap="square" rtlCol="0">
            <a:spAutoFit/>
          </a:bodyPr>
          <a:lstStyle/>
          <a:p>
            <a:r>
              <a:rPr lang="it-IT" sz="2400" b="1" dirty="0" smtClean="0">
                <a:solidFill>
                  <a:srgbClr val="3366FF"/>
                </a:solidFill>
              </a:rPr>
              <a:t>Luigi Croce</a:t>
            </a:r>
          </a:p>
          <a:p>
            <a:r>
              <a:rPr lang="it-IT" sz="2400" b="1" dirty="0">
                <a:solidFill>
                  <a:srgbClr val="3366FF"/>
                </a:solidFill>
                <a:hlinkClick r:id="rId3"/>
              </a:rPr>
              <a:t>l</a:t>
            </a:r>
            <a:r>
              <a:rPr lang="it-IT" sz="2400" b="1" dirty="0" smtClean="0">
                <a:solidFill>
                  <a:srgbClr val="3366FF"/>
                </a:solidFill>
                <a:hlinkClick r:id="rId3"/>
              </a:rPr>
              <a:t>uigi.croce@unicatt.it</a:t>
            </a:r>
            <a:endParaRPr lang="it-IT" sz="2400" b="1" dirty="0" smtClean="0">
              <a:solidFill>
                <a:srgbClr val="3366FF"/>
              </a:solidFill>
            </a:endParaRPr>
          </a:p>
          <a:p>
            <a:r>
              <a:rPr lang="it-IT" sz="2400" b="1" dirty="0" err="1">
                <a:solidFill>
                  <a:srgbClr val="3366FF"/>
                </a:solidFill>
              </a:rPr>
              <a:t>l</a:t>
            </a:r>
            <a:r>
              <a:rPr lang="it-IT" sz="2400" b="1" dirty="0" err="1" smtClean="0">
                <a:solidFill>
                  <a:srgbClr val="3366FF"/>
                </a:solidFill>
              </a:rPr>
              <a:t>uigi.croce@anffas.net</a:t>
            </a:r>
            <a:endParaRPr lang="it-IT" sz="2400" b="1" dirty="0">
              <a:solidFill>
                <a:srgbClr val="3366FF"/>
              </a:solidFill>
            </a:endParaRPr>
          </a:p>
        </p:txBody>
      </p:sp>
    </p:spTree>
    <p:extLst>
      <p:ext uri="{BB962C8B-B14F-4D97-AF65-F5344CB8AC3E}">
        <p14:creationId xmlns:p14="http://schemas.microsoft.com/office/powerpoint/2010/main" val="4753227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44751" y="1052513"/>
            <a:ext cx="6242049" cy="1143000"/>
          </a:xfrm>
        </p:spPr>
        <p:txBody>
          <a:bodyPr>
            <a:normAutofit fontScale="90000"/>
          </a:bodyPr>
          <a:lstStyle/>
          <a:p>
            <a:r>
              <a:rPr lang="it-IT" dirty="0" smtClean="0"/>
              <a:t>Convenzione ONU Diritti delle Persone con Disabilità</a:t>
            </a:r>
            <a:endParaRPr lang="it-IT" dirty="0"/>
          </a:p>
        </p:txBody>
      </p:sp>
      <p:sp>
        <p:nvSpPr>
          <p:cNvPr id="3" name="Segnaposto contenuto 2"/>
          <p:cNvSpPr>
            <a:spLocks noGrp="1"/>
          </p:cNvSpPr>
          <p:nvPr>
            <p:ph idx="1"/>
          </p:nvPr>
        </p:nvSpPr>
        <p:spPr>
          <a:xfrm>
            <a:off x="457200" y="2667000"/>
            <a:ext cx="8043890" cy="3806952"/>
          </a:xfrm>
        </p:spPr>
        <p:txBody>
          <a:bodyPr>
            <a:normAutofit fontScale="70000" lnSpcReduction="20000"/>
          </a:bodyPr>
          <a:lstStyle/>
          <a:p>
            <a:r>
              <a:rPr lang="it-IT" b="1" dirty="0" smtClean="0"/>
              <a:t>Articolo 1</a:t>
            </a:r>
          </a:p>
          <a:p>
            <a:r>
              <a:rPr lang="it-IT" b="1" i="1" dirty="0" smtClean="0"/>
              <a:t>Scopo</a:t>
            </a:r>
          </a:p>
          <a:p>
            <a:pPr>
              <a:buNone/>
            </a:pPr>
            <a:r>
              <a:rPr lang="it-IT" dirty="0" smtClean="0"/>
              <a:t>1. Scopo della presente Convenzione è promuovere, proteggere e garantire il pieno ed uguale godimento di tutti i diritti umani e di tutte le libertà fondamentali da parte delle persone con disabilità, e promuovere il rispetto per la loro intrinseca dignità.</a:t>
            </a:r>
          </a:p>
          <a:p>
            <a:endParaRPr lang="it-IT" dirty="0" smtClean="0"/>
          </a:p>
          <a:p>
            <a:pPr>
              <a:buNone/>
            </a:pPr>
            <a:r>
              <a:rPr lang="it-IT" dirty="0" smtClean="0"/>
              <a:t>2. </a:t>
            </a:r>
            <a:r>
              <a:rPr lang="it-IT" b="1" dirty="0" smtClean="0"/>
              <a:t>Per</a:t>
            </a:r>
            <a:r>
              <a:rPr lang="it-IT" dirty="0" smtClean="0"/>
              <a:t> </a:t>
            </a:r>
            <a:r>
              <a:rPr lang="it-IT" b="1" dirty="0" smtClean="0"/>
              <a:t>Persone con disabilità si intendono coloro che presentano durature menomazioni fisiche, mentali, intellettuali o sensoriali che in interazione con barriere di diversa natura possono ostacolare la loro piena ed effettiva partecipazione nella società su base di uguaglianza con gli altri.</a:t>
            </a:r>
            <a:endParaRPr lang="it-IT" b="1" dirty="0"/>
          </a:p>
        </p:txBody>
      </p:sp>
      <p:pic>
        <p:nvPicPr>
          <p:cNvPr id="4" name="Immagine 3"/>
          <p:cNvPicPr>
            <a:picLocks noChangeAspect="1"/>
          </p:cNvPicPr>
          <p:nvPr/>
        </p:nvPicPr>
        <p:blipFill>
          <a:blip r:embed="rId2"/>
          <a:stretch>
            <a:fillRect/>
          </a:stretch>
        </p:blipFill>
        <p:spPr>
          <a:xfrm>
            <a:off x="1" y="0"/>
            <a:ext cx="2444750" cy="298034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Articolo 25 </a:t>
            </a:r>
            <a:r>
              <a:rPr lang="it-IT" b="1" i="1" dirty="0" smtClean="0"/>
              <a:t>Salute</a:t>
            </a:r>
            <a:br>
              <a:rPr lang="it-IT" b="1" i="1" dirty="0" smtClean="0"/>
            </a:br>
            <a:endParaRPr lang="it-IT" dirty="0"/>
          </a:p>
        </p:txBody>
      </p:sp>
      <p:sp>
        <p:nvSpPr>
          <p:cNvPr id="3" name="Segnaposto contenuto 2"/>
          <p:cNvSpPr>
            <a:spLocks noGrp="1"/>
          </p:cNvSpPr>
          <p:nvPr>
            <p:ph idx="1"/>
          </p:nvPr>
        </p:nvSpPr>
        <p:spPr>
          <a:xfrm>
            <a:off x="1" y="968864"/>
            <a:ext cx="9001125" cy="4873752"/>
          </a:xfrm>
        </p:spPr>
        <p:txBody>
          <a:bodyPr>
            <a:noAutofit/>
          </a:bodyPr>
          <a:lstStyle/>
          <a:p>
            <a:pPr>
              <a:buNone/>
            </a:pPr>
            <a:r>
              <a:rPr lang="it-IT" sz="2000" dirty="0" smtClean="0"/>
              <a:t>Gli Stati Parti riconoscono che le persone con disabilità hanno il diritto di</a:t>
            </a:r>
          </a:p>
          <a:p>
            <a:pPr>
              <a:buNone/>
            </a:pPr>
            <a:r>
              <a:rPr lang="it-IT" sz="2000" dirty="0" smtClean="0"/>
              <a:t>godere del </a:t>
            </a:r>
            <a:r>
              <a:rPr lang="it-IT" sz="2000" b="1" dirty="0" smtClean="0">
                <a:solidFill>
                  <a:srgbClr val="FF0000"/>
                </a:solidFill>
              </a:rPr>
              <a:t>migliore stato di salute possibile, senza discriminazioni fondate</a:t>
            </a:r>
          </a:p>
          <a:p>
            <a:pPr>
              <a:buNone/>
            </a:pPr>
            <a:r>
              <a:rPr lang="it-IT" sz="2000" b="1" dirty="0" smtClean="0">
                <a:solidFill>
                  <a:srgbClr val="FF0000"/>
                </a:solidFill>
              </a:rPr>
              <a:t>sulla disabilità. </a:t>
            </a:r>
            <a:r>
              <a:rPr lang="it-IT" sz="2000" dirty="0" smtClean="0"/>
              <a:t>Gli Stati Parti adottano tutte le misure adeguate a garantire</a:t>
            </a:r>
          </a:p>
          <a:p>
            <a:pPr>
              <a:buNone/>
            </a:pPr>
            <a:r>
              <a:rPr lang="it-IT" sz="2000" dirty="0" smtClean="0"/>
              <a:t>loro </a:t>
            </a:r>
            <a:r>
              <a:rPr lang="it-IT" sz="2000" b="1" dirty="0" smtClean="0">
                <a:solidFill>
                  <a:srgbClr val="FF0000"/>
                </a:solidFill>
              </a:rPr>
              <a:t>l’accesso a servizi sanitari che tengano conto delle specifiche</a:t>
            </a:r>
          </a:p>
          <a:p>
            <a:pPr>
              <a:buNone/>
            </a:pPr>
            <a:r>
              <a:rPr lang="it-IT" sz="2000" b="1" dirty="0" smtClean="0">
                <a:solidFill>
                  <a:srgbClr val="FF0000"/>
                </a:solidFill>
              </a:rPr>
              <a:t>differenze di genere, inclusi i servizi di riabilitazione</a:t>
            </a:r>
            <a:r>
              <a:rPr lang="it-IT" sz="2000" dirty="0" smtClean="0"/>
              <a:t>. In particolare, gli</a:t>
            </a:r>
          </a:p>
          <a:p>
            <a:pPr>
              <a:buNone/>
            </a:pPr>
            <a:r>
              <a:rPr lang="it-IT" sz="2000" dirty="0" smtClean="0"/>
              <a:t>Stati Parti devono:</a:t>
            </a:r>
          </a:p>
          <a:p>
            <a:pPr>
              <a:buNone/>
            </a:pPr>
            <a:r>
              <a:rPr lang="it-IT" sz="2000" dirty="0" smtClean="0"/>
              <a:t>(a) fornire alle persone con disabilità servizi sanitari gratuiti o a costi</a:t>
            </a:r>
          </a:p>
          <a:p>
            <a:pPr>
              <a:buNone/>
            </a:pPr>
            <a:r>
              <a:rPr lang="it-IT" sz="2000" dirty="0" smtClean="0"/>
              <a:t>accessibili, che coprano la stessa varietà e che siano della stessa qualità</a:t>
            </a:r>
          </a:p>
          <a:p>
            <a:pPr>
              <a:buNone/>
            </a:pPr>
            <a:r>
              <a:rPr lang="it-IT" sz="2000" dirty="0" smtClean="0"/>
              <a:t>dei servizi e programmi sanitari forniti alle altre persone, compresi i</a:t>
            </a:r>
          </a:p>
          <a:p>
            <a:pPr>
              <a:buNone/>
            </a:pPr>
            <a:r>
              <a:rPr lang="it-IT" sz="2000" dirty="0" smtClean="0"/>
              <a:t>servizi sanitari nella sfera della salute sessuale e riproduttiva e i</a:t>
            </a:r>
          </a:p>
          <a:p>
            <a:pPr>
              <a:buNone/>
            </a:pPr>
            <a:r>
              <a:rPr lang="it-IT" sz="2000" dirty="0" smtClean="0"/>
              <a:t>programmi di salute pubblica destinati alla popolazione;</a:t>
            </a:r>
          </a:p>
          <a:p>
            <a:pPr>
              <a:buNone/>
            </a:pPr>
            <a:r>
              <a:rPr lang="it-IT" sz="2000" dirty="0" smtClean="0"/>
              <a:t>(b) fornire alle persone con disabilità i servizi sanitari di cui hanno</a:t>
            </a:r>
          </a:p>
          <a:p>
            <a:pPr>
              <a:buNone/>
            </a:pPr>
            <a:r>
              <a:rPr lang="it-IT" sz="2000" dirty="0" smtClean="0"/>
              <a:t>necessità proprio in ragione delle loro disabilità, compresi i servizi di</a:t>
            </a:r>
          </a:p>
          <a:p>
            <a:pPr>
              <a:buNone/>
            </a:pPr>
            <a:r>
              <a:rPr lang="it-IT" sz="2000" dirty="0" smtClean="0"/>
              <a:t>diagnosi precoce e di intervento d’urgenza, e i servizi destinati a ridurre</a:t>
            </a:r>
          </a:p>
          <a:p>
            <a:pPr>
              <a:buNone/>
            </a:pPr>
            <a:r>
              <a:rPr lang="it-IT" sz="2000" dirty="0" smtClean="0"/>
              <a:t>al minimo ed a prevenire ulteriori disabilità, segnatamente tra i minori e gli anziani;</a:t>
            </a:r>
            <a:endParaRPr lang="it-IT" sz="2000" dirty="0"/>
          </a:p>
        </p:txBody>
      </p:sp>
      <p:pic>
        <p:nvPicPr>
          <p:cNvPr id="4" name="Immagine 3"/>
          <p:cNvPicPr>
            <a:picLocks noChangeAspect="1"/>
          </p:cNvPicPr>
          <p:nvPr/>
        </p:nvPicPr>
        <p:blipFill>
          <a:blip r:embed="rId2"/>
          <a:stretch>
            <a:fillRect/>
          </a:stretch>
        </p:blipFill>
        <p:spPr>
          <a:xfrm>
            <a:off x="1" y="1"/>
            <a:ext cx="1574403" cy="9688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457200" y="322243"/>
            <a:ext cx="8496300" cy="5902472"/>
          </a:xfrm>
        </p:spPr>
        <p:txBody>
          <a:bodyPr>
            <a:normAutofit/>
          </a:bodyPr>
          <a:lstStyle/>
          <a:p>
            <a:pPr>
              <a:buNone/>
            </a:pPr>
            <a:r>
              <a:rPr lang="it-IT" sz="2000" b="1" dirty="0" smtClean="0"/>
              <a:t>(c) fornire questi servizi sanitari alle persone con disabilità il più vicino</a:t>
            </a:r>
          </a:p>
          <a:p>
            <a:pPr>
              <a:buNone/>
            </a:pPr>
            <a:r>
              <a:rPr lang="it-IT" sz="2000" b="1" dirty="0" smtClean="0"/>
              <a:t>possibile alle proprie comunità, comprese le aree rurali;</a:t>
            </a:r>
          </a:p>
          <a:p>
            <a:pPr>
              <a:buNone/>
            </a:pPr>
            <a:r>
              <a:rPr lang="it-IT" sz="2000" b="1" dirty="0" smtClean="0"/>
              <a:t>(d) richiedere agli </a:t>
            </a:r>
            <a:r>
              <a:rPr lang="it-IT" sz="2000" b="1" dirty="0" smtClean="0">
                <a:solidFill>
                  <a:srgbClr val="FF0000"/>
                </a:solidFill>
              </a:rPr>
              <a:t>specialisti sanitari</a:t>
            </a:r>
            <a:r>
              <a:rPr lang="it-IT" sz="2000" b="1" dirty="0" smtClean="0"/>
              <a:t> di prestare alle persone con disabilità</a:t>
            </a:r>
          </a:p>
          <a:p>
            <a:pPr>
              <a:buNone/>
            </a:pPr>
            <a:r>
              <a:rPr lang="it-IT" sz="2000" b="1" dirty="0" smtClean="0"/>
              <a:t>cure della medesima qualità di quelle fornite agli altri, in particolare</a:t>
            </a:r>
          </a:p>
          <a:p>
            <a:pPr>
              <a:buNone/>
            </a:pPr>
            <a:r>
              <a:rPr lang="it-IT" sz="2000" b="1" dirty="0" smtClean="0"/>
              <a:t>ottenendo il </a:t>
            </a:r>
            <a:r>
              <a:rPr lang="it-IT" sz="2000" b="1" dirty="0" smtClean="0">
                <a:solidFill>
                  <a:srgbClr val="FF0000"/>
                </a:solidFill>
              </a:rPr>
              <a:t>consenso libero e informato della persona con disabilità</a:t>
            </a:r>
          </a:p>
          <a:p>
            <a:pPr>
              <a:buNone/>
            </a:pPr>
            <a:r>
              <a:rPr lang="it-IT" sz="2000" b="1" dirty="0" smtClean="0"/>
              <a:t>coinvolta, accrescendo, tra l’altro, la conoscenza dei diritti umani,</a:t>
            </a:r>
          </a:p>
          <a:p>
            <a:pPr>
              <a:buNone/>
            </a:pPr>
            <a:r>
              <a:rPr lang="it-IT" sz="2000" b="1" dirty="0" smtClean="0"/>
              <a:t>della dignità, dell’autonomia, e dei bisogni delle persone con disabilità</a:t>
            </a:r>
          </a:p>
          <a:p>
            <a:pPr>
              <a:buNone/>
            </a:pPr>
            <a:r>
              <a:rPr lang="it-IT" sz="2000" b="1" dirty="0" smtClean="0"/>
              <a:t>attraverso la formazione e l’adozione di regole deontologiche nel</a:t>
            </a:r>
          </a:p>
          <a:p>
            <a:pPr>
              <a:buNone/>
            </a:pPr>
            <a:r>
              <a:rPr lang="it-IT" sz="2000" b="1" dirty="0" smtClean="0"/>
              <a:t>campo della sanità pubblica e privata;</a:t>
            </a:r>
          </a:p>
          <a:p>
            <a:pPr>
              <a:buNone/>
            </a:pPr>
            <a:r>
              <a:rPr lang="it-IT" sz="2000" b="1" dirty="0" smtClean="0"/>
              <a:t>(e) vietare nel settore delle assicurazioni le </a:t>
            </a:r>
            <a:r>
              <a:rPr lang="it-IT" sz="2000" b="1" dirty="0" smtClean="0">
                <a:solidFill>
                  <a:srgbClr val="FF0000"/>
                </a:solidFill>
              </a:rPr>
              <a:t>discriminazioni</a:t>
            </a:r>
            <a:r>
              <a:rPr lang="it-IT" sz="2000" b="1" dirty="0" smtClean="0"/>
              <a:t> a danno delle</a:t>
            </a:r>
          </a:p>
          <a:p>
            <a:pPr>
              <a:buNone/>
            </a:pPr>
            <a:r>
              <a:rPr lang="it-IT" sz="2000" b="1" dirty="0" smtClean="0"/>
              <a:t>persone con disabilità, le quali devono poter ottenere, a condizioni</a:t>
            </a:r>
          </a:p>
          <a:p>
            <a:pPr>
              <a:buNone/>
            </a:pPr>
            <a:r>
              <a:rPr lang="it-IT" sz="2000" b="1" dirty="0" smtClean="0"/>
              <a:t>eque e ragionevoli, un’assicurazione per malattia e, nei paesi nei</a:t>
            </a:r>
          </a:p>
          <a:p>
            <a:pPr>
              <a:buNone/>
            </a:pPr>
            <a:r>
              <a:rPr lang="it-IT" sz="2000" b="1" dirty="0" smtClean="0"/>
              <a:t>quali sia consentito dalla legislazione nazionale, un’assicurazione</a:t>
            </a:r>
          </a:p>
          <a:p>
            <a:pPr>
              <a:buNone/>
            </a:pPr>
            <a:r>
              <a:rPr lang="it-IT" sz="2000" b="1" dirty="0" smtClean="0"/>
              <a:t>sulla vita;</a:t>
            </a:r>
          </a:p>
          <a:p>
            <a:pPr>
              <a:buNone/>
            </a:pPr>
            <a:r>
              <a:rPr lang="it-IT" sz="2000" b="1" dirty="0" smtClean="0"/>
              <a:t>(f) </a:t>
            </a:r>
            <a:r>
              <a:rPr lang="it-IT" sz="2000" b="1" dirty="0" smtClean="0">
                <a:solidFill>
                  <a:srgbClr val="FF0000"/>
                </a:solidFill>
              </a:rPr>
              <a:t>prevenire il rifiuto discriminatorio di assistenza medica o di prestazione</a:t>
            </a:r>
          </a:p>
          <a:p>
            <a:pPr>
              <a:buNone/>
            </a:pPr>
            <a:r>
              <a:rPr lang="it-IT" sz="2000" b="1" dirty="0" smtClean="0">
                <a:solidFill>
                  <a:srgbClr val="FF0000"/>
                </a:solidFill>
              </a:rPr>
              <a:t>di cure e servizi sanitari o di cibo e liquidi in ragione della disabilità.</a:t>
            </a:r>
            <a:endParaRPr lang="it-IT" sz="20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Articolo 26</a:t>
            </a:r>
            <a:br>
              <a:rPr lang="it-IT" b="1" dirty="0" smtClean="0"/>
            </a:br>
            <a:r>
              <a:rPr lang="it-IT" b="1" i="1" dirty="0" smtClean="0"/>
              <a:t>Abilitazione e riabilitazione</a:t>
            </a:r>
            <a:endParaRPr lang="it-IT" dirty="0"/>
          </a:p>
        </p:txBody>
      </p:sp>
      <p:sp>
        <p:nvSpPr>
          <p:cNvPr id="3" name="Segnaposto contenuto 2"/>
          <p:cNvSpPr>
            <a:spLocks noGrp="1"/>
          </p:cNvSpPr>
          <p:nvPr>
            <p:ph idx="1"/>
          </p:nvPr>
        </p:nvSpPr>
        <p:spPr>
          <a:xfrm>
            <a:off x="457200" y="1600200"/>
            <a:ext cx="8686800" cy="5067300"/>
          </a:xfrm>
        </p:spPr>
        <p:txBody>
          <a:bodyPr>
            <a:normAutofit fontScale="32500" lnSpcReduction="20000"/>
          </a:bodyPr>
          <a:lstStyle/>
          <a:p>
            <a:endParaRPr lang="it-IT" b="1" i="1" dirty="0" smtClean="0"/>
          </a:p>
          <a:p>
            <a:pPr>
              <a:buNone/>
            </a:pPr>
            <a:r>
              <a:rPr lang="it-IT" sz="6200" dirty="0" smtClean="0"/>
              <a:t>1. Gli Stati Parti adottano misure efficaci e adeguate, in particolare facendo</a:t>
            </a:r>
          </a:p>
          <a:p>
            <a:pPr>
              <a:buNone/>
            </a:pPr>
            <a:r>
              <a:rPr lang="it-IT" sz="6200" dirty="0" smtClean="0"/>
              <a:t>ricorso a forme di mutuo sostegno, al fine di permettere alle persone con</a:t>
            </a:r>
          </a:p>
          <a:p>
            <a:pPr>
              <a:buNone/>
            </a:pPr>
            <a:r>
              <a:rPr lang="it-IT" sz="6200" dirty="0" smtClean="0"/>
              <a:t>disabilità di ottenere e conservare la massima autonomia, le piene facoltà</a:t>
            </a:r>
          </a:p>
          <a:p>
            <a:pPr>
              <a:buNone/>
            </a:pPr>
            <a:r>
              <a:rPr lang="it-IT" sz="6200" dirty="0" smtClean="0"/>
              <a:t>fisiche, mentali, sociali e professionali, ed il pieno inserimento e</a:t>
            </a:r>
          </a:p>
          <a:p>
            <a:pPr>
              <a:buNone/>
            </a:pPr>
            <a:r>
              <a:rPr lang="it-IT" sz="6200" dirty="0" smtClean="0"/>
              <a:t>partecipazione in tutti gli ambiti della vita. A questo scopo, gli Stati Parti</a:t>
            </a:r>
          </a:p>
          <a:p>
            <a:pPr>
              <a:buNone/>
            </a:pPr>
            <a:r>
              <a:rPr lang="it-IT" sz="6200" dirty="0" smtClean="0"/>
              <a:t>organizzano, rafforzano e sviluppano </a:t>
            </a:r>
            <a:r>
              <a:rPr lang="it-IT" sz="6200" b="1" dirty="0" smtClean="0">
                <a:solidFill>
                  <a:srgbClr val="FF0000"/>
                </a:solidFill>
              </a:rPr>
              <a:t>servizi e programmi complessivi per</a:t>
            </a:r>
          </a:p>
          <a:p>
            <a:pPr>
              <a:buNone/>
            </a:pPr>
            <a:r>
              <a:rPr lang="it-IT" sz="6200" b="1" dirty="0" smtClean="0">
                <a:solidFill>
                  <a:srgbClr val="FF0000"/>
                </a:solidFill>
              </a:rPr>
              <a:t>l’abilitazione e la riabilitazione, in particolare nei settori della sanità,</a:t>
            </a:r>
          </a:p>
          <a:p>
            <a:pPr>
              <a:buNone/>
            </a:pPr>
            <a:r>
              <a:rPr lang="it-IT" sz="6200" b="1" dirty="0" smtClean="0">
                <a:solidFill>
                  <a:srgbClr val="FF0000"/>
                </a:solidFill>
              </a:rPr>
              <a:t>dell’occupazione, dell’istruzione e dei servizi sociali</a:t>
            </a:r>
            <a:r>
              <a:rPr lang="it-IT" sz="6200" dirty="0" smtClean="0"/>
              <a:t>, in modo che questi</a:t>
            </a:r>
          </a:p>
          <a:p>
            <a:pPr>
              <a:buNone/>
            </a:pPr>
            <a:r>
              <a:rPr lang="it-IT" sz="6200" dirty="0" smtClean="0"/>
              <a:t>servizi e programmi:</a:t>
            </a:r>
          </a:p>
          <a:p>
            <a:pPr>
              <a:buNone/>
            </a:pPr>
            <a:r>
              <a:rPr lang="it-IT" sz="6200" dirty="0" smtClean="0"/>
              <a:t>(a) abbiano inizio nelle fasi più precoci possibili e siano basati su una</a:t>
            </a:r>
          </a:p>
          <a:p>
            <a:pPr>
              <a:buNone/>
            </a:pPr>
            <a:r>
              <a:rPr lang="it-IT" sz="6200" b="1" dirty="0" smtClean="0">
                <a:solidFill>
                  <a:srgbClr val="FF0000"/>
                </a:solidFill>
              </a:rPr>
              <a:t>valutazione multidisciplinare dei bisogni e delle abilità di ciascuno</a:t>
            </a:r>
            <a:r>
              <a:rPr lang="it-IT" sz="6200" dirty="0" smtClean="0"/>
              <a:t>;</a:t>
            </a:r>
          </a:p>
          <a:p>
            <a:pPr>
              <a:buNone/>
            </a:pPr>
            <a:r>
              <a:rPr lang="it-IT" sz="6200" dirty="0" smtClean="0"/>
              <a:t>(b) facilitino la </a:t>
            </a:r>
            <a:r>
              <a:rPr lang="it-IT" sz="6200" b="1" dirty="0" smtClean="0">
                <a:solidFill>
                  <a:srgbClr val="FF0000"/>
                </a:solidFill>
              </a:rPr>
              <a:t>partecipazione e l’integrazione nella comunità </a:t>
            </a:r>
            <a:r>
              <a:rPr lang="it-IT" sz="6200" dirty="0" smtClean="0"/>
              <a:t>e in tutti gli</a:t>
            </a:r>
          </a:p>
          <a:p>
            <a:pPr>
              <a:buNone/>
            </a:pPr>
            <a:r>
              <a:rPr lang="it-IT" sz="6200" dirty="0" smtClean="0"/>
              <a:t>aspetti della società, siano volontariamente posti a disposizione delle</a:t>
            </a:r>
          </a:p>
          <a:p>
            <a:pPr>
              <a:buNone/>
            </a:pPr>
            <a:r>
              <a:rPr lang="it-IT" sz="6200" dirty="0" smtClean="0"/>
              <a:t>persone con disabilità nei luoghi più vicini possibili alle proprie</a:t>
            </a:r>
          </a:p>
          <a:p>
            <a:pPr>
              <a:buNone/>
            </a:pPr>
            <a:r>
              <a:rPr lang="it-IT" sz="6200" dirty="0" smtClean="0"/>
              <a:t>comunità, comprese le aree rurali.</a:t>
            </a:r>
          </a:p>
        </p:txBody>
      </p:sp>
      <p:pic>
        <p:nvPicPr>
          <p:cNvPr id="4" name="Immagine 3"/>
          <p:cNvPicPr>
            <a:picLocks noChangeAspect="1"/>
          </p:cNvPicPr>
          <p:nvPr/>
        </p:nvPicPr>
        <p:blipFill>
          <a:blip r:embed="rId2"/>
          <a:stretch>
            <a:fillRect/>
          </a:stretch>
        </p:blipFill>
        <p:spPr>
          <a:xfrm>
            <a:off x="0" y="0"/>
            <a:ext cx="990600" cy="990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241</TotalTime>
  <Words>4347</Words>
  <Application>Microsoft Macintosh PowerPoint</Application>
  <PresentationFormat>Presentazione su schermo (4:3)</PresentationFormat>
  <Paragraphs>585</Paragraphs>
  <Slides>58</Slides>
  <Notes>4</Notes>
  <HiddenSlides>0</HiddenSlides>
  <MMClips>0</MMClips>
  <ScaleCrop>false</ScaleCrop>
  <HeadingPairs>
    <vt:vector size="6" baseType="variant">
      <vt:variant>
        <vt:lpstr>Tema</vt:lpstr>
      </vt:variant>
      <vt:variant>
        <vt:i4>1</vt:i4>
      </vt:variant>
      <vt:variant>
        <vt:lpstr>Server OLE incorporati</vt:lpstr>
      </vt:variant>
      <vt:variant>
        <vt:i4>0</vt:i4>
      </vt:variant>
      <vt:variant>
        <vt:lpstr>Titoli diapositive</vt:lpstr>
      </vt:variant>
      <vt:variant>
        <vt:i4>58</vt:i4>
      </vt:variant>
    </vt:vector>
  </HeadingPairs>
  <TitlesOfParts>
    <vt:vector size="59" baseType="lpstr">
      <vt:lpstr>Tema di Office</vt:lpstr>
      <vt:lpstr>La Disabilità Intellettiva e Relazionale: elementi epidemiologici, clinici e problematiche relazionali </vt:lpstr>
      <vt:lpstr>Presentazione di PowerPoint</vt:lpstr>
      <vt:lpstr>Presentazione di PowerPoint</vt:lpstr>
      <vt:lpstr>Chi sono le persone con Disabilità Intellettiva (I)? </vt:lpstr>
      <vt:lpstr>Chi sono le persone con Disabilità Intellettiva (II)? </vt:lpstr>
      <vt:lpstr>Convenzione ONU Diritti delle Persone con Disabilità</vt:lpstr>
      <vt:lpstr>Articolo 25 Salute </vt:lpstr>
      <vt:lpstr>Presentazione di PowerPoint</vt:lpstr>
      <vt:lpstr>Articolo 26 Abilitazione e riabilitazione</vt:lpstr>
      <vt:lpstr>La classificazione clinica della Disabilità Intellettiva</vt:lpstr>
      <vt:lpstr>ICD-10 Guide for Mental Retardation Ginevra, 1996</vt:lpstr>
      <vt:lpstr>Asse I Gravità del RM</vt:lpstr>
      <vt:lpstr>Presentazione di PowerPoint</vt:lpstr>
      <vt:lpstr>Asse I Problemi di Comportamento</vt:lpstr>
      <vt:lpstr>Decorso della Disabilità Intellettiva</vt:lpstr>
      <vt:lpstr>Oltre il pregiudizio verso  Vite di Qualità: nuove storie per le Persone con Autismo</vt:lpstr>
      <vt:lpstr>Presentazione di PowerPoint</vt:lpstr>
      <vt:lpstr>Criteri Diagnostici DSA </vt:lpstr>
      <vt:lpstr>Presentazione di PowerPoint</vt:lpstr>
      <vt:lpstr>Razionale: un spettro unico </vt:lpstr>
      <vt:lpstr>Razionale: tre domini diventano due   </vt:lpstr>
      <vt:lpstr>Razionale: Diversi criteri socio-comunicativi sono stati uniti e specificati in modo da chiarire i requisiti diagnostici </vt:lpstr>
      <vt:lpstr>Razionale: Interessi fissi e movimenti ripetitivi </vt:lpstr>
      <vt:lpstr>Severità</vt:lpstr>
      <vt:lpstr>Severità</vt:lpstr>
      <vt:lpstr>Severità</vt:lpstr>
      <vt:lpstr>Presentazione di PowerPoint</vt:lpstr>
      <vt:lpstr>“Fragilità” della Diagnosi in caso di Autismo</vt:lpstr>
      <vt:lpstr>I bambini autistici sono tutti diversi, tranne per il fatto che sono tutti belli…</vt:lpstr>
      <vt:lpstr>Presentazione di PowerPoint</vt:lpstr>
      <vt:lpstr>ICF, Classificazione Internazionale del Funzionamento e della Salute. Dalla prospettiva sanitaria alla prospettiva bio-psico-sociale  Disabilità = risultante della condizione di salute in un ambiente sfavorevole Il modello di salute e di disabilità  ICF è un modello  biopsicosociale che coinvolge tutti gli ambiti di intervento delle politiche pubbliche ed in particolare le politiche di welfare, la salute, l’educazione, il lavoro</vt:lpstr>
      <vt:lpstr>Principio ispiratore di tutte le pratiche di sostegno formale o informale, da parte di servizi e comunità</vt:lpstr>
      <vt:lpstr>Presentazione di PowerPoint</vt:lpstr>
      <vt:lpstr>Presentazione di PowerPoint</vt:lpstr>
      <vt:lpstr>Raccolta della Storia</vt:lpstr>
      <vt:lpstr>Raccolta della Storia</vt:lpstr>
      <vt:lpstr>Raccolta della Storia</vt:lpstr>
      <vt:lpstr>Raccolta della Storia</vt:lpstr>
      <vt:lpstr>Raccolta della Storia</vt:lpstr>
      <vt:lpstr>Raccolta della Storia</vt:lpstr>
      <vt:lpstr>Raccolta della Storia</vt:lpstr>
      <vt:lpstr>Raccolta della Storia</vt:lpstr>
      <vt:lpstr>Ambito della Valutazione</vt:lpstr>
      <vt:lpstr>Tecniche  di Intervista</vt:lpstr>
      <vt:lpstr>Suggerimenti empirici:  Come “fare domande”</vt:lpstr>
      <vt:lpstr>Osservazione del Paziente</vt:lpstr>
      <vt:lpstr>Fattori di Rischio  per la Morbilità Psichiatrica -1-</vt:lpstr>
      <vt:lpstr>Fattori di Rischio  per la Morbilità Psichiatrica -2-</vt:lpstr>
      <vt:lpstr>Fattori di Rischio  per la Morbilità Psichiatrica -3-</vt:lpstr>
      <vt:lpstr>Fattori di Rischio  per la Morbilità Psichiatrica -4-</vt:lpstr>
      <vt:lpstr>Una relazione difficile</vt:lpstr>
      <vt:lpstr>Cura, curare, prendersi cura</vt:lpstr>
      <vt:lpstr>Prendersi cura di…un cittadino</vt:lpstr>
      <vt:lpstr>                     Cura</vt:lpstr>
      <vt:lpstr>Presentazione di PowerPoint</vt:lpstr>
      <vt:lpstr>Presentazione di PowerPoint</vt:lpstr>
      <vt:lpstr>Correlare la Qdv con gli articoli della UNCRPD</vt:lpstr>
      <vt:lpstr>Il Progetto di Vita</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Disabilità Intellettiva e Relazionale: elementi epidemiologici, clinici e problematiche relazionali </dc:title>
  <dc:creator>admin</dc:creator>
  <cp:lastModifiedBy>admin</cp:lastModifiedBy>
  <cp:revision>30</cp:revision>
  <dcterms:created xsi:type="dcterms:W3CDTF">2016-03-15T06:57:13Z</dcterms:created>
  <dcterms:modified xsi:type="dcterms:W3CDTF">2016-03-15T12:26:57Z</dcterms:modified>
</cp:coreProperties>
</file>