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sldIdLst>
    <p:sldId id="288" r:id="rId2"/>
    <p:sldId id="263" r:id="rId3"/>
    <p:sldId id="269" r:id="rId4"/>
    <p:sldId id="270" r:id="rId5"/>
    <p:sldId id="289" r:id="rId6"/>
    <p:sldId id="290" r:id="rId7"/>
    <p:sldId id="276" r:id="rId8"/>
    <p:sldId id="277" r:id="rId9"/>
    <p:sldId id="280" r:id="rId10"/>
    <p:sldId id="279" r:id="rId11"/>
    <p:sldId id="265" r:id="rId12"/>
    <p:sldId id="264" r:id="rId13"/>
    <p:sldId id="273" r:id="rId14"/>
    <p:sldId id="274" r:id="rId15"/>
    <p:sldId id="275" r:id="rId16"/>
    <p:sldId id="281" r:id="rId17"/>
    <p:sldId id="282" r:id="rId18"/>
    <p:sldId id="287" r:id="rId19"/>
    <p:sldId id="291" r:id="rId20"/>
    <p:sldId id="292" r:id="rId21"/>
    <p:sldId id="284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DB7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292E1-7423-4707-A232-4AA6A0418B81}" type="datetimeFigureOut">
              <a:rPr lang="it-IT" smtClean="0"/>
              <a:pPr/>
              <a:t>11/03/2016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4920D-B130-467C-8689-C4D13374916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11/03/2016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11/03/2016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11/03/2016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11/03/2016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11/03/2016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11/03/2016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sz="2800" dirty="0" smtClean="0">
                <a:solidFill>
                  <a:srgbClr val="31DB7E"/>
                </a:solidFill>
              </a:rPr>
              <a:t>La gestione integrata del </a:t>
            </a:r>
          </a:p>
          <a:p>
            <a:pPr algn="ctr">
              <a:buNone/>
            </a:pPr>
            <a:r>
              <a:rPr lang="it-IT" sz="2800" dirty="0" smtClean="0">
                <a:solidFill>
                  <a:srgbClr val="31DB7E"/>
                </a:solidFill>
              </a:rPr>
              <a:t>malato </a:t>
            </a:r>
            <a:r>
              <a:rPr lang="it-IT" sz="2800" dirty="0" smtClean="0">
                <a:solidFill>
                  <a:srgbClr val="31DB7E"/>
                </a:solidFill>
              </a:rPr>
              <a:t>oncologico tra le </a:t>
            </a:r>
            <a:r>
              <a:rPr lang="it-IT" sz="2800" dirty="0" smtClean="0">
                <a:solidFill>
                  <a:srgbClr val="31DB7E"/>
                </a:solidFill>
              </a:rPr>
              <a:t>nuove </a:t>
            </a:r>
            <a:r>
              <a:rPr lang="it-IT" sz="2800" dirty="0" smtClean="0">
                <a:solidFill>
                  <a:srgbClr val="31DB7E"/>
                </a:solidFill>
              </a:rPr>
              <a:t>cure primarie </a:t>
            </a:r>
            <a:r>
              <a:rPr lang="it-IT" sz="2800" dirty="0" smtClean="0">
                <a:solidFill>
                  <a:srgbClr val="31DB7E"/>
                </a:solidFill>
              </a:rPr>
              <a:t>e </a:t>
            </a:r>
          </a:p>
          <a:p>
            <a:pPr algn="ctr">
              <a:buNone/>
            </a:pPr>
            <a:r>
              <a:rPr lang="it-IT" sz="2800" dirty="0" smtClean="0">
                <a:solidFill>
                  <a:srgbClr val="31DB7E"/>
                </a:solidFill>
              </a:rPr>
              <a:t>le </a:t>
            </a:r>
            <a:r>
              <a:rPr lang="it-IT" sz="2800" dirty="0" smtClean="0">
                <a:solidFill>
                  <a:srgbClr val="31DB7E"/>
                </a:solidFill>
              </a:rPr>
              <a:t>aziende </a:t>
            </a:r>
            <a:r>
              <a:rPr lang="it-IT" sz="2800" dirty="0" smtClean="0">
                <a:solidFill>
                  <a:srgbClr val="31DB7E"/>
                </a:solidFill>
              </a:rPr>
              <a:t>ospedaliere </a:t>
            </a:r>
            <a:r>
              <a:rPr lang="it-IT" sz="2800" dirty="0" smtClean="0">
                <a:solidFill>
                  <a:srgbClr val="31DB7E"/>
                </a:solidFill>
              </a:rPr>
              <a:t>di </a:t>
            </a:r>
            <a:r>
              <a:rPr lang="it-IT" sz="2800" dirty="0" smtClean="0">
                <a:solidFill>
                  <a:srgbClr val="31DB7E"/>
                </a:solidFill>
              </a:rPr>
              <a:t>Brescia</a:t>
            </a:r>
          </a:p>
          <a:p>
            <a:pPr algn="ctr">
              <a:buNone/>
            </a:pPr>
            <a:r>
              <a:rPr lang="it-IT" sz="2800" dirty="0" smtClean="0"/>
              <a:t>La cura integrata del malato oncologico</a:t>
            </a:r>
          </a:p>
          <a:p>
            <a:pPr algn="ctr">
              <a:buNone/>
            </a:pPr>
            <a:r>
              <a:rPr lang="it-IT" sz="2800" dirty="0" smtClean="0">
                <a:solidFill>
                  <a:srgbClr val="0070C0"/>
                </a:solidFill>
                <a:latin typeface="Arial" charset="0"/>
              </a:rPr>
              <a:t>Chemioterapia e chirurgia: cure complementari e non </a:t>
            </a:r>
            <a:r>
              <a:rPr lang="it-IT" sz="2800" dirty="0" smtClean="0">
                <a:solidFill>
                  <a:srgbClr val="0070C0"/>
                </a:solidFill>
                <a:latin typeface="Arial" charset="0"/>
              </a:rPr>
              <a:t>competitive</a:t>
            </a:r>
          </a:p>
          <a:p>
            <a:pPr algn="ctr">
              <a:buNone/>
            </a:pPr>
            <a:endParaRPr lang="it-IT" sz="2800" dirty="0" smtClean="0">
              <a:solidFill>
                <a:srgbClr val="0070C0"/>
              </a:solidFill>
              <a:latin typeface="Arial" charset="0"/>
            </a:endParaRPr>
          </a:p>
          <a:p>
            <a:pPr algn="ctr">
              <a:buNone/>
            </a:pPr>
            <a:r>
              <a:rPr lang="it-IT" sz="2800" dirty="0" smtClean="0">
                <a:solidFill>
                  <a:srgbClr val="002060"/>
                </a:solidFill>
                <a:latin typeface="Arial" charset="0"/>
              </a:rPr>
              <a:t>Antonino Castro</a:t>
            </a:r>
          </a:p>
          <a:p>
            <a:pPr algn="ctr">
              <a:buNone/>
            </a:pPr>
            <a:r>
              <a:rPr lang="it-IT" sz="2800" dirty="0" smtClean="0">
                <a:solidFill>
                  <a:srgbClr val="002060"/>
                </a:solidFill>
                <a:latin typeface="Arial" charset="0"/>
              </a:rPr>
              <a:t>USD Oncologia ASST - Franciacorta </a:t>
            </a:r>
            <a:endParaRPr lang="it-IT" sz="2800" dirty="0" smtClean="0">
              <a:solidFill>
                <a:srgbClr val="002060"/>
              </a:solidFill>
              <a:latin typeface="Arial" charset="0"/>
            </a:endParaRPr>
          </a:p>
          <a:p>
            <a:pPr algn="ctr">
              <a:buNone/>
            </a:pPr>
            <a:endParaRPr lang="it-IT" sz="2800" dirty="0" smtClean="0">
              <a:solidFill>
                <a:srgbClr val="31DB7E"/>
              </a:solidFill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6" name="Picture 2" descr="ASST_Franciacorta (00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2000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3" y="317500"/>
            <a:ext cx="8243887" cy="622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67928"/>
            <a:ext cx="8229600" cy="482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tomaco in sit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560840" cy="6625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78454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38" y="161925"/>
            <a:ext cx="849312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7329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563" y="579438"/>
            <a:ext cx="8269287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119063"/>
            <a:ext cx="8864600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oacn.inaf.it/museo/strumenti/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556792"/>
            <a:ext cx="2686050" cy="3362325"/>
          </a:xfrm>
          <a:prstGeom prst="rect">
            <a:avLst/>
          </a:prstGeom>
          <a:noFill/>
        </p:spPr>
      </p:pic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1691680" y="5301208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Rete Oncologica Lombarda</a:t>
            </a:r>
          </a:p>
          <a:p>
            <a:r>
              <a:rPr lang="it-IT" dirty="0" smtClean="0"/>
              <a:t>Terapia </a:t>
            </a:r>
          </a:p>
          <a:p>
            <a:pPr lvl="1"/>
            <a:r>
              <a:rPr lang="it-IT" dirty="0" err="1" smtClean="0"/>
              <a:t>Routinaria</a:t>
            </a:r>
            <a:endParaRPr lang="it-IT" dirty="0" smtClean="0"/>
          </a:p>
          <a:p>
            <a:pPr lvl="1"/>
            <a:r>
              <a:rPr lang="it-IT" dirty="0" smtClean="0"/>
              <a:t>Individualizzato</a:t>
            </a:r>
          </a:p>
          <a:p>
            <a:pPr lvl="1"/>
            <a:r>
              <a:rPr lang="it-IT" dirty="0" smtClean="0"/>
              <a:t>Sperimentale</a:t>
            </a:r>
          </a:p>
          <a:p>
            <a:pPr lvl="1"/>
            <a:endParaRPr lang="it-IT" dirty="0" smtClean="0"/>
          </a:p>
          <a:p>
            <a:pPr lvl="1"/>
            <a:r>
              <a:rPr lang="it-IT" dirty="0" smtClean="0"/>
              <a:t>Principio della </a:t>
            </a:r>
            <a:r>
              <a:rPr lang="it-IT" dirty="0" err="1" smtClean="0"/>
              <a:t>Tailored</a:t>
            </a:r>
            <a:r>
              <a:rPr lang="it-IT" dirty="0" smtClean="0"/>
              <a:t> </a:t>
            </a:r>
            <a:r>
              <a:rPr lang="it-IT" dirty="0" err="1" smtClean="0"/>
              <a:t>Therapy</a:t>
            </a:r>
            <a:endParaRPr lang="it-IT" dirty="0" smtClean="0"/>
          </a:p>
          <a:p>
            <a:pPr lvl="1"/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ROL</a:t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Persona chiamata a commentare i contenuti del </a:t>
            </a:r>
          </a:p>
          <a:p>
            <a:endParaRPr lang="it-IT" dirty="0" smtClean="0"/>
          </a:p>
          <a:p>
            <a:pPr>
              <a:buNone/>
            </a:pPr>
            <a:r>
              <a:rPr lang="it-IT" dirty="0" smtClean="0"/>
              <a:t>	relatore nell'ambito di una CONFERENZA: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    dovrebbe sottolinearne i punti oscuri, le criticità, i dati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    di letteratura che contrastano eventualmente con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    quanto affermato.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 DISCUSSANT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PIATTAFORMA PER VIDEOCONFERENZA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CENTRALIZZAZIONE ONCOLOGIA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MEZZI E PROGETTI PER MDS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 CONCRETO</a:t>
            </a:r>
            <a:endParaRPr lang="it-I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2420888"/>
            <a:ext cx="8291264" cy="3921224"/>
          </a:xfrm>
        </p:spPr>
        <p:txBody>
          <a:bodyPr>
            <a:normAutofit/>
          </a:bodyPr>
          <a:lstStyle/>
          <a:p>
            <a:r>
              <a:rPr lang="it-IT" dirty="0" smtClean="0"/>
              <a:t>Riunioni MDS (q14) </a:t>
            </a:r>
          </a:p>
          <a:p>
            <a:pPr lvl="1"/>
            <a:r>
              <a:rPr lang="it-IT" dirty="0" smtClean="0"/>
              <a:t>Ogni 2 settimane </a:t>
            </a:r>
            <a:r>
              <a:rPr lang="it-IT" dirty="0" smtClean="0">
                <a:sym typeface="Wingdings" pitchFamily="2" charset="2"/>
              </a:rPr>
              <a:t></a:t>
            </a:r>
          </a:p>
          <a:p>
            <a:pPr lvl="1">
              <a:buNone/>
            </a:pPr>
            <a:endParaRPr lang="it-IT" dirty="0" smtClean="0"/>
          </a:p>
          <a:p>
            <a:pPr lvl="1"/>
            <a:r>
              <a:rPr lang="it-IT" dirty="0" smtClean="0"/>
              <a:t>Patologie </a:t>
            </a:r>
            <a:r>
              <a:rPr lang="it-IT" dirty="0" err="1" smtClean="0"/>
              <a:t>Gastroenteropancreatiche</a:t>
            </a:r>
            <a:r>
              <a:rPr lang="it-IT" dirty="0" smtClean="0"/>
              <a:t> (Formazione)</a:t>
            </a:r>
          </a:p>
          <a:p>
            <a:pPr lvl="2"/>
            <a:r>
              <a:rPr lang="it-IT" dirty="0" smtClean="0"/>
              <a:t>Oncologo, Chirurgo, Radiologo, Anatomopatologo</a:t>
            </a:r>
          </a:p>
          <a:p>
            <a:pPr lvl="1"/>
            <a:endParaRPr lang="it-IT" dirty="0" smtClean="0"/>
          </a:p>
          <a:p>
            <a:pPr lvl="1"/>
            <a:r>
              <a:rPr lang="it-IT" dirty="0" smtClean="0"/>
              <a:t>Mammella (incontro tra colleghi volenterosi)</a:t>
            </a:r>
          </a:p>
          <a:p>
            <a:pPr lvl="2"/>
            <a:r>
              <a:rPr lang="it-IT" dirty="0" smtClean="0"/>
              <a:t>Chirurgo, Radiologo, Anatomopatologo </a:t>
            </a:r>
            <a:r>
              <a:rPr lang="it-IT" dirty="0" smtClean="0">
                <a:sym typeface="Wingdings" pitchFamily="2" charset="2"/>
              </a:rPr>
              <a:t> fase diagnostico </a:t>
            </a:r>
            <a:r>
              <a:rPr lang="it-IT" dirty="0" err="1" smtClean="0">
                <a:sym typeface="Wingdings" pitchFamily="2" charset="2"/>
              </a:rPr>
              <a:t>stadiativa</a:t>
            </a:r>
            <a:endParaRPr lang="it-IT" dirty="0" smtClean="0">
              <a:sym typeface="Wingdings" pitchFamily="2" charset="2"/>
            </a:endParaRPr>
          </a:p>
          <a:p>
            <a:pPr lvl="2"/>
            <a:r>
              <a:rPr lang="it-IT" dirty="0" smtClean="0">
                <a:sym typeface="Wingdings" pitchFamily="2" charset="2"/>
              </a:rPr>
              <a:t>In II istanza Oncologo (</a:t>
            </a:r>
            <a:r>
              <a:rPr lang="it-IT" dirty="0" err="1" smtClean="0">
                <a:sym typeface="Wingdings" pitchFamily="2" charset="2"/>
              </a:rPr>
              <a:t>Agoaspirato</a:t>
            </a:r>
            <a:r>
              <a:rPr lang="it-IT" dirty="0" smtClean="0">
                <a:sym typeface="Wingdings" pitchFamily="2" charset="2"/>
              </a:rPr>
              <a:t>/Biopsia positiva) </a:t>
            </a:r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36904" cy="1728192"/>
          </a:xfrm>
        </p:spPr>
        <p:txBody>
          <a:bodyPr/>
          <a:lstStyle/>
          <a:p>
            <a:r>
              <a:rPr lang="it-IT" dirty="0" smtClean="0"/>
              <a:t>ASST - FRANCIACORTA</a:t>
            </a:r>
            <a:endParaRPr lang="it-IT" dirty="0"/>
          </a:p>
        </p:txBody>
      </p:sp>
      <p:pic>
        <p:nvPicPr>
          <p:cNvPr id="1026" name="Picture 2" descr="ASST_Franciacorta (00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2000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759918" y="3075057"/>
            <a:ext cx="1624163" cy="70788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it-IT" sz="4000" dirty="0" err="1" smtClean="0"/>
              <a:t>Cancer</a:t>
            </a:r>
            <a:endParaRPr lang="it-IT" sz="4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772719" y="579120"/>
            <a:ext cx="1290994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800" dirty="0" err="1" smtClean="0"/>
              <a:t>Surgery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096718" y="1215831"/>
            <a:ext cx="2344937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800" dirty="0" err="1" smtClean="0"/>
              <a:t>Chemotherapy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78320" y="2874441"/>
            <a:ext cx="1723549" cy="95410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800" dirty="0" err="1" smtClean="0"/>
              <a:t>Hormonal</a:t>
            </a:r>
            <a:r>
              <a:rPr lang="it-IT" sz="2800" dirty="0" smtClean="0"/>
              <a:t> </a:t>
            </a:r>
          </a:p>
          <a:p>
            <a:pPr algn="ctr"/>
            <a:r>
              <a:rPr lang="it-IT" sz="2800" dirty="0" err="1" smtClean="0"/>
              <a:t>therapy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613686" y="4520991"/>
            <a:ext cx="1311000" cy="95410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800" dirty="0" smtClean="0"/>
              <a:t>Target</a:t>
            </a:r>
          </a:p>
          <a:p>
            <a:pPr algn="ctr"/>
            <a:r>
              <a:rPr lang="it-IT" sz="2800" dirty="0" err="1" smtClean="0"/>
              <a:t>therapy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382606" y="5471864"/>
            <a:ext cx="2542106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800" dirty="0" err="1" smtClean="0"/>
              <a:t>Immunotherapy</a:t>
            </a:r>
            <a:endParaRPr lang="it-IT" sz="2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37806" y="4779367"/>
            <a:ext cx="2042995" cy="95410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800" dirty="0" err="1" smtClean="0"/>
              <a:t>Locoregional</a:t>
            </a:r>
            <a:endParaRPr lang="it-IT" sz="2800" dirty="0" smtClean="0"/>
          </a:p>
          <a:p>
            <a:pPr algn="ctr"/>
            <a:r>
              <a:rPr lang="it-IT" sz="2800" dirty="0" err="1" smtClean="0"/>
              <a:t>therapies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36206" y="3782943"/>
            <a:ext cx="2138149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800" dirty="0" err="1" smtClean="0"/>
              <a:t>Radiotherapy</a:t>
            </a:r>
            <a:endParaRPr lang="it-IT" sz="28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37806" y="2364790"/>
            <a:ext cx="2214068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800" dirty="0" err="1" smtClean="0"/>
              <a:t>Radionuclides</a:t>
            </a:r>
            <a:endParaRPr lang="it-IT" sz="28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42606" y="1102340"/>
            <a:ext cx="218771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800" dirty="0" smtClean="0"/>
              <a:t>Palliative care</a:t>
            </a:r>
            <a:endParaRPr lang="it-IT" sz="2800" dirty="0"/>
          </a:p>
        </p:txBody>
      </p:sp>
      <p:cxnSp>
        <p:nvCxnSpPr>
          <p:cNvPr id="13" name="Connettore 2 12"/>
          <p:cNvCxnSpPr/>
          <p:nvPr/>
        </p:nvCxnSpPr>
        <p:spPr>
          <a:xfrm>
            <a:off x="4418216" y="1215831"/>
            <a:ext cx="0" cy="1672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H="1">
            <a:off x="5466080" y="1859280"/>
            <a:ext cx="1229360" cy="1028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>
            <a:off x="5516521" y="3351494"/>
            <a:ext cx="12297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H="1" flipV="1">
            <a:off x="5242560" y="3942080"/>
            <a:ext cx="1168400" cy="1055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H="1" flipV="1">
            <a:off x="4571999" y="4044553"/>
            <a:ext cx="1" cy="1350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V="1">
            <a:off x="2682163" y="4044553"/>
            <a:ext cx="1341197" cy="108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V="1">
            <a:off x="2751874" y="3505200"/>
            <a:ext cx="799245" cy="436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2921852" y="2626400"/>
            <a:ext cx="691034" cy="355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>
            <a:off x="3151496" y="1477441"/>
            <a:ext cx="739016" cy="1148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>
            <a:off x="5291387" y="840730"/>
            <a:ext cx="1322299" cy="26161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113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86540" y="73572"/>
            <a:ext cx="7570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C00000"/>
                </a:solidFill>
                <a:latin typeface="Calibri"/>
              </a:rPr>
              <a:t>La multidisciplinarietà </a:t>
            </a:r>
            <a:r>
              <a:rPr lang="it-IT" sz="3600" smtClean="0">
                <a:solidFill>
                  <a:srgbClr val="C00000"/>
                </a:solidFill>
                <a:latin typeface="Calibri"/>
              </a:rPr>
              <a:t>in Poliambulanza</a:t>
            </a:r>
            <a:endParaRPr lang="it-IT" sz="360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026161" y="1135118"/>
            <a:ext cx="2456635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Gruppo</a:t>
            </a:r>
          </a:p>
          <a:p>
            <a:pPr algn="ctr"/>
            <a:r>
              <a:rPr lang="it-IT" sz="2000" dirty="0" err="1" smtClean="0">
                <a:solidFill>
                  <a:prstClr val="black"/>
                </a:solidFill>
                <a:latin typeface="Calibri"/>
              </a:rPr>
              <a:t>Epatobiliopancreatico</a:t>
            </a:r>
            <a:endParaRPr lang="it-IT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144961" y="2156109"/>
            <a:ext cx="978345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Gruppo</a:t>
            </a:r>
          </a:p>
          <a:p>
            <a:pPr algn="ctr"/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HCC</a:t>
            </a:r>
            <a:endParaRPr lang="it-IT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985172" y="3284539"/>
            <a:ext cx="846963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000" dirty="0" err="1" smtClean="0">
                <a:solidFill>
                  <a:prstClr val="black"/>
                </a:solidFill>
                <a:latin typeface="Calibri"/>
              </a:rPr>
              <a:t>Breast</a:t>
            </a:r>
            <a:endParaRPr lang="it-IT" sz="2000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Unit</a:t>
            </a:r>
            <a:endParaRPr lang="it-IT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86211" y="4719145"/>
            <a:ext cx="1422442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Gruppo</a:t>
            </a:r>
          </a:p>
          <a:p>
            <a:pPr algn="ctr"/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Neuro-onco</a:t>
            </a:r>
            <a:endParaRPr lang="it-IT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61953" y="4977430"/>
            <a:ext cx="2239524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Gruppo</a:t>
            </a:r>
          </a:p>
          <a:p>
            <a:pPr algn="ctr"/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Urologia oncologica</a:t>
            </a:r>
            <a:endParaRPr lang="it-IT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9682" y="3284539"/>
            <a:ext cx="1229439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000" dirty="0" err="1" smtClean="0">
                <a:solidFill>
                  <a:prstClr val="black"/>
                </a:solidFill>
                <a:latin typeface="Calibri"/>
              </a:rPr>
              <a:t>Ovarian</a:t>
            </a: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 &amp;</a:t>
            </a:r>
          </a:p>
          <a:p>
            <a:pPr algn="ctr"/>
            <a:r>
              <a:rPr lang="it-IT" sz="2000" dirty="0" err="1" smtClean="0">
                <a:solidFill>
                  <a:prstClr val="black"/>
                </a:solidFill>
                <a:latin typeface="Calibri"/>
              </a:rPr>
              <a:t>Gyn</a:t>
            </a: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 Unit</a:t>
            </a:r>
            <a:endParaRPr lang="it-IT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42691" y="2156109"/>
            <a:ext cx="1184941" cy="4001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000" dirty="0" err="1" smtClean="0">
                <a:solidFill>
                  <a:prstClr val="black"/>
                </a:solidFill>
                <a:latin typeface="Calibri"/>
              </a:rPr>
              <a:t>Lung</a:t>
            </a: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 Unit</a:t>
            </a:r>
            <a:endParaRPr lang="it-IT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657148" y="4808153"/>
            <a:ext cx="3486852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prstClr val="black"/>
                </a:solidFill>
                <a:latin typeface="Calibri"/>
              </a:rPr>
              <a:t>Discussione alla </a:t>
            </a:r>
            <a:r>
              <a:rPr lang="it-IT" sz="2400" dirty="0" err="1" smtClean="0">
                <a:solidFill>
                  <a:prstClr val="black"/>
                </a:solidFill>
                <a:latin typeface="Calibri"/>
              </a:rPr>
              <a:t>demande</a:t>
            </a:r>
            <a:r>
              <a:rPr lang="it-IT" sz="2400" dirty="0" smtClean="0">
                <a:solidFill>
                  <a:prstClr val="black"/>
                </a:solidFill>
                <a:latin typeface="Calibri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it-IT" sz="2800" dirty="0" smtClean="0">
                <a:solidFill>
                  <a:prstClr val="black"/>
                </a:solidFill>
                <a:latin typeface="Calibri"/>
              </a:rPr>
              <a:t>Retto</a:t>
            </a:r>
          </a:p>
          <a:p>
            <a:pPr marL="285750" indent="-285750">
              <a:buFontTx/>
              <a:buChar char="-"/>
            </a:pPr>
            <a:r>
              <a:rPr lang="it-IT" sz="2800" dirty="0" smtClean="0">
                <a:solidFill>
                  <a:prstClr val="black"/>
                </a:solidFill>
                <a:latin typeface="Calibri"/>
              </a:rPr>
              <a:t>Cardias</a:t>
            </a:r>
          </a:p>
          <a:p>
            <a:pPr marL="285750" indent="-285750">
              <a:buFontTx/>
              <a:buChar char="-"/>
            </a:pPr>
            <a:r>
              <a:rPr lang="it-IT" sz="2800" dirty="0" smtClean="0">
                <a:solidFill>
                  <a:prstClr val="black"/>
                </a:solidFill>
                <a:latin typeface="Calibri"/>
              </a:rPr>
              <a:t>Ogni caso “urgente”</a:t>
            </a:r>
            <a:endParaRPr lang="it-IT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4003" y="2340740"/>
            <a:ext cx="1975747" cy="1887598"/>
          </a:xfrm>
          <a:prstGeom prst="rect">
            <a:avLst/>
          </a:prstGeom>
        </p:spPr>
      </p:pic>
      <p:sp>
        <p:nvSpPr>
          <p:cNvPr id="12" name="Freccia bidirezionale orizzontale 11"/>
          <p:cNvSpPr/>
          <p:nvPr/>
        </p:nvSpPr>
        <p:spPr>
          <a:xfrm rot="1843745">
            <a:off x="4557706" y="1531238"/>
            <a:ext cx="1123399" cy="3633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67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35696" y="155679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0070C0"/>
                </a:solidFill>
                <a:latin typeface="Arial" charset="0"/>
              </a:rPr>
              <a:t>Perché NUOVO PARADIGMA</a:t>
            </a:r>
            <a:endParaRPr lang="it-IT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131840" y="2852936"/>
            <a:ext cx="3258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0070C0"/>
                </a:solidFill>
                <a:latin typeface="Arial" charset="0"/>
              </a:rPr>
              <a:t>MULTIDISCIPLINARE</a:t>
            </a:r>
            <a:endParaRPr lang="it-IT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771800" y="3573017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0070C0"/>
                </a:solidFill>
                <a:latin typeface="Arial" charset="0"/>
              </a:rPr>
              <a:t>CONFRONTO TRA SPECIALISTI</a:t>
            </a:r>
            <a:endParaRPr lang="it-IT" dirty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rumentistaso.altervista.org/anatomia/pelvi/circolo-pelvico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1256"/>
            <a:ext cx="6696744" cy="6696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25" y="141288"/>
            <a:ext cx="8564563" cy="657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13" y="511175"/>
            <a:ext cx="8689975" cy="5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88" y="0"/>
            <a:ext cx="8302625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113</TotalTime>
  <Words>174</Words>
  <Application>Microsoft Office PowerPoint</Application>
  <PresentationFormat>Presentazione su schermo (4:3)</PresentationFormat>
  <Paragraphs>85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Carta</vt:lpstr>
      <vt:lpstr>.</vt:lpstr>
      <vt:lpstr> DISCUSSANT 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ROL </vt:lpstr>
      <vt:lpstr>IN CONCRETO</vt:lpstr>
      <vt:lpstr>ASST - FRANCIACORTA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Castro Antonino</dc:creator>
  <cp:lastModifiedBy>castro-antonino</cp:lastModifiedBy>
  <cp:revision>47</cp:revision>
  <dcterms:created xsi:type="dcterms:W3CDTF">2016-03-07T14:48:29Z</dcterms:created>
  <dcterms:modified xsi:type="dcterms:W3CDTF">2016-03-11T18:04:05Z</dcterms:modified>
</cp:coreProperties>
</file>