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0F0CC-E482-4D09-9CB3-2B23A4C633CE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D8B1D-A574-4668-8C85-D80AC05D5B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9837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FE71873-6FCC-484F-9F79-F5323D6AE9D9}" type="slidenum">
              <a:rPr lang="it-IT"/>
              <a:pPr/>
              <a:t>1</a:t>
            </a:fld>
            <a:endParaRPr lang="it-IT"/>
          </a:p>
        </p:txBody>
      </p:sp>
      <p:sp>
        <p:nvSpPr>
          <p:cNvPr id="4812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813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DD0A607-8EBA-4347-AD7E-68D2C06C9FDE}" type="slidenum">
              <a:rPr lang="it-IT"/>
              <a:pPr/>
              <a:t>2</a:t>
            </a:fld>
            <a:endParaRPr lang="it-IT"/>
          </a:p>
        </p:txBody>
      </p:sp>
      <p:sp>
        <p:nvSpPr>
          <p:cNvPr id="4915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915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EB7A56D-CF8D-4E40-874D-81F0758B28F2}" type="slidenum">
              <a:rPr lang="it-IT"/>
              <a:pPr/>
              <a:t>3</a:t>
            </a:fld>
            <a:endParaRPr lang="it-IT"/>
          </a:p>
        </p:txBody>
      </p:sp>
      <p:sp>
        <p:nvSpPr>
          <p:cNvPr id="501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01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A733F1A-D145-464F-8C8D-08AB037525D5}" type="slidenum">
              <a:rPr lang="it-IT"/>
              <a:pPr/>
              <a:t>4</a:t>
            </a:fld>
            <a:endParaRPr lang="it-IT"/>
          </a:p>
        </p:txBody>
      </p:sp>
      <p:sp>
        <p:nvSpPr>
          <p:cNvPr id="5120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120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43BA262-E71A-A249-BEFC-38E867E501C8}" type="slidenum">
              <a:rPr lang="it-IT"/>
              <a:pPr/>
              <a:t>5</a:t>
            </a:fld>
            <a:endParaRPr lang="it-IT"/>
          </a:p>
        </p:txBody>
      </p:sp>
      <p:sp>
        <p:nvSpPr>
          <p:cNvPr id="5222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222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C3CA162-66A7-9040-A4FF-A493792BCFBF}" type="slidenum">
              <a:rPr lang="it-IT"/>
              <a:pPr/>
              <a:t>6</a:t>
            </a:fld>
            <a:endParaRPr lang="it-IT"/>
          </a:p>
        </p:txBody>
      </p:sp>
      <p:sp>
        <p:nvSpPr>
          <p:cNvPr id="5324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325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4E970C1-7D23-1C4B-A118-9EA494DA4322}" type="slidenum">
              <a:rPr lang="it-IT"/>
              <a:pPr/>
              <a:t>7</a:t>
            </a:fld>
            <a:endParaRPr lang="it-IT"/>
          </a:p>
        </p:txBody>
      </p:sp>
      <p:sp>
        <p:nvSpPr>
          <p:cNvPr id="5427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427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150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322C5-1858-4AC0-BC83-BA1398B783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4ADD-88B3-4B9C-9996-EC0B0B5F0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171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322C5-1858-4AC0-BC83-BA1398B783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4ADD-88B3-4B9C-9996-EC0B0B5F0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3342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322C5-1858-4AC0-BC83-BA1398B783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4ADD-88B3-4B9C-9996-EC0B0B5F0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668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66050" cy="146367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0"/>
          </p:nvPr>
        </p:nvSpPr>
        <p:spPr>
          <a:xfrm>
            <a:off x="457200" y="6356350"/>
            <a:ext cx="2127250" cy="358775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14/04/13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1"/>
          </p:nvPr>
        </p:nvSpPr>
        <p:spPr>
          <a:xfrm>
            <a:off x="6553200" y="6356350"/>
            <a:ext cx="2127250" cy="358775"/>
          </a:xfrm>
        </p:spPr>
        <p:txBody>
          <a:bodyPr/>
          <a:lstStyle>
            <a:lvl1pPr>
              <a:defRPr/>
            </a:lvl1pPr>
          </a:lstStyle>
          <a:p>
            <a:fld id="{2FEC4A1B-A695-9A4A-B8F0-04FB475A4EC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4525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F849BCF-ADA3-4F86-8F8B-6FFC246FCF8F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430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93BC0CC-7805-4A95-AEF5-6F0352F15516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0510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322C5-1858-4AC0-BC83-BA1398B783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4ADD-88B3-4B9C-9996-EC0B0B5F0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9193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322C5-1858-4AC0-BC83-BA1398B783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4ADD-88B3-4B9C-9996-EC0B0B5F0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6304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322C5-1858-4AC0-BC83-BA1398B783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4ADD-88B3-4B9C-9996-EC0B0B5F0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5368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322C5-1858-4AC0-BC83-BA1398B783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4ADD-88B3-4B9C-9996-EC0B0B5F0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3876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322C5-1858-4AC0-BC83-BA1398B783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4ADD-88B3-4B9C-9996-EC0B0B5F0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6207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322C5-1858-4AC0-BC83-BA1398B783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4ADD-88B3-4B9C-9996-EC0B0B5F0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8667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322C5-1858-4AC0-BC83-BA1398B783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4ADD-88B3-4B9C-9996-EC0B0B5F0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493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322C5-1858-4AC0-BC83-BA1398B783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4ADD-88B3-4B9C-9996-EC0B0B5F0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7715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322C5-1858-4AC0-BC83-BA1398B783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F4ADD-88B3-4B9C-9996-EC0B0B5F03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801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144463" y="193675"/>
            <a:ext cx="8856662" cy="95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it-IT" sz="3600" b="1">
                <a:solidFill>
                  <a:srgbClr val="00CCFF"/>
                </a:solidFill>
                <a:latin typeface="Arial Narrow" charset="0"/>
              </a:rPr>
              <a:t>TC TAP senza e con MDC: N e M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95400"/>
            <a:ext cx="3887788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295400"/>
            <a:ext cx="3887787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4580" name="Oval 4"/>
          <p:cNvSpPr>
            <a:spLocks noChangeArrowheads="1"/>
          </p:cNvSpPr>
          <p:nvPr/>
        </p:nvSpPr>
        <p:spPr bwMode="auto">
          <a:xfrm>
            <a:off x="1098550" y="3743325"/>
            <a:ext cx="1098550" cy="1152525"/>
          </a:xfrm>
          <a:prstGeom prst="ellipse">
            <a:avLst/>
          </a:prstGeom>
          <a:noFill/>
          <a:ln w="36000" cap="flat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81" name="Oval 5"/>
          <p:cNvSpPr>
            <a:spLocks noChangeArrowheads="1"/>
          </p:cNvSpPr>
          <p:nvPr/>
        </p:nvSpPr>
        <p:spPr bwMode="auto">
          <a:xfrm>
            <a:off x="4949825" y="3743325"/>
            <a:ext cx="1169988" cy="1152525"/>
          </a:xfrm>
          <a:prstGeom prst="ellipse">
            <a:avLst/>
          </a:prstGeom>
          <a:noFill/>
          <a:ln w="36000" cap="flat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00208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23850" y="765175"/>
            <a:ext cx="8820150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LIMITI DELLA METODICA</a:t>
            </a:r>
            <a:endParaRPr lang="it-IT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it-IT" dirty="0"/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it-IT" dirty="0"/>
              <a:t>Potere risolutivo di circa 5mm.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it-IT" dirty="0"/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/>
              <a:t> Nota patologia diverticolare di stadio avanzato e/o Paziente con MICI.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/>
              <a:t> Pazienti diabetici scompensati (glicemia ottimale inferiore a 150 mg/</a:t>
            </a:r>
            <a:r>
              <a:rPr lang="it-IT" dirty="0" err="1"/>
              <a:t>dL</a:t>
            </a:r>
            <a:r>
              <a:rPr lang="it-IT" dirty="0"/>
              <a:t>).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/>
              <a:t> Pazienti diabetici in terapia con </a:t>
            </a:r>
            <a:r>
              <a:rPr lang="it-IT" dirty="0" err="1"/>
              <a:t>ipoglicemizzanti</a:t>
            </a:r>
            <a:r>
              <a:rPr lang="it-IT" dirty="0"/>
              <a:t> orali, sono difficilmente valutabili.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/>
              <a:t> Possibili disallineamenti tra le immagini TC e la PET, che non rendono di univoca interpretazione la localizzazione anatomica di eventuali captazioni.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it-IT" dirty="0"/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it-IT" b="1" dirty="0"/>
              <a:t>Controindicazioni: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it-IT" dirty="0"/>
              <a:t>Gravidanza e/o allattamento.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it-IT" dirty="0"/>
              <a:t>Claustrofobia.</a:t>
            </a:r>
          </a:p>
          <a:p>
            <a:pPr>
              <a:spcBef>
                <a:spcPct val="50000"/>
              </a:spcBef>
            </a:pPr>
            <a:endParaRPr lang="it-IT" b="1" dirty="0"/>
          </a:p>
        </p:txBody>
      </p:sp>
      <p:pic>
        <p:nvPicPr>
          <p:cNvPr id="3078" name="Picture 6" descr="Discovery_PETCT_690_uni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0894" y="4481254"/>
            <a:ext cx="4427538" cy="24876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940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impegnativ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60350"/>
            <a:ext cx="6551613" cy="4030663"/>
          </a:xfrm>
          <a:prstGeom prst="rect">
            <a:avLst/>
          </a:prstGeom>
          <a:noFill/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187450" y="1916113"/>
            <a:ext cx="3384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dirty="0"/>
              <a:t>Studio PET-TC con 18F-FDG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5508625" y="5013325"/>
            <a:ext cx="334803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b="1" dirty="0"/>
              <a:t>Ricordare al Paziente di portare la documentazione medica in suo possesso!</a:t>
            </a:r>
          </a:p>
        </p:txBody>
      </p:sp>
      <p:pic>
        <p:nvPicPr>
          <p:cNvPr id="4105" name="Picture 9" descr="imagesCA178CT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20938"/>
            <a:ext cx="2305050" cy="2155825"/>
          </a:xfrm>
          <a:prstGeom prst="rect">
            <a:avLst/>
          </a:prstGeom>
          <a:noFill/>
        </p:spPr>
      </p:pic>
      <p:pic>
        <p:nvPicPr>
          <p:cNvPr id="4106" name="Picture 10" descr="aa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3213100"/>
            <a:ext cx="4824413" cy="3479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045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79388" y="333375"/>
            <a:ext cx="86407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79388" y="384653"/>
            <a:ext cx="8785225" cy="5986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PREPARAZIONE DEL PAZIENTE</a:t>
            </a:r>
          </a:p>
          <a:p>
            <a:pPr algn="ctr">
              <a:spcBef>
                <a:spcPct val="50000"/>
              </a:spcBef>
            </a:pPr>
            <a:endParaRPr lang="it-IT" sz="24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it-IT" b="1" dirty="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r>
              <a:rPr lang="it-IT" b="1" dirty="0">
                <a:solidFill>
                  <a:srgbClr val="000000"/>
                </a:solidFill>
              </a:rPr>
              <a:t>Paziente non diabetico: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>
                <a:solidFill>
                  <a:srgbClr val="000000"/>
                </a:solidFill>
              </a:rPr>
              <a:t> Digiuno da almeno 6 ore.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>
                <a:solidFill>
                  <a:srgbClr val="000000"/>
                </a:solidFill>
              </a:rPr>
              <a:t> Non attività fisica pesante il giorno precedente l’esame.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endParaRPr lang="it-IT" dirty="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</a:pPr>
            <a:r>
              <a:rPr lang="it-IT" b="1" dirty="0">
                <a:solidFill>
                  <a:srgbClr val="000000"/>
                </a:solidFill>
              </a:rPr>
              <a:t>Paziente in terapia con </a:t>
            </a:r>
            <a:r>
              <a:rPr lang="it-IT" b="1" dirty="0" err="1">
                <a:solidFill>
                  <a:srgbClr val="000000"/>
                </a:solidFill>
              </a:rPr>
              <a:t>ipoglicemizzante</a:t>
            </a:r>
            <a:r>
              <a:rPr lang="it-IT" b="1" dirty="0">
                <a:solidFill>
                  <a:srgbClr val="000000"/>
                </a:solidFill>
              </a:rPr>
              <a:t> orale:</a:t>
            </a:r>
          </a:p>
          <a:p>
            <a:pPr algn="just">
              <a:spcBef>
                <a:spcPts val="700"/>
              </a:spcBef>
              <a:buClr>
                <a:schemeClr val="bg1"/>
              </a:buClr>
              <a:buSzPct val="100000"/>
              <a:buFont typeface="Wingdings" pitchFamily="2" charset="2"/>
              <a:buChar char="Ø"/>
            </a:pPr>
            <a:r>
              <a:rPr lang="en-US" dirty="0">
                <a:solidFill>
                  <a:srgbClr val="000000"/>
                </a:solidFill>
                <a:sym typeface="Arial Bold" charset="0"/>
              </a:rPr>
              <a:t> Se la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glicemia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è &gt; 120 mg/dl assume la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sua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terapia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mattina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e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rimane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digiuno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.</a:t>
            </a:r>
          </a:p>
          <a:p>
            <a:pPr algn="just">
              <a:spcBef>
                <a:spcPts val="700"/>
              </a:spcBef>
              <a:buClr>
                <a:schemeClr val="bg1"/>
              </a:buClr>
              <a:buSzPct val="100000"/>
              <a:buFont typeface="Wingdings" pitchFamily="2" charset="2"/>
              <a:buChar char="Ø"/>
            </a:pPr>
            <a:r>
              <a:rPr lang="en-US" dirty="0">
                <a:solidFill>
                  <a:srgbClr val="000000"/>
                </a:solidFill>
                <a:sym typeface="Arial Bold" charset="0"/>
              </a:rPr>
              <a:t> Se la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glicemia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è &lt; 120 mg/dl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rimane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digiuno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e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porta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con se la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terapia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.</a:t>
            </a:r>
          </a:p>
          <a:p>
            <a:pPr algn="just">
              <a:spcBef>
                <a:spcPts val="700"/>
              </a:spcBef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endParaRPr lang="en-US" dirty="0">
              <a:solidFill>
                <a:srgbClr val="000000"/>
              </a:solidFill>
              <a:sym typeface="Arial Bold" charset="0"/>
            </a:endParaRPr>
          </a:p>
          <a:p>
            <a:pPr algn="just">
              <a:spcBef>
                <a:spcPts val="700"/>
              </a:spcBef>
              <a:buClr>
                <a:srgbClr val="000000"/>
              </a:buClr>
              <a:buSzPct val="100000"/>
              <a:buFont typeface="Wingdings" pitchFamily="2" charset="2"/>
              <a:buNone/>
            </a:pPr>
            <a:r>
              <a:rPr lang="en-US" b="1" dirty="0" err="1">
                <a:solidFill>
                  <a:srgbClr val="000000"/>
                </a:solidFill>
                <a:sym typeface="Arial Bold" charset="0"/>
              </a:rPr>
              <a:t>Paziente</a:t>
            </a:r>
            <a:r>
              <a:rPr lang="en-US" b="1" dirty="0">
                <a:solidFill>
                  <a:srgbClr val="000000"/>
                </a:solidFill>
                <a:sym typeface="Arial Bold" charset="0"/>
              </a:rPr>
              <a:t> in </a:t>
            </a:r>
            <a:r>
              <a:rPr lang="en-US" b="1" dirty="0" err="1">
                <a:solidFill>
                  <a:srgbClr val="000000"/>
                </a:solidFill>
                <a:sym typeface="Arial Bold" charset="0"/>
              </a:rPr>
              <a:t>terapia</a:t>
            </a:r>
            <a:r>
              <a:rPr lang="en-US" b="1" dirty="0">
                <a:solidFill>
                  <a:srgbClr val="000000"/>
                </a:solidFill>
                <a:sym typeface="Arial Bold" charset="0"/>
              </a:rPr>
              <a:t> con </a:t>
            </a:r>
            <a:r>
              <a:rPr lang="en-US" b="1" dirty="0" err="1">
                <a:solidFill>
                  <a:srgbClr val="000000"/>
                </a:solidFill>
                <a:sym typeface="Arial Bold" charset="0"/>
              </a:rPr>
              <a:t>insulina</a:t>
            </a:r>
            <a:r>
              <a:rPr lang="en-US" b="1" dirty="0">
                <a:solidFill>
                  <a:srgbClr val="000000"/>
                </a:solidFill>
                <a:sym typeface="Arial Bold" charset="0"/>
              </a:rPr>
              <a:t>:</a:t>
            </a:r>
          </a:p>
          <a:p>
            <a:pPr algn="just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Terapia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insulinica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dopo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una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leggera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colazione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l’esame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sarà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eseguito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in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tarda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mattinata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) ad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almeno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6 ore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dalla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somministrazione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insulinica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. </a:t>
            </a:r>
          </a:p>
          <a:p>
            <a:pPr algn="just">
              <a:spcBef>
                <a:spcPts val="700"/>
              </a:spcBef>
              <a:buClr>
                <a:srgbClr val="000000"/>
              </a:buClr>
              <a:buSzPct val="100000"/>
              <a:buFont typeface="Wingdings" pitchFamily="2" charset="2"/>
              <a:buNone/>
            </a:pPr>
            <a:endParaRPr lang="it-IT" dirty="0">
              <a:solidFill>
                <a:srgbClr val="000000"/>
              </a:solidFill>
            </a:endParaRPr>
          </a:p>
        </p:txBody>
      </p:sp>
      <p:pic>
        <p:nvPicPr>
          <p:cNvPr id="5127" name="Picture 7" descr="imagesCA5LMK1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995883"/>
            <a:ext cx="1366838" cy="1301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4648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anamnesi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765175"/>
            <a:ext cx="8280400" cy="5291138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132972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6558010-medico-con-appunti-e-iniezio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076825" cy="5076825"/>
          </a:xfrm>
          <a:prstGeom prst="rect">
            <a:avLst/>
          </a:prstGeom>
          <a:noFill/>
        </p:spPr>
      </p:pic>
      <p:pic>
        <p:nvPicPr>
          <p:cNvPr id="11269" name="Picture 5" descr="imagesCAJ7BXU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44675"/>
            <a:ext cx="509588" cy="496888"/>
          </a:xfrm>
          <a:prstGeom prst="rect">
            <a:avLst/>
          </a:prstGeom>
          <a:noFill/>
        </p:spPr>
      </p:pic>
      <p:pic>
        <p:nvPicPr>
          <p:cNvPr id="11273" name="Picture 9" descr="poltrona-medica-geriatrica-manuale-71194-9843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3800" y="1628775"/>
            <a:ext cx="3890963" cy="45370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689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Senza nom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011863" y="765175"/>
            <a:ext cx="2333625" cy="2663825"/>
          </a:xfrm>
          <a:noFill/>
          <a:ln/>
        </p:spPr>
      </p:pic>
      <p:pic>
        <p:nvPicPr>
          <p:cNvPr id="13317" name="Picture 5" descr="bere-acqu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611188" y="981075"/>
            <a:ext cx="4646612" cy="4752975"/>
          </a:xfrm>
          <a:noFill/>
          <a:ln/>
        </p:spPr>
      </p:pic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5364163" y="4365625"/>
            <a:ext cx="342106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/>
              <a:t>Tempo di attesa dopo la somministrazione del radiofarmaco 1 ora.</a:t>
            </a:r>
          </a:p>
        </p:txBody>
      </p:sp>
    </p:spTree>
    <p:extLst>
      <p:ext uri="{BB962C8B-B14F-4D97-AF65-F5344CB8AC3E}">
        <p14:creationId xmlns:p14="http://schemas.microsoft.com/office/powerpoint/2010/main" val="224737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Discovery_PETCT_690_uni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700213"/>
            <a:ext cx="8642350" cy="4856162"/>
          </a:xfrm>
          <a:prstGeom prst="rect">
            <a:avLst/>
          </a:prstGeom>
          <a:noFill/>
        </p:spPr>
      </p:pic>
      <p:pic>
        <p:nvPicPr>
          <p:cNvPr id="14341" name="Picture 5" descr="ti_scappa_la_pipi_nei_locali_piu_creativi_la_toilet_si_indica_cosi_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8913"/>
            <a:ext cx="2736850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503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Amedan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33375"/>
            <a:ext cx="4524375" cy="5238750"/>
          </a:xfrm>
          <a:prstGeom prst="rect">
            <a:avLst/>
          </a:prstGeom>
          <a:noFill/>
        </p:spPr>
      </p:pic>
      <p:pic>
        <p:nvPicPr>
          <p:cNvPr id="8197" name="Picture 5" descr="Amedani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475" y="333375"/>
            <a:ext cx="5256213" cy="3703638"/>
          </a:xfrm>
          <a:prstGeom prst="rect">
            <a:avLst/>
          </a:prstGeom>
          <a:noFill/>
        </p:spPr>
      </p:pic>
      <p:pic>
        <p:nvPicPr>
          <p:cNvPr id="8198" name="Picture 6" descr="Amedani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333375"/>
            <a:ext cx="8353425" cy="5902325"/>
          </a:xfrm>
          <a:prstGeom prst="rect">
            <a:avLst/>
          </a:prstGeom>
          <a:noFill/>
        </p:spPr>
      </p:pic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4716463" y="4437063"/>
            <a:ext cx="3959225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/>
              <a:t>Uomo 78 anni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/>
              <a:t>Allergia al Mezzo di Contrasto</a:t>
            </a:r>
          </a:p>
        </p:txBody>
      </p:sp>
    </p:spTree>
    <p:extLst>
      <p:ext uri="{BB962C8B-B14F-4D97-AF65-F5344CB8AC3E}">
        <p14:creationId xmlns:p14="http://schemas.microsoft.com/office/powerpoint/2010/main" val="609194426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bernardi biagio mi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60648"/>
            <a:ext cx="5495925" cy="6340475"/>
          </a:xfrm>
          <a:prstGeom prst="rect">
            <a:avLst/>
          </a:prstGeom>
          <a:noFill/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23528" y="404664"/>
            <a:ext cx="3313113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 dirty="0"/>
              <a:t>Uomo 85 anni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 dirty="0"/>
              <a:t>Follow-up TC negativo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 dirty="0" err="1"/>
              <a:t>E.G.D.S.</a:t>
            </a:r>
            <a:r>
              <a:rPr lang="it-IT" b="1" dirty="0"/>
              <a:t> negativo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 dirty="0"/>
              <a:t>Colonscopia negativa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 dirty="0"/>
              <a:t>Ca 19.9   2100 </a:t>
            </a:r>
          </a:p>
          <a:p>
            <a:pPr>
              <a:spcBef>
                <a:spcPct val="50000"/>
              </a:spcBef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414581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363" y="333375"/>
            <a:ext cx="2770187" cy="4248150"/>
          </a:xfrm>
          <a:prstGeom prst="rect">
            <a:avLst/>
          </a:prstGeom>
          <a:noFill/>
        </p:spPr>
      </p:pic>
      <p:pic>
        <p:nvPicPr>
          <p:cNvPr id="7174" name="Picture 6" descr="Sorsol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333375"/>
            <a:ext cx="5780088" cy="5976938"/>
          </a:xfrm>
          <a:prstGeom prst="rect">
            <a:avLst/>
          </a:prstGeom>
          <a:noFill/>
        </p:spPr>
      </p:pic>
      <p:pic>
        <p:nvPicPr>
          <p:cNvPr id="7175" name="Picture 7" descr="00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333375"/>
            <a:ext cx="8497888" cy="6029325"/>
          </a:xfrm>
          <a:prstGeom prst="rect">
            <a:avLst/>
          </a:prstGeom>
          <a:noFill/>
        </p:spPr>
      </p:pic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250825" y="5157788"/>
            <a:ext cx="5832475" cy="11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/>
              <a:t>Uomo 82 anni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/>
              <a:t>Valutazione metabolica di nodulo polmonare</a:t>
            </a:r>
          </a:p>
          <a:p>
            <a:pPr>
              <a:spcBef>
                <a:spcPct val="50000"/>
              </a:spcBef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1095874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144463" y="517525"/>
            <a:ext cx="8856662" cy="95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it-IT" sz="3600" b="1">
                <a:solidFill>
                  <a:srgbClr val="00CCFF"/>
                </a:solidFill>
                <a:latin typeface="Arial Narrow" charset="0"/>
              </a:rPr>
              <a:t>TC TAP senza e con MDC: N e M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1244600"/>
            <a:ext cx="4464050" cy="530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238" y="2232025"/>
            <a:ext cx="3076575" cy="335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913" y="3330575"/>
            <a:ext cx="3135312" cy="352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5605" name="Line 5"/>
          <p:cNvSpPr>
            <a:spLocks noChangeShapeType="1"/>
          </p:cNvSpPr>
          <p:nvPr/>
        </p:nvSpPr>
        <p:spPr bwMode="auto">
          <a:xfrm flipH="1">
            <a:off x="8023225" y="2663825"/>
            <a:ext cx="873125" cy="1655763"/>
          </a:xfrm>
          <a:prstGeom prst="line">
            <a:avLst/>
          </a:prstGeom>
          <a:noFill/>
          <a:ln w="180000" cap="flat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06" name="Oval 6"/>
          <p:cNvSpPr>
            <a:spLocks noChangeArrowheads="1"/>
          </p:cNvSpPr>
          <p:nvPr/>
        </p:nvSpPr>
        <p:spPr bwMode="auto">
          <a:xfrm>
            <a:off x="720725" y="3311525"/>
            <a:ext cx="1368425" cy="1655763"/>
          </a:xfrm>
          <a:prstGeom prst="ellipse">
            <a:avLst/>
          </a:prstGeom>
          <a:noFill/>
          <a:ln w="36000" cap="flat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07" name="Oval 7"/>
          <p:cNvSpPr>
            <a:spLocks noChangeArrowheads="1"/>
          </p:cNvSpPr>
          <p:nvPr/>
        </p:nvSpPr>
        <p:spPr bwMode="auto">
          <a:xfrm>
            <a:off x="3635375" y="2538413"/>
            <a:ext cx="2016125" cy="1709737"/>
          </a:xfrm>
          <a:prstGeom prst="ellipse">
            <a:avLst/>
          </a:prstGeom>
          <a:noFill/>
          <a:ln w="36000" cap="flat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26872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277813"/>
            <a:ext cx="9144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/>
            <a:r>
              <a:rPr lang="it-IT" sz="4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Risposta CHT</a:t>
            </a:r>
          </a:p>
        </p:txBody>
      </p:sp>
      <p:pic>
        <p:nvPicPr>
          <p:cNvPr id="10243" name="Picture 3" descr="liver-recurrence-af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95963" y="1844675"/>
            <a:ext cx="2447925" cy="4243388"/>
          </a:xfrm>
          <a:noFill/>
          <a:ln/>
        </p:spPr>
      </p:pic>
      <p:pic>
        <p:nvPicPr>
          <p:cNvPr id="10244" name="Picture 4" descr="liver-recurrence-befor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71550" y="1844675"/>
            <a:ext cx="2447925" cy="4243388"/>
          </a:xfrm>
          <a:noFill/>
          <a:ln/>
        </p:spPr>
      </p:pic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3708400" y="3573463"/>
            <a:ext cx="1727200" cy="142875"/>
          </a:xfrm>
          <a:prstGeom prst="notchedRightArrow">
            <a:avLst>
              <a:gd name="adj1" fmla="val 50000"/>
              <a:gd name="adj2" fmla="val 302222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3348038" y="3933825"/>
            <a:ext cx="25923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 dirty="0"/>
              <a:t>Dopo 2 cicli di chemioterapia</a:t>
            </a:r>
          </a:p>
        </p:txBody>
      </p:sp>
    </p:spTree>
    <p:extLst>
      <p:ext uri="{BB962C8B-B14F-4D97-AF65-F5344CB8AC3E}">
        <p14:creationId xmlns:p14="http://schemas.microsoft.com/office/powerpoint/2010/main" val="225515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1395413"/>
            <a:ext cx="9144000" cy="3598862"/>
          </a:xfrm>
          <a:prstGeom prst="rect">
            <a:avLst/>
          </a:prstGeom>
          <a:solidFill>
            <a:srgbClr val="D9D9D9"/>
          </a:solidFill>
          <a:ln w="9360">
            <a:solidFill>
              <a:srgbClr val="4A7EB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dirty="0"/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1741791"/>
            <a:ext cx="9144000" cy="3008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109538"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lnSpc>
                <a:spcPct val="120000"/>
              </a:lnSpc>
              <a:buClrTx/>
              <a:buFontTx/>
              <a:buNone/>
            </a:pPr>
            <a:r>
              <a:rPr lang="it-IT" sz="8000" b="1" dirty="0" smtClean="0">
                <a:latin typeface="Arial Narrow" charset="0"/>
              </a:rPr>
              <a:t>Chemioterapia </a:t>
            </a:r>
            <a:r>
              <a:rPr lang="it-IT" sz="8000" b="1" dirty="0" err="1" smtClean="0">
                <a:latin typeface="Arial Narrow" charset="0"/>
              </a:rPr>
              <a:t>neoadiuvante</a:t>
            </a:r>
            <a:endParaRPr lang="it-IT" sz="8000" b="1" dirty="0">
              <a:latin typeface="Arial Narrow" charset="0"/>
            </a:endParaRPr>
          </a:p>
        </p:txBody>
      </p:sp>
      <p:sp>
        <p:nvSpPr>
          <p:cNvPr id="6147" name="Line 3"/>
          <p:cNvSpPr>
            <a:spLocks noChangeShapeType="1"/>
          </p:cNvSpPr>
          <p:nvPr/>
        </p:nvSpPr>
        <p:spPr bwMode="auto">
          <a:xfrm>
            <a:off x="0" y="1395413"/>
            <a:ext cx="9144000" cy="1587"/>
          </a:xfrm>
          <a:prstGeom prst="line">
            <a:avLst/>
          </a:prstGeom>
          <a:noFill/>
          <a:ln w="76320">
            <a:solidFill>
              <a:srgbClr val="00CCFF"/>
            </a:solidFill>
            <a:miter lim="800000"/>
            <a:headEnd/>
            <a:tailEnd/>
          </a:ln>
          <a:effectLst>
            <a:outerShdw blurRad="63500" dist="109865" dir="634411" algn="ctr" rotWithShape="0">
              <a:srgbClr val="000000">
                <a:alpha val="38034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0" y="4994275"/>
            <a:ext cx="9144000" cy="1588"/>
          </a:xfrm>
          <a:prstGeom prst="line">
            <a:avLst/>
          </a:prstGeom>
          <a:noFill/>
          <a:ln w="76320">
            <a:solidFill>
              <a:srgbClr val="00CCFF"/>
            </a:solidFill>
            <a:miter lim="800000"/>
            <a:headEnd/>
            <a:tailEnd/>
          </a:ln>
          <a:effectLst>
            <a:outerShdw blurRad="63500" dist="109865" dir="634411" algn="ctr" rotWithShape="0">
              <a:srgbClr val="000000">
                <a:alpha val="38034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0" y="5011353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i="1" dirty="0" smtClean="0">
                <a:latin typeface="Arial Narrow"/>
                <a:cs typeface="Arial Narrow"/>
              </a:rPr>
              <a:t>Dott. Antonino Castro</a:t>
            </a:r>
            <a:endParaRPr lang="it-IT" sz="28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241503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55405" y="-2144729"/>
            <a:ext cx="7941054" cy="1100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83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26608" y="-1760990"/>
            <a:ext cx="7603478" cy="1061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52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77799" y="-1458516"/>
            <a:ext cx="6858000" cy="977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13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144463" y="517525"/>
            <a:ext cx="8856662" cy="95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it-IT" sz="3600" b="1">
                <a:solidFill>
                  <a:srgbClr val="00CCFF"/>
                </a:solidFill>
                <a:latin typeface="Arial Narrow" charset="0"/>
              </a:rPr>
              <a:t>Neoplasia del retto</a:t>
            </a:r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323850" y="1766888"/>
            <a:ext cx="8531225" cy="369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9pPr>
          </a:lstStyle>
          <a:p>
            <a:pPr hangingPunct="1">
              <a:buClrTx/>
              <a:buFontTx/>
              <a:buNone/>
            </a:pPr>
            <a:r>
              <a:rPr lang="it-IT" sz="2800" b="1">
                <a:solidFill>
                  <a:srgbClr val="FF0000"/>
                </a:solidFill>
                <a:latin typeface="Calibri" charset="0"/>
                <a:cs typeface="Calibri" charset="0"/>
              </a:rPr>
              <a:t>T: Ecografia endorettale o RM pelvica</a:t>
            </a:r>
          </a:p>
          <a:p>
            <a:pPr hangingPunct="1">
              <a:buClrTx/>
              <a:buFontTx/>
              <a:buNone/>
            </a:pPr>
            <a:endParaRPr lang="it-IT" sz="2800">
              <a:latin typeface="Calibri" charset="0"/>
              <a:cs typeface="Calibri" charset="0"/>
            </a:endParaRPr>
          </a:p>
          <a:p>
            <a:pPr hangingPunct="1">
              <a:buClrTx/>
              <a:buFontTx/>
              <a:buNone/>
            </a:pPr>
            <a:r>
              <a:rPr lang="it-IT" sz="2800">
                <a:latin typeface="Calibri" charset="0"/>
                <a:cs typeface="Calibri" charset="0"/>
              </a:rPr>
              <a:t>N-M: TC Torace-Addome-Pelvi.</a:t>
            </a:r>
          </a:p>
          <a:p>
            <a:pPr hangingPunct="1">
              <a:buClrTx/>
              <a:buFontTx/>
              <a:buNone/>
            </a:pPr>
            <a:endParaRPr lang="it-IT" sz="2800">
              <a:latin typeface="Calibri" charset="0"/>
              <a:cs typeface="Calibri" charset="0"/>
            </a:endParaRPr>
          </a:p>
          <a:p>
            <a:pPr hangingPunct="1">
              <a:buClrTx/>
              <a:buFontTx/>
              <a:buNone/>
            </a:pPr>
            <a:r>
              <a:rPr lang="it-IT" sz="2800">
                <a:latin typeface="Calibri" charset="0"/>
                <a:cs typeface="Calibri" charset="0"/>
              </a:rPr>
              <a:t>M: In caso di dubbi ed in base alla necessità del chirurgo in previsione di un intervento chirurgico… può essere necessario RM epatica con mdc epatospecifico.</a:t>
            </a:r>
          </a:p>
          <a:p>
            <a:pPr hangingPunct="1">
              <a:lnSpc>
                <a:spcPct val="100000"/>
              </a:lnSpc>
              <a:buClrTx/>
              <a:buFontTx/>
              <a:buNone/>
            </a:pPr>
            <a:endParaRPr lang="it-IT" sz="2800">
              <a:latin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1101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611188" y="1547813"/>
            <a:ext cx="795655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hangingPunct="1">
              <a:lnSpc>
                <a:spcPct val="100000"/>
              </a:lnSpc>
              <a:spcBef>
                <a:spcPts val="638"/>
              </a:spcBef>
              <a:buSzPct val="45000"/>
              <a:buFont typeface="Wingdings" charset="0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dirty="0">
                <a:solidFill>
                  <a:srgbClr val="000000"/>
                </a:solidFill>
                <a:latin typeface="Calibri" charset="0"/>
                <a:cs typeface="Calibri" charset="0"/>
              </a:rPr>
              <a:t> Ecografia endorettale ed RM sono le uniche metodiche che consentono l’identificazione dei diversi strati parietali del retto.</a:t>
            </a:r>
          </a:p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SzPct val="4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800" dirty="0">
              <a:solidFill>
                <a:srgbClr val="000000"/>
              </a:solidFill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buSzPct val="45000"/>
              <a:buFont typeface="Wingdings" charset="0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dirty="0">
                <a:solidFill>
                  <a:srgbClr val="000000"/>
                </a:solidFill>
                <a:latin typeface="Calibri" charset="0"/>
                <a:cs typeface="Calibri" charset="0"/>
              </a:rPr>
              <a:t> Chemioterapia </a:t>
            </a:r>
            <a:r>
              <a:rPr lang="it-IT" sz="2800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neoadiuvante</a:t>
            </a:r>
            <a:endParaRPr lang="it-IT" sz="2800" dirty="0">
              <a:solidFill>
                <a:srgbClr val="000000"/>
              </a:solidFill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SzPct val="4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800" dirty="0">
              <a:solidFill>
                <a:srgbClr val="000000"/>
              </a:solidFill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buSzPct val="45000"/>
              <a:buFont typeface="Wingdings" charset="0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dirty="0">
                <a:solidFill>
                  <a:srgbClr val="000000"/>
                </a:solidFill>
                <a:latin typeface="Calibri" charset="0"/>
                <a:cs typeface="Calibri" charset="0"/>
              </a:rPr>
              <a:t> Necessario valutazione risposta alla CHT (RE-STAGING post –terapia  </a:t>
            </a:r>
            <a:r>
              <a:rPr lang="it-IT" sz="2800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neoadiuvante</a:t>
            </a:r>
            <a:r>
              <a:rPr lang="it-IT" sz="2800" dirty="0">
                <a:solidFill>
                  <a:srgbClr val="000000"/>
                </a:solidFill>
                <a:latin typeface="Calibri" charset="0"/>
                <a:cs typeface="Calibri" charset="0"/>
              </a:rPr>
              <a:t>)</a:t>
            </a:r>
          </a:p>
        </p:txBody>
      </p:sp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71438" y="360363"/>
            <a:ext cx="8856662" cy="95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it-IT" sz="3600" b="1">
                <a:solidFill>
                  <a:srgbClr val="00CCFF"/>
                </a:solidFill>
                <a:latin typeface="Arial Narrow" charset="0"/>
              </a:rPr>
              <a:t>Neoplasia del retto: valutazione T</a:t>
            </a:r>
          </a:p>
        </p:txBody>
      </p:sp>
    </p:spTree>
    <p:extLst>
      <p:ext uri="{BB962C8B-B14F-4D97-AF65-F5344CB8AC3E}">
        <p14:creationId xmlns:p14="http://schemas.microsoft.com/office/powerpoint/2010/main" val="18868655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71438" y="1123950"/>
            <a:ext cx="8964612" cy="521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36550" indent="-336550" hangingPunct="1">
              <a:lnSpc>
                <a:spcPct val="100000"/>
              </a:lnSpc>
              <a:buSzPct val="45000"/>
              <a:buFont typeface="Wingdings" charset="0"/>
              <a:buChar char="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400" b="1" i="1">
                <a:solidFill>
                  <a:srgbClr val="003300"/>
                </a:solidFill>
                <a:latin typeface="Calibri" charset="0"/>
              </a:rPr>
              <a:t>Controindicazioni assolute</a:t>
            </a:r>
          </a:p>
          <a:p>
            <a:pPr marL="336550" indent="-336550" hangingPunct="1">
              <a:lnSpc>
                <a:spcPct val="100000"/>
              </a:lnSpc>
              <a:buFont typeface="Calibri" charset="0"/>
              <a:buAutoNum type="arabicPeriod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200">
                <a:solidFill>
                  <a:srgbClr val="003300"/>
                </a:solidFill>
                <a:latin typeface="Calibri" charset="0"/>
              </a:rPr>
              <a:t>PM-Defribillatori</a:t>
            </a:r>
          </a:p>
          <a:p>
            <a:pPr marL="336550" indent="-336550" hangingPunct="1">
              <a:lnSpc>
                <a:spcPct val="100000"/>
              </a:lnSpc>
              <a:buFont typeface="Calibri" charset="0"/>
              <a:buAutoNum type="arabicPeriod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200">
                <a:solidFill>
                  <a:srgbClr val="003300"/>
                </a:solidFill>
                <a:latin typeface="Calibri" charset="0"/>
              </a:rPr>
              <a:t>Pompe di iniezione per insulina o altri farmaci</a:t>
            </a:r>
          </a:p>
          <a:p>
            <a:pPr marL="336550" indent="-336550" hangingPunct="1">
              <a:lnSpc>
                <a:spcPct val="100000"/>
              </a:lnSpc>
              <a:buFont typeface="Calibri" charset="0"/>
              <a:buAutoNum type="arabicPeriod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200">
                <a:solidFill>
                  <a:srgbClr val="003300"/>
                </a:solidFill>
                <a:latin typeface="Calibri" charset="0"/>
              </a:rPr>
              <a:t>Recente sostituzione cristallino (&lt;3 mesi) o posizionamento clips, spirali o stent metallici</a:t>
            </a:r>
          </a:p>
          <a:p>
            <a:pPr marL="336550" indent="-336550" hangingPunct="1">
              <a:lnSpc>
                <a:spcPct val="100000"/>
              </a:lnSpc>
              <a:buFont typeface="Calibri" charset="0"/>
              <a:buAutoNum type="arabicPeriod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200">
                <a:solidFill>
                  <a:srgbClr val="003300"/>
                </a:solidFill>
                <a:latin typeface="Calibri" charset="0"/>
              </a:rPr>
              <a:t>Pazienti non collaboranti</a:t>
            </a:r>
          </a:p>
          <a:p>
            <a:pPr marL="336550" indent="-336550" hangingPunct="1">
              <a:lnSpc>
                <a:spcPct val="100000"/>
              </a:lnSpc>
              <a:buClrTx/>
              <a:buFontTx/>
              <a:buNone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endParaRPr lang="it-IT" sz="2400">
              <a:solidFill>
                <a:srgbClr val="003300"/>
              </a:solidFill>
              <a:latin typeface="Calibri" charset="0"/>
            </a:endParaRPr>
          </a:p>
          <a:p>
            <a:pPr marL="336550" indent="-336550" hangingPunct="1">
              <a:lnSpc>
                <a:spcPct val="100000"/>
              </a:lnSpc>
              <a:buSzPct val="45000"/>
              <a:buFont typeface="Wingdings" charset="0"/>
              <a:buChar char="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400" b="1" i="1">
                <a:solidFill>
                  <a:srgbClr val="003300"/>
                </a:solidFill>
                <a:latin typeface="Calibri" charset="0"/>
              </a:rPr>
              <a:t>Preparazione</a:t>
            </a:r>
          </a:p>
          <a:p>
            <a:pPr marL="336550" indent="-336550" hangingPunct="1">
              <a:lnSpc>
                <a:spcPct val="100000"/>
              </a:lnSpc>
              <a:buFont typeface="Calibri" charset="0"/>
              <a:buAutoNum type="arabicPeriod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200">
                <a:solidFill>
                  <a:srgbClr val="003300"/>
                </a:solidFill>
                <a:latin typeface="Calibri" charset="0"/>
              </a:rPr>
              <a:t>Clistere evacuativo il giorno dell’esame</a:t>
            </a:r>
          </a:p>
          <a:p>
            <a:pPr marL="336550" indent="-336550" hangingPunct="1">
              <a:lnSpc>
                <a:spcPct val="100000"/>
              </a:lnSpc>
              <a:buFont typeface="Calibri" charset="0"/>
              <a:buAutoNum type="arabicPeriod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200">
                <a:solidFill>
                  <a:srgbClr val="003300"/>
                </a:solidFill>
                <a:latin typeface="Calibri" charset="0"/>
              </a:rPr>
              <a:t>Digiuno da circa 6 ore</a:t>
            </a:r>
          </a:p>
          <a:p>
            <a:pPr marL="336550" indent="-336550" hangingPunct="1">
              <a:lnSpc>
                <a:spcPct val="100000"/>
              </a:lnSpc>
              <a:buFont typeface="Calibri" charset="0"/>
              <a:buAutoNum type="arabicPeriod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200">
                <a:solidFill>
                  <a:srgbClr val="003300"/>
                </a:solidFill>
                <a:latin typeface="Calibri" charset="0"/>
              </a:rPr>
              <a:t>Presentarsi almeno mezz’ora prima dell’esame per compilazione anamnesi metallica, consenso informato, acquisizione accesso venoso</a:t>
            </a:r>
          </a:p>
          <a:p>
            <a:pPr marL="336550" indent="-336550" hangingPunct="1">
              <a:lnSpc>
                <a:spcPct val="100000"/>
              </a:lnSpc>
              <a:buFont typeface="Calibri" charset="0"/>
              <a:buAutoNum type="arabicPeriod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200">
                <a:solidFill>
                  <a:srgbClr val="003300"/>
                </a:solidFill>
                <a:latin typeface="Calibri" charset="0"/>
              </a:rPr>
              <a:t>Creatininemia: solo in pazienti diabetici, anziani o con sospetta o nota insufficienza renale </a:t>
            </a: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144463" y="230188"/>
            <a:ext cx="8856662" cy="95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it-IT" sz="3600" b="1">
                <a:solidFill>
                  <a:srgbClr val="00CCFF"/>
                </a:solidFill>
                <a:latin typeface="Arial Narrow" charset="0"/>
              </a:rPr>
              <a:t>RM Pelvica</a:t>
            </a:r>
          </a:p>
        </p:txBody>
      </p:sp>
    </p:spTree>
    <p:extLst>
      <p:ext uri="{BB962C8B-B14F-4D97-AF65-F5344CB8AC3E}">
        <p14:creationId xmlns:p14="http://schemas.microsoft.com/office/powerpoint/2010/main" val="36590104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144463" y="519113"/>
            <a:ext cx="8856662" cy="95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it-IT" sz="3600" b="1">
                <a:solidFill>
                  <a:srgbClr val="00CCFF"/>
                </a:solidFill>
                <a:latin typeface="Arial Narrow" charset="0"/>
              </a:rPr>
              <a:t>RM Pelvica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223963"/>
            <a:ext cx="3254375" cy="282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825" y="2232025"/>
            <a:ext cx="3240088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575" y="3384550"/>
            <a:ext cx="3455988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9701" name="Line 5"/>
          <p:cNvSpPr>
            <a:spLocks noChangeShapeType="1"/>
          </p:cNvSpPr>
          <p:nvPr/>
        </p:nvSpPr>
        <p:spPr bwMode="auto">
          <a:xfrm flipV="1">
            <a:off x="2376488" y="4999038"/>
            <a:ext cx="1295400" cy="1089025"/>
          </a:xfrm>
          <a:prstGeom prst="line">
            <a:avLst/>
          </a:prstGeom>
          <a:noFill/>
          <a:ln w="108000" cap="flat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>
            <a:off x="3095625" y="2519363"/>
            <a:ext cx="792163" cy="1116012"/>
          </a:xfrm>
          <a:prstGeom prst="line">
            <a:avLst/>
          </a:prstGeom>
          <a:noFill/>
          <a:ln w="108000" cap="flat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85219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482850" y="1844675"/>
            <a:ext cx="38354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9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>
                <a:solidFill>
                  <a:srgbClr val="FFFFFF"/>
                </a:solidFill>
                <a:latin typeface="Calibri" charset="0"/>
              </a:rPr>
              <a:t>Come si fa l’RM??</a:t>
            </a: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23850" y="1123950"/>
            <a:ext cx="8964613" cy="417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36550" indent="-336550" hangingPunct="1">
              <a:lnSpc>
                <a:spcPct val="100000"/>
              </a:lnSpc>
              <a:buSzPct val="45000"/>
              <a:buFont typeface="Wingdings" charset="0"/>
              <a:buChar char="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400" b="1" i="1">
                <a:solidFill>
                  <a:srgbClr val="003300"/>
                </a:solidFill>
                <a:latin typeface="Calibri" charset="0"/>
              </a:rPr>
              <a:t>RM versus Ecografia/Ecoendoscopia</a:t>
            </a:r>
            <a:r>
              <a:rPr lang="it-IT" sz="2400" i="1">
                <a:solidFill>
                  <a:srgbClr val="003300"/>
                </a:solidFill>
                <a:latin typeface="Calibri" charset="0"/>
              </a:rPr>
              <a:t>:  </a:t>
            </a:r>
          </a:p>
          <a:p>
            <a:pPr marL="336550" indent="-336550" hangingPunct="1">
              <a:lnSpc>
                <a:spcPct val="100000"/>
              </a:lnSpc>
              <a:buFont typeface="Calibri" charset="0"/>
              <a:buAutoNum type="arabicPeriod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200">
                <a:solidFill>
                  <a:srgbClr val="003300"/>
                </a:solidFill>
                <a:latin typeface="Calibri" charset="0"/>
              </a:rPr>
              <a:t>Indagine più panoramica</a:t>
            </a:r>
          </a:p>
          <a:p>
            <a:pPr marL="336550" indent="-336550" hangingPunct="1">
              <a:lnSpc>
                <a:spcPct val="100000"/>
              </a:lnSpc>
              <a:buFont typeface="Calibri" charset="0"/>
              <a:buAutoNum type="arabicPeriod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200">
                <a:solidFill>
                  <a:srgbClr val="003300"/>
                </a:solidFill>
                <a:latin typeface="Calibri" charset="0"/>
              </a:rPr>
              <a:t>Permette lo studio delle neoplasie più prossimali o stenosanti</a:t>
            </a:r>
          </a:p>
          <a:p>
            <a:pPr marL="336550" indent="-336550" hangingPunct="1">
              <a:lnSpc>
                <a:spcPct val="100000"/>
              </a:lnSpc>
              <a:buFont typeface="Calibri" charset="0"/>
              <a:buAutoNum type="arabicPeriod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200">
                <a:solidFill>
                  <a:srgbClr val="003300"/>
                </a:solidFill>
                <a:latin typeface="Calibri" charset="0"/>
              </a:rPr>
              <a:t>Meno operatore-dipendente</a:t>
            </a:r>
          </a:p>
          <a:p>
            <a:pPr marL="336550" indent="-336550" hangingPunct="1">
              <a:lnSpc>
                <a:spcPct val="100000"/>
              </a:lnSpc>
              <a:buFont typeface="Calibri" charset="0"/>
              <a:buAutoNum type="arabicPeriod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200">
                <a:solidFill>
                  <a:srgbClr val="003300"/>
                </a:solidFill>
                <a:latin typeface="Calibri" charset="0"/>
              </a:rPr>
              <a:t>Indagine costosa-liste d’attesa-condizioni Paziente</a:t>
            </a:r>
          </a:p>
          <a:p>
            <a:pPr marL="336550" indent="-336550" hangingPunct="1">
              <a:lnSpc>
                <a:spcPct val="100000"/>
              </a:lnSpc>
              <a:buClrTx/>
              <a:buFontTx/>
              <a:buNone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endParaRPr lang="it-IT" sz="2200">
              <a:solidFill>
                <a:srgbClr val="003300"/>
              </a:solidFill>
              <a:latin typeface="Calibri" charset="0"/>
            </a:endParaRPr>
          </a:p>
          <a:p>
            <a:pPr marL="336550" indent="-336550" hangingPunct="1">
              <a:lnSpc>
                <a:spcPct val="100000"/>
              </a:lnSpc>
              <a:buSzPct val="45000"/>
              <a:buFont typeface="Wingdings" charset="0"/>
              <a:buChar char="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400" b="1" i="1">
                <a:solidFill>
                  <a:srgbClr val="003300"/>
                </a:solidFill>
                <a:latin typeface="Calibri" charset="0"/>
              </a:rPr>
              <a:t>Ecografia/Ecoendoscopia versus RM:</a:t>
            </a:r>
          </a:p>
          <a:p>
            <a:pPr marL="336550" indent="-336550" hangingPunct="1">
              <a:lnSpc>
                <a:spcPct val="100000"/>
              </a:lnSpc>
              <a:buFont typeface="Calibri" charset="0"/>
              <a:buAutoNum type="arabicPeriod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200">
                <a:solidFill>
                  <a:srgbClr val="003300"/>
                </a:solidFill>
                <a:latin typeface="Calibri" charset="0"/>
              </a:rPr>
              <a:t>Migliore sensibilità per le lesioni più piccole (T0-T1), tendenza a lieve overstaging nelle lesioni T2-T3 </a:t>
            </a:r>
          </a:p>
          <a:p>
            <a:pPr marL="336550" indent="-336550" hangingPunct="1">
              <a:lnSpc>
                <a:spcPct val="100000"/>
              </a:lnSpc>
              <a:buFont typeface="Calibri" charset="0"/>
              <a:buAutoNum type="arabicPeriod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200">
                <a:solidFill>
                  <a:srgbClr val="003300"/>
                </a:solidFill>
                <a:latin typeface="Calibri" charset="0"/>
              </a:rPr>
              <a:t>Esame più rapido e meno costoso, senza mdc</a:t>
            </a:r>
          </a:p>
          <a:p>
            <a:pPr marL="336550" indent="-336550" hangingPunct="1">
              <a:lnSpc>
                <a:spcPct val="100000"/>
              </a:lnSpc>
              <a:buFont typeface="Calibri" charset="0"/>
              <a:buAutoNum type="arabicPeriod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it-IT" sz="2200">
                <a:solidFill>
                  <a:srgbClr val="003300"/>
                </a:solidFill>
                <a:latin typeface="Calibri" charset="0"/>
              </a:rPr>
              <a:t>Maggior accuratezza diagnostica nella valutazione dei linfonodi peri-lesionali (80%)</a:t>
            </a: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2060575" y="5832475"/>
            <a:ext cx="474345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u="sng">
                <a:solidFill>
                  <a:srgbClr val="000000"/>
                </a:solidFill>
                <a:latin typeface="Calibri" charset="0"/>
                <a:cs typeface="Calibri" charset="0"/>
              </a:rPr>
              <a:t>ESAMI COMPLEMENTARI!</a:t>
            </a:r>
          </a:p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>
                <a:solidFill>
                  <a:srgbClr val="000000"/>
                </a:solidFill>
                <a:latin typeface="Calibri" charset="0"/>
                <a:cs typeface="Calibri" charset="0"/>
              </a:rPr>
              <a:t> </a:t>
            </a:r>
          </a:p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800">
              <a:solidFill>
                <a:srgbClr val="000000"/>
              </a:solidFill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800">
              <a:solidFill>
                <a:srgbClr val="000000"/>
              </a:solidFill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800">
              <a:solidFill>
                <a:srgbClr val="000000"/>
              </a:solidFill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800">
              <a:solidFill>
                <a:srgbClr val="000000"/>
              </a:solidFill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800">
              <a:solidFill>
                <a:srgbClr val="000000"/>
              </a:solidFill>
              <a:latin typeface="Calibri" charset="0"/>
              <a:cs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800">
              <a:solidFill>
                <a:srgbClr val="000000"/>
              </a:solidFill>
              <a:latin typeface="Calibri" charset="0"/>
              <a:cs typeface="Calibri" charset="0"/>
            </a:endParaRP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144463" y="231775"/>
            <a:ext cx="8856662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Lucida Sans Unicode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it-IT" sz="3600" b="1">
                <a:solidFill>
                  <a:srgbClr val="00CCFF"/>
                </a:solidFill>
                <a:latin typeface="Arial Narrow" charset="0"/>
              </a:rPr>
              <a:t>RM Vs. Ecografia</a:t>
            </a:r>
          </a:p>
        </p:txBody>
      </p:sp>
    </p:spTree>
    <p:extLst>
      <p:ext uri="{BB962C8B-B14F-4D97-AF65-F5344CB8AC3E}">
        <p14:creationId xmlns:p14="http://schemas.microsoft.com/office/powerpoint/2010/main" val="7149811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3"/>
            <a:ext cx="9144000" cy="3814393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" y="2374171"/>
            <a:ext cx="91439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Ed ora al medico di medicina nucleare…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29C1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5209397"/>
            <a:ext cx="9144000" cy="0"/>
          </a:xfrm>
          <a:prstGeom prst="line">
            <a:avLst/>
          </a:prstGeom>
          <a:ln w="76200" cmpd="sng">
            <a:solidFill>
              <a:srgbClr val="29C1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1" y="5264511"/>
            <a:ext cx="914399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i="1" dirty="0" smtClean="0">
                <a:latin typeface="Arial Narrow"/>
                <a:cs typeface="Arial Narrow"/>
              </a:rPr>
              <a:t>Dr. Bertoli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49838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79512" y="956455"/>
            <a:ext cx="8713787" cy="614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bg1"/>
              </a:buClr>
            </a:pPr>
            <a:r>
              <a:rPr lang="it-IT" sz="2400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INDICAZIONI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it-IT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STAGING</a:t>
            </a:r>
            <a:r>
              <a:rPr lang="it-IT" b="1" dirty="0" smtClean="0">
                <a:latin typeface="Arial Narrow"/>
                <a:cs typeface="Arial Narrow"/>
              </a:rPr>
              <a:t>: 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 smtClean="0">
                <a:latin typeface="Arial Narrow"/>
                <a:cs typeface="Arial Narrow"/>
              </a:rPr>
              <a:t> </a:t>
            </a:r>
            <a:r>
              <a:rPr lang="it-IT" dirty="0">
                <a:latin typeface="Arial Narrow"/>
                <a:cs typeface="Arial Narrow"/>
              </a:rPr>
              <a:t>Da valutare in caso di stadio locale avanzato?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it-IT" dirty="0">
                <a:latin typeface="Arial Narrow"/>
                <a:cs typeface="Arial Narrow"/>
              </a:rPr>
              <a:t>Spesso l’attività di T nelle forme avanzate, maschera eventuali captazioni ad N, in particolare per le neoplasie che interessano il retto.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it-IT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RISTADIAZIONE:</a:t>
            </a:r>
            <a:endParaRPr lang="it-IT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>
                <a:latin typeface="Arial Narrow"/>
                <a:cs typeface="Arial Narrow"/>
              </a:rPr>
              <a:t> Incremento dei </a:t>
            </a:r>
            <a:r>
              <a:rPr lang="it-IT" dirty="0" err="1">
                <a:latin typeface="Arial Narrow"/>
                <a:cs typeface="Arial Narrow"/>
              </a:rPr>
              <a:t>Markers</a:t>
            </a:r>
            <a:r>
              <a:rPr lang="it-IT" dirty="0">
                <a:latin typeface="Arial Narrow"/>
                <a:cs typeface="Arial Narrow"/>
              </a:rPr>
              <a:t> con negatività TC ed </a:t>
            </a:r>
            <a:r>
              <a:rPr lang="it-IT" dirty="0" err="1">
                <a:latin typeface="Arial Narrow"/>
                <a:cs typeface="Arial Narrow"/>
              </a:rPr>
              <a:t>E.T.G.</a:t>
            </a:r>
            <a:r>
              <a:rPr lang="it-IT" dirty="0">
                <a:latin typeface="Arial Narrow"/>
                <a:cs typeface="Arial Narrow"/>
              </a:rPr>
              <a:t> trans-rettale.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>
                <a:latin typeface="Arial Narrow"/>
                <a:cs typeface="Arial Narrow"/>
              </a:rPr>
              <a:t> Dubbio di ripresa </a:t>
            </a:r>
            <a:r>
              <a:rPr lang="it-IT" dirty="0" err="1">
                <a:latin typeface="Arial Narrow"/>
                <a:cs typeface="Arial Narrow"/>
              </a:rPr>
              <a:t>locoregionale</a:t>
            </a:r>
            <a:r>
              <a:rPr lang="it-IT" dirty="0">
                <a:latin typeface="Arial Narrow"/>
                <a:cs typeface="Arial Narrow"/>
              </a:rPr>
              <a:t> allo studio TC, dopo trattamento chirurgico o RT.</a:t>
            </a:r>
          </a:p>
          <a:p>
            <a:pPr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</a:pPr>
            <a:r>
              <a:rPr lang="it-IT" dirty="0">
                <a:latin typeface="Arial Narrow"/>
                <a:cs typeface="Arial Narrow"/>
              </a:rPr>
              <a:t>Per ridurre i falsi positivi da flogosi è utile non eseguire lo studio PET-TC prima di 3 mesi dall’intervento chirurgico e/o RT.</a:t>
            </a:r>
          </a:p>
          <a:p>
            <a:pPr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</a:pPr>
            <a:endParaRPr lang="it-IT" dirty="0">
              <a:latin typeface="Arial Narrow"/>
              <a:cs typeface="Arial Narrow"/>
            </a:endParaRP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it-IT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INCIDENTALOMI </a:t>
            </a:r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: </a:t>
            </a:r>
            <a:r>
              <a:rPr lang="it-IT" dirty="0" smtClean="0">
                <a:latin typeface="Arial Narrow"/>
                <a:cs typeface="Arial Narrow"/>
              </a:rPr>
              <a:t>intense </a:t>
            </a:r>
            <a:r>
              <a:rPr lang="it-IT" dirty="0">
                <a:latin typeface="Arial Narrow"/>
                <a:cs typeface="Arial Narrow"/>
              </a:rPr>
              <a:t>focali captazioni di 18F-FDG, a sede colica, devono essere sempre indagati con uno studio endoscopico (dalla letteratura si evince che in un 20% dei casi si tratta di displasie severe o neoplasie maligne).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it-IT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VALUTAZIONE DELLA RISPOSTA A TERAPIA </a:t>
            </a:r>
            <a:r>
              <a:rPr lang="it-IT" b="1" dirty="0" smtClean="0">
                <a:latin typeface="Arial Narrow"/>
                <a:cs typeface="Arial Narrow"/>
              </a:rPr>
              <a:t>(CHT </a:t>
            </a:r>
            <a:r>
              <a:rPr lang="it-IT" b="1" dirty="0">
                <a:latin typeface="Arial Narrow"/>
                <a:cs typeface="Arial Narrow"/>
              </a:rPr>
              <a:t>e/o RRT)</a:t>
            </a:r>
            <a:r>
              <a:rPr lang="it-IT" dirty="0">
                <a:latin typeface="Arial Narrow"/>
                <a:cs typeface="Arial Narrow"/>
              </a:rPr>
              <a:t>.</a:t>
            </a:r>
            <a:endParaRPr lang="it-IT" b="1" dirty="0">
              <a:latin typeface="Arial Narrow"/>
              <a:cs typeface="Arial Narrow"/>
            </a:endParaRPr>
          </a:p>
          <a:p>
            <a:pPr>
              <a:spcBef>
                <a:spcPct val="50000"/>
              </a:spcBef>
              <a:buClr>
                <a:schemeClr val="bg1"/>
              </a:buClr>
            </a:pPr>
            <a:endParaRPr lang="it-IT" dirty="0">
              <a:latin typeface="Arial Narrow"/>
              <a:cs typeface="Arial Narrow"/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467544" y="476672"/>
            <a:ext cx="8003232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algn="ctr">
              <a:spcBef>
                <a:spcPct val="0"/>
              </a:spcBef>
            </a:pPr>
            <a:r>
              <a:rPr lang="it-IT" sz="4000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PET-TC 18F-FDG (fluoro-</a:t>
            </a:r>
            <a:r>
              <a:rPr lang="it-IT" sz="4000" b="1" dirty="0" err="1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desossiglucosio</a:t>
            </a:r>
            <a:r>
              <a:rPr lang="it-IT" sz="4000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0" b="1" i="0" u="none" strike="noStrike" kern="1200" cap="none" spc="0" normalizeH="0" baseline="0" noProof="0" dirty="0">
              <a:ln>
                <a:noFill/>
              </a:ln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7460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663</Words>
  <Application>Microsoft Office PowerPoint</Application>
  <PresentationFormat>Presentazione su schermo (4:3)</PresentationFormat>
  <Paragraphs>107</Paragraphs>
  <Slides>24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5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2013-10-28T13:02:13Z</dcterms:created>
  <dcterms:modified xsi:type="dcterms:W3CDTF">2013-10-28T13:02:52Z</dcterms:modified>
</cp:coreProperties>
</file>