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0F0CC-E482-4D09-9CB3-2B23A4C633CE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D8B1D-A574-4668-8C85-D80AC05D5B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83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E71873-6FCC-484F-9F79-F5323D6AE9D9}" type="slidenum">
              <a:rPr lang="it-IT"/>
              <a:pPr/>
              <a:t>1</a:t>
            </a:fld>
            <a:endParaRPr lang="it-IT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D0A607-8EBA-4347-AD7E-68D2C06C9FDE}" type="slidenum">
              <a:rPr lang="it-IT"/>
              <a:pPr/>
              <a:t>2</a:t>
            </a:fld>
            <a:endParaRPr lang="it-IT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B7A56D-CF8D-4E40-874D-81F0758B28F2}" type="slidenum">
              <a:rPr lang="it-IT"/>
              <a:pPr/>
              <a:t>3</a:t>
            </a:fld>
            <a:endParaRPr lang="it-IT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733F1A-D145-464F-8C8D-08AB037525D5}" type="slidenum">
              <a:rPr lang="it-IT"/>
              <a:pPr/>
              <a:t>4</a:t>
            </a:fld>
            <a:endParaRPr lang="it-IT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3BA262-E71A-A249-BEFC-38E867E501C8}" type="slidenum">
              <a:rPr lang="it-IT"/>
              <a:pPr/>
              <a:t>5</a:t>
            </a:fld>
            <a:endParaRPr lang="it-IT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3CA162-66A7-9040-A4FF-A493792BCFBF}" type="slidenum">
              <a:rPr lang="it-IT"/>
              <a:pPr/>
              <a:t>6</a:t>
            </a:fld>
            <a:endParaRPr lang="it-IT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E970C1-7D23-1C4B-A118-9EA494DA4322}" type="slidenum">
              <a:rPr lang="it-IT"/>
              <a:pPr/>
              <a:t>7</a:t>
            </a:fld>
            <a:endParaRPr lang="it-IT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22C5-1858-4AC0-BC83-BA1398B783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ADD-88B3-4B9C-9996-EC0B0B5F0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7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22C5-1858-4AC0-BC83-BA1398B783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ADD-88B3-4B9C-9996-EC0B0B5F0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34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22C5-1858-4AC0-BC83-BA1398B783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ADD-88B3-4B9C-9996-EC0B0B5F0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6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27250" cy="35877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14/04/13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27250" cy="358775"/>
          </a:xfrm>
        </p:spPr>
        <p:txBody>
          <a:bodyPr/>
          <a:lstStyle>
            <a:lvl1pPr>
              <a:defRPr/>
            </a:lvl1pPr>
          </a:lstStyle>
          <a:p>
            <a:fld id="{2FEC4A1B-A695-9A4A-B8F0-04FB475A4EC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52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849BCF-ADA3-4F86-8F8B-6FFC246FCF8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430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3BC0CC-7805-4A95-AEF5-6F0352F1551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51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22C5-1858-4AC0-BC83-BA1398B783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ADD-88B3-4B9C-9996-EC0B0B5F0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19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22C5-1858-4AC0-BC83-BA1398B783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ADD-88B3-4B9C-9996-EC0B0B5F0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30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22C5-1858-4AC0-BC83-BA1398B783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ADD-88B3-4B9C-9996-EC0B0B5F0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36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22C5-1858-4AC0-BC83-BA1398B783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ADD-88B3-4B9C-9996-EC0B0B5F0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87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22C5-1858-4AC0-BC83-BA1398B783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ADD-88B3-4B9C-9996-EC0B0B5F0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20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22C5-1858-4AC0-BC83-BA1398B783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ADD-88B3-4B9C-9996-EC0B0B5F0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66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22C5-1858-4AC0-BC83-BA1398B783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ADD-88B3-4B9C-9996-EC0B0B5F0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93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22C5-1858-4AC0-BC83-BA1398B783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ADD-88B3-4B9C-9996-EC0B0B5F0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71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322C5-1858-4AC0-BC83-BA1398B783E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4ADD-88B3-4B9C-9996-EC0B0B5F0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44463" y="193675"/>
            <a:ext cx="885666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sz="3600" b="1">
                <a:solidFill>
                  <a:srgbClr val="00CCFF"/>
                </a:solidFill>
                <a:latin typeface="Arial Narrow" charset="0"/>
              </a:rPr>
              <a:t>TC TAP senza e con MDC: N e M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88778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95400"/>
            <a:ext cx="388778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1098550" y="3743325"/>
            <a:ext cx="1098550" cy="1152525"/>
          </a:xfrm>
          <a:prstGeom prst="ellipse">
            <a:avLst/>
          </a:prstGeom>
          <a:noFill/>
          <a:ln w="36000" cap="flat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4949825" y="3743325"/>
            <a:ext cx="1169988" cy="1152525"/>
          </a:xfrm>
          <a:prstGeom prst="ellipse">
            <a:avLst/>
          </a:prstGeom>
          <a:noFill/>
          <a:ln w="36000" cap="flat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020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82015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LIMITI DELLA METODICA</a:t>
            </a:r>
            <a:endParaRPr lang="it-IT" sz="28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it-IT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dirty="0"/>
              <a:t>Potere risolutivo di circa 5mm.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it-IT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/>
              <a:t> Nota patologia diverticolare di stadio avanzato e/o Paziente con MICI.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/>
              <a:t> Pazienti diabetici scompensati (glicemia ottimale inferiore a 150 mg/</a:t>
            </a:r>
            <a:r>
              <a:rPr lang="it-IT" dirty="0" err="1"/>
              <a:t>dL</a:t>
            </a:r>
            <a:r>
              <a:rPr lang="it-IT" dirty="0"/>
              <a:t>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/>
              <a:t> Pazienti diabetici in terapia con </a:t>
            </a:r>
            <a:r>
              <a:rPr lang="it-IT" dirty="0" err="1"/>
              <a:t>ipoglicemizzanti</a:t>
            </a:r>
            <a:r>
              <a:rPr lang="it-IT" dirty="0"/>
              <a:t> orali, sono difficilmente valutabili.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/>
              <a:t> Possibili disallineamenti tra le immagini TC e la PET, che non rendono di univoca interpretazione la localizzazione anatomica di eventuali captazioni.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it-IT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b="1" dirty="0"/>
              <a:t>Controindicazioni: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dirty="0"/>
              <a:t>Gravidanza e/o allattamento.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dirty="0"/>
              <a:t>Claustrofobia.</a:t>
            </a:r>
          </a:p>
          <a:p>
            <a:pPr>
              <a:spcBef>
                <a:spcPct val="50000"/>
              </a:spcBef>
            </a:pPr>
            <a:endParaRPr lang="it-IT" b="1" dirty="0"/>
          </a:p>
        </p:txBody>
      </p:sp>
      <p:pic>
        <p:nvPicPr>
          <p:cNvPr id="3078" name="Picture 6" descr="Discovery_PETCT_690_un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894" y="4481254"/>
            <a:ext cx="4427538" cy="2487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4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pegna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6551613" cy="4030663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87450" y="19161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Studio PET-TC con 18F-FDG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508625" y="5013325"/>
            <a:ext cx="33480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b="1" dirty="0"/>
              <a:t>Ricordare al Paziente di portare la documentazione medica in suo possesso!</a:t>
            </a:r>
          </a:p>
        </p:txBody>
      </p:sp>
      <p:pic>
        <p:nvPicPr>
          <p:cNvPr id="4105" name="Picture 9" descr="imagesCA178C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20938"/>
            <a:ext cx="2305050" cy="2155825"/>
          </a:xfrm>
          <a:prstGeom prst="rect">
            <a:avLst/>
          </a:prstGeom>
          <a:noFill/>
        </p:spPr>
      </p:pic>
      <p:pic>
        <p:nvPicPr>
          <p:cNvPr id="4106" name="Picture 10" descr="a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213100"/>
            <a:ext cx="4824413" cy="347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4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8640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9388" y="384653"/>
            <a:ext cx="8785225" cy="59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PREPARAZIONE DEL PAZIENTE</a:t>
            </a:r>
          </a:p>
          <a:p>
            <a:pPr algn="ctr">
              <a:spcBef>
                <a:spcPct val="50000"/>
              </a:spcBef>
            </a:pPr>
            <a:endParaRPr lang="it-IT" sz="24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it-IT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it-IT" b="1" dirty="0">
                <a:solidFill>
                  <a:srgbClr val="000000"/>
                </a:solidFill>
              </a:rPr>
              <a:t>Paziente non diabetico: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 Digiuno da almeno 6 ore.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 Non attività fisica pesante il giorno precedente l’esame.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it-IT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b="1" dirty="0">
                <a:solidFill>
                  <a:srgbClr val="000000"/>
                </a:solidFill>
              </a:rPr>
              <a:t>Paziente in terapia con </a:t>
            </a:r>
            <a:r>
              <a:rPr lang="it-IT" b="1" dirty="0" err="1">
                <a:solidFill>
                  <a:srgbClr val="000000"/>
                </a:solidFill>
              </a:rPr>
              <a:t>ipoglicemizzante</a:t>
            </a:r>
            <a:r>
              <a:rPr lang="it-IT" b="1" dirty="0">
                <a:solidFill>
                  <a:srgbClr val="000000"/>
                </a:solidFill>
              </a:rPr>
              <a:t> orale:</a:t>
            </a:r>
          </a:p>
          <a:p>
            <a:pPr algn="just">
              <a:spcBef>
                <a:spcPts val="700"/>
              </a:spcBef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sym typeface="Arial Bold" charset="0"/>
              </a:rPr>
              <a:t> Se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glicemia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è &gt; 120 mg/dl assume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sua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terapia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mattina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rimane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digiuno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sym typeface="Arial Bold" charset="0"/>
              </a:rPr>
              <a:t> Se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glicemia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è &lt; 120 mg/dl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rimane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digiuno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porta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con se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terapia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  <a:sym typeface="Arial Bold" charset="0"/>
            </a:endParaRPr>
          </a:p>
          <a:p>
            <a:pPr algn="just"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b="1" dirty="0" err="1">
                <a:solidFill>
                  <a:srgbClr val="000000"/>
                </a:solidFill>
                <a:sym typeface="Arial Bold" charset="0"/>
              </a:rPr>
              <a:t>Paziente</a:t>
            </a:r>
            <a:r>
              <a:rPr lang="en-US" b="1" dirty="0">
                <a:solidFill>
                  <a:srgbClr val="000000"/>
                </a:solidFill>
                <a:sym typeface="Arial Bold" charset="0"/>
              </a:rPr>
              <a:t> in </a:t>
            </a:r>
            <a:r>
              <a:rPr lang="en-US" b="1" dirty="0" err="1">
                <a:solidFill>
                  <a:srgbClr val="000000"/>
                </a:solidFill>
                <a:sym typeface="Arial Bold" charset="0"/>
              </a:rPr>
              <a:t>terapia</a:t>
            </a:r>
            <a:r>
              <a:rPr lang="en-US" b="1" dirty="0">
                <a:solidFill>
                  <a:srgbClr val="000000"/>
                </a:solidFill>
                <a:sym typeface="Arial Bold" charset="0"/>
              </a:rPr>
              <a:t> con </a:t>
            </a:r>
            <a:r>
              <a:rPr lang="en-US" b="1" dirty="0" err="1">
                <a:solidFill>
                  <a:srgbClr val="000000"/>
                </a:solidFill>
                <a:sym typeface="Arial Bold" charset="0"/>
              </a:rPr>
              <a:t>insulina</a:t>
            </a:r>
            <a:r>
              <a:rPr lang="en-US" b="1" dirty="0">
                <a:solidFill>
                  <a:srgbClr val="000000"/>
                </a:solidFill>
                <a:sym typeface="Arial Bold" charset="0"/>
              </a:rPr>
              <a:t>:</a:t>
            </a:r>
          </a:p>
          <a:p>
            <a:pPr algn="just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Terapia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insulinica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dopo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una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leggera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colazione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l’esame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sarà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eseguito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tarda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mattinata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) ad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almeno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6 ore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dalla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somministrazione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insulinica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. </a:t>
            </a:r>
          </a:p>
          <a:p>
            <a:pPr algn="just"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5127" name="Picture 7" descr="imagesCA5LMK1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95883"/>
            <a:ext cx="1366838" cy="130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4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anamnes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765175"/>
            <a:ext cx="8280400" cy="52911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29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6558010-medico-con-appunti-e-iniezi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6825" cy="5076825"/>
          </a:xfrm>
          <a:prstGeom prst="rect">
            <a:avLst/>
          </a:prstGeom>
          <a:noFill/>
        </p:spPr>
      </p:pic>
      <p:pic>
        <p:nvPicPr>
          <p:cNvPr id="11269" name="Picture 5" descr="imagesCAJ7BX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509588" cy="496888"/>
          </a:xfrm>
          <a:prstGeom prst="rect">
            <a:avLst/>
          </a:prstGeom>
          <a:noFill/>
        </p:spPr>
      </p:pic>
      <p:pic>
        <p:nvPicPr>
          <p:cNvPr id="11273" name="Picture 9" descr="poltrona-medica-geriatrica-manuale-71194-984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628775"/>
            <a:ext cx="3890963" cy="453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8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nza nom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765175"/>
            <a:ext cx="2333625" cy="2663825"/>
          </a:xfrm>
          <a:noFill/>
          <a:ln/>
        </p:spPr>
      </p:pic>
      <p:pic>
        <p:nvPicPr>
          <p:cNvPr id="13317" name="Picture 5" descr="bere-acqu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981075"/>
            <a:ext cx="4646612" cy="4752975"/>
          </a:xfrm>
          <a:noFill/>
          <a:ln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64163" y="4365625"/>
            <a:ext cx="34210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/>
              <a:t>Tempo di attesa dopo la somministrazione del radiofarmaco 1 ora.</a:t>
            </a:r>
          </a:p>
        </p:txBody>
      </p:sp>
    </p:spTree>
    <p:extLst>
      <p:ext uri="{BB962C8B-B14F-4D97-AF65-F5344CB8AC3E}">
        <p14:creationId xmlns:p14="http://schemas.microsoft.com/office/powerpoint/2010/main" val="22473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iscovery_PETCT_690_u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8642350" cy="4856162"/>
          </a:xfrm>
          <a:prstGeom prst="rect">
            <a:avLst/>
          </a:prstGeom>
          <a:noFill/>
        </p:spPr>
      </p:pic>
      <p:pic>
        <p:nvPicPr>
          <p:cNvPr id="14341" name="Picture 5" descr="ti_scappa_la_pipi_nei_locali_piu_creativi_la_toilet_si_indica_cosi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27368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0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meda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524375" cy="5238750"/>
          </a:xfrm>
          <a:prstGeom prst="rect">
            <a:avLst/>
          </a:prstGeom>
          <a:noFill/>
        </p:spPr>
      </p:pic>
      <p:pic>
        <p:nvPicPr>
          <p:cNvPr id="8197" name="Picture 5" descr="Amedani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33375"/>
            <a:ext cx="5256213" cy="3703638"/>
          </a:xfrm>
          <a:prstGeom prst="rect">
            <a:avLst/>
          </a:prstGeom>
          <a:noFill/>
        </p:spPr>
      </p:pic>
      <p:pic>
        <p:nvPicPr>
          <p:cNvPr id="8198" name="Picture 6" descr="Amedani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8353425" cy="5902325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716463" y="4437063"/>
            <a:ext cx="39592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/>
              <a:t>Uomo 78 anni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/>
              <a:t>Allergia al Mezzo di Contrasto</a:t>
            </a:r>
          </a:p>
        </p:txBody>
      </p:sp>
    </p:spTree>
    <p:extLst>
      <p:ext uri="{BB962C8B-B14F-4D97-AF65-F5344CB8AC3E}">
        <p14:creationId xmlns:p14="http://schemas.microsoft.com/office/powerpoint/2010/main" val="6091944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ernardi biagio m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5495925" cy="634047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3528" y="404664"/>
            <a:ext cx="3313113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/>
              <a:t>Uomo 85 anni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/>
              <a:t>Follow-up TC negativo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 err="1"/>
              <a:t>E.G.D.S.</a:t>
            </a:r>
            <a:r>
              <a:rPr lang="it-IT" b="1" dirty="0"/>
              <a:t> negativo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/>
              <a:t>Colonscopia negativa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/>
              <a:t>Ca 19.9   2100 </a:t>
            </a:r>
          </a:p>
          <a:p>
            <a:pPr>
              <a:spcBef>
                <a:spcPct val="50000"/>
              </a:spcBef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458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33375"/>
            <a:ext cx="2770187" cy="4248150"/>
          </a:xfrm>
          <a:prstGeom prst="rect">
            <a:avLst/>
          </a:prstGeom>
          <a:noFill/>
        </p:spPr>
      </p:pic>
      <p:pic>
        <p:nvPicPr>
          <p:cNvPr id="7174" name="Picture 6" descr="Sors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33375"/>
            <a:ext cx="5780088" cy="5976938"/>
          </a:xfrm>
          <a:prstGeom prst="rect">
            <a:avLst/>
          </a:prstGeom>
          <a:noFill/>
        </p:spPr>
      </p:pic>
      <p:pic>
        <p:nvPicPr>
          <p:cNvPr id="7175" name="Picture 7" descr="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8497888" cy="6029325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0825" y="5157788"/>
            <a:ext cx="5832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/>
              <a:t>Uomo 82 anni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/>
              <a:t>Valutazione metabolica di nodulo polmonare</a:t>
            </a:r>
          </a:p>
          <a:p>
            <a:pPr>
              <a:spcBef>
                <a:spcPct val="5000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09587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44463" y="517525"/>
            <a:ext cx="885666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sz="3600" b="1">
                <a:solidFill>
                  <a:srgbClr val="00CCFF"/>
                </a:solidFill>
                <a:latin typeface="Arial Narrow" charset="0"/>
              </a:rPr>
              <a:t>TC TAP senza e con MDC: N e M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4600"/>
            <a:ext cx="446405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232025"/>
            <a:ext cx="30765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330575"/>
            <a:ext cx="3135312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8023225" y="2663825"/>
            <a:ext cx="873125" cy="1655763"/>
          </a:xfrm>
          <a:prstGeom prst="line">
            <a:avLst/>
          </a:prstGeom>
          <a:noFill/>
          <a:ln w="180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720725" y="3311525"/>
            <a:ext cx="1368425" cy="1655763"/>
          </a:xfrm>
          <a:prstGeom prst="ellipse">
            <a:avLst/>
          </a:prstGeom>
          <a:noFill/>
          <a:ln w="36000" cap="flat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3635375" y="2538413"/>
            <a:ext cx="2016125" cy="1709737"/>
          </a:xfrm>
          <a:prstGeom prst="ellipse">
            <a:avLst/>
          </a:prstGeom>
          <a:noFill/>
          <a:ln w="36000" cap="flat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687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77813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it-IT" sz="44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Risposta CHT</a:t>
            </a:r>
          </a:p>
        </p:txBody>
      </p:sp>
      <p:pic>
        <p:nvPicPr>
          <p:cNvPr id="10243" name="Picture 3" descr="liver-recurrence-af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844675"/>
            <a:ext cx="2447925" cy="4243388"/>
          </a:xfrm>
          <a:noFill/>
          <a:ln/>
        </p:spPr>
      </p:pic>
      <p:pic>
        <p:nvPicPr>
          <p:cNvPr id="10244" name="Picture 4" descr="liver-recurrence-befo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844675"/>
            <a:ext cx="2447925" cy="4243388"/>
          </a:xfrm>
          <a:noFill/>
          <a:ln/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708400" y="3573463"/>
            <a:ext cx="1727200" cy="142875"/>
          </a:xfrm>
          <a:prstGeom prst="notchedRightArrow">
            <a:avLst>
              <a:gd name="adj1" fmla="val 50000"/>
              <a:gd name="adj2" fmla="val 30222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348038" y="3933825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/>
              <a:t>Dopo 2 cicli di chemioterapia</a:t>
            </a:r>
          </a:p>
        </p:txBody>
      </p:sp>
    </p:spTree>
    <p:extLst>
      <p:ext uri="{BB962C8B-B14F-4D97-AF65-F5344CB8AC3E}">
        <p14:creationId xmlns:p14="http://schemas.microsoft.com/office/powerpoint/2010/main" val="22551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395413"/>
            <a:ext cx="9144000" cy="3598862"/>
          </a:xfrm>
          <a:prstGeom prst="rect">
            <a:avLst/>
          </a:prstGeom>
          <a:solidFill>
            <a:srgbClr val="D9D9D9"/>
          </a:solidFill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741791"/>
            <a:ext cx="9144000" cy="300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9538"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</a:pPr>
            <a:r>
              <a:rPr lang="it-IT" sz="8000" b="1" dirty="0" smtClean="0">
                <a:latin typeface="Arial Narrow" charset="0"/>
              </a:rPr>
              <a:t>Chemioterapia </a:t>
            </a:r>
            <a:r>
              <a:rPr lang="it-IT" sz="8000" b="1" dirty="0" err="1" smtClean="0">
                <a:latin typeface="Arial Narrow" charset="0"/>
              </a:rPr>
              <a:t>neoadiuvante</a:t>
            </a:r>
            <a:endParaRPr lang="it-IT" sz="8000" b="1" dirty="0">
              <a:latin typeface="Arial Narrow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0" y="1395413"/>
            <a:ext cx="9144000" cy="1587"/>
          </a:xfrm>
          <a:prstGeom prst="line">
            <a:avLst/>
          </a:prstGeom>
          <a:noFill/>
          <a:ln w="76320">
            <a:solidFill>
              <a:srgbClr val="00CCFF"/>
            </a:solidFill>
            <a:miter lim="800000"/>
            <a:headEnd/>
            <a:tailEnd/>
          </a:ln>
          <a:effectLst>
            <a:outerShdw blurRad="63500" dist="109865" dir="634411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4994275"/>
            <a:ext cx="9144000" cy="1588"/>
          </a:xfrm>
          <a:prstGeom prst="line">
            <a:avLst/>
          </a:prstGeom>
          <a:noFill/>
          <a:ln w="76320">
            <a:solidFill>
              <a:srgbClr val="00CCFF"/>
            </a:solidFill>
            <a:miter lim="800000"/>
            <a:headEnd/>
            <a:tailEnd/>
          </a:ln>
          <a:effectLst>
            <a:outerShdw blurRad="63500" dist="109865" dir="634411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0" y="501135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latin typeface="Arial Narrow"/>
                <a:cs typeface="Arial Narrow"/>
              </a:rPr>
              <a:t>Dott. Antonino Castro</a:t>
            </a:r>
            <a:endParaRPr lang="it-IT" sz="28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4150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5405" y="-2144729"/>
            <a:ext cx="7941054" cy="110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6608" y="-1760990"/>
            <a:ext cx="7603478" cy="1061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7799" y="-1458516"/>
            <a:ext cx="6858000" cy="97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44463" y="517525"/>
            <a:ext cx="885666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sz="3600" b="1">
                <a:solidFill>
                  <a:srgbClr val="00CCFF"/>
                </a:solidFill>
                <a:latin typeface="Arial Narrow" charset="0"/>
              </a:rPr>
              <a:t>Neoplasia del retto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3850" y="1766888"/>
            <a:ext cx="8531225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hangingPunct="1">
              <a:buClrTx/>
              <a:buFontTx/>
              <a:buNone/>
            </a:pPr>
            <a:r>
              <a:rPr lang="it-IT" sz="2800" b="1">
                <a:solidFill>
                  <a:srgbClr val="FF0000"/>
                </a:solidFill>
                <a:latin typeface="Calibri" charset="0"/>
                <a:cs typeface="Calibri" charset="0"/>
              </a:rPr>
              <a:t>T: Ecografia endorettale o RM pelvica</a:t>
            </a:r>
          </a:p>
          <a:p>
            <a:pPr hangingPunct="1">
              <a:buClrTx/>
              <a:buFontTx/>
              <a:buNone/>
            </a:pPr>
            <a:endParaRPr lang="it-IT" sz="2800">
              <a:latin typeface="Calibri" charset="0"/>
              <a:cs typeface="Calibri" charset="0"/>
            </a:endParaRPr>
          </a:p>
          <a:p>
            <a:pPr hangingPunct="1">
              <a:buClrTx/>
              <a:buFontTx/>
              <a:buNone/>
            </a:pPr>
            <a:r>
              <a:rPr lang="it-IT" sz="2800">
                <a:latin typeface="Calibri" charset="0"/>
                <a:cs typeface="Calibri" charset="0"/>
              </a:rPr>
              <a:t>N-M: TC Torace-Addome-Pelvi.</a:t>
            </a:r>
          </a:p>
          <a:p>
            <a:pPr hangingPunct="1">
              <a:buClrTx/>
              <a:buFontTx/>
              <a:buNone/>
            </a:pPr>
            <a:endParaRPr lang="it-IT" sz="2800">
              <a:latin typeface="Calibri" charset="0"/>
              <a:cs typeface="Calibri" charset="0"/>
            </a:endParaRPr>
          </a:p>
          <a:p>
            <a:pPr hangingPunct="1">
              <a:buClrTx/>
              <a:buFontTx/>
              <a:buNone/>
            </a:pPr>
            <a:r>
              <a:rPr lang="it-IT" sz="2800">
                <a:latin typeface="Calibri" charset="0"/>
                <a:cs typeface="Calibri" charset="0"/>
              </a:rPr>
              <a:t>M: In caso di dubbi ed in base alla necessità del chirurgo in previsione di un intervento chirurgico… può essere necessario RM epatica con mdc epatospecifico.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it-IT" sz="280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10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188" y="1547813"/>
            <a:ext cx="79565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charset="0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 Ecografia endorettale ed RM sono le uniche metodiche che consentono l’identificazione dei diversi strati parietali del retto.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charset="0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 Chemioterapia </a:t>
            </a:r>
            <a:r>
              <a:rPr lang="it-IT" sz="28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neoadiuvante</a:t>
            </a:r>
            <a:endParaRPr lang="it-IT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charset="0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 Necessario valutazione risposta alla CHT (RE-STAGING post –terapia  </a:t>
            </a:r>
            <a:r>
              <a:rPr lang="it-IT" sz="28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neoadiuvante</a:t>
            </a:r>
            <a:r>
              <a:rPr lang="it-IT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1438" y="360363"/>
            <a:ext cx="885666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sz="3600" b="1">
                <a:solidFill>
                  <a:srgbClr val="00CCFF"/>
                </a:solidFill>
                <a:latin typeface="Arial Narrow" charset="0"/>
              </a:rPr>
              <a:t>Neoplasia del retto: valutazione T</a:t>
            </a:r>
          </a:p>
        </p:txBody>
      </p:sp>
    </p:spTree>
    <p:extLst>
      <p:ext uri="{BB962C8B-B14F-4D97-AF65-F5344CB8AC3E}">
        <p14:creationId xmlns:p14="http://schemas.microsoft.com/office/powerpoint/2010/main" val="1886865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8" y="1123950"/>
            <a:ext cx="8964612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marL="336550" indent="-336550" hangingPunct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 i="1">
                <a:solidFill>
                  <a:srgbClr val="003300"/>
                </a:solidFill>
                <a:latin typeface="Calibri" charset="0"/>
              </a:rPr>
              <a:t>Controindicazioni assolute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PM-Defribillatori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Pompe di iniezione per insulina o altri farmaci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Recente sostituzione cristallino (&lt;3 mesi) o posizionamento clips, spirali o stent metallici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Pazienti non collaboranti</a:t>
            </a:r>
          </a:p>
          <a:p>
            <a:pPr marL="336550" indent="-336550" hangingPunct="1">
              <a:lnSpc>
                <a:spcPct val="10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it-IT" sz="2400">
              <a:solidFill>
                <a:srgbClr val="003300"/>
              </a:solidFill>
              <a:latin typeface="Calibri" charset="0"/>
            </a:endParaRPr>
          </a:p>
          <a:p>
            <a:pPr marL="336550" indent="-336550" hangingPunct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 i="1">
                <a:solidFill>
                  <a:srgbClr val="003300"/>
                </a:solidFill>
                <a:latin typeface="Calibri" charset="0"/>
              </a:rPr>
              <a:t>Preparazione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Clistere evacuativo il giorno dell’esame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Digiuno da circa 6 ore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Presentarsi almeno mezz’ora prima dell’esame per compilazione anamnesi metallica, consenso informato, acquisizione accesso venoso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Creatininemia: solo in pazienti diabetici, anziani o con sospetta o nota insufficienza renale 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44463" y="230188"/>
            <a:ext cx="885666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sz="3600" b="1">
                <a:solidFill>
                  <a:srgbClr val="00CCFF"/>
                </a:solidFill>
                <a:latin typeface="Arial Narrow" charset="0"/>
              </a:rPr>
              <a:t>RM Pelvica</a:t>
            </a:r>
          </a:p>
        </p:txBody>
      </p:sp>
    </p:spTree>
    <p:extLst>
      <p:ext uri="{BB962C8B-B14F-4D97-AF65-F5344CB8AC3E}">
        <p14:creationId xmlns:p14="http://schemas.microsoft.com/office/powerpoint/2010/main" val="3659010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44463" y="519113"/>
            <a:ext cx="885666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sz="3600" b="1">
                <a:solidFill>
                  <a:srgbClr val="00CCFF"/>
                </a:solidFill>
                <a:latin typeface="Arial Narrow" charset="0"/>
              </a:rPr>
              <a:t>RM Pelvica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23963"/>
            <a:ext cx="3254375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2232025"/>
            <a:ext cx="324008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3384550"/>
            <a:ext cx="345598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2376488" y="4999038"/>
            <a:ext cx="1295400" cy="1089025"/>
          </a:xfrm>
          <a:prstGeom prst="line">
            <a:avLst/>
          </a:prstGeom>
          <a:noFill/>
          <a:ln w="108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3095625" y="2519363"/>
            <a:ext cx="792163" cy="1116012"/>
          </a:xfrm>
          <a:prstGeom prst="line">
            <a:avLst/>
          </a:prstGeom>
          <a:noFill/>
          <a:ln w="108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521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482850" y="1844675"/>
            <a:ext cx="3835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FF"/>
                </a:solidFill>
                <a:latin typeface="Calibri" charset="0"/>
              </a:rPr>
              <a:t>Come si fa l’RM??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3850" y="1123950"/>
            <a:ext cx="8964613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marL="336550" indent="-336550" hangingPunct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 i="1">
                <a:solidFill>
                  <a:srgbClr val="003300"/>
                </a:solidFill>
                <a:latin typeface="Calibri" charset="0"/>
              </a:rPr>
              <a:t>RM versus Ecografia/Ecoendoscopia</a:t>
            </a:r>
            <a:r>
              <a:rPr lang="it-IT" sz="2400" i="1">
                <a:solidFill>
                  <a:srgbClr val="003300"/>
                </a:solidFill>
                <a:latin typeface="Calibri" charset="0"/>
              </a:rPr>
              <a:t>:  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Indagine più panoramica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Permette lo studio delle neoplasie più prossimali o stenosanti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Meno operatore-dipendente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Indagine costosa-liste d’attesa-condizioni Paziente</a:t>
            </a:r>
          </a:p>
          <a:p>
            <a:pPr marL="336550" indent="-336550" hangingPunct="1">
              <a:lnSpc>
                <a:spcPct val="10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it-IT" sz="2200">
              <a:solidFill>
                <a:srgbClr val="003300"/>
              </a:solidFill>
              <a:latin typeface="Calibri" charset="0"/>
            </a:endParaRPr>
          </a:p>
          <a:p>
            <a:pPr marL="336550" indent="-336550" hangingPunct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400" b="1" i="1">
                <a:solidFill>
                  <a:srgbClr val="003300"/>
                </a:solidFill>
                <a:latin typeface="Calibri" charset="0"/>
              </a:rPr>
              <a:t>Ecografia/Ecoendoscopia versus RM: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Migliore sensibilità per le lesioni più piccole (T0-T1), tendenza a lieve overstaging nelle lesioni T2-T3 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Esame più rapido e meno costoso, senza mdc</a:t>
            </a:r>
          </a:p>
          <a:p>
            <a:pPr marL="336550" indent="-336550" hangingPunct="1">
              <a:lnSpc>
                <a:spcPct val="100000"/>
              </a:lnSpc>
              <a:buFont typeface="Calibri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200">
                <a:solidFill>
                  <a:srgbClr val="003300"/>
                </a:solidFill>
                <a:latin typeface="Calibri" charset="0"/>
              </a:rPr>
              <a:t>Maggior accuratezza diagnostica nella valutazione dei linfonodi peri-lesionali (80%)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060575" y="5832475"/>
            <a:ext cx="474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u="sng">
                <a:solidFill>
                  <a:srgbClr val="000000"/>
                </a:solidFill>
                <a:latin typeface="Calibri" charset="0"/>
                <a:cs typeface="Calibri" charset="0"/>
              </a:rPr>
              <a:t>ESAMI COMPLEMENTARI!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4463" y="231775"/>
            <a:ext cx="88566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sz="3600" b="1">
                <a:solidFill>
                  <a:srgbClr val="00CCFF"/>
                </a:solidFill>
                <a:latin typeface="Arial Narrow" charset="0"/>
              </a:rPr>
              <a:t>RM Vs. Ecografia</a:t>
            </a:r>
          </a:p>
        </p:txBody>
      </p:sp>
    </p:spTree>
    <p:extLst>
      <p:ext uri="{BB962C8B-B14F-4D97-AF65-F5344CB8AC3E}">
        <p14:creationId xmlns:p14="http://schemas.microsoft.com/office/powerpoint/2010/main" val="714981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3"/>
            <a:ext cx="9144000" cy="381439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" y="2374171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Ed ora al medico di medicina nucleare…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29C1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5209397"/>
            <a:ext cx="9144000" cy="0"/>
          </a:xfrm>
          <a:prstGeom prst="line">
            <a:avLst/>
          </a:prstGeom>
          <a:ln w="76200" cmpd="sng">
            <a:solidFill>
              <a:srgbClr val="29C1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" y="526451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latin typeface="Arial Narrow"/>
                <a:cs typeface="Arial Narrow"/>
              </a:rPr>
              <a:t>Dr. Bertoli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983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512" y="956455"/>
            <a:ext cx="8713787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it-IT" sz="24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INDICAZIONI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STAGING</a:t>
            </a:r>
            <a:r>
              <a:rPr lang="it-IT" b="1" dirty="0" smtClean="0">
                <a:latin typeface="Arial Narrow"/>
                <a:cs typeface="Arial Narrow"/>
              </a:rPr>
              <a:t>: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 smtClean="0">
                <a:latin typeface="Arial Narrow"/>
                <a:cs typeface="Arial Narrow"/>
              </a:rPr>
              <a:t> </a:t>
            </a:r>
            <a:r>
              <a:rPr lang="it-IT" dirty="0">
                <a:latin typeface="Arial Narrow"/>
                <a:cs typeface="Arial Narrow"/>
              </a:rPr>
              <a:t>Da valutare in caso di stadio locale avanzato?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dirty="0">
                <a:latin typeface="Arial Narrow"/>
                <a:cs typeface="Arial Narrow"/>
              </a:rPr>
              <a:t>Spesso l’attività di T nelle forme avanzate, maschera eventuali captazioni ad N, in particolare per le neoplasie che interessano il retto.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RISTADIAZIONE:</a:t>
            </a:r>
            <a:endParaRPr lang="it-IT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>
                <a:latin typeface="Arial Narrow"/>
                <a:cs typeface="Arial Narrow"/>
              </a:rPr>
              <a:t> Incremento dei </a:t>
            </a:r>
            <a:r>
              <a:rPr lang="it-IT" dirty="0" err="1">
                <a:latin typeface="Arial Narrow"/>
                <a:cs typeface="Arial Narrow"/>
              </a:rPr>
              <a:t>Markers</a:t>
            </a:r>
            <a:r>
              <a:rPr lang="it-IT" dirty="0">
                <a:latin typeface="Arial Narrow"/>
                <a:cs typeface="Arial Narrow"/>
              </a:rPr>
              <a:t> con negatività TC ed </a:t>
            </a:r>
            <a:r>
              <a:rPr lang="it-IT" dirty="0" err="1">
                <a:latin typeface="Arial Narrow"/>
                <a:cs typeface="Arial Narrow"/>
              </a:rPr>
              <a:t>E.T.G.</a:t>
            </a:r>
            <a:r>
              <a:rPr lang="it-IT" dirty="0">
                <a:latin typeface="Arial Narrow"/>
                <a:cs typeface="Arial Narrow"/>
              </a:rPr>
              <a:t> trans-rettale.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>
                <a:latin typeface="Arial Narrow"/>
                <a:cs typeface="Arial Narrow"/>
              </a:rPr>
              <a:t> Dubbio di ripresa </a:t>
            </a:r>
            <a:r>
              <a:rPr lang="it-IT" dirty="0" err="1">
                <a:latin typeface="Arial Narrow"/>
                <a:cs typeface="Arial Narrow"/>
              </a:rPr>
              <a:t>locoregionale</a:t>
            </a:r>
            <a:r>
              <a:rPr lang="it-IT" dirty="0">
                <a:latin typeface="Arial Narrow"/>
                <a:cs typeface="Arial Narrow"/>
              </a:rPr>
              <a:t> allo studio TC, dopo trattamento chirurgico o RT.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dirty="0">
                <a:latin typeface="Arial Narrow"/>
                <a:cs typeface="Arial Narrow"/>
              </a:rPr>
              <a:t>Per ridurre i falsi positivi da flogosi è utile non eseguire lo studio PET-TC prima di 3 mesi dall’intervento chirurgico e/o RT.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endParaRPr lang="it-IT" dirty="0">
              <a:latin typeface="Arial Narrow"/>
              <a:cs typeface="Arial Narrow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INCIDENTALOMI </a:t>
            </a:r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: </a:t>
            </a:r>
            <a:r>
              <a:rPr lang="it-IT" dirty="0" smtClean="0">
                <a:latin typeface="Arial Narrow"/>
                <a:cs typeface="Arial Narrow"/>
              </a:rPr>
              <a:t>intense </a:t>
            </a:r>
            <a:r>
              <a:rPr lang="it-IT" dirty="0">
                <a:latin typeface="Arial Narrow"/>
                <a:cs typeface="Arial Narrow"/>
              </a:rPr>
              <a:t>focali captazioni di 18F-FDG, a sede colica, devono essere sempre indagati con uno studio endoscopico (dalla letteratura si evince che in un 20% dei casi si tratta di displasie severe o neoplasie maligne).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VALUTAZIONE DELLA RISPOSTA A TERAPIA </a:t>
            </a:r>
            <a:r>
              <a:rPr lang="it-IT" b="1" dirty="0" smtClean="0">
                <a:latin typeface="Arial Narrow"/>
                <a:cs typeface="Arial Narrow"/>
              </a:rPr>
              <a:t>(CHT </a:t>
            </a:r>
            <a:r>
              <a:rPr lang="it-IT" b="1" dirty="0">
                <a:latin typeface="Arial Narrow"/>
                <a:cs typeface="Arial Narrow"/>
              </a:rPr>
              <a:t>e/o RRT)</a:t>
            </a:r>
            <a:r>
              <a:rPr lang="it-IT" dirty="0">
                <a:latin typeface="Arial Narrow"/>
                <a:cs typeface="Arial Narrow"/>
              </a:rPr>
              <a:t>.</a:t>
            </a:r>
            <a:endParaRPr lang="it-IT" b="1" dirty="0">
              <a:latin typeface="Arial Narrow"/>
              <a:cs typeface="Arial Narrow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it-IT" dirty="0">
              <a:latin typeface="Arial Narrow"/>
              <a:cs typeface="Arial Narrow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476672"/>
            <a:ext cx="800323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it-IT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PET-TC 18F-FDG (fluoro-</a:t>
            </a:r>
            <a:r>
              <a:rPr lang="it-IT" sz="40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desossiglucosio</a:t>
            </a:r>
            <a:r>
              <a:rPr lang="it-IT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46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Presentazione su schermo (4:3)</PresentationFormat>
  <Paragraphs>107</Paragraphs>
  <Slides>24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2013-10-28T13:02:13Z</dcterms:created>
  <dcterms:modified xsi:type="dcterms:W3CDTF">2013-10-28T13:02:52Z</dcterms:modified>
</cp:coreProperties>
</file>