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n° CTC</c:v>
                </c:pt>
              </c:strCache>
            </c:strRef>
          </c:tx>
          <c:invertIfNegative val="0"/>
          <c:cat>
            <c:numRef>
              <c:f>Foglio1!$A$2:$A$8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33</c:v>
                </c:pt>
                <c:pt idx="1">
                  <c:v>121</c:v>
                </c:pt>
                <c:pt idx="2">
                  <c:v>167</c:v>
                </c:pt>
                <c:pt idx="3">
                  <c:v>400</c:v>
                </c:pt>
                <c:pt idx="4">
                  <c:v>472</c:v>
                </c:pt>
                <c:pt idx="5">
                  <c:v>593</c:v>
                </c:pt>
                <c:pt idx="6">
                  <c:v>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91040"/>
        <c:axId val="206792576"/>
      </c:barChart>
      <c:catAx>
        <c:axId val="2067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792576"/>
        <c:crosses val="autoZero"/>
        <c:auto val="1"/>
        <c:lblAlgn val="ctr"/>
        <c:lblOffset val="100"/>
        <c:noMultiLvlLbl val="0"/>
      </c:catAx>
      <c:valAx>
        <c:axId val="20679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79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96BD9-5B51-4C25-9097-6491D1A71766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05BD-5383-44C8-9A4E-59DA9E6A8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5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EBB9-DB41-8042-B486-9E033BFC2A0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1430D-CF54-4E6C-952A-091E15594734}" type="slidenum">
              <a:rPr lang="it-IT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4798D-3314-4CFB-946D-EF34948F30F7}" type="slidenum">
              <a:rPr lang="it-IT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2385F-4EB7-4A15-9C97-53703AA3AFBA}" type="slidenum">
              <a:rPr lang="it-IT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3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9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0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36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6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19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19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3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050F-978F-4879-9158-B5481C127A17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8AB7-DF9C-4368-974F-DF076005F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9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0.png"/><Relationship Id="rId4" Type="http://schemas.openxmlformats.org/officeDocument/2006/relationships/image" Target="../media/image28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53"/>
            <a:ext cx="9144000" cy="48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Sintomi e segni allarmanti</a:t>
            </a:r>
            <a:endParaRPr lang="it-IT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384051"/>
            <a:ext cx="418258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SINTOMI</a:t>
            </a:r>
          </a:p>
          <a:p>
            <a:pPr lvl="0" algn="ctr">
              <a:buClr>
                <a:schemeClr val="tx1"/>
              </a:buClr>
              <a:defRPr/>
            </a:pPr>
            <a:endParaRPr lang="it-IT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dolore addominale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emorragia intestinale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  <a:sym typeface="Wingdings" pitchFamily="2" charset="2"/>
              </a:rPr>
              <a:t> anemia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alterazione dell’alvo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tenesmo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rettale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99460" y="1384051"/>
            <a:ext cx="437699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SEGNI</a:t>
            </a:r>
          </a:p>
          <a:p>
            <a:pPr lvl="0">
              <a:buClr>
                <a:schemeClr val="tx1"/>
              </a:buClr>
              <a:defRPr/>
            </a:pPr>
            <a:endParaRPr lang="it-IT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massa addominale palpabile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massa rettale apprezzabile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all’ER</a:t>
            </a:r>
          </a:p>
          <a:p>
            <a:pPr lvl="0">
              <a:buClr>
                <a:schemeClr val="tx1"/>
              </a:buClr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>
              <a:buClr>
                <a:schemeClr val="tx1"/>
              </a:buClr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9017" y="3529768"/>
            <a:ext cx="8217439" cy="3104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numCol="1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Colon destro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dolore addominale, anemia, calo ponderale, massa addominale palpabile, 	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     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emorragia.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Colon sinistro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alterazioni dell’alvo, occlusione intestinale, dolore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addominale, anemia, 		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       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emorragia.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Sigma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stipsi, difficoltà alla evacuazione, dolore addominale.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Retto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emorragia, alterazioni dell’alvo, anemia, modificazioni del calibro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fecale, senso di </a:t>
            </a:r>
            <a:r>
              <a:rPr lang="it-IT" dirty="0">
                <a:latin typeface="Arial Narrow"/>
                <a:cs typeface="Arial Narrow"/>
              </a:rPr>
              <a:t> </a:t>
            </a:r>
            <a:r>
              <a:rPr lang="it-IT" dirty="0" smtClean="0">
                <a:latin typeface="Arial Narrow"/>
                <a:cs typeface="Arial Narrow"/>
              </a:rPr>
              <a:t>    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evacuazione incompleta, tenesmo, dolore addominale, massa rettale palpabile.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Calibri"/>
                <a:cs typeface="Arial Narrow"/>
              </a:rPr>
              <a:t>	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39" y="0"/>
            <a:ext cx="1384051" cy="13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994467"/>
            <a:ext cx="9143999" cy="514713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3600" dirty="0" smtClean="0">
                <a:latin typeface="Arial Narrow"/>
                <a:cs typeface="Arial Narrow"/>
              </a:rPr>
              <a:t>	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 sintomi tipici delle neoplasie  sono </a:t>
            </a:r>
            <a:r>
              <a:rPr lang="it-IT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presenti solo nel 40% dei casi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 pazienti tendono a sottovalutare il sintomo con un </a:t>
            </a:r>
            <a:r>
              <a:rPr lang="it-IT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ritardo</a:t>
            </a:r>
            <a:r>
              <a:rPr lang="it-IT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tra comparsa ed accesso al MMG che può arrivare anche dopo anni.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984197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-1" y="6163399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Proctorragia: percorso decisionale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35592"/>
            <a:ext cx="8362585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Pz con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età &gt; 50 aa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che si presentano con nuovi, significativi e persistenti sintomi addominali devono ricevere SUBITO: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una accurata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anamnesi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(anche familiare)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essere sottoposti ad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esame obiettivo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con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esplorazione rettale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</a:t>
            </a:r>
            <a:r>
              <a:rPr lang="it-IT" sz="2400" b="1" u="sng" dirty="0">
                <a:solidFill>
                  <a:srgbClr val="000000"/>
                </a:solidFill>
                <a:latin typeface="Arial Narrow"/>
                <a:cs typeface="Arial Narrow"/>
              </a:rPr>
              <a:t>colonscopia.</a:t>
            </a:r>
            <a:endParaRPr lang="it-IT" sz="1050" b="1" u="sng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buClr>
                <a:schemeClr val="bg1"/>
              </a:buClr>
              <a:buNone/>
            </a:pP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>
              <a:buClr>
                <a:schemeClr val="tx1"/>
              </a:buClr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it-IT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Sanguinamento rettale in </a:t>
            </a:r>
            <a:r>
              <a:rPr lang="it-IT" sz="2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paz</a:t>
            </a:r>
            <a:r>
              <a:rPr lang="it-IT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con età &gt; 50 aa</a:t>
            </a:r>
            <a:r>
              <a:rPr lang="it-IT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pPr algn="ctr">
              <a:buClr>
                <a:schemeClr val="tx1"/>
              </a:buClr>
            </a:pP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non deve essere attribuito a patologia benigna </a:t>
            </a:r>
          </a:p>
          <a:p>
            <a:pPr algn="ctr">
              <a:buClr>
                <a:schemeClr val="tx1"/>
              </a:buClr>
            </a:pP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senza aver escluso carcinomi o polipi adenomatosi.</a:t>
            </a:r>
          </a:p>
          <a:p>
            <a:pPr algn="ctr">
              <a:buClr>
                <a:schemeClr val="tx1"/>
              </a:buClr>
            </a:pP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Anche i pz di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età &lt; 50 aa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con i sintomi sopraindicati in assenza di obiettività e di rischio familiare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devono essere studiati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se persistenza dei sintomi.</a:t>
            </a:r>
          </a:p>
        </p:txBody>
      </p:sp>
    </p:spTree>
    <p:extLst>
      <p:ext uri="{BB962C8B-B14F-4D97-AF65-F5344CB8AC3E}">
        <p14:creationId xmlns:p14="http://schemas.microsoft.com/office/powerpoint/2010/main" val="28281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0891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Proctorragia: percorso decisionale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618080"/>
            <a:ext cx="836258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Invio </a:t>
            </a:r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 urgenza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 </a:t>
            </a:r>
          </a:p>
          <a:p>
            <a:pPr>
              <a:buClr>
                <a:schemeClr val="bg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	</a:t>
            </a:r>
            <a:r>
              <a:rPr lang="it-IT" sz="2400" dirty="0">
                <a:latin typeface="Arial Narrow"/>
                <a:cs typeface="Arial Narrow"/>
              </a:rPr>
              <a:t>addome acuto (pericolo di perforazione, occlusione intestinale),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emorragia massiva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presenza di sintomi sistemici(febbre, rapida </a:t>
            </a:r>
            <a:r>
              <a:rPr lang="it-IT" sz="2400" dirty="0" err="1">
                <a:latin typeface="Arial Narrow"/>
                <a:cs typeface="Arial Narrow"/>
              </a:rPr>
              <a:t>anemizzazione</a:t>
            </a:r>
            <a:r>
              <a:rPr lang="it-IT" sz="2400" dirty="0">
                <a:latin typeface="Arial Narrow"/>
                <a:cs typeface="Arial Narrow"/>
              </a:rPr>
              <a:t>),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dispnea e/o tosse stizzosa (metastasi polmonari?)</a:t>
            </a:r>
            <a:r>
              <a:rPr lang="it-IT" sz="2400" dirty="0" smtClean="0">
                <a:latin typeface="Arial Narrow"/>
                <a:cs typeface="Arial Narrow"/>
              </a:rPr>
              <a:t>.</a:t>
            </a:r>
          </a:p>
          <a:p>
            <a:pPr>
              <a:buClr>
                <a:schemeClr val="bg1"/>
              </a:buClr>
              <a:buNone/>
            </a:pPr>
            <a:endParaRPr lang="it-IT" sz="2400" dirty="0" smtClean="0">
              <a:latin typeface="Arial Narrow"/>
              <a:cs typeface="Arial Narrow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Ø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Percorso 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ambulatoriale</a:t>
            </a:r>
            <a:r>
              <a:rPr lang="it-IT" sz="2400" dirty="0">
                <a:latin typeface="Arial Narrow"/>
                <a:cs typeface="Arial Narrow"/>
              </a:rPr>
              <a:t>: nelle altre situazioni</a:t>
            </a:r>
            <a:r>
              <a:rPr lang="it-IT" sz="2400" dirty="0" smtClean="0">
                <a:latin typeface="Arial Narrow"/>
                <a:cs typeface="Arial Narrow"/>
              </a:rPr>
              <a:t>.</a:t>
            </a:r>
          </a:p>
          <a:p>
            <a:pPr>
              <a:buClr>
                <a:schemeClr val="tx1"/>
              </a:buClr>
            </a:pP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617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Diagnosi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35592"/>
            <a:ext cx="8362585" cy="547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Font typeface="Arial"/>
              <a:buChar char="•"/>
            </a:pPr>
            <a:r>
              <a:rPr lang="it-IT" sz="2400" b="1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COLONSCOPIA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che deve essere condotta fino al cieco, è l‘esame più importante perché ciò che </a:t>
            </a:r>
            <a:r>
              <a:rPr lang="it-IT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è fondamentale è escludere e confermare la diagnosi della neoplasia colon-rettale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>
              <a:lnSpc>
                <a:spcPct val="120000"/>
              </a:lnSpc>
              <a:buClr>
                <a:schemeClr val="accent5"/>
              </a:buClr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La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conferma istologica dovrebbe essere sempre disponibile. Può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essere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omessa in casi di neoformazioni non facilmente raggiungibili o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con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iconografia inequivocabile.</a:t>
            </a:r>
          </a:p>
          <a:p>
            <a:pPr marL="342900" indent="-342900">
              <a:lnSpc>
                <a:spcPct val="120000"/>
              </a:lnSpc>
              <a:buClr>
                <a:schemeClr val="accent5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Accertamenti ematologici:  dosaggio </a:t>
            </a:r>
            <a:r>
              <a:rPr lang="it-IT" sz="2400" b="1" i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CEA, Ca 19.9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Si può stimare che ad un MMG con 1500 assistiti si presenti, un caso all’anno di C-R  e 15 casi sospetti. </a:t>
            </a: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Fra esordio dei sintomi e terapia chirurgica intercorrono in media 4 mesi per le localizzazioni del colon sinistro e 7 mesi per quelle del colon destro (correlazione tra ritardo e peggioramento della prognosi ? !).</a:t>
            </a:r>
          </a:p>
        </p:txBody>
      </p:sp>
    </p:spTree>
    <p:extLst>
      <p:ext uri="{BB962C8B-B14F-4D97-AF65-F5344CB8AC3E}">
        <p14:creationId xmlns:p14="http://schemas.microsoft.com/office/powerpoint/2010/main" val="10000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527166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chirurgo...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27701" y="5140162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Portolani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5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Sintomi e segni d’allarme</a:t>
            </a:r>
            <a:endParaRPr lang="it-IT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9017" y="1384051"/>
            <a:ext cx="8217439" cy="5250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numCol="1" rtlCol="0" anchor="ctr">
            <a:noAutofit/>
          </a:bodyPr>
          <a:lstStyle/>
          <a:p>
            <a:pPr>
              <a:defRPr/>
            </a:pPr>
            <a:r>
              <a:rPr lang="it-IT" sz="2400" dirty="0">
                <a:latin typeface="Arial Narrow"/>
                <a:cs typeface="Arial Narrow"/>
              </a:rPr>
              <a:t>- Proctorragia</a:t>
            </a:r>
          </a:p>
          <a:p>
            <a:pPr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Alterazione dell’alvo </a:t>
            </a:r>
            <a:r>
              <a:rPr lang="it-IT" sz="2400" i="1" dirty="0">
                <a:latin typeface="Arial Narrow"/>
                <a:cs typeface="Arial Narrow"/>
              </a:rPr>
              <a:t>(feci nastriformi, subocclusione intestinale)</a:t>
            </a:r>
          </a:p>
          <a:p>
            <a:pPr>
              <a:buFontTx/>
              <a:buChar char="-"/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Occlusione intestinale</a:t>
            </a:r>
          </a:p>
          <a:p>
            <a:pPr>
              <a:buFontTx/>
              <a:buChar char="-"/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Tenesmo</a:t>
            </a:r>
          </a:p>
          <a:p>
            <a:pPr>
              <a:buFontTx/>
              <a:buChar char="-"/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Sensazione di incompleto svuotamento dell’ampolla</a:t>
            </a:r>
          </a:p>
          <a:p>
            <a:pPr>
              <a:buFontTx/>
              <a:buChar char="-"/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Astenia e perdita di peso non spiegabile altrimenti</a:t>
            </a:r>
          </a:p>
          <a:p>
            <a:pPr>
              <a:buFontTx/>
              <a:buChar char="-"/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>
              <a:buFontTx/>
              <a:buChar char="-"/>
              <a:defRPr/>
            </a:pPr>
            <a:r>
              <a:rPr lang="it-IT" sz="2400" dirty="0">
                <a:latin typeface="Arial Narrow"/>
                <a:cs typeface="Arial Narrow"/>
              </a:rPr>
              <a:t> Sintomi urinari </a:t>
            </a:r>
            <a:r>
              <a:rPr lang="it-IT" sz="2400" i="1" dirty="0">
                <a:latin typeface="Arial Narrow"/>
                <a:cs typeface="Arial Narrow"/>
              </a:rPr>
              <a:t>(cistiti, stranguria, </a:t>
            </a:r>
            <a:r>
              <a:rPr lang="it-IT" sz="2400" i="1" dirty="0" err="1">
                <a:latin typeface="Arial Narrow"/>
                <a:cs typeface="Arial Narrow"/>
              </a:rPr>
              <a:t>pneumaturia</a:t>
            </a:r>
            <a:r>
              <a:rPr lang="it-IT" sz="2400" i="1" dirty="0">
                <a:latin typeface="Arial Narrow"/>
                <a:cs typeface="Arial Narrow"/>
              </a:rPr>
              <a:t> e </a:t>
            </a:r>
            <a:r>
              <a:rPr lang="it-IT" sz="2400" i="1" dirty="0" err="1">
                <a:latin typeface="Arial Narrow"/>
                <a:cs typeface="Arial Narrow"/>
              </a:rPr>
              <a:t>fecaluria</a:t>
            </a:r>
            <a:r>
              <a:rPr lang="it-IT" sz="2400" i="1" dirty="0">
                <a:latin typeface="Arial Narrow"/>
                <a:cs typeface="Arial Narrow"/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39" y="0"/>
            <a:ext cx="1384051" cy="13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2270" r="15251" b="3568"/>
          <a:stretch>
            <a:fillRect/>
          </a:stretch>
        </p:blipFill>
        <p:spPr bwMode="auto">
          <a:xfrm>
            <a:off x="755576" y="548680"/>
            <a:ext cx="77057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3936" t="26228" r="37877" b="64027"/>
          <a:stretch>
            <a:fillRect/>
          </a:stretch>
        </p:blipFill>
        <p:spPr bwMode="auto">
          <a:xfrm>
            <a:off x="5796136" y="0"/>
            <a:ext cx="26654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69229" t="78136" r="21843" b="19731"/>
          <a:stretch>
            <a:fillRect/>
          </a:stretch>
        </p:blipFill>
        <p:spPr bwMode="auto">
          <a:xfrm>
            <a:off x="722313" y="6599238"/>
            <a:ext cx="12255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41300" y="-242888"/>
            <a:ext cx="914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Sangue</a:t>
            </a:r>
            <a:r>
              <a:rPr lang="fr-FR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occulto</a:t>
            </a:r>
            <a:r>
              <a:rPr lang="fr-FR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fecale</a:t>
            </a:r>
            <a:r>
              <a:rPr lang="fr-FR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screening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06838" y="6577013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Prof. N. Portolani-Clinica Chirurgica-Università degli Studi di Brescia</a:t>
            </a:r>
          </a:p>
        </p:txBody>
      </p:sp>
    </p:spTree>
    <p:extLst>
      <p:ext uri="{BB962C8B-B14F-4D97-AF65-F5344CB8AC3E}">
        <p14:creationId xmlns:p14="http://schemas.microsoft.com/office/powerpoint/2010/main" val="2754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25558" r="15251" b="13902"/>
          <a:stretch>
            <a:fillRect/>
          </a:stretch>
        </p:blipFill>
        <p:spPr bwMode="auto">
          <a:xfrm>
            <a:off x="250825" y="476250"/>
            <a:ext cx="87137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906838" y="6577013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Prof. N. Portolani-Clinica Chirurgica-Università degli Studi di Brescia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41300" y="-242888"/>
            <a:ext cx="914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32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degli </a:t>
            </a:r>
            <a:r>
              <a:rPr lang="fr-FR" sz="32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adenomi</a:t>
            </a:r>
            <a:endParaRPr lang="fr-FR" sz="32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 l="69229" t="78136" r="21843" b="19731"/>
          <a:stretch>
            <a:fillRect/>
          </a:stretch>
        </p:blipFill>
        <p:spPr bwMode="auto">
          <a:xfrm>
            <a:off x="250825" y="6308725"/>
            <a:ext cx="1225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8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63" t="39586" r="5209" b="29688"/>
          <a:stretch>
            <a:fillRect/>
          </a:stretch>
        </p:blipFill>
        <p:spPr bwMode="auto">
          <a:xfrm>
            <a:off x="250825" y="1196975"/>
            <a:ext cx="87137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906838" y="6577013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Prof. N. Portolani-Clinica Chirurgica-Università degli Studi di Brescia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41300" y="0"/>
            <a:ext cx="914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32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della colonscopia per proctorragia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6513" y="514350"/>
            <a:ext cx="40306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4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Rettoscopia o colonscopia ?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5888" y="3249613"/>
            <a:ext cx="4030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Attendibilità colonscopia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5888" y="3800475"/>
            <a:ext cx="4030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Rischio della colonscopia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5888" y="4495800"/>
            <a:ext cx="4030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Preparazione intestinale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63913" y="3260725"/>
            <a:ext cx="5722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falsi negativi (operatore, sede della lesione, tipo di  lesione)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48038" y="3949700"/>
            <a:ext cx="5722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perforazione: &lt; 0.3% (&gt; se anestesia)</a:t>
            </a:r>
          </a:p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limitato il rischio emorragico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330575" y="4648200"/>
            <a:ext cx="5722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esiste una scala di valutazione della adeguatezza (Boston</a:t>
            </a:r>
          </a:p>
          <a:p>
            <a:pPr>
              <a:defRPr/>
            </a:pPr>
            <a:r>
              <a:rPr lang="it-IT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Bowel</a:t>
            </a: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it-IT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Preparation</a:t>
            </a: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Scale o BBPS).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30575" y="5321300"/>
            <a:ext cx="5724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A. Esami poco significativi se preparazione francamente inadeguata (BBPS 0 e 1)</a:t>
            </a:r>
          </a:p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B. Esame diagnostico per BBPS 2 e 3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319463" y="6024563"/>
            <a:ext cx="7489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Oggi tendenza verso preparazioni con minore quantitativo </a:t>
            </a:r>
          </a:p>
          <a:p>
            <a:pPr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idrico (PICOPREP) </a:t>
            </a:r>
          </a:p>
        </p:txBody>
      </p:sp>
    </p:spTree>
    <p:extLst>
      <p:ext uri="{BB962C8B-B14F-4D97-AF65-F5344CB8AC3E}">
        <p14:creationId xmlns:p14="http://schemas.microsoft.com/office/powerpoint/2010/main" val="13610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1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K colon-retto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2" y="2438399"/>
            <a:ext cx="7325094" cy="32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787258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00007" y="5264511"/>
            <a:ext cx="214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Dr.ssa Frittoli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263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41449" r="45374" b="40360"/>
          <a:stretch/>
        </p:blipFill>
        <p:spPr>
          <a:xfrm>
            <a:off x="44970" y="2192082"/>
            <a:ext cx="7226224" cy="2237202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586334"/>
            <a:ext cx="6840760" cy="108012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Cosa richiedere in caso di PROCTORRAGIA o sospetta patologia colica </a:t>
            </a:r>
            <a:r>
              <a:rPr lang="it-IT" sz="2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?</a:t>
            </a:r>
            <a:endParaRPr lang="it-IT" sz="24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indent="-342900"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marL="342900" indent="-342900"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CCFF"/>
              </a:solidFill>
              <a:ea typeface="Calibri"/>
              <a:cs typeface="Times New Roman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5" r="3675" b="62587"/>
          <a:stretch/>
        </p:blipFill>
        <p:spPr>
          <a:xfrm>
            <a:off x="404731" y="4129858"/>
            <a:ext cx="8739270" cy="28083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464956" y="4777930"/>
            <a:ext cx="55446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Simbolo &quot;divieto&quot; 14"/>
          <p:cNvSpPr/>
          <p:nvPr/>
        </p:nvSpPr>
        <p:spPr>
          <a:xfrm>
            <a:off x="2511615" y="2356972"/>
            <a:ext cx="4176464" cy="381642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47872" y="72008"/>
            <a:ext cx="417646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465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8068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PROCTORRAGIA: DIAGNOSI</a:t>
            </a:r>
            <a:endParaRPr lang="it-IT" sz="54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539552" y="2492896"/>
            <a:ext cx="7844408" cy="355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it-IT" sz="3400" dirty="0" smtClean="0">
                <a:solidFill>
                  <a:srgbClr val="003300"/>
                </a:solidFill>
                <a:latin typeface="Arial Narrow" pitchFamily="34" charset="0"/>
                <a:ea typeface="Calibri"/>
                <a:cs typeface="Times New Roman"/>
              </a:rPr>
              <a:t> Colonscopia</a:t>
            </a:r>
          </a:p>
          <a:p>
            <a:pPr marL="342900" indent="-342900" algn="l">
              <a:buFont typeface="+mj-lt"/>
              <a:buAutoNum type="arabicPeriod"/>
            </a:pPr>
            <a:endParaRPr lang="it-IT" sz="3400" dirty="0" smtClean="0">
              <a:solidFill>
                <a:srgbClr val="0033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it-IT" sz="3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Colonscopia virtuale o </a:t>
            </a:r>
            <a:r>
              <a:rPr lang="it-IT" sz="34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Colon-TC</a:t>
            </a:r>
            <a:r>
              <a:rPr lang="it-IT" sz="3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(CTC)</a:t>
            </a:r>
          </a:p>
          <a:p>
            <a:pPr marL="342900" indent="-342900" algn="l">
              <a:buFont typeface="+mj-lt"/>
              <a:buAutoNum type="arabicPeriod"/>
            </a:pPr>
            <a:endParaRPr lang="it-IT" sz="3400" dirty="0" smtClean="0">
              <a:solidFill>
                <a:srgbClr val="0033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l"/>
            <a:endParaRPr lang="it-IT" sz="34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39552" y="3861048"/>
            <a:ext cx="741682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l"/>
            <a:endParaRPr lang="it-IT" sz="34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34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  <a:p>
            <a:pPr algn="l"/>
            <a:endParaRPr lang="it-IT" sz="1800" dirty="0" smtClean="0">
              <a:solidFill>
                <a:srgbClr val="003300"/>
              </a:solidFill>
              <a:ea typeface="Calibri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47872" y="72008"/>
            <a:ext cx="417646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465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47872" y="0"/>
            <a:ext cx="417646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1520" y="711179"/>
            <a:ext cx="417646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800" b="1" spc="50" dirty="0" smtClean="0">
                <a:ln w="11430">
                  <a:solidFill>
                    <a:srgbClr val="00CCFF"/>
                  </a:solidFill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Indicazioni</a:t>
            </a:r>
            <a:endParaRPr lang="it-IT" sz="2800" b="1" spc="50" dirty="0">
              <a:ln w="11430">
                <a:solidFill>
                  <a:srgbClr val="00CCFF"/>
                </a:solidFill>
              </a:ln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1404257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completamento </a:t>
            </a:r>
            <a:r>
              <a:rPr lang="it-IT" sz="2400" b="1" i="1" dirty="0">
                <a:solidFill>
                  <a:srgbClr val="003300"/>
                </a:solidFill>
              </a:rPr>
              <a:t>dello studio del colon </a:t>
            </a:r>
            <a:r>
              <a:rPr lang="it-IT" sz="2400" b="1" i="1" dirty="0" smtClean="0">
                <a:solidFill>
                  <a:srgbClr val="003300"/>
                </a:solidFill>
              </a:rPr>
              <a:t>in caso di </a:t>
            </a:r>
            <a:r>
              <a:rPr lang="it-IT" sz="2400" b="1" i="1" dirty="0">
                <a:solidFill>
                  <a:srgbClr val="003300"/>
                </a:solidFill>
              </a:rPr>
              <a:t>colonscopia </a:t>
            </a:r>
            <a:r>
              <a:rPr lang="it-IT" sz="2400" b="1" i="1" dirty="0" smtClean="0">
                <a:solidFill>
                  <a:srgbClr val="003300"/>
                </a:solidFill>
              </a:rPr>
              <a:t>tradizionale incompleta</a:t>
            </a:r>
            <a:r>
              <a:rPr lang="it-IT" sz="2400" i="1" dirty="0" smtClean="0">
                <a:solidFill>
                  <a:srgbClr val="003300"/>
                </a:solidFill>
              </a:rPr>
              <a:t>:  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per </a:t>
            </a:r>
            <a:r>
              <a:rPr lang="it-IT" sz="2400" dirty="0">
                <a:solidFill>
                  <a:srgbClr val="003300"/>
                </a:solidFill>
              </a:rPr>
              <a:t>esiti aderenziali </a:t>
            </a:r>
            <a:r>
              <a:rPr lang="it-IT" sz="2400" dirty="0" smtClean="0">
                <a:solidFill>
                  <a:srgbClr val="003300"/>
                </a:solidFill>
              </a:rPr>
              <a:t>post-chirurgici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>
                <a:solidFill>
                  <a:srgbClr val="003300"/>
                </a:solidFill>
              </a:rPr>
              <a:t>presenza di neoplasie occlusive invalicabili </a:t>
            </a:r>
            <a:endParaRPr lang="it-IT" sz="2400" dirty="0" smtClean="0">
              <a:solidFill>
                <a:srgbClr val="003300"/>
              </a:solidFill>
            </a:endParaRP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>
                <a:solidFill>
                  <a:srgbClr val="003300"/>
                </a:solidFill>
              </a:rPr>
              <a:t>per anomalie anatomiche (</a:t>
            </a:r>
            <a:r>
              <a:rPr lang="it-IT" sz="2400" dirty="0" err="1">
                <a:solidFill>
                  <a:srgbClr val="003300"/>
                </a:solidFill>
              </a:rPr>
              <a:t>dolicocolon</a:t>
            </a:r>
            <a:r>
              <a:rPr lang="it-IT" sz="2400" dirty="0" smtClean="0">
                <a:solidFill>
                  <a:srgbClr val="003300"/>
                </a:solidFill>
              </a:rPr>
              <a:t>)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importante </a:t>
            </a:r>
            <a:r>
              <a:rPr lang="it-IT" sz="2400" dirty="0">
                <a:solidFill>
                  <a:srgbClr val="003300"/>
                </a:solidFill>
              </a:rPr>
              <a:t>diverticolite </a:t>
            </a:r>
            <a:r>
              <a:rPr lang="it-IT" sz="2400" dirty="0" smtClean="0">
                <a:solidFill>
                  <a:srgbClr val="003300"/>
                </a:solidFill>
              </a:rPr>
              <a:t>che rende </a:t>
            </a:r>
            <a:r>
              <a:rPr lang="it-IT" sz="2400" dirty="0">
                <a:solidFill>
                  <a:srgbClr val="003300"/>
                </a:solidFill>
              </a:rPr>
              <a:t>rischioso il proseguimento </a:t>
            </a:r>
            <a:r>
              <a:rPr lang="it-IT" sz="2400" dirty="0" smtClean="0">
                <a:solidFill>
                  <a:srgbClr val="003300"/>
                </a:solidFill>
              </a:rPr>
              <a:t>dell'endoscopio</a:t>
            </a:r>
            <a:endParaRPr lang="it-IT" sz="2400" dirty="0">
              <a:solidFill>
                <a:srgbClr val="0033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408191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Pazienti </a:t>
            </a:r>
            <a:r>
              <a:rPr lang="it-IT" sz="2400" b="1" i="1" dirty="0">
                <a:solidFill>
                  <a:srgbClr val="003300"/>
                </a:solidFill>
              </a:rPr>
              <a:t>in cui sia necessaria una localizzazione topografica e una corretta valutazione dell'estensione </a:t>
            </a:r>
            <a:r>
              <a:rPr lang="it-IT" sz="2400" b="1" i="1" dirty="0" err="1">
                <a:solidFill>
                  <a:srgbClr val="003300"/>
                </a:solidFill>
              </a:rPr>
              <a:t>extracolica</a:t>
            </a:r>
            <a:r>
              <a:rPr lang="it-IT" sz="2400" b="1" i="1" dirty="0">
                <a:solidFill>
                  <a:srgbClr val="003300"/>
                </a:solidFill>
              </a:rPr>
              <a:t> di </a:t>
            </a:r>
            <a:r>
              <a:rPr lang="it-IT" sz="2400" b="1" i="1" dirty="0" smtClean="0">
                <a:solidFill>
                  <a:srgbClr val="003300"/>
                </a:solidFill>
              </a:rPr>
              <a:t>malattia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79512" y="510540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anziani </a:t>
            </a:r>
            <a:r>
              <a:rPr lang="it-IT" sz="2400" b="1" i="1" dirty="0">
                <a:solidFill>
                  <a:srgbClr val="003300"/>
                </a:solidFill>
              </a:rPr>
              <a:t>in condizioni </a:t>
            </a:r>
            <a:r>
              <a:rPr lang="it-IT" sz="2400" b="1" i="1" dirty="0" smtClean="0">
                <a:solidFill>
                  <a:srgbClr val="003300"/>
                </a:solidFill>
              </a:rPr>
              <a:t>precarie (o in TAO)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05" y="576415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Pazienti «intolleranti</a:t>
            </a:r>
            <a:r>
              <a:rPr lang="it-IT" sz="2400" b="1" i="1" dirty="0">
                <a:solidFill>
                  <a:srgbClr val="003300"/>
                </a:solidFill>
              </a:rPr>
              <a:t>» alla preparazione intestinale o che rifiutano la colonscopia classica</a:t>
            </a:r>
          </a:p>
        </p:txBody>
      </p:sp>
    </p:spTree>
    <p:extLst>
      <p:ext uri="{BB962C8B-B14F-4D97-AF65-F5344CB8AC3E}">
        <p14:creationId xmlns:p14="http://schemas.microsoft.com/office/powerpoint/2010/main" val="16537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815724"/>
            <a:ext cx="7161038" cy="2853636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1"/>
          <a:stretch>
            <a:fillRect/>
          </a:stretch>
        </p:blipFill>
        <p:spPr bwMode="auto">
          <a:xfrm>
            <a:off x="738160" y="917535"/>
            <a:ext cx="7273304" cy="2754785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>
            <a:prstShdw prst="shdw13" dist="81320" dir="13880412">
              <a:srgbClr val="A7380C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0"/>
            <a:ext cx="4176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1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ColonSup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3255962" cy="3371850"/>
          </a:xfrm>
          <a:prstGeom prst="rect">
            <a:avLst/>
          </a:prstGeom>
          <a:noFill/>
          <a:ln w="9525">
            <a:solidFill>
              <a:srgbClr val="A73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87"/>
            <a:ext cx="6600758" cy="1223417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>
            <a:prstShdw prst="shdw13" dist="74053" dir="14342175">
              <a:srgbClr val="A7380C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36" y="2133129"/>
            <a:ext cx="5703888" cy="3240087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5976" y="0"/>
            <a:ext cx="4176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30428" r="2815" b="1950"/>
          <a:stretch>
            <a:fillRect/>
          </a:stretch>
        </p:blipFill>
        <p:spPr bwMode="auto">
          <a:xfrm>
            <a:off x="2771775" y="2913063"/>
            <a:ext cx="6264275" cy="2938462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7" y="369332"/>
            <a:ext cx="3133143" cy="3564493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>
            <a:prstShdw prst="shdw13" dist="53882" dir="13500000">
              <a:srgbClr val="A7380C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0"/>
            <a:ext cx="4176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55976" y="0"/>
            <a:ext cx="4176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810607462"/>
              </p:ext>
            </p:extLst>
          </p:nvPr>
        </p:nvGraphicFramePr>
        <p:xfrm>
          <a:off x="395536" y="692696"/>
          <a:ext cx="864096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2" b="97703" l="9591" r="94499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010"/>
            <a:ext cx="2161382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5661248"/>
            <a:ext cx="442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it-IT" sz="2400" dirty="0" smtClean="0">
                <a:solidFill>
                  <a:prstClr val="black"/>
                </a:solidFill>
              </a:rPr>
              <a:t>3 sedute pomeridiane / settimana</a:t>
            </a:r>
          </a:p>
          <a:p>
            <a:pPr algn="ctr" defTabSz="457200"/>
            <a:r>
              <a:rPr lang="it-IT" sz="2400" dirty="0" smtClean="0">
                <a:solidFill>
                  <a:prstClr val="black"/>
                </a:solidFill>
              </a:rPr>
              <a:t>circa 15-18 esami</a:t>
            </a:r>
            <a:endParaRPr lang="it-I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Documents and Settings\scbrad1108\Documenti\GCMazza\Preparazione Colonscopia Virtuale PAZIENTI esterni.jpg"/>
          <p:cNvPicPr/>
          <p:nvPr/>
        </p:nvPicPr>
        <p:blipFill>
          <a:blip r:embed="rId2" cstate="print"/>
          <a:srcRect t="3885" b="5576"/>
          <a:stretch>
            <a:fillRect/>
          </a:stretch>
        </p:blipFill>
        <p:spPr bwMode="auto">
          <a:xfrm>
            <a:off x="121382" y="210240"/>
            <a:ext cx="4824536" cy="63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971"/>
            <a:ext cx="4392488" cy="63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95" y="223971"/>
            <a:ext cx="4424368" cy="63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203575" y="1844675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3300"/>
                </a:solidFill>
              </a:rPr>
              <a:t>Acquisizione volumetrica TC del colon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3300"/>
                </a:solidFill>
              </a:rPr>
              <a:t>Insufflazione gas + F spasmolitico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3300"/>
                </a:solidFill>
              </a:rPr>
              <a:t>Prono e supino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3300"/>
                </a:solidFill>
              </a:rPr>
              <a:t>Senza </a:t>
            </a:r>
            <a:r>
              <a:rPr lang="it-IT" sz="2400" dirty="0" err="1">
                <a:solidFill>
                  <a:srgbClr val="003300"/>
                </a:solidFill>
              </a:rPr>
              <a:t>m.d.c.</a:t>
            </a:r>
            <a:r>
              <a:rPr lang="it-IT" sz="2400" dirty="0">
                <a:solidFill>
                  <a:srgbClr val="003300"/>
                </a:solidFill>
              </a:rPr>
              <a:t> </a:t>
            </a:r>
            <a:r>
              <a:rPr lang="it-IT" sz="2400" dirty="0" err="1">
                <a:solidFill>
                  <a:srgbClr val="003300"/>
                </a:solidFill>
              </a:rPr>
              <a:t>ev</a:t>
            </a:r>
            <a:endParaRPr lang="it-IT" sz="2400" dirty="0">
              <a:solidFill>
                <a:srgbClr val="003300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rgbClr val="003300"/>
                </a:solidFill>
              </a:rPr>
              <a:t>Tempo dell’esame 10-15 min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 err="1">
                <a:solidFill>
                  <a:srgbClr val="003300"/>
                </a:solidFill>
              </a:rPr>
              <a:t>Post-processing</a:t>
            </a:r>
            <a:r>
              <a:rPr lang="it-IT" sz="2400" dirty="0">
                <a:solidFill>
                  <a:srgbClr val="003300"/>
                </a:solidFill>
              </a:rPr>
              <a:t>: 2D </a:t>
            </a:r>
            <a:r>
              <a:rPr lang="it-IT" sz="2400" dirty="0" err="1">
                <a:solidFill>
                  <a:srgbClr val="003300"/>
                </a:solidFill>
              </a:rPr>
              <a:t>mpr</a:t>
            </a:r>
            <a:r>
              <a:rPr lang="it-IT" sz="2400" dirty="0">
                <a:solidFill>
                  <a:srgbClr val="003300"/>
                </a:solidFill>
              </a:rPr>
              <a:t> + 3D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3563938" y="1989138"/>
            <a:ext cx="5256212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srgbClr val="003300"/>
              </a:solidFill>
            </a:endParaRPr>
          </a:p>
        </p:txBody>
      </p:sp>
      <p:pic>
        <p:nvPicPr>
          <p:cNvPr id="51221" name="Picture 21" descr="Spiral MSHCT"/>
          <p:cNvPicPr>
            <a:picLocks noChangeAspect="1" noChangeArrowheads="1"/>
          </p:cNvPicPr>
          <p:nvPr/>
        </p:nvPicPr>
        <p:blipFill>
          <a:blip r:embed="rId3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127375"/>
            <a:ext cx="5070475" cy="2532063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11" descr="tac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3117850"/>
            <a:ext cx="3252788" cy="2543175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23" name="AutoShape 23"/>
          <p:cNvCxnSpPr>
            <a:cxnSpLocks noChangeShapeType="1"/>
            <a:stCxn id="51220" idx="3"/>
            <a:endCxn id="51221" idx="3"/>
          </p:cNvCxnSpPr>
          <p:nvPr/>
        </p:nvCxnSpPr>
        <p:spPr bwMode="auto">
          <a:xfrm flipH="1">
            <a:off x="8335963" y="2205038"/>
            <a:ext cx="503237" cy="2189162"/>
          </a:xfrm>
          <a:prstGeom prst="bentConnector3">
            <a:avLst>
              <a:gd name="adj1" fmla="val -41324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395536" y="10527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dirty="0" smtClean="0">
                <a:solidFill>
                  <a:srgbClr val="66CCFF"/>
                </a:solidFill>
              </a:rPr>
              <a:t>Come avviene l’esame?</a:t>
            </a:r>
            <a:endParaRPr lang="it-IT" sz="2400" dirty="0">
              <a:solidFill>
                <a:srgbClr val="66CC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355976" y="0"/>
            <a:ext cx="417646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9512" y="60932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dirty="0" smtClean="0">
                <a:solidFill>
                  <a:srgbClr val="003300"/>
                </a:solidFill>
              </a:rPr>
              <a:t>Radioprotezione: 3 </a:t>
            </a:r>
            <a:r>
              <a:rPr lang="it-IT" sz="2400" dirty="0" err="1" smtClean="0">
                <a:solidFill>
                  <a:srgbClr val="003300"/>
                </a:solidFill>
              </a:rPr>
              <a:t>mSV</a:t>
            </a:r>
            <a:endParaRPr lang="it-IT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5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0" grpId="0" animBg="1"/>
      <p:bldP spid="51220" grpId="1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Proctorragia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3825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Ascolti – Dr.ssa Mori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420739" y="1556568"/>
            <a:ext cx="6119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Acquisizione volumetrica TC del colon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Insufflazione gas + F spasmolitico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Prono e supino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Senza </a:t>
            </a:r>
            <a:r>
              <a:rPr lang="it-IT" sz="2400" dirty="0" err="1">
                <a:solidFill>
                  <a:prstClr val="black"/>
                </a:solidFill>
              </a:rPr>
              <a:t>m.d.c.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ev</a:t>
            </a:r>
            <a:endParaRPr lang="it-IT" sz="2400" dirty="0">
              <a:solidFill>
                <a:prstClr val="black"/>
              </a:solidFill>
            </a:endParaRP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Tempo dell’esame 10-15 min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 err="1">
                <a:solidFill>
                  <a:prstClr val="black"/>
                </a:solidFill>
              </a:rPr>
              <a:t>Post-processing</a:t>
            </a:r>
            <a:r>
              <a:rPr lang="it-IT" sz="2400" dirty="0">
                <a:solidFill>
                  <a:prstClr val="black"/>
                </a:solidFill>
              </a:rPr>
              <a:t>: 2D </a:t>
            </a:r>
            <a:r>
              <a:rPr lang="it-IT" sz="2400" dirty="0" err="1">
                <a:solidFill>
                  <a:prstClr val="black"/>
                </a:solidFill>
              </a:rPr>
              <a:t>mpr</a:t>
            </a:r>
            <a:r>
              <a:rPr lang="it-IT" sz="2400" dirty="0">
                <a:solidFill>
                  <a:prstClr val="black"/>
                </a:solidFill>
              </a:rPr>
              <a:t> + 3D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3780780" y="2348731"/>
            <a:ext cx="2447925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6567" y="908645"/>
            <a:ext cx="7472363" cy="5400675"/>
            <a:chOff x="340" y="754"/>
            <a:chExt cx="4707" cy="3402"/>
          </a:xfrm>
        </p:grpSpPr>
        <p:pic>
          <p:nvPicPr>
            <p:cNvPr id="167951" name="Picture 15" descr="GL5849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4" t="3125" r="15370"/>
            <a:stretch>
              <a:fillRect/>
            </a:stretch>
          </p:blipFill>
          <p:spPr bwMode="auto">
            <a:xfrm>
              <a:off x="919" y="754"/>
              <a:ext cx="1070" cy="998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7955" name="Object 19"/>
            <p:cNvGraphicFramePr>
              <a:graphicFrameLocks noChangeAspect="1"/>
            </p:cNvGraphicFramePr>
            <p:nvPr/>
          </p:nvGraphicFramePr>
          <p:xfrm>
            <a:off x="340" y="2141"/>
            <a:ext cx="1542" cy="1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Fotografia di Photo Editor" r:id="rId5" imgW="8085714" imgH="9078592" progId="">
                    <p:embed/>
                  </p:oleObj>
                </mc:Choice>
                <mc:Fallback>
                  <p:oleObj name="Fotografia di Photo Editor" r:id="rId5" imgW="8085714" imgH="907859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392" r="7521"/>
                        <a:stretch>
                          <a:fillRect/>
                        </a:stretch>
                      </p:blipFill>
                      <p:spPr bwMode="auto">
                        <a:xfrm>
                          <a:off x="340" y="2141"/>
                          <a:ext cx="1542" cy="199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A7380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56" name="Object 20"/>
            <p:cNvGraphicFramePr>
              <a:graphicFrameLocks noChangeAspect="1"/>
            </p:cNvGraphicFramePr>
            <p:nvPr/>
          </p:nvGraphicFramePr>
          <p:xfrm>
            <a:off x="1882" y="2141"/>
            <a:ext cx="1567" cy="1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Fotografia Photo Editor" r:id="rId7" imgW="7780952" imgH="8659434" progId="">
                    <p:embed/>
                  </p:oleObj>
                </mc:Choice>
                <mc:Fallback>
                  <p:oleObj name="Fotografia Photo Editor" r:id="rId7" imgW="7780952" imgH="865943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992" r="5408"/>
                        <a:stretch>
                          <a:fillRect/>
                        </a:stretch>
                      </p:blipFill>
                      <p:spPr bwMode="auto">
                        <a:xfrm>
                          <a:off x="1882" y="2141"/>
                          <a:ext cx="1567" cy="199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A7380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7957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16895" r="13237" b="12833"/>
            <a:stretch>
              <a:fillRect/>
            </a:stretch>
          </p:blipFill>
          <p:spPr bwMode="auto">
            <a:xfrm>
              <a:off x="3470" y="2141"/>
              <a:ext cx="1577" cy="2015"/>
            </a:xfrm>
            <a:prstGeom prst="rect">
              <a:avLst/>
            </a:prstGeom>
            <a:noFill/>
            <a:ln w="38100">
              <a:solidFill>
                <a:srgbClr val="A7380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67959" name="AutoShape 23"/>
          <p:cNvCxnSpPr>
            <a:cxnSpLocks noChangeShapeType="1"/>
            <a:stCxn id="167947" idx="1"/>
          </p:cNvCxnSpPr>
          <p:nvPr/>
        </p:nvCxnSpPr>
        <p:spPr bwMode="auto">
          <a:xfrm rot="10800000">
            <a:off x="1709092" y="889818"/>
            <a:ext cx="2052638" cy="1674813"/>
          </a:xfrm>
          <a:prstGeom prst="bentConnector4">
            <a:avLst>
              <a:gd name="adj1" fmla="val 21421"/>
              <a:gd name="adj2" fmla="val 112514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960" name="Rectangle 24"/>
          <p:cNvSpPr>
            <a:spLocks noChangeArrowheads="1"/>
          </p:cNvSpPr>
          <p:nvPr/>
        </p:nvSpPr>
        <p:spPr bwMode="auto">
          <a:xfrm>
            <a:off x="6373167" y="2348731"/>
            <a:ext cx="2160588" cy="431800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pic>
        <p:nvPicPr>
          <p:cNvPr id="16796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40929"/>
          <a:stretch>
            <a:fillRect/>
          </a:stretch>
        </p:blipFill>
        <p:spPr bwMode="auto">
          <a:xfrm>
            <a:off x="540692" y="3212108"/>
            <a:ext cx="7632700" cy="3024187"/>
          </a:xfrm>
          <a:prstGeom prst="rect">
            <a:avLst/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7962" name="AutoShape 26"/>
          <p:cNvCxnSpPr>
            <a:cxnSpLocks noChangeShapeType="1"/>
            <a:endCxn id="167960" idx="3"/>
          </p:cNvCxnSpPr>
          <p:nvPr/>
        </p:nvCxnSpPr>
        <p:spPr bwMode="auto">
          <a:xfrm flipV="1">
            <a:off x="8192442" y="2564631"/>
            <a:ext cx="360363" cy="2160587"/>
          </a:xfrm>
          <a:prstGeom prst="bentConnector3">
            <a:avLst>
              <a:gd name="adj1" fmla="val 220704"/>
            </a:avLst>
          </a:prstGeom>
          <a:noFill/>
          <a:ln w="38100">
            <a:solidFill>
              <a:srgbClr val="A738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asellaDiTesto 20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equipment.merryxray.com/media/catalog/product/cache/1/image/4e8686d859209b8b568b3ce08d7279f7/p/r/protocol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588676" cy="245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0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 animBg="1"/>
      <p:bldP spid="167947" grpId="1" animBg="1"/>
      <p:bldP spid="167960" grpId="0" animBg="1"/>
      <p:bldP spid="1679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LUIGI 65 </a:t>
            </a:r>
            <a:r>
              <a:rPr lang="it-IT" b="1" dirty="0" err="1" smtClean="0">
                <a:latin typeface="Arial Narrow"/>
                <a:cs typeface="Arial Narrow"/>
              </a:rPr>
              <a:t>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Da mesi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lamenta: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astenia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anoressia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piccoli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episodi saltuari di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addominalgia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che si risolvono spontaneamente.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endParaRPr lang="it-IT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volte tracce di sangue rosso vivo all’evacuazione.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409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EOG: </a:t>
            </a:r>
            <a:r>
              <a:rPr lang="it-IT" sz="2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	non dirimente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EOA: </a:t>
            </a:r>
            <a:r>
              <a:rPr lang="it-IT" sz="2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	non dirimente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ER: </a:t>
            </a:r>
            <a:r>
              <a:rPr lang="it-IT" sz="2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	emorroidi, non sanguinamento in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at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to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44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LUIGI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0711" y="1417638"/>
            <a:ext cx="859891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4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290711" y="2187079"/>
            <a:ext cx="8598917" cy="289598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numCol="2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BPCO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Ipertensione arteriosa  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Ulcera duodenale </a:t>
            </a:r>
            <a:r>
              <a:rPr lang="it-IT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pregr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Emorroidi (operate 5 </a:t>
            </a:r>
            <a:r>
              <a:rPr lang="it-IT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aa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 prima, recidivate)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b="1" dirty="0" smtClean="0">
                <a:solidFill>
                  <a:srgbClr val="000000"/>
                </a:solidFill>
                <a:latin typeface="Arial Narrow"/>
                <a:cs typeface="Arial Narrow"/>
              </a:rPr>
              <a:t>TP: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ACE-inibitori,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	  </a:t>
            </a:r>
            <a:r>
              <a:rPr lang="it-IT" dirty="0" smtClean="0">
                <a:solidFill>
                  <a:srgbClr val="000000"/>
                </a:solidFill>
                <a:latin typeface="Symbol" pitchFamily="18" charset="2"/>
                <a:cs typeface="Arial Narrow"/>
              </a:rPr>
              <a:t>b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-bloccanti,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	  IPP,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	  FANS saltuariamente </a:t>
            </a:r>
            <a:endParaRPr lang="it-IT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0711" y="5200152"/>
            <a:ext cx="859891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A. Familiare </a:t>
            </a:r>
            <a:endParaRPr lang="it-IT" sz="44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90711" y="5969593"/>
            <a:ext cx="8598917" cy="6541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numCol="2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t-IT" sz="3600" dirty="0" smtClean="0">
                <a:solidFill>
                  <a:srgbClr val="000000"/>
                </a:solidFill>
                <a:latin typeface="Arial Narrow"/>
                <a:cs typeface="Arial Narrow"/>
              </a:rPr>
              <a:t> Negativa</a:t>
            </a:r>
            <a:endParaRPr lang="it-IT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07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Ho indagato 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tutto ciò che poteva indirizzarmi verso una diagnosi?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Di cosa potrebbe trattarsi? Ho escluso le cause più preoccupanti?</a:t>
            </a:r>
            <a:endParaRPr lang="it-IT" sz="28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Lo invio in PS? Lo invio dallo specialista? Faccio degli accertamenti?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Quali indagini?  Con che tempistiche?</a:t>
            </a:r>
          </a:p>
          <a:p>
            <a:pPr marL="0" lvl="0" indent="0">
              <a:lnSpc>
                <a:spcPct val="115000"/>
              </a:lnSpc>
              <a:buNone/>
            </a:pPr>
            <a:endParaRPr lang="it-IT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libri"/>
              <a:cs typeface="Arial Narrow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it-IT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Decido </a:t>
            </a:r>
            <a:r>
              <a:rPr lang="it-IT" sz="33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e…</a:t>
            </a:r>
            <a:endParaRPr lang="it-IT" sz="2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libri"/>
              <a:cs typeface="Arial Narrow"/>
            </a:endParaRPr>
          </a:p>
          <a:p>
            <a:pPr>
              <a:lnSpc>
                <a:spcPct val="115000"/>
              </a:lnSpc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non faccio un SOF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  <a:sym typeface="Wingdings" pitchFamily="2" charset="2"/>
              </a:rPr>
              <a:t> non dirimente</a:t>
            </a:r>
            <a:endParaRPr lang="it-IT" sz="2800" dirty="0" smtClean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>
              <a:lnSpc>
                <a:spcPct val="115000"/>
              </a:lnSpc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non invio in PS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  <a:sym typeface="Wingdings" pitchFamily="2" charset="2"/>
              </a:rPr>
              <a:t> sono sintomi che ha da mesi</a:t>
            </a:r>
            <a:endParaRPr lang="it-IT" sz="2800" dirty="0" smtClean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>
              <a:lnSpc>
                <a:spcPct val="115000"/>
              </a:lnSpc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consiglio </a:t>
            </a:r>
            <a:r>
              <a:rPr lang="it-IT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colonscopia</a:t>
            </a:r>
            <a:r>
              <a:rPr lang="it-IT" sz="28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  con bollino verde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, contattando eventualmente anche il collega chirurgo</a:t>
            </a:r>
          </a:p>
          <a:p>
            <a:pPr>
              <a:lnSpc>
                <a:spcPct val="115000"/>
              </a:lnSpc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richiedo EE : </a:t>
            </a:r>
            <a:r>
              <a:rPr lang="it-IT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emocromo, MT (CEA, CA19.9, AFP)</a:t>
            </a:r>
            <a:r>
              <a:rPr lang="it-IT" sz="2800" dirty="0" smtClean="0">
                <a:solidFill>
                  <a:srgbClr val="FF0000"/>
                </a:solidFill>
                <a:latin typeface="Arial Narrow"/>
                <a:ea typeface="Calibri"/>
                <a:cs typeface="Arial Narrow"/>
              </a:rPr>
              <a:t>, 				funzione epatica, elettroforesi proteica, assetto lipidico, glicemia</a:t>
            </a:r>
          </a:p>
          <a:p>
            <a:pPr marL="0" lvl="0" indent="0">
              <a:lnSpc>
                <a:spcPct val="115000"/>
              </a:lnSpc>
              <a:buNone/>
            </a:pPr>
            <a:endParaRPr lang="it-IT" sz="11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Calibri"/>
              <a:cs typeface="Arial Narrow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AVRO’ 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 Narrow"/>
              </a:rPr>
              <a:t>FATTO LA SCELTA MIGLIORE???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1437" y="1208660"/>
            <a:ext cx="8791435" cy="1897138"/>
          </a:xfrm>
          <a:prstGeom prst="rect">
            <a:avLst/>
          </a:prstGeom>
          <a:noFill/>
          <a:ln w="38100" cmpd="sng"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0916">
            <a:off x="7233992" y="5218091"/>
            <a:ext cx="1505897" cy="15058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58129" y="2166425"/>
            <a:ext cx="2377439" cy="218049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3300"/>
            </a:solidFill>
          </a:ln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it-IT" sz="2200" b="1" dirty="0" smtClean="0">
                <a:latin typeface="Arial Narrow" pitchFamily="34" charset="0"/>
              </a:rPr>
              <a:t>Emorroidi</a:t>
            </a:r>
          </a:p>
          <a:p>
            <a:pPr algn="ctr"/>
            <a:r>
              <a:rPr lang="it-IT" sz="2200" b="1" dirty="0" smtClean="0">
                <a:latin typeface="Arial Narrow" pitchFamily="34" charset="0"/>
              </a:rPr>
              <a:t>RCU</a:t>
            </a:r>
          </a:p>
          <a:p>
            <a:pPr algn="ctr"/>
            <a:r>
              <a:rPr lang="it-IT" sz="2200" b="1" dirty="0" err="1" smtClean="0">
                <a:latin typeface="Arial Narrow" pitchFamily="34" charset="0"/>
              </a:rPr>
              <a:t>Chron</a:t>
            </a:r>
            <a:endParaRPr lang="it-IT" sz="2200" b="1" dirty="0" smtClean="0">
              <a:latin typeface="Arial Narrow" pitchFamily="34" charset="0"/>
            </a:endParaRPr>
          </a:p>
          <a:p>
            <a:pPr algn="ctr"/>
            <a:r>
              <a:rPr lang="it-IT" sz="2200" b="1" dirty="0" smtClean="0">
                <a:latin typeface="Arial Narrow" pitchFamily="34" charset="0"/>
              </a:rPr>
              <a:t>Poliposi</a:t>
            </a:r>
          </a:p>
          <a:p>
            <a:pPr algn="ctr"/>
            <a:r>
              <a:rPr lang="it-IT" sz="2200" b="1" dirty="0" smtClean="0">
                <a:latin typeface="Arial Narrow" pitchFamily="34" charset="0"/>
              </a:rPr>
              <a:t>Diverticolosi</a:t>
            </a:r>
          </a:p>
          <a:p>
            <a:pPr algn="ctr"/>
            <a:r>
              <a:rPr lang="it-IT" sz="2200" b="1" dirty="0" err="1" smtClean="0">
                <a:latin typeface="Arial Narrow" pitchFamily="34" charset="0"/>
              </a:rPr>
              <a:t>Angiodisplasia</a:t>
            </a:r>
            <a:endParaRPr lang="it-IT" sz="2200" b="1" dirty="0" smtClean="0">
              <a:latin typeface="Arial Narrow" pitchFamily="34" charset="0"/>
            </a:endParaRPr>
          </a:p>
          <a:p>
            <a:pPr algn="ctr"/>
            <a:r>
              <a:rPr lang="it-IT" sz="2200" b="1" dirty="0" smtClean="0">
                <a:latin typeface="Arial Narrow" pitchFamily="34" charset="0"/>
              </a:rPr>
              <a:t>Neoplasie </a:t>
            </a:r>
            <a:endParaRPr lang="it-IT" sz="2200" b="1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36942" y="2166425"/>
            <a:ext cx="2377439" cy="49236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330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it-IT" sz="2200" b="1" dirty="0" smtClean="0">
                <a:latin typeface="Arial Narrow" pitchFamily="34" charset="0"/>
              </a:rPr>
              <a:t>CARCINOMA</a:t>
            </a:r>
            <a:endParaRPr lang="it-IT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819597" y="5140162"/>
            <a:ext cx="1701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Marini  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838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37161"/>
            <a:ext cx="9143999" cy="5394021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Storia familiare: neoplasie familiari? (Maligne? Benigne? Grado di parentela?)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CARCINOMA EREDITARIO: FAMILIARITA’ PER HNPCC E PER FAP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  <a:sym typeface="Wingdings" pitchFamily="2" charset="2"/>
              </a:rPr>
              <a:t>COLONSCOPIA VA INIZIATA ALL’ETA’ DI 25 ANNI.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it-IT" sz="2000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Fattori di rischio: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	malattie infiammatorie intestinali? Neoplasie dell’endometrio? 	Acromegalia? Esposizione a radiazioni per neoplasia della prostata?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	Età &gt; 50 aa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LA MAGGIOR PARTE DEI CARCINOMI C-R SONO SPORADICI!!!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Screening (SOF  e colonscopia): dall’età di 50 anni.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Sorveglianza post-</a:t>
            </a:r>
            <a:r>
              <a:rPr lang="it-IT" sz="2400" dirty="0" err="1">
                <a:latin typeface="Arial Narrow"/>
                <a:cs typeface="Arial Narrow"/>
              </a:rPr>
              <a:t>polipectomia</a:t>
            </a:r>
            <a:r>
              <a:rPr lang="it-IT" sz="24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Indagine genetica.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Anamnesi: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9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994467"/>
            <a:ext cx="9143999" cy="514713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	La 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maggior parte dei carcinomi del colon retto è di tipo </a:t>
            </a:r>
            <a:r>
              <a:rPr lang="it-IT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sporadico 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 con incidenza in incremento con </a:t>
            </a:r>
            <a:r>
              <a:rPr lang="it-IT" b="1" u="sng" dirty="0">
                <a:solidFill>
                  <a:srgbClr val="000000"/>
                </a:solidFill>
                <a:latin typeface="Arial Narrow"/>
                <a:cs typeface="Arial Narrow"/>
              </a:rPr>
              <a:t>l’aumentare dell’età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, con mediana di insorgenza di circa 70 anni ed a bassa probabilità di comparsa prima dei 50 anni. </a:t>
            </a:r>
          </a:p>
          <a:p>
            <a:pPr marL="0" lvl="0" indent="0" algn="ctr">
              <a:buClr>
                <a:schemeClr val="tx1"/>
              </a:buClr>
              <a:buNone/>
              <a:defRPr/>
            </a:pPr>
            <a:r>
              <a:rPr lang="it-IT" b="1" u="sng" dirty="0">
                <a:solidFill>
                  <a:srgbClr val="000000"/>
                </a:solidFill>
                <a:latin typeface="Arial Narrow"/>
                <a:cs typeface="Arial Narrow"/>
              </a:rPr>
              <a:t>L’età superiore a 50 anni viene quindi considerata un fattore di rischio. 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984197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-1" y="6163399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Presentazione su schermo (4:3)</PresentationFormat>
  <Paragraphs>206</Paragraphs>
  <Slides>30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Tema di Office</vt:lpstr>
      <vt:lpstr>Fotografia di Photo Editor</vt:lpstr>
      <vt:lpstr>Fotografia Photo Editor</vt:lpstr>
      <vt:lpstr>Presentazione standard di PowerPoint</vt:lpstr>
      <vt:lpstr>III SESSIONE: ADDOME</vt:lpstr>
      <vt:lpstr>Presentazione standard di PowerPoint</vt:lpstr>
      <vt:lpstr>LUIGI 65 aa</vt:lpstr>
      <vt:lpstr>LUIGI 65 aa</vt:lpstr>
      <vt:lpstr>Piano </vt:lpstr>
      <vt:lpstr>Presentazione standard di PowerPoint</vt:lpstr>
      <vt:lpstr>Anamnesi:</vt:lpstr>
      <vt:lpstr>Presentazione standard di PowerPoint</vt:lpstr>
      <vt:lpstr>Sintomi e segni allarmanti</vt:lpstr>
      <vt:lpstr>Presentazione standard di PowerPoint</vt:lpstr>
      <vt:lpstr>Proctorragia: percorso decisionale</vt:lpstr>
      <vt:lpstr>Proctorragia: percorso decisionale</vt:lpstr>
      <vt:lpstr>Diagnosi</vt:lpstr>
      <vt:lpstr>Presentazione standard di PowerPoint</vt:lpstr>
      <vt:lpstr>Sintomi e segni d’allarme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PROCTORRAGIA: DIAGNOSI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2013-10-24T07:48:32Z</dcterms:created>
  <dcterms:modified xsi:type="dcterms:W3CDTF">2013-10-24T07:49:13Z</dcterms:modified>
</cp:coreProperties>
</file>