
<file path=[Content_Types].xml><?xml version="1.0" encoding="utf-8"?>
<Types xmlns="http://schemas.openxmlformats.org/package/2006/content-types">
  <Override PartName="/ppt/slideMasters/slideMaster3.xml" ContentType="application/vnd.openxmlformats-officedocument.presentationml.slideMaster+xml"/>
  <Override PartName="/ppt/slides/slide47.xml" ContentType="application/vnd.openxmlformats-officedocument.presentationml.slide+xml"/>
  <Override PartName="/ppt/slides/slide58.xml" ContentType="application/vnd.openxmlformats-officedocument.presentationml.slide+xml"/>
  <Override PartName="/ppt/slideLayouts/slideLayout57.xml" ContentType="application/vnd.openxmlformats-officedocument.presentationml.slideLayout+xml"/>
  <Override PartName="/ppt/theme/theme5.xml" ContentType="application/vnd.openxmlformats-officedocument.theme+xml"/>
  <Override PartName="/ppt/notesSlides/notesSlide2.xml" ContentType="application/vnd.openxmlformats-officedocument.presentationml.notesSlide+xml"/>
  <Override PartName="/ppt/slides/slide36.xml" ContentType="application/vnd.openxmlformats-officedocument.presentationml.slide+xml"/>
  <Override PartName="/ppt/slideLayouts/slideLayout46.xml" ContentType="application/vnd.openxmlformats-officedocument.presentationml.slideLayout+xml"/>
  <Override PartName="/ppt/slides/slide25.xml" ContentType="application/vnd.openxmlformats-officedocument.presentationml.slide+xml"/>
  <Override PartName="/ppt/slideLayouts/slideLayout2.xml" ContentType="application/vnd.openxmlformats-officedocument.presentationml.slideLayout+xml"/>
  <Override PartName="/ppt/slideLayouts/slideLayout35.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Layouts/slideLayout71.xml" ContentType="application/vnd.openxmlformats-officedocument.presentationml.slideLayout+xml"/>
  <Override PartName="/ppt/notesSlides/notesSlide16.xml" ContentType="application/vnd.openxmlformats-officedocument.presentationml.notesSlide+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Override PartName="/ppt/notesSlides/notesSlide12.xml" ContentType="application/vnd.openxmlformats-officedocument.presentationml.notesSlide+xml"/>
  <Override PartName="/ppt/diagrams/layout1.xml" ContentType="application/vnd.openxmlformats-officedocument.drawingml.diagramLayout+xml"/>
  <Default Extension="doc" ContentType="application/msword"/>
  <Override PartName="/ppt/notesSlides/notesSlide7.xml" ContentType="application/vnd.openxmlformats-officedocument.presentationml.notesSlide+xml"/>
  <Override PartName="/ppt/diagrams/data2.xml" ContentType="application/vnd.openxmlformats-officedocument.drawingml.diagramData+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slideLayouts/slideLayout69.xml" ContentType="application/vnd.openxmlformats-officedocument.presentationml.slideLayout+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Layouts/slideLayout7.xml" ContentType="application/vnd.openxmlformats-officedocument.presentationml.slideLayout+xml"/>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slideLayouts/slideLayout76.xml" ContentType="application/vnd.openxmlformats-officedocument.presentationml.slideLayout+xml"/>
  <Default Extension="png" ContentType="image/png"/>
  <Override PartName="/ppt/notesSlides/notesSlide3.xml" ContentType="application/vnd.openxmlformats-officedocument.presentationml.notesSlide+xml"/>
  <Default Extension="bin" ContentType="application/vnd.openxmlformats-officedocument.oleObject"/>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Layouts/slideLayout65.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slideLayouts/slideLayout72.xml" ContentType="application/vnd.openxmlformats-officedocument.presentationml.slideLayout+xml"/>
  <Default Extension="emf" ContentType="image/x-emf"/>
  <Override PartName="/ppt/notesSlides/notesSlide17.xml" ContentType="application/vnd.openxmlformats-officedocument.presentationml.notesSlide+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Layouts/slideLayout21.xml" ContentType="application/vnd.openxmlformats-officedocument.presentationml.slideLayout+xml"/>
  <Override PartName="/ppt/slideLayouts/slideLayout50.xml" ContentType="application/vnd.openxmlformats-officedocument.presentationml.slideLayout+xml"/>
  <Override PartName="/ppt/notesSlides/notesSlide13.xml" ContentType="application/vnd.openxmlformats-officedocument.presentationml.notesSlide+xml"/>
  <Override PartName="/ppt/slideLayouts/slideLayout10.xml" ContentType="application/vnd.openxmlformats-officedocument.presentationml.slideLayout+xml"/>
  <Default Extension="vml" ContentType="application/vnd.openxmlformats-officedocument.vmlDrawing"/>
  <Override PartName="/ppt/notesSlides/notesSlide8.xml" ContentType="application/vnd.openxmlformats-officedocument.presentationml.notesSlide+xml"/>
  <Override PartName="/ppt/diagrams/layout2.xml" ContentType="application/vnd.openxmlformats-officedocument.drawingml.diagramLayout+xml"/>
  <Override PartName="/ppt/slideMasters/slideMaster5.xml" ContentType="application/vnd.openxmlformats-officedocument.presentationml.slideMaster+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Layouts/slideLayout66.xml" ContentType="application/vnd.openxmlformats-officedocument.presentationml.slideLayout+xml"/>
  <Override PartName="/ppt/slideLayouts/slideLayout77.xml" ContentType="application/vnd.openxmlformats-officedocument.presentationml.slideLayout+xml"/>
  <Override PartName="/ppt/diagrams/colors1.xml" ContentType="application/vnd.openxmlformats-officedocument.drawingml.diagramColors+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Override PartName="/ppt/slideLayouts/slideLayout73.xml" ContentType="application/vnd.openxmlformats-officedocument.presentationml.slideLayout+xml"/>
  <Default Extension="wmf" ContentType="image/x-wmf"/>
  <Override PartName="/ppt/notesSlides/notesSlide18.xml" ContentType="application/vnd.openxmlformats-officedocument.presentationml.notes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Layouts/slideLayout80.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14.xml" ContentType="application/vnd.openxmlformats-officedocument.presentationml.notesSlide+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theme/theme8.xml" ContentType="application/vnd.openxmlformats-officedocument.theme+xml"/>
  <Override PartName="/ppt/notesSlides/notesSlide10.xml" ContentType="application/vnd.openxmlformats-officedocument.presentationml.notesSlide+xml"/>
  <Override PartName="/ppt/slides/slide7.xml" ContentType="application/vnd.openxmlformats-officedocument.presentationml.slide+xml"/>
  <Override PartName="/ppt/slides/slide68.xml" ContentType="application/vnd.openxmlformats-officedocument.presentationml.slide+xml"/>
  <Override PartName="/ppt/slideLayouts/slideLayout9.xml" ContentType="application/vnd.openxmlformats-officedocument.presentationml.slideLayout+xml"/>
  <Override PartName="/ppt/slideLayouts/slideLayout78.xml" ContentType="application/vnd.openxmlformats-officedocument.presentationml.slideLayou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slideLayouts/slideLayout67.xml" ContentType="application/vnd.openxmlformats-officedocument.presentationml.slideLayout+xml"/>
  <Override PartName="/ppt/notesSlides/notesSlide1.xml" ContentType="application/vnd.openxmlformats-officedocument.presentationml.notesSlide+xml"/>
  <Override PartName="/ppt/diagrams/colors2.xml" ContentType="application/vnd.openxmlformats-officedocument.drawingml.diagramColors+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Layouts/slideLayout74.xml" ContentType="application/vnd.openxmlformats-officedocument.presentationml.slideLayout+xml"/>
  <Override PartName="/ppt/diagrams/drawing1.xml" ContentType="application/vnd.ms-office.drawingml.diagramDrawing+xml"/>
  <Override PartName="/ppt/notesSlides/notesSlide19.xml" ContentType="application/vnd.openxmlformats-officedocument.presentationml.notesSlide+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diagrams/quickStyle1.xml" ContentType="application/vnd.openxmlformats-officedocument.drawingml.diagramStyl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Override PartName="/ppt/slideLayouts/slideLayout70.xml" ContentType="application/vnd.openxmlformats-officedocument.presentationml.slideLayout+xml"/>
  <Override PartName="/ppt/notesSlides/notesSlide15.xml" ContentType="application/vnd.openxmlformats-officedocument.presentationml.notesSlide+xml"/>
  <Override PartName="/ppt/slides/slide20.xml" ContentType="application/vnd.openxmlformats-officedocument.presentationml.slide+xml"/>
  <Override PartName="/ppt/slideLayouts/slideLayout12.xml" ContentType="application/vnd.openxmlformats-officedocument.presentationml.slideLayout+xml"/>
  <Override PartName="/ppt/slideLayouts/slideLayout30.xml" ContentType="application/vnd.openxmlformats-officedocument.presentationml.slideLayout+xml"/>
  <Override PartName="/ppt/notesSlides/notesSlide11.xml" ContentType="application/vnd.openxmlformats-officedocument.presentationml.notesSlide+xml"/>
  <Override PartName="/ppt/slideMasters/slideMaster7.xml" ContentType="application/vnd.openxmlformats-officedocument.presentationml.slideMaster+xml"/>
  <Override PartName="/ppt/notesSlides/notesSlide6.xml" ContentType="application/vnd.openxmlformats-officedocument.presentationml.notesSlide+xml"/>
  <Override PartName="/ppt/slides/slide8.xml" ContentType="application/vnd.openxmlformats-officedocument.presentationml.slide+xml"/>
  <Override PartName="/ppt/slideLayouts/slideLayout68.xml" ContentType="application/vnd.openxmlformats-officedocument.presentationml.slideLayout+xml"/>
  <Override PartName="/ppt/slideLayouts/slideLayout79.xml" ContentType="application/vnd.openxmlformats-officedocument.presentationml.slideLayout+xml"/>
  <Override PartName="/ppt/diagrams/data1.xml" ContentType="application/vnd.openxmlformats-officedocument.drawingml.diagramData+xml"/>
  <Override PartName="/ppt/slides/slide29.xml" ContentType="application/vnd.openxmlformats-officedocument.presentationml.slide+xml"/>
  <Override PartName="/ppt/slideLayouts/slideLayout39.xml" ContentType="application/vnd.openxmlformats-officedocument.presentationml.slideLayout+xml"/>
  <Override PartName="/ppt/diagrams/drawing2.xml" ContentType="application/vnd.ms-office.drawingml.diagramDrawing+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64.xml" ContentType="application/vnd.openxmlformats-officedocument.presentationml.slideLayout+xml"/>
  <Override PartName="/ppt/slideLayouts/slideLayout75.xml" ContentType="application/vnd.openxmlformats-officedocument.presentationml.slideLayout+xml"/>
  <Override PartName="/ppt/diagrams/quickStyle2.xml" ContentType="application/vnd.openxmlformats-officedocument.drawingml.diagramStyle+xml"/>
  <Override PartName="/ppt/slides/slide43.xml" ContentType="application/vnd.openxmlformats-officedocument.presentationml.slide+xml"/>
  <Override PartName="/ppt/theme/theme1.xml" ContentType="application/vnd.openxmlformats-officedocument.theme+xml"/>
  <Override PartName="/ppt/slideLayouts/slideLayout53.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4" r:id="rId2"/>
    <p:sldMasterId id="2147483696" r:id="rId3"/>
    <p:sldMasterId id="2147483735" r:id="rId4"/>
    <p:sldMasterId id="2147483749" r:id="rId5"/>
    <p:sldMasterId id="2147483762" r:id="rId6"/>
    <p:sldMasterId id="2147483774" r:id="rId7"/>
  </p:sldMasterIdLst>
  <p:notesMasterIdLst>
    <p:notesMasterId r:id="rId76"/>
  </p:notesMasterIdLst>
  <p:sldIdLst>
    <p:sldId id="276" r:id="rId8"/>
    <p:sldId id="277" r:id="rId9"/>
    <p:sldId id="278" r:id="rId10"/>
    <p:sldId id="279" r:id="rId11"/>
    <p:sldId id="288" r:id="rId12"/>
    <p:sldId id="388" r:id="rId13"/>
    <p:sldId id="386" r:id="rId14"/>
    <p:sldId id="387" r:id="rId15"/>
    <p:sldId id="290" r:id="rId16"/>
    <p:sldId id="280" r:id="rId17"/>
    <p:sldId id="281" r:id="rId18"/>
    <p:sldId id="291" r:id="rId19"/>
    <p:sldId id="292" r:id="rId20"/>
    <p:sldId id="282" r:id="rId21"/>
    <p:sldId id="294" r:id="rId22"/>
    <p:sldId id="284" r:id="rId23"/>
    <p:sldId id="296" r:id="rId24"/>
    <p:sldId id="297" r:id="rId25"/>
    <p:sldId id="283" r:id="rId26"/>
    <p:sldId id="293" r:id="rId27"/>
    <p:sldId id="285" r:id="rId28"/>
    <p:sldId id="303" r:id="rId29"/>
    <p:sldId id="304" r:id="rId30"/>
    <p:sldId id="305" r:id="rId31"/>
    <p:sldId id="306" r:id="rId32"/>
    <p:sldId id="307" r:id="rId33"/>
    <p:sldId id="308" r:id="rId34"/>
    <p:sldId id="286" r:id="rId35"/>
    <p:sldId id="346" r:id="rId36"/>
    <p:sldId id="347" r:id="rId37"/>
    <p:sldId id="348" r:id="rId38"/>
    <p:sldId id="349" r:id="rId39"/>
    <p:sldId id="350" r:id="rId40"/>
    <p:sldId id="351" r:id="rId41"/>
    <p:sldId id="352" r:id="rId42"/>
    <p:sldId id="353" r:id="rId43"/>
    <p:sldId id="354" r:id="rId44"/>
    <p:sldId id="355" r:id="rId45"/>
    <p:sldId id="356" r:id="rId46"/>
    <p:sldId id="357" r:id="rId47"/>
    <p:sldId id="358" r:id="rId48"/>
    <p:sldId id="359" r:id="rId49"/>
    <p:sldId id="360" r:id="rId50"/>
    <p:sldId id="361" r:id="rId51"/>
    <p:sldId id="362" r:id="rId52"/>
    <p:sldId id="363" r:id="rId53"/>
    <p:sldId id="364" r:id="rId54"/>
    <p:sldId id="365" r:id="rId55"/>
    <p:sldId id="366" r:id="rId56"/>
    <p:sldId id="367" r:id="rId57"/>
    <p:sldId id="368" r:id="rId58"/>
    <p:sldId id="369" r:id="rId59"/>
    <p:sldId id="370" r:id="rId60"/>
    <p:sldId id="371" r:id="rId61"/>
    <p:sldId id="372" r:id="rId62"/>
    <p:sldId id="373" r:id="rId63"/>
    <p:sldId id="374" r:id="rId64"/>
    <p:sldId id="375" r:id="rId65"/>
    <p:sldId id="376" r:id="rId66"/>
    <p:sldId id="377" r:id="rId67"/>
    <p:sldId id="378" r:id="rId68"/>
    <p:sldId id="379" r:id="rId69"/>
    <p:sldId id="380" r:id="rId70"/>
    <p:sldId id="381" r:id="rId71"/>
    <p:sldId id="382" r:id="rId72"/>
    <p:sldId id="383" r:id="rId73"/>
    <p:sldId id="384" r:id="rId74"/>
    <p:sldId id="385" r:id="rId75"/>
  </p:sldIdLst>
  <p:sldSz cx="9144000" cy="6858000" type="screen4x3"/>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1434" y="-96"/>
      </p:cViewPr>
      <p:guideLst>
        <p:guide orient="horz" pos="2160"/>
        <p:guide pos="2880"/>
      </p:guideLst>
    </p:cSldViewPr>
  </p:slideViewPr>
  <p:notesTextViewPr>
    <p:cViewPr>
      <p:scale>
        <a:sx n="100" d="100"/>
        <a:sy n="100" d="100"/>
      </p:scale>
      <p:origin x="0" y="0"/>
    </p:cViewPr>
  </p:notesText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openxmlformats.org/officeDocument/2006/relationships/slide" Target="slides/slide56.xml"/><Relationship Id="rId68" Type="http://schemas.openxmlformats.org/officeDocument/2006/relationships/slide" Target="slides/slide61.xml"/><Relationship Id="rId76" Type="http://schemas.openxmlformats.org/officeDocument/2006/relationships/notesMaster" Target="notesMasters/notesMaster1.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slide" Target="slides/slide51.xml"/><Relationship Id="rId66" Type="http://schemas.openxmlformats.org/officeDocument/2006/relationships/slide" Target="slides/slide59.xml"/><Relationship Id="rId74" Type="http://schemas.openxmlformats.org/officeDocument/2006/relationships/slide" Target="slides/slide67.xml"/><Relationship Id="rId79" Type="http://schemas.openxmlformats.org/officeDocument/2006/relationships/theme" Target="theme/theme1.xml"/><Relationship Id="rId5" Type="http://schemas.openxmlformats.org/officeDocument/2006/relationships/slideMaster" Target="slideMasters/slideMaster5.xml"/><Relationship Id="rId61" Type="http://schemas.openxmlformats.org/officeDocument/2006/relationships/slide" Target="slides/slide54.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presProps" Target="presProps.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tableStyles" Target="tableStyle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E569E9E-3152-4D21-827A-D11335E44850}" type="doc">
      <dgm:prSet loTypeId="urn:microsoft.com/office/officeart/2005/8/layout/vProcess5" loCatId="process" qsTypeId="urn:microsoft.com/office/officeart/2005/8/quickstyle/simple1" qsCatId="simple" csTypeId="urn:microsoft.com/office/officeart/2005/8/colors/accent1_2" csCatId="accent1" phldr="1"/>
      <dgm:spPr/>
      <dgm:t>
        <a:bodyPr/>
        <a:lstStyle/>
        <a:p>
          <a:endParaRPr lang="it-IT"/>
        </a:p>
      </dgm:t>
    </dgm:pt>
    <dgm:pt modelId="{B0628542-07A8-48D9-B4A7-F44BC28E48EA}">
      <dgm:prSet phldrT="[Testo]"/>
      <dgm:spPr>
        <a:solidFill>
          <a:srgbClr val="002060"/>
        </a:solidFill>
      </dgm:spPr>
      <dgm:t>
        <a:bodyPr/>
        <a:lstStyle/>
        <a:p>
          <a:r>
            <a:rPr lang="it-IT" b="1" dirty="0" smtClean="0"/>
            <a:t>Mancanza di risposte mediche</a:t>
          </a:r>
          <a:endParaRPr lang="it-IT" b="1" dirty="0"/>
        </a:p>
      </dgm:t>
    </dgm:pt>
    <dgm:pt modelId="{B11AFEB4-9AC1-40F5-A9F8-FCDB20623EBC}" type="parTrans" cxnId="{D7279EAE-4B76-4E16-BE5A-A2E0E83C6ED6}">
      <dgm:prSet/>
      <dgm:spPr/>
      <dgm:t>
        <a:bodyPr/>
        <a:lstStyle/>
        <a:p>
          <a:endParaRPr lang="it-IT"/>
        </a:p>
      </dgm:t>
    </dgm:pt>
    <dgm:pt modelId="{E2C31367-CAAC-4BF1-ABEA-D9623DB77147}" type="sibTrans" cxnId="{D7279EAE-4B76-4E16-BE5A-A2E0E83C6ED6}">
      <dgm:prSet/>
      <dgm:spPr>
        <a:ln>
          <a:solidFill>
            <a:schemeClr val="tx1">
              <a:alpha val="90000"/>
            </a:schemeClr>
          </a:solidFill>
        </a:ln>
      </dgm:spPr>
      <dgm:t>
        <a:bodyPr/>
        <a:lstStyle/>
        <a:p>
          <a:endParaRPr lang="it-IT"/>
        </a:p>
      </dgm:t>
    </dgm:pt>
    <dgm:pt modelId="{01E337C2-FF6E-42AF-9056-0C2C47AFE833}">
      <dgm:prSet phldrT="[Testo]"/>
      <dgm:spPr>
        <a:solidFill>
          <a:srgbClr val="002060"/>
        </a:solidFill>
      </dgm:spPr>
      <dgm:t>
        <a:bodyPr/>
        <a:lstStyle/>
        <a:p>
          <a:r>
            <a:rPr lang="it-IT" b="1" dirty="0" smtClean="0"/>
            <a:t>Ricorso ad altre risorse</a:t>
          </a:r>
          <a:endParaRPr lang="it-IT" b="1" dirty="0"/>
        </a:p>
      </dgm:t>
    </dgm:pt>
    <dgm:pt modelId="{B7332782-4F32-4F93-8458-341C1DA7D96E}" type="parTrans" cxnId="{F936EAFC-4A7B-439B-9E15-4FBC4D3688DA}">
      <dgm:prSet/>
      <dgm:spPr/>
      <dgm:t>
        <a:bodyPr/>
        <a:lstStyle/>
        <a:p>
          <a:endParaRPr lang="it-IT"/>
        </a:p>
      </dgm:t>
    </dgm:pt>
    <dgm:pt modelId="{C245BA8F-8C28-4CA5-8C96-9D04D12AE312}" type="sibTrans" cxnId="{F936EAFC-4A7B-439B-9E15-4FBC4D3688DA}">
      <dgm:prSet/>
      <dgm:spPr>
        <a:ln>
          <a:solidFill>
            <a:schemeClr val="tx1">
              <a:alpha val="90000"/>
            </a:schemeClr>
          </a:solidFill>
        </a:ln>
      </dgm:spPr>
      <dgm:t>
        <a:bodyPr/>
        <a:lstStyle/>
        <a:p>
          <a:endParaRPr lang="it-IT"/>
        </a:p>
      </dgm:t>
    </dgm:pt>
    <dgm:pt modelId="{F8708AB2-F745-4FE7-8487-F736D08766B3}">
      <dgm:prSet phldrT="[Testo]"/>
      <dgm:spPr>
        <a:solidFill>
          <a:srgbClr val="002060"/>
        </a:solidFill>
      </dgm:spPr>
      <dgm:t>
        <a:bodyPr/>
        <a:lstStyle/>
        <a:p>
          <a:r>
            <a:rPr lang="it-IT" b="1" dirty="0" smtClean="0"/>
            <a:t>Autogestione del paziente</a:t>
          </a:r>
          <a:endParaRPr lang="it-IT" b="1" dirty="0"/>
        </a:p>
      </dgm:t>
    </dgm:pt>
    <dgm:pt modelId="{41D99527-7D05-4E81-911F-B655A1ADBFC4}" type="parTrans" cxnId="{9452B46A-F955-402A-93FA-F6864681401D}">
      <dgm:prSet/>
      <dgm:spPr/>
      <dgm:t>
        <a:bodyPr/>
        <a:lstStyle/>
        <a:p>
          <a:endParaRPr lang="it-IT"/>
        </a:p>
      </dgm:t>
    </dgm:pt>
    <dgm:pt modelId="{51182B24-3FA1-4D47-9175-CF330BC085B6}" type="sibTrans" cxnId="{9452B46A-F955-402A-93FA-F6864681401D}">
      <dgm:prSet/>
      <dgm:spPr/>
      <dgm:t>
        <a:bodyPr/>
        <a:lstStyle/>
        <a:p>
          <a:endParaRPr lang="it-IT"/>
        </a:p>
      </dgm:t>
    </dgm:pt>
    <dgm:pt modelId="{5ECED2D9-DDC8-43AE-B434-160FB7B8EDD4}" type="pres">
      <dgm:prSet presAssocID="{1E569E9E-3152-4D21-827A-D11335E44850}" presName="outerComposite" presStyleCnt="0">
        <dgm:presLayoutVars>
          <dgm:chMax val="5"/>
          <dgm:dir/>
          <dgm:resizeHandles val="exact"/>
        </dgm:presLayoutVars>
      </dgm:prSet>
      <dgm:spPr/>
      <dgm:t>
        <a:bodyPr/>
        <a:lstStyle/>
        <a:p>
          <a:endParaRPr lang="it-IT"/>
        </a:p>
      </dgm:t>
    </dgm:pt>
    <dgm:pt modelId="{6C91C833-BF33-4AF7-84C3-63B195F4282D}" type="pres">
      <dgm:prSet presAssocID="{1E569E9E-3152-4D21-827A-D11335E44850}" presName="dummyMaxCanvas" presStyleCnt="0">
        <dgm:presLayoutVars/>
      </dgm:prSet>
      <dgm:spPr/>
    </dgm:pt>
    <dgm:pt modelId="{FB45A5B5-FA63-45E0-8726-0506A7FB544E}" type="pres">
      <dgm:prSet presAssocID="{1E569E9E-3152-4D21-827A-D11335E44850}" presName="ThreeNodes_1" presStyleLbl="node1" presStyleIdx="0" presStyleCnt="3">
        <dgm:presLayoutVars>
          <dgm:bulletEnabled val="1"/>
        </dgm:presLayoutVars>
      </dgm:prSet>
      <dgm:spPr/>
      <dgm:t>
        <a:bodyPr/>
        <a:lstStyle/>
        <a:p>
          <a:endParaRPr lang="it-IT"/>
        </a:p>
      </dgm:t>
    </dgm:pt>
    <dgm:pt modelId="{EEFBE308-2D83-4649-83DA-300873E35067}" type="pres">
      <dgm:prSet presAssocID="{1E569E9E-3152-4D21-827A-D11335E44850}" presName="ThreeNodes_2" presStyleLbl="node1" presStyleIdx="1" presStyleCnt="3">
        <dgm:presLayoutVars>
          <dgm:bulletEnabled val="1"/>
        </dgm:presLayoutVars>
      </dgm:prSet>
      <dgm:spPr/>
      <dgm:t>
        <a:bodyPr/>
        <a:lstStyle/>
        <a:p>
          <a:endParaRPr lang="it-IT"/>
        </a:p>
      </dgm:t>
    </dgm:pt>
    <dgm:pt modelId="{6B5F35B9-E7C7-418F-BE10-EDE347880E9D}" type="pres">
      <dgm:prSet presAssocID="{1E569E9E-3152-4D21-827A-D11335E44850}" presName="ThreeNodes_3" presStyleLbl="node1" presStyleIdx="2" presStyleCnt="3">
        <dgm:presLayoutVars>
          <dgm:bulletEnabled val="1"/>
        </dgm:presLayoutVars>
      </dgm:prSet>
      <dgm:spPr/>
      <dgm:t>
        <a:bodyPr/>
        <a:lstStyle/>
        <a:p>
          <a:endParaRPr lang="it-IT"/>
        </a:p>
      </dgm:t>
    </dgm:pt>
    <dgm:pt modelId="{913E4C8D-C5F1-4575-AAD4-27F936492609}" type="pres">
      <dgm:prSet presAssocID="{1E569E9E-3152-4D21-827A-D11335E44850}" presName="ThreeConn_1-2" presStyleLbl="fgAccFollowNode1" presStyleIdx="0" presStyleCnt="2">
        <dgm:presLayoutVars>
          <dgm:bulletEnabled val="1"/>
        </dgm:presLayoutVars>
      </dgm:prSet>
      <dgm:spPr/>
      <dgm:t>
        <a:bodyPr/>
        <a:lstStyle/>
        <a:p>
          <a:endParaRPr lang="it-IT"/>
        </a:p>
      </dgm:t>
    </dgm:pt>
    <dgm:pt modelId="{64A5D5F3-2DBF-4C45-9C51-E58D040071E5}" type="pres">
      <dgm:prSet presAssocID="{1E569E9E-3152-4D21-827A-D11335E44850}" presName="ThreeConn_2-3" presStyleLbl="fgAccFollowNode1" presStyleIdx="1" presStyleCnt="2">
        <dgm:presLayoutVars>
          <dgm:bulletEnabled val="1"/>
        </dgm:presLayoutVars>
      </dgm:prSet>
      <dgm:spPr/>
      <dgm:t>
        <a:bodyPr/>
        <a:lstStyle/>
        <a:p>
          <a:endParaRPr lang="it-IT"/>
        </a:p>
      </dgm:t>
    </dgm:pt>
    <dgm:pt modelId="{9B4CA55D-7614-4821-97B5-C51FFE532468}" type="pres">
      <dgm:prSet presAssocID="{1E569E9E-3152-4D21-827A-D11335E44850}" presName="ThreeNodes_1_text" presStyleLbl="node1" presStyleIdx="2" presStyleCnt="3">
        <dgm:presLayoutVars>
          <dgm:bulletEnabled val="1"/>
        </dgm:presLayoutVars>
      </dgm:prSet>
      <dgm:spPr/>
      <dgm:t>
        <a:bodyPr/>
        <a:lstStyle/>
        <a:p>
          <a:endParaRPr lang="it-IT"/>
        </a:p>
      </dgm:t>
    </dgm:pt>
    <dgm:pt modelId="{C6827C2C-4CC8-4769-BBC5-0537A47E9D1E}" type="pres">
      <dgm:prSet presAssocID="{1E569E9E-3152-4D21-827A-D11335E44850}" presName="ThreeNodes_2_text" presStyleLbl="node1" presStyleIdx="2" presStyleCnt="3">
        <dgm:presLayoutVars>
          <dgm:bulletEnabled val="1"/>
        </dgm:presLayoutVars>
      </dgm:prSet>
      <dgm:spPr/>
      <dgm:t>
        <a:bodyPr/>
        <a:lstStyle/>
        <a:p>
          <a:endParaRPr lang="it-IT"/>
        </a:p>
      </dgm:t>
    </dgm:pt>
    <dgm:pt modelId="{138176F1-7F67-4DC1-8D58-96F0F618E980}" type="pres">
      <dgm:prSet presAssocID="{1E569E9E-3152-4D21-827A-D11335E44850}" presName="ThreeNodes_3_text" presStyleLbl="node1" presStyleIdx="2" presStyleCnt="3">
        <dgm:presLayoutVars>
          <dgm:bulletEnabled val="1"/>
        </dgm:presLayoutVars>
      </dgm:prSet>
      <dgm:spPr/>
      <dgm:t>
        <a:bodyPr/>
        <a:lstStyle/>
        <a:p>
          <a:endParaRPr lang="it-IT"/>
        </a:p>
      </dgm:t>
    </dgm:pt>
  </dgm:ptLst>
  <dgm:cxnLst>
    <dgm:cxn modelId="{F1365083-E9E2-4EF5-A9EF-BE3516C53F3D}" type="presOf" srcId="{B0628542-07A8-48D9-B4A7-F44BC28E48EA}" destId="{9B4CA55D-7614-4821-97B5-C51FFE532468}" srcOrd="1" destOrd="0" presId="urn:microsoft.com/office/officeart/2005/8/layout/vProcess5"/>
    <dgm:cxn modelId="{83E0F70E-3227-4504-9D74-49FBEF90A07E}" type="presOf" srcId="{1E569E9E-3152-4D21-827A-D11335E44850}" destId="{5ECED2D9-DDC8-43AE-B434-160FB7B8EDD4}" srcOrd="0" destOrd="0" presId="urn:microsoft.com/office/officeart/2005/8/layout/vProcess5"/>
    <dgm:cxn modelId="{838E4BEC-AC5B-4386-87F3-D3CD3DDD5B26}" type="presOf" srcId="{E2C31367-CAAC-4BF1-ABEA-D9623DB77147}" destId="{913E4C8D-C5F1-4575-AAD4-27F936492609}" srcOrd="0" destOrd="0" presId="urn:microsoft.com/office/officeart/2005/8/layout/vProcess5"/>
    <dgm:cxn modelId="{891A5565-AB89-42C2-8A0F-C44C043B8E31}" type="presOf" srcId="{F8708AB2-F745-4FE7-8487-F736D08766B3}" destId="{138176F1-7F67-4DC1-8D58-96F0F618E980}" srcOrd="1" destOrd="0" presId="urn:microsoft.com/office/officeart/2005/8/layout/vProcess5"/>
    <dgm:cxn modelId="{2E48225D-0504-4E3E-8A7B-58E8F6A424C0}" type="presOf" srcId="{01E337C2-FF6E-42AF-9056-0C2C47AFE833}" destId="{EEFBE308-2D83-4649-83DA-300873E35067}" srcOrd="0" destOrd="0" presId="urn:microsoft.com/office/officeart/2005/8/layout/vProcess5"/>
    <dgm:cxn modelId="{271C9918-0BE5-48B7-ACF5-7DD99F0BF08E}" type="presOf" srcId="{F8708AB2-F745-4FE7-8487-F736D08766B3}" destId="{6B5F35B9-E7C7-418F-BE10-EDE347880E9D}" srcOrd="0" destOrd="0" presId="urn:microsoft.com/office/officeart/2005/8/layout/vProcess5"/>
    <dgm:cxn modelId="{4618B0A7-C399-4C80-B9B1-40E1CC68D088}" type="presOf" srcId="{C245BA8F-8C28-4CA5-8C96-9D04D12AE312}" destId="{64A5D5F3-2DBF-4C45-9C51-E58D040071E5}" srcOrd="0" destOrd="0" presId="urn:microsoft.com/office/officeart/2005/8/layout/vProcess5"/>
    <dgm:cxn modelId="{AB5CB05E-120B-47A6-8E28-A3D9AB3E0164}" type="presOf" srcId="{01E337C2-FF6E-42AF-9056-0C2C47AFE833}" destId="{C6827C2C-4CC8-4769-BBC5-0537A47E9D1E}" srcOrd="1" destOrd="0" presId="urn:microsoft.com/office/officeart/2005/8/layout/vProcess5"/>
    <dgm:cxn modelId="{D7279EAE-4B76-4E16-BE5A-A2E0E83C6ED6}" srcId="{1E569E9E-3152-4D21-827A-D11335E44850}" destId="{B0628542-07A8-48D9-B4A7-F44BC28E48EA}" srcOrd="0" destOrd="0" parTransId="{B11AFEB4-9AC1-40F5-A9F8-FCDB20623EBC}" sibTransId="{E2C31367-CAAC-4BF1-ABEA-D9623DB77147}"/>
    <dgm:cxn modelId="{0382D9E9-2BE0-4808-B29B-09F0D1176A7A}" type="presOf" srcId="{B0628542-07A8-48D9-B4A7-F44BC28E48EA}" destId="{FB45A5B5-FA63-45E0-8726-0506A7FB544E}" srcOrd="0" destOrd="0" presId="urn:microsoft.com/office/officeart/2005/8/layout/vProcess5"/>
    <dgm:cxn modelId="{9452B46A-F955-402A-93FA-F6864681401D}" srcId="{1E569E9E-3152-4D21-827A-D11335E44850}" destId="{F8708AB2-F745-4FE7-8487-F736D08766B3}" srcOrd="2" destOrd="0" parTransId="{41D99527-7D05-4E81-911F-B655A1ADBFC4}" sibTransId="{51182B24-3FA1-4D47-9175-CF330BC085B6}"/>
    <dgm:cxn modelId="{F936EAFC-4A7B-439B-9E15-4FBC4D3688DA}" srcId="{1E569E9E-3152-4D21-827A-D11335E44850}" destId="{01E337C2-FF6E-42AF-9056-0C2C47AFE833}" srcOrd="1" destOrd="0" parTransId="{B7332782-4F32-4F93-8458-341C1DA7D96E}" sibTransId="{C245BA8F-8C28-4CA5-8C96-9D04D12AE312}"/>
    <dgm:cxn modelId="{0CB6862C-63D2-4BAF-B13E-351F41989BCC}" type="presParOf" srcId="{5ECED2D9-DDC8-43AE-B434-160FB7B8EDD4}" destId="{6C91C833-BF33-4AF7-84C3-63B195F4282D}" srcOrd="0" destOrd="0" presId="urn:microsoft.com/office/officeart/2005/8/layout/vProcess5"/>
    <dgm:cxn modelId="{3E6ABC69-7DFB-4A0E-AC13-DC4588B64404}" type="presParOf" srcId="{5ECED2D9-DDC8-43AE-B434-160FB7B8EDD4}" destId="{FB45A5B5-FA63-45E0-8726-0506A7FB544E}" srcOrd="1" destOrd="0" presId="urn:microsoft.com/office/officeart/2005/8/layout/vProcess5"/>
    <dgm:cxn modelId="{7CC2A60D-7EAC-4FA1-9936-2C5A96034C7E}" type="presParOf" srcId="{5ECED2D9-DDC8-43AE-B434-160FB7B8EDD4}" destId="{EEFBE308-2D83-4649-83DA-300873E35067}" srcOrd="2" destOrd="0" presId="urn:microsoft.com/office/officeart/2005/8/layout/vProcess5"/>
    <dgm:cxn modelId="{39AB2094-4F93-4F85-9690-14A76FC1668C}" type="presParOf" srcId="{5ECED2D9-DDC8-43AE-B434-160FB7B8EDD4}" destId="{6B5F35B9-E7C7-418F-BE10-EDE347880E9D}" srcOrd="3" destOrd="0" presId="urn:microsoft.com/office/officeart/2005/8/layout/vProcess5"/>
    <dgm:cxn modelId="{6687E810-610E-4145-9387-B1D7C8B4B657}" type="presParOf" srcId="{5ECED2D9-DDC8-43AE-B434-160FB7B8EDD4}" destId="{913E4C8D-C5F1-4575-AAD4-27F936492609}" srcOrd="4" destOrd="0" presId="urn:microsoft.com/office/officeart/2005/8/layout/vProcess5"/>
    <dgm:cxn modelId="{1B8D5215-D086-49C9-B806-7067FB69DCBF}" type="presParOf" srcId="{5ECED2D9-DDC8-43AE-B434-160FB7B8EDD4}" destId="{64A5D5F3-2DBF-4C45-9C51-E58D040071E5}" srcOrd="5" destOrd="0" presId="urn:microsoft.com/office/officeart/2005/8/layout/vProcess5"/>
    <dgm:cxn modelId="{624DDD71-C422-485E-9DF8-DF340A6431E3}" type="presParOf" srcId="{5ECED2D9-DDC8-43AE-B434-160FB7B8EDD4}" destId="{9B4CA55D-7614-4821-97B5-C51FFE532468}" srcOrd="6" destOrd="0" presId="urn:microsoft.com/office/officeart/2005/8/layout/vProcess5"/>
    <dgm:cxn modelId="{F7F6F361-7AC2-428A-AE3D-C0D6B2563D39}" type="presParOf" srcId="{5ECED2D9-DDC8-43AE-B434-160FB7B8EDD4}" destId="{C6827C2C-4CC8-4769-BBC5-0537A47E9D1E}" srcOrd="7" destOrd="0" presId="urn:microsoft.com/office/officeart/2005/8/layout/vProcess5"/>
    <dgm:cxn modelId="{7C609FEB-F221-4AFC-B3B9-302235DFB435}" type="presParOf" srcId="{5ECED2D9-DDC8-43AE-B434-160FB7B8EDD4}" destId="{138176F1-7F67-4DC1-8D58-96F0F618E980}" srcOrd="8" destOrd="0" presId="urn:microsoft.com/office/officeart/2005/8/layout/vProcess5"/>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E7C479A-06AC-4B44-BD18-E837F19107A3}" type="doc">
      <dgm:prSet loTypeId="urn:microsoft.com/office/officeart/2005/8/layout/chevron2" loCatId="" qsTypeId="urn:microsoft.com/office/officeart/2005/8/quickstyle/simple2" qsCatId="simple" csTypeId="urn:microsoft.com/office/officeart/2005/8/colors/accent0_3" csCatId="mainScheme" phldr="1"/>
      <dgm:spPr/>
      <dgm:t>
        <a:bodyPr/>
        <a:lstStyle/>
        <a:p>
          <a:endParaRPr lang="it-IT"/>
        </a:p>
      </dgm:t>
    </dgm:pt>
    <dgm:pt modelId="{CC0C5F87-9E09-F44A-9FE4-783D1ECA91D7}">
      <dgm:prSet phldrT="[Testo]" custT="1"/>
      <dgm:spPr>
        <a:solidFill>
          <a:srgbClr val="00CCFF"/>
        </a:solidFill>
      </dgm:spPr>
      <dgm:t>
        <a:bodyPr/>
        <a:lstStyle/>
        <a:p>
          <a:r>
            <a:rPr lang="it-IT" sz="4000" b="1" dirty="0" smtClean="0">
              <a:latin typeface="Arial Narrow"/>
              <a:cs typeface="Arial Narrow"/>
            </a:rPr>
            <a:t>1</a:t>
          </a:r>
          <a:endParaRPr lang="it-IT" sz="4000" b="1" dirty="0">
            <a:latin typeface="Arial Narrow"/>
            <a:cs typeface="Arial Narrow"/>
          </a:endParaRPr>
        </a:p>
      </dgm:t>
    </dgm:pt>
    <dgm:pt modelId="{5AE4371E-F69B-564C-BAFF-71315C623A70}" type="parTrans" cxnId="{D0416D1D-66BB-574B-9376-1CD968B95357}">
      <dgm:prSet/>
      <dgm:spPr/>
      <dgm:t>
        <a:bodyPr/>
        <a:lstStyle/>
        <a:p>
          <a:endParaRPr lang="it-IT" b="1">
            <a:latin typeface="Arial Narrow"/>
            <a:cs typeface="Arial Narrow"/>
          </a:endParaRPr>
        </a:p>
      </dgm:t>
    </dgm:pt>
    <dgm:pt modelId="{6217A77C-1E88-E445-9061-2D3F90FB172F}" type="sibTrans" cxnId="{D0416D1D-66BB-574B-9376-1CD968B95357}">
      <dgm:prSet/>
      <dgm:spPr/>
      <dgm:t>
        <a:bodyPr/>
        <a:lstStyle/>
        <a:p>
          <a:endParaRPr lang="it-IT" b="1">
            <a:latin typeface="Arial Narrow"/>
            <a:cs typeface="Arial Narrow"/>
          </a:endParaRPr>
        </a:p>
      </dgm:t>
    </dgm:pt>
    <dgm:pt modelId="{922FFC4C-6A2D-9A44-804C-E2E5705726AC}">
      <dgm:prSet phldrT="[Testo]"/>
      <dgm:spPr/>
      <dgm:t>
        <a:bodyPr/>
        <a:lstStyle/>
        <a:p>
          <a:r>
            <a:rPr lang="it-IT" b="1" dirty="0" smtClean="0">
              <a:latin typeface="Arial Narrow"/>
              <a:cs typeface="Arial Narrow"/>
            </a:rPr>
            <a:t>L’astenia è una condizione clinica varia, sia nella sua modalità di manifestazione, che nell’etiologia. Tra le possibili cause spesso siamo più sensibili all’ipotesi neoplastica, ma non dobbiamo trascurare altre possibili origini di astenia</a:t>
          </a:r>
          <a:endParaRPr lang="it-IT" b="1" dirty="0">
            <a:latin typeface="Arial Narrow"/>
            <a:cs typeface="Arial Narrow"/>
          </a:endParaRPr>
        </a:p>
      </dgm:t>
    </dgm:pt>
    <dgm:pt modelId="{55DC8128-38AE-BC44-AC35-37559B973E1D}" type="parTrans" cxnId="{13BAB499-A50D-9C40-AB94-AD730CC81BD5}">
      <dgm:prSet/>
      <dgm:spPr/>
      <dgm:t>
        <a:bodyPr/>
        <a:lstStyle/>
        <a:p>
          <a:endParaRPr lang="it-IT" b="1">
            <a:latin typeface="Arial Narrow"/>
            <a:cs typeface="Arial Narrow"/>
          </a:endParaRPr>
        </a:p>
      </dgm:t>
    </dgm:pt>
    <dgm:pt modelId="{21D3D581-FD1B-2448-BE08-269F939AE281}" type="sibTrans" cxnId="{13BAB499-A50D-9C40-AB94-AD730CC81BD5}">
      <dgm:prSet/>
      <dgm:spPr/>
      <dgm:t>
        <a:bodyPr/>
        <a:lstStyle/>
        <a:p>
          <a:endParaRPr lang="it-IT" b="1">
            <a:latin typeface="Arial Narrow"/>
            <a:cs typeface="Arial Narrow"/>
          </a:endParaRPr>
        </a:p>
      </dgm:t>
    </dgm:pt>
    <dgm:pt modelId="{E1BFDECB-B5AA-5B42-B0D9-5495E9F87448}">
      <dgm:prSet phldrT="[Testo]" custT="1"/>
      <dgm:spPr>
        <a:solidFill>
          <a:srgbClr val="00CCFF"/>
        </a:solidFill>
      </dgm:spPr>
      <dgm:t>
        <a:bodyPr/>
        <a:lstStyle/>
        <a:p>
          <a:r>
            <a:rPr lang="it-IT" sz="4000" b="1" dirty="0" smtClean="0">
              <a:latin typeface="Arial Narrow"/>
              <a:cs typeface="Arial Narrow"/>
            </a:rPr>
            <a:t>4</a:t>
          </a:r>
          <a:endParaRPr lang="it-IT" sz="4000" b="1" dirty="0">
            <a:latin typeface="Arial Narrow"/>
            <a:cs typeface="Arial Narrow"/>
          </a:endParaRPr>
        </a:p>
      </dgm:t>
    </dgm:pt>
    <dgm:pt modelId="{D18C085B-0903-4640-A7E2-CFCC7CEAF310}" type="parTrans" cxnId="{E3E29C23-F7FE-B04A-9F92-CDD6D07A19FC}">
      <dgm:prSet/>
      <dgm:spPr/>
      <dgm:t>
        <a:bodyPr/>
        <a:lstStyle/>
        <a:p>
          <a:endParaRPr lang="it-IT" b="1">
            <a:latin typeface="Arial Narrow"/>
            <a:cs typeface="Arial Narrow"/>
          </a:endParaRPr>
        </a:p>
      </dgm:t>
    </dgm:pt>
    <dgm:pt modelId="{B5FBAB14-709E-6046-8227-C5EBEFE144DF}" type="sibTrans" cxnId="{E3E29C23-F7FE-B04A-9F92-CDD6D07A19FC}">
      <dgm:prSet/>
      <dgm:spPr/>
      <dgm:t>
        <a:bodyPr/>
        <a:lstStyle/>
        <a:p>
          <a:endParaRPr lang="it-IT" b="1">
            <a:latin typeface="Arial Narrow"/>
            <a:cs typeface="Arial Narrow"/>
          </a:endParaRPr>
        </a:p>
      </dgm:t>
    </dgm:pt>
    <dgm:pt modelId="{54635D34-9A8F-3040-A6D1-AC1310742952}">
      <dgm:prSet phldrT="[Testo]"/>
      <dgm:spPr/>
      <dgm:t>
        <a:bodyPr/>
        <a:lstStyle/>
        <a:p>
          <a:r>
            <a:rPr lang="it-IT" b="1" dirty="0" smtClean="0">
              <a:latin typeface="Arial Narrow"/>
              <a:cs typeface="Arial Narrow"/>
            </a:rPr>
            <a:t>Non è più identificabile una sottopopolazione a rischio per HIV, ma in caso di sospetto clinico, vanno indagati eventuali comportamenti a rischio in tutta la popolazione</a:t>
          </a:r>
          <a:endParaRPr lang="it-IT" b="1" dirty="0">
            <a:latin typeface="Arial Narrow"/>
            <a:cs typeface="Arial Narrow"/>
          </a:endParaRPr>
        </a:p>
      </dgm:t>
    </dgm:pt>
    <dgm:pt modelId="{09FDE4ED-3A38-C546-9408-A77230F9596C}" type="parTrans" cxnId="{C6C38EC6-60CA-5247-A175-C463902844C5}">
      <dgm:prSet/>
      <dgm:spPr/>
      <dgm:t>
        <a:bodyPr/>
        <a:lstStyle/>
        <a:p>
          <a:endParaRPr lang="it-IT" b="1">
            <a:latin typeface="Arial Narrow"/>
            <a:cs typeface="Arial Narrow"/>
          </a:endParaRPr>
        </a:p>
      </dgm:t>
    </dgm:pt>
    <dgm:pt modelId="{B8436067-74AD-6E47-BB72-F72B6D770B21}" type="sibTrans" cxnId="{C6C38EC6-60CA-5247-A175-C463902844C5}">
      <dgm:prSet/>
      <dgm:spPr/>
      <dgm:t>
        <a:bodyPr/>
        <a:lstStyle/>
        <a:p>
          <a:endParaRPr lang="it-IT" b="1">
            <a:latin typeface="Arial Narrow"/>
            <a:cs typeface="Arial Narrow"/>
          </a:endParaRPr>
        </a:p>
      </dgm:t>
    </dgm:pt>
    <dgm:pt modelId="{3800E0CD-D18A-6B4E-B56D-EC77A674B61F}">
      <dgm:prSet/>
      <dgm:spPr/>
      <dgm:t>
        <a:bodyPr/>
        <a:lstStyle/>
        <a:p>
          <a:pPr marL="0" marR="0" indent="0" algn="just" defTabSz="914400" eaLnBrk="1" fontAlgn="auto" latinLnBrk="0" hangingPunct="1">
            <a:lnSpc>
              <a:spcPct val="100000"/>
            </a:lnSpc>
            <a:spcBef>
              <a:spcPts val="0"/>
            </a:spcBef>
            <a:spcAft>
              <a:spcPts val="0"/>
            </a:spcAft>
            <a:buClrTx/>
            <a:buSzTx/>
            <a:buFontTx/>
            <a:buNone/>
            <a:tabLst/>
            <a:defRPr/>
          </a:pPr>
          <a:r>
            <a:rPr lang="it-IT" b="1" dirty="0" smtClean="0">
              <a:latin typeface="Arial Narrow"/>
              <a:cs typeface="Arial Narrow"/>
            </a:rPr>
            <a:t> I </a:t>
          </a:r>
          <a:r>
            <a:rPr lang="it-IT" b="1" dirty="0" err="1" smtClean="0">
              <a:latin typeface="Arial Narrow"/>
              <a:cs typeface="Arial Narrow"/>
            </a:rPr>
            <a:t>Markers</a:t>
          </a:r>
          <a:r>
            <a:rPr lang="it-IT" b="1" dirty="0" smtClean="0">
              <a:latin typeface="Arial Narrow"/>
              <a:cs typeface="Arial Narrow"/>
            </a:rPr>
            <a:t> Tumorali, se usati correttamente, possono fornire importanti informazioni per valutare efficacia della terapia e il riconoscimento precoce delle recidive</a:t>
          </a:r>
          <a:r>
            <a:rPr lang="it-IT" dirty="0" smtClean="0">
              <a:latin typeface="Arial Narrow"/>
              <a:cs typeface="Arial Narrow"/>
            </a:rPr>
            <a:t> </a:t>
          </a:r>
        </a:p>
      </dgm:t>
    </dgm:pt>
    <dgm:pt modelId="{3C83A840-A429-9140-B6C5-2BD15E5E8C13}" type="parTrans" cxnId="{B7815F8B-CE6B-C44D-8726-F52F027A438E}">
      <dgm:prSet/>
      <dgm:spPr/>
      <dgm:t>
        <a:bodyPr/>
        <a:lstStyle/>
        <a:p>
          <a:endParaRPr lang="it-IT" b="1">
            <a:latin typeface="Arial Narrow"/>
            <a:cs typeface="Arial Narrow"/>
          </a:endParaRPr>
        </a:p>
      </dgm:t>
    </dgm:pt>
    <dgm:pt modelId="{FC492137-1D8A-4246-AB17-ADD4450B27EF}" type="sibTrans" cxnId="{B7815F8B-CE6B-C44D-8726-F52F027A438E}">
      <dgm:prSet/>
      <dgm:spPr/>
      <dgm:t>
        <a:bodyPr/>
        <a:lstStyle/>
        <a:p>
          <a:endParaRPr lang="it-IT" b="1">
            <a:latin typeface="Arial Narrow"/>
            <a:cs typeface="Arial Narrow"/>
          </a:endParaRPr>
        </a:p>
      </dgm:t>
    </dgm:pt>
    <dgm:pt modelId="{F9413570-DB32-1B45-9A22-CA8B29443D25}">
      <dgm:prSet phldrT="[Testo]" custT="1"/>
      <dgm:spPr>
        <a:solidFill>
          <a:srgbClr val="00CCFF"/>
        </a:solidFill>
      </dgm:spPr>
      <dgm:t>
        <a:bodyPr/>
        <a:lstStyle/>
        <a:p>
          <a:r>
            <a:rPr lang="it-IT" sz="4000" b="1" dirty="0" smtClean="0">
              <a:latin typeface="Arial Narrow"/>
              <a:cs typeface="Arial Narrow"/>
            </a:rPr>
            <a:t>3</a:t>
          </a:r>
          <a:endParaRPr lang="it-IT" sz="4000" b="1" dirty="0">
            <a:latin typeface="Arial Narrow"/>
            <a:cs typeface="Arial Narrow"/>
          </a:endParaRPr>
        </a:p>
      </dgm:t>
    </dgm:pt>
    <dgm:pt modelId="{50B562BA-952C-0147-A589-C9E4F5D4CB60}" type="parTrans" cxnId="{82FD1096-7268-9F43-B909-1A76BC13D657}">
      <dgm:prSet/>
      <dgm:spPr/>
      <dgm:t>
        <a:bodyPr/>
        <a:lstStyle/>
        <a:p>
          <a:endParaRPr lang="it-IT"/>
        </a:p>
      </dgm:t>
    </dgm:pt>
    <dgm:pt modelId="{963AB2A7-CA36-5E48-9D33-16ABADF7E708}" type="sibTrans" cxnId="{82FD1096-7268-9F43-B909-1A76BC13D657}">
      <dgm:prSet/>
      <dgm:spPr/>
      <dgm:t>
        <a:bodyPr/>
        <a:lstStyle/>
        <a:p>
          <a:endParaRPr lang="it-IT"/>
        </a:p>
      </dgm:t>
    </dgm:pt>
    <dgm:pt modelId="{BE5476EB-597E-8D4A-BFDD-06574EBEAD81}">
      <dgm:prSet/>
      <dgm:spPr/>
      <dgm:t>
        <a:bodyPr/>
        <a:lstStyle/>
        <a:p>
          <a:r>
            <a:rPr lang="it-IT" b="1" dirty="0" smtClean="0">
              <a:latin typeface="Arial Narrow"/>
              <a:cs typeface="Arial Narrow"/>
            </a:rPr>
            <a:t>I </a:t>
          </a:r>
          <a:r>
            <a:rPr lang="it-IT" b="1" dirty="0" err="1" smtClean="0">
              <a:latin typeface="Arial Narrow"/>
              <a:cs typeface="Arial Narrow"/>
            </a:rPr>
            <a:t>Markers</a:t>
          </a:r>
          <a:r>
            <a:rPr lang="it-IT" b="1" dirty="0" smtClean="0">
              <a:latin typeface="Arial Narrow"/>
              <a:cs typeface="Arial Narrow"/>
            </a:rPr>
            <a:t> Tumorali, per le loro caratteristiche intrinseche di scarsa sensibilità e specificità, NON devono essere utilizzati per una diagnosi di screening delle patologie neoplastiche</a:t>
          </a:r>
          <a:endParaRPr lang="it-IT" b="1" dirty="0">
            <a:latin typeface="Arial Narrow"/>
            <a:cs typeface="Arial Narrow"/>
          </a:endParaRPr>
        </a:p>
      </dgm:t>
    </dgm:pt>
    <dgm:pt modelId="{DBD8F366-6792-9445-9ED4-A485B992A58F}" type="parTrans" cxnId="{345E1405-61FA-E447-9CF8-986999EF4DC5}">
      <dgm:prSet/>
      <dgm:spPr/>
      <dgm:t>
        <a:bodyPr/>
        <a:lstStyle/>
        <a:p>
          <a:endParaRPr lang="it-IT"/>
        </a:p>
      </dgm:t>
    </dgm:pt>
    <dgm:pt modelId="{5E6AB347-5C4C-2E4B-9768-6B672A5ACBD1}" type="sibTrans" cxnId="{345E1405-61FA-E447-9CF8-986999EF4DC5}">
      <dgm:prSet/>
      <dgm:spPr/>
      <dgm:t>
        <a:bodyPr/>
        <a:lstStyle/>
        <a:p>
          <a:endParaRPr lang="it-IT"/>
        </a:p>
      </dgm:t>
    </dgm:pt>
    <dgm:pt modelId="{27F7E3F7-462E-0044-A4BD-648C303B9D5B}">
      <dgm:prSet phldrT="[Testo]" custT="1"/>
      <dgm:spPr>
        <a:solidFill>
          <a:srgbClr val="00CCFF"/>
        </a:solidFill>
      </dgm:spPr>
      <dgm:t>
        <a:bodyPr/>
        <a:lstStyle/>
        <a:p>
          <a:r>
            <a:rPr lang="it-IT" sz="4000" b="1" dirty="0" smtClean="0">
              <a:latin typeface="Arial Narrow"/>
              <a:cs typeface="Arial Narrow"/>
            </a:rPr>
            <a:t>2</a:t>
          </a:r>
          <a:endParaRPr lang="it-IT" sz="4000" b="1" dirty="0">
            <a:latin typeface="Arial Narrow"/>
            <a:cs typeface="Arial Narrow"/>
          </a:endParaRPr>
        </a:p>
      </dgm:t>
    </dgm:pt>
    <dgm:pt modelId="{33663945-062B-FD4F-A296-59471C3F4197}" type="parTrans" cxnId="{C02D7309-D7DE-6142-AC70-FD7D07615B28}">
      <dgm:prSet/>
      <dgm:spPr/>
      <dgm:t>
        <a:bodyPr/>
        <a:lstStyle/>
        <a:p>
          <a:endParaRPr lang="it-IT"/>
        </a:p>
      </dgm:t>
    </dgm:pt>
    <dgm:pt modelId="{035BC956-37AB-4F43-95BE-61E102834F2C}" type="sibTrans" cxnId="{C02D7309-D7DE-6142-AC70-FD7D07615B28}">
      <dgm:prSet/>
      <dgm:spPr/>
      <dgm:t>
        <a:bodyPr/>
        <a:lstStyle/>
        <a:p>
          <a:endParaRPr lang="it-IT"/>
        </a:p>
      </dgm:t>
    </dgm:pt>
    <dgm:pt modelId="{8CC556F1-3902-064D-9B1D-7826AE877ED2}" type="pres">
      <dgm:prSet presAssocID="{FE7C479A-06AC-4B44-BD18-E837F19107A3}" presName="linearFlow" presStyleCnt="0">
        <dgm:presLayoutVars>
          <dgm:dir/>
          <dgm:animLvl val="lvl"/>
          <dgm:resizeHandles val="exact"/>
        </dgm:presLayoutVars>
      </dgm:prSet>
      <dgm:spPr/>
      <dgm:t>
        <a:bodyPr/>
        <a:lstStyle/>
        <a:p>
          <a:endParaRPr lang="it-IT"/>
        </a:p>
      </dgm:t>
    </dgm:pt>
    <dgm:pt modelId="{E3E038D3-8E18-EA42-AF72-11DD7CD67EA8}" type="pres">
      <dgm:prSet presAssocID="{CC0C5F87-9E09-F44A-9FE4-783D1ECA91D7}" presName="composite" presStyleCnt="0"/>
      <dgm:spPr/>
    </dgm:pt>
    <dgm:pt modelId="{A33AEACA-D2B7-DD4F-BC66-D0A9C74BB356}" type="pres">
      <dgm:prSet presAssocID="{CC0C5F87-9E09-F44A-9FE4-783D1ECA91D7}" presName="parentText" presStyleLbl="alignNode1" presStyleIdx="0" presStyleCnt="4">
        <dgm:presLayoutVars>
          <dgm:chMax val="1"/>
          <dgm:bulletEnabled val="1"/>
        </dgm:presLayoutVars>
      </dgm:prSet>
      <dgm:spPr/>
      <dgm:t>
        <a:bodyPr/>
        <a:lstStyle/>
        <a:p>
          <a:endParaRPr lang="it-IT"/>
        </a:p>
      </dgm:t>
    </dgm:pt>
    <dgm:pt modelId="{350713BD-B27B-E948-80D9-169A97BCC1EF}" type="pres">
      <dgm:prSet presAssocID="{CC0C5F87-9E09-F44A-9FE4-783D1ECA91D7}" presName="descendantText" presStyleLbl="alignAcc1" presStyleIdx="0" presStyleCnt="4">
        <dgm:presLayoutVars>
          <dgm:bulletEnabled val="1"/>
        </dgm:presLayoutVars>
      </dgm:prSet>
      <dgm:spPr/>
      <dgm:t>
        <a:bodyPr/>
        <a:lstStyle/>
        <a:p>
          <a:endParaRPr lang="it-IT"/>
        </a:p>
      </dgm:t>
    </dgm:pt>
    <dgm:pt modelId="{915AC809-38F8-0E4E-BD3E-2767400BDDE8}" type="pres">
      <dgm:prSet presAssocID="{6217A77C-1E88-E445-9061-2D3F90FB172F}" presName="sp" presStyleCnt="0"/>
      <dgm:spPr/>
    </dgm:pt>
    <dgm:pt modelId="{5FCBC6E7-0F9B-E942-89F6-B71CFB4DD3F4}" type="pres">
      <dgm:prSet presAssocID="{27F7E3F7-462E-0044-A4BD-648C303B9D5B}" presName="composite" presStyleCnt="0"/>
      <dgm:spPr/>
    </dgm:pt>
    <dgm:pt modelId="{4A056282-9EDA-7D4F-8BC0-5F390C40F4A2}" type="pres">
      <dgm:prSet presAssocID="{27F7E3F7-462E-0044-A4BD-648C303B9D5B}" presName="parentText" presStyleLbl="alignNode1" presStyleIdx="1" presStyleCnt="4">
        <dgm:presLayoutVars>
          <dgm:chMax val="1"/>
          <dgm:bulletEnabled val="1"/>
        </dgm:presLayoutVars>
      </dgm:prSet>
      <dgm:spPr/>
      <dgm:t>
        <a:bodyPr/>
        <a:lstStyle/>
        <a:p>
          <a:endParaRPr lang="it-IT"/>
        </a:p>
      </dgm:t>
    </dgm:pt>
    <dgm:pt modelId="{9552CF6B-B9C0-D54B-A2E7-ADC48274B183}" type="pres">
      <dgm:prSet presAssocID="{27F7E3F7-462E-0044-A4BD-648C303B9D5B}" presName="descendantText" presStyleLbl="alignAcc1" presStyleIdx="1" presStyleCnt="4">
        <dgm:presLayoutVars>
          <dgm:bulletEnabled val="1"/>
        </dgm:presLayoutVars>
      </dgm:prSet>
      <dgm:spPr/>
      <dgm:t>
        <a:bodyPr/>
        <a:lstStyle/>
        <a:p>
          <a:endParaRPr lang="it-IT"/>
        </a:p>
      </dgm:t>
    </dgm:pt>
    <dgm:pt modelId="{1EEBA3A7-A87A-2443-BA33-37C0448DE35D}" type="pres">
      <dgm:prSet presAssocID="{035BC956-37AB-4F43-95BE-61E102834F2C}" presName="sp" presStyleCnt="0"/>
      <dgm:spPr/>
    </dgm:pt>
    <dgm:pt modelId="{4184DB60-AE6F-9F47-A948-5C43243063FB}" type="pres">
      <dgm:prSet presAssocID="{F9413570-DB32-1B45-9A22-CA8B29443D25}" presName="composite" presStyleCnt="0"/>
      <dgm:spPr/>
    </dgm:pt>
    <dgm:pt modelId="{30AC3C0B-516D-1643-BEBD-02D6DFD991AA}" type="pres">
      <dgm:prSet presAssocID="{F9413570-DB32-1B45-9A22-CA8B29443D25}" presName="parentText" presStyleLbl="alignNode1" presStyleIdx="2" presStyleCnt="4">
        <dgm:presLayoutVars>
          <dgm:chMax val="1"/>
          <dgm:bulletEnabled val="1"/>
        </dgm:presLayoutVars>
      </dgm:prSet>
      <dgm:spPr/>
      <dgm:t>
        <a:bodyPr/>
        <a:lstStyle/>
        <a:p>
          <a:endParaRPr lang="it-IT"/>
        </a:p>
      </dgm:t>
    </dgm:pt>
    <dgm:pt modelId="{C751E40F-0957-E848-9DF7-9FE1A6971CD6}" type="pres">
      <dgm:prSet presAssocID="{F9413570-DB32-1B45-9A22-CA8B29443D25}" presName="descendantText" presStyleLbl="alignAcc1" presStyleIdx="2" presStyleCnt="4">
        <dgm:presLayoutVars>
          <dgm:bulletEnabled val="1"/>
        </dgm:presLayoutVars>
      </dgm:prSet>
      <dgm:spPr/>
      <dgm:t>
        <a:bodyPr/>
        <a:lstStyle/>
        <a:p>
          <a:endParaRPr lang="it-IT"/>
        </a:p>
      </dgm:t>
    </dgm:pt>
    <dgm:pt modelId="{CDEF8557-FD80-944B-AE4F-34681BA6B66E}" type="pres">
      <dgm:prSet presAssocID="{963AB2A7-CA36-5E48-9D33-16ABADF7E708}" presName="sp" presStyleCnt="0"/>
      <dgm:spPr/>
    </dgm:pt>
    <dgm:pt modelId="{1979A3C7-6B83-AE48-AD16-A7BE9B28A234}" type="pres">
      <dgm:prSet presAssocID="{E1BFDECB-B5AA-5B42-B0D9-5495E9F87448}" presName="composite" presStyleCnt="0"/>
      <dgm:spPr/>
    </dgm:pt>
    <dgm:pt modelId="{F5DAF114-CBF2-6C42-A815-A4131FDC3DFB}" type="pres">
      <dgm:prSet presAssocID="{E1BFDECB-B5AA-5B42-B0D9-5495E9F87448}" presName="parentText" presStyleLbl="alignNode1" presStyleIdx="3" presStyleCnt="4">
        <dgm:presLayoutVars>
          <dgm:chMax val="1"/>
          <dgm:bulletEnabled val="1"/>
        </dgm:presLayoutVars>
      </dgm:prSet>
      <dgm:spPr/>
      <dgm:t>
        <a:bodyPr/>
        <a:lstStyle/>
        <a:p>
          <a:endParaRPr lang="it-IT"/>
        </a:p>
      </dgm:t>
    </dgm:pt>
    <dgm:pt modelId="{927D0E4D-3F6D-644B-A84D-6BDF82C790D4}" type="pres">
      <dgm:prSet presAssocID="{E1BFDECB-B5AA-5B42-B0D9-5495E9F87448}" presName="descendantText" presStyleLbl="alignAcc1" presStyleIdx="3" presStyleCnt="4">
        <dgm:presLayoutVars>
          <dgm:bulletEnabled val="1"/>
        </dgm:presLayoutVars>
      </dgm:prSet>
      <dgm:spPr/>
      <dgm:t>
        <a:bodyPr/>
        <a:lstStyle/>
        <a:p>
          <a:endParaRPr lang="it-IT"/>
        </a:p>
      </dgm:t>
    </dgm:pt>
  </dgm:ptLst>
  <dgm:cxnLst>
    <dgm:cxn modelId="{D0416D1D-66BB-574B-9376-1CD968B95357}" srcId="{FE7C479A-06AC-4B44-BD18-E837F19107A3}" destId="{CC0C5F87-9E09-F44A-9FE4-783D1ECA91D7}" srcOrd="0" destOrd="0" parTransId="{5AE4371E-F69B-564C-BAFF-71315C623A70}" sibTransId="{6217A77C-1E88-E445-9061-2D3F90FB172F}"/>
    <dgm:cxn modelId="{36766848-3FEA-4B78-A35F-8903D414C76A}" type="presOf" srcId="{54635D34-9A8F-3040-A6D1-AC1310742952}" destId="{927D0E4D-3F6D-644B-A84D-6BDF82C790D4}" srcOrd="0" destOrd="0" presId="urn:microsoft.com/office/officeart/2005/8/layout/chevron2"/>
    <dgm:cxn modelId="{26E6CE7A-2BFB-4258-A2E1-C08CC530529B}" type="presOf" srcId="{E1BFDECB-B5AA-5B42-B0D9-5495E9F87448}" destId="{F5DAF114-CBF2-6C42-A815-A4131FDC3DFB}" srcOrd="0" destOrd="0" presId="urn:microsoft.com/office/officeart/2005/8/layout/chevron2"/>
    <dgm:cxn modelId="{3E6BA6E5-3486-46C5-B3D6-506A257FA488}" type="presOf" srcId="{FE7C479A-06AC-4B44-BD18-E837F19107A3}" destId="{8CC556F1-3902-064D-9B1D-7826AE877ED2}" srcOrd="0" destOrd="0" presId="urn:microsoft.com/office/officeart/2005/8/layout/chevron2"/>
    <dgm:cxn modelId="{4E432F29-0533-4CBA-AD6B-EB421FCBD1F0}" type="presOf" srcId="{F9413570-DB32-1B45-9A22-CA8B29443D25}" destId="{30AC3C0B-516D-1643-BEBD-02D6DFD991AA}" srcOrd="0" destOrd="0" presId="urn:microsoft.com/office/officeart/2005/8/layout/chevron2"/>
    <dgm:cxn modelId="{C6C38EC6-60CA-5247-A175-C463902844C5}" srcId="{E1BFDECB-B5AA-5B42-B0D9-5495E9F87448}" destId="{54635D34-9A8F-3040-A6D1-AC1310742952}" srcOrd="0" destOrd="0" parTransId="{09FDE4ED-3A38-C546-9408-A77230F9596C}" sibTransId="{B8436067-74AD-6E47-BB72-F72B6D770B21}"/>
    <dgm:cxn modelId="{82FD1096-7268-9F43-B909-1A76BC13D657}" srcId="{FE7C479A-06AC-4B44-BD18-E837F19107A3}" destId="{F9413570-DB32-1B45-9A22-CA8B29443D25}" srcOrd="2" destOrd="0" parTransId="{50B562BA-952C-0147-A589-C9E4F5D4CB60}" sibTransId="{963AB2A7-CA36-5E48-9D33-16ABADF7E708}"/>
    <dgm:cxn modelId="{5CBAE033-793C-4A11-863F-CB0F811F820A}" type="presOf" srcId="{922FFC4C-6A2D-9A44-804C-E2E5705726AC}" destId="{350713BD-B27B-E948-80D9-169A97BCC1EF}" srcOrd="0" destOrd="0" presId="urn:microsoft.com/office/officeart/2005/8/layout/chevron2"/>
    <dgm:cxn modelId="{C3E5DE44-5C46-4C75-80D8-7F31ECC67A03}" type="presOf" srcId="{3800E0CD-D18A-6B4E-B56D-EC77A674B61F}" destId="{C751E40F-0957-E848-9DF7-9FE1A6971CD6}" srcOrd="0" destOrd="0" presId="urn:microsoft.com/office/officeart/2005/8/layout/chevron2"/>
    <dgm:cxn modelId="{D67DBBE3-880E-4F99-AA96-2CE89D8A3C8D}" type="presOf" srcId="{BE5476EB-597E-8D4A-BFDD-06574EBEAD81}" destId="{9552CF6B-B9C0-D54B-A2E7-ADC48274B183}" srcOrd="0" destOrd="0" presId="urn:microsoft.com/office/officeart/2005/8/layout/chevron2"/>
    <dgm:cxn modelId="{345E1405-61FA-E447-9CF8-986999EF4DC5}" srcId="{27F7E3F7-462E-0044-A4BD-648C303B9D5B}" destId="{BE5476EB-597E-8D4A-BFDD-06574EBEAD81}" srcOrd="0" destOrd="0" parTransId="{DBD8F366-6792-9445-9ED4-A485B992A58F}" sibTransId="{5E6AB347-5C4C-2E4B-9768-6B672A5ACBD1}"/>
    <dgm:cxn modelId="{B30F4F76-CC32-4FC9-994D-70ABECD1C1A7}" type="presOf" srcId="{CC0C5F87-9E09-F44A-9FE4-783D1ECA91D7}" destId="{A33AEACA-D2B7-DD4F-BC66-D0A9C74BB356}" srcOrd="0" destOrd="0" presId="urn:microsoft.com/office/officeart/2005/8/layout/chevron2"/>
    <dgm:cxn modelId="{B7815F8B-CE6B-C44D-8726-F52F027A438E}" srcId="{F9413570-DB32-1B45-9A22-CA8B29443D25}" destId="{3800E0CD-D18A-6B4E-B56D-EC77A674B61F}" srcOrd="0" destOrd="0" parTransId="{3C83A840-A429-9140-B6C5-2BD15E5E8C13}" sibTransId="{FC492137-1D8A-4246-AB17-ADD4450B27EF}"/>
    <dgm:cxn modelId="{13BAB499-A50D-9C40-AB94-AD730CC81BD5}" srcId="{CC0C5F87-9E09-F44A-9FE4-783D1ECA91D7}" destId="{922FFC4C-6A2D-9A44-804C-E2E5705726AC}" srcOrd="0" destOrd="0" parTransId="{55DC8128-38AE-BC44-AC35-37559B973E1D}" sibTransId="{21D3D581-FD1B-2448-BE08-269F939AE281}"/>
    <dgm:cxn modelId="{E3E29C23-F7FE-B04A-9F92-CDD6D07A19FC}" srcId="{FE7C479A-06AC-4B44-BD18-E837F19107A3}" destId="{E1BFDECB-B5AA-5B42-B0D9-5495E9F87448}" srcOrd="3" destOrd="0" parTransId="{D18C085B-0903-4640-A7E2-CFCC7CEAF310}" sibTransId="{B5FBAB14-709E-6046-8227-C5EBEFE144DF}"/>
    <dgm:cxn modelId="{A0285247-6951-4671-9A69-92882CC6C16A}" type="presOf" srcId="{27F7E3F7-462E-0044-A4BD-648C303B9D5B}" destId="{4A056282-9EDA-7D4F-8BC0-5F390C40F4A2}" srcOrd="0" destOrd="0" presId="urn:microsoft.com/office/officeart/2005/8/layout/chevron2"/>
    <dgm:cxn modelId="{C02D7309-D7DE-6142-AC70-FD7D07615B28}" srcId="{FE7C479A-06AC-4B44-BD18-E837F19107A3}" destId="{27F7E3F7-462E-0044-A4BD-648C303B9D5B}" srcOrd="1" destOrd="0" parTransId="{33663945-062B-FD4F-A296-59471C3F4197}" sibTransId="{035BC956-37AB-4F43-95BE-61E102834F2C}"/>
    <dgm:cxn modelId="{24231809-141B-403D-8987-867D9C766224}" type="presParOf" srcId="{8CC556F1-3902-064D-9B1D-7826AE877ED2}" destId="{E3E038D3-8E18-EA42-AF72-11DD7CD67EA8}" srcOrd="0" destOrd="0" presId="urn:microsoft.com/office/officeart/2005/8/layout/chevron2"/>
    <dgm:cxn modelId="{40891EA8-AF2B-4D5C-A821-F5416BB68367}" type="presParOf" srcId="{E3E038D3-8E18-EA42-AF72-11DD7CD67EA8}" destId="{A33AEACA-D2B7-DD4F-BC66-D0A9C74BB356}" srcOrd="0" destOrd="0" presId="urn:microsoft.com/office/officeart/2005/8/layout/chevron2"/>
    <dgm:cxn modelId="{E8909C89-AFE5-480F-81C3-61CDD9C0D178}" type="presParOf" srcId="{E3E038D3-8E18-EA42-AF72-11DD7CD67EA8}" destId="{350713BD-B27B-E948-80D9-169A97BCC1EF}" srcOrd="1" destOrd="0" presId="urn:microsoft.com/office/officeart/2005/8/layout/chevron2"/>
    <dgm:cxn modelId="{B1B22E36-DCDB-4B7F-A0A5-A792FF11862A}" type="presParOf" srcId="{8CC556F1-3902-064D-9B1D-7826AE877ED2}" destId="{915AC809-38F8-0E4E-BD3E-2767400BDDE8}" srcOrd="1" destOrd="0" presId="urn:microsoft.com/office/officeart/2005/8/layout/chevron2"/>
    <dgm:cxn modelId="{75D1DC93-04AD-4D17-8BDB-5038085A2CC1}" type="presParOf" srcId="{8CC556F1-3902-064D-9B1D-7826AE877ED2}" destId="{5FCBC6E7-0F9B-E942-89F6-B71CFB4DD3F4}" srcOrd="2" destOrd="0" presId="urn:microsoft.com/office/officeart/2005/8/layout/chevron2"/>
    <dgm:cxn modelId="{2747BA93-0C91-421A-A0C1-209C2721054A}" type="presParOf" srcId="{5FCBC6E7-0F9B-E942-89F6-B71CFB4DD3F4}" destId="{4A056282-9EDA-7D4F-8BC0-5F390C40F4A2}" srcOrd="0" destOrd="0" presId="urn:microsoft.com/office/officeart/2005/8/layout/chevron2"/>
    <dgm:cxn modelId="{B130FF1E-F629-4933-9B9F-54B77436C52C}" type="presParOf" srcId="{5FCBC6E7-0F9B-E942-89F6-B71CFB4DD3F4}" destId="{9552CF6B-B9C0-D54B-A2E7-ADC48274B183}" srcOrd="1" destOrd="0" presId="urn:microsoft.com/office/officeart/2005/8/layout/chevron2"/>
    <dgm:cxn modelId="{49C67A81-F7D1-4DF7-9624-09F879624147}" type="presParOf" srcId="{8CC556F1-3902-064D-9B1D-7826AE877ED2}" destId="{1EEBA3A7-A87A-2443-BA33-37C0448DE35D}" srcOrd="3" destOrd="0" presId="urn:microsoft.com/office/officeart/2005/8/layout/chevron2"/>
    <dgm:cxn modelId="{B6222C4E-E61A-4289-B183-EDF9E0A31490}" type="presParOf" srcId="{8CC556F1-3902-064D-9B1D-7826AE877ED2}" destId="{4184DB60-AE6F-9F47-A948-5C43243063FB}" srcOrd="4" destOrd="0" presId="urn:microsoft.com/office/officeart/2005/8/layout/chevron2"/>
    <dgm:cxn modelId="{0B45BB37-EFAE-4381-9576-8BD68C665A76}" type="presParOf" srcId="{4184DB60-AE6F-9F47-A948-5C43243063FB}" destId="{30AC3C0B-516D-1643-BEBD-02D6DFD991AA}" srcOrd="0" destOrd="0" presId="urn:microsoft.com/office/officeart/2005/8/layout/chevron2"/>
    <dgm:cxn modelId="{AA065617-596E-4ABA-8E50-2152F9333E49}" type="presParOf" srcId="{4184DB60-AE6F-9F47-A948-5C43243063FB}" destId="{C751E40F-0957-E848-9DF7-9FE1A6971CD6}" srcOrd="1" destOrd="0" presId="urn:microsoft.com/office/officeart/2005/8/layout/chevron2"/>
    <dgm:cxn modelId="{77E1FC35-7568-4566-B24C-B702E78EEC6E}" type="presParOf" srcId="{8CC556F1-3902-064D-9B1D-7826AE877ED2}" destId="{CDEF8557-FD80-944B-AE4F-34681BA6B66E}" srcOrd="5" destOrd="0" presId="urn:microsoft.com/office/officeart/2005/8/layout/chevron2"/>
    <dgm:cxn modelId="{110E74D9-F00D-40C1-ADFA-473630C93A88}" type="presParOf" srcId="{8CC556F1-3902-064D-9B1D-7826AE877ED2}" destId="{1979A3C7-6B83-AE48-AD16-A7BE9B28A234}" srcOrd="6" destOrd="0" presId="urn:microsoft.com/office/officeart/2005/8/layout/chevron2"/>
    <dgm:cxn modelId="{9801F01C-E66E-407E-85ED-FA7A92BD015F}" type="presParOf" srcId="{1979A3C7-6B83-AE48-AD16-A7BE9B28A234}" destId="{F5DAF114-CBF2-6C42-A815-A4131FDC3DFB}" srcOrd="0" destOrd="0" presId="urn:microsoft.com/office/officeart/2005/8/layout/chevron2"/>
    <dgm:cxn modelId="{89592408-5E46-40E7-9DE0-DB4672A78F7A}" type="presParOf" srcId="{1979A3C7-6B83-AE48-AD16-A7BE9B28A234}" destId="{927D0E4D-3F6D-644B-A84D-6BDF82C790D4}" srcOrd="1" destOrd="0" presId="urn:microsoft.com/office/officeart/2005/8/layout/chevron2"/>
  </dgm:cxnLst>
  <dgm:bg/>
  <dgm:whole/>
  <dgm:extLst>
    <a:ext uri="http://schemas.microsoft.com/office/drawing/2008/diagram">
      <dsp:dataModelExt xmlns:dsp="http://schemas.microsoft.com/office/drawing/2008/diagram" xmlns="" relId="rId6" minVer="http://schemas.openxmlformats.org/drawingml/2006/diagram"/>
    </a:ext>
  </dgm:extLst>
</dgm:dataModel>
</file>

<file path=ppt/diagrams/drawing1.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FB45A5B5-FA63-45E0-8726-0506A7FB544E}">
      <dsp:nvSpPr>
        <dsp:cNvPr id="0" name=""/>
        <dsp:cNvSpPr/>
      </dsp:nvSpPr>
      <dsp:spPr>
        <a:xfrm>
          <a:off x="0" y="0"/>
          <a:ext cx="5181600" cy="1219200"/>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t-IT" sz="3200" b="1" kern="1200" dirty="0" smtClean="0"/>
            <a:t>Mancanza di risposte mediche</a:t>
          </a:r>
          <a:endParaRPr lang="it-IT" sz="3200" b="1" kern="1200" dirty="0"/>
        </a:p>
      </dsp:txBody>
      <dsp:txXfrm>
        <a:off x="0" y="0"/>
        <a:ext cx="3937406" cy="1219200"/>
      </dsp:txXfrm>
    </dsp:sp>
    <dsp:sp modelId="{EEFBE308-2D83-4649-83DA-300873E35067}">
      <dsp:nvSpPr>
        <dsp:cNvPr id="0" name=""/>
        <dsp:cNvSpPr/>
      </dsp:nvSpPr>
      <dsp:spPr>
        <a:xfrm>
          <a:off x="457199" y="1422399"/>
          <a:ext cx="5181600" cy="1219200"/>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t-IT" sz="3200" b="1" kern="1200" dirty="0" smtClean="0"/>
            <a:t>Ricorso ad altre risorse</a:t>
          </a:r>
          <a:endParaRPr lang="it-IT" sz="3200" b="1" kern="1200" dirty="0"/>
        </a:p>
      </dsp:txBody>
      <dsp:txXfrm>
        <a:off x="457199" y="1422399"/>
        <a:ext cx="3931920" cy="1219200"/>
      </dsp:txXfrm>
    </dsp:sp>
    <dsp:sp modelId="{6B5F35B9-E7C7-418F-BE10-EDE347880E9D}">
      <dsp:nvSpPr>
        <dsp:cNvPr id="0" name=""/>
        <dsp:cNvSpPr/>
      </dsp:nvSpPr>
      <dsp:spPr>
        <a:xfrm>
          <a:off x="914399" y="2844799"/>
          <a:ext cx="5181600" cy="1219200"/>
        </a:xfrm>
        <a:prstGeom prst="roundRect">
          <a:avLst>
            <a:gd name="adj" fmla="val 10000"/>
          </a:avLst>
        </a:prstGeom>
        <a:solidFill>
          <a:srgbClr val="002060"/>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1920" tIns="121920" rIns="121920" bIns="121920" numCol="1" spcCol="1270" anchor="ctr" anchorCtr="0">
          <a:noAutofit/>
        </a:bodyPr>
        <a:lstStyle/>
        <a:p>
          <a:pPr lvl="0" algn="l" defTabSz="1422400">
            <a:lnSpc>
              <a:spcPct val="90000"/>
            </a:lnSpc>
            <a:spcBef>
              <a:spcPct val="0"/>
            </a:spcBef>
            <a:spcAft>
              <a:spcPct val="35000"/>
            </a:spcAft>
          </a:pPr>
          <a:r>
            <a:rPr lang="it-IT" sz="3200" b="1" kern="1200" dirty="0" smtClean="0"/>
            <a:t>Autogestione del paziente</a:t>
          </a:r>
          <a:endParaRPr lang="it-IT" sz="3200" b="1" kern="1200" dirty="0"/>
        </a:p>
      </dsp:txBody>
      <dsp:txXfrm>
        <a:off x="914399" y="2844799"/>
        <a:ext cx="3931920" cy="1219200"/>
      </dsp:txXfrm>
    </dsp:sp>
    <dsp:sp modelId="{913E4C8D-C5F1-4575-AAD4-27F936492609}">
      <dsp:nvSpPr>
        <dsp:cNvPr id="0" name=""/>
        <dsp:cNvSpPr/>
      </dsp:nvSpPr>
      <dsp:spPr>
        <a:xfrm>
          <a:off x="4389120" y="924560"/>
          <a:ext cx="792480" cy="79248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p>
      </dsp:txBody>
      <dsp:txXfrm>
        <a:off x="4389120" y="924560"/>
        <a:ext cx="792480" cy="792480"/>
      </dsp:txXfrm>
    </dsp:sp>
    <dsp:sp modelId="{64A5D5F3-2DBF-4C45-9C51-E58D040071E5}">
      <dsp:nvSpPr>
        <dsp:cNvPr id="0" name=""/>
        <dsp:cNvSpPr/>
      </dsp:nvSpPr>
      <dsp:spPr>
        <a:xfrm>
          <a:off x="4846320" y="2338832"/>
          <a:ext cx="792480" cy="792480"/>
        </a:xfrm>
        <a:prstGeom prst="downArrow">
          <a:avLst>
            <a:gd name="adj1" fmla="val 55000"/>
            <a:gd name="adj2" fmla="val 45000"/>
          </a:avLst>
        </a:prstGeom>
        <a:solidFill>
          <a:schemeClr val="accent1">
            <a:alpha val="90000"/>
            <a:tint val="40000"/>
            <a:hueOff val="0"/>
            <a:satOff val="0"/>
            <a:lumOff val="0"/>
            <a:alphaOff val="0"/>
          </a:schemeClr>
        </a:solidFill>
        <a:ln w="25400" cap="flat" cmpd="sng" algn="ctr">
          <a:solidFill>
            <a:schemeClr val="tx1">
              <a:alpha val="90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lvl="0" algn="ctr" defTabSz="1600200">
            <a:lnSpc>
              <a:spcPct val="90000"/>
            </a:lnSpc>
            <a:spcBef>
              <a:spcPct val="0"/>
            </a:spcBef>
            <a:spcAft>
              <a:spcPct val="35000"/>
            </a:spcAft>
          </a:pPr>
          <a:endParaRPr lang="it-IT" sz="3600" kern="1200"/>
        </a:p>
      </dsp:txBody>
      <dsp:txXfrm>
        <a:off x="4846320" y="2338832"/>
        <a:ext cx="792480" cy="792480"/>
      </dsp:txXfrm>
    </dsp:sp>
  </dsp:spTree>
</dsp:drawing>
</file>

<file path=ppt/diagrams/drawing2.xml><?xml version="1.0" encoding="utf-8"?>
<dsp:drawing xmlns:dgm="http://schemas.openxmlformats.org/drawingml/2006/diagram" xmlns:a="http://schemas.openxmlformats.org/drawingml/2006/main" xmlns:dsp="http://schemas.microsoft.com/office/drawing/2008/diagram">
  <dsp:spTree>
    <dsp:nvGrpSpPr>
      <dsp:cNvPr id="0" name=""/>
      <dsp:cNvGrpSpPr/>
    </dsp:nvGrpSpPr>
    <dsp:grpSpPr/>
    <dsp:sp modelId="{A33AEACA-D2B7-DD4F-BC66-D0A9C74BB356}">
      <dsp:nvSpPr>
        <dsp:cNvPr id="0" name=""/>
        <dsp:cNvSpPr/>
      </dsp:nvSpPr>
      <dsp:spPr>
        <a:xfrm rot="5400000">
          <a:off x="-220689" y="226493"/>
          <a:ext cx="1471263" cy="1029884"/>
        </a:xfrm>
        <a:prstGeom prst="chevron">
          <a:avLst/>
        </a:prstGeom>
        <a:solidFill>
          <a:srgbClr val="00CCFF"/>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it-IT" sz="4000" b="1" kern="1200" dirty="0" smtClean="0">
              <a:latin typeface="Arial Narrow"/>
              <a:cs typeface="Arial Narrow"/>
            </a:rPr>
            <a:t>1</a:t>
          </a:r>
          <a:endParaRPr lang="it-IT" sz="4000" b="1" kern="1200" dirty="0">
            <a:latin typeface="Arial Narrow"/>
            <a:cs typeface="Arial Narrow"/>
          </a:endParaRPr>
        </a:p>
      </dsp:txBody>
      <dsp:txXfrm rot="5400000">
        <a:off x="-220689" y="226493"/>
        <a:ext cx="1471263" cy="1029884"/>
      </dsp:txXfrm>
    </dsp:sp>
    <dsp:sp modelId="{350713BD-B27B-E948-80D9-169A97BCC1EF}">
      <dsp:nvSpPr>
        <dsp:cNvPr id="0" name=""/>
        <dsp:cNvSpPr/>
      </dsp:nvSpPr>
      <dsp:spPr>
        <a:xfrm rot="5400000">
          <a:off x="4608530" y="-3572841"/>
          <a:ext cx="956824" cy="8114115"/>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it-IT" sz="1900" b="1" kern="1200" dirty="0" smtClean="0">
              <a:latin typeface="Arial Narrow"/>
              <a:cs typeface="Arial Narrow"/>
            </a:rPr>
            <a:t>L’astenia è una condizione clinica varia, sia nella sua modalità di manifestazione, che nell’etiologia. Tra le possibili cause spesso siamo più sensibili all’ipotesi neoplastica, ma non dobbiamo trascurare altre possibili origini di astenia</a:t>
          </a:r>
          <a:endParaRPr lang="it-IT" sz="1900" b="1" kern="1200" dirty="0">
            <a:latin typeface="Arial Narrow"/>
            <a:cs typeface="Arial Narrow"/>
          </a:endParaRPr>
        </a:p>
      </dsp:txBody>
      <dsp:txXfrm rot="5400000">
        <a:off x="4608530" y="-3572841"/>
        <a:ext cx="956824" cy="8114115"/>
      </dsp:txXfrm>
    </dsp:sp>
    <dsp:sp modelId="{4A056282-9EDA-7D4F-8BC0-5F390C40F4A2}">
      <dsp:nvSpPr>
        <dsp:cNvPr id="0" name=""/>
        <dsp:cNvSpPr/>
      </dsp:nvSpPr>
      <dsp:spPr>
        <a:xfrm rot="5400000">
          <a:off x="-220689" y="1553515"/>
          <a:ext cx="1471263" cy="1029884"/>
        </a:xfrm>
        <a:prstGeom prst="chevron">
          <a:avLst/>
        </a:prstGeom>
        <a:solidFill>
          <a:srgbClr val="00CCFF"/>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it-IT" sz="4000" b="1" kern="1200" dirty="0" smtClean="0">
              <a:latin typeface="Arial Narrow"/>
              <a:cs typeface="Arial Narrow"/>
            </a:rPr>
            <a:t>2</a:t>
          </a:r>
          <a:endParaRPr lang="it-IT" sz="4000" b="1" kern="1200" dirty="0">
            <a:latin typeface="Arial Narrow"/>
            <a:cs typeface="Arial Narrow"/>
          </a:endParaRPr>
        </a:p>
      </dsp:txBody>
      <dsp:txXfrm rot="5400000">
        <a:off x="-220689" y="1553515"/>
        <a:ext cx="1471263" cy="1029884"/>
      </dsp:txXfrm>
    </dsp:sp>
    <dsp:sp modelId="{9552CF6B-B9C0-D54B-A2E7-ADC48274B183}">
      <dsp:nvSpPr>
        <dsp:cNvPr id="0" name=""/>
        <dsp:cNvSpPr/>
      </dsp:nvSpPr>
      <dsp:spPr>
        <a:xfrm rot="5400000">
          <a:off x="4608781" y="-2246071"/>
          <a:ext cx="956321" cy="8114115"/>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it-IT" sz="1900" b="1" kern="1200" dirty="0" smtClean="0">
              <a:latin typeface="Arial Narrow"/>
              <a:cs typeface="Arial Narrow"/>
            </a:rPr>
            <a:t>I </a:t>
          </a:r>
          <a:r>
            <a:rPr lang="it-IT" sz="1900" b="1" kern="1200" dirty="0" err="1" smtClean="0">
              <a:latin typeface="Arial Narrow"/>
              <a:cs typeface="Arial Narrow"/>
            </a:rPr>
            <a:t>Markers</a:t>
          </a:r>
          <a:r>
            <a:rPr lang="it-IT" sz="1900" b="1" kern="1200" dirty="0" smtClean="0">
              <a:latin typeface="Arial Narrow"/>
              <a:cs typeface="Arial Narrow"/>
            </a:rPr>
            <a:t> Tumorali, per le loro caratteristiche intrinseche di scarsa sensibilità e specificità, NON devono essere utilizzati per una diagnosi di screening delle patologie neoplastiche</a:t>
          </a:r>
          <a:endParaRPr lang="it-IT" sz="1900" b="1" kern="1200" dirty="0">
            <a:latin typeface="Arial Narrow"/>
            <a:cs typeface="Arial Narrow"/>
          </a:endParaRPr>
        </a:p>
      </dsp:txBody>
      <dsp:txXfrm rot="5400000">
        <a:off x="4608781" y="-2246071"/>
        <a:ext cx="956321" cy="8114115"/>
      </dsp:txXfrm>
    </dsp:sp>
    <dsp:sp modelId="{30AC3C0B-516D-1643-BEBD-02D6DFD991AA}">
      <dsp:nvSpPr>
        <dsp:cNvPr id="0" name=""/>
        <dsp:cNvSpPr/>
      </dsp:nvSpPr>
      <dsp:spPr>
        <a:xfrm rot="5400000">
          <a:off x="-220689" y="2880537"/>
          <a:ext cx="1471263" cy="1029884"/>
        </a:xfrm>
        <a:prstGeom prst="chevron">
          <a:avLst/>
        </a:prstGeom>
        <a:solidFill>
          <a:srgbClr val="00CCFF"/>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it-IT" sz="4000" b="1" kern="1200" dirty="0" smtClean="0">
              <a:latin typeface="Arial Narrow"/>
              <a:cs typeface="Arial Narrow"/>
            </a:rPr>
            <a:t>3</a:t>
          </a:r>
          <a:endParaRPr lang="it-IT" sz="4000" b="1" kern="1200" dirty="0">
            <a:latin typeface="Arial Narrow"/>
            <a:cs typeface="Arial Narrow"/>
          </a:endParaRPr>
        </a:p>
      </dsp:txBody>
      <dsp:txXfrm rot="5400000">
        <a:off x="-220689" y="2880537"/>
        <a:ext cx="1471263" cy="1029884"/>
      </dsp:txXfrm>
    </dsp:sp>
    <dsp:sp modelId="{C751E40F-0957-E848-9DF7-9FE1A6971CD6}">
      <dsp:nvSpPr>
        <dsp:cNvPr id="0" name=""/>
        <dsp:cNvSpPr/>
      </dsp:nvSpPr>
      <dsp:spPr>
        <a:xfrm rot="5400000">
          <a:off x="4608781" y="-919048"/>
          <a:ext cx="956321" cy="8114115"/>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0" marR="0" lvl="1" indent="0" algn="just" defTabSz="914400" eaLnBrk="1" fontAlgn="auto" latinLnBrk="0" hangingPunct="1">
            <a:lnSpc>
              <a:spcPct val="100000"/>
            </a:lnSpc>
            <a:spcBef>
              <a:spcPct val="0"/>
            </a:spcBef>
            <a:spcAft>
              <a:spcPts val="0"/>
            </a:spcAft>
            <a:buClrTx/>
            <a:buSzTx/>
            <a:buFontTx/>
            <a:buChar char="••"/>
            <a:tabLst/>
            <a:defRPr/>
          </a:pPr>
          <a:r>
            <a:rPr lang="it-IT" sz="1900" b="1" kern="1200" dirty="0" smtClean="0">
              <a:latin typeface="Arial Narrow"/>
              <a:cs typeface="Arial Narrow"/>
            </a:rPr>
            <a:t> I </a:t>
          </a:r>
          <a:r>
            <a:rPr lang="it-IT" sz="1900" b="1" kern="1200" dirty="0" err="1" smtClean="0">
              <a:latin typeface="Arial Narrow"/>
              <a:cs typeface="Arial Narrow"/>
            </a:rPr>
            <a:t>Markers</a:t>
          </a:r>
          <a:r>
            <a:rPr lang="it-IT" sz="1900" b="1" kern="1200" dirty="0" smtClean="0">
              <a:latin typeface="Arial Narrow"/>
              <a:cs typeface="Arial Narrow"/>
            </a:rPr>
            <a:t> Tumorali, se usati correttamente, possono fornire importanti informazioni per valutare efficacia della terapia e il riconoscimento precoce delle recidive</a:t>
          </a:r>
          <a:r>
            <a:rPr lang="it-IT" sz="1900" kern="1200" dirty="0" smtClean="0">
              <a:latin typeface="Arial Narrow"/>
              <a:cs typeface="Arial Narrow"/>
            </a:rPr>
            <a:t> </a:t>
          </a:r>
        </a:p>
      </dsp:txBody>
      <dsp:txXfrm rot="5400000">
        <a:off x="4608781" y="-919048"/>
        <a:ext cx="956321" cy="8114115"/>
      </dsp:txXfrm>
    </dsp:sp>
    <dsp:sp modelId="{F5DAF114-CBF2-6C42-A815-A4131FDC3DFB}">
      <dsp:nvSpPr>
        <dsp:cNvPr id="0" name=""/>
        <dsp:cNvSpPr/>
      </dsp:nvSpPr>
      <dsp:spPr>
        <a:xfrm rot="5400000">
          <a:off x="-220689" y="4207560"/>
          <a:ext cx="1471263" cy="1029884"/>
        </a:xfrm>
        <a:prstGeom prst="chevron">
          <a:avLst/>
        </a:prstGeom>
        <a:solidFill>
          <a:srgbClr val="00CCFF"/>
        </a:solidFill>
        <a:ln w="25400" cap="flat" cmpd="sng" algn="ctr">
          <a:solidFill>
            <a:schemeClr val="dk2">
              <a:hueOff val="0"/>
              <a:satOff val="0"/>
              <a:lumOff val="0"/>
              <a:alphaOff val="0"/>
            </a:schemeClr>
          </a:solidFill>
          <a:prstDash val="solid"/>
        </a:ln>
        <a:effectLst>
          <a:outerShdw blurRad="40000" dist="20000" dir="5400000" rotWithShape="0">
            <a:srgbClr val="000000">
              <a:alpha val="38000"/>
            </a:srgbClr>
          </a:outerShdw>
        </a:effectLst>
      </dsp:spPr>
      <dsp:style>
        <a:lnRef idx="2">
          <a:scrgbClr r="0" g="0" b="0"/>
        </a:lnRef>
        <a:fillRef idx="1">
          <a:scrgbClr r="0" g="0" b="0"/>
        </a:fillRef>
        <a:effectRef idx="1">
          <a:scrgbClr r="0" g="0" b="0"/>
        </a:effectRef>
        <a:fontRef idx="minor">
          <a:schemeClr val="lt1"/>
        </a:fontRef>
      </dsp:style>
      <dsp:txBody>
        <a:bodyPr spcFirstLastPara="0" vert="horz" wrap="square" lIns="25400" tIns="25400" rIns="25400" bIns="25400" numCol="1" spcCol="1270" anchor="ctr" anchorCtr="0">
          <a:noAutofit/>
        </a:bodyPr>
        <a:lstStyle/>
        <a:p>
          <a:pPr lvl="0" algn="ctr" defTabSz="1778000">
            <a:lnSpc>
              <a:spcPct val="90000"/>
            </a:lnSpc>
            <a:spcBef>
              <a:spcPct val="0"/>
            </a:spcBef>
            <a:spcAft>
              <a:spcPct val="35000"/>
            </a:spcAft>
          </a:pPr>
          <a:r>
            <a:rPr lang="it-IT" sz="4000" b="1" kern="1200" dirty="0" smtClean="0">
              <a:latin typeface="Arial Narrow"/>
              <a:cs typeface="Arial Narrow"/>
            </a:rPr>
            <a:t>4</a:t>
          </a:r>
          <a:endParaRPr lang="it-IT" sz="4000" b="1" kern="1200" dirty="0">
            <a:latin typeface="Arial Narrow"/>
            <a:cs typeface="Arial Narrow"/>
          </a:endParaRPr>
        </a:p>
      </dsp:txBody>
      <dsp:txXfrm rot="5400000">
        <a:off x="-220689" y="4207560"/>
        <a:ext cx="1471263" cy="1029884"/>
      </dsp:txXfrm>
    </dsp:sp>
    <dsp:sp modelId="{927D0E4D-3F6D-644B-A84D-6BDF82C790D4}">
      <dsp:nvSpPr>
        <dsp:cNvPr id="0" name=""/>
        <dsp:cNvSpPr/>
      </dsp:nvSpPr>
      <dsp:spPr>
        <a:xfrm rot="5400000">
          <a:off x="4608781" y="407973"/>
          <a:ext cx="956321" cy="8114115"/>
        </a:xfrm>
        <a:prstGeom prst="round2SameRect">
          <a:avLst/>
        </a:prstGeom>
        <a:solidFill>
          <a:schemeClr val="lt2">
            <a:alpha val="90000"/>
            <a:hueOff val="0"/>
            <a:satOff val="0"/>
            <a:lumOff val="0"/>
            <a:alphaOff val="0"/>
          </a:schemeClr>
        </a:solidFill>
        <a:ln w="25400" cap="flat" cmpd="sng" algn="ctr">
          <a:solidFill>
            <a:schemeClr val="dk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35128" tIns="12065" rIns="12065" bIns="12065" numCol="1" spcCol="1270" anchor="ctr" anchorCtr="0">
          <a:noAutofit/>
        </a:bodyPr>
        <a:lstStyle/>
        <a:p>
          <a:pPr marL="171450" lvl="1" indent="-171450" algn="l" defTabSz="844550">
            <a:lnSpc>
              <a:spcPct val="90000"/>
            </a:lnSpc>
            <a:spcBef>
              <a:spcPct val="0"/>
            </a:spcBef>
            <a:spcAft>
              <a:spcPct val="15000"/>
            </a:spcAft>
            <a:buChar char="••"/>
          </a:pPr>
          <a:r>
            <a:rPr lang="it-IT" sz="1900" b="1" kern="1200" dirty="0" smtClean="0">
              <a:latin typeface="Arial Narrow"/>
              <a:cs typeface="Arial Narrow"/>
            </a:rPr>
            <a:t>Non è più identificabile una sottopopolazione a rischio per HIV, ma in caso di sospetto clinico, vanno indagati eventuali comportamenti a rischio in tutta la popolazione</a:t>
          </a:r>
          <a:endParaRPr lang="it-IT" sz="1900" b="1" kern="1200" dirty="0">
            <a:latin typeface="Arial Narrow"/>
            <a:cs typeface="Arial Narrow"/>
          </a:endParaRPr>
        </a:p>
      </dsp:txBody>
      <dsp:txXfrm rot="5400000">
        <a:off x="4608781" y="407973"/>
        <a:ext cx="956321" cy="8114115"/>
      </dsp:txXfrm>
    </dsp:sp>
  </dsp:spTree>
</dsp:drawing>
</file>

<file path=ppt/diagrams/layout1.xml><?xml version="1.0" encoding="utf-8"?>
<dgm:layoutDef xmlns:dgm="http://schemas.openxmlformats.org/drawingml/2006/diagram" xmlns:a="http://schemas.openxmlformats.org/drawingml/2006/main" uniqueId="urn:microsoft.com/office/officeart/2005/8/layout/vProcess5">
  <dgm:title val=""/>
  <dgm:desc val=""/>
  <dgm:catLst>
    <dgm:cat type="process" pri="14000"/>
  </dgm:catLst>
  <dgm:sampData>
    <dgm:dataModel>
      <dgm:ptLst>
        <dgm:pt modelId="0" type="doc"/>
        <dgm:pt modelId="1">
          <dgm:prSet phldr="1"/>
        </dgm:pt>
        <dgm:pt modelId="2">
          <dgm:prSet phldr="1"/>
        </dgm:pt>
        <dgm:pt modelId="3">
          <dgm:prSet phldr="1"/>
        </dgm:pt>
      </dgm:ptLst>
      <dgm:cxnLst>
        <dgm:cxn modelId="5" srcId="0" destId="1" srcOrd="0" destOrd="0"/>
        <dgm:cxn modelId="6" srcId="0" destId="2" srcOrd="1" destOrd="0"/>
        <dgm:cxn modelId="7" srcId="0" destId="3" srcOrd="2"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6" srcId="0" destId="1" srcOrd="0" destOrd="0"/>
        <dgm:cxn modelId="7" srcId="0" destId="2" srcOrd="1" destOrd="0"/>
        <dgm:cxn modelId="8" srcId="0" destId="3" srcOrd="2" destOrd="0"/>
        <dgm:cxn modelId="9" srcId="0" destId="4" srcOrd="3" destOrd="0"/>
      </dgm:cxnLst>
      <dgm:bg/>
      <dgm:whole/>
    </dgm:dataModel>
  </dgm:clrData>
  <dgm:layoutNode name="outerComposite">
    <dgm:varLst>
      <dgm:chMax val="5"/>
      <dgm:dir/>
      <dgm:resizeHandles val="exact"/>
    </dgm:varLst>
    <dgm:alg type="composite"/>
    <dgm:shape xmlns:r="http://schemas.openxmlformats.org/officeDocument/2006/relationships" r:blip="">
      <dgm:adjLst/>
    </dgm:shape>
    <dgm:presOf/>
    <dgm:choose name="Name0">
      <dgm:if name="Name1" func="var" arg="dir" op="equ" val="norm">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l" for="ch" forName="TwoNodes_1"/>
          <dgm:constr type="w" for="ch" forName="TwoNodes_2" refType="w" fact="0.85"/>
          <dgm:constr type="h" for="ch" forName="TwoNodes_2" refType="h" fact="0.45"/>
          <dgm:constr type="b" for="ch" forName="TwoNodes_2" refType="h"/>
          <dgm:constr type="r" for="ch" forName="TwoNodes_2" refType="w"/>
          <dgm:constr type="w" for="ch" forName="TwoConn_1-2" refType="h" refFor="ch" refForName="TwoNodes_1" fact="0.65"/>
          <dgm:constr type="h" for="ch" forName="TwoConn_1-2" refType="h" refFor="ch" refForName="TwoNodes_1" fact="0.65"/>
          <dgm:constr type="ctrY" for="ch" forName="TwoConn_1-2" refType="h" fact="0.5"/>
          <dgm:constr type="r" for="ch" forName="TwoConn_1-2" refType="r" refFor="ch" refForName="TwoNodes_1"/>
          <dgm:constr type="r" for="ch" forName="TwoNodes_1_text" refType="l" refFor="ch" refForName="TwoConn_1-2"/>
          <dgm:constr type="rOff" for="ch" forName="TwoNodes_1_text" refType="w" refFor="ch" refForName="TwoConn_1-2" fact="-0.5"/>
          <dgm:constr type="t" for="ch" forName="TwoNodes_1_text" refType="t" refFor="ch" refForName="TwoNodes_1"/>
          <dgm:constr type="b" for="ch" forName="TwoNodes_1_text" refType="b" refFor="ch" refForName="TwoNodes_1"/>
          <dgm:constr type="l" for="ch" forName="TwoNodes_1_text" refType="l" refFor="ch" refForName="TwoNodes_1"/>
          <dgm:constr type="r" for="ch" forName="TwoNodes_2_text" refType="l" refFor="ch" refForName="TwoConn_1-2"/>
          <dgm:constr type="t" for="ch" forName="TwoNodes_2_text" refType="t" refFor="ch" refForName="TwoNodes_2"/>
          <dgm:constr type="b" for="ch" forName="TwoNodes_2_text" refType="b" refFor="ch" refForName="TwoNodes_2"/>
          <dgm:constr type="l" for="ch" forName="TwoNodes_2_text" refType="l" refFor="ch" refForName="TwoNodes_2"/>
          <dgm:constr type="w" for="ch" forName="ThreeNodes_1" refType="w" fact="0.85"/>
          <dgm:constr type="h" for="ch" forName="ThreeNodes_1" refType="h" fact="0.3"/>
          <dgm:constr type="t" for="ch" forName="ThreeNodes_1"/>
          <dgm:constr type="l" for="ch" forName="ThreeNodes_1"/>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r" for="ch" forName="ThreeNodes_3" refType="w"/>
          <dgm:constr type="w" for="ch" forName="ThreeConn_1-2" refType="h" refFor="ch" refForName="ThreeNodes_1" fact="0.65"/>
          <dgm:constr type="h" for="ch" forName="ThreeConn_1-2" refType="h" refFor="ch" refForName="ThreeNodes_1" fact="0.65"/>
          <dgm:constr type="ctrY" for="ch" forName="ThreeConn_1-2" refType="h" fact="0.325"/>
          <dgm:constr type="r" for="ch" forName="ThreeConn_1-2" refType="r"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r" for="ch" forName="ThreeConn_2-3" refType="r" refFor="ch" refForName="ThreeNodes_2"/>
          <dgm:constr type="r" for="ch" forName="ThreeNodes_1_text" refType="l" refFor="ch" refForName="ThreeConn_1-2"/>
          <dgm:constr type="rOff" for="ch" forName="ThreeNodes_1_text" refType="w" refFor="ch" refForName="ThreeConn_1-2" fact="-0.57"/>
          <dgm:constr type="t" for="ch" forName="ThreeNodes_1_text" refType="t" refFor="ch" refForName="ThreeNodes_1"/>
          <dgm:constr type="b" for="ch" forName="ThreeNodes_1_text" refType="b" refFor="ch" refForName="ThreeNodes_1"/>
          <dgm:constr type="l" for="ch" forName="ThreeNodes_1_text" refType="l" refFor="ch" refForName="ThreeNodes_1"/>
          <dgm:constr type="r" for="ch" forName="ThreeNodes_2_text" refType="l" refFor="ch" refForName="ThreeConn_1-2"/>
          <dgm:constr type="t" for="ch" forName="ThreeNodes_2_text" refType="t" refFor="ch" refForName="ThreeNodes_2"/>
          <dgm:constr type="b" for="ch" forName="ThreeNodes_2_text" refType="b" refFor="ch" refForName="ThreeNodes_2"/>
          <dgm:constr type="l" for="ch" forName="ThreeNodes_2_text" refType="l" refFor="ch" refForName="ThreeNodes_2"/>
          <dgm:constr type="r" for="ch" forName="ThreeNodes_3_text" refType="l" refFor="ch" refForName="ThreeConn_2-3"/>
          <dgm:constr type="t" for="ch" forName="ThreeNodes_3_text" refType="t" refFor="ch" refForName="ThreeNodes_3"/>
          <dgm:constr type="b" for="ch" forName="ThreeNodes_3_text" refType="b" refFor="ch" refForName="ThreeNodes_3"/>
          <dgm:constr type="l" for="ch" forName="ThreeNodes_3_text" refType="l" refFor="ch" refForName="ThreeNodes_3"/>
          <dgm:constr type="w" for="ch" forName="FourNodes_1" refType="w" fact="0.8"/>
          <dgm:constr type="h" for="ch" forName="FourNodes_1" refType="h" fact="0.22"/>
          <dgm:constr type="t" for="ch" forName="FourNodes_1"/>
          <dgm:constr type="l" for="ch" forName="FourNodes_1"/>
          <dgm:constr type="w" for="ch" forName="FourNodes_2" refType="w" fact="0.8"/>
          <dgm:constr type="h" for="ch" forName="FourNodes_2" refType="h" fact="0.22"/>
          <dgm:constr type="ctrY" for="ch" forName="FourNodes_2" refType="h" fact="0.37"/>
          <dgm:constr type="ctrX" for="ch" forName="FourNodes_2" refType="w" fact="0.467"/>
          <dgm:constr type="w" for="ch" forName="FourNodes_3" refType="w" fact="0.8"/>
          <dgm:constr type="h" for="ch" forName="FourNodes_3" refType="h" fact="0.22"/>
          <dgm:constr type="ctrY" for="ch" forName="FourNodes_3" refType="h" fact="0.63"/>
          <dgm:constr type="ctrX" for="ch" forName="FourNodes_3" refType="w" fact="0.533"/>
          <dgm:constr type="w" for="ch" forName="FourNodes_4" refType="w" fact="0.8"/>
          <dgm:constr type="h" for="ch" forName="FourNodes_4" refType="h" fact="0.22"/>
          <dgm:constr type="b" for="ch" forName="FourNodes_4" refType="h"/>
          <dgm:constr type="r" for="ch" forName="FourNodes_4" refType="w"/>
          <dgm:constr type="w" for="ch" forName="FourConn_1-2" refType="h" refFor="ch" refForName="FourNodes_1" fact="0.65"/>
          <dgm:constr type="h" for="ch" forName="FourConn_1-2" refType="h" refFor="ch" refForName="FourNodes_1" fact="0.65"/>
          <dgm:constr type="ctrY" for="ch" forName="FourConn_1-2" refType="h" fact="0.24"/>
          <dgm:constr type="r" for="ch" forName="FourConn_1-2" refType="r"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r" for="ch" forName="FourConn_2-3" refType="r"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r" for="ch" forName="FourConn_3-4" refType="r" refFor="ch" refForName="FourNodes_3"/>
          <dgm:constr type="r" for="ch" forName="FourNodes_1_text" refType="l" refFor="ch" refForName="FourConn_1-2"/>
          <dgm:constr type="rOff" for="ch" forName="FourNodes_1_text" refType="w" refFor="ch" refForName="FourConn_1-2" fact="-0.7"/>
          <dgm:constr type="t" for="ch" forName="FourNodes_1_text" refType="t" refFor="ch" refForName="FourNodes_1"/>
          <dgm:constr type="b" for="ch" forName="FourNodes_1_text" refType="b" refFor="ch" refForName="FourNodes_1"/>
          <dgm:constr type="l" for="ch" forName="FourNodes_1_text" refType="l" refFor="ch" refForName="FourNodes_1"/>
          <dgm:constr type="r" for="ch" forName="FourNodes_2_text" refType="l" refFor="ch" refForName="FourConn_1-2"/>
          <dgm:constr type="t" for="ch" forName="FourNodes_2_text" refType="t" refFor="ch" refForName="FourNodes_2"/>
          <dgm:constr type="b" for="ch" forName="FourNodes_2_text" refType="b" refFor="ch" refForName="FourNodes_2"/>
          <dgm:constr type="l" for="ch" forName="FourNodes_2_text" refType="l" refFor="ch" refForName="FourNodes_2"/>
          <dgm:constr type="r" for="ch" forName="FourNodes_3_text" refType="l" refFor="ch" refForName="FourConn_2-3"/>
          <dgm:constr type="t" for="ch" forName="FourNodes_3_text" refType="t" refFor="ch" refForName="FourNodes_3"/>
          <dgm:constr type="b" for="ch" forName="FourNodes_3_text" refType="b" refFor="ch" refForName="FourNodes_3"/>
          <dgm:constr type="l" for="ch" forName="FourNodes_3_text" refType="l" refFor="ch" refForName="FourNodes_3"/>
          <dgm:constr type="r" for="ch" forName="FourNodes_4_text" refType="l" refFor="ch" refForName="FourConn_3-4"/>
          <dgm:constr type="t" for="ch" forName="FourNodes_4_text" refType="t" refFor="ch" refForName="FourNodes_4"/>
          <dgm:constr type="b" for="ch" forName="FourNodes_4_text" refType="b" refFor="ch" refForName="FourNodes_4"/>
          <dgm:constr type="l" for="ch" forName="FourNodes_4_text" refType="l" refFor="ch" refForName="FourNodes_4"/>
          <dgm:constr type="w" for="ch" forName="FiveNodes_1" refType="w" fact="0.77"/>
          <dgm:constr type="h" for="ch" forName="FiveNodes_1" refType="h" fact="0.18"/>
          <dgm:constr type="t" for="ch" forName="FiveNodes_1"/>
          <dgm:constr type="l" for="ch" forName="FiveNodes_1"/>
          <dgm:constr type="w" for="ch" forName="FiveNodes_2" refType="w" fact="0.77"/>
          <dgm:constr type="h" for="ch" forName="FiveNodes_2" refType="h" fact="0.18"/>
          <dgm:constr type="ctrY" for="ch" forName="FiveNodes_2" refType="h" fact="0.295"/>
          <dgm:constr type="ctrX" for="ch" forName="FiveNodes_2" refType="w" fact="0.442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5575"/>
          <dgm:constr type="w" for="ch" forName="FiveNodes_5" refType="w" fact="0.77"/>
          <dgm:constr type="h" for="ch" forName="FiveNodes_5" refType="h" fact="0.18"/>
          <dgm:constr type="b" for="ch" forName="FiveNodes_5" refType="h"/>
          <dgm:constr type="r" for="ch" forName="FiveNodes_5" refType="w"/>
          <dgm:constr type="w" for="ch" forName="FiveConn_1-2" refType="h" refFor="ch" refForName="FiveNodes_1" fact="0.65"/>
          <dgm:constr type="h" for="ch" forName="FiveConn_1-2" refType="h" refFor="ch" refForName="FiveNodes_1" fact="0.65"/>
          <dgm:constr type="ctrY" for="ch" forName="FiveConn_1-2" refType="h" fact="0.19"/>
          <dgm:constr type="r" for="ch" forName="FiveConn_1-2" refType="r"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r" for="ch" forName="FiveConn_2-3" refType="r"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r" for="ch" forName="FiveConn_3-4" refType="r"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r" for="ch" forName="FiveConn_4-5" refType="r" refFor="ch" refForName="FiveNodes_4"/>
          <dgm:constr type="r" for="ch" forName="FiveNodes_1_text" refType="l" refFor="ch" refForName="FiveConn_1-2"/>
          <dgm:constr type="rOff" for="ch" forName="FiveNodes_1_text" refType="w" refFor="ch" refForName="FiveConn_1-2" fact="-0.75"/>
          <dgm:constr type="t" for="ch" forName="FiveNodes_1_text" refType="t" refFor="ch" refForName="FiveNodes_1"/>
          <dgm:constr type="b" for="ch" forName="FiveNodes_1_text" refType="b" refFor="ch" refForName="FiveNodes_1"/>
          <dgm:constr type="l" for="ch" forName="FiveNodes_1_text" refType="l" refFor="ch" refForName="FiveNodes_1"/>
          <dgm:constr type="r" for="ch" forName="FiveNodes_2_text" refType="l" refFor="ch" refForName="FiveConn_1-2"/>
          <dgm:constr type="t" for="ch" forName="FiveNodes_2_text" refType="t" refFor="ch" refForName="FiveNodes_2"/>
          <dgm:constr type="b" for="ch" forName="FiveNodes_2_text" refType="b" refFor="ch" refForName="FiveNodes_2"/>
          <dgm:constr type="l" for="ch" forName="FiveNodes_2_text" refType="l" refFor="ch" refForName="FiveNodes_2"/>
          <dgm:constr type="r" for="ch" forName="FiveNodes_3_text" refType="l" refFor="ch" refForName="FiveConn_2-3"/>
          <dgm:constr type="t" for="ch" forName="FiveNodes_3_text" refType="t" refFor="ch" refForName="FiveNodes_3"/>
          <dgm:constr type="b" for="ch" forName="FiveNodes_3_text" refType="b" refFor="ch" refForName="FiveNodes_3"/>
          <dgm:constr type="l" for="ch" forName="FiveNodes_3_text" refType="l" refFor="ch" refForName="FiveNodes_3"/>
          <dgm:constr type="r" for="ch" forName="FiveNodes_4_text" refType="l" refFor="ch" refForName="FiveConn_3-4"/>
          <dgm:constr type="t" for="ch" forName="FiveNodes_4_text" refType="t" refFor="ch" refForName="FiveNodes_4"/>
          <dgm:constr type="b" for="ch" forName="FiveNodes_4_text" refType="b" refFor="ch" refForName="FiveNodes_4"/>
          <dgm:constr type="l" for="ch" forName="FiveNodes_4_text" refType="l" refFor="ch" refForName="FiveNodes_4"/>
          <dgm:constr type="r" for="ch" forName="FiveNodes_5_text" refType="l" refFor="ch" refForName="FiveConn_4-5"/>
          <dgm:constr type="t" for="ch" forName="FiveNodes_5_text" refType="t" refFor="ch" refForName="FiveNodes_5"/>
          <dgm:constr type="b" for="ch" forName="FiveNodes_5_text" refType="b" refFor="ch" refForName="FiveNodes_5"/>
          <dgm:constr type="l" for="ch" forName="FiveNodes_5_text" refType="l" refFor="ch" refForName="FiveNodes_5"/>
        </dgm:constrLst>
      </dgm:if>
      <dgm:else name="Name2">
        <dgm:constrLst>
          <dgm:constr type="primFontSz" for="ch" ptType="node" op="equ" val="65"/>
          <dgm:constr type="w" for="ch" forName="dummyMaxCanvas" refType="w"/>
          <dgm:constr type="h" for="ch" forName="dummyMaxCanvas" refType="h"/>
          <dgm:constr type="w" for="ch" forName="OneNode_1" refType="w"/>
          <dgm:constr type="h" for="ch" forName="OneNode_1" refType="h" fact="0.5"/>
          <dgm:constr type="ctrY" for="ch" forName="OneNode_1" refType="h" fact="0.5"/>
          <dgm:constr type="w" for="ch" forName="TwoNodes_1" refType="w" fact="0.85"/>
          <dgm:constr type="h" for="ch" forName="TwoNodes_1" refType="h" fact="0.45"/>
          <dgm:constr type="t" for="ch" forName="TwoNodes_1"/>
          <dgm:constr type="r" for="ch" forName="TwoNodes_1" refType="w"/>
          <dgm:constr type="w" for="ch" forName="TwoNodes_2" refType="w" fact="0.85"/>
          <dgm:constr type="h" for="ch" forName="TwoNodes_2" refType="h" fact="0.45"/>
          <dgm:constr type="b" for="ch" forName="TwoNodes_2" refType="h"/>
          <dgm:constr type="l" for="ch" forName="TwoNodes_2"/>
          <dgm:constr type="w" for="ch" forName="TwoConn_1-2" refType="h" refFor="ch" refForName="TwoNodes_1" fact="0.65"/>
          <dgm:constr type="h" for="ch" forName="TwoConn_1-2" refType="h" refFor="ch" refForName="TwoNodes_1" fact="0.65"/>
          <dgm:constr type="ctrY" for="ch" forName="TwoConn_1-2" refType="h" fact="0.5"/>
          <dgm:constr type="l" for="ch" forName="TwoConn_1-2" refType="l" refFor="ch" refForName="TwoNodes_1"/>
          <dgm:constr type="l" for="ch" forName="TwoNodes_1_text" refType="r" refFor="ch" refForName="TwoConn_1-2"/>
          <dgm:constr type="lOff" for="ch" forName="TwoNodes_1_text" refType="w" refFor="ch" refForName="TwoConn_1-2" fact="0.5"/>
          <dgm:constr type="t" for="ch" forName="TwoNodes_1_text" refType="t" refFor="ch" refForName="TwoNodes_1"/>
          <dgm:constr type="b" for="ch" forName="TwoNodes_1_text" refType="b" refFor="ch" refForName="TwoNodes_1"/>
          <dgm:constr type="r" for="ch" forName="TwoNodes_1_text" refType="r" refFor="ch" refForName="TwoNodes_1"/>
          <dgm:constr type="l" for="ch" forName="TwoNodes_2_text" refType="r" refFor="ch" refForName="TwoConn_1-2"/>
          <dgm:constr type="t" for="ch" forName="TwoNodes_2_text" refType="t" refFor="ch" refForName="TwoNodes_2"/>
          <dgm:constr type="b" for="ch" forName="TwoNodes_2_text" refType="b" refFor="ch" refForName="TwoNodes_2"/>
          <dgm:constr type="r" for="ch" forName="TwoNodes_2_text" refType="r" refFor="ch" refForName="TwoNodes_2"/>
          <dgm:constr type="w" for="ch" forName="ThreeNodes_1" refType="w" fact="0.85"/>
          <dgm:constr type="h" for="ch" forName="ThreeNodes_1" refType="h" fact="0.3"/>
          <dgm:constr type="t" for="ch" forName="ThreeNodes_1"/>
          <dgm:constr type="r" for="ch" forName="ThreeNodes_1" refType="w"/>
          <dgm:constr type="w" for="ch" forName="ThreeNodes_2" refType="w" fact="0.85"/>
          <dgm:constr type="h" for="ch" forName="ThreeNodes_2" refType="h" fact="0.3"/>
          <dgm:constr type="ctrY" for="ch" forName="ThreeNodes_2" refType="h" fact="0.5"/>
          <dgm:constr type="ctrX" for="ch" forName="ThreeNodes_2" refType="w" fact="0.5"/>
          <dgm:constr type="w" for="ch" forName="ThreeNodes_3" refType="w" fact="0.85"/>
          <dgm:constr type="h" for="ch" forName="ThreeNodes_3" refType="h" fact="0.3"/>
          <dgm:constr type="b" for="ch" forName="ThreeNodes_3" refType="h"/>
          <dgm:constr type="l" for="ch" forName="ThreeNodes_3"/>
          <dgm:constr type="w" for="ch" forName="ThreeConn_1-2" refType="h" refFor="ch" refForName="ThreeNodes_1" fact="0.65"/>
          <dgm:constr type="h" for="ch" forName="ThreeConn_1-2" refType="h" refFor="ch" refForName="ThreeNodes_1" fact="0.65"/>
          <dgm:constr type="ctrY" for="ch" forName="ThreeConn_1-2" refType="h" fact="0.325"/>
          <dgm:constr type="l" for="ch" forName="ThreeConn_1-2" refType="l" refFor="ch" refForName="ThreeNodes_1"/>
          <dgm:constr type="w" for="ch" forName="ThreeConn_2-3" refType="h" refFor="ch" refForName="ThreeNodes_2" fact="0.65"/>
          <dgm:constr type="h" for="ch" forName="ThreeConn_2-3" refType="h" refFor="ch" refForName="ThreeNodes_2" fact="0.65"/>
          <dgm:constr type="ctrY" for="ch" forName="ThreeConn_2-3" refType="h" fact="0.673"/>
          <dgm:constr type="l" for="ch" forName="ThreeConn_2-3" refType="l" refFor="ch" refForName="ThreeNodes_2"/>
          <dgm:constr type="l" for="ch" forName="ThreeNodes_1_text" refType="r" refFor="ch" refForName="ThreeConn_1-2"/>
          <dgm:constr type="lOff" for="ch" forName="ThreeNodes_1_text" refType="w" refFor="ch" refForName="ThreeConn_1-2" fact="0.55"/>
          <dgm:constr type="t" for="ch" forName="ThreeNodes_1_text" refType="t" refFor="ch" refForName="ThreeNodes_1"/>
          <dgm:constr type="b" for="ch" forName="ThreeNodes_1_text" refType="b" refFor="ch" refForName="ThreeNodes_1"/>
          <dgm:constr type="r" for="ch" forName="ThreeNodes_1_text" refType="r" refFor="ch" refForName="ThreeNodes_1"/>
          <dgm:constr type="l" for="ch" forName="ThreeNodes_2_text" refType="r" refFor="ch" refForName="ThreeConn_1-2"/>
          <dgm:constr type="t" for="ch" forName="ThreeNodes_2_text" refType="t" refFor="ch" refForName="ThreeNodes_2"/>
          <dgm:constr type="b" for="ch" forName="ThreeNodes_2_text" refType="b" refFor="ch" refForName="ThreeNodes_2"/>
          <dgm:constr type="r" for="ch" forName="ThreeNodes_2_text" refType="r" refFor="ch" refForName="ThreeNodes_2"/>
          <dgm:constr type="l" for="ch" forName="ThreeNodes_3_text" refType="r" refFor="ch" refForName="ThreeConn_2-3"/>
          <dgm:constr type="t" for="ch" forName="ThreeNodes_3_text" refType="t" refFor="ch" refForName="ThreeNodes_3"/>
          <dgm:constr type="b" for="ch" forName="ThreeNodes_3_text" refType="b" refFor="ch" refForName="ThreeNodes_3"/>
          <dgm:constr type="r" for="ch" forName="ThreeNodes_3_text" refType="r" refFor="ch" refForName="ThreeNodes_3"/>
          <dgm:constr type="w" for="ch" forName="FourNodes_1" refType="w" fact="0.8"/>
          <dgm:constr type="h" for="ch" forName="FourNodes_1" refType="h" fact="0.22"/>
          <dgm:constr type="t" for="ch" forName="FourNodes_1"/>
          <dgm:constr type="r" for="ch" forName="FourNodes_1" refType="w"/>
          <dgm:constr type="w" for="ch" forName="FourNodes_2" refType="w" fact="0.8"/>
          <dgm:constr type="h" for="ch" forName="FourNodes_2" refType="h" fact="0.22"/>
          <dgm:constr type="ctrY" for="ch" forName="FourNodes_2" refType="h" fact="0.37"/>
          <dgm:constr type="ctrX" for="ch" forName="FourNodes_2" refType="w" fact="0.533"/>
          <dgm:constr type="w" for="ch" forName="FourNodes_3" refType="w" fact="0.8"/>
          <dgm:constr type="h" for="ch" forName="FourNodes_3" refType="h" fact="0.22"/>
          <dgm:constr type="ctrY" for="ch" forName="FourNodes_3" refType="h" fact="0.63"/>
          <dgm:constr type="ctrX" for="ch" forName="FourNodes_3" refType="w" fact="0.467"/>
          <dgm:constr type="w" for="ch" forName="FourNodes_4" refType="w" fact="0.8"/>
          <dgm:constr type="h" for="ch" forName="FourNodes_4" refType="h" fact="0.22"/>
          <dgm:constr type="b" for="ch" forName="FourNodes_4" refType="h"/>
          <dgm:constr type="l" for="ch" forName="FourNodes_4"/>
          <dgm:constr type="w" for="ch" forName="FourConn_1-2" refType="h" refFor="ch" refForName="FourNodes_1" fact="0.65"/>
          <dgm:constr type="h" for="ch" forName="FourConn_1-2" refType="h" refFor="ch" refForName="FourNodes_1" fact="0.65"/>
          <dgm:constr type="ctrY" for="ch" forName="FourConn_1-2" refType="h" fact="0.24"/>
          <dgm:constr type="l" for="ch" forName="FourConn_1-2" refType="l" refFor="ch" refForName="FourNodes_1"/>
          <dgm:constr type="w" for="ch" forName="FourConn_2-3" refType="h" refFor="ch" refForName="FourNodes_2" fact="0.65"/>
          <dgm:constr type="h" for="ch" forName="FourConn_2-3" refType="h" refFor="ch" refForName="FourNodes_2" fact="0.65"/>
          <dgm:constr type="ctrY" for="ch" forName="FourConn_2-3" refType="h" fact="0.5"/>
          <dgm:constr type="l" for="ch" forName="FourConn_2-3" refType="l" refFor="ch" refForName="FourNodes_2"/>
          <dgm:constr type="w" for="ch" forName="FourConn_3-4" refType="h" refFor="ch" refForName="FourNodes_3" fact="0.65"/>
          <dgm:constr type="h" for="ch" forName="FourConn_3-4" refType="h" refFor="ch" refForName="FourNodes_3" fact="0.65"/>
          <dgm:constr type="ctrY" for="ch" forName="FourConn_3-4" refType="h" fact="0.76"/>
          <dgm:constr type="l" for="ch" forName="FourConn_3-4" refType="l" refFor="ch" refForName="FourNodes_3"/>
          <dgm:constr type="l" for="ch" forName="FourNodes_1_text" refType="r" refFor="ch" refForName="FourConn_1-2"/>
          <dgm:constr type="lOff" for="ch" forName="FourNodes_1_text" refType="w" refFor="ch" refForName="FourConn_1-2" fact="0.69"/>
          <dgm:constr type="t" for="ch" forName="FourNodes_1_text" refType="t" refFor="ch" refForName="FourNodes_1"/>
          <dgm:constr type="b" for="ch" forName="FourNodes_1_text" refType="b" refFor="ch" refForName="FourNodes_1"/>
          <dgm:constr type="r" for="ch" forName="FourNodes_1_text" refType="r" refFor="ch" refForName="FourNodes_1"/>
          <dgm:constr type="l" for="ch" forName="FourNodes_2_text" refType="r" refFor="ch" refForName="FourConn_1-2"/>
          <dgm:constr type="t" for="ch" forName="FourNodes_2_text" refType="t" refFor="ch" refForName="FourNodes_2"/>
          <dgm:constr type="b" for="ch" forName="FourNodes_2_text" refType="b" refFor="ch" refForName="FourNodes_2"/>
          <dgm:constr type="r" for="ch" forName="FourNodes_2_text" refType="r" refFor="ch" refForName="FourNodes_2"/>
          <dgm:constr type="l" for="ch" forName="FourNodes_3_text" refType="r" refFor="ch" refForName="FourConn_2-3"/>
          <dgm:constr type="t" for="ch" forName="FourNodes_3_text" refType="t" refFor="ch" refForName="FourNodes_3"/>
          <dgm:constr type="b" for="ch" forName="FourNodes_3_text" refType="b" refFor="ch" refForName="FourNodes_3"/>
          <dgm:constr type="r" for="ch" forName="FourNodes_3_text" refType="r" refFor="ch" refForName="FourNodes_3"/>
          <dgm:constr type="l" for="ch" forName="FourNodes_4_text" refType="r" refFor="ch" refForName="FourConn_3-4"/>
          <dgm:constr type="t" for="ch" forName="FourNodes_4_text" refType="t" refFor="ch" refForName="FourNodes_4"/>
          <dgm:constr type="b" for="ch" forName="FourNodes_4_text" refType="b" refFor="ch" refForName="FourNodes_4"/>
          <dgm:constr type="r" for="ch" forName="FourNodes_4_text" refType="r" refFor="ch" refForName="FourNodes_4"/>
          <dgm:constr type="w" for="ch" forName="FiveNodes_1" refType="w" fact="0.77"/>
          <dgm:constr type="h" for="ch" forName="FiveNodes_1" refType="h" fact="0.18"/>
          <dgm:constr type="t" for="ch" forName="FiveNodes_1"/>
          <dgm:constr type="r" for="ch" forName="FiveNodes_1" refType="w"/>
          <dgm:constr type="w" for="ch" forName="FiveNodes_2" refType="w" fact="0.77"/>
          <dgm:constr type="h" for="ch" forName="FiveNodes_2" refType="h" fact="0.18"/>
          <dgm:constr type="ctrY" for="ch" forName="FiveNodes_2" refType="h" fact="0.295"/>
          <dgm:constr type="ctrX" for="ch" forName="FiveNodes_2" refType="w" fact="0.5575"/>
          <dgm:constr type="w" for="ch" forName="FiveNodes_3" refType="w" fact="0.77"/>
          <dgm:constr type="h" for="ch" forName="FiveNodes_3" refType="h" fact="0.18"/>
          <dgm:constr type="ctrY" for="ch" forName="FiveNodes_3" refType="h" fact="0.5"/>
          <dgm:constr type="ctrX" for="ch" forName="FiveNodes_3" refType="w" fact="0.5"/>
          <dgm:constr type="w" for="ch" forName="FiveNodes_4" refType="w" fact="0.77"/>
          <dgm:constr type="h" for="ch" forName="FiveNodes_4" refType="h" fact="0.18"/>
          <dgm:constr type="ctrY" for="ch" forName="FiveNodes_4" refType="h" fact="0.705"/>
          <dgm:constr type="ctrX" for="ch" forName="FiveNodes_4" refType="w" fact="0.4425"/>
          <dgm:constr type="w" for="ch" forName="FiveNodes_5" refType="w" fact="0.77"/>
          <dgm:constr type="h" for="ch" forName="FiveNodes_5" refType="h" fact="0.18"/>
          <dgm:constr type="b" for="ch" forName="FiveNodes_5" refType="h"/>
          <dgm:constr type="l" for="ch" forName="FiveNodes_5"/>
          <dgm:constr type="w" for="ch" forName="FiveConn_1-2" refType="h" refFor="ch" refForName="FiveNodes_1" fact="0.65"/>
          <dgm:constr type="h" for="ch" forName="FiveConn_1-2" refType="h" refFor="ch" refForName="FiveNodes_1" fact="0.65"/>
          <dgm:constr type="ctrY" for="ch" forName="FiveConn_1-2" refType="h" fact="0.19"/>
          <dgm:constr type="l" for="ch" forName="FiveConn_1-2" refType="l" refFor="ch" refForName="FiveNodes_1"/>
          <dgm:constr type="w" for="ch" forName="FiveConn_2-3" refType="h" refFor="ch" refForName="FiveNodes_2" fact="0.65"/>
          <dgm:constr type="h" for="ch" forName="FiveConn_2-3" refType="h" refFor="ch" refForName="FiveNodes_2" fact="0.65"/>
          <dgm:constr type="ctrY" for="ch" forName="FiveConn_2-3" refType="h" fact="0.395"/>
          <dgm:constr type="l" for="ch" forName="FiveConn_2-3" refType="l" refFor="ch" refForName="FiveNodes_2"/>
          <dgm:constr type="w" for="ch" forName="FiveConn_3-4" refType="h" refFor="ch" refForName="FiveNodes_3" fact="0.65"/>
          <dgm:constr type="h" for="ch" forName="FiveConn_3-4" refType="h" refFor="ch" refForName="FiveNodes_3" fact="0.65"/>
          <dgm:constr type="ctrY" for="ch" forName="FiveConn_3-4" refType="h" fact="0.597"/>
          <dgm:constr type="l" for="ch" forName="FiveConn_3-4" refType="l" refFor="ch" refForName="FiveNodes_3"/>
          <dgm:constr type="w" for="ch" forName="FiveConn_4-5" refType="h" refFor="ch" refForName="FiveNodes_4" fact="0.65"/>
          <dgm:constr type="h" for="ch" forName="FiveConn_4-5" refType="h" refFor="ch" refForName="FiveNodes_4" fact="0.65"/>
          <dgm:constr type="ctrY" for="ch" forName="FiveConn_4-5" refType="h" fact="0.804"/>
          <dgm:constr type="l" for="ch" forName="FiveConn_4-5" refType="l" refFor="ch" refForName="FiveNodes_4"/>
          <dgm:constr type="l" for="ch" forName="FiveNodes_1_text" refType="r" refFor="ch" refForName="FiveConn_1-2"/>
          <dgm:constr type="lOff" for="ch" forName="FiveNodes_1_text" refType="w" refFor="ch" refForName="FiveConn_1-2" fact="0.73"/>
          <dgm:constr type="t" for="ch" forName="FiveNodes_1_text" refType="t" refFor="ch" refForName="FiveNodes_1"/>
          <dgm:constr type="b" for="ch" forName="FiveNodes_1_text" refType="b" refFor="ch" refForName="FiveNodes_1"/>
          <dgm:constr type="r" for="ch" forName="FiveNodes_1_text" refType="r" refFor="ch" refForName="FiveNodes_1"/>
          <dgm:constr type="l" for="ch" forName="FiveNodes_2_text" refType="r" refFor="ch" refForName="FiveConn_1-2"/>
          <dgm:constr type="t" for="ch" forName="FiveNodes_2_text" refType="t" refFor="ch" refForName="FiveNodes_2"/>
          <dgm:constr type="b" for="ch" forName="FiveNodes_2_text" refType="b" refFor="ch" refForName="FiveNodes_2"/>
          <dgm:constr type="r" for="ch" forName="FiveNodes_2_text" refType="r" refFor="ch" refForName="FiveNodes_2"/>
          <dgm:constr type="l" for="ch" forName="FiveNodes_3_text" refType="r" refFor="ch" refForName="FiveConn_2-3"/>
          <dgm:constr type="t" for="ch" forName="FiveNodes_3_text" refType="t" refFor="ch" refForName="FiveNodes_3"/>
          <dgm:constr type="b" for="ch" forName="FiveNodes_3_text" refType="b" refFor="ch" refForName="FiveNodes_3"/>
          <dgm:constr type="r" for="ch" forName="FiveNodes_3_text" refType="r" refFor="ch" refForName="FiveNodes_3"/>
          <dgm:constr type="l" for="ch" forName="FiveNodes_4_text" refType="r" refFor="ch" refForName="FiveConn_3-4"/>
          <dgm:constr type="t" for="ch" forName="FiveNodes_4_text" refType="t" refFor="ch" refForName="FiveNodes_4"/>
          <dgm:constr type="b" for="ch" forName="FiveNodes_4_text" refType="b" refFor="ch" refForName="FiveNodes_4"/>
          <dgm:constr type="r" for="ch" forName="FiveNodes_4_text" refType="r" refFor="ch" refForName="FiveNodes_4"/>
          <dgm:constr type="l" for="ch" forName="FiveNodes_5_text" refType="r" refFor="ch" refForName="FiveConn_4-5"/>
          <dgm:constr type="t" for="ch" forName="FiveNodes_5_text" refType="t" refFor="ch" refForName="FiveNodes_5"/>
          <dgm:constr type="b" for="ch" forName="FiveNodes_5_text" refType="b" refFor="ch" refForName="FiveNodes_5"/>
          <dgm:constr type="r" for="ch" forName="FiveNodes_5_text" refType="r" refFor="ch" refForName="FiveNodes_5"/>
        </dgm:constrLst>
      </dgm:else>
    </dgm:choose>
    <dgm:ruleLst/>
    <dgm:layoutNode name="dummyMaxCanvas">
      <dgm:varLst/>
      <dgm:alg type="sp"/>
      <dgm:shape xmlns:r="http://schemas.openxmlformats.org/officeDocument/2006/relationships" r:blip="">
        <dgm:adjLst/>
      </dgm:shape>
      <dgm:presOf/>
      <dgm:constrLst/>
      <dgm:ruleLst/>
    </dgm:layoutNode>
    <dgm:choose name="Name3">
      <dgm:if name="Name4" axis="ch" ptType="node" func="cnt" op="equ" val="1">
        <dgm:layoutNode name="OneNode_1">
          <dgm:varLst>
            <dgm:bulletEnabled val="1"/>
          </dgm:varLst>
          <dgm:alg type="tx"/>
          <dgm:shape xmlns:r="http://schemas.openxmlformats.org/officeDocument/2006/relationships" type="roundRect" r:blip="">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5">
        <dgm:choose name="Name6">
          <dgm:if name="Name7" axis="ch" ptType="node" func="cnt" op="equ" val="2">
            <dgm:layoutNode name="Two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wo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wo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wo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wo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8">
            <dgm:choose name="Name9">
              <dgm:if name="Name10" axis="ch" ptType="node" func="cnt" op="equ" val="3">
                <dgm:layoutNode name="Thre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Thre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Thre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Thre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Thre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hre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1">
                <dgm:choose name="Name12">
                  <dgm:if name="Name13" axis="ch" ptType="node" func="cnt" op="equ" val="4">
                    <dgm:layoutNode name="Four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our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our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our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our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our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our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4">
                    <dgm:choose name="Name15">
                      <dgm:if name="Name16" axis="ch" ptType="node" func="cnt" op="gte" val="5">
                        <dgm:layoutNode name="FiveNodes_1">
                          <dgm:varLst>
                            <dgm:bulletEnabled val="1"/>
                          </dgm:varLst>
                          <dgm:alg type="sp"/>
                          <dgm:shape xmlns:r="http://schemas.openxmlformats.org/officeDocument/2006/relationships" type="roundRect" r:blip="">
                            <dgm:adjLst>
                              <dgm:adj idx="1" val="0.1"/>
                            </dgm:adjLst>
                          </dgm:shape>
                          <dgm:presOf axis="ch desOrSelf" ptType="node node" st="1 1" cnt="1 0"/>
                          <dgm:constrLst/>
                          <dgm:ruleLst/>
                        </dgm:layoutNode>
                        <dgm:layoutNode name="FiveNodes_2">
                          <dgm:varLst>
                            <dgm:bulletEnabled val="1"/>
                          </dgm:varLst>
                          <dgm:alg type="sp"/>
                          <dgm:shape xmlns:r="http://schemas.openxmlformats.org/officeDocument/2006/relationships" type="roundRect" r:blip="">
                            <dgm:adjLst>
                              <dgm:adj idx="1" val="0.1"/>
                            </dgm:adjLst>
                          </dgm:shape>
                          <dgm:presOf axis="ch desOrSelf" ptType="node node" st="2 1" cnt="1 0"/>
                          <dgm:constrLst/>
                          <dgm:ruleLst/>
                        </dgm:layoutNode>
                        <dgm:layoutNode name="FiveNodes_3">
                          <dgm:varLst>
                            <dgm:bulletEnabled val="1"/>
                          </dgm:varLst>
                          <dgm:alg type="sp"/>
                          <dgm:shape xmlns:r="http://schemas.openxmlformats.org/officeDocument/2006/relationships" type="roundRect" r:blip="">
                            <dgm:adjLst>
                              <dgm:adj idx="1" val="0.1"/>
                            </dgm:adjLst>
                          </dgm:shape>
                          <dgm:presOf axis="ch desOrSelf" ptType="node node" st="3 1" cnt="1 0"/>
                          <dgm:constrLst/>
                          <dgm:ruleLst/>
                        </dgm:layoutNode>
                        <dgm:layoutNode name="FiveNodes_4">
                          <dgm:varLst>
                            <dgm:bulletEnabled val="1"/>
                          </dgm:varLst>
                          <dgm:alg type="sp"/>
                          <dgm:shape xmlns:r="http://schemas.openxmlformats.org/officeDocument/2006/relationships" type="roundRect" r:blip="">
                            <dgm:adjLst>
                              <dgm:adj idx="1" val="0.1"/>
                            </dgm:adjLst>
                          </dgm:shape>
                          <dgm:presOf axis="ch desOrSelf" ptType="node node" st="4 1" cnt="1 0"/>
                          <dgm:constrLst/>
                          <dgm:ruleLst/>
                        </dgm:layoutNode>
                        <dgm:layoutNode name="FiveNodes_5">
                          <dgm:varLst>
                            <dgm:bulletEnabled val="1"/>
                          </dgm:varLst>
                          <dgm:alg type="sp"/>
                          <dgm:shape xmlns:r="http://schemas.openxmlformats.org/officeDocument/2006/relationships" type="roundRect" r:blip="">
                            <dgm:adjLst>
                              <dgm:adj idx="1" val="0.1"/>
                            </dgm:adjLst>
                          </dgm:shape>
                          <dgm:presOf axis="ch desOrSelf" ptType="node node" st="5 1" cnt="1 0"/>
                          <dgm:constrLst/>
                          <dgm:ruleLst/>
                        </dgm:layoutNode>
                        <dgm:layoutNode name="FiveConn_1-2" styleLbl="fgAccFollowNode1">
                          <dgm:varLst>
                            <dgm:bulletEnabled val="1"/>
                          </dgm:varLst>
                          <dgm:alg type="tx"/>
                          <dgm:shape xmlns:r="http://schemas.openxmlformats.org/officeDocument/2006/relationships" type="downArrow" r:blip="">
                            <dgm:adjLst>
                              <dgm:adj idx="1" val="0.55"/>
                              <dgm:adj idx="2" val="0.45"/>
                            </dgm:adjLst>
                          </dgm:shape>
                          <dgm:presOf axis="ch" ptType="sibTrans"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2-3" styleLbl="fgAccFollowNode1">
                          <dgm:varLst>
                            <dgm:bulletEnabled val="1"/>
                          </dgm:varLst>
                          <dgm:alg type="tx"/>
                          <dgm:shape xmlns:r="http://schemas.openxmlformats.org/officeDocument/2006/relationships" type="downArrow" r:blip="">
                            <dgm:adjLst>
                              <dgm:adj idx="1" val="0.55"/>
                              <dgm:adj idx="2" val="0.45"/>
                            </dgm:adjLst>
                          </dgm:shape>
                          <dgm:presOf axis="ch" ptType="sibTrans" st="2"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3-4" styleLbl="fgAccFollowNode1">
                          <dgm:varLst>
                            <dgm:bulletEnabled val="1"/>
                          </dgm:varLst>
                          <dgm:alg type="tx"/>
                          <dgm:shape xmlns:r="http://schemas.openxmlformats.org/officeDocument/2006/relationships" type="downArrow" r:blip="">
                            <dgm:adjLst>
                              <dgm:adj idx="1" val="0.55"/>
                              <dgm:adj idx="2" val="0.45"/>
                            </dgm:adjLst>
                          </dgm:shape>
                          <dgm:presOf axis="ch" ptType="sibTrans" st="3"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Conn_4-5" styleLbl="fgAccFollowNode1">
                          <dgm:varLst>
                            <dgm:bulletEnabled val="1"/>
                          </dgm:varLst>
                          <dgm:alg type="tx"/>
                          <dgm:shape xmlns:r="http://schemas.openxmlformats.org/officeDocument/2006/relationships" type="downArrow" r:blip="">
                            <dgm:adjLst>
                              <dgm:adj idx="1" val="0.55"/>
                              <dgm:adj idx="2" val="0.45"/>
                            </dgm:adjLst>
                          </dgm:shape>
                          <dgm:presOf axis="ch" ptType="sibTrans" st="4" cnt="1"/>
                          <dgm:constrLst>
                            <dgm:constr type="lMarg" refType="primFontSz" fact="0.1"/>
                            <dgm:constr type="rMarg" refType="primFontSz" fact="0.1"/>
                            <dgm:constr type="tMarg" refType="primFontSz" fact="0.1"/>
                            <dgm:constr type="bMarg" refType="primFontSz" fact="0.1"/>
                          </dgm:constrLst>
                          <dgm:ruleLst>
                            <dgm:rule type="primFontSz" val="5" fact="NaN" max="NaN"/>
                          </dgm:ruleLst>
                        </dgm:layoutNode>
                        <dgm:layoutNode name="FiveNodes_1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1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2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2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3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3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4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4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FiveNodes_5_text">
                          <dgm:varLst>
                            <dgm:bulletEnabled val="1"/>
                          </dgm:varLst>
                          <dgm:alg type="tx">
                            <dgm:param type="parTxLTRAlign" val="l"/>
                            <dgm:param type="txAnchorVertCh" val="mid"/>
                          </dgm:alg>
                          <dgm:shape xmlns:r="http://schemas.openxmlformats.org/officeDocument/2006/relationships" type="roundRect" r:blip="" hideGeom="1">
                            <dgm:adjLst>
                              <dgm:adj idx="1" val="0.1"/>
                            </dgm:adjLst>
                          </dgm:shape>
                          <dgm:presOf axis="ch desOrSelf" ptType="node node" st="5 1" cnt="1 0"/>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7"/>
                    </dgm:choose>
                  </dgm:else>
                </dgm:choose>
              </dgm:else>
            </dgm:choose>
          </dgm:else>
        </dgm:choose>
      </dgm:else>
    </dgm:choose>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6.emf"/></Relationships>
</file>

<file path=ppt/drawings/_rels/vmlDrawing10.v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image" Target="../media/image36.png"/></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9.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0.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drawings/_rels/vmlDrawing6.vml.rels><?xml version="1.0" encoding="UTF-8" standalone="yes"?>
<Relationships xmlns="http://schemas.openxmlformats.org/package/2006/relationships"><Relationship Id="rId1" Type="http://schemas.openxmlformats.org/officeDocument/2006/relationships/image" Target="../media/image31.png"/></Relationships>
</file>

<file path=ppt/drawings/_rels/vmlDrawing7.vml.rels><?xml version="1.0" encoding="UTF-8" standalone="yes"?>
<Relationships xmlns="http://schemas.openxmlformats.org/package/2006/relationships"><Relationship Id="rId1" Type="http://schemas.openxmlformats.org/officeDocument/2006/relationships/image" Target="../media/image32.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33.png"/></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image" Target="../media/image34.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67BF3FCF-0F1E-491F-BA1A-1D321BC387D9}" type="datetimeFigureOut">
              <a:rPr lang="it-IT" smtClean="0"/>
              <a:pPr/>
              <a:t>03/04/2014</a:t>
            </a:fld>
            <a:endParaRPr lang="it-IT"/>
          </a:p>
        </p:txBody>
      </p:sp>
      <p:sp>
        <p:nvSpPr>
          <p:cNvPr id="4" name="Segnaposto immagine diapositiv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6" name="Segnaposto piè di pagin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7D92D57-FFE8-4626-9A9F-A985DF0D3FFE}" type="slidenum">
              <a:rPr lang="it-IT" smtClean="0"/>
              <a:pPr/>
              <a:t>‹N›</a:t>
            </a:fld>
            <a:endParaRPr lang="it-IT"/>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a:xfrm>
            <a:off x="685830" y="4343322"/>
            <a:ext cx="5486309" cy="4037593"/>
          </a:xfrm>
        </p:spPr>
        <p:txBody>
          <a:bodyPr/>
          <a:lstStyle/>
          <a:p>
            <a:endParaRPr lang="it-IT"/>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2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F306AB74-0461-4A3A-9D1D-C378C734AB80}" type="slidenum">
              <a:rPr lang="it-IT">
                <a:solidFill>
                  <a:srgbClr val="800080"/>
                </a:solidFill>
              </a:rPr>
              <a:pPr>
                <a:buClr>
                  <a:srgbClr val="4F81BD"/>
                </a:buClr>
                <a:defRPr/>
              </a:pPr>
              <a:t>50</a:t>
            </a:fld>
            <a:endParaRPr lang="it-IT">
              <a:solidFill>
                <a:srgbClr val="800080"/>
              </a:solidFill>
            </a:endParaRPr>
          </a:p>
        </p:txBody>
      </p:sp>
      <p:sp>
        <p:nvSpPr>
          <p:cNvPr id="176130"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6131"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7"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E9C3E4F9-B3F6-47AE-B280-6A14746E9B14}" type="slidenum">
              <a:rPr lang="it-IT">
                <a:solidFill>
                  <a:srgbClr val="800080"/>
                </a:solidFill>
              </a:rPr>
              <a:pPr>
                <a:buClr>
                  <a:srgbClr val="4F81BD"/>
                </a:buClr>
                <a:defRPr/>
              </a:pPr>
              <a:t>51</a:t>
            </a:fld>
            <a:endParaRPr lang="it-IT">
              <a:solidFill>
                <a:srgbClr val="800080"/>
              </a:solidFill>
            </a:endParaRPr>
          </a:p>
        </p:txBody>
      </p:sp>
      <p:sp>
        <p:nvSpPr>
          <p:cNvPr id="1781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81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49"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A4D47626-AD8C-4F7D-8361-C59DEA165E4E}" type="slidenum">
              <a:rPr lang="it-IT">
                <a:solidFill>
                  <a:srgbClr val="800080"/>
                </a:solidFill>
              </a:rPr>
              <a:pPr>
                <a:buClr>
                  <a:srgbClr val="4F81BD"/>
                </a:buClr>
                <a:defRPr/>
              </a:pPr>
              <a:t>53</a:t>
            </a:fld>
            <a:endParaRPr lang="it-IT">
              <a:solidFill>
                <a:srgbClr val="800080"/>
              </a:solidFill>
            </a:endParaRPr>
          </a:p>
        </p:txBody>
      </p:sp>
      <p:sp>
        <p:nvSpPr>
          <p:cNvPr id="181250" name="Rectangle 2"/>
          <p:cNvSpPr>
            <a:spLocks noGrp="1" noRot="1" noChangeAspect="1" noChangeArrowheads="1" noTextEdit="1"/>
          </p:cNvSpPr>
          <p:nvPr>
            <p:ph type="sldImg"/>
          </p:nvPr>
        </p:nvSpPr>
        <p:spPr bwMode="auto">
          <a:xfrm>
            <a:off x="1289050" y="795338"/>
            <a:ext cx="4279900" cy="3209925"/>
          </a:xfrm>
          <a:noFill/>
          <a:ln>
            <a:solidFill>
              <a:srgbClr val="000000"/>
            </a:solidFill>
            <a:miter lim="800000"/>
            <a:headEnd/>
            <a:tailEnd/>
          </a:ln>
        </p:spPr>
      </p:sp>
      <p:sp>
        <p:nvSpPr>
          <p:cNvPr id="181251" name="Rectangle 3"/>
          <p:cNvSpPr>
            <a:spLocks noGrp="1" noChangeArrowheads="1"/>
          </p:cNvSpPr>
          <p:nvPr>
            <p:ph type="body" idx="1"/>
          </p:nvPr>
        </p:nvSpPr>
        <p:spPr bwMode="auto">
          <a:xfrm>
            <a:off x="914400" y="4346575"/>
            <a:ext cx="5029200" cy="3849688"/>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DC80A61D-40BE-4ACB-8F5F-CF61A021DC2E}" type="slidenum">
              <a:rPr lang="it-IT">
                <a:solidFill>
                  <a:srgbClr val="800080"/>
                </a:solidFill>
              </a:rPr>
              <a:pPr>
                <a:buClr>
                  <a:srgbClr val="4F81BD"/>
                </a:buClr>
                <a:defRPr/>
              </a:pPr>
              <a:t>54</a:t>
            </a:fld>
            <a:endParaRPr lang="it-IT">
              <a:solidFill>
                <a:srgbClr val="800080"/>
              </a:solidFill>
            </a:endParaRPr>
          </a:p>
        </p:txBody>
      </p:sp>
      <p:sp>
        <p:nvSpPr>
          <p:cNvPr id="184322" name="Rectangle 2"/>
          <p:cNvSpPr>
            <a:spLocks noGrp="1" noRot="1" noChangeAspect="1" noChangeArrowheads="1" noTextEdit="1"/>
          </p:cNvSpPr>
          <p:nvPr>
            <p:ph type="sldImg"/>
          </p:nvPr>
        </p:nvSpPr>
        <p:spPr bwMode="auto">
          <a:xfrm>
            <a:off x="1289050" y="795338"/>
            <a:ext cx="4279900" cy="3209925"/>
          </a:xfrm>
          <a:noFill/>
          <a:ln>
            <a:solidFill>
              <a:srgbClr val="000000"/>
            </a:solidFill>
            <a:miter lim="800000"/>
            <a:headEnd/>
            <a:tailEnd/>
          </a:ln>
        </p:spPr>
      </p:sp>
      <p:sp>
        <p:nvSpPr>
          <p:cNvPr id="184323" name="Rectangle 3"/>
          <p:cNvSpPr>
            <a:spLocks noGrp="1" noChangeArrowheads="1"/>
          </p:cNvSpPr>
          <p:nvPr>
            <p:ph type="body" idx="1"/>
          </p:nvPr>
        </p:nvSpPr>
        <p:spPr bwMode="auto">
          <a:xfrm>
            <a:off x="914400" y="4346575"/>
            <a:ext cx="5029200" cy="3849688"/>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739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C5BEDAC8-4746-4E18-B18E-280FF362106F}" type="slidenum">
              <a:rPr lang="it-IT">
                <a:solidFill>
                  <a:srgbClr val="800080"/>
                </a:solidFill>
              </a:rPr>
              <a:pPr>
                <a:buClr>
                  <a:srgbClr val="4F81BD"/>
                </a:buClr>
                <a:defRPr/>
              </a:pPr>
              <a:t>55</a:t>
            </a:fld>
            <a:endParaRPr lang="it-IT">
              <a:solidFill>
                <a:srgbClr val="800080"/>
              </a:solidFill>
            </a:endParaRPr>
          </a:p>
        </p:txBody>
      </p:sp>
      <p:sp>
        <p:nvSpPr>
          <p:cNvPr id="187394"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7395"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565DE240-FA52-43C2-90E0-5816E9B6A902}" type="slidenum">
              <a:rPr lang="it-IT">
                <a:solidFill>
                  <a:srgbClr val="800080"/>
                </a:solidFill>
              </a:rPr>
              <a:pPr>
                <a:buClr>
                  <a:srgbClr val="4F81BD"/>
                </a:buClr>
                <a:defRPr/>
              </a:pPr>
              <a:t>57</a:t>
            </a:fld>
            <a:endParaRPr lang="it-IT">
              <a:solidFill>
                <a:srgbClr val="800080"/>
              </a:solidFill>
            </a:endParaRPr>
          </a:p>
        </p:txBody>
      </p:sp>
      <p:sp>
        <p:nvSpPr>
          <p:cNvPr id="190466"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90467"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Rectangle 2"/>
          <p:cNvSpPr>
            <a:spLocks noGrp="1" noRot="1" noChangeAspect="1" noTextEdit="1"/>
          </p:cNvSpPr>
          <p:nvPr>
            <p:ph type="sldImg"/>
          </p:nvPr>
        </p:nvSpPr>
        <p:spPr bwMode="auto">
          <a:xfrm>
            <a:off x="1289050" y="795338"/>
            <a:ext cx="4279900" cy="3209925"/>
          </a:xfrm>
          <a:noFill/>
          <a:ln>
            <a:solidFill>
              <a:srgbClr val="000000"/>
            </a:solidFill>
            <a:miter lim="800000"/>
            <a:headEnd/>
            <a:tailEnd/>
          </a:ln>
        </p:spPr>
      </p:sp>
      <p:sp>
        <p:nvSpPr>
          <p:cNvPr id="236547" name="Rectangle 3"/>
          <p:cNvSpPr>
            <a:spLocks noGrp="1"/>
          </p:cNvSpPr>
          <p:nvPr>
            <p:ph type="body" idx="1"/>
          </p:nvPr>
        </p:nvSpPr>
        <p:spPr bwMode="auto">
          <a:xfrm>
            <a:off x="914400" y="4346575"/>
            <a:ext cx="5029200" cy="3849688"/>
          </a:xfrm>
          <a:noFill/>
        </p:spPr>
        <p:txBody>
          <a:bodyPr wrap="square" numCol="1" anchor="t" anchorCtr="0" compatLnSpc="1">
            <a:prstTxWarp prst="textNoShape">
              <a:avLst/>
            </a:prstTxWarp>
          </a:bodyPr>
          <a:lstStyle/>
          <a:p>
            <a:r>
              <a:rPr lang="it-IT" smtClean="0"/>
              <a:t>Attualmente la diagnosi di infezione viene effettuata mediante la ricerca di ab specifici diretti contro </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0EA2F1D5-0237-4255-A405-D9071512B494}" type="slidenum">
              <a:rPr lang="it-IT">
                <a:solidFill>
                  <a:srgbClr val="800080"/>
                </a:solidFill>
              </a:rPr>
              <a:pPr>
                <a:buClr>
                  <a:srgbClr val="4F81BD"/>
                </a:buClr>
                <a:defRPr/>
              </a:pPr>
              <a:t>62</a:t>
            </a:fld>
            <a:endParaRPr lang="it-IT">
              <a:solidFill>
                <a:srgbClr val="800080"/>
              </a:solidFill>
            </a:endParaRPr>
          </a:p>
        </p:txBody>
      </p:sp>
      <p:sp>
        <p:nvSpPr>
          <p:cNvPr id="195586" name="Rectangle 2"/>
          <p:cNvSpPr>
            <a:spLocks noGrp="1" noRot="1" noChangeAspect="1" noChangeArrowheads="1" noTextEdit="1"/>
          </p:cNvSpPr>
          <p:nvPr>
            <p:ph type="sldImg"/>
          </p:nvPr>
        </p:nvSpPr>
        <p:spPr bwMode="auto">
          <a:xfrm>
            <a:off x="1150938" y="690563"/>
            <a:ext cx="4552950" cy="3416300"/>
          </a:xfrm>
          <a:noFill/>
          <a:ln>
            <a:solidFill>
              <a:srgbClr val="000000"/>
            </a:solidFill>
            <a:miter lim="800000"/>
            <a:headEnd/>
            <a:tailEnd/>
          </a:ln>
        </p:spPr>
      </p:sp>
      <p:sp>
        <p:nvSpPr>
          <p:cNvPr id="195587"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8D5AA10C-EFEE-40B8-9D62-0221F89B5E58}" type="slidenum">
              <a:rPr lang="it-IT">
                <a:solidFill>
                  <a:srgbClr val="800080"/>
                </a:solidFill>
              </a:rPr>
              <a:pPr>
                <a:buClr>
                  <a:srgbClr val="4F81BD"/>
                </a:buClr>
                <a:defRPr/>
              </a:pPr>
              <a:t>63</a:t>
            </a:fld>
            <a:endParaRPr lang="it-IT">
              <a:solidFill>
                <a:srgbClr val="800080"/>
              </a:solidFill>
            </a:endParaRPr>
          </a:p>
        </p:txBody>
      </p:sp>
      <p:sp>
        <p:nvSpPr>
          <p:cNvPr id="199682" name="Rectangle 2"/>
          <p:cNvSpPr>
            <a:spLocks noGrp="1" noRot="1" noChangeAspect="1" noChangeArrowheads="1" noTextEdit="1"/>
          </p:cNvSpPr>
          <p:nvPr>
            <p:ph type="sldImg"/>
          </p:nvPr>
        </p:nvSpPr>
        <p:spPr bwMode="auto">
          <a:xfrm>
            <a:off x="1289050" y="795338"/>
            <a:ext cx="4279900" cy="3209925"/>
          </a:xfrm>
          <a:noFill/>
          <a:ln>
            <a:solidFill>
              <a:srgbClr val="000000"/>
            </a:solidFill>
            <a:miter lim="800000"/>
            <a:headEnd/>
            <a:tailEnd/>
          </a:ln>
        </p:spPr>
      </p:sp>
      <p:sp>
        <p:nvSpPr>
          <p:cNvPr id="199683" name="Rectangle 4"/>
          <p:cNvSpPr>
            <a:spLocks noGrp="1" noChangeArrowheads="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7633"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D5B30ECD-ED7D-47AE-AB7F-EAC8D09F9AE7}" type="slidenum">
              <a:rPr lang="it-IT">
                <a:solidFill>
                  <a:srgbClr val="800080"/>
                </a:solidFill>
              </a:rPr>
              <a:pPr>
                <a:buClr>
                  <a:srgbClr val="4F81BD"/>
                </a:buClr>
                <a:defRPr/>
              </a:pPr>
              <a:t>64</a:t>
            </a:fld>
            <a:endParaRPr lang="it-IT">
              <a:solidFill>
                <a:srgbClr val="800080"/>
              </a:solidFill>
            </a:endParaRPr>
          </a:p>
        </p:txBody>
      </p:sp>
      <p:sp>
        <p:nvSpPr>
          <p:cNvPr id="201730" name="Rectangle 2"/>
          <p:cNvSpPr>
            <a:spLocks noChangeArrowheads="1"/>
          </p:cNvSpPr>
          <p:nvPr/>
        </p:nvSpPr>
        <p:spPr bwMode="auto">
          <a:xfrm>
            <a:off x="3884613" y="11113"/>
            <a:ext cx="2973387" cy="423862"/>
          </a:xfrm>
          <a:prstGeom prst="rect">
            <a:avLst/>
          </a:prstGeom>
          <a:noFill/>
          <a:ln w="12700">
            <a:noFill/>
            <a:miter lim="800000"/>
            <a:headEnd/>
            <a:tailEnd/>
          </a:ln>
        </p:spPr>
        <p:txBody>
          <a:bodyPr wrap="none" anchor="ctr"/>
          <a:lstStyle/>
          <a:p>
            <a:pPr algn="ctr" fontAlgn="base">
              <a:spcBef>
                <a:spcPct val="20000"/>
              </a:spcBef>
              <a:spcAft>
                <a:spcPct val="0"/>
              </a:spcAft>
              <a:buClr>
                <a:srgbClr val="4F81BD"/>
              </a:buClr>
              <a:buSzPct val="85000"/>
              <a:buFont typeface="Wingdings" pitchFamily="2" charset="2"/>
              <a:buNone/>
            </a:pPr>
            <a:endParaRPr lang="it-IT" sz="3600" b="1" smtClean="0">
              <a:solidFill>
                <a:srgbClr val="800080"/>
              </a:solidFill>
              <a:latin typeface="Arial" pitchFamily="34" charset="0"/>
            </a:endParaRPr>
          </a:p>
        </p:txBody>
      </p:sp>
      <p:sp>
        <p:nvSpPr>
          <p:cNvPr id="201731" name="Rectangle 3"/>
          <p:cNvSpPr>
            <a:spLocks noChangeArrowheads="1"/>
          </p:cNvSpPr>
          <p:nvPr/>
        </p:nvSpPr>
        <p:spPr bwMode="auto">
          <a:xfrm>
            <a:off x="-1588" y="8705850"/>
            <a:ext cx="2971801" cy="425450"/>
          </a:xfrm>
          <a:prstGeom prst="rect">
            <a:avLst/>
          </a:prstGeom>
          <a:noFill/>
          <a:ln w="12700">
            <a:noFill/>
            <a:miter lim="800000"/>
            <a:headEnd/>
            <a:tailEnd/>
          </a:ln>
        </p:spPr>
        <p:txBody>
          <a:bodyPr wrap="none" anchor="ctr"/>
          <a:lstStyle/>
          <a:p>
            <a:pPr algn="ctr" fontAlgn="base">
              <a:spcBef>
                <a:spcPct val="20000"/>
              </a:spcBef>
              <a:spcAft>
                <a:spcPct val="0"/>
              </a:spcAft>
              <a:buClr>
                <a:srgbClr val="4F81BD"/>
              </a:buClr>
              <a:buSzPct val="85000"/>
              <a:buFont typeface="Wingdings" pitchFamily="2" charset="2"/>
              <a:buNone/>
            </a:pPr>
            <a:endParaRPr lang="it-IT" sz="3600" b="1" smtClean="0">
              <a:solidFill>
                <a:srgbClr val="800080"/>
              </a:solidFill>
              <a:latin typeface="Arial" pitchFamily="34" charset="0"/>
            </a:endParaRPr>
          </a:p>
        </p:txBody>
      </p:sp>
      <p:sp>
        <p:nvSpPr>
          <p:cNvPr id="201732" name="Rectangle 4"/>
          <p:cNvSpPr>
            <a:spLocks noChangeArrowheads="1"/>
          </p:cNvSpPr>
          <p:nvPr/>
        </p:nvSpPr>
        <p:spPr bwMode="auto">
          <a:xfrm>
            <a:off x="-1588" y="11113"/>
            <a:ext cx="2971801" cy="423862"/>
          </a:xfrm>
          <a:prstGeom prst="rect">
            <a:avLst/>
          </a:prstGeom>
          <a:noFill/>
          <a:ln w="12700">
            <a:noFill/>
            <a:miter lim="800000"/>
            <a:headEnd/>
            <a:tailEnd/>
          </a:ln>
        </p:spPr>
        <p:txBody>
          <a:bodyPr wrap="none" anchor="ctr"/>
          <a:lstStyle/>
          <a:p>
            <a:pPr algn="ctr" fontAlgn="base">
              <a:spcBef>
                <a:spcPct val="20000"/>
              </a:spcBef>
              <a:spcAft>
                <a:spcPct val="0"/>
              </a:spcAft>
              <a:buClr>
                <a:srgbClr val="4F81BD"/>
              </a:buClr>
              <a:buSzPct val="85000"/>
              <a:buFont typeface="Wingdings" pitchFamily="2" charset="2"/>
              <a:buNone/>
            </a:pPr>
            <a:endParaRPr lang="it-IT" sz="3600" b="1" smtClean="0">
              <a:solidFill>
                <a:srgbClr val="800080"/>
              </a:solidFill>
              <a:latin typeface="Arial" pitchFamily="34" charset="0"/>
            </a:endParaRPr>
          </a:p>
        </p:txBody>
      </p:sp>
      <p:sp>
        <p:nvSpPr>
          <p:cNvPr id="201733" name="Rectangle 5"/>
          <p:cNvSpPr>
            <a:spLocks noGrp="1" noChangeArrowheads="1"/>
          </p:cNvSpPr>
          <p:nvPr>
            <p:ph type="body" idx="1"/>
          </p:nvPr>
        </p:nvSpPr>
        <p:spPr bwMode="auto">
          <a:xfrm>
            <a:off x="968375" y="4110038"/>
            <a:ext cx="4973638" cy="3905250"/>
          </a:xfrm>
          <a:noFill/>
        </p:spPr>
        <p:txBody>
          <a:bodyPr wrap="square" lIns="90488" tIns="44450" rIns="90488" bIns="44450" numCol="1" anchor="t" anchorCtr="0" compatLnSpc="1">
            <a:prstTxWarp prst="textNoShape">
              <a:avLst/>
            </a:prstTxWarp>
          </a:bodyPr>
          <a:lstStyle/>
          <a:p>
            <a:pPr marL="95250" indent="-95250" eaLnBrk="1" hangingPunct="1">
              <a:spcBef>
                <a:spcPct val="0"/>
              </a:spcBef>
            </a:pPr>
            <a:r>
              <a:rPr lang="it-IT" smtClean="0"/>
              <a:t>.</a:t>
            </a:r>
          </a:p>
          <a:p>
            <a:pPr marL="95250" indent="-95250" eaLnBrk="1" hangingPunct="1">
              <a:spcBef>
                <a:spcPct val="0"/>
              </a:spcBef>
            </a:pPr>
            <a:endParaRPr lang="it-IT" smtClean="0"/>
          </a:p>
        </p:txBody>
      </p:sp>
      <p:sp>
        <p:nvSpPr>
          <p:cNvPr id="201734" name="Rectangle 6"/>
          <p:cNvSpPr>
            <a:spLocks noGrp="1" noRot="1" noChangeAspect="1" noChangeArrowheads="1" noTextEdit="1"/>
          </p:cNvSpPr>
          <p:nvPr>
            <p:ph type="sldImg"/>
          </p:nvPr>
        </p:nvSpPr>
        <p:spPr bwMode="auto">
          <a:xfrm>
            <a:off x="1303338" y="803275"/>
            <a:ext cx="4256087" cy="3194050"/>
          </a:xfrm>
          <a:noFill/>
          <a:ln cap="flat">
            <a:solidFill>
              <a:schemeClr val="tx1"/>
            </a:solidFill>
            <a:miter lim="800000"/>
            <a:headEnd/>
            <a:tailEnd/>
          </a:ln>
        </p:spPr>
      </p:sp>
      <p:sp>
        <p:nvSpPr>
          <p:cNvPr id="201735" name="Rectangle 7"/>
          <p:cNvSpPr>
            <a:spLocks noChangeArrowheads="1"/>
          </p:cNvSpPr>
          <p:nvPr/>
        </p:nvSpPr>
        <p:spPr bwMode="auto">
          <a:xfrm>
            <a:off x="6319838" y="8909050"/>
            <a:ext cx="530225" cy="239713"/>
          </a:xfrm>
          <a:prstGeom prst="rect">
            <a:avLst/>
          </a:prstGeom>
          <a:noFill/>
          <a:ln w="12700">
            <a:noFill/>
            <a:miter lim="800000"/>
            <a:headEnd/>
            <a:tailEnd/>
          </a:ln>
        </p:spPr>
        <p:txBody>
          <a:bodyPr lIns="90488" tIns="44450" rIns="90488" bIns="44450">
            <a:spAutoFit/>
          </a:bodyPr>
          <a:lstStyle/>
          <a:p>
            <a:pPr algn="r" eaLnBrk="0" fontAlgn="base" hangingPunct="0">
              <a:spcBef>
                <a:spcPct val="0"/>
              </a:spcBef>
              <a:spcAft>
                <a:spcPct val="0"/>
              </a:spcAft>
            </a:pPr>
            <a:r>
              <a:rPr lang="it-IT" sz="1000" i="1" smtClean="0">
                <a:solidFill>
                  <a:srgbClr val="000000"/>
                </a:solidFill>
                <a:latin typeface="Times New Roman" pitchFamily="18" charset="0"/>
              </a:rPr>
              <a:t>8</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a:xfrm>
            <a:off x="685830" y="4343322"/>
            <a:ext cx="5486309" cy="4037593"/>
          </a:xfrm>
        </p:spPr>
        <p:txBody>
          <a:bodyPr/>
          <a:lstStyle/>
          <a:p>
            <a:endParaRPr lang="it-IT"/>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a:xfrm>
            <a:off x="685830" y="4343322"/>
            <a:ext cx="5486309" cy="4037593"/>
          </a:xfrm>
        </p:spPr>
        <p:txBody>
          <a:bodyPr/>
          <a:lstStyle/>
          <a:p>
            <a:endParaRPr lang="it-IT"/>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a:xfrm>
            <a:off x="685830" y="4343322"/>
            <a:ext cx="5486309" cy="4037593"/>
          </a:xfrm>
        </p:spPr>
        <p:txBody>
          <a:bodyPr/>
          <a:lstStyle/>
          <a:p>
            <a:endParaRPr lang="it-IT"/>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egnaposto immagine diapositiva 1"/>
          <p:cNvSpPr>
            <a:spLocks noGrp="1" noRot="1" noChangeAspect="1" noResize="1"/>
          </p:cNvSpPr>
          <p:nvPr>
            <p:ph type="sldImg"/>
          </p:nvPr>
        </p:nvSpPr>
        <p:spPr>
          <a:solidFill>
            <a:srgbClr val="CFE7F5"/>
          </a:solidFill>
          <a:ln w="25400">
            <a:solidFill>
              <a:srgbClr val="808080"/>
            </a:solidFill>
            <a:prstDash val="solid"/>
          </a:ln>
        </p:spPr>
      </p:sp>
      <p:sp>
        <p:nvSpPr>
          <p:cNvPr id="3" name="Segnaposto note 2"/>
          <p:cNvSpPr txBox="1">
            <a:spLocks noGrp="1"/>
          </p:cNvSpPr>
          <p:nvPr>
            <p:ph type="body" sz="quarter" idx="1"/>
          </p:nvPr>
        </p:nvSpPr>
        <p:spPr/>
        <p:txBody>
          <a:bodyPr/>
          <a:lstStyle/>
          <a:p>
            <a:endParaRPr lang="it-IT"/>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BE1E0A13-95B5-4CFA-A910-6DD7D260AA4D}" type="slidenum">
              <a:rPr lang="it-IT">
                <a:solidFill>
                  <a:prstClr val="black"/>
                </a:solidFill>
              </a:rPr>
              <a:pPr/>
              <a:t>47</a:t>
            </a:fld>
            <a:endParaRPr lang="it-IT">
              <a:solidFill>
                <a:prstClr val="black"/>
              </a:solidFill>
            </a:endParaRPr>
          </a:p>
        </p:txBody>
      </p:sp>
      <p:sp>
        <p:nvSpPr>
          <p:cNvPr id="51202"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eaLnBrk="0" fontAlgn="base" hangingPunct="0">
              <a:spcBef>
                <a:spcPct val="0"/>
              </a:spcBef>
              <a:spcAft>
                <a:spcPct val="0"/>
              </a:spcAft>
            </a:pPr>
            <a:fld id="{7F609085-82A1-489F-A430-16EA01CF5DCD}" type="slidenum">
              <a:rPr lang="it-IT" sz="1200" smtClean="0">
                <a:solidFill>
                  <a:prstClr val="black"/>
                </a:solidFill>
                <a:latin typeface="Arial" charset="0"/>
              </a:rPr>
              <a:pPr algn="r" eaLnBrk="0" fontAlgn="base" hangingPunct="0">
                <a:spcBef>
                  <a:spcPct val="0"/>
                </a:spcBef>
                <a:spcAft>
                  <a:spcPct val="0"/>
                </a:spcAft>
              </a:pPr>
              <a:t>47</a:t>
            </a:fld>
            <a:endParaRPr lang="it-IT" sz="1200" smtClean="0">
              <a:solidFill>
                <a:prstClr val="black"/>
              </a:solidFill>
              <a:latin typeface="Arial" charset="0"/>
            </a:endParaRPr>
          </a:p>
        </p:txBody>
      </p:sp>
      <p:sp>
        <p:nvSpPr>
          <p:cNvPr id="51203" name="Rectangle 2"/>
          <p:cNvSpPr>
            <a:spLocks noGrp="1" noRot="1" noChangeAspect="1" noChangeArrowheads="1" noTextEdit="1"/>
          </p:cNvSpPr>
          <p:nvPr>
            <p:ph type="sldImg"/>
          </p:nvPr>
        </p:nvSpPr>
        <p:spPr>
          <a:ln/>
        </p:spPr>
      </p:sp>
      <p:sp>
        <p:nvSpPr>
          <p:cNvPr id="51204" name="Rectangle 3"/>
          <p:cNvSpPr>
            <a:spLocks noGrp="1" noChangeArrowheads="1"/>
          </p:cNvSpPr>
          <p:nvPr>
            <p:ph type="body" idx="1"/>
          </p:nvPr>
        </p:nvSpPr>
        <p:spPr/>
        <p:txBody>
          <a:bodyPr lIns="91431" tIns="45716" rIns="91431" bIns="45716"/>
          <a:lstStyle/>
          <a:p>
            <a:endParaRPr lang="it-IT"/>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a:spLocks noGrp="1" noChangeArrowheads="1"/>
          </p:cNvSpPr>
          <p:nvPr>
            <p:ph type="sldNum" sz="quarter" idx="5"/>
          </p:nvPr>
        </p:nvSpPr>
        <p:spPr>
          <a:ln/>
        </p:spPr>
        <p:txBody>
          <a:bodyPr/>
          <a:lstStyle/>
          <a:p>
            <a:fld id="{990E414B-4646-4954-B64F-82632A2FCA75}" type="slidenum">
              <a:rPr lang="it-IT">
                <a:solidFill>
                  <a:prstClr val="black"/>
                </a:solidFill>
              </a:rPr>
              <a:pPr/>
              <a:t>48</a:t>
            </a:fld>
            <a:endParaRPr lang="it-IT">
              <a:solidFill>
                <a:prstClr val="black"/>
              </a:solidFill>
            </a:endParaRPr>
          </a:p>
        </p:txBody>
      </p:sp>
      <p:sp>
        <p:nvSpPr>
          <p:cNvPr id="53250"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lIns="91431" tIns="45716" rIns="91431" bIns="45716" anchor="b"/>
          <a:lstStyle/>
          <a:p>
            <a:pPr algn="r" eaLnBrk="0" fontAlgn="base" hangingPunct="0">
              <a:spcBef>
                <a:spcPct val="0"/>
              </a:spcBef>
              <a:spcAft>
                <a:spcPct val="0"/>
              </a:spcAft>
            </a:pPr>
            <a:fld id="{2DA15C78-B99E-4ED9-90CC-8C06DC7B9DD1}" type="slidenum">
              <a:rPr lang="it-IT" sz="1200" smtClean="0">
                <a:solidFill>
                  <a:prstClr val="black"/>
                </a:solidFill>
                <a:latin typeface="Arial" charset="0"/>
              </a:rPr>
              <a:pPr algn="r" eaLnBrk="0" fontAlgn="base" hangingPunct="0">
                <a:spcBef>
                  <a:spcPct val="0"/>
                </a:spcBef>
                <a:spcAft>
                  <a:spcPct val="0"/>
                </a:spcAft>
              </a:pPr>
              <a:t>48</a:t>
            </a:fld>
            <a:endParaRPr lang="it-IT" sz="1200" smtClean="0">
              <a:solidFill>
                <a:prstClr val="black"/>
              </a:solidFill>
              <a:latin typeface="Arial" charset="0"/>
            </a:endParaRPr>
          </a:p>
        </p:txBody>
      </p:sp>
      <p:sp>
        <p:nvSpPr>
          <p:cNvPr id="53251" name="Rectangle 2"/>
          <p:cNvSpPr>
            <a:spLocks noGrp="1" noRot="1" noChangeAspect="1" noChangeArrowheads="1" noTextEdit="1"/>
          </p:cNvSpPr>
          <p:nvPr>
            <p:ph type="sldImg"/>
          </p:nvPr>
        </p:nvSpPr>
        <p:spPr>
          <a:ln/>
        </p:spPr>
      </p:sp>
      <p:sp>
        <p:nvSpPr>
          <p:cNvPr id="53252" name="Rectangle 3"/>
          <p:cNvSpPr>
            <a:spLocks noGrp="1" noChangeArrowheads="1"/>
          </p:cNvSpPr>
          <p:nvPr>
            <p:ph type="body" idx="1"/>
          </p:nvPr>
        </p:nvSpPr>
        <p:spPr/>
        <p:txBody>
          <a:bodyPr lIns="91431" tIns="45716" rIns="91431" bIns="45716"/>
          <a:lstStyle/>
          <a:p>
            <a:endParaRPr lang="it-IT"/>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1" name="Rectangle 7"/>
          <p:cNvSpPr>
            <a:spLocks noGrp="1" noChangeArrowheads="1"/>
          </p:cNvSpPr>
          <p:nvPr>
            <p:ph type="sldNum" sz="quarter" idx="5"/>
          </p:nvPr>
        </p:nvSpPr>
        <p:spPr bwMode="auto">
          <a:ln>
            <a:miter lim="800000"/>
            <a:headEnd/>
            <a:tailEnd/>
          </a:ln>
        </p:spPr>
        <p:txBody>
          <a:bodyPr wrap="square" numCol="1" anchorCtr="0" compatLnSpc="1">
            <a:prstTxWarp prst="textNoShape">
              <a:avLst/>
            </a:prstTxWarp>
          </a:bodyPr>
          <a:lstStyle/>
          <a:p>
            <a:pPr>
              <a:buClr>
                <a:srgbClr val="4F81BD"/>
              </a:buClr>
              <a:defRPr/>
            </a:pPr>
            <a:fld id="{DE740646-1253-4058-A9B6-E29E2D9C4273}" type="slidenum">
              <a:rPr lang="it-IT">
                <a:solidFill>
                  <a:srgbClr val="800080"/>
                </a:solidFill>
              </a:rPr>
              <a:pPr>
                <a:buClr>
                  <a:srgbClr val="4F81BD"/>
                </a:buClr>
                <a:defRPr/>
              </a:pPr>
              <a:t>49</a:t>
            </a:fld>
            <a:endParaRPr lang="it-IT">
              <a:solidFill>
                <a:srgbClr val="800080"/>
              </a:solidFill>
            </a:endParaRPr>
          </a:p>
        </p:txBody>
      </p:sp>
      <p:sp>
        <p:nvSpPr>
          <p:cNvPr id="17408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74083" name="Rectangle 3"/>
          <p:cNvSpPr>
            <a:spLocks noGrp="1" noChangeArrowheads="1"/>
          </p:cNvSpPr>
          <p:nvPr>
            <p:ph type="body" idx="1"/>
          </p:nvPr>
        </p:nvSpPr>
        <p:spPr bwMode="auto">
          <a:xfrm>
            <a:off x="914400" y="4343400"/>
            <a:ext cx="5029200" cy="4114800"/>
          </a:xfrm>
          <a:noFill/>
        </p:spPr>
        <p:txBody>
          <a:bodyPr wrap="square" numCol="1" anchor="t" anchorCtr="0" compatLnSpc="1">
            <a:prstTxWarp prst="textNoShape">
              <a:avLst/>
            </a:prstTxWarp>
          </a:bodyPr>
          <a:lstStyle/>
          <a:p>
            <a:pPr eaLnBrk="1" hangingPunct="1">
              <a:spcBef>
                <a:spcPct val="0"/>
              </a:spcBef>
            </a:pPr>
            <a:endParaRPr lang="it-IT" smtClean="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4C8DA120-3248-4113-A4A5-1A983A681504}"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17BEEFBA-D516-44DC-9124-816885CCF8F1}" type="slidenum">
              <a:rPr/>
              <a:pPr/>
              <a:t>‹N›</a:t>
            </a:fld>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C8DA120-3248-4113-A4A5-1A983A681504}"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918BD99B-3B60-4089-8918-0955A1E32256}" type="slidenum">
              <a:rPr/>
              <a:pPr/>
              <a:t>‹N›</a:t>
            </a:fld>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C8DA120-3248-4113-A4A5-1A983A681504}"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F3135D34-7E7E-4D54-B353-9B947AD3D355}" type="slidenum">
              <a:rPr/>
              <a:pPr/>
              <a:t>‹N›</a:t>
            </a:fld>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C8DA120-3248-4113-A4A5-1A983A681504}"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E8FA605F-F00F-4AE8-8493-73DD7E01AA3B}" type="slidenum">
              <a:rPr/>
              <a:pPr/>
              <a:t>‹N›</a:t>
            </a:fld>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C8DA120-3248-4113-A4A5-1A983A681504}" type="datetime1">
              <a:rPr/>
              <a:pPr/>
              <a:t>25/03/2014</a:t>
            </a:fld>
            <a:endParaRPr/>
          </a:p>
        </p:txBody>
      </p:sp>
      <p:sp>
        <p:nvSpPr>
          <p:cNvPr id="8" name="Segnaposto piè di pagina 7"/>
          <p:cNvSpPr>
            <a:spLocks noGrp="1"/>
          </p:cNvSpPr>
          <p:nvPr>
            <p:ph type="ftr" sz="quarter" idx="11"/>
          </p:nvPr>
        </p:nvSpPr>
        <p:spPr/>
        <p:txBody>
          <a:bodyPr/>
          <a:lstStyle/>
          <a:p>
            <a:endParaRPr>
              <a:solidFill>
                <a:prstClr val="black"/>
              </a:solidFill>
            </a:endParaRPr>
          </a:p>
        </p:txBody>
      </p:sp>
      <p:sp>
        <p:nvSpPr>
          <p:cNvPr id="9" name="Segnaposto numero diapositiva 8"/>
          <p:cNvSpPr>
            <a:spLocks noGrp="1"/>
          </p:cNvSpPr>
          <p:nvPr>
            <p:ph type="sldNum" sz="quarter" idx="12"/>
          </p:nvPr>
        </p:nvSpPr>
        <p:spPr/>
        <p:txBody>
          <a:bodyPr/>
          <a:lstStyle/>
          <a:p>
            <a:fld id="{CE9F3583-830C-4421-847D-6DBE18FB5048}" type="slidenum">
              <a:rPr/>
              <a:pPr/>
              <a:t>‹N›</a:t>
            </a:fld>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C8DA120-3248-4113-A4A5-1A983A681504}" type="datetime1">
              <a:rPr/>
              <a:pPr/>
              <a:t>25/03/2014</a:t>
            </a:fld>
            <a:endParaRPr/>
          </a:p>
        </p:txBody>
      </p:sp>
      <p:sp>
        <p:nvSpPr>
          <p:cNvPr id="4" name="Segnaposto piè di pagina 3"/>
          <p:cNvSpPr>
            <a:spLocks noGrp="1"/>
          </p:cNvSpPr>
          <p:nvPr>
            <p:ph type="ftr" sz="quarter" idx="11"/>
          </p:nvPr>
        </p:nvSpPr>
        <p:spPr/>
        <p:txBody>
          <a:bodyPr/>
          <a:lstStyle/>
          <a:p>
            <a:endParaRPr>
              <a:solidFill>
                <a:prstClr val="black"/>
              </a:solidFill>
            </a:endParaRPr>
          </a:p>
        </p:txBody>
      </p:sp>
      <p:sp>
        <p:nvSpPr>
          <p:cNvPr id="5" name="Segnaposto numero diapositiva 4"/>
          <p:cNvSpPr>
            <a:spLocks noGrp="1"/>
          </p:cNvSpPr>
          <p:nvPr>
            <p:ph type="sldNum" sz="quarter" idx="12"/>
          </p:nvPr>
        </p:nvSpPr>
        <p:spPr/>
        <p:txBody>
          <a:bodyPr/>
          <a:lstStyle/>
          <a:p>
            <a:fld id="{8926244F-E6E1-4E40-A045-FECC5465CF50}" type="slidenum">
              <a:rPr/>
              <a:pPr/>
              <a:t>‹N›</a:t>
            </a:fld>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C8DA120-3248-4113-A4A5-1A983A681504}" type="datetime1">
              <a:rPr/>
              <a:pPr/>
              <a:t>25/03/2014</a:t>
            </a:fld>
            <a:endParaRPr/>
          </a:p>
        </p:txBody>
      </p:sp>
      <p:sp>
        <p:nvSpPr>
          <p:cNvPr id="3" name="Segnaposto piè di pagina 2"/>
          <p:cNvSpPr>
            <a:spLocks noGrp="1"/>
          </p:cNvSpPr>
          <p:nvPr>
            <p:ph type="ftr" sz="quarter" idx="11"/>
          </p:nvPr>
        </p:nvSpPr>
        <p:spPr/>
        <p:txBody>
          <a:bodyPr/>
          <a:lstStyle/>
          <a:p>
            <a:endParaRPr>
              <a:solidFill>
                <a:prstClr val="black"/>
              </a:solidFill>
            </a:endParaRPr>
          </a:p>
        </p:txBody>
      </p:sp>
      <p:sp>
        <p:nvSpPr>
          <p:cNvPr id="4" name="Segnaposto numero diapositiva 3"/>
          <p:cNvSpPr>
            <a:spLocks noGrp="1"/>
          </p:cNvSpPr>
          <p:nvPr>
            <p:ph type="sldNum" sz="quarter" idx="12"/>
          </p:nvPr>
        </p:nvSpPr>
        <p:spPr/>
        <p:txBody>
          <a:bodyPr/>
          <a:lstStyle/>
          <a:p>
            <a:fld id="{73E4E16E-9E5F-41B5-B35C-0FFB4F8F6177}" type="slidenum">
              <a:rPr/>
              <a:pPr/>
              <a:t>‹N›</a:t>
            </a:fld>
            <a:endParaRPr/>
          </a:p>
        </p:txBody>
      </p:sp>
    </p:spTree>
  </p:cSld>
  <p:clrMapOvr>
    <a:masterClrMapping/>
  </p:clrMapOvr>
  <p:transition/>
  <p:hf sldNum="0" hdr="0" ftr="0" dt="0"/>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C8DA120-3248-4113-A4A5-1A983A681504}"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C2CAE340-A176-48A1-838D-C0068A312124}" type="slidenum">
              <a:rPr/>
              <a:pPr/>
              <a:t>‹N›</a:t>
            </a:fld>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C8DA120-3248-4113-A4A5-1A983A681504}"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C47A9111-E3F2-46C3-83B9-784F75D5A27E}" type="slidenum">
              <a:rPr/>
              <a:pPr/>
              <a:t>‹N›</a:t>
            </a:fld>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C8DA120-3248-4113-A4A5-1A983A681504}"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C5812DDD-081F-4F66-8240-301F6EE26C51}" type="slidenum">
              <a:rPr/>
              <a:pPr/>
              <a:t>‹N›</a:t>
            </a:fld>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4C8DA120-3248-4113-A4A5-1A983A681504}"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58190DF0-89D7-44D3-9B7A-59801E8345B1}" type="slidenum">
              <a:rPr/>
              <a:pPr/>
              <a:t>‹N›</a:t>
            </a:fld>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53B3A8D1-B57C-44D3-B0D1-D81ECAE809E5}"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95312A7C-5920-4D9E-A006-B73CD0CCC2D4}" type="slidenum">
              <a:rPr/>
              <a:pPr/>
              <a:t>‹N›</a:t>
            </a:fld>
            <a:endParaRPr/>
          </a:p>
        </p:txBody>
      </p:sp>
    </p:spTree>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B3A8D1-B57C-44D3-B0D1-D81ECAE809E5}"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80AF2804-6ED2-49CB-ACEC-C8462214A6D8}" type="slidenum">
              <a:rPr/>
              <a:pPr/>
              <a:t>‹N›</a:t>
            </a:fld>
            <a:endParaRPr/>
          </a:p>
        </p:txBody>
      </p:sp>
    </p:spTree>
  </p:cSld>
  <p:clrMapOvr>
    <a:masterClrMapping/>
  </p:clrMapOvr>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53B3A8D1-B57C-44D3-B0D1-D81ECAE809E5}"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BD27AD94-8CAB-4479-B9A4-B8C4458866EC}" type="slidenum">
              <a:rPr/>
              <a:pPr/>
              <a:t>‹N›</a:t>
            </a:fld>
            <a:endParaRPr/>
          </a:p>
        </p:txBody>
      </p:sp>
    </p:spTree>
  </p:cSld>
  <p:clrMapOvr>
    <a:masterClrMapping/>
  </p:clrMapOvr>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4963"/>
            <a:ext cx="4038600" cy="45259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53B3A8D1-B57C-44D3-B0D1-D81ECAE809E5}"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E9D2EF8C-8CFC-4E74-BD4F-1B0678139A04}" type="slidenum">
              <a:rPr/>
              <a:pPr/>
              <a:t>‹N›</a:t>
            </a:fld>
            <a:endParaRPr/>
          </a:p>
        </p:txBody>
      </p:sp>
    </p:spTree>
  </p:cSld>
  <p:clrMapOvr>
    <a:masterClrMapping/>
  </p:clrMapOvr>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53B3A8D1-B57C-44D3-B0D1-D81ECAE809E5}" type="datetime1">
              <a:rPr/>
              <a:pPr/>
              <a:t>25/03/2014</a:t>
            </a:fld>
            <a:endParaRPr/>
          </a:p>
        </p:txBody>
      </p:sp>
      <p:sp>
        <p:nvSpPr>
          <p:cNvPr id="8" name="Segnaposto piè di pagina 7"/>
          <p:cNvSpPr>
            <a:spLocks noGrp="1"/>
          </p:cNvSpPr>
          <p:nvPr>
            <p:ph type="ftr" sz="quarter" idx="11"/>
          </p:nvPr>
        </p:nvSpPr>
        <p:spPr/>
        <p:txBody>
          <a:bodyPr/>
          <a:lstStyle/>
          <a:p>
            <a:endParaRPr>
              <a:solidFill>
                <a:prstClr val="black"/>
              </a:solidFill>
            </a:endParaRPr>
          </a:p>
        </p:txBody>
      </p:sp>
      <p:sp>
        <p:nvSpPr>
          <p:cNvPr id="9" name="Segnaposto numero diapositiva 8"/>
          <p:cNvSpPr>
            <a:spLocks noGrp="1"/>
          </p:cNvSpPr>
          <p:nvPr>
            <p:ph type="sldNum" sz="quarter" idx="12"/>
          </p:nvPr>
        </p:nvSpPr>
        <p:spPr/>
        <p:txBody>
          <a:bodyPr/>
          <a:lstStyle/>
          <a:p>
            <a:fld id="{0CC54FB6-9CD7-405D-82D7-2CB36AD89C57}" type="slidenum">
              <a:rPr/>
              <a:pPr/>
              <a:t>‹N›</a:t>
            </a:fld>
            <a:endParaRPr/>
          </a:p>
        </p:txBody>
      </p:sp>
    </p:spTree>
  </p:cSld>
  <p:clrMapOvr>
    <a:masterClrMapping/>
  </p:clrMapOvr>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53B3A8D1-B57C-44D3-B0D1-D81ECAE809E5}" type="datetime1">
              <a:rPr/>
              <a:pPr/>
              <a:t>25/03/2014</a:t>
            </a:fld>
            <a:endParaRPr/>
          </a:p>
        </p:txBody>
      </p:sp>
      <p:sp>
        <p:nvSpPr>
          <p:cNvPr id="4" name="Segnaposto piè di pagina 3"/>
          <p:cNvSpPr>
            <a:spLocks noGrp="1"/>
          </p:cNvSpPr>
          <p:nvPr>
            <p:ph type="ftr" sz="quarter" idx="11"/>
          </p:nvPr>
        </p:nvSpPr>
        <p:spPr/>
        <p:txBody>
          <a:bodyPr/>
          <a:lstStyle/>
          <a:p>
            <a:endParaRPr>
              <a:solidFill>
                <a:prstClr val="black"/>
              </a:solidFill>
            </a:endParaRPr>
          </a:p>
        </p:txBody>
      </p:sp>
      <p:sp>
        <p:nvSpPr>
          <p:cNvPr id="5" name="Segnaposto numero diapositiva 4"/>
          <p:cNvSpPr>
            <a:spLocks noGrp="1"/>
          </p:cNvSpPr>
          <p:nvPr>
            <p:ph type="sldNum" sz="quarter" idx="12"/>
          </p:nvPr>
        </p:nvSpPr>
        <p:spPr/>
        <p:txBody>
          <a:bodyPr/>
          <a:lstStyle/>
          <a:p>
            <a:fld id="{8EBC6872-697D-46E6-9B0C-2B98EB11A964}" type="slidenum">
              <a:rPr/>
              <a:pPr/>
              <a:t>‹N›</a:t>
            </a:fld>
            <a:endParaRPr/>
          </a:p>
        </p:txBody>
      </p:sp>
    </p:spTree>
  </p:cSld>
  <p:clrMapOvr>
    <a:masterClrMapping/>
  </p:clrMapOvr>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53B3A8D1-B57C-44D3-B0D1-D81ECAE809E5}" type="datetime1">
              <a:rPr/>
              <a:pPr/>
              <a:t>25/03/2014</a:t>
            </a:fld>
            <a:endParaRPr/>
          </a:p>
        </p:txBody>
      </p:sp>
      <p:sp>
        <p:nvSpPr>
          <p:cNvPr id="3" name="Segnaposto piè di pagina 2"/>
          <p:cNvSpPr>
            <a:spLocks noGrp="1"/>
          </p:cNvSpPr>
          <p:nvPr>
            <p:ph type="ftr" sz="quarter" idx="11"/>
          </p:nvPr>
        </p:nvSpPr>
        <p:spPr/>
        <p:txBody>
          <a:bodyPr/>
          <a:lstStyle/>
          <a:p>
            <a:endParaRPr>
              <a:solidFill>
                <a:prstClr val="black"/>
              </a:solidFill>
            </a:endParaRPr>
          </a:p>
        </p:txBody>
      </p:sp>
      <p:sp>
        <p:nvSpPr>
          <p:cNvPr id="4" name="Segnaposto numero diapositiva 3"/>
          <p:cNvSpPr>
            <a:spLocks noGrp="1"/>
          </p:cNvSpPr>
          <p:nvPr>
            <p:ph type="sldNum" sz="quarter" idx="12"/>
          </p:nvPr>
        </p:nvSpPr>
        <p:spPr/>
        <p:txBody>
          <a:bodyPr/>
          <a:lstStyle/>
          <a:p>
            <a:fld id="{F8B18CEA-9A8E-4833-B07D-C919A4461B22}" type="slidenum">
              <a:rPr/>
              <a:pPr/>
              <a:t>‹N›</a:t>
            </a:fld>
            <a:endParaRPr/>
          </a:p>
        </p:txBody>
      </p:sp>
    </p:spTree>
  </p:cSld>
  <p:clrMapOvr>
    <a:masterClrMapping/>
  </p:clrMapOvr>
  <p:transition/>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11"/>
          </p:nvPr>
        </p:nvSpPr>
        <p:spPr/>
        <p:txBody>
          <a:bodyPr/>
          <a:lstStyle/>
          <a:p>
            <a:endParaRPr lang="it-IT"/>
          </a:p>
        </p:txBody>
      </p:sp>
      <p:sp>
        <p:nvSpPr>
          <p:cNvPr id="6" name="Segnaposto numero diapositiva 5"/>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3B3A8D1-B57C-44D3-B0D1-D81ECAE809E5}"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7755AD98-B553-431F-B72A-A421A0D01250}" type="slidenum">
              <a:rPr/>
              <a:pPr/>
              <a:t>‹N›</a:t>
            </a:fld>
            <a:endParaRPr/>
          </a:p>
        </p:txBody>
      </p:sp>
    </p:spTree>
  </p:cSld>
  <p:clrMapOvr>
    <a:masterClrMapping/>
  </p:clrMapOvr>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53B3A8D1-B57C-44D3-B0D1-D81ECAE809E5}" type="datetime1">
              <a:rPr/>
              <a:pPr/>
              <a:t>25/03/2014</a:t>
            </a:fld>
            <a:endParaRPr/>
          </a:p>
        </p:txBody>
      </p:sp>
      <p:sp>
        <p:nvSpPr>
          <p:cNvPr id="6" name="Segnaposto piè di pagina 5"/>
          <p:cNvSpPr>
            <a:spLocks noGrp="1"/>
          </p:cNvSpPr>
          <p:nvPr>
            <p:ph type="ftr" sz="quarter" idx="11"/>
          </p:nvPr>
        </p:nvSpPr>
        <p:spPr/>
        <p:txBody>
          <a:bodyPr/>
          <a:lstStyle/>
          <a:p>
            <a:endParaRPr>
              <a:solidFill>
                <a:prstClr val="black"/>
              </a:solidFill>
            </a:endParaRPr>
          </a:p>
        </p:txBody>
      </p:sp>
      <p:sp>
        <p:nvSpPr>
          <p:cNvPr id="7" name="Segnaposto numero diapositiva 6"/>
          <p:cNvSpPr>
            <a:spLocks noGrp="1"/>
          </p:cNvSpPr>
          <p:nvPr>
            <p:ph type="sldNum" sz="quarter" idx="12"/>
          </p:nvPr>
        </p:nvSpPr>
        <p:spPr/>
        <p:txBody>
          <a:bodyPr/>
          <a:lstStyle/>
          <a:p>
            <a:fld id="{F899288A-2616-4063-BCF7-D2850EEA592C}" type="slidenum">
              <a:rPr/>
              <a:pPr/>
              <a:t>‹N›</a:t>
            </a:fld>
            <a:endParaRPr/>
          </a:p>
        </p:txBody>
      </p:sp>
    </p:spTree>
  </p:cSld>
  <p:clrMapOvr>
    <a:masterClrMapping/>
  </p:clrMapOvr>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B3A8D1-B57C-44D3-B0D1-D81ECAE809E5}"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8172C5EA-3BC1-44D3-AB51-C1084FF1E370}" type="slidenum">
              <a:rPr/>
              <a:pPr/>
              <a:t>‹N›</a:t>
            </a:fld>
            <a:endParaRPr/>
          </a:p>
        </p:txBody>
      </p:sp>
    </p:spTree>
  </p:cSld>
  <p:clrMapOvr>
    <a:masterClrMapping/>
  </p:clrMapOvr>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1604963"/>
            <a:ext cx="2057400" cy="4525962"/>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1604963"/>
            <a:ext cx="6019800" cy="4525962"/>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53B3A8D1-B57C-44D3-B0D1-D81ECAE809E5}" type="datetime1">
              <a:rPr/>
              <a:pPr/>
              <a:t>25/03/2014</a:t>
            </a:fld>
            <a:endParaRPr/>
          </a:p>
        </p:txBody>
      </p:sp>
      <p:sp>
        <p:nvSpPr>
          <p:cNvPr id="5" name="Segnaposto piè di pagina 4"/>
          <p:cNvSpPr>
            <a:spLocks noGrp="1"/>
          </p:cNvSpPr>
          <p:nvPr>
            <p:ph type="ftr" sz="quarter" idx="11"/>
          </p:nvPr>
        </p:nvSpPr>
        <p:spPr/>
        <p:txBody>
          <a:bodyPr/>
          <a:lstStyle/>
          <a:p>
            <a:endParaRPr>
              <a:solidFill>
                <a:prstClr val="black"/>
              </a:solidFill>
            </a:endParaRPr>
          </a:p>
        </p:txBody>
      </p:sp>
      <p:sp>
        <p:nvSpPr>
          <p:cNvPr id="6" name="Segnaposto numero diapositiva 5"/>
          <p:cNvSpPr>
            <a:spLocks noGrp="1"/>
          </p:cNvSpPr>
          <p:nvPr>
            <p:ph type="sldNum" sz="quarter" idx="12"/>
          </p:nvPr>
        </p:nvSpPr>
        <p:spPr/>
        <p:txBody>
          <a:bodyPr/>
          <a:lstStyle/>
          <a:p>
            <a:fld id="{99F8E536-18F3-4D8C-9960-66FAEB6C0ADB}" type="slidenum">
              <a:rPr/>
              <a:pPr/>
              <a:t>‹N›</a:t>
            </a:fld>
            <a:endParaRPr/>
          </a:p>
        </p:txBody>
      </p:sp>
    </p:spTree>
  </p:cSld>
  <p:clrMapOvr>
    <a:masterClrMapping/>
  </p:clrMapOvr>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6124F568-54B3-4F18-AD50-A64DB1537E07}"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7F41871C-EF1A-4F65-9856-B42D2B9A7CE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C5C44F0B-BA09-4200-B50D-92EAE08E962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CB72B803-0942-4391-92F9-ACF3873466AD}"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lvl1pPr>
              <a:defRPr/>
            </a:lvl1pPr>
          </a:lstStyle>
          <a:p>
            <a:endParaRPr lang="it-IT">
              <a:solidFill>
                <a:srgbClr val="000000"/>
              </a:solidFill>
            </a:endParaRPr>
          </a:p>
        </p:txBody>
      </p:sp>
      <p:sp>
        <p:nvSpPr>
          <p:cNvPr id="8" name="Segnaposto piè di pagina 7"/>
          <p:cNvSpPr>
            <a:spLocks noGrp="1"/>
          </p:cNvSpPr>
          <p:nvPr>
            <p:ph type="ftr" sz="quarter" idx="11"/>
          </p:nvPr>
        </p:nvSpPr>
        <p:spPr/>
        <p:txBody>
          <a:bodyPr/>
          <a:lstStyle>
            <a:lvl1pPr>
              <a:defRPr/>
            </a:lvl1pPr>
          </a:lstStyle>
          <a:p>
            <a:endParaRPr lang="it-IT">
              <a:solidFill>
                <a:srgbClr val="000000"/>
              </a:solidFill>
            </a:endParaRPr>
          </a:p>
        </p:txBody>
      </p:sp>
      <p:sp>
        <p:nvSpPr>
          <p:cNvPr id="9" name="Segnaposto numero diapositiva 8"/>
          <p:cNvSpPr>
            <a:spLocks noGrp="1"/>
          </p:cNvSpPr>
          <p:nvPr>
            <p:ph type="sldNum" sz="quarter" idx="12"/>
          </p:nvPr>
        </p:nvSpPr>
        <p:spPr/>
        <p:txBody>
          <a:bodyPr/>
          <a:lstStyle>
            <a:lvl1pPr>
              <a:defRPr/>
            </a:lvl1pPr>
          </a:lstStyle>
          <a:p>
            <a:fld id="{42CA6232-AADA-423B-986C-A9BA08EC4C36}"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p:txBody>
          <a:bodyPr/>
          <a:lstStyle>
            <a:lvl1pPr>
              <a:defRPr/>
            </a:lvl1pPr>
          </a:lstStyle>
          <a:p>
            <a:fld id="{3955478A-46F2-4967-8DCA-8CF0CFC98B81}"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lvl1pPr>
              <a:defRPr/>
            </a:lvl1pPr>
          </a:lstStyle>
          <a:p>
            <a:endParaRPr lang="it-IT">
              <a:solidFill>
                <a:srgbClr val="000000"/>
              </a:solidFill>
            </a:endParaRPr>
          </a:p>
        </p:txBody>
      </p:sp>
      <p:sp>
        <p:nvSpPr>
          <p:cNvPr id="3" name="Segnaposto piè di pagina 2"/>
          <p:cNvSpPr>
            <a:spLocks noGrp="1"/>
          </p:cNvSpPr>
          <p:nvPr>
            <p:ph type="ftr" sz="quarter" idx="11"/>
          </p:nvPr>
        </p:nvSpPr>
        <p:spPr/>
        <p:txBody>
          <a:bodyPr/>
          <a:lstStyle>
            <a:lvl1pPr>
              <a:defRPr/>
            </a:lvl1pPr>
          </a:lstStyle>
          <a:p>
            <a:endParaRPr lang="it-IT">
              <a:solidFill>
                <a:srgbClr val="000000"/>
              </a:solidFill>
            </a:endParaRPr>
          </a:p>
        </p:txBody>
      </p:sp>
      <p:sp>
        <p:nvSpPr>
          <p:cNvPr id="4" name="Segnaposto numero diapositiva 3"/>
          <p:cNvSpPr>
            <a:spLocks noGrp="1"/>
          </p:cNvSpPr>
          <p:nvPr>
            <p:ph type="sldNum" sz="quarter" idx="12"/>
          </p:nvPr>
        </p:nvSpPr>
        <p:spPr/>
        <p:txBody>
          <a:bodyPr/>
          <a:lstStyle>
            <a:lvl1pPr>
              <a:defRPr/>
            </a:lvl1pPr>
          </a:lstStyle>
          <a:p>
            <a:fld id="{17C861F7-6069-43B0-8B79-689B3503B6F2}"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361F98D4-9339-4915-9710-9D07AC6DFF39}"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p:txBody>
          <a:bodyPr/>
          <a:lstStyle>
            <a:lvl1pPr>
              <a:defRPr/>
            </a:lvl1pPr>
          </a:lstStyle>
          <a:p>
            <a:fld id="{A021EF78-7FFD-4FB6-93F2-695424A9CBBE}"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3735E980-2498-45ED-8445-C3FF842982A3}"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endParaRPr lang="it-IT">
              <a:solidFill>
                <a:srgbClr val="000000"/>
              </a:solidFill>
            </a:endParaRPr>
          </a:p>
        </p:txBody>
      </p:sp>
      <p:sp>
        <p:nvSpPr>
          <p:cNvPr id="5" name="Segnaposto piè di pagina 4"/>
          <p:cNvSpPr>
            <a:spLocks noGrp="1"/>
          </p:cNvSpPr>
          <p:nvPr>
            <p:ph type="ftr" sz="quarter" idx="11"/>
          </p:nvPr>
        </p:nvSpPr>
        <p:spPr/>
        <p:txBody>
          <a:bodyPr/>
          <a:lstStyle>
            <a:lvl1pPr>
              <a:defRPr/>
            </a:lvl1pPr>
          </a:lstStyle>
          <a:p>
            <a:endParaRPr lang="it-IT">
              <a:solidFill>
                <a:srgbClr val="000000"/>
              </a:solidFill>
            </a:endParaRPr>
          </a:p>
        </p:txBody>
      </p:sp>
      <p:sp>
        <p:nvSpPr>
          <p:cNvPr id="6" name="Segnaposto numero diapositiva 5"/>
          <p:cNvSpPr>
            <a:spLocks noGrp="1"/>
          </p:cNvSpPr>
          <p:nvPr>
            <p:ph type="sldNum" sz="quarter" idx="12"/>
          </p:nvPr>
        </p:nvSpPr>
        <p:spPr/>
        <p:txBody>
          <a:bodyPr/>
          <a:lstStyle>
            <a:lvl1pPr>
              <a:defRPr/>
            </a:lvl1pPr>
          </a:lstStyle>
          <a:p>
            <a:fld id="{B2289E06-5AD2-4EB4-990C-E7EE717F59CC}"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olo, testo e contenu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p>
            <a:r>
              <a:rPr lang="it-IT" smtClean="0"/>
              <a:t>Fare clic per modificare lo stile del titolo</a:t>
            </a:r>
            <a:endParaRPr lang="it-IT"/>
          </a:p>
        </p:txBody>
      </p:sp>
      <p:sp>
        <p:nvSpPr>
          <p:cNvPr id="3" name="Segnaposto testo 2"/>
          <p:cNvSpPr>
            <a:spLocks noGrp="1"/>
          </p:cNvSpPr>
          <p:nvPr>
            <p:ph type="body" sz="half" idx="1"/>
          </p:nvPr>
        </p:nvSpPr>
        <p:spPr>
          <a:xfrm>
            <a:off x="457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6" name="Segnaposto piè di pagina 5"/>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7" name="Segnaposto numero diapositiva 6"/>
          <p:cNvSpPr>
            <a:spLocks noGrp="1"/>
          </p:cNvSpPr>
          <p:nvPr>
            <p:ph type="sldNum" sz="quarter" idx="12"/>
          </p:nvPr>
        </p:nvSpPr>
        <p:spPr>
          <a:xfrm>
            <a:off x="6553200" y="6245225"/>
            <a:ext cx="2133600" cy="476250"/>
          </a:xfrm>
        </p:spPr>
        <p:txBody>
          <a:bodyPr/>
          <a:lstStyle>
            <a:lvl1pPr>
              <a:defRPr/>
            </a:lvl1pPr>
          </a:lstStyle>
          <a:p>
            <a:fld id="{D28EA557-93B7-4EF9-A039-14D9263D7EF8}"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Only" preserve="1">
  <p:cSld name="Contenuto">
    <p:spTree>
      <p:nvGrpSpPr>
        <p:cNvPr id="1" name=""/>
        <p:cNvGrpSpPr/>
        <p:nvPr/>
      </p:nvGrpSpPr>
      <p:grpSpPr>
        <a:xfrm>
          <a:off x="0" y="0"/>
          <a:ext cx="0" cy="0"/>
          <a:chOff x="0" y="0"/>
          <a:chExt cx="0" cy="0"/>
        </a:xfrm>
      </p:grpSpPr>
      <p:sp>
        <p:nvSpPr>
          <p:cNvPr id="2" name="Segnaposto contenuto 1"/>
          <p:cNvSpPr>
            <a:spLocks noGrp="1"/>
          </p:cNvSpPr>
          <p:nvPr>
            <p:ph/>
          </p:nvPr>
        </p:nvSpPr>
        <p:spPr>
          <a:xfrm>
            <a:off x="457200" y="274638"/>
            <a:ext cx="8229600" cy="5851525"/>
          </a:xfrm>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3" name="Segnaposto data 2"/>
          <p:cNvSpPr>
            <a:spLocks noGrp="1"/>
          </p:cNvSpPr>
          <p:nvPr>
            <p:ph type="dt" sz="half" idx="10"/>
          </p:nvPr>
        </p:nvSpPr>
        <p:spPr>
          <a:xfrm>
            <a:off x="457200" y="6245225"/>
            <a:ext cx="2133600" cy="476250"/>
          </a:xfrm>
        </p:spPr>
        <p:txBody>
          <a:bodyPr/>
          <a:lstStyle>
            <a:lvl1pPr>
              <a:defRPr/>
            </a:lvl1pPr>
          </a:lstStyle>
          <a:p>
            <a:endParaRPr lang="it-IT">
              <a:solidFill>
                <a:srgbClr val="000000"/>
              </a:solidFill>
            </a:endParaRPr>
          </a:p>
        </p:txBody>
      </p:sp>
      <p:sp>
        <p:nvSpPr>
          <p:cNvPr id="4" name="Segnaposto piè di pagina 3"/>
          <p:cNvSpPr>
            <a:spLocks noGrp="1"/>
          </p:cNvSpPr>
          <p:nvPr>
            <p:ph type="ftr" sz="quarter" idx="11"/>
          </p:nvPr>
        </p:nvSpPr>
        <p:spPr>
          <a:xfrm>
            <a:off x="3124200" y="6245225"/>
            <a:ext cx="2895600" cy="476250"/>
          </a:xfrm>
        </p:spPr>
        <p:txBody>
          <a:bodyPr/>
          <a:lstStyle>
            <a:lvl1pPr>
              <a:defRPr/>
            </a:lvl1pPr>
          </a:lstStyle>
          <a:p>
            <a:endParaRPr lang="it-IT">
              <a:solidFill>
                <a:srgbClr val="000000"/>
              </a:solidFill>
            </a:endParaRPr>
          </a:p>
        </p:txBody>
      </p:sp>
      <p:sp>
        <p:nvSpPr>
          <p:cNvPr id="5" name="Segnaposto numero diapositiva 4"/>
          <p:cNvSpPr>
            <a:spLocks noGrp="1"/>
          </p:cNvSpPr>
          <p:nvPr>
            <p:ph type="sldNum" sz="quarter" idx="12"/>
          </p:nvPr>
        </p:nvSpPr>
        <p:spPr>
          <a:xfrm>
            <a:off x="6553200" y="6245225"/>
            <a:ext cx="2133600" cy="476250"/>
          </a:xfrm>
        </p:spPr>
        <p:txBody>
          <a:bodyPr/>
          <a:lstStyle>
            <a:lvl1pPr>
              <a:defRPr/>
            </a:lvl1pPr>
          </a:lstStyle>
          <a:p>
            <a:fld id="{46ED5844-9309-490F-8385-51CFED4AC590}" type="slidenum">
              <a:rPr lang="it-IT">
                <a:solidFill>
                  <a:srgbClr val="000000"/>
                </a:solidFill>
              </a:rPr>
              <a:pPr/>
              <a:t>‹N›</a:t>
            </a:fld>
            <a:endParaRPr lang="it-IT">
              <a:solidFill>
                <a:srgbClr val="000000"/>
              </a:solidFill>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grpSp>
        <p:nvGrpSpPr>
          <p:cNvPr id="2"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7" name="Rectangle 10"/>
            <p:cNvSpPr>
              <a:spLocks noChangeArrowheads="1"/>
            </p:cNvSpPr>
            <p:nvPr/>
          </p:nvSpPr>
          <p:spPr bwMode="auto">
            <a:xfrm>
              <a:off x="844" y="912"/>
              <a:ext cx="52" cy="861"/>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8" name="Rectangle 11"/>
            <p:cNvSpPr>
              <a:spLocks noChangeArrowheads="1"/>
            </p:cNvSpPr>
            <p:nvPr/>
          </p:nvSpPr>
          <p:spPr bwMode="auto">
            <a:xfrm>
              <a:off x="727" y="912"/>
              <a:ext cx="52" cy="736"/>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9" name="Rectangle 12"/>
            <p:cNvSpPr>
              <a:spLocks noChangeArrowheads="1"/>
            </p:cNvSpPr>
            <p:nvPr/>
          </p:nvSpPr>
          <p:spPr bwMode="auto">
            <a:xfrm>
              <a:off x="610" y="912"/>
              <a:ext cx="52" cy="612"/>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0" name="Rectangle 13"/>
            <p:cNvSpPr>
              <a:spLocks noChangeArrowheads="1"/>
            </p:cNvSpPr>
            <p:nvPr/>
          </p:nvSpPr>
          <p:spPr bwMode="auto">
            <a:xfrm>
              <a:off x="494" y="912"/>
              <a:ext cx="52" cy="493"/>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1" name="Rectangle 14"/>
            <p:cNvSpPr>
              <a:spLocks noChangeArrowheads="1"/>
            </p:cNvSpPr>
            <p:nvPr/>
          </p:nvSpPr>
          <p:spPr bwMode="auto">
            <a:xfrm>
              <a:off x="377" y="912"/>
              <a:ext cx="52" cy="361"/>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2" name="Rectangle 15"/>
            <p:cNvSpPr>
              <a:spLocks noChangeArrowheads="1"/>
            </p:cNvSpPr>
            <p:nvPr/>
          </p:nvSpPr>
          <p:spPr bwMode="auto">
            <a:xfrm>
              <a:off x="260" y="912"/>
              <a:ext cx="52" cy="249"/>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3" name="Rectangle 16"/>
            <p:cNvSpPr>
              <a:spLocks noChangeArrowheads="1"/>
            </p:cNvSpPr>
            <p:nvPr/>
          </p:nvSpPr>
          <p:spPr bwMode="auto">
            <a:xfrm>
              <a:off x="144" y="912"/>
              <a:ext cx="52" cy="125"/>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4" name="Rectangle 17"/>
            <p:cNvSpPr>
              <a:spLocks noChangeArrowheads="1"/>
            </p:cNvSpPr>
            <p:nvPr/>
          </p:nvSpPr>
          <p:spPr bwMode="auto">
            <a:xfrm>
              <a:off x="1077" y="912"/>
              <a:ext cx="49" cy="1098"/>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5" name="Rectangle 18"/>
            <p:cNvSpPr>
              <a:spLocks noChangeArrowheads="1"/>
            </p:cNvSpPr>
            <p:nvPr/>
          </p:nvSpPr>
          <p:spPr bwMode="auto">
            <a:xfrm>
              <a:off x="1191" y="912"/>
              <a:ext cx="49" cy="1223"/>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6" name="Rectangle 19"/>
            <p:cNvSpPr>
              <a:spLocks noChangeArrowheads="1"/>
            </p:cNvSpPr>
            <p:nvPr/>
          </p:nvSpPr>
          <p:spPr bwMode="auto">
            <a:xfrm>
              <a:off x="1304" y="912"/>
              <a:ext cx="49" cy="1341"/>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 name="Rectangle 20"/>
            <p:cNvSpPr>
              <a:spLocks noChangeArrowheads="1"/>
            </p:cNvSpPr>
            <p:nvPr/>
          </p:nvSpPr>
          <p:spPr bwMode="auto">
            <a:xfrm>
              <a:off x="1418" y="912"/>
              <a:ext cx="52" cy="1466"/>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8" name="Rectangle 21"/>
            <p:cNvSpPr>
              <a:spLocks noChangeArrowheads="1"/>
            </p:cNvSpPr>
            <p:nvPr/>
          </p:nvSpPr>
          <p:spPr bwMode="auto">
            <a:xfrm>
              <a:off x="1535" y="912"/>
              <a:ext cx="49" cy="1584"/>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6626" name="Rectangle 2"/>
          <p:cNvSpPr>
            <a:spLocks noGrp="1" noChangeArrowheads="1"/>
          </p:cNvSpPr>
          <p:nvPr>
            <p:ph type="ctrTitle"/>
          </p:nvPr>
        </p:nvSpPr>
        <p:spPr>
          <a:xfrm>
            <a:off x="2895600" y="1371600"/>
            <a:ext cx="5867400" cy="2286000"/>
          </a:xfrm>
        </p:spPr>
        <p:txBody>
          <a:bodyPr/>
          <a:lstStyle>
            <a:lvl1pPr>
              <a:defRPr sz="4500"/>
            </a:lvl1pPr>
          </a:lstStyle>
          <a:p>
            <a:r>
              <a:rPr lang="it-IT"/>
              <a:t>Fare clic per modificare lo stile del titolo</a:t>
            </a:r>
          </a:p>
        </p:txBody>
      </p:sp>
      <p:sp>
        <p:nvSpPr>
          <p:cNvPr id="26627" name="Rectangle 3"/>
          <p:cNvSpPr>
            <a:spLocks noGrp="1" noChangeArrowheads="1"/>
          </p:cNvSpPr>
          <p:nvPr>
            <p:ph type="subTitle" idx="1"/>
          </p:nvPr>
        </p:nvSpPr>
        <p:spPr>
          <a:xfrm>
            <a:off x="2971800" y="4267200"/>
            <a:ext cx="5791200" cy="1447800"/>
          </a:xfrm>
        </p:spPr>
        <p:txBody>
          <a:bodyPr/>
          <a:lstStyle>
            <a:lvl1pPr marL="0" indent="0">
              <a:buFont typeface="Wingdings" pitchFamily="2" charset="2"/>
              <a:buNone/>
              <a:defRPr sz="2600" b="1"/>
            </a:lvl1pPr>
          </a:lstStyle>
          <a:p>
            <a:r>
              <a:rPr lang="it-IT"/>
              <a:t>Fare clic per modificare lo stile del sottotitolo dello schema</a:t>
            </a:r>
          </a:p>
        </p:txBody>
      </p:sp>
      <p:sp>
        <p:nvSpPr>
          <p:cNvPr id="20" name="Rectangle 4"/>
          <p:cNvSpPr>
            <a:spLocks noGrp="1" noChangeArrowheads="1"/>
          </p:cNvSpPr>
          <p:nvPr>
            <p:ph type="dt" sz="half" idx="10"/>
          </p:nvPr>
        </p:nvSpPr>
        <p:spPr>
          <a:xfrm>
            <a:off x="457200" y="6248400"/>
            <a:ext cx="2133600" cy="457200"/>
          </a:xfrm>
        </p:spPr>
        <p:txBody>
          <a:bodyPr/>
          <a:lstStyle>
            <a:lvl1pPr fontAlgn="auto">
              <a:spcAft>
                <a:spcPts val="0"/>
              </a:spcAft>
              <a:defRPr/>
            </a:lvl1pPr>
          </a:lstStyle>
          <a:p>
            <a:pPr>
              <a:defRPr/>
            </a:pPr>
            <a:endParaRPr lang="it-IT"/>
          </a:p>
        </p:txBody>
      </p:sp>
      <p:sp>
        <p:nvSpPr>
          <p:cNvPr id="21" name="Rectangle 5"/>
          <p:cNvSpPr>
            <a:spLocks noGrp="1" noChangeArrowheads="1"/>
          </p:cNvSpPr>
          <p:nvPr>
            <p:ph type="ftr" sz="quarter" idx="11"/>
          </p:nvPr>
        </p:nvSpPr>
        <p:spPr/>
        <p:txBody>
          <a:bodyPr/>
          <a:lstStyle>
            <a:lvl1pPr algn="l" fontAlgn="auto">
              <a:spcAft>
                <a:spcPts val="0"/>
              </a:spcAft>
              <a:defRPr/>
            </a:lvl1pPr>
          </a:lstStyle>
          <a:p>
            <a:pPr>
              <a:defRPr/>
            </a:pPr>
            <a:endParaRPr lang="it-IT"/>
          </a:p>
        </p:txBody>
      </p:sp>
      <p:sp>
        <p:nvSpPr>
          <p:cNvPr id="22" name="Rectangle 6"/>
          <p:cNvSpPr>
            <a:spLocks noGrp="1" noChangeArrowheads="1"/>
          </p:cNvSpPr>
          <p:nvPr>
            <p:ph type="sldNum" sz="quarter" idx="12"/>
          </p:nvPr>
        </p:nvSpPr>
        <p:spPr/>
        <p:txBody>
          <a:bodyPr/>
          <a:lstStyle>
            <a:lvl1pPr fontAlgn="auto">
              <a:spcAft>
                <a:spcPts val="0"/>
              </a:spcAft>
              <a:defRPr/>
            </a:lvl1pPr>
          </a:lstStyle>
          <a:p>
            <a:pPr>
              <a:defRPr/>
            </a:pPr>
            <a:fld id="{F1E9596D-6069-4CC6-BB73-B35347DCAFD4}" type="slidenum">
              <a:rPr lang="it-IT"/>
              <a:pPr>
                <a:defRPr/>
              </a:pPr>
              <a:t>‹N›</a:t>
            </a:fld>
            <a:endParaRPr lang="it-IT"/>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piè di pagina 3"/>
          <p:cNvSpPr>
            <a:spLocks noGrp="1"/>
          </p:cNvSpPr>
          <p:nvPr>
            <p:ph type="ftr" sz="quarter" idx="10"/>
          </p:nvPr>
        </p:nvSpPr>
        <p:spPr/>
        <p:txBody>
          <a:bodyPr/>
          <a:lstStyle>
            <a:lvl1pPr algn="l" fontAlgn="auto">
              <a:spcAft>
                <a:spcPts val="0"/>
              </a:spcAft>
              <a:defRPr/>
            </a:lvl1pPr>
          </a:lstStyle>
          <a:p>
            <a:pPr>
              <a:defRPr/>
            </a:pPr>
            <a:endParaRPr lang="it-IT"/>
          </a:p>
        </p:txBody>
      </p:sp>
      <p:sp>
        <p:nvSpPr>
          <p:cNvPr id="5" name="Segnaposto numero diapositiva 4"/>
          <p:cNvSpPr>
            <a:spLocks noGrp="1"/>
          </p:cNvSpPr>
          <p:nvPr>
            <p:ph type="sldNum" sz="quarter" idx="11"/>
          </p:nvPr>
        </p:nvSpPr>
        <p:spPr/>
        <p:txBody>
          <a:bodyPr/>
          <a:lstStyle>
            <a:lvl1pPr fontAlgn="auto">
              <a:spcAft>
                <a:spcPts val="0"/>
              </a:spcAft>
              <a:defRPr/>
            </a:lvl1pPr>
          </a:lstStyle>
          <a:p>
            <a:pPr>
              <a:defRPr/>
            </a:pPr>
            <a:fld id="{C4C2AFEB-1F12-4B2F-833D-8CC4C88518F4}" type="slidenum">
              <a:rPr lang="it-IT"/>
              <a:pPr>
                <a:defRPr/>
              </a:pPr>
              <a:t>‹N›</a:t>
            </a:fld>
            <a:endParaRPr lang="it-IT"/>
          </a:p>
        </p:txBody>
      </p:sp>
      <p:sp>
        <p:nvSpPr>
          <p:cNvPr id="6" name="Segnaposto data 5"/>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Fare clic per modificare stili del testo dello schema</a:t>
            </a:r>
          </a:p>
        </p:txBody>
      </p:sp>
      <p:sp>
        <p:nvSpPr>
          <p:cNvPr id="4" name="Segnaposto piè di pagina 3"/>
          <p:cNvSpPr>
            <a:spLocks noGrp="1"/>
          </p:cNvSpPr>
          <p:nvPr>
            <p:ph type="ftr" sz="quarter" idx="10"/>
          </p:nvPr>
        </p:nvSpPr>
        <p:spPr/>
        <p:txBody>
          <a:bodyPr/>
          <a:lstStyle>
            <a:lvl1pPr algn="l" fontAlgn="auto">
              <a:spcAft>
                <a:spcPts val="0"/>
              </a:spcAft>
              <a:defRPr/>
            </a:lvl1pPr>
          </a:lstStyle>
          <a:p>
            <a:pPr>
              <a:defRPr/>
            </a:pPr>
            <a:endParaRPr lang="it-IT"/>
          </a:p>
        </p:txBody>
      </p:sp>
      <p:sp>
        <p:nvSpPr>
          <p:cNvPr id="5" name="Segnaposto numero diapositiva 4"/>
          <p:cNvSpPr>
            <a:spLocks noGrp="1"/>
          </p:cNvSpPr>
          <p:nvPr>
            <p:ph type="sldNum" sz="quarter" idx="11"/>
          </p:nvPr>
        </p:nvSpPr>
        <p:spPr/>
        <p:txBody>
          <a:bodyPr/>
          <a:lstStyle>
            <a:lvl1pPr fontAlgn="auto">
              <a:spcAft>
                <a:spcPts val="0"/>
              </a:spcAft>
              <a:defRPr/>
            </a:lvl1pPr>
          </a:lstStyle>
          <a:p>
            <a:pPr>
              <a:defRPr/>
            </a:pPr>
            <a:fld id="{691F43A0-BD40-44B5-A385-A067225C9F30}" type="slidenum">
              <a:rPr lang="it-IT"/>
              <a:pPr>
                <a:defRPr/>
              </a:pPr>
              <a:t>‹N›</a:t>
            </a:fld>
            <a:endParaRPr lang="it-IT"/>
          </a:p>
        </p:txBody>
      </p:sp>
      <p:sp>
        <p:nvSpPr>
          <p:cNvPr id="6" name="Segnaposto data 5"/>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8" name="Segnaposto piè di pagina 7"/>
          <p:cNvSpPr>
            <a:spLocks noGrp="1"/>
          </p:cNvSpPr>
          <p:nvPr>
            <p:ph type="ftr" sz="quarter" idx="11"/>
          </p:nvPr>
        </p:nvSpPr>
        <p:spPr/>
        <p:txBody>
          <a:bodyPr/>
          <a:lstStyle/>
          <a:p>
            <a:endParaRPr lang="it-IT"/>
          </a:p>
        </p:txBody>
      </p:sp>
      <p:sp>
        <p:nvSpPr>
          <p:cNvPr id="9" name="Segnaposto numero diapositiva 8"/>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piè di pagina 4"/>
          <p:cNvSpPr>
            <a:spLocks noGrp="1"/>
          </p:cNvSpPr>
          <p:nvPr>
            <p:ph type="ftr" sz="quarter" idx="10"/>
          </p:nvPr>
        </p:nvSpPr>
        <p:spPr/>
        <p:txBody>
          <a:bodyPr/>
          <a:lstStyle>
            <a:lvl1pPr algn="l" fontAlgn="auto">
              <a:spcAft>
                <a:spcPts val="0"/>
              </a:spcAft>
              <a:defRPr/>
            </a:lvl1pPr>
          </a:lstStyle>
          <a:p>
            <a:pPr>
              <a:defRPr/>
            </a:pPr>
            <a:endParaRPr lang="it-IT"/>
          </a:p>
        </p:txBody>
      </p:sp>
      <p:sp>
        <p:nvSpPr>
          <p:cNvPr id="6" name="Segnaposto numero diapositiva 5"/>
          <p:cNvSpPr>
            <a:spLocks noGrp="1"/>
          </p:cNvSpPr>
          <p:nvPr>
            <p:ph type="sldNum" sz="quarter" idx="11"/>
          </p:nvPr>
        </p:nvSpPr>
        <p:spPr/>
        <p:txBody>
          <a:bodyPr/>
          <a:lstStyle>
            <a:lvl1pPr fontAlgn="auto">
              <a:spcAft>
                <a:spcPts val="0"/>
              </a:spcAft>
              <a:defRPr/>
            </a:lvl1pPr>
          </a:lstStyle>
          <a:p>
            <a:pPr>
              <a:defRPr/>
            </a:pPr>
            <a:fld id="{6812708F-0FA9-47DF-A5F3-1D31D12826C7}" type="slidenum">
              <a:rPr lang="it-IT"/>
              <a:pPr>
                <a:defRPr/>
              </a:pPr>
              <a:t>‹N›</a:t>
            </a:fld>
            <a:endParaRPr lang="it-IT"/>
          </a:p>
        </p:txBody>
      </p:sp>
      <p:sp>
        <p:nvSpPr>
          <p:cNvPr id="7" name="Segnaposto data 6"/>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a:xfrm>
            <a:off x="457200" y="274638"/>
            <a:ext cx="8229600" cy="1143000"/>
          </a:xfrm>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piè di pagina 6"/>
          <p:cNvSpPr>
            <a:spLocks noGrp="1"/>
          </p:cNvSpPr>
          <p:nvPr>
            <p:ph type="ftr" sz="quarter" idx="10"/>
          </p:nvPr>
        </p:nvSpPr>
        <p:spPr/>
        <p:txBody>
          <a:bodyPr/>
          <a:lstStyle>
            <a:lvl1pPr algn="l" fontAlgn="auto">
              <a:spcAft>
                <a:spcPts val="0"/>
              </a:spcAft>
              <a:defRPr/>
            </a:lvl1pPr>
          </a:lstStyle>
          <a:p>
            <a:pPr>
              <a:defRPr/>
            </a:pPr>
            <a:endParaRPr lang="it-IT"/>
          </a:p>
        </p:txBody>
      </p:sp>
      <p:sp>
        <p:nvSpPr>
          <p:cNvPr id="8" name="Segnaposto numero diapositiva 7"/>
          <p:cNvSpPr>
            <a:spLocks noGrp="1"/>
          </p:cNvSpPr>
          <p:nvPr>
            <p:ph type="sldNum" sz="quarter" idx="11"/>
          </p:nvPr>
        </p:nvSpPr>
        <p:spPr/>
        <p:txBody>
          <a:bodyPr/>
          <a:lstStyle>
            <a:lvl1pPr fontAlgn="auto">
              <a:spcAft>
                <a:spcPts val="0"/>
              </a:spcAft>
              <a:defRPr/>
            </a:lvl1pPr>
          </a:lstStyle>
          <a:p>
            <a:pPr>
              <a:defRPr/>
            </a:pPr>
            <a:fld id="{8B79EF25-53E2-49CC-9B2C-55BA68100A7C}" type="slidenum">
              <a:rPr lang="it-IT"/>
              <a:pPr>
                <a:defRPr/>
              </a:pPr>
              <a:t>‹N›</a:t>
            </a:fld>
            <a:endParaRPr lang="it-IT"/>
          </a:p>
        </p:txBody>
      </p:sp>
      <p:sp>
        <p:nvSpPr>
          <p:cNvPr id="9" name="Segnaposto data 8"/>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piè di pagina 2"/>
          <p:cNvSpPr>
            <a:spLocks noGrp="1"/>
          </p:cNvSpPr>
          <p:nvPr>
            <p:ph type="ftr" sz="quarter" idx="10"/>
          </p:nvPr>
        </p:nvSpPr>
        <p:spPr/>
        <p:txBody>
          <a:bodyPr/>
          <a:lstStyle>
            <a:lvl1pPr algn="l" fontAlgn="auto">
              <a:spcAft>
                <a:spcPts val="0"/>
              </a:spcAft>
              <a:defRPr/>
            </a:lvl1pPr>
          </a:lstStyle>
          <a:p>
            <a:pPr>
              <a:defRPr/>
            </a:pPr>
            <a:endParaRPr lang="it-IT"/>
          </a:p>
        </p:txBody>
      </p:sp>
      <p:sp>
        <p:nvSpPr>
          <p:cNvPr id="4" name="Segnaposto numero diapositiva 3"/>
          <p:cNvSpPr>
            <a:spLocks noGrp="1"/>
          </p:cNvSpPr>
          <p:nvPr>
            <p:ph type="sldNum" sz="quarter" idx="11"/>
          </p:nvPr>
        </p:nvSpPr>
        <p:spPr/>
        <p:txBody>
          <a:bodyPr/>
          <a:lstStyle>
            <a:lvl1pPr fontAlgn="auto">
              <a:spcAft>
                <a:spcPts val="0"/>
              </a:spcAft>
              <a:defRPr/>
            </a:lvl1pPr>
          </a:lstStyle>
          <a:p>
            <a:pPr>
              <a:defRPr/>
            </a:pPr>
            <a:fld id="{EAD663C4-3A1B-4E4C-9F87-D80526C5C0CF}" type="slidenum">
              <a:rPr lang="it-IT"/>
              <a:pPr>
                <a:defRPr/>
              </a:pPr>
              <a:t>‹N›</a:t>
            </a:fld>
            <a:endParaRPr lang="it-IT"/>
          </a:p>
        </p:txBody>
      </p:sp>
      <p:sp>
        <p:nvSpPr>
          <p:cNvPr id="5" name="Segnaposto data 4"/>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piè di pagina 1"/>
          <p:cNvSpPr>
            <a:spLocks noGrp="1"/>
          </p:cNvSpPr>
          <p:nvPr>
            <p:ph type="ftr" sz="quarter" idx="10"/>
          </p:nvPr>
        </p:nvSpPr>
        <p:spPr/>
        <p:txBody>
          <a:bodyPr/>
          <a:lstStyle>
            <a:lvl1pPr algn="l" fontAlgn="auto">
              <a:spcAft>
                <a:spcPts val="0"/>
              </a:spcAft>
              <a:defRPr/>
            </a:lvl1pPr>
          </a:lstStyle>
          <a:p>
            <a:pPr>
              <a:defRPr/>
            </a:pPr>
            <a:endParaRPr lang="it-IT"/>
          </a:p>
        </p:txBody>
      </p:sp>
      <p:sp>
        <p:nvSpPr>
          <p:cNvPr id="3" name="Segnaposto numero diapositiva 2"/>
          <p:cNvSpPr>
            <a:spLocks noGrp="1"/>
          </p:cNvSpPr>
          <p:nvPr>
            <p:ph type="sldNum" sz="quarter" idx="11"/>
          </p:nvPr>
        </p:nvSpPr>
        <p:spPr/>
        <p:txBody>
          <a:bodyPr/>
          <a:lstStyle>
            <a:lvl1pPr fontAlgn="auto">
              <a:spcAft>
                <a:spcPts val="0"/>
              </a:spcAft>
              <a:defRPr/>
            </a:lvl1pPr>
          </a:lstStyle>
          <a:p>
            <a:pPr>
              <a:defRPr/>
            </a:pPr>
            <a:fld id="{A1A18ED6-02F2-4C7C-9193-83754CAF6089}" type="slidenum">
              <a:rPr lang="it-IT"/>
              <a:pPr>
                <a:defRPr/>
              </a:pPr>
              <a:t>‹N›</a:t>
            </a:fld>
            <a:endParaRPr lang="it-IT"/>
          </a:p>
        </p:txBody>
      </p:sp>
      <p:sp>
        <p:nvSpPr>
          <p:cNvPr id="4" name="Segnaposto data 3"/>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lgn="l" fontAlgn="auto">
              <a:spcAft>
                <a:spcPts val="0"/>
              </a:spcAft>
              <a:defRPr/>
            </a:lvl1pPr>
          </a:lstStyle>
          <a:p>
            <a:pPr>
              <a:defRPr/>
            </a:pPr>
            <a:endParaRPr lang="it-IT"/>
          </a:p>
        </p:txBody>
      </p:sp>
      <p:sp>
        <p:nvSpPr>
          <p:cNvPr id="6" name="Segnaposto numero diapositiva 5"/>
          <p:cNvSpPr>
            <a:spLocks noGrp="1"/>
          </p:cNvSpPr>
          <p:nvPr>
            <p:ph type="sldNum" sz="quarter" idx="11"/>
          </p:nvPr>
        </p:nvSpPr>
        <p:spPr/>
        <p:txBody>
          <a:bodyPr/>
          <a:lstStyle>
            <a:lvl1pPr fontAlgn="auto">
              <a:spcAft>
                <a:spcPts val="0"/>
              </a:spcAft>
              <a:defRPr/>
            </a:lvl1pPr>
          </a:lstStyle>
          <a:p>
            <a:pPr>
              <a:defRPr/>
            </a:pPr>
            <a:fld id="{A4AE3A65-17C0-4DE6-828D-4CCCF1BC233A}" type="slidenum">
              <a:rPr lang="it-IT"/>
              <a:pPr>
                <a:defRPr/>
              </a:pPr>
              <a:t>‹N›</a:t>
            </a:fld>
            <a:endParaRPr lang="it-IT"/>
          </a:p>
        </p:txBody>
      </p:sp>
      <p:sp>
        <p:nvSpPr>
          <p:cNvPr id="7" name="Segnaposto data 6"/>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piè di pagina 4"/>
          <p:cNvSpPr>
            <a:spLocks noGrp="1"/>
          </p:cNvSpPr>
          <p:nvPr>
            <p:ph type="ftr" sz="quarter" idx="10"/>
          </p:nvPr>
        </p:nvSpPr>
        <p:spPr/>
        <p:txBody>
          <a:bodyPr/>
          <a:lstStyle>
            <a:lvl1pPr algn="l" fontAlgn="auto">
              <a:spcAft>
                <a:spcPts val="0"/>
              </a:spcAft>
              <a:defRPr/>
            </a:lvl1pPr>
          </a:lstStyle>
          <a:p>
            <a:pPr>
              <a:defRPr/>
            </a:pPr>
            <a:endParaRPr lang="it-IT"/>
          </a:p>
        </p:txBody>
      </p:sp>
      <p:sp>
        <p:nvSpPr>
          <p:cNvPr id="6" name="Segnaposto numero diapositiva 5"/>
          <p:cNvSpPr>
            <a:spLocks noGrp="1"/>
          </p:cNvSpPr>
          <p:nvPr>
            <p:ph type="sldNum" sz="quarter" idx="11"/>
          </p:nvPr>
        </p:nvSpPr>
        <p:spPr/>
        <p:txBody>
          <a:bodyPr/>
          <a:lstStyle>
            <a:lvl1pPr fontAlgn="auto">
              <a:spcAft>
                <a:spcPts val="0"/>
              </a:spcAft>
              <a:defRPr/>
            </a:lvl1pPr>
          </a:lstStyle>
          <a:p>
            <a:pPr>
              <a:defRPr/>
            </a:pPr>
            <a:fld id="{EA2FF1F1-26CC-4121-990B-0202EF97F931}" type="slidenum">
              <a:rPr lang="it-IT"/>
              <a:pPr>
                <a:defRPr/>
              </a:pPr>
              <a:t>‹N›</a:t>
            </a:fld>
            <a:endParaRPr lang="it-IT"/>
          </a:p>
        </p:txBody>
      </p:sp>
      <p:sp>
        <p:nvSpPr>
          <p:cNvPr id="7" name="Segnaposto data 6"/>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piè di pagina 3"/>
          <p:cNvSpPr>
            <a:spLocks noGrp="1"/>
          </p:cNvSpPr>
          <p:nvPr>
            <p:ph type="ftr" sz="quarter" idx="10"/>
          </p:nvPr>
        </p:nvSpPr>
        <p:spPr/>
        <p:txBody>
          <a:bodyPr/>
          <a:lstStyle>
            <a:lvl1pPr algn="l" fontAlgn="auto">
              <a:spcAft>
                <a:spcPts val="0"/>
              </a:spcAft>
              <a:defRPr/>
            </a:lvl1pPr>
          </a:lstStyle>
          <a:p>
            <a:pPr>
              <a:defRPr/>
            </a:pPr>
            <a:endParaRPr lang="it-IT"/>
          </a:p>
        </p:txBody>
      </p:sp>
      <p:sp>
        <p:nvSpPr>
          <p:cNvPr id="5" name="Segnaposto numero diapositiva 4"/>
          <p:cNvSpPr>
            <a:spLocks noGrp="1"/>
          </p:cNvSpPr>
          <p:nvPr>
            <p:ph type="sldNum" sz="quarter" idx="11"/>
          </p:nvPr>
        </p:nvSpPr>
        <p:spPr/>
        <p:txBody>
          <a:bodyPr/>
          <a:lstStyle>
            <a:lvl1pPr fontAlgn="auto">
              <a:spcAft>
                <a:spcPts val="0"/>
              </a:spcAft>
              <a:defRPr/>
            </a:lvl1pPr>
          </a:lstStyle>
          <a:p>
            <a:pPr>
              <a:defRPr/>
            </a:pPr>
            <a:fld id="{66FE07E4-0CE4-4C89-B3E3-E2EC20F25C4F}" type="slidenum">
              <a:rPr lang="it-IT"/>
              <a:pPr>
                <a:defRPr/>
              </a:pPr>
              <a:t>‹N›</a:t>
            </a:fld>
            <a:endParaRPr lang="it-IT"/>
          </a:p>
        </p:txBody>
      </p:sp>
      <p:sp>
        <p:nvSpPr>
          <p:cNvPr id="6" name="Segnaposto data 5"/>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934200" y="457200"/>
            <a:ext cx="1752600" cy="5638800"/>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1676400" y="457200"/>
            <a:ext cx="5105400" cy="5638800"/>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piè di pagina 3"/>
          <p:cNvSpPr>
            <a:spLocks noGrp="1"/>
          </p:cNvSpPr>
          <p:nvPr>
            <p:ph type="ftr" sz="quarter" idx="10"/>
          </p:nvPr>
        </p:nvSpPr>
        <p:spPr/>
        <p:txBody>
          <a:bodyPr/>
          <a:lstStyle>
            <a:lvl1pPr algn="l" fontAlgn="auto">
              <a:spcAft>
                <a:spcPts val="0"/>
              </a:spcAft>
              <a:defRPr/>
            </a:lvl1pPr>
          </a:lstStyle>
          <a:p>
            <a:pPr>
              <a:defRPr/>
            </a:pPr>
            <a:endParaRPr lang="it-IT"/>
          </a:p>
        </p:txBody>
      </p:sp>
      <p:sp>
        <p:nvSpPr>
          <p:cNvPr id="5" name="Segnaposto numero diapositiva 4"/>
          <p:cNvSpPr>
            <a:spLocks noGrp="1"/>
          </p:cNvSpPr>
          <p:nvPr>
            <p:ph type="sldNum" sz="quarter" idx="11"/>
          </p:nvPr>
        </p:nvSpPr>
        <p:spPr/>
        <p:txBody>
          <a:bodyPr/>
          <a:lstStyle>
            <a:lvl1pPr fontAlgn="auto">
              <a:spcAft>
                <a:spcPts val="0"/>
              </a:spcAft>
              <a:defRPr/>
            </a:lvl1pPr>
          </a:lstStyle>
          <a:p>
            <a:pPr>
              <a:defRPr/>
            </a:pPr>
            <a:fld id="{EAAEEE70-709B-47A7-9EC5-46FF1E037DC2}" type="slidenum">
              <a:rPr lang="it-IT"/>
              <a:pPr>
                <a:defRPr/>
              </a:pPr>
              <a:t>‹N›</a:t>
            </a:fld>
            <a:endParaRPr lang="it-IT"/>
          </a:p>
        </p:txBody>
      </p:sp>
      <p:sp>
        <p:nvSpPr>
          <p:cNvPr id="6" name="Segnaposto data 5"/>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chart" preserve="1">
  <p:cSld name="Titolo e grafico">
    <p:spTree>
      <p:nvGrpSpPr>
        <p:cNvPr id="1" name=""/>
        <p:cNvGrpSpPr/>
        <p:nvPr/>
      </p:nvGrpSpPr>
      <p:grpSpPr>
        <a:xfrm>
          <a:off x="0" y="0"/>
          <a:ext cx="0" cy="0"/>
          <a:chOff x="0" y="0"/>
          <a:chExt cx="0" cy="0"/>
        </a:xfrm>
      </p:grpSpPr>
      <p:sp>
        <p:nvSpPr>
          <p:cNvPr id="2" name="Titolo 1"/>
          <p:cNvSpPr>
            <a:spLocks noGrp="1"/>
          </p:cNvSpPr>
          <p:nvPr>
            <p:ph type="title"/>
          </p:nvPr>
        </p:nvSpPr>
        <p:spPr>
          <a:xfrm>
            <a:off x="1676400" y="457200"/>
            <a:ext cx="7010400" cy="1295400"/>
          </a:xfrm>
        </p:spPr>
        <p:txBody>
          <a:bodyPr/>
          <a:lstStyle/>
          <a:p>
            <a:r>
              <a:rPr lang="it-IT" smtClean="0"/>
              <a:t>Fare clic per modificare lo stile del titolo</a:t>
            </a:r>
            <a:endParaRPr lang="it-IT"/>
          </a:p>
        </p:txBody>
      </p:sp>
      <p:sp>
        <p:nvSpPr>
          <p:cNvPr id="3" name="Segnaposto grafico 2"/>
          <p:cNvSpPr>
            <a:spLocks noGrp="1"/>
          </p:cNvSpPr>
          <p:nvPr>
            <p:ph type="chart" idx="1"/>
          </p:nvPr>
        </p:nvSpPr>
        <p:spPr>
          <a:xfrm>
            <a:off x="1676400" y="1981200"/>
            <a:ext cx="7010400" cy="4114800"/>
          </a:xfrm>
        </p:spPr>
        <p:txBody>
          <a:bodyPr/>
          <a:lstStyle/>
          <a:p>
            <a:pPr lvl="0"/>
            <a:endParaRPr lang="it-IT" noProof="0"/>
          </a:p>
        </p:txBody>
      </p:sp>
      <p:sp>
        <p:nvSpPr>
          <p:cNvPr id="4" name="Segnaposto piè di pagina 3"/>
          <p:cNvSpPr>
            <a:spLocks noGrp="1"/>
          </p:cNvSpPr>
          <p:nvPr>
            <p:ph type="ftr" sz="quarter" idx="10"/>
          </p:nvPr>
        </p:nvSpPr>
        <p:spPr/>
        <p:txBody>
          <a:bodyPr/>
          <a:lstStyle>
            <a:lvl1pPr algn="l" fontAlgn="auto">
              <a:spcAft>
                <a:spcPts val="0"/>
              </a:spcAft>
              <a:defRPr/>
            </a:lvl1pPr>
          </a:lstStyle>
          <a:p>
            <a:pPr>
              <a:defRPr/>
            </a:pPr>
            <a:endParaRPr lang="it-IT"/>
          </a:p>
        </p:txBody>
      </p:sp>
      <p:sp>
        <p:nvSpPr>
          <p:cNvPr id="5" name="Segnaposto numero diapositiva 4"/>
          <p:cNvSpPr>
            <a:spLocks noGrp="1"/>
          </p:cNvSpPr>
          <p:nvPr>
            <p:ph type="sldNum" sz="quarter" idx="11"/>
          </p:nvPr>
        </p:nvSpPr>
        <p:spPr/>
        <p:txBody>
          <a:bodyPr/>
          <a:lstStyle>
            <a:lvl1pPr fontAlgn="auto">
              <a:spcAft>
                <a:spcPts val="0"/>
              </a:spcAft>
              <a:defRPr/>
            </a:lvl1pPr>
          </a:lstStyle>
          <a:p>
            <a:pPr>
              <a:defRPr/>
            </a:pPr>
            <a:fld id="{AE042694-C29B-4DA0-B01C-D534095F5226}" type="slidenum">
              <a:rPr lang="it-IT"/>
              <a:pPr>
                <a:defRPr/>
              </a:pPr>
              <a:t>‹N›</a:t>
            </a:fld>
            <a:endParaRPr lang="it-IT"/>
          </a:p>
        </p:txBody>
      </p:sp>
      <p:sp>
        <p:nvSpPr>
          <p:cNvPr id="6" name="Segnaposto data 5"/>
          <p:cNvSpPr>
            <a:spLocks noGrp="1"/>
          </p:cNvSpPr>
          <p:nvPr>
            <p:ph type="dt" sz="half" idx="12"/>
          </p:nvPr>
        </p:nvSpPr>
        <p:spPr/>
        <p:txBody>
          <a:bodyPr/>
          <a:lstStyle>
            <a:lvl1pPr fontAlgn="auto">
              <a:spcAft>
                <a:spcPts val="0"/>
              </a:spcAft>
              <a:defRPr/>
            </a:lvl1pPr>
          </a:lstStyle>
          <a:p>
            <a:pPr>
              <a:defRPr/>
            </a:pPr>
            <a:endParaRPr lang="it-IT"/>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lvl1pPr>
              <a:defRPr/>
            </a:lvl1pPr>
          </a:lstStyle>
          <a:p>
            <a:pPr>
              <a:defRPr/>
            </a:pPr>
            <a:fld id="{9A323482-3176-4942-998A-3E3028C794B9}"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EAE34F57-7219-44F3-A2F0-8DDC56BA1BA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4" name="Segnaposto piè di pagina 3"/>
          <p:cNvSpPr>
            <a:spLocks noGrp="1"/>
          </p:cNvSpPr>
          <p:nvPr>
            <p:ph type="ftr" sz="quarter" idx="11"/>
          </p:nvPr>
        </p:nvSpPr>
        <p:spPr/>
        <p:txBody>
          <a:bodyPr/>
          <a:lstStyle/>
          <a:p>
            <a:endParaRPr lang="it-IT"/>
          </a:p>
        </p:txBody>
      </p:sp>
      <p:sp>
        <p:nvSpPr>
          <p:cNvPr id="5" name="Segnaposto numero diapositiva 4"/>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819D917D-7728-4810-BFA3-C68A51E89B0D}"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80D42C2F-EE54-4FEF-8F3B-2449367DF97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lvl1pPr>
              <a:defRPr/>
            </a:lvl1pPr>
          </a:lstStyle>
          <a:p>
            <a:pPr>
              <a:defRPr/>
            </a:pPr>
            <a:fld id="{AF118887-6B0E-40E4-8189-2265C1758045}"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236C371-7F05-4410-AD67-20207D14EEA7}"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3"/>
          <p:cNvSpPr>
            <a:spLocks noGrp="1"/>
          </p:cNvSpPr>
          <p:nvPr>
            <p:ph type="dt" sz="half" idx="10"/>
          </p:nvPr>
        </p:nvSpPr>
        <p:spPr/>
        <p:txBody>
          <a:bodyPr/>
          <a:lstStyle>
            <a:lvl1pPr>
              <a:defRPr/>
            </a:lvl1pPr>
          </a:lstStyle>
          <a:p>
            <a:pPr>
              <a:defRPr/>
            </a:pPr>
            <a:fld id="{E10495F8-553C-47C3-8DC5-ED5E2A62B2CF}" type="datetimeFigureOut">
              <a:rPr lang="it-IT">
                <a:solidFill>
                  <a:prstClr val="black">
                    <a:tint val="75000"/>
                  </a:prstClr>
                </a:solidFill>
              </a:rPr>
              <a:pPr>
                <a:defRPr/>
              </a:pPr>
              <a:t>03/04/2014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E71DD3ED-5DFE-4198-B119-A323E01AB7F2}"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3"/>
          <p:cNvSpPr>
            <a:spLocks noGrp="1"/>
          </p:cNvSpPr>
          <p:nvPr>
            <p:ph type="dt" sz="half" idx="10"/>
          </p:nvPr>
        </p:nvSpPr>
        <p:spPr/>
        <p:txBody>
          <a:bodyPr/>
          <a:lstStyle>
            <a:lvl1pPr>
              <a:defRPr/>
            </a:lvl1pPr>
          </a:lstStyle>
          <a:p>
            <a:pPr>
              <a:defRPr/>
            </a:pPr>
            <a:fld id="{809315DB-E678-4CDB-BD00-7A60F2540633}" type="datetimeFigureOut">
              <a:rPr lang="it-IT">
                <a:solidFill>
                  <a:prstClr val="black">
                    <a:tint val="75000"/>
                  </a:prstClr>
                </a:solidFill>
              </a:rPr>
              <a:pPr>
                <a:defRPr/>
              </a:pPr>
              <a:t>03/04/2014</a:t>
            </a:fld>
            <a:endParaRPr lang="it-IT">
              <a:solidFill>
                <a:prstClr val="black">
                  <a:tint val="75000"/>
                </a:prstClr>
              </a:solidFill>
            </a:endParaRPr>
          </a:p>
        </p:txBody>
      </p:sp>
      <p:sp>
        <p:nvSpPr>
          <p:cNvPr id="8"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9" name="Segnaposto numero diapositiva 5"/>
          <p:cNvSpPr>
            <a:spLocks noGrp="1"/>
          </p:cNvSpPr>
          <p:nvPr>
            <p:ph type="sldNum" sz="quarter" idx="12"/>
          </p:nvPr>
        </p:nvSpPr>
        <p:spPr/>
        <p:txBody>
          <a:bodyPr/>
          <a:lstStyle>
            <a:lvl1pPr>
              <a:defRPr/>
            </a:lvl1pPr>
          </a:lstStyle>
          <a:p>
            <a:pPr>
              <a:defRPr/>
            </a:pPr>
            <a:fld id="{7DFBE00B-A3DD-4199-8453-FB0BA48BB79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3"/>
          <p:cNvSpPr>
            <a:spLocks noGrp="1"/>
          </p:cNvSpPr>
          <p:nvPr>
            <p:ph type="dt" sz="half" idx="10"/>
          </p:nvPr>
        </p:nvSpPr>
        <p:spPr/>
        <p:txBody>
          <a:bodyPr/>
          <a:lstStyle>
            <a:lvl1pPr>
              <a:defRPr/>
            </a:lvl1pPr>
          </a:lstStyle>
          <a:p>
            <a:pPr>
              <a:defRPr/>
            </a:pPr>
            <a:fld id="{6C9B10BD-B755-488B-9554-AA44E77A2746}" type="datetimeFigureOut">
              <a:rPr lang="it-IT">
                <a:solidFill>
                  <a:prstClr val="black">
                    <a:tint val="75000"/>
                  </a:prstClr>
                </a:solidFill>
              </a:rPr>
              <a:pPr>
                <a:defRPr/>
              </a:pPr>
              <a:t>03/04/2014</a:t>
            </a:fld>
            <a:endParaRPr lang="it-IT">
              <a:solidFill>
                <a:prstClr val="black">
                  <a:tint val="75000"/>
                </a:prstClr>
              </a:solidFill>
            </a:endParaRPr>
          </a:p>
        </p:txBody>
      </p:sp>
      <p:sp>
        <p:nvSpPr>
          <p:cNvPr id="4"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5" name="Segnaposto numero diapositiva 5"/>
          <p:cNvSpPr>
            <a:spLocks noGrp="1"/>
          </p:cNvSpPr>
          <p:nvPr>
            <p:ph type="sldNum" sz="quarter" idx="12"/>
          </p:nvPr>
        </p:nvSpPr>
        <p:spPr/>
        <p:txBody>
          <a:bodyPr/>
          <a:lstStyle>
            <a:lvl1pPr>
              <a:defRPr/>
            </a:lvl1pPr>
          </a:lstStyle>
          <a:p>
            <a:pPr>
              <a:defRPr/>
            </a:pPr>
            <a:fld id="{4C7CDA43-E36D-4650-B53F-800DB31B3DB3}"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3"/>
          <p:cNvSpPr>
            <a:spLocks noGrp="1"/>
          </p:cNvSpPr>
          <p:nvPr>
            <p:ph type="dt" sz="half" idx="10"/>
          </p:nvPr>
        </p:nvSpPr>
        <p:spPr/>
        <p:txBody>
          <a:bodyPr/>
          <a:lstStyle>
            <a:lvl1pPr>
              <a:defRPr/>
            </a:lvl1pPr>
          </a:lstStyle>
          <a:p>
            <a:pPr>
              <a:defRPr/>
            </a:pPr>
            <a:fld id="{74035A17-2027-421F-B354-277179C0D259}" type="datetimeFigureOut">
              <a:rPr lang="it-IT">
                <a:solidFill>
                  <a:prstClr val="black">
                    <a:tint val="75000"/>
                  </a:prstClr>
                </a:solidFill>
              </a:rPr>
              <a:pPr>
                <a:defRPr/>
              </a:pPr>
              <a:t>03/04/2014</a:t>
            </a:fld>
            <a:endParaRPr lang="it-IT">
              <a:solidFill>
                <a:prstClr val="black">
                  <a:tint val="75000"/>
                </a:prstClr>
              </a:solidFill>
            </a:endParaRPr>
          </a:p>
        </p:txBody>
      </p:sp>
      <p:sp>
        <p:nvSpPr>
          <p:cNvPr id="3"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4" name="Segnaposto numero diapositiva 5"/>
          <p:cNvSpPr>
            <a:spLocks noGrp="1"/>
          </p:cNvSpPr>
          <p:nvPr>
            <p:ph type="sldNum" sz="quarter" idx="12"/>
          </p:nvPr>
        </p:nvSpPr>
        <p:spPr/>
        <p:txBody>
          <a:bodyPr/>
          <a:lstStyle>
            <a:lvl1pPr>
              <a:defRPr/>
            </a:lvl1pPr>
          </a:lstStyle>
          <a:p>
            <a:pPr>
              <a:defRPr/>
            </a:pPr>
            <a:fld id="{87748A6E-728A-401F-A9C3-B45CE5D699BD}"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0C3AFD55-7B6D-4C89-9FED-2591252CEC8A}" type="datetimeFigureOut">
              <a:rPr lang="it-IT">
                <a:solidFill>
                  <a:prstClr val="black">
                    <a:tint val="75000"/>
                  </a:prstClr>
                </a:solidFill>
              </a:rPr>
              <a:pPr>
                <a:defRPr/>
              </a:pPr>
              <a:t>03/04/2014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6FAC9D68-9EE1-425B-AF76-7BCFCE01AAFE}"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3"/>
          <p:cNvSpPr>
            <a:spLocks noGrp="1"/>
          </p:cNvSpPr>
          <p:nvPr>
            <p:ph type="dt" sz="half" idx="10"/>
          </p:nvPr>
        </p:nvSpPr>
        <p:spPr/>
        <p:txBody>
          <a:bodyPr/>
          <a:lstStyle>
            <a:lvl1pPr>
              <a:defRPr/>
            </a:lvl1pPr>
          </a:lstStyle>
          <a:p>
            <a:pPr>
              <a:defRPr/>
            </a:pPr>
            <a:fld id="{5D1BA8C9-0446-4DB0-A218-862C8844A600}" type="datetimeFigureOut">
              <a:rPr lang="it-IT">
                <a:solidFill>
                  <a:prstClr val="black">
                    <a:tint val="75000"/>
                  </a:prstClr>
                </a:solidFill>
              </a:rPr>
              <a:pPr>
                <a:defRPr/>
              </a:pPr>
              <a:t>03/04/2014</a:t>
            </a:fld>
            <a:endParaRPr lang="it-IT">
              <a:solidFill>
                <a:prstClr val="black">
                  <a:tint val="75000"/>
                </a:prstClr>
              </a:solidFill>
            </a:endParaRPr>
          </a:p>
        </p:txBody>
      </p:sp>
      <p:sp>
        <p:nvSpPr>
          <p:cNvPr id="6"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7" name="Segnaposto numero diapositiva 5"/>
          <p:cNvSpPr>
            <a:spLocks noGrp="1"/>
          </p:cNvSpPr>
          <p:nvPr>
            <p:ph type="sldNum" sz="quarter" idx="12"/>
          </p:nvPr>
        </p:nvSpPr>
        <p:spPr/>
        <p:txBody>
          <a:bodyPr/>
          <a:lstStyle>
            <a:lvl1pPr>
              <a:defRPr/>
            </a:lvl1pPr>
          </a:lstStyle>
          <a:p>
            <a:pPr>
              <a:defRPr/>
            </a:pPr>
            <a:fld id="{D4519A82-B0E4-442F-B71E-7B4A94D05BB0}"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AF1C3EE3-18E9-4A35-9CB2-E327DA273F04}"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9563EB80-594F-4629-9EDC-E5D9B2B5AC7A}"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lvl1pPr>
              <a:defRPr/>
            </a:lvl1pPr>
          </a:lstStyle>
          <a:p>
            <a:pPr>
              <a:defRPr/>
            </a:pPr>
            <a:fld id="{5E8203E8-C6AF-498E-8E2A-F9073541FD94}"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lvl1pPr>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lvl1pPr>
              <a:defRPr/>
            </a:lvl1pPr>
          </a:lstStyle>
          <a:p>
            <a:pPr>
              <a:defRPr/>
            </a:pPr>
            <a:fld id="{408264E2-F7B8-4960-A635-FD7527D5BB19}" type="slidenum">
              <a:rPr lang="it-IT">
                <a:solidFill>
                  <a:prstClr val="black">
                    <a:tint val="75000"/>
                  </a:prstClr>
                </a:solidFill>
              </a:rPr>
              <a:pPr>
                <a:defRPr/>
              </a:pPr>
              <a:t>‹N›</a:t>
            </a:fld>
            <a:endParaRPr lang="it-IT">
              <a:solidFill>
                <a:prstClr val="black">
                  <a:tint val="75000"/>
                </a:prstClr>
              </a:solidFill>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3" name="Segnaposto piè di pagina 2"/>
          <p:cNvSpPr>
            <a:spLocks noGrp="1"/>
          </p:cNvSpPr>
          <p:nvPr>
            <p:ph type="ftr" sz="quarter" idx="11"/>
          </p:nvPr>
        </p:nvSpPr>
        <p:spPr/>
        <p:txBody>
          <a:bodyPr/>
          <a:lstStyle/>
          <a:p>
            <a:endParaRPr lang="it-IT"/>
          </a:p>
        </p:txBody>
      </p:sp>
      <p:sp>
        <p:nvSpPr>
          <p:cNvPr id="4" name="Segnaposto numero diapositiva 3"/>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Diapositiva titolo">
    <p:spTree>
      <p:nvGrpSpPr>
        <p:cNvPr id="1" name=""/>
        <p:cNvGrpSpPr/>
        <p:nvPr/>
      </p:nvGrpSpPr>
      <p:grpSpPr>
        <a:xfrm>
          <a:off x="0" y="0"/>
          <a:ext cx="0" cy="0"/>
          <a:chOff x="0" y="0"/>
          <a:chExt cx="0" cy="0"/>
        </a:xfrm>
      </p:grpSpPr>
      <p:sp>
        <p:nvSpPr>
          <p:cNvPr id="2" name="Titolo 1"/>
          <p:cNvSpPr>
            <a:spLocks noGrp="1"/>
          </p:cNvSpPr>
          <p:nvPr>
            <p:ph type="ctrTitle"/>
          </p:nvPr>
        </p:nvSpPr>
        <p:spPr>
          <a:xfrm>
            <a:off x="685800" y="2130425"/>
            <a:ext cx="7772400" cy="1470025"/>
          </a:xfrm>
        </p:spPr>
        <p:txBody>
          <a:bodyPr/>
          <a:lstStyle/>
          <a:p>
            <a:r>
              <a:rPr lang="it-IT" smtClean="0"/>
              <a:t>Fare clic per modificare lo stile del titolo</a:t>
            </a:r>
            <a:endParaRPr lang="it-IT"/>
          </a:p>
        </p:txBody>
      </p:sp>
      <p:sp>
        <p:nvSpPr>
          <p:cNvPr id="3" name="Sottotitolo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it-IT" smtClean="0"/>
              <a:t>Fare clic per modificare lo stile del sottotitolo dello schema</a:t>
            </a:r>
            <a:endParaRPr lang="it-IT"/>
          </a:p>
        </p:txBody>
      </p:sp>
      <p:sp>
        <p:nvSpPr>
          <p:cNvPr id="4" name="Segnaposto data 3"/>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idx="1"/>
          </p:nvPr>
        </p:nvSpPr>
        <p:spPr/>
        <p:txBody>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olo 1"/>
          <p:cNvSpPr>
            <a:spLocks noGrp="1"/>
          </p:cNvSpPr>
          <p:nvPr>
            <p:ph type="title"/>
          </p:nvPr>
        </p:nvSpPr>
        <p:spPr>
          <a:xfrm>
            <a:off x="722313" y="4406900"/>
            <a:ext cx="7772400" cy="1362075"/>
          </a:xfrm>
        </p:spPr>
        <p:txBody>
          <a:bodyPr anchor="t"/>
          <a:lstStyle>
            <a:lvl1pPr algn="l">
              <a:defRPr sz="4000" b="1" cap="all"/>
            </a:lvl1pPr>
          </a:lstStyle>
          <a:p>
            <a:r>
              <a:rPr lang="it-IT" smtClean="0"/>
              <a:t>Fare clic per modificare lo stile del titolo</a:t>
            </a:r>
            <a:endParaRPr lang="it-IT"/>
          </a:p>
        </p:txBody>
      </p:sp>
      <p:sp>
        <p:nvSpPr>
          <p:cNvPr id="3" name="Segnaposto testo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smtClean="0"/>
              <a:t>Fare clic per modificare stili del testo dello schema</a:t>
            </a:r>
          </a:p>
        </p:txBody>
      </p:sp>
      <p:sp>
        <p:nvSpPr>
          <p:cNvPr id="4" name="Segnaposto data 3"/>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contenuto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contenuto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data 4"/>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lvl1pPr>
              <a:defRPr/>
            </a:lvl1pPr>
          </a:lstStyle>
          <a:p>
            <a:r>
              <a:rPr lang="it-IT" smtClean="0"/>
              <a:t>Fare clic per modificare lo stile del titolo</a:t>
            </a:r>
            <a:endParaRPr lang="it-IT"/>
          </a:p>
        </p:txBody>
      </p:sp>
      <p:sp>
        <p:nvSpPr>
          <p:cNvPr id="3" name="Segnaposto testo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4" name="Segnaposto contenuto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5" name="Segnaposto testo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Fare clic per modificare stili del testo dello schema</a:t>
            </a:r>
          </a:p>
        </p:txBody>
      </p:sp>
      <p:sp>
        <p:nvSpPr>
          <p:cNvPr id="6" name="Segnaposto contenuto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7" name="Segnaposto data 6"/>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8" name="Segnaposto piè di pagina 7"/>
          <p:cNvSpPr>
            <a:spLocks noGrp="1"/>
          </p:cNvSpPr>
          <p:nvPr>
            <p:ph type="ftr" sz="quarter" idx="11"/>
          </p:nvPr>
        </p:nvSpPr>
        <p:spPr/>
        <p:txBody>
          <a:bodyPr/>
          <a:lstStyle/>
          <a:p>
            <a:endParaRPr lang="it-IT">
              <a:solidFill>
                <a:prstClr val="black">
                  <a:tint val="75000"/>
                </a:prstClr>
              </a:solidFill>
            </a:endParaRPr>
          </a:p>
        </p:txBody>
      </p:sp>
      <p:sp>
        <p:nvSpPr>
          <p:cNvPr id="9" name="Segnaposto numero diapositiva 8"/>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data 2"/>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4" name="Segnaposto piè di pagina 3"/>
          <p:cNvSpPr>
            <a:spLocks noGrp="1"/>
          </p:cNvSpPr>
          <p:nvPr>
            <p:ph type="ftr" sz="quarter" idx="11"/>
          </p:nvPr>
        </p:nvSpPr>
        <p:spPr/>
        <p:txBody>
          <a:bodyPr/>
          <a:lstStyle/>
          <a:p>
            <a:endParaRPr lang="it-IT">
              <a:solidFill>
                <a:prstClr val="black">
                  <a:tint val="75000"/>
                </a:prstClr>
              </a:solidFill>
            </a:endParaRPr>
          </a:p>
        </p:txBody>
      </p:sp>
      <p:sp>
        <p:nvSpPr>
          <p:cNvPr id="5" name="Segnaposto numero diapositiva 4"/>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Segnaposto data 1"/>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3" name="Segnaposto piè di pagina 2"/>
          <p:cNvSpPr>
            <a:spLocks noGrp="1"/>
          </p:cNvSpPr>
          <p:nvPr>
            <p:ph type="ftr" sz="quarter" idx="11"/>
          </p:nvPr>
        </p:nvSpPr>
        <p:spPr/>
        <p:txBody>
          <a:bodyPr/>
          <a:lstStyle/>
          <a:p>
            <a:endParaRPr lang="it-IT">
              <a:solidFill>
                <a:prstClr val="black">
                  <a:tint val="75000"/>
                </a:prstClr>
              </a:solidFill>
            </a:endParaRPr>
          </a:p>
        </p:txBody>
      </p:sp>
      <p:sp>
        <p:nvSpPr>
          <p:cNvPr id="4" name="Segnaposto numero diapositiva 3"/>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6" name="Segnaposto piè di pagina 5"/>
          <p:cNvSpPr>
            <a:spLocks noGrp="1"/>
          </p:cNvSpPr>
          <p:nvPr>
            <p:ph type="ftr" sz="quarter" idx="11"/>
          </p:nvPr>
        </p:nvSpPr>
        <p:spPr/>
        <p:txBody>
          <a:bodyPr/>
          <a:lstStyle/>
          <a:p>
            <a:endParaRPr lang="it-IT">
              <a:solidFill>
                <a:prstClr val="black">
                  <a:tint val="75000"/>
                </a:prstClr>
              </a:solidFill>
            </a:endParaRPr>
          </a:p>
        </p:txBody>
      </p:sp>
      <p:sp>
        <p:nvSpPr>
          <p:cNvPr id="7" name="Segnaposto numero diapositiva 6"/>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smtClean="0"/>
              <a:t>Fare clic per modificare lo stile del titolo</a:t>
            </a:r>
            <a:endParaRPr lang="it-IT"/>
          </a:p>
        </p:txBody>
      </p:sp>
      <p:sp>
        <p:nvSpPr>
          <p:cNvPr id="3" name="Segnaposto testo verticale 2"/>
          <p:cNvSpPr>
            <a:spLocks noGrp="1"/>
          </p:cNvSpPr>
          <p:nvPr>
            <p:ph type="body" orient="vert" idx="1"/>
          </p:nvPr>
        </p:nvSpPr>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457200" y="273050"/>
            <a:ext cx="3008313" cy="1162050"/>
          </a:xfrm>
        </p:spPr>
        <p:txBody>
          <a:bodyPr anchor="b"/>
          <a:lstStyle>
            <a:lvl1pPr algn="l">
              <a:defRPr sz="2000" b="1"/>
            </a:lvl1pPr>
          </a:lstStyle>
          <a:p>
            <a:r>
              <a:rPr lang="it-IT" smtClean="0"/>
              <a:t>Fare clic per modificare lo stile del titolo</a:t>
            </a:r>
            <a:endParaRPr lang="it-IT"/>
          </a:p>
        </p:txBody>
      </p:sp>
      <p:sp>
        <p:nvSpPr>
          <p:cNvPr id="3" name="Segnaposto contenuto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testo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Titolo verticale 1"/>
          <p:cNvSpPr>
            <a:spLocks noGrp="1"/>
          </p:cNvSpPr>
          <p:nvPr>
            <p:ph type="title" orient="vert"/>
          </p:nvPr>
        </p:nvSpPr>
        <p:spPr>
          <a:xfrm>
            <a:off x="6629400" y="274638"/>
            <a:ext cx="2057400" cy="5851525"/>
          </a:xfrm>
        </p:spPr>
        <p:txBody>
          <a:bodyPr vert="eaVert"/>
          <a:lstStyle/>
          <a:p>
            <a:r>
              <a:rPr lang="it-IT" smtClean="0"/>
              <a:t>Fare clic per modificare lo stile del titolo</a:t>
            </a:r>
            <a:endParaRPr lang="it-IT"/>
          </a:p>
        </p:txBody>
      </p:sp>
      <p:sp>
        <p:nvSpPr>
          <p:cNvPr id="3" name="Segnaposto testo verticale 2"/>
          <p:cNvSpPr>
            <a:spLocks noGrp="1"/>
          </p:cNvSpPr>
          <p:nvPr>
            <p:ph type="body" orient="vert" idx="1"/>
          </p:nvPr>
        </p:nvSpPr>
        <p:spPr>
          <a:xfrm>
            <a:off x="457200" y="274638"/>
            <a:ext cx="6019800" cy="5851525"/>
          </a:xfrm>
        </p:spPr>
        <p:txBody>
          <a:bodyPr vert="eaVert"/>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10"/>
          </p:nvPr>
        </p:nvSpPr>
        <p:spPr/>
        <p:txBody>
          <a:body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11"/>
          </p:nvPr>
        </p:nvSpPr>
        <p:spPr/>
        <p:txBody>
          <a:bodyPr/>
          <a:lstStyle/>
          <a:p>
            <a:endParaRPr lang="it-IT">
              <a:solidFill>
                <a:prstClr val="black">
                  <a:tint val="75000"/>
                </a:prstClr>
              </a:solidFill>
            </a:endParaRPr>
          </a:p>
        </p:txBody>
      </p:sp>
      <p:sp>
        <p:nvSpPr>
          <p:cNvPr id="6" name="Segnaposto numero diapositiva 5"/>
          <p:cNvSpPr>
            <a:spLocks noGrp="1"/>
          </p:cNvSpPr>
          <p:nvPr>
            <p:ph type="sldNum" sz="quarter" idx="12"/>
          </p:nvPr>
        </p:nvSpPr>
        <p:spPr/>
        <p:txBody>
          <a:body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olo 1"/>
          <p:cNvSpPr>
            <a:spLocks noGrp="1"/>
          </p:cNvSpPr>
          <p:nvPr>
            <p:ph type="title"/>
          </p:nvPr>
        </p:nvSpPr>
        <p:spPr>
          <a:xfrm>
            <a:off x="1792288" y="4800600"/>
            <a:ext cx="5486400" cy="566738"/>
          </a:xfrm>
        </p:spPr>
        <p:txBody>
          <a:bodyPr anchor="b"/>
          <a:lstStyle>
            <a:lvl1pPr algn="l">
              <a:defRPr sz="2000" b="1"/>
            </a:lvl1pPr>
          </a:lstStyle>
          <a:p>
            <a:r>
              <a:rPr lang="it-IT" smtClean="0"/>
              <a:t>Fare clic per modificare lo stile del titolo</a:t>
            </a:r>
            <a:endParaRPr lang="it-IT"/>
          </a:p>
        </p:txBody>
      </p:sp>
      <p:sp>
        <p:nvSpPr>
          <p:cNvPr id="3" name="Segnaposto immagine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it-IT"/>
          </a:p>
        </p:txBody>
      </p:sp>
      <p:sp>
        <p:nvSpPr>
          <p:cNvPr id="4" name="Segnaposto testo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Fare clic per modificare stili del testo dello schema</a:t>
            </a:r>
          </a:p>
        </p:txBody>
      </p:sp>
      <p:sp>
        <p:nvSpPr>
          <p:cNvPr id="5" name="Segnaposto data 4"/>
          <p:cNvSpPr>
            <a:spLocks noGrp="1"/>
          </p:cNvSpPr>
          <p:nvPr>
            <p:ph type="dt" sz="half" idx="10"/>
          </p:nvPr>
        </p:nvSpPr>
        <p:spPr/>
        <p:txBody>
          <a:bodyPr/>
          <a:lstStyle/>
          <a:p>
            <a:fld id="{4B6055F8-1D02-4417-9241-55C834FD9970}" type="datetimeFigureOut">
              <a:rPr lang="it-IT" smtClean="0"/>
              <a:pPr/>
              <a:t>03/04/2014</a:t>
            </a:fld>
            <a:endParaRPr lang="it-IT"/>
          </a:p>
        </p:txBody>
      </p:sp>
      <p:sp>
        <p:nvSpPr>
          <p:cNvPr id="6" name="Segnaposto piè di pagina 5"/>
          <p:cNvSpPr>
            <a:spLocks noGrp="1"/>
          </p:cNvSpPr>
          <p:nvPr>
            <p:ph type="ftr" sz="quarter" idx="11"/>
          </p:nvPr>
        </p:nvSpPr>
        <p:spPr/>
        <p:txBody>
          <a:bodyPr/>
          <a:lstStyle/>
          <a:p>
            <a:endParaRPr lang="it-IT"/>
          </a:p>
        </p:txBody>
      </p:sp>
      <p:sp>
        <p:nvSpPr>
          <p:cNvPr id="7" name="Segnaposto numero diapositiva 6"/>
          <p:cNvSpPr>
            <a:spLocks noGrp="1"/>
          </p:cNvSpPr>
          <p:nvPr>
            <p:ph type="sldNum" sz="quarter" idx="12"/>
          </p:nvPr>
        </p:nvSpPr>
        <p:spPr/>
        <p:txBody>
          <a:bodyPr/>
          <a:lstStyle/>
          <a:p>
            <a:fld id="{B007B441-5312-499D-93C3-6E37886527FA}" type="slidenum">
              <a:rPr lang="it-IT" smtClean="0"/>
              <a:pPr/>
              <a:t>‹N›</a:t>
            </a:fld>
            <a:endParaRPr lang="it-IT"/>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slideLayout" Target="../slideLayouts/slideLayout46.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slideLayout" Target="../slideLayouts/slideLayout45.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4.xml"/><Relationship Id="rId13" Type="http://schemas.openxmlformats.org/officeDocument/2006/relationships/theme" Target="../theme/theme5.xml"/><Relationship Id="rId3" Type="http://schemas.openxmlformats.org/officeDocument/2006/relationships/slideLayout" Target="../slideLayouts/slideLayout49.xml"/><Relationship Id="rId7" Type="http://schemas.openxmlformats.org/officeDocument/2006/relationships/slideLayout" Target="../slideLayouts/slideLayout53.xml"/><Relationship Id="rId12" Type="http://schemas.openxmlformats.org/officeDocument/2006/relationships/slideLayout" Target="../slideLayouts/slideLayout58.xml"/><Relationship Id="rId2" Type="http://schemas.openxmlformats.org/officeDocument/2006/relationships/slideLayout" Target="../slideLayouts/slideLayout48.xml"/><Relationship Id="rId1" Type="http://schemas.openxmlformats.org/officeDocument/2006/relationships/slideLayout" Target="../slideLayouts/slideLayout47.xml"/><Relationship Id="rId6" Type="http://schemas.openxmlformats.org/officeDocument/2006/relationships/slideLayout" Target="../slideLayouts/slideLayout52.xml"/><Relationship Id="rId11" Type="http://schemas.openxmlformats.org/officeDocument/2006/relationships/slideLayout" Target="../slideLayouts/slideLayout57.xml"/><Relationship Id="rId5" Type="http://schemas.openxmlformats.org/officeDocument/2006/relationships/slideLayout" Target="../slideLayouts/slideLayout51.xml"/><Relationship Id="rId10" Type="http://schemas.openxmlformats.org/officeDocument/2006/relationships/slideLayout" Target="../slideLayouts/slideLayout56.xml"/><Relationship Id="rId4" Type="http://schemas.openxmlformats.org/officeDocument/2006/relationships/slideLayout" Target="../slideLayouts/slideLayout50.xml"/><Relationship Id="rId9" Type="http://schemas.openxmlformats.org/officeDocument/2006/relationships/slideLayout" Target="../slideLayouts/slideLayout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theme" Target="../theme/theme7.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B6055F8-1D02-4417-9241-55C834FD9970}" type="datetimeFigureOut">
              <a:rPr lang="it-IT" smtClean="0"/>
              <a:pPr/>
              <a:t>03/04/2014</a:t>
            </a:fld>
            <a:endParaRPr lang="it-IT"/>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007B441-5312-499D-93C3-6E37886527FA}" type="slidenum">
              <a:rPr lang="it-IT" smtClean="0"/>
              <a:pPr/>
              <a:t>‹N›</a:t>
            </a:fld>
            <a:endParaRPr lang="it-IT"/>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457200" y="274680"/>
            <a:ext cx="8229240" cy="114264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it-IT"/>
              <a:t>Fate clic per modificare il formato del testo del titoloFare clic per modificare lo stile del titolo</a:t>
            </a:r>
          </a:p>
        </p:txBody>
      </p:sp>
      <p:sp>
        <p:nvSpPr>
          <p:cNvPr id="3" name="Segnaposto contenuto 2"/>
          <p:cNvSpPr txBox="1">
            <a:spLocks noGrp="1"/>
          </p:cNvSpPr>
          <p:nvPr>
            <p:ph type="body" idx="1"/>
          </p:nvPr>
        </p:nvSpPr>
        <p:spPr>
          <a:xfrm>
            <a:off x="457200" y="1600200"/>
            <a:ext cx="8229240" cy="4525560"/>
          </a:xfrm>
          <a:prstGeom prst="rect">
            <a:avLst/>
          </a:prstGeom>
          <a:noFill/>
          <a:ln>
            <a:noFill/>
          </a:ln>
        </p:spPr>
        <p:txBody>
          <a:bodyPr wrap="square" lIns="90000" tIns="45000" rIns="90000" bIns="45000" anchor="t"/>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pPr lvl="0"/>
            <a:r>
              <a:rPr lang="it-IT"/>
              <a:t>Fate clic per modificare il formato del testo della struttura</a:t>
            </a:r>
          </a:p>
          <a:p>
            <a:pPr lvl="1"/>
            <a:r>
              <a:rPr lang="it-IT"/>
              <a:t>Secondo livello struttura</a:t>
            </a:r>
          </a:p>
          <a:p>
            <a:pPr lvl="2"/>
            <a:r>
              <a:rPr lang="it-IT"/>
              <a:t>Terzo livello struttura</a:t>
            </a:r>
          </a:p>
          <a:p>
            <a:pPr lvl="3"/>
            <a:r>
              <a:rPr lang="it-IT"/>
              <a:t>Quarto livello struttura</a:t>
            </a:r>
          </a:p>
          <a:p>
            <a:pPr lvl="4"/>
            <a:r>
              <a:rPr lang="it-IT"/>
              <a:t>Quinto livello struttura</a:t>
            </a:r>
          </a:p>
          <a:p>
            <a:pPr lvl="5"/>
            <a:r>
              <a:rPr lang="it-IT"/>
              <a:t>Sesto livello struttura</a:t>
            </a:r>
          </a:p>
          <a:p>
            <a:pPr lvl="6"/>
            <a:r>
              <a:rPr lang="it-IT"/>
              <a:t>Settimo livello struttura</a:t>
            </a:r>
          </a:p>
          <a:p>
            <a:pPr lvl="7"/>
            <a:r>
              <a:rPr lang="it-IT"/>
              <a:t>Ottavo livello struttura</a:t>
            </a:r>
          </a:p>
          <a:p>
            <a:pPr lvl="0"/>
            <a:r>
              <a:rPr lang="it-IT"/>
              <a:t>Nono livello strutturaFare clic per modificare stili del testo dello schema</a:t>
            </a:r>
          </a:p>
          <a:p>
            <a:pPr lvl="1"/>
            <a:r>
              <a:rPr lang="it-IT"/>
              <a:t>Secondo livello</a:t>
            </a:r>
          </a:p>
          <a:p>
            <a:pPr lvl="2"/>
            <a:r>
              <a:rPr lang="it-IT"/>
              <a:t>Terzo livello</a:t>
            </a:r>
          </a:p>
          <a:p>
            <a:pPr lvl="3"/>
            <a:r>
              <a:rPr lang="it-IT"/>
              <a:t>Quarto livello</a:t>
            </a:r>
          </a:p>
          <a:p>
            <a:pPr lvl="4"/>
            <a:r>
              <a:rPr lang="it-IT"/>
              <a:t>Quinto livello</a:t>
            </a:r>
          </a:p>
        </p:txBody>
      </p:sp>
      <p:sp>
        <p:nvSpPr>
          <p:cNvPr id="4" name="Segnaposto data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it-IT" sz="1800" b="0" i="0" u="none" strike="noStrike" kern="1200" spc="0">
                <a:solidFill>
                  <a:srgbClr val="000000"/>
                </a:solidFill>
                <a:latin typeface="Calibri" pitchFamily="18"/>
                <a:ea typeface="Arial Unicode MS" pitchFamily="2"/>
                <a:cs typeface="Tahoma" pitchFamily="2"/>
              </a:defRPr>
            </a:lvl1pPr>
          </a:lstStyle>
          <a:p>
            <a:fld id="{4C8DA120-3248-4113-A4A5-1A983A681504}" type="datetime1">
              <a:rPr smtClean="0"/>
              <a:pPr/>
              <a:t>2014/3/25</a:t>
            </a:fld>
            <a:endParaRPr smtClean="0"/>
          </a:p>
        </p:txBody>
      </p:sp>
      <p:sp>
        <p:nvSpPr>
          <p:cNvPr id="5" name="Segnaposto piè di pagina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it-IT" sz="2400" kern="1200">
                <a:latin typeface="Times New Roman" pitchFamily="18"/>
                <a:ea typeface="Arial Unicode MS" pitchFamily="2"/>
                <a:cs typeface="Tahoma" pitchFamily="2"/>
              </a:defRPr>
            </a:lvl1pPr>
          </a:lstStyle>
          <a:p>
            <a:endParaRPr smtClean="0">
              <a:solidFill>
                <a:prstClr val="black"/>
              </a:solidFill>
            </a:endParaRPr>
          </a:p>
        </p:txBody>
      </p:sp>
      <p:sp>
        <p:nvSpPr>
          <p:cNvPr id="6" name="Segnaposto numero diapositiva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it-IT" sz="1800" b="0" i="0" u="none" strike="noStrike" kern="1200" spc="0">
                <a:solidFill>
                  <a:srgbClr val="000000"/>
                </a:solidFill>
                <a:latin typeface="Calibri" pitchFamily="18"/>
                <a:ea typeface="Arial Unicode MS" pitchFamily="2"/>
                <a:cs typeface="Tahoma" pitchFamily="2"/>
              </a:defRPr>
            </a:lvl1pPr>
          </a:lstStyle>
          <a:p>
            <a:fld id="{5B63E27E-8D69-49EF-B3F5-20079F80E3DF}" type="slidenum">
              <a:rPr smtClean="0"/>
              <a:pPr/>
              <a:t>‹N›</a:t>
            </a:fld>
            <a:endParaRPr smtClean="0"/>
          </a:p>
        </p:txBody>
      </p:sp>
    </p:spTree>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ransition/>
  <p:txStyles>
    <p:titleStyle>
      <a:lvl1pPr lvl="0" algn="ctr" rtl="0" hangingPunct="1">
        <a:spcBef>
          <a:spcPts val="0"/>
        </a:spcBef>
        <a:spcAft>
          <a:spcPts val="0"/>
        </a:spcAft>
        <a:buNone/>
        <a:tabLst/>
        <a:defRPr lang="it-IT" sz="4400" b="0" i="0" u="none" strike="noStrike" kern="1200" spc="0">
          <a:ln>
            <a:noFill/>
          </a:ln>
          <a:solidFill>
            <a:srgbClr val="000000"/>
          </a:solidFill>
          <a:latin typeface="Calibri" pitchFamily="18"/>
          <a:ea typeface="Microsoft YaHei" pitchFamily="2"/>
          <a:cs typeface="Mangal" pitchFamily="2"/>
        </a:defRPr>
      </a:lvl1pPr>
    </p:titleStyle>
    <p:bodyStyle>
      <a:lvl1pPr lvl="0" rtl="0">
        <a:buSzPct val="45000"/>
        <a:buFont typeface="StarSymbol"/>
        <a:buChar char="●"/>
        <a:tabLst/>
        <a:defRPr lang="it-IT" sz="3200" b="0" i="0" u="none" strike="noStrike" spc="0">
          <a:solidFill>
            <a:srgbClr val="000000"/>
          </a:solidFill>
          <a:latin typeface="Calibri" pitchFamily="18"/>
        </a:defRPr>
      </a:lvl1pPr>
      <a:lvl2pPr lvl="1" rtl="0">
        <a:buSzPct val="75000"/>
        <a:buFont typeface="StarSymbol"/>
        <a:buChar char="–"/>
        <a:tabLst/>
        <a:defRPr lang="it-IT" sz="3200" b="0" i="0" u="none" strike="noStrike" spc="0">
          <a:solidFill>
            <a:srgbClr val="000000"/>
          </a:solidFill>
          <a:latin typeface="Calibri" pitchFamily="18"/>
        </a:defRPr>
      </a:lvl2pPr>
      <a:lvl3pPr lvl="2" rtl="0">
        <a:buSzPct val="45000"/>
        <a:buFont typeface="StarSymbol"/>
        <a:buChar char="●"/>
        <a:tabLst/>
        <a:defRPr lang="it-IT" sz="3200" b="0" i="0" u="none" strike="noStrike" spc="0">
          <a:solidFill>
            <a:srgbClr val="000000"/>
          </a:solidFill>
          <a:latin typeface="Calibri" pitchFamily="18"/>
        </a:defRPr>
      </a:lvl3pPr>
      <a:lvl4pPr lvl="3" rtl="0">
        <a:buSzPct val="75000"/>
        <a:buFont typeface="StarSymbol"/>
        <a:buChar char="–"/>
        <a:tabLst/>
        <a:defRPr lang="it-IT" sz="3200" b="0" i="0" u="none" strike="noStrike" spc="0">
          <a:solidFill>
            <a:srgbClr val="000000"/>
          </a:solidFill>
          <a:latin typeface="Calibri" pitchFamily="18"/>
        </a:defRPr>
      </a:lvl4pPr>
      <a:lvl5pPr lvl="4" rtl="0">
        <a:buSzPct val="45000"/>
        <a:buFont typeface="StarSymbol"/>
        <a:buChar char="●"/>
        <a:tabLst/>
        <a:defRPr lang="it-IT" sz="3200" b="0" i="0" u="none" strike="noStrike" spc="0">
          <a:solidFill>
            <a:srgbClr val="000000"/>
          </a:solidFill>
          <a:latin typeface="Calibri" pitchFamily="18"/>
        </a:defRPr>
      </a:lvl5pPr>
      <a:lvl6pPr lvl="5" rtl="0">
        <a:buSzPct val="45000"/>
        <a:buFont typeface="StarSymbol"/>
        <a:buChar char="●"/>
        <a:tabLst/>
        <a:defRPr lang="it-IT" sz="3200" b="0" i="0" u="none" strike="noStrike" spc="0">
          <a:solidFill>
            <a:srgbClr val="000000"/>
          </a:solidFill>
          <a:latin typeface="Calibri" pitchFamily="18"/>
        </a:defRPr>
      </a:lvl6pPr>
      <a:lvl7pPr lvl="6" rtl="0">
        <a:buSzPct val="45000"/>
        <a:buFont typeface="StarSymbol"/>
        <a:buChar char="●"/>
        <a:tabLst/>
        <a:defRPr lang="it-IT" sz="3200" b="0" i="0" u="none" strike="noStrike" spc="0">
          <a:solidFill>
            <a:srgbClr val="000000"/>
          </a:solidFill>
          <a:latin typeface="Calibri" pitchFamily="18"/>
        </a:defRPr>
      </a:lvl7pPr>
      <a:lvl8pPr lvl="7" rtl="0">
        <a:buSzPct val="45000"/>
        <a:buFont typeface="StarSymbol"/>
        <a:buChar char="●"/>
        <a:tabLst/>
        <a:defRPr lang="it-IT" sz="3200" b="0" i="0" u="none" strike="noStrike" spc="0">
          <a:solidFill>
            <a:srgbClr val="000000"/>
          </a:solidFill>
          <a:latin typeface="Calibri" pitchFamily="18"/>
        </a:defRPr>
      </a:lvl8pPr>
      <a:lvl9pPr marL="0" marR="0" lvl="0" indent="0" algn="l" rtl="0" hangingPunct="1">
        <a:spcBef>
          <a:spcPts val="638"/>
        </a:spcBef>
        <a:spcAft>
          <a:spcPts val="1417"/>
        </a:spcAft>
        <a:buSzPct val="45000"/>
        <a:buFont typeface="Arial" pitchFamily="32"/>
        <a:buChar char="•"/>
        <a:tabLst/>
        <a:defRPr lang="it-IT" sz="3200" b="0" i="0" u="none" strike="noStrike" spc="0">
          <a:solidFill>
            <a:srgbClr val="000000"/>
          </a:solidFill>
          <a:latin typeface="Calibri" pitchFamily="18"/>
        </a:defRPr>
      </a:lvl9pPr>
    </p:bodyStyle>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olo 1"/>
          <p:cNvSpPr txBox="1">
            <a:spLocks noGrp="1"/>
          </p:cNvSpPr>
          <p:nvPr>
            <p:ph type="title"/>
          </p:nvPr>
        </p:nvSpPr>
        <p:spPr>
          <a:xfrm>
            <a:off x="685799" y="2130480"/>
            <a:ext cx="7772039" cy="1469520"/>
          </a:xfrm>
          <a:prstGeom prst="rect">
            <a:avLst/>
          </a:prstGeom>
          <a:noFill/>
          <a:ln>
            <a:noFill/>
          </a:ln>
        </p:spPr>
        <p:txBody>
          <a:bodyPr wrap="square" lIns="90000" tIns="45000" rIns="90000" bIns="45000" anchor="t"/>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r>
              <a:rPr lang="it-IT"/>
              <a:t>Fate clic per modificare il formato del testo del titoloFare clic per modificare lo stile del titolo</a:t>
            </a:r>
          </a:p>
        </p:txBody>
      </p:sp>
      <p:sp>
        <p:nvSpPr>
          <p:cNvPr id="3" name="Segnaposto data 3"/>
          <p:cNvSpPr txBox="1">
            <a:spLocks noGrp="1"/>
          </p:cNvSpPr>
          <p:nvPr>
            <p:ph type="dt" sz="half" idx="2"/>
          </p:nvPr>
        </p:nvSpPr>
        <p:spPr>
          <a:xfrm>
            <a:off x="45720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it-IT" sz="1800" b="0" i="0" u="none" strike="noStrike" kern="1200" spc="0">
                <a:solidFill>
                  <a:srgbClr val="000000"/>
                </a:solidFill>
                <a:latin typeface="Calibri" pitchFamily="18"/>
                <a:ea typeface="Arial Unicode MS" pitchFamily="2"/>
                <a:cs typeface="Tahoma" pitchFamily="2"/>
              </a:defRPr>
            </a:lvl1pPr>
          </a:lstStyle>
          <a:p>
            <a:fld id="{53B3A8D1-B57C-44D3-B0D1-D81ECAE809E5}" type="datetime1">
              <a:rPr smtClean="0"/>
              <a:pPr/>
              <a:t>2014/3/25</a:t>
            </a:fld>
            <a:endParaRPr smtClean="0"/>
          </a:p>
        </p:txBody>
      </p:sp>
      <p:sp>
        <p:nvSpPr>
          <p:cNvPr id="4" name="Segnaposto piè di pagina 4"/>
          <p:cNvSpPr txBox="1">
            <a:spLocks noGrp="1"/>
          </p:cNvSpPr>
          <p:nvPr>
            <p:ph type="ftr" sz="quarter" idx="3"/>
          </p:nvPr>
        </p:nvSpPr>
        <p:spPr>
          <a:xfrm>
            <a:off x="3124079" y="6356520"/>
            <a:ext cx="2895120" cy="364679"/>
          </a:xfrm>
          <a:prstGeom prst="rect">
            <a:avLst/>
          </a:prstGeom>
          <a:noFill/>
          <a:ln>
            <a:noFill/>
          </a:ln>
        </p:spPr>
        <p:txBody>
          <a:bodyPr wrap="square" lIns="90000" tIns="45000" rIns="90000" bIns="45000" anchor="t" anchorCtr="0"/>
          <a:lstStyle>
            <a:lvl1pPr lvl="0" rtl="0" hangingPunct="0">
              <a:buNone/>
              <a:tabLst/>
              <a:defRPr lang="it-IT" sz="2400" kern="1200">
                <a:latin typeface="Times New Roman" pitchFamily="18"/>
                <a:ea typeface="Arial Unicode MS" pitchFamily="2"/>
                <a:cs typeface="Tahoma" pitchFamily="2"/>
              </a:defRPr>
            </a:lvl1pPr>
          </a:lstStyle>
          <a:p>
            <a:endParaRPr smtClean="0">
              <a:solidFill>
                <a:prstClr val="black"/>
              </a:solidFill>
            </a:endParaRPr>
          </a:p>
        </p:txBody>
      </p:sp>
      <p:sp>
        <p:nvSpPr>
          <p:cNvPr id="5" name="Segnaposto numero diapositiva 5"/>
          <p:cNvSpPr txBox="1">
            <a:spLocks noGrp="1"/>
          </p:cNvSpPr>
          <p:nvPr>
            <p:ph type="sldNum" sz="quarter" idx="4"/>
          </p:nvPr>
        </p:nvSpPr>
        <p:spPr>
          <a:xfrm>
            <a:off x="6553080" y="6356520"/>
            <a:ext cx="2133360" cy="364679"/>
          </a:xfrm>
          <a:prstGeom prst="rect">
            <a:avLst/>
          </a:prstGeom>
          <a:noFill/>
          <a:ln>
            <a:noFill/>
          </a:ln>
        </p:spPr>
        <p:txBody>
          <a:bodyPr wrap="square" lIns="90000" tIns="45000" rIns="90000" bIns="45000" anchor="t" anchorCtr="0"/>
          <a:lstStyle>
            <a:lvl1pPr marL="0" marR="0" lvl="0" indent="0" algn="l" rtl="0" hangingPunct="1">
              <a:spcBef>
                <a:spcPts val="0"/>
              </a:spcBef>
              <a:spcAft>
                <a:spcPts val="0"/>
              </a:spcAft>
              <a:buNone/>
              <a:tabLst/>
              <a:defRPr lang="it-IT" sz="1800" b="0" i="0" u="none" strike="noStrike" kern="1200" spc="0">
                <a:solidFill>
                  <a:srgbClr val="000000"/>
                </a:solidFill>
                <a:latin typeface="Calibri" pitchFamily="18"/>
                <a:ea typeface="Arial Unicode MS" pitchFamily="2"/>
                <a:cs typeface="Tahoma" pitchFamily="2"/>
              </a:defRPr>
            </a:lvl1pPr>
          </a:lstStyle>
          <a:p>
            <a:fld id="{8A5868FA-6480-40A9-B2EF-C3C723156E1D}" type="slidenum">
              <a:rPr smtClean="0"/>
              <a:pPr/>
              <a:t>‹N›</a:t>
            </a:fld>
            <a:endParaRPr smtClean="0"/>
          </a:p>
        </p:txBody>
      </p:sp>
      <p:sp>
        <p:nvSpPr>
          <p:cNvPr id="6" name="Segnaposto testo 5"/>
          <p:cNvSpPr txBox="1">
            <a:spLocks noGrp="1"/>
          </p:cNvSpPr>
          <p:nvPr>
            <p:ph type="body" idx="1"/>
          </p:nvPr>
        </p:nvSpPr>
        <p:spPr>
          <a:xfrm>
            <a:off x="457200" y="1604520"/>
            <a:ext cx="8229240" cy="4525920"/>
          </a:xfrm>
          <a:prstGeom prst="rect">
            <a:avLst/>
          </a:prstGeom>
          <a:noFill/>
          <a:ln>
            <a:noFill/>
          </a:ln>
        </p:spPr>
        <p:txBody>
          <a:bodyPr lIns="0" tIns="0" rIns="0" bIns="0"/>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ransition/>
  <p:txStyles>
    <p:titleStyle>
      <a:lvl1pPr lvl="0" algn="ctr" rtl="0" hangingPunct="1">
        <a:spcBef>
          <a:spcPts val="0"/>
        </a:spcBef>
        <a:spcAft>
          <a:spcPts val="0"/>
        </a:spcAft>
        <a:buNone/>
        <a:tabLst/>
        <a:defRPr lang="it-IT" sz="4400" b="0" i="0" u="none" strike="noStrike" kern="1200" spc="0">
          <a:ln>
            <a:noFill/>
          </a:ln>
          <a:solidFill>
            <a:srgbClr val="000000"/>
          </a:solidFill>
          <a:latin typeface="Calibri" pitchFamily="18"/>
          <a:ea typeface="Microsoft YaHei" pitchFamily="2"/>
          <a:cs typeface="Mangal" pitchFamily="2"/>
        </a:defRPr>
      </a:lvl1pPr>
    </p:titleStyle>
    <p:bodyStyle>
      <a:lvl1pPr algn="l" rtl="0" hangingPunct="1">
        <a:spcBef>
          <a:spcPts val="0"/>
        </a:spcBef>
        <a:spcAft>
          <a:spcPts val="1417"/>
        </a:spcAft>
        <a:tabLst/>
        <a:defRPr lang="it-IT" sz="3200" b="0" i="0" u="none" strike="noStrike" kern="1200" spc="0">
          <a:ln>
            <a:noFill/>
          </a:ln>
          <a:solidFill>
            <a:srgbClr val="000000"/>
          </a:solidFill>
          <a:latin typeface="Calibri" pitchFamily="18"/>
          <a:ea typeface="Microsoft YaHei" pitchFamily="2"/>
          <a:cs typeface="Mangal" pitchFamily="2"/>
        </a:defRPr>
      </a:lvl1pPr>
    </p:bodyStyle>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Rectangle 3"/>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fontAlgn="base">
              <a:spcBef>
                <a:spcPct val="0"/>
              </a:spcBef>
              <a:spcAft>
                <a:spcPct val="0"/>
              </a:spcAft>
            </a:pPr>
            <a:endParaRPr lang="it-IT" smtClean="0">
              <a:solidFill>
                <a:srgbClr val="000000"/>
              </a:solidFill>
            </a:endParaRP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fontAlgn="base">
              <a:spcBef>
                <a:spcPct val="0"/>
              </a:spcBef>
              <a:spcAft>
                <a:spcPct val="0"/>
              </a:spcAft>
            </a:pPr>
            <a:endParaRPr lang="it-IT" smtClean="0">
              <a:solidFill>
                <a:srgbClr val="000000"/>
              </a:solidFill>
            </a:endParaRP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fontAlgn="base">
              <a:spcBef>
                <a:spcPct val="0"/>
              </a:spcBef>
              <a:spcAft>
                <a:spcPct val="0"/>
              </a:spcAft>
            </a:pPr>
            <a:fld id="{1810CBCE-3843-4AE3-A3AB-68E902D91E50}" type="slidenum">
              <a:rPr lang="it-IT" smtClean="0">
                <a:solidFill>
                  <a:srgbClr val="000000"/>
                </a:solidFill>
              </a:rPr>
              <a:pPr fontAlgn="base">
                <a:spcBef>
                  <a:spcPct val="0"/>
                </a:spcBef>
                <a:spcAft>
                  <a:spcPct val="0"/>
                </a:spcAft>
              </a:pPr>
              <a:t>‹N›</a:t>
            </a:fld>
            <a:endParaRPr lang="it-IT" smtClean="0">
              <a:solidFill>
                <a:srgbClr val="000000"/>
              </a:solidFill>
            </a:endParaRPr>
          </a:p>
        </p:txBody>
      </p:sp>
    </p:spTree>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 id="2147483748" r:id="rId13"/>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Arial" charset="0"/>
        </a:defRPr>
      </a:lvl2pPr>
      <a:lvl3pPr algn="ctr" rtl="0" fontAlgn="base">
        <a:spcBef>
          <a:spcPct val="0"/>
        </a:spcBef>
        <a:spcAft>
          <a:spcPct val="0"/>
        </a:spcAft>
        <a:defRPr sz="4400">
          <a:solidFill>
            <a:schemeClr val="tx2"/>
          </a:solidFill>
          <a:latin typeface="Arial" charset="0"/>
        </a:defRPr>
      </a:lvl3pPr>
      <a:lvl4pPr algn="ctr" rtl="0" fontAlgn="base">
        <a:spcBef>
          <a:spcPct val="0"/>
        </a:spcBef>
        <a:spcAft>
          <a:spcPct val="0"/>
        </a:spcAft>
        <a:defRPr sz="4400">
          <a:solidFill>
            <a:schemeClr val="tx2"/>
          </a:solidFill>
          <a:latin typeface="Arial" charset="0"/>
        </a:defRPr>
      </a:lvl4pPr>
      <a:lvl5pPr algn="ctr" rtl="0" fontAlgn="base">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fontAlgn="base">
        <a:spcBef>
          <a:spcPct val="20000"/>
        </a:spcBef>
        <a:spcAft>
          <a:spcPct val="0"/>
        </a:spcAft>
        <a:buChar char="•"/>
        <a:defRPr sz="3200">
          <a:solidFill>
            <a:schemeClr val="tx1"/>
          </a:solidFill>
          <a:latin typeface="+mn-lt"/>
          <a:ea typeface="+mn-ea"/>
          <a:cs typeface="+mn-cs"/>
        </a:defRPr>
      </a:lvl1pPr>
      <a:lvl2pPr marL="742950" indent="-285750" algn="l" rtl="0" fontAlgn="base">
        <a:spcBef>
          <a:spcPct val="20000"/>
        </a:spcBef>
        <a:spcAft>
          <a:spcPct val="0"/>
        </a:spcAft>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1676400" y="457200"/>
            <a:ext cx="7010400" cy="12954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37891" name="Rectangle 3"/>
          <p:cNvSpPr>
            <a:spLocks noGrp="1" noChangeArrowheads="1"/>
          </p:cNvSpPr>
          <p:nvPr>
            <p:ph type="body" idx="1"/>
          </p:nvPr>
        </p:nvSpPr>
        <p:spPr bwMode="auto">
          <a:xfrm>
            <a:off x="1676400" y="1981200"/>
            <a:ext cx="7010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gli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25604" name="Rectangle 4"/>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spcBef>
                <a:spcPct val="0"/>
              </a:spcBef>
              <a:buClrTx/>
              <a:buSzTx/>
              <a:buFontTx/>
              <a:buNone/>
              <a:defRPr sz="1200" b="0">
                <a:solidFill>
                  <a:srgbClr val="FFFFFF"/>
                </a:solidFill>
                <a:latin typeface="+mn-lt"/>
              </a:defRPr>
            </a:lvl1pPr>
          </a:lstStyle>
          <a:p>
            <a:pPr fontAlgn="base">
              <a:spcAft>
                <a:spcPct val="0"/>
              </a:spcAft>
              <a:defRPr/>
            </a:pPr>
            <a:endParaRPr lang="it-IT"/>
          </a:p>
        </p:txBody>
      </p:sp>
      <p:sp>
        <p:nvSpPr>
          <p:cNvPr id="25605" name="Rectangle 5"/>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spcBef>
                <a:spcPct val="0"/>
              </a:spcBef>
              <a:buClrTx/>
              <a:buSzTx/>
              <a:buFontTx/>
              <a:buNone/>
              <a:defRPr sz="1200" b="0">
                <a:solidFill>
                  <a:srgbClr val="FFFFFF"/>
                </a:solidFill>
                <a:latin typeface="+mn-lt"/>
              </a:defRPr>
            </a:lvl1pPr>
          </a:lstStyle>
          <a:p>
            <a:pPr fontAlgn="base">
              <a:spcAft>
                <a:spcPct val="0"/>
              </a:spcAft>
              <a:defRPr/>
            </a:pPr>
            <a:fld id="{672680F8-7115-4A45-9873-AC371B8A51FC}" type="slidenum">
              <a:rPr lang="it-IT"/>
              <a:pPr fontAlgn="base">
                <a:spcAft>
                  <a:spcPct val="0"/>
                </a:spcAft>
                <a:defRPr/>
              </a:pPr>
              <a:t>‹N›</a:t>
            </a:fld>
            <a:endParaRPr lang="it-IT"/>
          </a:p>
        </p:txBody>
      </p:sp>
      <p:sp>
        <p:nvSpPr>
          <p:cNvPr id="25606" name="Line 6"/>
          <p:cNvSpPr>
            <a:spLocks noChangeShapeType="1"/>
          </p:cNvSpPr>
          <p:nvPr/>
        </p:nvSpPr>
        <p:spPr bwMode="auto">
          <a:xfrm>
            <a:off x="266700" y="6172200"/>
            <a:ext cx="8610600" cy="0"/>
          </a:xfrm>
          <a:prstGeom prst="line">
            <a:avLst/>
          </a:prstGeom>
          <a:noFill/>
          <a:ln w="12700">
            <a:solidFill>
              <a:schemeClr val="tx2"/>
            </a:solidFill>
            <a:round/>
            <a:headEnd/>
            <a:tailEnd/>
          </a:ln>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07" name="Line 7"/>
          <p:cNvSpPr>
            <a:spLocks noChangeShapeType="1"/>
          </p:cNvSpPr>
          <p:nvPr/>
        </p:nvSpPr>
        <p:spPr bwMode="auto">
          <a:xfrm>
            <a:off x="228600" y="304800"/>
            <a:ext cx="8610600" cy="0"/>
          </a:xfrm>
          <a:prstGeom prst="line">
            <a:avLst/>
          </a:prstGeom>
          <a:noFill/>
          <a:ln w="76200">
            <a:solidFill>
              <a:schemeClr val="tx2"/>
            </a:solidFill>
            <a:round/>
            <a:headEnd/>
            <a:tailEnd/>
          </a:ln>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grpSp>
        <p:nvGrpSpPr>
          <p:cNvPr id="2" name="Group 8"/>
          <p:cNvGrpSpPr>
            <a:grpSpLocks/>
          </p:cNvGrpSpPr>
          <p:nvPr/>
        </p:nvGrpSpPr>
        <p:grpSpPr bwMode="auto">
          <a:xfrm>
            <a:off x="228600" y="457200"/>
            <a:ext cx="1246188" cy="1371600"/>
            <a:chOff x="144" y="288"/>
            <a:chExt cx="785" cy="864"/>
          </a:xfrm>
        </p:grpSpPr>
        <p:sp>
          <p:nvSpPr>
            <p:cNvPr id="25609" name="Rectangle 9"/>
            <p:cNvSpPr>
              <a:spLocks noChangeArrowheads="1"/>
            </p:cNvSpPr>
            <p:nvPr/>
          </p:nvSpPr>
          <p:spPr bwMode="auto">
            <a:xfrm>
              <a:off x="589" y="288"/>
              <a:ext cx="28" cy="534"/>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0" name="Rectangle 10"/>
            <p:cNvSpPr>
              <a:spLocks noChangeArrowheads="1"/>
            </p:cNvSpPr>
            <p:nvPr/>
          </p:nvSpPr>
          <p:spPr bwMode="auto">
            <a:xfrm>
              <a:off x="526" y="288"/>
              <a:ext cx="28" cy="470"/>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1" name="Rectangle 11"/>
            <p:cNvSpPr>
              <a:spLocks noChangeArrowheads="1"/>
            </p:cNvSpPr>
            <p:nvPr/>
          </p:nvSpPr>
          <p:spPr bwMode="auto">
            <a:xfrm>
              <a:off x="462" y="288"/>
              <a:ext cx="28" cy="401"/>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2" name="Rectangle 12"/>
            <p:cNvSpPr>
              <a:spLocks noChangeArrowheads="1"/>
            </p:cNvSpPr>
            <p:nvPr/>
          </p:nvSpPr>
          <p:spPr bwMode="auto">
            <a:xfrm>
              <a:off x="398" y="288"/>
              <a:ext cx="28" cy="334"/>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3" name="Rectangle 13"/>
            <p:cNvSpPr>
              <a:spLocks noChangeArrowheads="1"/>
            </p:cNvSpPr>
            <p:nvPr/>
          </p:nvSpPr>
          <p:spPr bwMode="auto">
            <a:xfrm>
              <a:off x="335" y="288"/>
              <a:ext cx="28" cy="269"/>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4" name="Rectangle 14"/>
            <p:cNvSpPr>
              <a:spLocks noChangeArrowheads="1"/>
            </p:cNvSpPr>
            <p:nvPr/>
          </p:nvSpPr>
          <p:spPr bwMode="auto">
            <a:xfrm>
              <a:off x="271" y="288"/>
              <a:ext cx="28" cy="197"/>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5" name="Rectangle 15"/>
            <p:cNvSpPr>
              <a:spLocks noChangeArrowheads="1"/>
            </p:cNvSpPr>
            <p:nvPr/>
          </p:nvSpPr>
          <p:spPr bwMode="auto">
            <a:xfrm>
              <a:off x="207" y="288"/>
              <a:ext cx="29" cy="136"/>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6" name="Rectangle 16"/>
            <p:cNvSpPr>
              <a:spLocks noChangeArrowheads="1"/>
            </p:cNvSpPr>
            <p:nvPr/>
          </p:nvSpPr>
          <p:spPr bwMode="auto">
            <a:xfrm>
              <a:off x="144" y="288"/>
              <a:ext cx="28" cy="68"/>
            </a:xfrm>
            <a:prstGeom prst="rect">
              <a:avLst/>
            </a:prstGeom>
            <a:solidFill>
              <a:schemeClr val="bg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7" name="Rectangle 17"/>
            <p:cNvSpPr>
              <a:spLocks noChangeArrowheads="1"/>
            </p:cNvSpPr>
            <p:nvPr/>
          </p:nvSpPr>
          <p:spPr bwMode="auto">
            <a:xfrm>
              <a:off x="653" y="288"/>
              <a:ext cx="26" cy="599"/>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8" name="Rectangle 18"/>
            <p:cNvSpPr>
              <a:spLocks noChangeArrowheads="1"/>
            </p:cNvSpPr>
            <p:nvPr/>
          </p:nvSpPr>
          <p:spPr bwMode="auto">
            <a:xfrm>
              <a:off x="715" y="288"/>
              <a:ext cx="26" cy="667"/>
            </a:xfrm>
            <a:prstGeom prst="rect">
              <a:avLst/>
            </a:prstGeom>
            <a:solidFill>
              <a:schemeClr val="accent2"/>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19" name="Rectangle 19"/>
            <p:cNvSpPr>
              <a:spLocks noChangeArrowheads="1"/>
            </p:cNvSpPr>
            <p:nvPr/>
          </p:nvSpPr>
          <p:spPr bwMode="auto">
            <a:xfrm>
              <a:off x="776" y="288"/>
              <a:ext cx="27" cy="731"/>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20" name="Rectangle 20"/>
            <p:cNvSpPr>
              <a:spLocks noChangeArrowheads="1"/>
            </p:cNvSpPr>
            <p:nvPr/>
          </p:nvSpPr>
          <p:spPr bwMode="auto">
            <a:xfrm>
              <a:off x="839" y="288"/>
              <a:ext cx="28" cy="800"/>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25621" name="Rectangle 21"/>
            <p:cNvSpPr>
              <a:spLocks noChangeArrowheads="1"/>
            </p:cNvSpPr>
            <p:nvPr/>
          </p:nvSpPr>
          <p:spPr bwMode="auto">
            <a:xfrm>
              <a:off x="902" y="288"/>
              <a:ext cx="27" cy="864"/>
            </a:xfrm>
            <a:prstGeom prst="rect">
              <a:avLst/>
            </a:prstGeom>
            <a:solidFill>
              <a:schemeClr val="accent1"/>
            </a:solidFill>
            <a:ln w="9525">
              <a:noFill/>
              <a:miter lim="800000"/>
              <a:headEnd/>
              <a:tailEnd/>
            </a:ln>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grpSp>
      <p:sp>
        <p:nvSpPr>
          <p:cNvPr id="25622" name="Rectangle 22"/>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spcBef>
                <a:spcPct val="0"/>
              </a:spcBef>
              <a:buClrTx/>
              <a:buSzTx/>
              <a:buFontTx/>
              <a:buNone/>
              <a:defRPr sz="1200" b="0">
                <a:solidFill>
                  <a:srgbClr val="FFFFFF"/>
                </a:solidFill>
                <a:latin typeface="+mn-lt"/>
              </a:defRPr>
            </a:lvl1pPr>
          </a:lstStyle>
          <a:p>
            <a:pPr fontAlgn="base">
              <a:spcAft>
                <a:spcPct val="0"/>
              </a:spcAft>
              <a:defRPr/>
            </a:pPr>
            <a:endParaRPr lang="it-IT"/>
          </a:p>
        </p:txBody>
      </p:sp>
    </p:spTree>
  </p:cSld>
  <p:clrMap bg1="dk2" tx1="lt1" bg2="dk1" tx2="lt2" accent1="accent1" accent2="accent2" accent3="accent3" accent4="accent4" accent5="accent5" accent6="accent6" hlink="hlink" folHlink="folHlink"/>
  <p:sldLayoutIdLst>
    <p:sldLayoutId id="2147483750" r:id="rId1"/>
    <p:sldLayoutId id="2147483751" r:id="rId2"/>
    <p:sldLayoutId id="2147483752" r:id="rId3"/>
    <p:sldLayoutId id="2147483753" r:id="rId4"/>
    <p:sldLayoutId id="2147483754" r:id="rId5"/>
    <p:sldLayoutId id="2147483755" r:id="rId6"/>
    <p:sldLayoutId id="2147483756" r:id="rId7"/>
    <p:sldLayoutId id="2147483757" r:id="rId8"/>
    <p:sldLayoutId id="2147483758" r:id="rId9"/>
    <p:sldLayoutId id="2147483759" r:id="rId10"/>
    <p:sldLayoutId id="2147483760" r:id="rId11"/>
    <p:sldLayoutId id="2147483761" r:id="rId12"/>
  </p:sldLayoutIdLst>
  <p:timing>
    <p:tnLst>
      <p:par>
        <p:cTn id="1" dur="indefinite" restart="never" nodeType="tmRoot"/>
      </p:par>
    </p:tnLst>
  </p:timing>
  <p:txStyles>
    <p:titleStyle>
      <a:lvl1pPr algn="l" rtl="0" eaLnBrk="0" fontAlgn="base" hangingPunct="0">
        <a:spcBef>
          <a:spcPct val="0"/>
        </a:spcBef>
        <a:spcAft>
          <a:spcPct val="0"/>
        </a:spcAft>
        <a:defRPr sz="3900">
          <a:solidFill>
            <a:schemeClr val="tx2"/>
          </a:solidFill>
          <a:latin typeface="+mj-lt"/>
          <a:ea typeface="+mj-ea"/>
          <a:cs typeface="+mj-cs"/>
        </a:defRPr>
      </a:lvl1pPr>
      <a:lvl2pPr algn="l" rtl="0" eaLnBrk="0" fontAlgn="base" hangingPunct="0">
        <a:spcBef>
          <a:spcPct val="0"/>
        </a:spcBef>
        <a:spcAft>
          <a:spcPct val="0"/>
        </a:spcAft>
        <a:defRPr sz="3900">
          <a:solidFill>
            <a:schemeClr val="tx2"/>
          </a:solidFill>
          <a:latin typeface="Arial" pitchFamily="34" charset="0"/>
        </a:defRPr>
      </a:lvl2pPr>
      <a:lvl3pPr algn="l" rtl="0" eaLnBrk="0" fontAlgn="base" hangingPunct="0">
        <a:spcBef>
          <a:spcPct val="0"/>
        </a:spcBef>
        <a:spcAft>
          <a:spcPct val="0"/>
        </a:spcAft>
        <a:defRPr sz="3900">
          <a:solidFill>
            <a:schemeClr val="tx2"/>
          </a:solidFill>
          <a:latin typeface="Arial" pitchFamily="34" charset="0"/>
        </a:defRPr>
      </a:lvl3pPr>
      <a:lvl4pPr algn="l" rtl="0" eaLnBrk="0" fontAlgn="base" hangingPunct="0">
        <a:spcBef>
          <a:spcPct val="0"/>
        </a:spcBef>
        <a:spcAft>
          <a:spcPct val="0"/>
        </a:spcAft>
        <a:defRPr sz="3900">
          <a:solidFill>
            <a:schemeClr val="tx2"/>
          </a:solidFill>
          <a:latin typeface="Arial" pitchFamily="34" charset="0"/>
        </a:defRPr>
      </a:lvl4pPr>
      <a:lvl5pPr algn="l" rtl="0" eaLnBrk="0" fontAlgn="base" hangingPunct="0">
        <a:spcBef>
          <a:spcPct val="0"/>
        </a:spcBef>
        <a:spcAft>
          <a:spcPct val="0"/>
        </a:spcAft>
        <a:defRPr sz="3900">
          <a:solidFill>
            <a:schemeClr val="tx2"/>
          </a:solidFill>
          <a:latin typeface="Arial" pitchFamily="34" charset="0"/>
        </a:defRPr>
      </a:lvl5pPr>
      <a:lvl6pPr marL="457200" algn="l" rtl="0" fontAlgn="base">
        <a:spcBef>
          <a:spcPct val="0"/>
        </a:spcBef>
        <a:spcAft>
          <a:spcPct val="0"/>
        </a:spcAft>
        <a:defRPr sz="3900">
          <a:solidFill>
            <a:schemeClr val="tx2"/>
          </a:solidFill>
          <a:latin typeface="Arial" pitchFamily="34" charset="0"/>
        </a:defRPr>
      </a:lvl6pPr>
      <a:lvl7pPr marL="914400" algn="l" rtl="0" fontAlgn="base">
        <a:spcBef>
          <a:spcPct val="0"/>
        </a:spcBef>
        <a:spcAft>
          <a:spcPct val="0"/>
        </a:spcAft>
        <a:defRPr sz="3900">
          <a:solidFill>
            <a:schemeClr val="tx2"/>
          </a:solidFill>
          <a:latin typeface="Arial" pitchFamily="34" charset="0"/>
        </a:defRPr>
      </a:lvl7pPr>
      <a:lvl8pPr marL="1371600" algn="l" rtl="0" fontAlgn="base">
        <a:spcBef>
          <a:spcPct val="0"/>
        </a:spcBef>
        <a:spcAft>
          <a:spcPct val="0"/>
        </a:spcAft>
        <a:defRPr sz="3900">
          <a:solidFill>
            <a:schemeClr val="tx2"/>
          </a:solidFill>
          <a:latin typeface="Arial" pitchFamily="34" charset="0"/>
        </a:defRPr>
      </a:lvl8pPr>
      <a:lvl9pPr marL="1828800" algn="l" rtl="0" fontAlgn="base">
        <a:spcBef>
          <a:spcPct val="0"/>
        </a:spcBef>
        <a:spcAft>
          <a:spcPct val="0"/>
        </a:spcAft>
        <a:defRPr sz="3900">
          <a:solidFill>
            <a:schemeClr val="tx2"/>
          </a:solidFill>
          <a:latin typeface="Arial" pitchFamily="34"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n-ea"/>
          <a:cs typeface="+mn-cs"/>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defRPr>
      </a:lvl5pPr>
      <a:lvl6pPr marL="25146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6pPr>
      <a:lvl7pPr marL="29718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7pPr>
      <a:lvl8pPr marL="34290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8pPr>
      <a:lvl9pPr marL="3886200" indent="-228600" algn="l" rtl="0" fontAlgn="base">
        <a:spcBef>
          <a:spcPct val="20000"/>
        </a:spcBef>
        <a:spcAft>
          <a:spcPct val="0"/>
        </a:spcAft>
        <a:buClr>
          <a:schemeClr val="accent1"/>
        </a:buClr>
        <a:buSzPct val="70000"/>
        <a:buFont typeface="Wingdings" pitchFamily="2" charset="2"/>
        <a:buChar char="o"/>
        <a:defRPr sz="2000">
          <a:solidFill>
            <a:schemeClr val="tx2"/>
          </a:solidFill>
          <a:latin typeface="+mn-lt"/>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026" name="Segnaposto titolo 1"/>
          <p:cNvSpPr>
            <a:spLocks noGrp="1"/>
          </p:cNvSpPr>
          <p:nvPr>
            <p:ph type="title"/>
          </p:nvPr>
        </p:nvSpPr>
        <p:spPr bwMode="auto">
          <a:xfrm>
            <a:off x="457200" y="274638"/>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it-IT" smtClean="0"/>
              <a:t>Fare clic per modificare lo stile del titolo</a:t>
            </a:r>
          </a:p>
        </p:txBody>
      </p:sp>
      <p:sp>
        <p:nvSpPr>
          <p:cNvPr id="1027" name="Segnaposto testo 2"/>
          <p:cNvSpPr>
            <a:spLocks noGrp="1"/>
          </p:cNvSpPr>
          <p:nvPr>
            <p:ph type="body" idx="1"/>
          </p:nvPr>
        </p:nvSpPr>
        <p:spPr bwMode="auto">
          <a:xfrm>
            <a:off x="457200" y="1600200"/>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a:defRPr/>
            </a:pPr>
            <a:fld id="{CF397261-F3EA-47CE-8BE9-CB9393B446E5}" type="datetimeFigureOut">
              <a:rPr lang="it-IT">
                <a:solidFill>
                  <a:prstClr val="black">
                    <a:tint val="75000"/>
                  </a:prstClr>
                </a:solidFill>
              </a:rPr>
              <a:pPr>
                <a:defRPr/>
              </a:pPr>
              <a:t>03/04/2014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a:defRPr/>
            </a:pPr>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defRPr>
            </a:lvl1pPr>
          </a:lstStyle>
          <a:p>
            <a:pPr>
              <a:defRPr/>
            </a:pPr>
            <a:fld id="{9BAA8B96-3869-4CA9-9BCC-3FD62C1A67B0}" type="slidenum">
              <a:rPr lang="it-IT">
                <a:solidFill>
                  <a:prstClr val="black">
                    <a:tint val="75000"/>
                  </a:prstClr>
                </a:solidFill>
              </a:rPr>
              <a:pPr>
                <a:def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63" r:id="rId1"/>
    <p:sldLayoutId id="2147483764" r:id="rId2"/>
    <p:sldLayoutId id="2147483765" r:id="rId3"/>
    <p:sldLayoutId id="2147483766" r:id="rId4"/>
    <p:sldLayoutId id="2147483767" r:id="rId5"/>
    <p:sldLayoutId id="2147483768" r:id="rId6"/>
    <p:sldLayoutId id="2147483769" r:id="rId7"/>
    <p:sldLayoutId id="2147483770" r:id="rId8"/>
    <p:sldLayoutId id="2147483771" r:id="rId9"/>
    <p:sldLayoutId id="2147483772" r:id="rId10"/>
    <p:sldLayoutId id="214748377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titolo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it-IT" smtClean="0"/>
              <a:t>Fare clic per modificare lo stile del titolo</a:t>
            </a:r>
            <a:endParaRPr lang="it-IT"/>
          </a:p>
        </p:txBody>
      </p:sp>
      <p:sp>
        <p:nvSpPr>
          <p:cNvPr id="3" name="Segnaposto testo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it-IT" smtClean="0"/>
              <a:t>Fare clic per modificare stili del testo dello schema</a:t>
            </a:r>
          </a:p>
          <a:p>
            <a:pPr lvl="1"/>
            <a:r>
              <a:rPr lang="it-IT" smtClean="0"/>
              <a:t>Secondo livello</a:t>
            </a:r>
          </a:p>
          <a:p>
            <a:pPr lvl="2"/>
            <a:r>
              <a:rPr lang="it-IT" smtClean="0"/>
              <a:t>Terzo livello</a:t>
            </a:r>
          </a:p>
          <a:p>
            <a:pPr lvl="3"/>
            <a:r>
              <a:rPr lang="it-IT" smtClean="0"/>
              <a:t>Quarto livello</a:t>
            </a:r>
          </a:p>
          <a:p>
            <a:pPr lvl="4"/>
            <a:r>
              <a:rPr lang="it-IT" smtClean="0"/>
              <a:t>Quinto livello</a:t>
            </a:r>
            <a:endParaRPr lang="it-IT"/>
          </a:p>
        </p:txBody>
      </p:sp>
      <p:sp>
        <p:nvSpPr>
          <p:cNvPr id="4" name="Segnaposto data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457819E-DDDA-4B65-A355-646BB0294D27}" type="datetimeFigureOut">
              <a:rPr lang="it-IT" smtClean="0">
                <a:solidFill>
                  <a:prstClr val="black">
                    <a:tint val="75000"/>
                  </a:prstClr>
                </a:solidFill>
              </a:rPr>
              <a:pPr/>
              <a:t>03/04/2014</a:t>
            </a:fld>
            <a:endParaRPr lang="it-IT">
              <a:solidFill>
                <a:prstClr val="black">
                  <a:tint val="75000"/>
                </a:prstClr>
              </a:solidFill>
            </a:endParaRPr>
          </a:p>
        </p:txBody>
      </p:sp>
      <p:sp>
        <p:nvSpPr>
          <p:cNvPr id="5" name="Segnaposto piè di pagina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it-IT">
              <a:solidFill>
                <a:prstClr val="black">
                  <a:tint val="75000"/>
                </a:prstClr>
              </a:solidFill>
            </a:endParaRPr>
          </a:p>
        </p:txBody>
      </p:sp>
      <p:sp>
        <p:nvSpPr>
          <p:cNvPr id="6" name="Segnaposto numero diapositiva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B0AE2B4-44EA-4C07-9471-D5C965D7DE0C}" type="slidenum">
              <a:rPr lang="it-IT" smtClean="0">
                <a:solidFill>
                  <a:prstClr val="black">
                    <a:tint val="75000"/>
                  </a:prstClr>
                </a:solidFill>
              </a:rPr>
              <a:pPr/>
              <a:t>‹N›</a:t>
            </a:fld>
            <a:endParaRPr lang="it-IT">
              <a:solidFill>
                <a:prstClr val="black">
                  <a:tint val="75000"/>
                </a:prstClr>
              </a:solidFill>
            </a:endParaRPr>
          </a:p>
        </p:txBody>
      </p:sp>
    </p:spTree>
  </p:cSld>
  <p:clrMap bg1="lt1" tx1="dk1" bg2="lt2" tx2="dk2" accent1="accent1" accent2="accent2" accent3="accent3" accent4="accent4" accent5="accent5" accent6="accent6" hlink="hlink" folHlink="folHlink"/>
  <p:sldLayoutIdLst>
    <p:sldLayoutId id="2147483775" r:id="rId1"/>
    <p:sldLayoutId id="2147483776" r:id="rId2"/>
    <p:sldLayoutId id="2147483777" r:id="rId3"/>
    <p:sldLayoutId id="2147483778" r:id="rId4"/>
    <p:sldLayoutId id="2147483779" r:id="rId5"/>
    <p:sldLayoutId id="2147483780" r:id="rId6"/>
    <p:sldLayoutId id="2147483781" r:id="rId7"/>
    <p:sldLayoutId id="2147483782" r:id="rId8"/>
    <p:sldLayoutId id="2147483783" r:id="rId9"/>
    <p:sldLayoutId id="2147483784" r:id="rId10"/>
    <p:sldLayoutId id="2147483785"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jpeg"/><Relationship Id="rId1" Type="http://schemas.openxmlformats.org/officeDocument/2006/relationships/slideLayout" Target="../slideLayouts/slideLayout4.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2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5.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5.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46.xml"/></Relationships>
</file>

<file path=ppt/slides/_rels/slide35.xml.rels><?xml version="1.0" encoding="UTF-8" standalone="yes"?>
<Relationships xmlns="http://schemas.openxmlformats.org/package/2006/relationships"><Relationship Id="rId3" Type="http://schemas.openxmlformats.org/officeDocument/2006/relationships/oleObject" Target="../embeddings/Documento_di_Microsoft_Office_Word_97_-_20031.doc"/><Relationship Id="rId2" Type="http://schemas.openxmlformats.org/officeDocument/2006/relationships/slideLayout" Target="../slideLayouts/slideLayout35.xml"/><Relationship Id="rId1" Type="http://schemas.openxmlformats.org/officeDocument/2006/relationships/vmlDrawing" Target="../drawings/vmlDrawing1.vml"/></Relationships>
</file>

<file path=ppt/slides/_rels/slide36.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40.xml"/></Relationships>
</file>

<file path=ppt/slides/_rels/slide37.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38.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39.xml.rels><?xml version="1.0" encoding="UTF-8" standalone="yes"?>
<Relationships xmlns="http://schemas.openxmlformats.org/package/2006/relationships"><Relationship Id="rId3" Type="http://schemas.openxmlformats.org/officeDocument/2006/relationships/oleObject" Target="../embeddings/Documento_di_Microsoft_Office_Word_97_-_20032.doc"/><Relationship Id="rId2" Type="http://schemas.openxmlformats.org/officeDocument/2006/relationships/slideLayout" Target="../slideLayouts/slideLayout35.xml"/><Relationship Id="rId1" Type="http://schemas.openxmlformats.org/officeDocument/2006/relationships/vmlDrawing" Target="../drawings/vmlDrawing2.v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40.xml"/></Relationships>
</file>

<file path=ppt/slides/_rels/slide41.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42.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43.xml.rels><?xml version="1.0" encoding="UTF-8" standalone="yes"?>
<Relationships xmlns="http://schemas.openxmlformats.org/package/2006/relationships"><Relationship Id="rId3" Type="http://schemas.openxmlformats.org/officeDocument/2006/relationships/oleObject" Target="../embeddings/Documento_di_Microsoft_Office_Word_97_-_20033.doc"/><Relationship Id="rId2" Type="http://schemas.openxmlformats.org/officeDocument/2006/relationships/slideLayout" Target="../slideLayouts/slideLayout35.xml"/><Relationship Id="rId1" Type="http://schemas.openxmlformats.org/officeDocument/2006/relationships/vmlDrawing" Target="../drawings/vmlDrawing3.vml"/></Relationships>
</file>

<file path=ppt/slides/_rels/slide44.xml.rels><?xml version="1.0" encoding="UTF-8" standalone="yes"?>
<Relationships xmlns="http://schemas.openxmlformats.org/package/2006/relationships"><Relationship Id="rId2" Type="http://schemas.openxmlformats.org/officeDocument/2006/relationships/image" Target="../media/image17.wmf"/><Relationship Id="rId1" Type="http://schemas.openxmlformats.org/officeDocument/2006/relationships/slideLayout" Target="../slideLayouts/slideLayout40.xml"/></Relationships>
</file>

<file path=ppt/slides/_rels/slide45.xml.rels><?xml version="1.0" encoding="UTF-8" standalone="yes"?>
<Relationships xmlns="http://schemas.openxmlformats.org/package/2006/relationships"><Relationship Id="rId2" Type="http://schemas.openxmlformats.org/officeDocument/2006/relationships/image" Target="../media/image18.wmf"/><Relationship Id="rId1" Type="http://schemas.openxmlformats.org/officeDocument/2006/relationships/slideLayout" Target="../slideLayouts/slideLayout35.xml"/></Relationships>
</file>

<file path=ppt/slides/_rels/slide4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35.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0.xml"/></Relationships>
</file>

<file path=ppt/slides/_rels/slide4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40.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53.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53.xml"/><Relationship Id="rId4" Type="http://schemas.openxmlformats.org/officeDocument/2006/relationships/image" Target="../media/image23.jpeg"/></Relationships>
</file>

<file path=ppt/slides/_rels/slide5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1.xml"/><Relationship Id="rId1" Type="http://schemas.openxmlformats.org/officeDocument/2006/relationships/slideLayout" Target="../slideLayouts/slideLayout53.xml"/></Relationships>
</file>

<file path=ppt/slides/_rels/slide52.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5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53.xml"/></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53.xml"/><Relationship Id="rId1" Type="http://schemas.openxmlformats.org/officeDocument/2006/relationships/vmlDrawing" Target="../drawings/vmlDrawing4.vml"/><Relationship Id="rId4" Type="http://schemas.openxmlformats.org/officeDocument/2006/relationships/oleObject" Target="../embeddings/oleObject1.bin"/></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58.xml"/><Relationship Id="rId1" Type="http://schemas.openxmlformats.org/officeDocument/2006/relationships/vmlDrawing" Target="../drawings/vmlDrawing5.vml"/><Relationship Id="rId4" Type="http://schemas.openxmlformats.org/officeDocument/2006/relationships/oleObject" Target="../embeddings/oleObject2.bin"/></Relationships>
</file>

<file path=ppt/slides/_rels/slide56.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3.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8.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50.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50.xml"/></Relationships>
</file>

<file path=ppt/slides/_rels/slide6.xml.rels><?xml version="1.0" encoding="UTF-8" standalone="yes"?>
<Relationships xmlns="http://schemas.openxmlformats.org/package/2006/relationships"><Relationship Id="rId3" Type="http://schemas.openxmlformats.org/officeDocument/2006/relationships/hyperlink" Target="http://www.ncbi.nlm.nih.gov/pubmed?term=%22Kearney%20Y%22%5bAuthor%5d" TargetMode="External"/><Relationship Id="rId2" Type="http://schemas.openxmlformats.org/officeDocument/2006/relationships/hyperlink" Target="http://www.ncbi.nlm.nih.gov/pubmed?term=%22Cullen%20W%22%5bAuthor%5d" TargetMode="External"/><Relationship Id="rId1" Type="http://schemas.openxmlformats.org/officeDocument/2006/relationships/slideLayout" Target="../slideLayouts/slideLayout7.xml"/><Relationship Id="rId4" Type="http://schemas.openxmlformats.org/officeDocument/2006/relationships/hyperlink" Target="http://www.ncbi.nlm.nih.gov/pubmed?term=%22Bury%20G%22%5bAuthor%5d" TargetMode="External"/></Relationships>
</file>

<file path=ppt/slides/_rels/slide60.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6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50.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7.xml"/><Relationship Id="rId2" Type="http://schemas.openxmlformats.org/officeDocument/2006/relationships/slideLayout" Target="../slideLayouts/slideLayout53.xml"/><Relationship Id="rId1" Type="http://schemas.openxmlformats.org/officeDocument/2006/relationships/vmlDrawing" Target="../drawings/vmlDrawing6.vml"/><Relationship Id="rId4" Type="http://schemas.openxmlformats.org/officeDocument/2006/relationships/oleObject" Target="../embeddings/oleObject3.bin"/></Relationships>
</file>

<file path=ppt/slides/_rels/slide63.xml.rels><?xml version="1.0" encoding="UTF-8" standalone="yes"?>
<Relationships xmlns="http://schemas.openxmlformats.org/package/2006/relationships"><Relationship Id="rId3" Type="http://schemas.openxmlformats.org/officeDocument/2006/relationships/notesSlide" Target="../notesSlides/notesSlide18.xml"/><Relationship Id="rId2" Type="http://schemas.openxmlformats.org/officeDocument/2006/relationships/slideLayout" Target="../slideLayouts/slideLayout50.xml"/><Relationship Id="rId1" Type="http://schemas.openxmlformats.org/officeDocument/2006/relationships/vmlDrawing" Target="../drawings/vmlDrawing7.vml"/><Relationship Id="rId4" Type="http://schemas.openxmlformats.org/officeDocument/2006/relationships/oleObject" Target="../embeddings/oleObject4.bin"/></Relationships>
</file>

<file path=ppt/slides/_rels/slide64.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3.xml"/></Relationships>
</file>

<file path=ppt/slides/_rels/slide65.xml.rels><?xml version="1.0" encoding="UTF-8" standalone="yes"?>
<Relationships xmlns="http://schemas.openxmlformats.org/package/2006/relationships"><Relationship Id="rId3" Type="http://schemas.openxmlformats.org/officeDocument/2006/relationships/oleObject" Target="../embeddings/oleObject5.bin"/><Relationship Id="rId2" Type="http://schemas.openxmlformats.org/officeDocument/2006/relationships/slideLayout" Target="../slideLayouts/slideLayout48.xml"/><Relationship Id="rId1" Type="http://schemas.openxmlformats.org/officeDocument/2006/relationships/vmlDrawing" Target="../drawings/vmlDrawing8.vml"/></Relationships>
</file>

<file path=ppt/slides/_rels/slide66.xml.rels><?xml version="1.0" encoding="UTF-8" standalone="yes"?>
<Relationships xmlns="http://schemas.openxmlformats.org/package/2006/relationships"><Relationship Id="rId3" Type="http://schemas.openxmlformats.org/officeDocument/2006/relationships/oleObject" Target="../embeddings/oleObject6.bin"/><Relationship Id="rId2" Type="http://schemas.openxmlformats.org/officeDocument/2006/relationships/slideLayout" Target="../slideLayouts/slideLayout50.xml"/><Relationship Id="rId1" Type="http://schemas.openxmlformats.org/officeDocument/2006/relationships/vmlDrawing" Target="../drawings/vmlDrawing9.vml"/><Relationship Id="rId4" Type="http://schemas.openxmlformats.org/officeDocument/2006/relationships/oleObject" Target="../embeddings/oleObject7.bin"/></Relationships>
</file>

<file path=ppt/slides/_rels/slide67.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0.xml"/><Relationship Id="rId1" Type="http://schemas.openxmlformats.org/officeDocument/2006/relationships/vmlDrawing" Target="../drawings/vmlDrawing10.vml"/><Relationship Id="rId4" Type="http://schemas.openxmlformats.org/officeDocument/2006/relationships/oleObject" Target="../embeddings/oleObject9.bin"/></Relationships>
</file>

<file path=ppt/slides/_rels/slide68.xml.rels><?xml version="1.0" encoding="UTF-8" standalone="yes"?>
<Relationships xmlns="http://schemas.openxmlformats.org/package/2006/relationships"><Relationship Id="rId3" Type="http://schemas.openxmlformats.org/officeDocument/2006/relationships/diagramLayout" Target="../diagrams/layout2.xml"/><Relationship Id="rId2" Type="http://schemas.openxmlformats.org/officeDocument/2006/relationships/diagramData" Target="../diagrams/data2.xml"/><Relationship Id="rId1" Type="http://schemas.openxmlformats.org/officeDocument/2006/relationships/slideLayout" Target="../slideLayouts/slideLayout60.xml"/><Relationship Id="rId6" Type="http://schemas.microsoft.com/office/2007/relationships/diagramDrawing" Target="../diagrams/drawing2.xml"/><Relationship Id="rId5" Type="http://schemas.openxmlformats.org/officeDocument/2006/relationships/diagramColors" Target="../diagrams/colors2.xml"/><Relationship Id="rId4" Type="http://schemas.openxmlformats.org/officeDocument/2006/relationships/diagramQuickStyle" Target="../diagrams/quickStyle2.xml"/></Relationships>
</file>

<file path=ppt/slides/_rels/slide7.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5.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76.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ctrTitle"/>
          </p:nvPr>
        </p:nvSpPr>
        <p:spPr/>
        <p:txBody>
          <a:bodyPr/>
          <a:lstStyle/>
          <a:p>
            <a:endParaRPr lang="it-IT"/>
          </a:p>
        </p:txBody>
      </p:sp>
      <p:pic>
        <p:nvPicPr>
          <p:cNvPr id="1026" name="Picture 2"/>
          <p:cNvPicPr>
            <a:picLocks noChangeAspect="1" noChangeArrowheads="1"/>
          </p:cNvPicPr>
          <p:nvPr/>
        </p:nvPicPr>
        <p:blipFill>
          <a:blip r:embed="rId2" cstate="print"/>
          <a:srcRect/>
          <a:stretch>
            <a:fillRect/>
          </a:stretch>
        </p:blipFill>
        <p:spPr bwMode="auto">
          <a:xfrm>
            <a:off x="0" y="260648"/>
            <a:ext cx="9144000" cy="468052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tx2"/>
            </a:solidFill>
          </a:ln>
        </p:spPr>
        <p:txBody>
          <a:bodyPr>
            <a:normAutofit/>
          </a:bodyPr>
          <a:lstStyle/>
          <a:p>
            <a:r>
              <a:rPr lang="it-IT" sz="6000" b="1" dirty="0" smtClean="0">
                <a:solidFill>
                  <a:schemeClr val="tx2"/>
                </a:solidFill>
                <a:latin typeface="Arial Narrow"/>
                <a:cs typeface="Arial Narrow"/>
              </a:rPr>
              <a:t>S</a:t>
            </a:r>
            <a:r>
              <a:rPr lang="it-IT" sz="5400" dirty="0" smtClean="0">
                <a:solidFill>
                  <a:schemeClr val="tx2"/>
                </a:solidFill>
                <a:latin typeface="Arial Narrow"/>
                <a:cs typeface="Arial Narrow"/>
              </a:rPr>
              <a:t>oggettività </a:t>
            </a:r>
            <a:endParaRPr lang="it-IT" sz="5400" dirty="0">
              <a:solidFill>
                <a:schemeClr val="tx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1">
              <a:lumMod val="20000"/>
              <a:lumOff val="80000"/>
            </a:schemeClr>
          </a:solidFill>
        </p:spPr>
        <p:txBody>
          <a:bodyPr>
            <a:normAutofit fontScale="92500" lnSpcReduction="20000"/>
          </a:bodyPr>
          <a:lstStyle/>
          <a:p>
            <a:pPr marL="457200" lvl="1" indent="0">
              <a:buNone/>
            </a:pPr>
            <a:r>
              <a:rPr lang="it-IT" sz="3000" b="1" dirty="0" smtClean="0">
                <a:solidFill>
                  <a:schemeClr val="tx2"/>
                </a:solidFill>
                <a:latin typeface="Arial Narrow"/>
                <a:cs typeface="Arial Narrow"/>
              </a:rPr>
              <a:t>Astenia</a:t>
            </a:r>
            <a:r>
              <a:rPr lang="it-IT" sz="3000" dirty="0" smtClean="0">
                <a:solidFill>
                  <a:schemeClr val="tx2"/>
                </a:solidFill>
                <a:latin typeface="Arial Narrow"/>
                <a:cs typeface="Arial Narrow"/>
              </a:rPr>
              <a:t>: presente anche a riposo, ma aggravata dallo sforzo fisico. </a:t>
            </a:r>
          </a:p>
          <a:p>
            <a:pPr marL="457200" lvl="1" indent="0">
              <a:buNone/>
            </a:pPr>
            <a:r>
              <a:rPr lang="it-IT" sz="3000" b="1" dirty="0" smtClean="0">
                <a:solidFill>
                  <a:schemeClr val="tx2"/>
                </a:solidFill>
                <a:latin typeface="Arial Narrow"/>
                <a:cs typeface="Arial Narrow"/>
              </a:rPr>
              <a:t>Calo ponderale</a:t>
            </a:r>
            <a:r>
              <a:rPr lang="it-IT" sz="3000" dirty="0" smtClean="0">
                <a:solidFill>
                  <a:schemeClr val="tx2"/>
                </a:solidFill>
                <a:latin typeface="Arial Narrow"/>
                <a:cs typeface="Arial Narrow"/>
              </a:rPr>
              <a:t> di 5 Kg in 12 mesi.</a:t>
            </a:r>
          </a:p>
          <a:p>
            <a:pPr marL="457200" lvl="1" indent="0">
              <a:buNone/>
            </a:pPr>
            <a:r>
              <a:rPr lang="it-IT" sz="3000" b="1" dirty="0" smtClean="0">
                <a:solidFill>
                  <a:schemeClr val="tx2"/>
                </a:solidFill>
                <a:latin typeface="Arial Narrow"/>
                <a:cs typeface="Arial Narrow"/>
              </a:rPr>
              <a:t>Febbricola</a:t>
            </a:r>
            <a:r>
              <a:rPr lang="it-IT" sz="3000" dirty="0" smtClean="0">
                <a:solidFill>
                  <a:schemeClr val="tx2"/>
                </a:solidFill>
                <a:latin typeface="Arial Narrow"/>
                <a:cs typeface="Arial Narrow"/>
              </a:rPr>
              <a:t> serotina da un mese (&lt; 38°C)</a:t>
            </a:r>
          </a:p>
          <a:p>
            <a:pPr marL="457200" lvl="1" indent="0">
              <a:buNone/>
            </a:pPr>
            <a:r>
              <a:rPr lang="it-IT" sz="3000" b="1" dirty="0" smtClean="0">
                <a:solidFill>
                  <a:srgbClr val="1F497D"/>
                </a:solidFill>
                <a:latin typeface="Arial Narrow"/>
                <a:cs typeface="Arial Narrow"/>
              </a:rPr>
              <a:t>Sintomi associati? </a:t>
            </a:r>
            <a:r>
              <a:rPr lang="it-IT" sz="3000" dirty="0" smtClean="0">
                <a:latin typeface="Arial Narrow"/>
                <a:cs typeface="Arial Narrow"/>
              </a:rPr>
              <a:t>Nausea/vomito? Diarrea? Artralgie? Infezioni ricorrenti? Calo dell’appetito? </a:t>
            </a:r>
            <a:r>
              <a:rPr lang="it-IT" sz="3000" dirty="0" smtClean="0">
                <a:solidFill>
                  <a:schemeClr val="accent1"/>
                </a:solidFill>
                <a:latin typeface="Arial Narrow"/>
                <a:cs typeface="Arial Narrow"/>
                <a:sym typeface="Wingdings" pitchFamily="2" charset="2"/>
              </a:rPr>
              <a:t> </a:t>
            </a:r>
            <a:r>
              <a:rPr lang="it-IT" sz="3000" b="1" dirty="0" smtClean="0">
                <a:solidFill>
                  <a:schemeClr val="accent1"/>
                </a:solidFill>
                <a:latin typeface="Arial Narrow"/>
                <a:cs typeface="Arial Narrow"/>
                <a:sym typeface="Wingdings" pitchFamily="2" charset="2"/>
              </a:rPr>
              <a:t>NO</a:t>
            </a:r>
            <a:endParaRPr lang="it-IT" sz="3000" b="1" dirty="0" smtClean="0">
              <a:solidFill>
                <a:schemeClr val="accent1"/>
              </a:solidFill>
              <a:latin typeface="Arial Narrow"/>
              <a:cs typeface="Arial Narrow"/>
            </a:endParaRPr>
          </a:p>
          <a:p>
            <a:pPr marL="457200" lvl="1" indent="0">
              <a:buNone/>
            </a:pPr>
            <a:r>
              <a:rPr lang="it-IT" sz="3000" b="1" dirty="0" smtClean="0">
                <a:solidFill>
                  <a:srgbClr val="1F497D"/>
                </a:solidFill>
                <a:latin typeface="Arial Narrow"/>
                <a:cs typeface="Arial Narrow"/>
              </a:rPr>
              <a:t>Familiarità: </a:t>
            </a:r>
            <a:r>
              <a:rPr lang="it-IT" sz="3000" dirty="0" smtClean="0">
                <a:solidFill>
                  <a:srgbClr val="1F497D"/>
                </a:solidFill>
                <a:latin typeface="Arial Narrow"/>
                <a:cs typeface="Arial Narrow"/>
              </a:rPr>
              <a:t>K. Colon padre, morto a 82 anni per IMA</a:t>
            </a:r>
          </a:p>
          <a:p>
            <a:pPr marL="457200" lvl="1" indent="0">
              <a:buNone/>
            </a:pPr>
            <a:r>
              <a:rPr lang="it-IT" sz="3000" dirty="0" smtClean="0">
                <a:latin typeface="Arial Narrow"/>
                <a:cs typeface="Arial Narrow"/>
              </a:rPr>
              <a:t>Non ha partecipato allo screening ASL per la prevenzione del K. Colon</a:t>
            </a:r>
          </a:p>
          <a:p>
            <a:pPr marL="457200" lvl="1" indent="0">
              <a:buNone/>
            </a:pPr>
            <a:r>
              <a:rPr lang="it-IT" sz="3000" b="1" dirty="0" smtClean="0">
                <a:solidFill>
                  <a:srgbClr val="1F497D"/>
                </a:solidFill>
                <a:latin typeface="Arial Narrow"/>
                <a:cs typeface="Arial Narrow"/>
              </a:rPr>
              <a:t>Anamnesi farmacologica: </a:t>
            </a:r>
          </a:p>
          <a:p>
            <a:pPr marL="457200" lvl="1" indent="0">
              <a:buNone/>
            </a:pPr>
            <a:r>
              <a:rPr lang="it-IT" sz="3000" dirty="0" err="1" smtClean="0">
                <a:solidFill>
                  <a:srgbClr val="1F497D"/>
                </a:solidFill>
                <a:latin typeface="Arial Narrow"/>
                <a:cs typeface="Arial Narrow"/>
              </a:rPr>
              <a:t>Ramipril</a:t>
            </a:r>
            <a:r>
              <a:rPr lang="it-IT" sz="3000" dirty="0" smtClean="0">
                <a:solidFill>
                  <a:srgbClr val="1F497D"/>
                </a:solidFill>
                <a:latin typeface="Arial Narrow"/>
                <a:cs typeface="Arial Narrow"/>
              </a:rPr>
              <a:t> 2,5 mg h 8-20</a:t>
            </a:r>
          </a:p>
          <a:p>
            <a:pPr marL="457200" lvl="1" indent="0">
              <a:buNone/>
            </a:pPr>
            <a:r>
              <a:rPr lang="it-IT" sz="3000" dirty="0" smtClean="0">
                <a:solidFill>
                  <a:srgbClr val="1F497D"/>
                </a:solidFill>
                <a:latin typeface="Arial Narrow"/>
                <a:cs typeface="Arial Narrow"/>
              </a:rPr>
              <a:t>8 anni or sono </a:t>
            </a:r>
            <a:r>
              <a:rPr lang="it-IT" sz="3000" dirty="0" err="1" smtClean="0">
                <a:solidFill>
                  <a:srgbClr val="1F497D"/>
                </a:solidFill>
                <a:latin typeface="Arial Narrow"/>
                <a:cs typeface="Arial Narrow"/>
              </a:rPr>
              <a:t>Citalopram</a:t>
            </a:r>
            <a:r>
              <a:rPr lang="it-IT" sz="3000" dirty="0" smtClean="0">
                <a:solidFill>
                  <a:srgbClr val="1F497D"/>
                </a:solidFill>
                <a:latin typeface="Arial Narrow"/>
                <a:cs typeface="Arial Narrow"/>
              </a:rPr>
              <a:t> 10 mg h 8 per 10 mesi</a:t>
            </a:r>
          </a:p>
          <a:p>
            <a:pPr marL="457200" lvl="1" indent="0">
              <a:buNone/>
            </a:pPr>
            <a:r>
              <a:rPr lang="it-IT" sz="3000" dirty="0" smtClean="0">
                <a:solidFill>
                  <a:srgbClr val="1F497D"/>
                </a:solidFill>
                <a:latin typeface="Arial Narrow"/>
                <a:cs typeface="Arial Narrow"/>
              </a:rPr>
              <a:t>Nega l’assunzione di altri farmaci o sostanze</a:t>
            </a:r>
          </a:p>
          <a:p>
            <a:pPr marL="457200" lvl="1" indent="0">
              <a:buNone/>
            </a:pPr>
            <a:endParaRPr lang="it-IT" sz="3400" dirty="0" smtClean="0">
              <a:solidFill>
                <a:srgbClr val="1F497D"/>
              </a:solidFill>
              <a:latin typeface="Arial Narrow"/>
              <a:cs typeface="Arial Narrow"/>
            </a:endParaRPr>
          </a:p>
        </p:txBody>
      </p:sp>
    </p:spTree>
    <p:extLst>
      <p:ext uri="{BB962C8B-B14F-4D97-AF65-F5344CB8AC3E}">
        <p14:creationId xmlns:p14="http://schemas.microsoft.com/office/powerpoint/2010/main" xmlns="" val="3485942187"/>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accent2"/>
            </a:solidFill>
          </a:ln>
        </p:spPr>
        <p:txBody>
          <a:bodyPr>
            <a:normAutofit/>
          </a:bodyPr>
          <a:lstStyle/>
          <a:p>
            <a:r>
              <a:rPr lang="it-IT" sz="6000" b="1" dirty="0" smtClean="0">
                <a:solidFill>
                  <a:schemeClr val="accent2"/>
                </a:solidFill>
                <a:latin typeface="Arial Narrow"/>
                <a:cs typeface="Arial Narrow"/>
              </a:rPr>
              <a:t>O</a:t>
            </a:r>
            <a:r>
              <a:rPr lang="it-IT" sz="5400" dirty="0" smtClean="0">
                <a:solidFill>
                  <a:schemeClr val="accent2"/>
                </a:solidFill>
                <a:latin typeface="Arial Narrow"/>
                <a:cs typeface="Arial Narrow"/>
              </a:rPr>
              <a:t>ggettività </a:t>
            </a:r>
            <a:endParaRPr lang="it-IT" sz="5400" dirty="0">
              <a:solidFill>
                <a:schemeClr val="accent2"/>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2">
              <a:lumMod val="20000"/>
              <a:lumOff val="80000"/>
            </a:schemeClr>
          </a:solidFill>
        </p:spPr>
        <p:txBody>
          <a:bodyPr>
            <a:normAutofit fontScale="85000" lnSpcReduction="20000"/>
          </a:bodyPr>
          <a:lstStyle/>
          <a:p>
            <a:pPr marL="457200" lvl="1" indent="0">
              <a:buNone/>
            </a:pPr>
            <a:r>
              <a:rPr lang="it-IT" sz="3400" b="1" dirty="0" smtClean="0">
                <a:solidFill>
                  <a:schemeClr val="accent2">
                    <a:lumMod val="75000"/>
                  </a:schemeClr>
                </a:solidFill>
                <a:latin typeface="Arial Narrow"/>
                <a:cs typeface="Arial Narrow"/>
              </a:rPr>
              <a:t>Esame</a:t>
            </a:r>
            <a:r>
              <a:rPr lang="it-IT" sz="3400" b="1" dirty="0" smtClean="0">
                <a:solidFill>
                  <a:srgbClr val="C0504D"/>
                </a:solidFill>
                <a:latin typeface="Arial Narrow"/>
                <a:cs typeface="Arial Narrow"/>
              </a:rPr>
              <a:t> </a:t>
            </a:r>
            <a:r>
              <a:rPr lang="it-IT" sz="3400" b="1" dirty="0" smtClean="0">
                <a:solidFill>
                  <a:schemeClr val="accent2">
                    <a:lumMod val="75000"/>
                  </a:schemeClr>
                </a:solidFill>
                <a:latin typeface="Arial Narrow"/>
                <a:cs typeface="Arial Narrow"/>
              </a:rPr>
              <a:t>Obiettivo Generale:</a:t>
            </a:r>
          </a:p>
          <a:p>
            <a:pPr marL="457200" lvl="1" indent="0">
              <a:buNone/>
            </a:pPr>
            <a:r>
              <a:rPr lang="it-IT" sz="2400" dirty="0" smtClean="0">
                <a:latin typeface="Arial Narrow"/>
                <a:cs typeface="Arial Narrow"/>
              </a:rPr>
              <a:t>FC </a:t>
            </a:r>
            <a:r>
              <a:rPr lang="it-IT" sz="2400" dirty="0" smtClean="0">
                <a:solidFill>
                  <a:schemeClr val="accent2">
                    <a:lumMod val="75000"/>
                  </a:schemeClr>
                </a:solidFill>
                <a:latin typeface="Arial Narrow"/>
                <a:cs typeface="Arial Narrow"/>
              </a:rPr>
              <a:t>76r</a:t>
            </a:r>
            <a:r>
              <a:rPr lang="it-IT" sz="2400" dirty="0" smtClean="0">
                <a:latin typeface="Arial Narrow"/>
                <a:cs typeface="Arial Narrow"/>
              </a:rPr>
              <a:t>, PA </a:t>
            </a:r>
            <a:r>
              <a:rPr lang="it-IT" sz="2400" dirty="0" smtClean="0">
                <a:solidFill>
                  <a:schemeClr val="accent2">
                    <a:lumMod val="75000"/>
                  </a:schemeClr>
                </a:solidFill>
                <a:latin typeface="Arial Narrow"/>
                <a:cs typeface="Arial Narrow"/>
              </a:rPr>
              <a:t>132/80</a:t>
            </a:r>
            <a:r>
              <a:rPr lang="it-IT" sz="2400" dirty="0" smtClean="0">
                <a:latin typeface="Arial Narrow"/>
                <a:cs typeface="Arial Narrow"/>
              </a:rPr>
              <a:t>, T </a:t>
            </a:r>
            <a:r>
              <a:rPr lang="it-IT" sz="2400" dirty="0" smtClean="0">
                <a:solidFill>
                  <a:schemeClr val="accent2">
                    <a:lumMod val="75000"/>
                  </a:schemeClr>
                </a:solidFill>
                <a:latin typeface="Arial Narrow"/>
                <a:cs typeface="Arial Narrow"/>
              </a:rPr>
              <a:t>36,9°C, </a:t>
            </a:r>
            <a:r>
              <a:rPr lang="it-IT" sz="2400" dirty="0" smtClean="0">
                <a:latin typeface="Arial Narrow"/>
                <a:cs typeface="Arial Narrow"/>
              </a:rPr>
              <a:t>SatO2</a:t>
            </a:r>
            <a:r>
              <a:rPr lang="it-IT" sz="2400" dirty="0" smtClean="0">
                <a:solidFill>
                  <a:schemeClr val="accent2">
                    <a:lumMod val="75000"/>
                  </a:schemeClr>
                </a:solidFill>
                <a:latin typeface="Arial Narrow"/>
                <a:cs typeface="Arial Narrow"/>
              </a:rPr>
              <a:t> 98%aa</a:t>
            </a:r>
          </a:p>
          <a:p>
            <a:pPr marL="457200" lvl="1" indent="0">
              <a:buNone/>
            </a:pPr>
            <a:r>
              <a:rPr lang="it-IT" dirty="0" smtClean="0">
                <a:solidFill>
                  <a:schemeClr val="accent2">
                    <a:lumMod val="75000"/>
                  </a:schemeClr>
                </a:solidFill>
                <a:latin typeface="Arial Narrow"/>
                <a:cs typeface="Arial Narrow"/>
              </a:rPr>
              <a:t>mucose: rosee, </a:t>
            </a:r>
            <a:r>
              <a:rPr lang="it-IT" dirty="0" err="1" smtClean="0">
                <a:solidFill>
                  <a:schemeClr val="accent2">
                    <a:lumMod val="75000"/>
                  </a:schemeClr>
                </a:solidFill>
                <a:latin typeface="Arial Narrow"/>
                <a:cs typeface="Arial Narrow"/>
              </a:rPr>
              <a:t>normoidratate</a:t>
            </a:r>
            <a:r>
              <a:rPr lang="it-IT" dirty="0" smtClean="0">
                <a:solidFill>
                  <a:schemeClr val="accent2">
                    <a:lumMod val="75000"/>
                  </a:schemeClr>
                </a:solidFill>
                <a:latin typeface="Arial Narrow"/>
                <a:cs typeface="Arial Narrow"/>
              </a:rPr>
              <a:t>, non edemi, trofismo muscolare nella norma, </a:t>
            </a:r>
            <a:r>
              <a:rPr lang="it-IT" dirty="0" err="1" smtClean="0">
                <a:solidFill>
                  <a:schemeClr val="accent2">
                    <a:lumMod val="75000"/>
                  </a:schemeClr>
                </a:solidFill>
                <a:latin typeface="Arial Narrow"/>
                <a:cs typeface="Arial Narrow"/>
              </a:rPr>
              <a:t>normoriflessia</a:t>
            </a:r>
            <a:endParaRPr lang="it-IT" dirty="0" smtClean="0">
              <a:solidFill>
                <a:schemeClr val="accent2">
                  <a:lumMod val="75000"/>
                </a:schemeClr>
              </a:solidFill>
              <a:latin typeface="Arial Narrow"/>
              <a:cs typeface="Arial Narrow"/>
            </a:endParaRPr>
          </a:p>
          <a:p>
            <a:pPr marL="457200" lvl="1" indent="0">
              <a:buNone/>
            </a:pPr>
            <a:r>
              <a:rPr lang="it-IT" dirty="0" smtClean="0">
                <a:latin typeface="Arial Narrow"/>
                <a:cs typeface="Arial Narrow"/>
              </a:rPr>
              <a:t>Stazioni </a:t>
            </a:r>
            <a:r>
              <a:rPr lang="it-IT" dirty="0" err="1" smtClean="0">
                <a:latin typeface="Arial Narrow"/>
                <a:cs typeface="Arial Narrow"/>
              </a:rPr>
              <a:t>linfonodali</a:t>
            </a:r>
            <a:r>
              <a:rPr lang="it-IT" dirty="0" smtClean="0">
                <a:latin typeface="Arial Narrow"/>
                <a:cs typeface="Arial Narrow"/>
              </a:rPr>
              <a:t>: </a:t>
            </a:r>
            <a:r>
              <a:rPr lang="it-IT" dirty="0" smtClean="0">
                <a:solidFill>
                  <a:schemeClr val="accent2">
                    <a:lumMod val="75000"/>
                  </a:schemeClr>
                </a:solidFill>
                <a:latin typeface="Arial Narrow"/>
                <a:cs typeface="Arial Narrow"/>
              </a:rPr>
              <a:t>nella norma</a:t>
            </a:r>
          </a:p>
          <a:p>
            <a:pPr marL="457200" lvl="1" indent="0">
              <a:buNone/>
            </a:pPr>
            <a:r>
              <a:rPr lang="it-IT" dirty="0" smtClean="0">
                <a:latin typeface="Arial Narrow"/>
                <a:cs typeface="Arial Narrow"/>
              </a:rPr>
              <a:t>EO Neurologico:</a:t>
            </a:r>
            <a:r>
              <a:rPr lang="it-IT" dirty="0" smtClean="0">
                <a:solidFill>
                  <a:schemeClr val="accent2">
                    <a:lumMod val="75000"/>
                  </a:schemeClr>
                </a:solidFill>
                <a:latin typeface="Arial Narrow"/>
                <a:cs typeface="Arial Narrow"/>
              </a:rPr>
              <a:t> integro, non segni di lateralità, </a:t>
            </a:r>
            <a:r>
              <a:rPr lang="it-IT" dirty="0" err="1" smtClean="0">
                <a:solidFill>
                  <a:schemeClr val="accent2">
                    <a:lumMod val="75000"/>
                  </a:schemeClr>
                </a:solidFill>
                <a:latin typeface="Arial Narrow"/>
                <a:cs typeface="Arial Narrow"/>
              </a:rPr>
              <a:t>mingazzini</a:t>
            </a:r>
            <a:r>
              <a:rPr lang="it-IT" dirty="0" smtClean="0">
                <a:solidFill>
                  <a:schemeClr val="accent2">
                    <a:lumMod val="75000"/>
                  </a:schemeClr>
                </a:solidFill>
                <a:latin typeface="Arial Narrow"/>
                <a:cs typeface="Arial Narrow"/>
              </a:rPr>
              <a:t> I e </a:t>
            </a:r>
            <a:r>
              <a:rPr lang="it-IT" dirty="0" err="1" smtClean="0">
                <a:solidFill>
                  <a:schemeClr val="accent2">
                    <a:lumMod val="75000"/>
                  </a:schemeClr>
                </a:solidFill>
                <a:latin typeface="Arial Narrow"/>
                <a:cs typeface="Arial Narrow"/>
              </a:rPr>
              <a:t>II</a:t>
            </a:r>
            <a:r>
              <a:rPr lang="it-IT" dirty="0" smtClean="0">
                <a:solidFill>
                  <a:schemeClr val="accent2">
                    <a:lumMod val="75000"/>
                  </a:schemeClr>
                </a:solidFill>
                <a:latin typeface="Arial Narrow"/>
                <a:cs typeface="Arial Narrow"/>
              </a:rPr>
              <a:t> </a:t>
            </a:r>
          </a:p>
          <a:p>
            <a:pPr marL="457200" lvl="1" indent="0">
              <a:buNone/>
            </a:pPr>
            <a:r>
              <a:rPr lang="it-IT" dirty="0" smtClean="0">
                <a:solidFill>
                  <a:schemeClr val="accent2">
                    <a:lumMod val="75000"/>
                  </a:schemeClr>
                </a:solidFill>
                <a:latin typeface="Arial Narrow"/>
                <a:cs typeface="Arial Narrow"/>
              </a:rPr>
              <a:t>                           apparentemente negativi</a:t>
            </a:r>
          </a:p>
          <a:p>
            <a:pPr marL="457200" lvl="1" indent="0">
              <a:buNone/>
            </a:pPr>
            <a:r>
              <a:rPr lang="it-IT" sz="3200" b="1" dirty="0" smtClean="0">
                <a:solidFill>
                  <a:schemeClr val="accent2">
                    <a:lumMod val="75000"/>
                  </a:schemeClr>
                </a:solidFill>
                <a:latin typeface="Arial Narrow"/>
                <a:cs typeface="Arial Narrow"/>
              </a:rPr>
              <a:t>Torace: </a:t>
            </a:r>
          </a:p>
          <a:p>
            <a:pPr marL="457200" lvl="1" indent="0">
              <a:buNone/>
            </a:pPr>
            <a:r>
              <a:rPr lang="it-IT" dirty="0" err="1" smtClean="0">
                <a:solidFill>
                  <a:schemeClr val="accent2">
                    <a:lumMod val="75000"/>
                  </a:schemeClr>
                </a:solidFill>
                <a:latin typeface="Arial Narrow"/>
                <a:cs typeface="Arial Narrow"/>
              </a:rPr>
              <a:t>MV</a:t>
            </a:r>
            <a:r>
              <a:rPr lang="it-IT" dirty="0" smtClean="0">
                <a:solidFill>
                  <a:schemeClr val="accent2">
                    <a:lumMod val="75000"/>
                  </a:schemeClr>
                </a:solidFill>
                <a:latin typeface="Arial Narrow"/>
                <a:cs typeface="Arial Narrow"/>
              </a:rPr>
              <a:t> presente su tutto l’ambito polmonare, non rumori aggiunti.</a:t>
            </a:r>
          </a:p>
          <a:p>
            <a:pPr marL="457200" lvl="1" indent="0">
              <a:buNone/>
            </a:pPr>
            <a:r>
              <a:rPr lang="it-IT" dirty="0" smtClean="0">
                <a:solidFill>
                  <a:schemeClr val="accent2">
                    <a:lumMod val="75000"/>
                  </a:schemeClr>
                </a:solidFill>
                <a:latin typeface="Arial Narrow"/>
                <a:cs typeface="Arial Narrow"/>
              </a:rPr>
              <a:t>Toni cardiaci ritmici parafonici sui consueti focolai di auscultazione, non  rumori aggiunti.</a:t>
            </a:r>
          </a:p>
          <a:p>
            <a:pPr marL="457200" lvl="1" indent="0">
              <a:buNone/>
            </a:pPr>
            <a:r>
              <a:rPr lang="it-IT" sz="3200" b="1" dirty="0" smtClean="0">
                <a:solidFill>
                  <a:schemeClr val="accent2">
                    <a:lumMod val="75000"/>
                  </a:schemeClr>
                </a:solidFill>
                <a:latin typeface="Arial Narrow"/>
                <a:cs typeface="Arial Narrow"/>
              </a:rPr>
              <a:t>Addome:</a:t>
            </a:r>
          </a:p>
          <a:p>
            <a:pPr marL="457200" lvl="1" indent="0">
              <a:buNone/>
            </a:pPr>
            <a:r>
              <a:rPr lang="it-IT" dirty="0" smtClean="0">
                <a:solidFill>
                  <a:schemeClr val="accent2">
                    <a:lumMod val="75000"/>
                  </a:schemeClr>
                </a:solidFill>
                <a:latin typeface="Arial Narrow"/>
                <a:cs typeface="Arial Narrow"/>
              </a:rPr>
              <a:t>Trattabile non dolente ne dolorabile alla palpazione superficiale e profonda in tutti i quadranti. Polsi validi simmetrici. Non masse palpabili in addome. Non </a:t>
            </a:r>
            <a:r>
              <a:rPr lang="it-IT" dirty="0" err="1" smtClean="0">
                <a:solidFill>
                  <a:schemeClr val="accent2">
                    <a:lumMod val="75000"/>
                  </a:schemeClr>
                </a:solidFill>
                <a:latin typeface="Arial Narrow"/>
                <a:cs typeface="Arial Narrow"/>
              </a:rPr>
              <a:t>epatosplenomegalia</a:t>
            </a:r>
            <a:r>
              <a:rPr lang="it-IT" dirty="0" smtClean="0">
                <a:solidFill>
                  <a:schemeClr val="accent2">
                    <a:lumMod val="75000"/>
                  </a:schemeClr>
                </a:solidFill>
                <a:latin typeface="Arial Narrow"/>
                <a:cs typeface="Arial Narrow"/>
              </a:rPr>
              <a:t> palpabile</a:t>
            </a:r>
          </a:p>
          <a:p>
            <a:pPr marL="457200" lvl="1" indent="0">
              <a:buNone/>
            </a:pPr>
            <a:endParaRPr lang="it-IT" sz="3400" b="1" dirty="0" smtClean="0">
              <a:solidFill>
                <a:srgbClr val="1F497D"/>
              </a:solidFill>
              <a:latin typeface="Arial Narrow"/>
              <a:cs typeface="Arial Narrow"/>
            </a:endParaRPr>
          </a:p>
        </p:txBody>
      </p:sp>
    </p:spTree>
    <p:extLst>
      <p:ext uri="{BB962C8B-B14F-4D97-AF65-F5344CB8AC3E}">
        <p14:creationId xmlns:p14="http://schemas.microsoft.com/office/powerpoint/2010/main" xmlns="" val="275941115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Grp="1" noChangeAspect="1" noChangeArrowheads="1"/>
          </p:cNvPicPr>
          <p:nvPr>
            <p:ph idx="1"/>
          </p:nvPr>
        </p:nvPicPr>
        <p:blipFill>
          <a:blip r:embed="rId2" cstate="print"/>
          <a:srcRect/>
          <a:stretch>
            <a:fillRect/>
          </a:stretch>
        </p:blipFill>
        <p:spPr bwMode="auto">
          <a:xfrm>
            <a:off x="251520" y="0"/>
            <a:ext cx="8640960" cy="4077072"/>
          </a:xfrm>
          <a:prstGeom prst="rect">
            <a:avLst/>
          </a:prstGeom>
          <a:noFill/>
          <a:ln w="9525">
            <a:noFill/>
            <a:miter lim="800000"/>
            <a:headEnd/>
            <a:tailEnd/>
          </a:ln>
        </p:spPr>
      </p:pic>
      <p:sp>
        <p:nvSpPr>
          <p:cNvPr id="5" name="CasellaDiTesto 4"/>
          <p:cNvSpPr txBox="1"/>
          <p:nvPr/>
        </p:nvSpPr>
        <p:spPr>
          <a:xfrm>
            <a:off x="0" y="4180344"/>
            <a:ext cx="9144000" cy="2677656"/>
          </a:xfrm>
          <a:prstGeom prst="rect">
            <a:avLst/>
          </a:prstGeom>
          <a:noFill/>
        </p:spPr>
        <p:txBody>
          <a:bodyPr wrap="square" rtlCol="0">
            <a:spAutoFit/>
          </a:bodyPr>
          <a:lstStyle/>
          <a:p>
            <a:pPr algn="just"/>
            <a:r>
              <a:rPr lang="it-IT" sz="2400" b="1" i="1" dirty="0" err="1" smtClean="0">
                <a:solidFill>
                  <a:srgbClr val="00B0F0"/>
                </a:solidFill>
              </a:rPr>
              <a:t>Chair</a:t>
            </a:r>
            <a:r>
              <a:rPr lang="it-IT" sz="2400" b="1" i="1" dirty="0" smtClean="0">
                <a:solidFill>
                  <a:srgbClr val="00B0F0"/>
                </a:solidFill>
              </a:rPr>
              <a:t> Stand Test</a:t>
            </a:r>
            <a:r>
              <a:rPr lang="it-IT" sz="2400" i="1" dirty="0" smtClean="0"/>
              <a:t>: valuta la forza e la resistenza </a:t>
            </a:r>
            <a:r>
              <a:rPr lang="it-IT" sz="2400" dirty="0" smtClean="0"/>
              <a:t>degli arti inferiori e l’equilibrio. Il soggetto è seduto su una sedia con seduta rigida di normale altezza, le spalle ben appoggiate allo schienale. Il soggetto mette le braccia conserte e viene invitato ad alzarsi tenendo sempre le braccia conserte. </a:t>
            </a:r>
            <a:r>
              <a:rPr lang="it-IT" sz="2400" i="1" dirty="0" smtClean="0"/>
              <a:t>Il non riuscire ad alzarsi è segno di astenia/fragilità. </a:t>
            </a:r>
            <a:r>
              <a:rPr lang="it-IT" sz="2400" dirty="0" smtClean="0"/>
              <a:t>E anche possibile cronometrare il tempo impiegato per compiere 5 alzate dalla sedia.</a:t>
            </a:r>
            <a:endParaRPr lang="it-IT" sz="2400"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Grp="1" noChangeAspect="1" noChangeArrowheads="1"/>
          </p:cNvPicPr>
          <p:nvPr>
            <p:ph idx="1"/>
          </p:nvPr>
        </p:nvPicPr>
        <p:blipFill>
          <a:blip r:embed="rId2" cstate="print"/>
          <a:srcRect/>
          <a:stretch>
            <a:fillRect/>
          </a:stretch>
        </p:blipFill>
        <p:spPr bwMode="auto">
          <a:xfrm>
            <a:off x="467544" y="0"/>
            <a:ext cx="8064896" cy="3861048"/>
          </a:xfrm>
          <a:prstGeom prst="rect">
            <a:avLst/>
          </a:prstGeom>
          <a:noFill/>
          <a:ln w="9525">
            <a:noFill/>
            <a:miter lim="800000"/>
            <a:headEnd/>
            <a:tailEnd/>
          </a:ln>
        </p:spPr>
      </p:pic>
      <p:sp>
        <p:nvSpPr>
          <p:cNvPr id="6" name="CasellaDiTesto 5"/>
          <p:cNvSpPr txBox="1"/>
          <p:nvPr/>
        </p:nvSpPr>
        <p:spPr>
          <a:xfrm>
            <a:off x="467544" y="4005064"/>
            <a:ext cx="8064896" cy="2677656"/>
          </a:xfrm>
          <a:prstGeom prst="rect">
            <a:avLst/>
          </a:prstGeom>
          <a:noFill/>
        </p:spPr>
        <p:txBody>
          <a:bodyPr wrap="square" rtlCol="0">
            <a:spAutoFit/>
          </a:bodyPr>
          <a:lstStyle/>
          <a:p>
            <a:pPr algn="just"/>
            <a:r>
              <a:rPr lang="en-US" sz="2800" b="1" dirty="0" smtClean="0">
                <a:solidFill>
                  <a:srgbClr val="00B0F0"/>
                </a:solidFill>
              </a:rPr>
              <a:t>Test del </a:t>
            </a:r>
            <a:r>
              <a:rPr lang="en-US" sz="2800" b="1" dirty="0" err="1" smtClean="0">
                <a:solidFill>
                  <a:srgbClr val="00B0F0"/>
                </a:solidFill>
              </a:rPr>
              <a:t>cammino</a:t>
            </a:r>
            <a:r>
              <a:rPr lang="en-US" sz="2800" b="1" dirty="0" smtClean="0">
                <a:solidFill>
                  <a:srgbClr val="00B0F0"/>
                </a:solidFill>
              </a:rPr>
              <a:t> </a:t>
            </a:r>
            <a:r>
              <a:rPr lang="en-US" sz="2800" b="1" dirty="0" err="1" smtClean="0">
                <a:solidFill>
                  <a:srgbClr val="00B0F0"/>
                </a:solidFill>
              </a:rPr>
              <a:t>rapido</a:t>
            </a:r>
            <a:r>
              <a:rPr lang="en-US" sz="2800" b="1" dirty="0" smtClean="0">
                <a:solidFill>
                  <a:srgbClr val="00B0F0"/>
                </a:solidFill>
              </a:rPr>
              <a:t> (</a:t>
            </a:r>
            <a:r>
              <a:rPr lang="en-US" sz="2800" b="1" i="1" dirty="0" smtClean="0">
                <a:solidFill>
                  <a:srgbClr val="00B0F0"/>
                </a:solidFill>
              </a:rPr>
              <a:t>Rapid-pace walk test):</a:t>
            </a:r>
            <a:r>
              <a:rPr lang="en-US" sz="2800" i="1" dirty="0" smtClean="0"/>
              <a:t> v</a:t>
            </a:r>
            <a:r>
              <a:rPr lang="it-IT" sz="2800" dirty="0" err="1" smtClean="0"/>
              <a:t>aluta</a:t>
            </a:r>
            <a:r>
              <a:rPr lang="it-IT" sz="2800" dirty="0" smtClean="0"/>
              <a:t> la </a:t>
            </a:r>
            <a:r>
              <a:rPr lang="it-IT" sz="2800" dirty="0" err="1" smtClean="0"/>
              <a:t>fragilita</a:t>
            </a:r>
            <a:r>
              <a:rPr lang="it-IT" sz="2800" dirty="0" smtClean="0"/>
              <a:t> del paziente, la sua scarsa autonomia motoria e il rischio di cadute. Il soggetto viene invitato a camminare il più rapidamente possibile per tre metri, andata e ritorno. Se il tempo impiegato è più di 10 secondi vi è una condizione di astenia/fragilità.</a:t>
            </a:r>
            <a:endParaRPr lang="it-IT" sz="2800" dirty="0"/>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chemeClr val="tx1"/>
            </a:solidFill>
          </a:ln>
        </p:spPr>
        <p:txBody>
          <a:bodyPr>
            <a:normAutofit/>
          </a:bodyPr>
          <a:lstStyle/>
          <a:p>
            <a:r>
              <a:rPr lang="it-IT" sz="6000" b="1" dirty="0" smtClean="0">
                <a:latin typeface="Arial Narrow"/>
                <a:cs typeface="Arial Narrow"/>
              </a:rPr>
              <a:t>V</a:t>
            </a:r>
            <a:r>
              <a:rPr lang="it-IT" sz="5400" dirty="0" smtClean="0">
                <a:latin typeface="Arial Narrow"/>
                <a:cs typeface="Arial Narrow"/>
              </a:rPr>
              <a:t>alutazione</a:t>
            </a:r>
            <a:endParaRPr lang="it-IT" sz="5400" dirty="0">
              <a:latin typeface="Arial Narrow"/>
              <a:cs typeface="Arial Narrow"/>
            </a:endParaRPr>
          </a:p>
        </p:txBody>
      </p:sp>
      <p:sp>
        <p:nvSpPr>
          <p:cNvPr id="6" name="CasellaDiTesto 5"/>
          <p:cNvSpPr txBox="1"/>
          <p:nvPr/>
        </p:nvSpPr>
        <p:spPr>
          <a:xfrm>
            <a:off x="263908" y="1649549"/>
            <a:ext cx="8692470" cy="4832092"/>
          </a:xfrm>
          <a:prstGeom prst="rect">
            <a:avLst/>
          </a:prstGeom>
          <a:solidFill>
            <a:schemeClr val="bg1">
              <a:lumMod val="85000"/>
            </a:schemeClr>
          </a:solidFill>
        </p:spPr>
        <p:txBody>
          <a:bodyPr wrap="square" rtlCol="0">
            <a:spAutoFit/>
          </a:bodyPr>
          <a:lstStyle/>
          <a:p>
            <a:pPr algn="ctr"/>
            <a:r>
              <a:rPr lang="it-IT" sz="4800" b="1" dirty="0" smtClean="0">
                <a:latin typeface="Arial Narrow"/>
                <a:cs typeface="Arial Narrow"/>
              </a:rPr>
              <a:t>Sospetta patologia neoplastica</a:t>
            </a:r>
            <a:endParaRPr lang="it-IT" sz="4400" dirty="0">
              <a:latin typeface="Arial Narrow"/>
              <a:cs typeface="Arial Narrow"/>
            </a:endParaRPr>
          </a:p>
          <a:p>
            <a:endParaRPr lang="it-IT" sz="3200" dirty="0" smtClean="0">
              <a:latin typeface="Arial Narrow"/>
              <a:cs typeface="Arial Narrow"/>
            </a:endParaRPr>
          </a:p>
          <a:p>
            <a:r>
              <a:rPr lang="it-IT" sz="3200" dirty="0" smtClean="0">
                <a:latin typeface="Arial Narrow"/>
                <a:cs typeface="Arial Narrow"/>
              </a:rPr>
              <a:t>DD:</a:t>
            </a:r>
          </a:p>
          <a:p>
            <a:endParaRPr lang="it-IT" sz="3200" dirty="0" smtClean="0">
              <a:latin typeface="Arial Narrow"/>
              <a:cs typeface="Arial Narrow"/>
            </a:endParaRPr>
          </a:p>
          <a:p>
            <a:pPr marL="285750" indent="-285750">
              <a:buFont typeface="Wingdings" charset="2"/>
              <a:buChar char="ü"/>
            </a:pPr>
            <a:r>
              <a:rPr lang="it-IT" sz="4000" b="1" dirty="0" smtClean="0">
                <a:latin typeface="Arial Narrow"/>
                <a:cs typeface="Arial Narrow"/>
              </a:rPr>
              <a:t>Sindrome Depressiva </a:t>
            </a:r>
          </a:p>
          <a:p>
            <a:pPr marL="285750" indent="-285750">
              <a:buFont typeface="Wingdings" charset="2"/>
              <a:buChar char="ü"/>
            </a:pPr>
            <a:r>
              <a:rPr lang="it-IT" sz="4000" b="1" dirty="0" smtClean="0">
                <a:latin typeface="Arial Narrow"/>
                <a:cs typeface="Arial Narrow"/>
              </a:rPr>
              <a:t>AIDS</a:t>
            </a:r>
          </a:p>
          <a:p>
            <a:pPr marL="285750" indent="-285750">
              <a:buFont typeface="Wingdings" charset="2"/>
              <a:buChar char="ü"/>
            </a:pPr>
            <a:r>
              <a:rPr lang="it-IT" sz="2800" dirty="0" smtClean="0">
                <a:latin typeface="Arial Narrow"/>
                <a:cs typeface="Arial Narrow"/>
              </a:rPr>
              <a:t>M. di </a:t>
            </a:r>
            <a:r>
              <a:rPr lang="it-IT" sz="2800" dirty="0" err="1" smtClean="0">
                <a:latin typeface="Arial Narrow"/>
                <a:cs typeface="Arial Narrow"/>
              </a:rPr>
              <a:t>Addison</a:t>
            </a:r>
            <a:r>
              <a:rPr lang="it-IT" sz="2800" dirty="0" smtClean="0">
                <a:latin typeface="Arial Narrow"/>
                <a:cs typeface="Arial Narrow"/>
              </a:rPr>
              <a:t>, Ipotiroidismo (e altre patologie tiroidee)</a:t>
            </a:r>
          </a:p>
          <a:p>
            <a:pPr marL="285750" indent="-285750">
              <a:buFont typeface="Wingdings" charset="2"/>
              <a:buChar char="ü"/>
            </a:pPr>
            <a:r>
              <a:rPr lang="it-IT" sz="2800" dirty="0" smtClean="0">
                <a:latin typeface="Arial Narrow"/>
                <a:cs typeface="Arial Narrow"/>
              </a:rPr>
              <a:t>DM2, IC, Sindrome influenzale, Patologie autoimmuni, </a:t>
            </a:r>
            <a:r>
              <a:rPr lang="it-IT" sz="2800" dirty="0" err="1" smtClean="0">
                <a:latin typeface="Arial Narrow"/>
                <a:cs typeface="Arial Narrow"/>
              </a:rPr>
              <a:t>Endocardite….ecc</a:t>
            </a:r>
            <a:endParaRPr lang="it-IT" sz="2800" dirty="0">
              <a:latin typeface="Arial Narrow"/>
              <a:cs typeface="Arial Narrow"/>
            </a:endParaRPr>
          </a:p>
        </p:txBody>
      </p:sp>
    </p:spTree>
    <p:extLst>
      <p:ext uri="{BB962C8B-B14F-4D97-AF65-F5344CB8AC3E}">
        <p14:creationId xmlns:p14="http://schemas.microsoft.com/office/powerpoint/2010/main" xmlns="" val="2942324004"/>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endParaRPr lang="it-IT"/>
          </a:p>
        </p:txBody>
      </p:sp>
      <p:pic>
        <p:nvPicPr>
          <p:cNvPr id="6147" name="Picture 3"/>
          <p:cNvPicPr>
            <a:picLocks noGrp="1" noChangeAspect="1" noChangeArrowheads="1"/>
          </p:cNvPicPr>
          <p:nvPr>
            <p:ph idx="1"/>
          </p:nvPr>
        </p:nvPicPr>
        <p:blipFill>
          <a:blip r:embed="rId2" cstate="print"/>
          <a:srcRect/>
          <a:stretch>
            <a:fillRect/>
          </a:stretch>
        </p:blipFill>
        <p:spPr bwMode="auto">
          <a:xfrm>
            <a:off x="0" y="-44624"/>
            <a:ext cx="9144000" cy="6858000"/>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magine 3"/>
          <p:cNvPicPr>
            <a:picLocks noChangeAspect="1"/>
          </p:cNvPicPr>
          <p:nvPr/>
        </p:nvPicPr>
        <p:blipFill>
          <a:blip r:embed="rId2" cstate="print"/>
          <a:stretch>
            <a:fillRect/>
          </a:stretch>
        </p:blipFill>
        <p:spPr>
          <a:xfrm>
            <a:off x="0" y="0"/>
            <a:ext cx="9144000" cy="6995604"/>
          </a:xfrm>
          <a:prstGeom prst="rect">
            <a:avLst/>
          </a:prstGeom>
        </p:spPr>
      </p:pic>
      <p:sp>
        <p:nvSpPr>
          <p:cNvPr id="7" name="CasellaDiTesto 6"/>
          <p:cNvSpPr txBox="1"/>
          <p:nvPr/>
        </p:nvSpPr>
        <p:spPr>
          <a:xfrm>
            <a:off x="358032" y="-16496"/>
            <a:ext cx="3650071" cy="584776"/>
          </a:xfrm>
          <a:prstGeom prst="rect">
            <a:avLst/>
          </a:prstGeom>
          <a:noFill/>
        </p:spPr>
        <p:txBody>
          <a:bodyPr wrap="square" rtlCol="0">
            <a:spAutoFit/>
          </a:bodyPr>
          <a:lstStyle/>
          <a:p>
            <a:pPr algn="ctr"/>
            <a:r>
              <a:rPr lang="it-IT" sz="3200" b="1" dirty="0" smtClean="0"/>
              <a:t>MARIO</a:t>
            </a:r>
            <a:endParaRPr lang="it-IT" sz="3200" b="1" dirty="0"/>
          </a:p>
        </p:txBody>
      </p:sp>
      <p:sp>
        <p:nvSpPr>
          <p:cNvPr id="9" name="Rettangolo 8"/>
          <p:cNvSpPr/>
          <p:nvPr/>
        </p:nvSpPr>
        <p:spPr>
          <a:xfrm>
            <a:off x="445345" y="1303144"/>
            <a:ext cx="1418505" cy="18145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5" name="CasellaDiTesto 4"/>
          <p:cNvSpPr txBox="1"/>
          <p:nvPr/>
        </p:nvSpPr>
        <p:spPr>
          <a:xfrm>
            <a:off x="323528" y="2276872"/>
            <a:ext cx="5976664" cy="969496"/>
          </a:xfrm>
          <a:prstGeom prst="rect">
            <a:avLst/>
          </a:prstGeom>
          <a:noFill/>
        </p:spPr>
        <p:txBody>
          <a:bodyPr wrap="square" rtlCol="0">
            <a:spAutoFit/>
          </a:bodyPr>
          <a:lstStyle/>
          <a:p>
            <a:pPr algn="just"/>
            <a:r>
              <a:rPr lang="it-IT" sz="1900" b="1" dirty="0" smtClean="0"/>
              <a:t>EMOCROMO, VES, PCR, AST, ALT, GGT, CREATININA, SODIO, POTASSIO, CLORO, ELETTROFORESI SIEROPROTEICA,   GLICEMIA, ESAME URINE</a:t>
            </a:r>
            <a:endParaRPr lang="it-IT" sz="1900" b="1" dirty="0"/>
          </a:p>
        </p:txBody>
      </p:sp>
    </p:spTree>
    <p:extLst>
      <p:ext uri="{BB962C8B-B14F-4D97-AF65-F5344CB8AC3E}">
        <p14:creationId xmlns:p14="http://schemas.microsoft.com/office/powerpoint/2010/main" xmlns="" val="230101304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p:cNvSpPr>
            <a:spLocks noGrp="1"/>
          </p:cNvSpPr>
          <p:nvPr>
            <p:ph sz="half" idx="1"/>
          </p:nvPr>
        </p:nvSpPr>
        <p:spPr>
          <a:xfrm>
            <a:off x="0" y="1142984"/>
            <a:ext cx="4788024" cy="5715016"/>
          </a:xfrm>
        </p:spPr>
        <p:txBody>
          <a:bodyPr>
            <a:normAutofit lnSpcReduction="10000"/>
          </a:bodyPr>
          <a:lstStyle/>
          <a:p>
            <a:r>
              <a:rPr lang="it-IT" sz="2400" dirty="0" smtClean="0"/>
              <a:t>GR                       4,55 x 10³/</a:t>
            </a:r>
            <a:r>
              <a:rPr lang="it-IT" sz="2400" dirty="0" err="1" smtClean="0"/>
              <a:t>mL</a:t>
            </a:r>
            <a:endParaRPr lang="it-IT" sz="2400" dirty="0" smtClean="0"/>
          </a:p>
          <a:p>
            <a:r>
              <a:rPr lang="it-IT" sz="2400" dirty="0" smtClean="0"/>
              <a:t>GB                       3.81 x 10³/</a:t>
            </a:r>
            <a:r>
              <a:rPr lang="it-IT" sz="2400" dirty="0" err="1" smtClean="0"/>
              <a:t>mL</a:t>
            </a:r>
            <a:endParaRPr lang="it-IT" sz="2400" dirty="0" smtClean="0"/>
          </a:p>
          <a:p>
            <a:r>
              <a:rPr lang="it-IT" sz="2400" dirty="0" err="1" smtClean="0"/>
              <a:t>Hb</a:t>
            </a:r>
            <a:r>
              <a:rPr lang="it-IT" sz="2400" dirty="0" smtClean="0"/>
              <a:t>                       13.8 g/</a:t>
            </a:r>
            <a:r>
              <a:rPr lang="it-IT" sz="2400" dirty="0" err="1" smtClean="0"/>
              <a:t>dL*</a:t>
            </a:r>
            <a:endParaRPr lang="it-IT" sz="2400" dirty="0" smtClean="0"/>
          </a:p>
          <a:p>
            <a:r>
              <a:rPr lang="it-IT" sz="2400" dirty="0" err="1" smtClean="0"/>
              <a:t>Hct</a:t>
            </a:r>
            <a:r>
              <a:rPr lang="it-IT" sz="2400" dirty="0" smtClean="0"/>
              <a:t>                      48%</a:t>
            </a:r>
          </a:p>
          <a:p>
            <a:r>
              <a:rPr lang="it-IT" sz="2400" dirty="0" smtClean="0"/>
              <a:t>MCV                   92 </a:t>
            </a:r>
            <a:r>
              <a:rPr lang="it-IT" sz="2400" dirty="0" err="1" smtClean="0"/>
              <a:t>fL</a:t>
            </a:r>
            <a:endParaRPr lang="it-IT" sz="2400" dirty="0" smtClean="0"/>
          </a:p>
          <a:p>
            <a:r>
              <a:rPr lang="it-IT" sz="2400" dirty="0" smtClean="0"/>
              <a:t>PLT                      152 x 10³/</a:t>
            </a:r>
            <a:r>
              <a:rPr lang="it-IT" sz="2400" dirty="0" err="1" smtClean="0"/>
              <a:t>mL</a:t>
            </a:r>
            <a:endParaRPr lang="it-IT" sz="2400" dirty="0" smtClean="0"/>
          </a:p>
          <a:p>
            <a:r>
              <a:rPr lang="it-IT" sz="2400" dirty="0" smtClean="0"/>
              <a:t>PMN                   2.9 10³/</a:t>
            </a:r>
            <a:r>
              <a:rPr lang="it-IT" sz="2400" dirty="0" err="1" smtClean="0"/>
              <a:t>mL</a:t>
            </a:r>
            <a:r>
              <a:rPr lang="it-IT" sz="2400" dirty="0" smtClean="0"/>
              <a:t> (70%)</a:t>
            </a:r>
          </a:p>
          <a:p>
            <a:r>
              <a:rPr lang="it-IT" sz="2400" dirty="0" smtClean="0"/>
              <a:t>Linfociti              0.6 10³/</a:t>
            </a:r>
            <a:r>
              <a:rPr lang="it-IT" sz="2400" dirty="0" err="1" smtClean="0"/>
              <a:t>mL</a:t>
            </a:r>
            <a:r>
              <a:rPr lang="it-IT" sz="2400" dirty="0" smtClean="0"/>
              <a:t> (21,8%)</a:t>
            </a:r>
          </a:p>
          <a:p>
            <a:r>
              <a:rPr lang="it-IT" sz="2400" dirty="0" smtClean="0"/>
              <a:t>Monociti            0. 18³/</a:t>
            </a:r>
            <a:r>
              <a:rPr lang="it-IT" sz="2400" dirty="0" err="1" smtClean="0"/>
              <a:t>mL</a:t>
            </a:r>
            <a:r>
              <a:rPr lang="it-IT" sz="2400" dirty="0" smtClean="0"/>
              <a:t> (4.8%)</a:t>
            </a:r>
          </a:p>
          <a:p>
            <a:r>
              <a:rPr lang="it-IT" sz="2400" dirty="0" smtClean="0"/>
              <a:t>Eosinofili            0.13 10³/</a:t>
            </a:r>
            <a:r>
              <a:rPr lang="it-IT" sz="2400" dirty="0" err="1" smtClean="0"/>
              <a:t>mL</a:t>
            </a:r>
            <a:r>
              <a:rPr lang="it-IT" sz="2400" dirty="0" smtClean="0"/>
              <a:t> (3.3%)</a:t>
            </a:r>
          </a:p>
          <a:p>
            <a:r>
              <a:rPr lang="it-IT" sz="2400" dirty="0" smtClean="0"/>
              <a:t>Basofili               0 10³/</a:t>
            </a:r>
            <a:r>
              <a:rPr lang="it-IT" sz="2400" dirty="0" err="1" smtClean="0"/>
              <a:t>mL</a:t>
            </a:r>
            <a:r>
              <a:rPr lang="it-IT" sz="2400" dirty="0" smtClean="0"/>
              <a:t> (0%)</a:t>
            </a:r>
          </a:p>
          <a:p>
            <a:r>
              <a:rPr lang="it-IT" sz="2400" dirty="0" smtClean="0"/>
              <a:t>Glicemia            88 mg/</a:t>
            </a:r>
            <a:r>
              <a:rPr lang="it-IT" sz="2400" dirty="0" err="1" smtClean="0"/>
              <a:t>dL</a:t>
            </a:r>
            <a:endParaRPr lang="it-IT" sz="2400" dirty="0" smtClean="0"/>
          </a:p>
          <a:p>
            <a:r>
              <a:rPr lang="it-IT" sz="2400" dirty="0" smtClean="0"/>
              <a:t>AST                     32 U/L</a:t>
            </a:r>
          </a:p>
          <a:p>
            <a:r>
              <a:rPr lang="it-IT" sz="2400" dirty="0" smtClean="0"/>
              <a:t>ALT                     35 U/L </a:t>
            </a:r>
          </a:p>
        </p:txBody>
      </p:sp>
      <p:sp>
        <p:nvSpPr>
          <p:cNvPr id="4" name="Segnaposto contenuto 3"/>
          <p:cNvSpPr>
            <a:spLocks noGrp="1"/>
          </p:cNvSpPr>
          <p:nvPr>
            <p:ph sz="half" idx="2"/>
          </p:nvPr>
        </p:nvSpPr>
        <p:spPr>
          <a:xfrm>
            <a:off x="4716016" y="1196752"/>
            <a:ext cx="4427984" cy="3510152"/>
          </a:xfrm>
        </p:spPr>
        <p:txBody>
          <a:bodyPr>
            <a:normAutofit lnSpcReduction="10000"/>
          </a:bodyPr>
          <a:lstStyle/>
          <a:p>
            <a:r>
              <a:rPr lang="it-IT" sz="2400" dirty="0" smtClean="0"/>
              <a:t>GGT                       43 U/L</a:t>
            </a:r>
          </a:p>
          <a:p>
            <a:r>
              <a:rPr lang="it-IT" sz="2400" dirty="0" smtClean="0"/>
              <a:t>Creatinina            1.3 mg/</a:t>
            </a:r>
            <a:r>
              <a:rPr lang="it-IT" sz="2400" dirty="0" err="1" smtClean="0"/>
              <a:t>dL</a:t>
            </a:r>
            <a:endParaRPr lang="it-IT" sz="2400" dirty="0" smtClean="0"/>
          </a:p>
          <a:p>
            <a:r>
              <a:rPr lang="it-IT" sz="2400" dirty="0" smtClean="0"/>
              <a:t>Sodio	       143 </a:t>
            </a:r>
            <a:r>
              <a:rPr lang="it-IT" sz="2400" dirty="0" err="1" smtClean="0"/>
              <a:t>mEq</a:t>
            </a:r>
            <a:r>
              <a:rPr lang="it-IT" sz="2400" dirty="0" smtClean="0"/>
              <a:t>/L</a:t>
            </a:r>
          </a:p>
          <a:p>
            <a:r>
              <a:rPr lang="it-IT" sz="2400" dirty="0" smtClean="0"/>
              <a:t>Potassio	       5.5 </a:t>
            </a:r>
            <a:r>
              <a:rPr lang="it-IT" sz="2400" dirty="0" err="1" smtClean="0"/>
              <a:t>mEq</a:t>
            </a:r>
            <a:r>
              <a:rPr lang="it-IT" sz="2400" dirty="0" smtClean="0"/>
              <a:t>/</a:t>
            </a:r>
            <a:r>
              <a:rPr lang="it-IT" sz="2400" dirty="0" err="1" smtClean="0"/>
              <a:t>L*</a:t>
            </a:r>
            <a:endParaRPr lang="it-IT" sz="2400" dirty="0" smtClean="0"/>
          </a:p>
          <a:p>
            <a:r>
              <a:rPr lang="it-IT" sz="2400" dirty="0" smtClean="0"/>
              <a:t>Cloro                     108 </a:t>
            </a:r>
            <a:r>
              <a:rPr lang="it-IT" sz="2400" dirty="0" err="1" smtClean="0"/>
              <a:t>mEq</a:t>
            </a:r>
            <a:r>
              <a:rPr lang="it-IT" sz="2400" dirty="0" smtClean="0"/>
              <a:t>/L</a:t>
            </a:r>
          </a:p>
          <a:p>
            <a:r>
              <a:rPr lang="it-IT" sz="2400" dirty="0" smtClean="0"/>
              <a:t>VES                        15 mm/h</a:t>
            </a:r>
          </a:p>
          <a:p>
            <a:r>
              <a:rPr lang="it-IT" sz="2400" dirty="0" smtClean="0"/>
              <a:t>PCR                       0.8 mg/100mL</a:t>
            </a:r>
          </a:p>
          <a:p>
            <a:r>
              <a:rPr lang="it-IT" sz="2400" dirty="0" err="1" smtClean="0"/>
              <a:t>Elettrof</a:t>
            </a:r>
            <a:r>
              <a:rPr lang="it-IT" sz="2400" dirty="0" smtClean="0"/>
              <a:t>. </a:t>
            </a:r>
            <a:r>
              <a:rPr lang="it-IT" sz="2400" dirty="0" err="1" smtClean="0"/>
              <a:t>Sierica</a:t>
            </a:r>
            <a:r>
              <a:rPr lang="it-IT" sz="2400" dirty="0" smtClean="0"/>
              <a:t>   nella norma</a:t>
            </a:r>
          </a:p>
        </p:txBody>
      </p:sp>
      <p:sp>
        <p:nvSpPr>
          <p:cNvPr id="5" name="Titolo 4"/>
          <p:cNvSpPr>
            <a:spLocks noGrp="1"/>
          </p:cNvSpPr>
          <p:nvPr>
            <p:ph type="title"/>
          </p:nvPr>
        </p:nvSpPr>
        <p:spPr>
          <a:xfrm>
            <a:off x="0" y="188640"/>
            <a:ext cx="9144000" cy="765720"/>
          </a:xfrm>
          <a:solidFill>
            <a:srgbClr val="00B0F0"/>
          </a:solidFill>
        </p:spPr>
        <p:txBody>
          <a:bodyPr>
            <a:normAutofit/>
          </a:bodyPr>
          <a:lstStyle/>
          <a:p>
            <a:r>
              <a:rPr lang="it-IT" b="1" dirty="0" smtClean="0">
                <a:solidFill>
                  <a:schemeClr val="bg1"/>
                </a:solidFill>
              </a:rPr>
              <a:t>Esami </a:t>
            </a:r>
            <a:r>
              <a:rPr lang="it-IT" b="1" dirty="0" err="1" smtClean="0">
                <a:solidFill>
                  <a:schemeClr val="bg1"/>
                </a:solidFill>
              </a:rPr>
              <a:t>Ematochimici</a:t>
            </a:r>
            <a:r>
              <a:rPr lang="it-IT" b="1" dirty="0" smtClean="0">
                <a:solidFill>
                  <a:schemeClr val="bg1"/>
                </a:solidFill>
              </a:rPr>
              <a:t> 12/03/14</a:t>
            </a:r>
            <a:endParaRPr lang="it-IT" b="1" dirty="0">
              <a:solidFill>
                <a:schemeClr val="bg1"/>
              </a:solidFill>
            </a:endParaRPr>
          </a:p>
        </p:txBody>
      </p:sp>
      <p:pic>
        <p:nvPicPr>
          <p:cNvPr id="7" name="Immagine 6" descr="images.jpg"/>
          <p:cNvPicPr>
            <a:picLocks noChangeAspect="1"/>
          </p:cNvPicPr>
          <p:nvPr/>
        </p:nvPicPr>
        <p:blipFill>
          <a:blip r:embed="rId2" cstate="print"/>
          <a:stretch>
            <a:fillRect/>
          </a:stretch>
        </p:blipFill>
        <p:spPr>
          <a:xfrm>
            <a:off x="4860032" y="4509120"/>
            <a:ext cx="4283968" cy="2348880"/>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olo 4"/>
          <p:cNvSpPr>
            <a:spLocks noGrp="1"/>
          </p:cNvSpPr>
          <p:nvPr>
            <p:ph type="title"/>
          </p:nvPr>
        </p:nvSpPr>
        <p:spPr>
          <a:xfrm>
            <a:off x="0" y="188640"/>
            <a:ext cx="9144000" cy="765720"/>
          </a:xfrm>
          <a:solidFill>
            <a:srgbClr val="00B0F0"/>
          </a:solidFill>
        </p:spPr>
        <p:txBody>
          <a:bodyPr>
            <a:normAutofit/>
          </a:bodyPr>
          <a:lstStyle/>
          <a:p>
            <a:r>
              <a:rPr lang="it-IT" b="1" dirty="0" smtClean="0">
                <a:solidFill>
                  <a:schemeClr val="bg1"/>
                </a:solidFill>
              </a:rPr>
              <a:t>Esame Urine completo 12/03/14</a:t>
            </a:r>
            <a:endParaRPr lang="it-IT" b="1" dirty="0">
              <a:solidFill>
                <a:schemeClr val="bg1"/>
              </a:solidFill>
            </a:endParaRPr>
          </a:p>
        </p:txBody>
      </p:sp>
      <p:pic>
        <p:nvPicPr>
          <p:cNvPr id="7" name="Immagine 6" descr="images.jpg"/>
          <p:cNvPicPr>
            <a:picLocks noChangeAspect="1"/>
          </p:cNvPicPr>
          <p:nvPr/>
        </p:nvPicPr>
        <p:blipFill>
          <a:blip r:embed="rId2" cstate="print"/>
          <a:stretch>
            <a:fillRect/>
          </a:stretch>
        </p:blipFill>
        <p:spPr>
          <a:xfrm>
            <a:off x="3275856" y="1484784"/>
            <a:ext cx="5868144" cy="5373216"/>
          </a:xfrm>
          <a:prstGeom prst="rect">
            <a:avLst/>
          </a:prstGeom>
        </p:spPr>
      </p:pic>
      <p:sp>
        <p:nvSpPr>
          <p:cNvPr id="9" name="Segnaposto contenuto 8"/>
          <p:cNvSpPr>
            <a:spLocks noGrp="1"/>
          </p:cNvSpPr>
          <p:nvPr>
            <p:ph sz="half" idx="2"/>
          </p:nvPr>
        </p:nvSpPr>
        <p:spPr>
          <a:xfrm>
            <a:off x="3707904" y="980728"/>
            <a:ext cx="4536504" cy="6048672"/>
          </a:xfrm>
        </p:spPr>
        <p:txBody>
          <a:bodyPr>
            <a:normAutofit/>
          </a:bodyPr>
          <a:lstStyle/>
          <a:p>
            <a:pPr>
              <a:buNone/>
            </a:pPr>
            <a:r>
              <a:rPr lang="it-IT" sz="2700" dirty="0" smtClean="0"/>
              <a:t>giallo paglierino</a:t>
            </a:r>
          </a:p>
          <a:p>
            <a:pPr>
              <a:buNone/>
            </a:pPr>
            <a:r>
              <a:rPr lang="it-IT" sz="2700" dirty="0" smtClean="0"/>
              <a:t>limpido</a:t>
            </a:r>
          </a:p>
          <a:p>
            <a:pPr>
              <a:buNone/>
            </a:pPr>
            <a:r>
              <a:rPr lang="it-IT" sz="2700" dirty="0" smtClean="0"/>
              <a:t>6.4</a:t>
            </a:r>
          </a:p>
          <a:p>
            <a:pPr>
              <a:buNone/>
            </a:pPr>
            <a:r>
              <a:rPr lang="it-IT" sz="2700" dirty="0" smtClean="0"/>
              <a:t>1025</a:t>
            </a:r>
          </a:p>
          <a:p>
            <a:pPr>
              <a:buNone/>
            </a:pPr>
            <a:r>
              <a:rPr lang="it-IT" sz="2700" dirty="0" smtClean="0"/>
              <a:t>assenti</a:t>
            </a:r>
          </a:p>
          <a:p>
            <a:pPr>
              <a:buNone/>
            </a:pPr>
            <a:r>
              <a:rPr lang="it-IT" sz="2700" dirty="0" smtClean="0"/>
              <a:t>assente</a:t>
            </a:r>
          </a:p>
          <a:p>
            <a:pPr>
              <a:buNone/>
            </a:pPr>
            <a:r>
              <a:rPr lang="it-IT" sz="2700" dirty="0" smtClean="0"/>
              <a:t>assente</a:t>
            </a:r>
          </a:p>
          <a:p>
            <a:pPr>
              <a:buNone/>
            </a:pPr>
            <a:r>
              <a:rPr lang="it-IT" sz="2700" dirty="0" smtClean="0"/>
              <a:t>assente</a:t>
            </a:r>
          </a:p>
          <a:p>
            <a:pPr>
              <a:buNone/>
            </a:pPr>
            <a:r>
              <a:rPr lang="it-IT" sz="2700" dirty="0" smtClean="0"/>
              <a:t>assente</a:t>
            </a:r>
          </a:p>
          <a:p>
            <a:pPr>
              <a:buNone/>
            </a:pPr>
            <a:r>
              <a:rPr lang="it-IT" sz="2700" dirty="0" smtClean="0"/>
              <a:t>tracce</a:t>
            </a:r>
          </a:p>
          <a:p>
            <a:pPr>
              <a:buNone/>
            </a:pPr>
            <a:r>
              <a:rPr lang="it-IT" sz="2700" dirty="0" smtClean="0"/>
              <a:t>assente</a:t>
            </a:r>
          </a:p>
          <a:p>
            <a:pPr>
              <a:buNone/>
            </a:pPr>
            <a:r>
              <a:rPr lang="it-IT" sz="2700" dirty="0" err="1" smtClean="0"/>
              <a:t>ndp</a:t>
            </a:r>
            <a:endParaRPr lang="it-IT" sz="2700" dirty="0" smtClean="0"/>
          </a:p>
          <a:p>
            <a:pPr>
              <a:buNone/>
            </a:pPr>
            <a:endParaRPr lang="it-IT" sz="2700" dirty="0"/>
          </a:p>
        </p:txBody>
      </p:sp>
      <p:pic>
        <p:nvPicPr>
          <p:cNvPr id="1026" name="Picture 2"/>
          <p:cNvPicPr>
            <a:picLocks noGrp="1" noChangeAspect="1" noChangeArrowheads="1"/>
          </p:cNvPicPr>
          <p:nvPr>
            <p:ph sz="half" idx="1"/>
          </p:nvPr>
        </p:nvPicPr>
        <p:blipFill>
          <a:blip r:embed="rId3" cstate="print"/>
          <a:srcRect/>
          <a:stretch>
            <a:fillRect/>
          </a:stretch>
        </p:blipFill>
        <p:spPr bwMode="auto">
          <a:xfrm>
            <a:off x="251520" y="1052736"/>
            <a:ext cx="3071103" cy="580526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60452"/>
            <a:ext cx="9144000" cy="1025812"/>
          </a:xfrm>
          <a:solidFill>
            <a:srgbClr val="F2F2F2"/>
          </a:solidFill>
          <a:ln w="38100" cmpd="sng">
            <a:solidFill>
              <a:srgbClr val="003300"/>
            </a:solidFill>
          </a:ln>
        </p:spPr>
        <p:txBody>
          <a:bodyPr>
            <a:normAutofit/>
          </a:bodyPr>
          <a:lstStyle/>
          <a:p>
            <a:r>
              <a:rPr lang="it-IT" sz="6000" b="1" dirty="0" smtClean="0">
                <a:solidFill>
                  <a:srgbClr val="003300"/>
                </a:solidFill>
                <a:latin typeface="Arial Narrow"/>
                <a:cs typeface="Arial Narrow"/>
              </a:rPr>
              <a:t>P</a:t>
            </a:r>
            <a:r>
              <a:rPr lang="it-IT" sz="5400" dirty="0" smtClean="0">
                <a:solidFill>
                  <a:srgbClr val="003300"/>
                </a:solidFill>
                <a:latin typeface="Arial Narrow"/>
                <a:cs typeface="Arial Narrow"/>
              </a:rPr>
              <a:t>iano </a:t>
            </a:r>
            <a:endParaRPr lang="it-IT" sz="5400" dirty="0">
              <a:solidFill>
                <a:srgbClr val="003300"/>
              </a:solidFill>
              <a:latin typeface="Arial Narrow"/>
              <a:cs typeface="Arial Narrow"/>
            </a:endParaRPr>
          </a:p>
        </p:txBody>
      </p:sp>
      <p:sp>
        <p:nvSpPr>
          <p:cNvPr id="3" name="Segnaposto contenuto 2"/>
          <p:cNvSpPr>
            <a:spLocks noGrp="1"/>
          </p:cNvSpPr>
          <p:nvPr>
            <p:ph idx="1"/>
          </p:nvPr>
        </p:nvSpPr>
        <p:spPr>
          <a:xfrm>
            <a:off x="181437" y="1208660"/>
            <a:ext cx="8791435" cy="5538419"/>
          </a:xfrm>
          <a:solidFill>
            <a:schemeClr val="accent3">
              <a:lumMod val="40000"/>
              <a:lumOff val="60000"/>
            </a:schemeClr>
          </a:solidFill>
        </p:spPr>
        <p:txBody>
          <a:bodyPr>
            <a:normAutofit/>
          </a:bodyPr>
          <a:lstStyle/>
          <a:p>
            <a:pPr marL="514350" indent="-457200"/>
            <a:endParaRPr lang="it-IT" sz="2800" dirty="0" smtClean="0">
              <a:latin typeface="Arial Narrow"/>
              <a:cs typeface="Arial Narrow"/>
            </a:endParaRPr>
          </a:p>
          <a:p>
            <a:pPr marL="514350" indent="-457200"/>
            <a:endParaRPr lang="it-IT" sz="2800" dirty="0" smtClean="0">
              <a:latin typeface="Arial Narrow"/>
              <a:cs typeface="Arial Narrow"/>
            </a:endParaRPr>
          </a:p>
          <a:p>
            <a:pPr marL="514350" indent="-457200"/>
            <a:r>
              <a:rPr lang="it-IT" sz="2800" dirty="0" smtClean="0">
                <a:latin typeface="Arial Narrow"/>
                <a:cs typeface="Arial Narrow"/>
              </a:rPr>
              <a:t>Avrei dovuto chiedere altri esami?</a:t>
            </a:r>
          </a:p>
          <a:p>
            <a:pPr marL="514350" indent="-457200"/>
            <a:r>
              <a:rPr lang="it-IT" sz="2800" dirty="0" err="1" smtClean="0">
                <a:latin typeface="Arial Narrow"/>
                <a:cs typeface="Arial Narrow"/>
              </a:rPr>
              <a:t>Markers</a:t>
            </a:r>
            <a:r>
              <a:rPr lang="it-IT" sz="2800" dirty="0" smtClean="0">
                <a:latin typeface="Arial Narrow"/>
                <a:cs typeface="Arial Narrow"/>
              </a:rPr>
              <a:t> </a:t>
            </a:r>
            <a:r>
              <a:rPr lang="it-IT" sz="2800" dirty="0" err="1" smtClean="0">
                <a:latin typeface="Arial Narrow"/>
                <a:cs typeface="Arial Narrow"/>
              </a:rPr>
              <a:t>neoplastici…</a:t>
            </a:r>
            <a:r>
              <a:rPr lang="it-IT" sz="2800" dirty="0" smtClean="0">
                <a:latin typeface="Arial Narrow"/>
                <a:cs typeface="Arial Narrow"/>
              </a:rPr>
              <a:t>?</a:t>
            </a:r>
          </a:p>
          <a:p>
            <a:pPr marL="514350" indent="-457200"/>
            <a:r>
              <a:rPr lang="it-IT" sz="2800" dirty="0" err="1" smtClean="0">
                <a:latin typeface="Arial Narrow"/>
                <a:cs typeface="Arial Narrow"/>
              </a:rPr>
              <a:t>…e</a:t>
            </a:r>
            <a:r>
              <a:rPr lang="it-IT" sz="2800" dirty="0" smtClean="0">
                <a:latin typeface="Arial Narrow"/>
                <a:cs typeface="Arial Narrow"/>
              </a:rPr>
              <a:t> i </a:t>
            </a:r>
            <a:r>
              <a:rPr lang="it-IT" sz="2800" dirty="0" err="1" smtClean="0">
                <a:latin typeface="Arial Narrow"/>
                <a:cs typeface="Arial Narrow"/>
              </a:rPr>
              <a:t>makers</a:t>
            </a:r>
            <a:r>
              <a:rPr lang="it-IT" sz="2800" dirty="0" smtClean="0">
                <a:latin typeface="Arial Narrow"/>
                <a:cs typeface="Arial Narrow"/>
              </a:rPr>
              <a:t> </a:t>
            </a:r>
            <a:r>
              <a:rPr lang="it-IT" sz="2800" dirty="0" err="1" smtClean="0">
                <a:latin typeface="Arial Narrow"/>
                <a:cs typeface="Arial Narrow"/>
              </a:rPr>
              <a:t>virologici…</a:t>
            </a:r>
            <a:r>
              <a:rPr lang="it-IT" sz="2800" dirty="0" smtClean="0">
                <a:latin typeface="Arial Narrow"/>
                <a:cs typeface="Arial Narrow"/>
              </a:rPr>
              <a:t>?</a:t>
            </a:r>
          </a:p>
          <a:p>
            <a:pPr marL="514350" indent="-457200"/>
            <a:r>
              <a:rPr lang="it-IT" sz="2800" dirty="0" smtClean="0">
                <a:latin typeface="Arial Narrow"/>
                <a:cs typeface="Arial Narrow"/>
              </a:rPr>
              <a:t>In caso, quali?</a:t>
            </a:r>
          </a:p>
          <a:p>
            <a:pPr marL="514350" indent="-457200">
              <a:buNone/>
            </a:pPr>
            <a:endParaRPr lang="it-IT" sz="2800" dirty="0" smtClean="0">
              <a:latin typeface="Arial Narrow"/>
              <a:cs typeface="Arial Narrow"/>
            </a:endParaRPr>
          </a:p>
          <a:p>
            <a:pPr marL="57150" indent="0" algn="ctr">
              <a:buNone/>
            </a:pPr>
            <a:r>
              <a:rPr lang="it-IT" sz="3600" b="1" dirty="0" smtClean="0">
                <a:solidFill>
                  <a:srgbClr val="008000"/>
                </a:solidFill>
                <a:latin typeface="Arial Narrow"/>
                <a:cs typeface="Arial Narrow"/>
              </a:rPr>
              <a:t>Con o senza bollino verde??</a:t>
            </a:r>
            <a:endParaRPr lang="it-IT" sz="3600" b="1" dirty="0">
              <a:solidFill>
                <a:srgbClr val="008000"/>
              </a:solidFill>
              <a:latin typeface="Arial Narrow"/>
              <a:cs typeface="Arial Narrow"/>
            </a:endParaRPr>
          </a:p>
          <a:p>
            <a:pPr marL="57150" indent="0" algn="ctr">
              <a:buNone/>
            </a:pPr>
            <a:r>
              <a:rPr lang="it-IT" b="1" dirty="0">
                <a:latin typeface="Arial Narrow"/>
                <a:cs typeface="Arial Narrow"/>
              </a:rPr>
              <a:t>Lo mando in Pronto Soccorso</a:t>
            </a:r>
            <a:r>
              <a:rPr lang="it-IT" b="1" dirty="0" smtClean="0">
                <a:latin typeface="Arial Narrow"/>
                <a:cs typeface="Arial Narrow"/>
              </a:rPr>
              <a:t>?</a:t>
            </a:r>
          </a:p>
        </p:txBody>
      </p:sp>
    </p:spTree>
    <p:extLst>
      <p:ext uri="{BB962C8B-B14F-4D97-AF65-F5344CB8AC3E}">
        <p14:creationId xmlns:p14="http://schemas.microsoft.com/office/powerpoint/2010/main" xmlns="" val="2015883170"/>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210146"/>
          </a:xfrm>
          <a:solidFill>
            <a:srgbClr val="00B0F0"/>
          </a:solidFill>
        </p:spPr>
        <p:txBody>
          <a:bodyPr/>
          <a:lstStyle/>
          <a:p>
            <a:r>
              <a:rPr lang="it-IT" b="1" dirty="0" smtClean="0">
                <a:solidFill>
                  <a:schemeClr val="bg1"/>
                </a:solidFill>
              </a:rPr>
              <a:t>Il paziente astenico</a:t>
            </a:r>
            <a:endParaRPr lang="it-IT" b="1" dirty="0">
              <a:solidFill>
                <a:schemeClr val="bg1"/>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467544" y="2348880"/>
            <a:ext cx="8208912" cy="3456384"/>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olo 1"/>
          <p:cNvSpPr>
            <a:spLocks noGrp="1"/>
          </p:cNvSpPr>
          <p:nvPr>
            <p:ph type="title"/>
          </p:nvPr>
        </p:nvSpPr>
        <p:spPr/>
        <p:txBody>
          <a:bodyPr/>
          <a:lstStyle/>
          <a:p>
            <a:r>
              <a:rPr lang="it-IT" b="1" dirty="0" smtClean="0">
                <a:solidFill>
                  <a:srgbClr val="00B0F0"/>
                </a:solidFill>
              </a:rPr>
              <a:t>Bibliografia </a:t>
            </a:r>
            <a:endParaRPr lang="it-IT" b="1" dirty="0">
              <a:solidFill>
                <a:srgbClr val="00B0F0"/>
              </a:solidFill>
            </a:endParaRPr>
          </a:p>
        </p:txBody>
      </p:sp>
      <p:sp>
        <p:nvSpPr>
          <p:cNvPr id="3" name="Segnaposto contenuto 2"/>
          <p:cNvSpPr>
            <a:spLocks noGrp="1"/>
          </p:cNvSpPr>
          <p:nvPr>
            <p:ph idx="1"/>
          </p:nvPr>
        </p:nvSpPr>
        <p:spPr/>
        <p:txBody>
          <a:bodyPr>
            <a:noAutofit/>
          </a:bodyPr>
          <a:lstStyle/>
          <a:p>
            <a:pPr algn="just">
              <a:buNone/>
            </a:pPr>
            <a:r>
              <a:rPr lang="en-US" sz="1900" dirty="0" smtClean="0"/>
              <a:t>1 Smith E, Lai JS, </a:t>
            </a:r>
            <a:r>
              <a:rPr lang="en-US" sz="1900" dirty="0" err="1" smtClean="0"/>
              <a:t>Cella</a:t>
            </a:r>
            <a:r>
              <a:rPr lang="en-US" sz="1900" dirty="0" smtClean="0"/>
              <a:t> D. </a:t>
            </a:r>
            <a:r>
              <a:rPr lang="en-US" sz="1900" i="1" dirty="0" smtClean="0"/>
              <a:t>Building a measure of fatigue: the functional assessment of Chronic Illness Therapy Fatigue Scale. PM R </a:t>
            </a:r>
            <a:r>
              <a:rPr lang="it-IT" sz="1900" dirty="0" smtClean="0"/>
              <a:t>2010;2:359-63.</a:t>
            </a:r>
          </a:p>
          <a:p>
            <a:pPr algn="just">
              <a:buNone/>
            </a:pPr>
            <a:r>
              <a:rPr lang="it-IT" sz="1900" dirty="0" smtClean="0"/>
              <a:t>2 </a:t>
            </a:r>
            <a:r>
              <a:rPr lang="it-IT" sz="1900" dirty="0" err="1" smtClean="0"/>
              <a:t>Sesboue</a:t>
            </a:r>
            <a:r>
              <a:rPr lang="it-IT" sz="1900" dirty="0" smtClean="0"/>
              <a:t> B, </a:t>
            </a:r>
            <a:r>
              <a:rPr lang="it-IT" sz="1900" dirty="0" err="1" smtClean="0"/>
              <a:t>Guincestre</a:t>
            </a:r>
            <a:r>
              <a:rPr lang="it-IT" sz="1900" dirty="0" smtClean="0"/>
              <a:t> JY. </a:t>
            </a:r>
            <a:r>
              <a:rPr lang="it-IT" sz="1900" i="1" dirty="0" err="1" smtClean="0"/>
              <a:t>Muscular</a:t>
            </a:r>
            <a:r>
              <a:rPr lang="it-IT" sz="1900" i="1" dirty="0" smtClean="0"/>
              <a:t> </a:t>
            </a:r>
            <a:r>
              <a:rPr lang="it-IT" sz="1900" i="1" dirty="0" err="1" smtClean="0"/>
              <a:t>fatigue</a:t>
            </a:r>
            <a:r>
              <a:rPr lang="it-IT" sz="1900" i="1" dirty="0" smtClean="0"/>
              <a:t>. </a:t>
            </a:r>
            <a:r>
              <a:rPr lang="it-IT" sz="1900" i="1" dirty="0" err="1" smtClean="0"/>
              <a:t>Ann</a:t>
            </a:r>
            <a:r>
              <a:rPr lang="it-IT" sz="1900" i="1" dirty="0" smtClean="0"/>
              <a:t> </a:t>
            </a:r>
            <a:r>
              <a:rPr lang="it-IT" sz="1900" i="1" dirty="0" err="1" smtClean="0"/>
              <a:t>Readapt</a:t>
            </a:r>
            <a:r>
              <a:rPr lang="it-IT" sz="1900" i="1" dirty="0" smtClean="0"/>
              <a:t> </a:t>
            </a:r>
            <a:r>
              <a:rPr lang="it-IT" sz="1900" i="1" dirty="0" err="1" smtClean="0"/>
              <a:t>Med</a:t>
            </a:r>
            <a:r>
              <a:rPr lang="it-IT" sz="1900" i="1" dirty="0" smtClean="0"/>
              <a:t> </a:t>
            </a:r>
            <a:r>
              <a:rPr lang="it-IT" sz="1900" i="1" dirty="0" err="1" smtClean="0"/>
              <a:t>Phys</a:t>
            </a:r>
            <a:r>
              <a:rPr lang="it-IT" sz="1900" i="1" dirty="0" smtClean="0"/>
              <a:t> </a:t>
            </a:r>
            <a:r>
              <a:rPr lang="it-IT" sz="1900" dirty="0" smtClean="0"/>
              <a:t>2006;49:348-54.</a:t>
            </a:r>
          </a:p>
          <a:p>
            <a:pPr algn="just">
              <a:buNone/>
            </a:pPr>
            <a:r>
              <a:rPr lang="da-DK" sz="1900" dirty="0" smtClean="0"/>
              <a:t>3 Alexander NB, Taffet GE, Horne FM, et al. </a:t>
            </a:r>
            <a:r>
              <a:rPr lang="da-DK" sz="1900" i="1" dirty="0" smtClean="0"/>
              <a:t>Bedside-to-Bench </a:t>
            </a:r>
            <a:r>
              <a:rPr lang="en-US" sz="1900" i="1" dirty="0" smtClean="0"/>
              <a:t>conference: research agenda for idiopathic fatigue and aging. J Am </a:t>
            </a:r>
            <a:r>
              <a:rPr lang="it-IT" sz="1900" dirty="0" err="1" smtClean="0"/>
              <a:t>Geriatr</a:t>
            </a:r>
            <a:r>
              <a:rPr lang="it-IT" sz="1900" dirty="0" smtClean="0"/>
              <a:t> </a:t>
            </a:r>
            <a:r>
              <a:rPr lang="it-IT" sz="1900" dirty="0" err="1" smtClean="0"/>
              <a:t>Soc</a:t>
            </a:r>
            <a:r>
              <a:rPr lang="it-IT" sz="1900" dirty="0" smtClean="0"/>
              <a:t> 2010;58:967-75.</a:t>
            </a:r>
          </a:p>
          <a:p>
            <a:pPr algn="just">
              <a:buNone/>
            </a:pPr>
            <a:r>
              <a:rPr lang="it-IT" sz="1900" dirty="0" smtClean="0"/>
              <a:t>4 </a:t>
            </a:r>
            <a:r>
              <a:rPr lang="it-IT" sz="1900" dirty="0" err="1" smtClean="0"/>
              <a:t>Rosenthal</a:t>
            </a:r>
            <a:r>
              <a:rPr lang="it-IT" sz="1900" dirty="0" smtClean="0"/>
              <a:t> TC, </a:t>
            </a:r>
            <a:r>
              <a:rPr lang="it-IT" sz="1900" dirty="0" err="1" smtClean="0"/>
              <a:t>Majeroni</a:t>
            </a:r>
            <a:r>
              <a:rPr lang="it-IT" sz="1900" dirty="0" smtClean="0"/>
              <a:t> BA, </a:t>
            </a:r>
            <a:r>
              <a:rPr lang="it-IT" sz="1900" dirty="0" err="1" smtClean="0"/>
              <a:t>Pretorius</a:t>
            </a:r>
            <a:r>
              <a:rPr lang="it-IT" sz="1900" dirty="0" smtClean="0"/>
              <a:t> R, </a:t>
            </a:r>
            <a:r>
              <a:rPr lang="it-IT" sz="1900" dirty="0" err="1" smtClean="0"/>
              <a:t>et</a:t>
            </a:r>
            <a:r>
              <a:rPr lang="it-IT" sz="1900" dirty="0" smtClean="0"/>
              <a:t> al. </a:t>
            </a:r>
            <a:r>
              <a:rPr lang="it-IT" sz="1900" i="1" dirty="0" err="1" smtClean="0"/>
              <a:t>Fatigue</a:t>
            </a:r>
            <a:r>
              <a:rPr lang="it-IT" sz="1900" i="1" dirty="0" smtClean="0"/>
              <a:t>: </a:t>
            </a:r>
            <a:r>
              <a:rPr lang="it-IT" sz="1900" i="1" dirty="0" err="1" smtClean="0"/>
              <a:t>an</a:t>
            </a:r>
            <a:r>
              <a:rPr lang="it-IT" sz="1900" i="1" dirty="0" smtClean="0"/>
              <a:t> </a:t>
            </a:r>
            <a:r>
              <a:rPr lang="it-IT" sz="1900" i="1" dirty="0" err="1" smtClean="0"/>
              <a:t>overview</a:t>
            </a:r>
            <a:r>
              <a:rPr lang="it-IT" sz="1900" i="1" dirty="0" smtClean="0"/>
              <a:t>. </a:t>
            </a:r>
            <a:r>
              <a:rPr lang="it-IT" sz="1900" dirty="0" smtClean="0"/>
              <a:t>Am </a:t>
            </a:r>
            <a:r>
              <a:rPr lang="it-IT" sz="1900" dirty="0" err="1" smtClean="0"/>
              <a:t>Fam</a:t>
            </a:r>
            <a:r>
              <a:rPr lang="it-IT" sz="1900" dirty="0" smtClean="0"/>
              <a:t> </a:t>
            </a:r>
            <a:r>
              <a:rPr lang="it-IT" sz="1900" dirty="0" err="1" smtClean="0"/>
              <a:t>Physician</a:t>
            </a:r>
            <a:r>
              <a:rPr lang="it-IT" sz="1900" dirty="0" smtClean="0"/>
              <a:t> 2008;78:1173-9.</a:t>
            </a:r>
          </a:p>
          <a:p>
            <a:pPr algn="just">
              <a:buNone/>
            </a:pPr>
            <a:r>
              <a:rPr lang="it-IT" sz="1900" dirty="0" smtClean="0"/>
              <a:t>5 </a:t>
            </a:r>
            <a:r>
              <a:rPr lang="it-IT" sz="1900" dirty="0" err="1" smtClean="0"/>
              <a:t>Tralongo</a:t>
            </a:r>
            <a:r>
              <a:rPr lang="it-IT" sz="1900" dirty="0" smtClean="0"/>
              <a:t> P, </a:t>
            </a:r>
            <a:r>
              <a:rPr lang="it-IT" sz="1900" dirty="0" err="1" smtClean="0"/>
              <a:t>Respini</a:t>
            </a:r>
            <a:r>
              <a:rPr lang="it-IT" sz="1900" dirty="0" smtClean="0"/>
              <a:t> D, </a:t>
            </a:r>
            <a:r>
              <a:rPr lang="it-IT" sz="1900" dirty="0" err="1" smtClean="0"/>
              <a:t>Ferrau</a:t>
            </a:r>
            <a:r>
              <a:rPr lang="it-IT" sz="1900" dirty="0" smtClean="0"/>
              <a:t> F. </a:t>
            </a:r>
            <a:r>
              <a:rPr lang="it-IT" sz="1900" i="1" dirty="0" err="1" smtClean="0"/>
              <a:t>Fatigue</a:t>
            </a:r>
            <a:r>
              <a:rPr lang="it-IT" sz="1900" i="1" dirty="0" smtClean="0"/>
              <a:t> and </a:t>
            </a:r>
            <a:r>
              <a:rPr lang="it-IT" sz="1900" i="1" dirty="0" err="1" smtClean="0"/>
              <a:t>aging</a:t>
            </a:r>
            <a:r>
              <a:rPr lang="it-IT" sz="1900" i="1" dirty="0" smtClean="0"/>
              <a:t>. </a:t>
            </a:r>
            <a:r>
              <a:rPr lang="it-IT" sz="1900" i="1" dirty="0" err="1" smtClean="0"/>
              <a:t>Critical</a:t>
            </a:r>
            <a:r>
              <a:rPr lang="it-IT" sz="1900" i="1" dirty="0" smtClean="0"/>
              <a:t> </a:t>
            </a:r>
            <a:r>
              <a:rPr lang="it-IT" sz="1900" i="1" dirty="0" err="1" smtClean="0"/>
              <a:t>Rev</a:t>
            </a:r>
            <a:r>
              <a:rPr lang="it-IT" sz="1900" i="1" dirty="0" smtClean="0"/>
              <a:t> </a:t>
            </a:r>
            <a:r>
              <a:rPr lang="it-IT" sz="1900" i="1" dirty="0" err="1" smtClean="0"/>
              <a:t>Oncol</a:t>
            </a:r>
            <a:r>
              <a:rPr lang="it-IT" sz="1900" i="1" dirty="0" smtClean="0"/>
              <a:t> </a:t>
            </a:r>
            <a:r>
              <a:rPr lang="it-IT" sz="1900" dirty="0" err="1" smtClean="0"/>
              <a:t>Hematol</a:t>
            </a:r>
            <a:r>
              <a:rPr lang="it-IT" sz="1900" dirty="0" smtClean="0"/>
              <a:t> 2003;48S:S57-S64.</a:t>
            </a:r>
          </a:p>
          <a:p>
            <a:pPr algn="just">
              <a:buNone/>
            </a:pPr>
            <a:r>
              <a:rPr lang="nl-NL" sz="1900" dirty="0" smtClean="0"/>
              <a:t>6 Nijrolder I, van der Windt D, van der Horst H. </a:t>
            </a:r>
            <a:r>
              <a:rPr lang="nl-NL" sz="1900" i="1" dirty="0" smtClean="0"/>
              <a:t>Prediction of outcome </a:t>
            </a:r>
            <a:r>
              <a:rPr lang="en-US" sz="1900" i="1" dirty="0" smtClean="0"/>
              <a:t>in patients presenting with fatigue in primary care. Br J Gen </a:t>
            </a:r>
            <a:r>
              <a:rPr lang="en-US" sz="1900" i="1" dirty="0" err="1" smtClean="0"/>
              <a:t>Pract</a:t>
            </a:r>
            <a:r>
              <a:rPr lang="en-US" sz="1900" i="1" dirty="0" smtClean="0"/>
              <a:t> </a:t>
            </a:r>
            <a:r>
              <a:rPr lang="it-IT" sz="1900" dirty="0" smtClean="0"/>
              <a:t>2009;59:101-9.</a:t>
            </a:r>
          </a:p>
          <a:p>
            <a:pPr algn="just">
              <a:buNone/>
            </a:pPr>
            <a:r>
              <a:rPr lang="it-IT" sz="1900" dirty="0" smtClean="0"/>
              <a:t>7 </a:t>
            </a:r>
            <a:r>
              <a:rPr lang="it-IT" sz="1900" dirty="0" err="1" smtClean="0"/>
              <a:t>Fumagalli</a:t>
            </a:r>
            <a:r>
              <a:rPr lang="it-IT" sz="1900" dirty="0" smtClean="0"/>
              <a:t> S, Amoruso G, Citelli M. </a:t>
            </a:r>
            <a:r>
              <a:rPr lang="it-IT" sz="1900" i="1" dirty="0" smtClean="0"/>
              <a:t>L’astenia nell’ambulatorio di Medicina Generale: esperienza con un </a:t>
            </a:r>
            <a:r>
              <a:rPr lang="it-IT" sz="1900" i="1" dirty="0" err="1" smtClean="0"/>
              <a:t>nutraceutico</a:t>
            </a:r>
            <a:r>
              <a:rPr lang="it-IT" sz="1900" i="1" dirty="0" smtClean="0"/>
              <a:t> a base di </a:t>
            </a:r>
            <a:r>
              <a:rPr lang="it-IT" sz="1900" i="1" dirty="0" err="1" smtClean="0"/>
              <a:t>Q-Ter®</a:t>
            </a:r>
            <a:r>
              <a:rPr lang="it-IT" sz="1900" i="1" dirty="0" smtClean="0"/>
              <a:t>, creatina e ginseng. Journal </a:t>
            </a:r>
            <a:r>
              <a:rPr lang="it-IT" sz="1900" i="1" dirty="0" err="1" smtClean="0"/>
              <a:t>of</a:t>
            </a:r>
            <a:r>
              <a:rPr lang="it-IT" sz="1900" i="1" dirty="0" smtClean="0"/>
              <a:t> </a:t>
            </a:r>
            <a:r>
              <a:rPr lang="it-IT" sz="1900" i="1" dirty="0" err="1" smtClean="0"/>
              <a:t>Clinical</a:t>
            </a:r>
            <a:r>
              <a:rPr lang="it-IT" sz="1900" i="1" dirty="0" smtClean="0"/>
              <a:t> Medicine 2009;8:1-8.</a:t>
            </a:r>
            <a:endParaRPr lang="it-IT" sz="1900" dirty="0"/>
          </a:p>
        </p:txBody>
      </p:sp>
    </p:spTree>
  </p:cSld>
  <p:clrMapOvr>
    <a:masterClrMapping/>
  </p:clrMapOv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 y="1395004"/>
            <a:ext cx="9144000" cy="3599958"/>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0" y="1395004"/>
            <a:ext cx="9143999" cy="1528624"/>
          </a:xfrm>
          <a:prstGeom prst="rect">
            <a:avLst/>
          </a:prstGeom>
          <a:noFill/>
        </p:spPr>
        <p:txBody>
          <a:bodyPr wrap="square" rtlCol="0">
            <a:spAutoFit/>
          </a:bodyPr>
          <a:lstStyle/>
          <a:p>
            <a:pPr marL="109728" algn="ctr">
              <a:lnSpc>
                <a:spcPct val="120000"/>
              </a:lnSpc>
              <a:defRPr/>
            </a:pPr>
            <a:r>
              <a:rPr lang="it-IT" sz="8000" b="1" dirty="0" smtClean="0">
                <a:latin typeface="Arial Narrow"/>
                <a:cs typeface="Arial Narrow"/>
              </a:rPr>
              <a:t>La parola al clinico...</a:t>
            </a:r>
          </a:p>
        </p:txBody>
      </p:sp>
      <p:sp>
        <p:nvSpPr>
          <p:cNvPr id="5" name="CasellaDiTesto 4"/>
          <p:cNvSpPr txBox="1"/>
          <p:nvPr/>
        </p:nvSpPr>
        <p:spPr>
          <a:xfrm>
            <a:off x="0" y="3248041"/>
            <a:ext cx="9143999" cy="1311128"/>
          </a:xfrm>
          <a:prstGeom prst="rect">
            <a:avLst/>
          </a:prstGeom>
          <a:noFill/>
        </p:spPr>
        <p:txBody>
          <a:bodyPr wrap="square" rtlCol="0">
            <a:spAutoFit/>
          </a:bodyPr>
          <a:lstStyle/>
          <a:p>
            <a:pPr marL="109728" algn="ctr">
              <a:lnSpc>
                <a:spcPct val="120000"/>
              </a:lnSpc>
              <a:defRPr/>
            </a:pPr>
            <a:r>
              <a:rPr lang="it-IT" sz="6600" b="1" dirty="0" err="1" smtClean="0">
                <a:latin typeface="Arial Narrow"/>
                <a:cs typeface="Arial Narrow"/>
              </a:rPr>
              <a:t>…COSA</a:t>
            </a:r>
            <a:r>
              <a:rPr lang="it-IT" sz="6600" b="1" dirty="0" smtClean="0">
                <a:latin typeface="Arial Narrow"/>
                <a:cs typeface="Arial Narrow"/>
              </a:rPr>
              <a:t> FARE?</a:t>
            </a:r>
          </a:p>
        </p:txBody>
      </p:sp>
      <p:cxnSp>
        <p:nvCxnSpPr>
          <p:cNvPr id="6" name="Connettore 1 5"/>
          <p:cNvCxnSpPr/>
          <p:nvPr/>
        </p:nvCxnSpPr>
        <p:spPr>
          <a:xfrm>
            <a:off x="0" y="1395004"/>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1" y="4994962"/>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2411760" y="5157192"/>
            <a:ext cx="4320480" cy="461665"/>
          </a:xfrm>
          <a:prstGeom prst="rect">
            <a:avLst/>
          </a:prstGeom>
          <a:noFill/>
        </p:spPr>
        <p:txBody>
          <a:bodyPr wrap="square" rtlCol="0">
            <a:spAutoFit/>
          </a:bodyPr>
          <a:lstStyle/>
          <a:p>
            <a:pPr algn="ctr"/>
            <a:r>
              <a:rPr lang="it-IT" sz="2400" dirty="0" smtClean="0"/>
              <a:t>Dr. Gianpaolo Balestrieri</a:t>
            </a:r>
            <a:endParaRPr lang="it-IT" sz="2400" dirty="0"/>
          </a:p>
        </p:txBody>
      </p:sp>
    </p:spTree>
    <p:extLst>
      <p:ext uri="{BB962C8B-B14F-4D97-AF65-F5344CB8AC3E}">
        <p14:creationId xmlns:p14="http://schemas.microsoft.com/office/powerpoint/2010/main" xmlns="" val="3495659209"/>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7200" y="319680"/>
            <a:ext cx="8229240" cy="1052640"/>
          </a:xfrm>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it-IT" sz="4000"/>
              <a:t>Stanchezza cronica ( &gt; 6 mesi)</a:t>
            </a:r>
          </a:p>
        </p:txBody>
      </p:sp>
      <p:sp>
        <p:nvSpPr>
          <p:cNvPr id="3" name="Segnaposto testo 2"/>
          <p:cNvSpPr txBox="1">
            <a:spLocks noGrp="1"/>
          </p:cNvSpPr>
          <p:nvPr>
            <p:ph type="body" idx="4294967295"/>
          </p:nvPr>
        </p:nvSpPr>
        <p:spPr>
          <a:xfrm>
            <a:off x="410760" y="2015999"/>
            <a:ext cx="8229240" cy="4435560"/>
          </a:xfrm>
        </p:spPr>
        <p:txBody>
          <a:bodyPr lIns="0" tIns="0" rIns="0" bIns="0"/>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pPr lvl="0"/>
            <a:r>
              <a:rPr lang="it-IT">
                <a:latin typeface="" pitchFamily="18"/>
              </a:rPr>
              <a:t>Bassa probabilità diagnostica dai test di laboratorio (5%)</a:t>
            </a:r>
          </a:p>
          <a:p>
            <a:pPr lvl="0"/>
            <a:r>
              <a:rPr lang="it-IT">
                <a:latin typeface="" pitchFamily="18"/>
              </a:rPr>
              <a:t>Elevata probabilità di “falsi positivi” laboratoristici</a:t>
            </a:r>
          </a:p>
          <a:p>
            <a:pPr lvl="0"/>
            <a:r>
              <a:rPr lang="it-IT">
                <a:latin typeface="" pitchFamily="18"/>
              </a:rPr>
              <a:t>Pannello di test di screening</a:t>
            </a:r>
          </a:p>
        </p:txBody>
      </p:sp>
    </p:spTree>
  </p:cSld>
  <p:clrMapOvr>
    <a:masterClrMapping/>
  </p:clrMapOvr>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alphaModFix/>
            <a:lum/>
          </a:blip>
          <a:srcRect/>
          <a:stretch>
            <a:fillRect/>
          </a:stretch>
        </p:blipFill>
        <p:spPr>
          <a:xfrm>
            <a:off x="2234880" y="360"/>
            <a:ext cx="4705560" cy="6857640"/>
          </a:xfrm>
          <a:prstGeom prst="rect">
            <a:avLst/>
          </a:prstGeom>
          <a:noFill/>
          <a:ln>
            <a:noFill/>
          </a:ln>
        </p:spPr>
      </p:pic>
    </p:spTree>
  </p:cSld>
  <p:clrMapOvr>
    <a:masterClrMapping/>
  </p:clrMapOvr>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Immagine 1"/>
          <p:cNvPicPr>
            <a:picLocks noChangeAspect="1"/>
          </p:cNvPicPr>
          <p:nvPr/>
        </p:nvPicPr>
        <p:blipFill>
          <a:blip r:embed="rId3" cstate="print">
            <a:alphaModFix/>
            <a:lum/>
          </a:blip>
          <a:srcRect/>
          <a:stretch>
            <a:fillRect/>
          </a:stretch>
        </p:blipFill>
        <p:spPr>
          <a:xfrm>
            <a:off x="325800" y="937440"/>
            <a:ext cx="8523720" cy="4966920"/>
          </a:xfrm>
          <a:prstGeom prst="rect">
            <a:avLst/>
          </a:prstGeom>
          <a:noFill/>
          <a:ln>
            <a:noFill/>
          </a:ln>
        </p:spPr>
      </p:pic>
    </p:spTree>
  </p:cSld>
  <p:clrMapOvr>
    <a:masterClrMapping/>
  </p:clrMapOvr>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a:xfrm>
            <a:off x="457200" y="227160"/>
            <a:ext cx="8229240" cy="1238039"/>
          </a:xfrm>
        </p:spPr>
        <p:txBody>
          <a:bodyPr lIns="0" tIns="0" rIns="0" bIns="0" anchor="ctr">
            <a:spAutoFit/>
          </a:bodyP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it-IT" sz="4000"/>
              <a:t>Segni di allarme: calo ponderale, febbricola nell'ultimo mese</a:t>
            </a:r>
          </a:p>
        </p:txBody>
      </p:sp>
      <p:sp>
        <p:nvSpPr>
          <p:cNvPr id="3" name="Segnaposto testo 2"/>
          <p:cNvSpPr txBox="1">
            <a:spLocks noGrp="1"/>
          </p:cNvSpPr>
          <p:nvPr>
            <p:ph type="body" idx="4294967295"/>
          </p:nvPr>
        </p:nvSpPr>
        <p:spPr>
          <a:xfrm>
            <a:off x="457200" y="1600200"/>
            <a:ext cx="8229240" cy="4837222"/>
          </a:xfrm>
        </p:spPr>
        <p:txBody>
          <a:bodyPr lIns="0" tIns="0" rIns="0" bIns="0">
            <a:spAutoFit/>
          </a:bodyPr>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pPr lvl="0"/>
            <a:r>
              <a:rPr lang="it-IT" dirty="0">
                <a:latin typeface="" pitchFamily="18"/>
              </a:rPr>
              <a:t>Approfondire l'anamnesi (abuso di alcol, comportamenti a rischio, stato depressivo </a:t>
            </a:r>
            <a:r>
              <a:rPr lang="it-IT" dirty="0" err="1" smtClean="0">
                <a:latin typeface="" pitchFamily="18"/>
              </a:rPr>
              <a:t>etc</a:t>
            </a:r>
            <a:r>
              <a:rPr lang="it-IT" dirty="0" smtClean="0">
                <a:latin typeface="" pitchFamily="18"/>
              </a:rPr>
              <a:t>)</a:t>
            </a:r>
            <a:endParaRPr lang="it-IT" dirty="0">
              <a:latin typeface="" pitchFamily="18"/>
            </a:endParaRPr>
          </a:p>
          <a:p>
            <a:pPr lvl="0"/>
            <a:r>
              <a:rPr lang="it-IT" dirty="0">
                <a:latin typeface="" pitchFamily="18"/>
              </a:rPr>
              <a:t>Calcemia</a:t>
            </a:r>
          </a:p>
          <a:p>
            <a:pPr lvl="0"/>
            <a:r>
              <a:rPr lang="it-IT" dirty="0" err="1">
                <a:latin typeface="" pitchFamily="18"/>
              </a:rPr>
              <a:t>Cortisolemia</a:t>
            </a:r>
            <a:endParaRPr lang="it-IT" dirty="0">
              <a:latin typeface="" pitchFamily="18"/>
            </a:endParaRPr>
          </a:p>
          <a:p>
            <a:pPr lvl="0"/>
            <a:r>
              <a:rPr lang="it-IT" dirty="0">
                <a:latin typeface="" pitchFamily="18"/>
              </a:rPr>
              <a:t>TSH reflex</a:t>
            </a:r>
          </a:p>
          <a:p>
            <a:pPr lvl="0"/>
            <a:r>
              <a:rPr lang="it-IT" dirty="0">
                <a:latin typeface="" pitchFamily="18"/>
              </a:rPr>
              <a:t>HIV</a:t>
            </a:r>
          </a:p>
          <a:p>
            <a:pPr lvl="0"/>
            <a:r>
              <a:rPr lang="it-IT" dirty="0">
                <a:latin typeface="" pitchFamily="18"/>
              </a:rPr>
              <a:t>PPD / </a:t>
            </a:r>
            <a:r>
              <a:rPr lang="it-IT" dirty="0" smtClean="0">
                <a:latin typeface="" pitchFamily="18"/>
              </a:rPr>
              <a:t>QUANTIFERON</a:t>
            </a:r>
            <a:endParaRPr lang="it-IT" dirty="0">
              <a:latin typeface="" pitchFamily="18"/>
            </a:endParaRPr>
          </a:p>
        </p:txBody>
      </p:sp>
    </p:spTree>
  </p:cSld>
  <p:clrMapOvr>
    <a:masterClrMapping/>
  </p:clrMapOvr>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it-IT"/>
              <a:t>Quali esami non richiedere?</a:t>
            </a:r>
          </a:p>
        </p:txBody>
      </p:sp>
      <p:sp>
        <p:nvSpPr>
          <p:cNvPr id="3" name="Segnaposto testo 2"/>
          <p:cNvSpPr txBox="1">
            <a:spLocks noGrp="1"/>
          </p:cNvSpPr>
          <p:nvPr>
            <p:ph type="body" idx="4294967295"/>
          </p:nvPr>
        </p:nvSpPr>
        <p:spPr>
          <a:xfrm>
            <a:off x="457200" y="2242440"/>
            <a:ext cx="8229240" cy="4525560"/>
          </a:xfrm>
        </p:spPr>
        <p:txBody>
          <a:bodyPr lIns="0" tIns="0" rIns="0" bIns="0"/>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pPr lvl="0"/>
            <a:r>
              <a:rPr lang="it-IT" dirty="0">
                <a:latin typeface="" pitchFamily="18"/>
              </a:rPr>
              <a:t>Altri test virologici</a:t>
            </a:r>
          </a:p>
          <a:p>
            <a:pPr lvl="0"/>
            <a:r>
              <a:rPr lang="it-IT" dirty="0" err="1">
                <a:latin typeface="" pitchFamily="18"/>
              </a:rPr>
              <a:t>Marker</a:t>
            </a:r>
            <a:r>
              <a:rPr lang="it-IT" dirty="0">
                <a:latin typeface="" pitchFamily="18"/>
              </a:rPr>
              <a:t> neoplastici</a:t>
            </a:r>
          </a:p>
          <a:p>
            <a:pPr lvl="0"/>
            <a:r>
              <a:rPr lang="it-IT" dirty="0">
                <a:latin typeface="" pitchFamily="18"/>
              </a:rPr>
              <a:t>Test immunologici</a:t>
            </a:r>
          </a:p>
          <a:p>
            <a:pPr lvl="0"/>
            <a:r>
              <a:rPr lang="it-IT" dirty="0" err="1" smtClean="0">
                <a:latin typeface="" pitchFamily="18"/>
              </a:rPr>
              <a:t>Didimero</a:t>
            </a:r>
            <a:endParaRPr lang="it-IT" dirty="0">
              <a:latin typeface="" pitchFamily="18"/>
            </a:endParaRPr>
          </a:p>
        </p:txBody>
      </p:sp>
    </p:spTree>
  </p:cSld>
  <p:clrMapOvr>
    <a:masterClrMapping/>
  </p:clrMapOvr>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txBox="1">
            <a:spLocks noGrp="1"/>
          </p:cNvSpPr>
          <p:nvPr>
            <p:ph type="title" idx="4294967295"/>
          </p:nvPr>
        </p:nvSpPr>
        <p:spPr/>
        <p:txBody>
          <a:bodyPr lIns="0" tIns="0" rIns="0" bIns="0" anchor="ctr"/>
          <a:lstStyle>
            <a:defPPr lvl="0">
              <a:buSzPct val="45000"/>
              <a:buFont typeface="StarSymbol"/>
              <a:buNone/>
            </a:defPPr>
            <a:lvl1pPr lvl="0">
              <a:buSzPct val="45000"/>
              <a:buFont typeface="StarSymbol"/>
              <a:buChar char="●"/>
            </a:lvl1pPr>
            <a:lvl2pPr lvl="1">
              <a:buSzPct val="45000"/>
              <a:buFont typeface="StarSymbol"/>
              <a:buChar char="●"/>
            </a:lvl2pPr>
            <a:lvl3pPr lvl="2">
              <a:buSzPct val="45000"/>
              <a:buFont typeface="StarSymbol"/>
              <a:buChar char="●"/>
            </a:lvl3pPr>
            <a:lvl4pPr lvl="3">
              <a:buSzPct val="45000"/>
              <a:buFont typeface="StarSymbol"/>
              <a:buChar char="●"/>
            </a:lvl4pPr>
            <a:lvl5pPr lvl="4">
              <a:buSzPct val="45000"/>
              <a:buFont typeface="StarSymbol"/>
              <a:buChar char="●"/>
            </a:lvl5pPr>
            <a:lvl6pPr lvl="5">
              <a:buSzPct val="45000"/>
              <a:buFont typeface="StarSymbol"/>
              <a:buChar char="●"/>
            </a:lvl6pPr>
            <a:lvl7pPr lvl="6">
              <a:buSzPct val="45000"/>
              <a:buFont typeface="StarSymbol"/>
              <a:buChar char="●"/>
            </a:lvl7pPr>
            <a:lvl8pPr lvl="7">
              <a:buSzPct val="45000"/>
              <a:buFont typeface="StarSymbol"/>
              <a:buChar char="●"/>
            </a:lvl8pPr>
            <a:lvl9pPr lvl="8">
              <a:buSzPct val="45000"/>
              <a:buFont typeface="StarSymbol"/>
              <a:buChar char="●"/>
            </a:lvl9pPr>
          </a:lstStyle>
          <a:p>
            <a:pPr lvl="0" algn="l">
              <a:buNone/>
            </a:pPr>
            <a:r>
              <a:rPr lang="it-IT"/>
              <a:t>Quale percorso nella richiesta?</a:t>
            </a:r>
          </a:p>
        </p:txBody>
      </p:sp>
      <p:sp>
        <p:nvSpPr>
          <p:cNvPr id="3" name="Segnaposto testo 2"/>
          <p:cNvSpPr txBox="1">
            <a:spLocks noGrp="1"/>
          </p:cNvSpPr>
          <p:nvPr>
            <p:ph type="body" idx="4294967295"/>
          </p:nvPr>
        </p:nvSpPr>
        <p:spPr/>
        <p:txBody>
          <a:bodyPr lIns="0" tIns="0" rIns="0" bIns="0"/>
          <a:lstStyle>
            <a:defPPr marL="432000" lvl="0" indent="-324000" algn="l" hangingPunct="1">
              <a:spcBef>
                <a:spcPts val="0"/>
              </a:spcBef>
              <a:spcAft>
                <a:spcPts val="1417"/>
              </a:spcAft>
              <a:buSzPct val="45000"/>
              <a:buFont typeface="StarSymbol"/>
              <a:buNone/>
              <a:defRPr lang="it-IT" sz="3200" b="0" i="0" u="none" strike="noStrike" kern="1200" spc="0">
                <a:ln>
                  <a:noFill/>
                </a:ln>
                <a:solidFill>
                  <a:srgbClr val="000000"/>
                </a:solidFill>
                <a:latin typeface="Calibri"/>
                <a:ea typeface="Microsoft YaHei" pitchFamily="2"/>
                <a:cs typeface="Mangal" pitchFamily="2"/>
              </a:defRPr>
            </a:defPPr>
            <a:lvl1pPr marL="432000" lvl="0" indent="-324000" algn="l" hangingPunct="1">
              <a:spcBef>
                <a:spcPts val="0"/>
              </a:spcBef>
              <a:spcAft>
                <a:spcPts val="1417"/>
              </a:spcAft>
              <a:buSzPct val="45000"/>
              <a:buFont typeface="StarSymbol"/>
              <a:buChar char="●"/>
              <a:defRPr lang="it-IT" sz="3200" b="0" i="0" u="none" strike="noStrike" kern="1200" spc="0">
                <a:ln>
                  <a:noFill/>
                </a:ln>
                <a:solidFill>
                  <a:srgbClr val="000000"/>
                </a:solidFill>
                <a:latin typeface="Calibri"/>
                <a:ea typeface="Microsoft YaHei" pitchFamily="2"/>
                <a:cs typeface="Mangal" pitchFamily="2"/>
              </a:defRPr>
            </a:lvl1pPr>
            <a:lvl2pPr marL="864000" lvl="1" indent="-324000" algn="l" hangingPunct="1">
              <a:spcBef>
                <a:spcPts val="0"/>
              </a:spcBef>
              <a:spcAft>
                <a:spcPts val="1134"/>
              </a:spcAft>
              <a:buSzPct val="75000"/>
              <a:buFont typeface="StarSymbol"/>
              <a:buChar char="–"/>
              <a:defRPr lang="it-IT" sz="2400" b="0" i="0" u="none" strike="noStrike" kern="1200" spc="0">
                <a:ln>
                  <a:noFill/>
                </a:ln>
                <a:solidFill>
                  <a:srgbClr val="000000"/>
                </a:solidFill>
                <a:latin typeface="Calibri"/>
                <a:ea typeface="Microsoft YaHei" pitchFamily="2"/>
                <a:cs typeface="Mangal" pitchFamily="2"/>
              </a:defRPr>
            </a:lvl2pPr>
            <a:lvl3pPr marL="1295999" lvl="2" indent="-288000" algn="l" hangingPunct="1">
              <a:spcBef>
                <a:spcPts val="0"/>
              </a:spcBef>
              <a:spcAft>
                <a:spcPts val="850"/>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3pPr>
            <a:lvl4pPr marL="1728000" lvl="3" indent="-216000" algn="l" hangingPunct="1">
              <a:spcBef>
                <a:spcPts val="0"/>
              </a:spcBef>
              <a:spcAft>
                <a:spcPts val="567"/>
              </a:spcAft>
              <a:buSzPct val="75000"/>
              <a:buFont typeface="StarSymbol"/>
              <a:buChar char="–"/>
              <a:defRPr lang="it-IT" sz="2000" b="0" i="0" u="none" strike="noStrike" kern="1200" spc="0">
                <a:ln>
                  <a:noFill/>
                </a:ln>
                <a:solidFill>
                  <a:srgbClr val="000000"/>
                </a:solidFill>
                <a:latin typeface="Calibri"/>
                <a:ea typeface="Microsoft YaHei" pitchFamily="2"/>
                <a:cs typeface="Mangal" pitchFamily="2"/>
              </a:defRPr>
            </a:lvl4pPr>
            <a:lvl5pPr marL="2160000" lvl="4"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5pPr>
            <a:lvl6pPr marL="2592000" lvl="5"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6pPr>
            <a:lvl7pPr marL="3024000" lvl="6"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7pPr>
            <a:lvl8pPr marL="3456000" lvl="7"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8pPr>
            <a:lvl9pPr marL="3887999" lvl="8" indent="-216000" algn="l" hangingPunct="1">
              <a:spcBef>
                <a:spcPts val="0"/>
              </a:spcBef>
              <a:spcAft>
                <a:spcPts val="283"/>
              </a:spcAft>
              <a:buSzPct val="45000"/>
              <a:buFont typeface="StarSymbol"/>
              <a:buChar char="●"/>
              <a:defRPr lang="it-IT" sz="2000" b="0" i="0" u="none" strike="noStrike" kern="1200" spc="0">
                <a:ln>
                  <a:noFill/>
                </a:ln>
                <a:solidFill>
                  <a:srgbClr val="000000"/>
                </a:solidFill>
                <a:latin typeface="Calibri"/>
                <a:ea typeface="Microsoft YaHei" pitchFamily="2"/>
                <a:cs typeface="Mangal" pitchFamily="2"/>
              </a:defRPr>
            </a:lvl9pPr>
          </a:lstStyle>
          <a:p>
            <a:endParaRPr lang="it-IT">
              <a:latin typeface="Calibri" pitchFamily="18"/>
            </a:endParaRPr>
          </a:p>
        </p:txBody>
      </p:sp>
    </p:spTree>
  </p:cSld>
  <p:clrMapOvr>
    <a:masterClrMapping/>
  </p:clrMapOvr>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 y="1395004"/>
            <a:ext cx="9144000" cy="3599958"/>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0" y="1988840"/>
            <a:ext cx="9143999" cy="2308324"/>
          </a:xfrm>
          <a:prstGeom prst="rect">
            <a:avLst/>
          </a:prstGeom>
          <a:noFill/>
        </p:spPr>
        <p:txBody>
          <a:bodyPr wrap="square" rtlCol="0">
            <a:spAutoFit/>
          </a:bodyPr>
          <a:lstStyle/>
          <a:p>
            <a:pPr marL="109728" algn="ctr">
              <a:lnSpc>
                <a:spcPct val="120000"/>
              </a:lnSpc>
              <a:defRPr/>
            </a:pPr>
            <a:r>
              <a:rPr lang="it-IT" sz="6000" b="1" dirty="0" smtClean="0">
                <a:latin typeface="Arial Narrow"/>
                <a:cs typeface="Arial Narrow"/>
              </a:rPr>
              <a:t>Ed ora al Medico di Laboratorio</a:t>
            </a:r>
          </a:p>
        </p:txBody>
      </p:sp>
      <p:cxnSp>
        <p:nvCxnSpPr>
          <p:cNvPr id="6" name="Connettore 1 5"/>
          <p:cNvCxnSpPr/>
          <p:nvPr/>
        </p:nvCxnSpPr>
        <p:spPr>
          <a:xfrm>
            <a:off x="0" y="1395004"/>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1" y="4994962"/>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683568" y="5157192"/>
            <a:ext cx="7776864" cy="461665"/>
          </a:xfrm>
          <a:prstGeom prst="rect">
            <a:avLst/>
          </a:prstGeom>
          <a:noFill/>
        </p:spPr>
        <p:txBody>
          <a:bodyPr wrap="square" rtlCol="0">
            <a:spAutoFit/>
          </a:bodyPr>
          <a:lstStyle/>
          <a:p>
            <a:pPr algn="ctr"/>
            <a:r>
              <a:rPr lang="it-IT" sz="2400" dirty="0" smtClean="0"/>
              <a:t>Dr.ssa Giuseppina Ruggeri – Dr.ssa Anna </a:t>
            </a:r>
            <a:r>
              <a:rPr lang="it-IT" sz="2400" dirty="0" err="1" smtClean="0"/>
              <a:t>Rodella</a:t>
            </a:r>
            <a:r>
              <a:rPr lang="it-IT" sz="2400" dirty="0" smtClean="0"/>
              <a:t> </a:t>
            </a:r>
            <a:endParaRPr lang="it-IT" sz="2400" dirty="0"/>
          </a:p>
        </p:txBody>
      </p:sp>
    </p:spTree>
    <p:extLst>
      <p:ext uri="{BB962C8B-B14F-4D97-AF65-F5344CB8AC3E}">
        <p14:creationId xmlns:p14="http://schemas.microsoft.com/office/powerpoint/2010/main" xmlns="" val="151902813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3" name="Rectangle 3"/>
          <p:cNvSpPr>
            <a:spLocks noGrp="1" noChangeArrowheads="1"/>
          </p:cNvSpPr>
          <p:nvPr>
            <p:ph type="body" idx="1"/>
          </p:nvPr>
        </p:nvSpPr>
        <p:spPr>
          <a:xfrm>
            <a:off x="611188" y="1600200"/>
            <a:ext cx="8281987" cy="4852988"/>
          </a:xfrm>
        </p:spPr>
        <p:txBody>
          <a:bodyPr/>
          <a:lstStyle/>
          <a:p>
            <a:pPr marL="457200" indent="-457200">
              <a:lnSpc>
                <a:spcPct val="105000"/>
              </a:lnSpc>
              <a:buFontTx/>
              <a:buNone/>
            </a:pPr>
            <a:r>
              <a:rPr lang="it-IT" b="1">
                <a:latin typeface="Comic Sans MS" pitchFamily="66" charset="0"/>
              </a:rPr>
              <a:t>Molecole/sostanze prodotte </a:t>
            </a:r>
            <a:r>
              <a:rPr lang="it-IT" b="1">
                <a:solidFill>
                  <a:srgbClr val="FF0000"/>
                </a:solidFill>
                <a:latin typeface="Comic Sans MS" pitchFamily="66" charset="0"/>
              </a:rPr>
              <a:t>esclusivamente </a:t>
            </a:r>
            <a:r>
              <a:rPr lang="it-IT" b="1">
                <a:latin typeface="Comic Sans MS" pitchFamily="66" charset="0"/>
              </a:rPr>
              <a:t>e </a:t>
            </a:r>
            <a:r>
              <a:rPr lang="it-IT" b="1">
                <a:solidFill>
                  <a:srgbClr val="FF0000"/>
                </a:solidFill>
                <a:latin typeface="Comic Sans MS" pitchFamily="66" charset="0"/>
              </a:rPr>
              <a:t>precocemente</a:t>
            </a:r>
            <a:r>
              <a:rPr lang="it-IT" b="1">
                <a:latin typeface="Comic Sans MS" pitchFamily="66" charset="0"/>
              </a:rPr>
              <a:t> solo dalla cellula neoplastica quindi </a:t>
            </a:r>
            <a:r>
              <a:rPr lang="it-IT" b="1">
                <a:solidFill>
                  <a:srgbClr val="FF0000"/>
                </a:solidFill>
                <a:latin typeface="Comic Sans MS" pitchFamily="66" charset="0"/>
              </a:rPr>
              <a:t>misurabili</a:t>
            </a:r>
            <a:r>
              <a:rPr lang="it-IT" b="1">
                <a:latin typeface="Comic Sans MS" pitchFamily="66" charset="0"/>
              </a:rPr>
              <a:t> anche in caso di neoplasie molto piccole </a:t>
            </a:r>
            <a:r>
              <a:rPr lang="it-IT" b="1">
                <a:solidFill>
                  <a:srgbClr val="FF0000"/>
                </a:solidFill>
                <a:latin typeface="Comic Sans MS" pitchFamily="66" charset="0"/>
              </a:rPr>
              <a:t>(diagnosi precoce)</a:t>
            </a:r>
          </a:p>
          <a:p>
            <a:pPr marL="457200" indent="-457200">
              <a:buFontTx/>
              <a:buNone/>
            </a:pPr>
            <a:endParaRPr lang="it-IT">
              <a:solidFill>
                <a:srgbClr val="FF0000"/>
              </a:solidFill>
              <a:latin typeface="Comic Sans MS" pitchFamily="66" charset="0"/>
            </a:endParaRPr>
          </a:p>
        </p:txBody>
      </p:sp>
      <p:sp>
        <p:nvSpPr>
          <p:cNvPr id="10244" name="Rectangle 4"/>
          <p:cNvSpPr>
            <a:spLocks noGrp="1" noChangeArrowheads="1"/>
          </p:cNvSpPr>
          <p:nvPr>
            <p:ph type="title"/>
          </p:nvPr>
        </p:nvSpPr>
        <p:spPr>
          <a:xfrm>
            <a:off x="457200" y="274638"/>
            <a:ext cx="8229600" cy="706437"/>
          </a:xfrm>
          <a:noFill/>
          <a:ln/>
        </p:spPr>
        <p:txBody>
          <a:bodyPr/>
          <a:lstStyle/>
          <a:p>
            <a:r>
              <a:rPr lang="it-IT" sz="4000">
                <a:solidFill>
                  <a:srgbClr val="FF0000"/>
                </a:solidFill>
                <a:latin typeface="Comic Sans MS" pitchFamily="66" charset="0"/>
              </a:rPr>
              <a:t>BIOMARCATORI IDEALI</a:t>
            </a:r>
            <a:endParaRPr lang="it-IT" sz="240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ttangolo 6"/>
          <p:cNvSpPr/>
          <p:nvPr/>
        </p:nvSpPr>
        <p:spPr>
          <a:xfrm>
            <a:off x="-1" y="1395004"/>
            <a:ext cx="9144000" cy="3599958"/>
          </a:xfrm>
          <a:prstGeom prst="rect">
            <a:avLst/>
          </a:prstGeom>
          <a:solidFill>
            <a:schemeClr val="bg1">
              <a:lumMod val="85000"/>
            </a:schemeClr>
          </a:solidFill>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it-IT"/>
          </a:p>
        </p:txBody>
      </p:sp>
      <p:sp>
        <p:nvSpPr>
          <p:cNvPr id="8" name="CasellaDiTesto 7"/>
          <p:cNvSpPr txBox="1"/>
          <p:nvPr/>
        </p:nvSpPr>
        <p:spPr>
          <a:xfrm>
            <a:off x="0" y="1395004"/>
            <a:ext cx="9143999" cy="1528624"/>
          </a:xfrm>
          <a:prstGeom prst="rect">
            <a:avLst/>
          </a:prstGeom>
          <a:noFill/>
        </p:spPr>
        <p:txBody>
          <a:bodyPr wrap="square" rtlCol="0">
            <a:spAutoFit/>
          </a:bodyPr>
          <a:lstStyle/>
          <a:p>
            <a:pPr marL="109728" algn="ctr">
              <a:lnSpc>
                <a:spcPct val="120000"/>
              </a:lnSpc>
              <a:defRPr/>
            </a:pPr>
            <a:r>
              <a:rPr lang="it-IT" sz="8000" b="1" dirty="0" smtClean="0">
                <a:latin typeface="Arial Narrow"/>
                <a:cs typeface="Arial Narrow"/>
              </a:rPr>
              <a:t>CASO CLINICO</a:t>
            </a:r>
          </a:p>
        </p:txBody>
      </p:sp>
      <p:sp>
        <p:nvSpPr>
          <p:cNvPr id="5" name="CasellaDiTesto 4"/>
          <p:cNvSpPr txBox="1"/>
          <p:nvPr/>
        </p:nvSpPr>
        <p:spPr>
          <a:xfrm>
            <a:off x="0" y="3248041"/>
            <a:ext cx="9143999" cy="1193404"/>
          </a:xfrm>
          <a:prstGeom prst="rect">
            <a:avLst/>
          </a:prstGeom>
          <a:noFill/>
        </p:spPr>
        <p:txBody>
          <a:bodyPr wrap="square" rtlCol="0">
            <a:spAutoFit/>
          </a:bodyPr>
          <a:lstStyle/>
          <a:p>
            <a:pPr marL="109728" algn="ctr">
              <a:lnSpc>
                <a:spcPct val="120000"/>
              </a:lnSpc>
              <a:defRPr/>
            </a:pPr>
            <a:r>
              <a:rPr lang="it-IT" sz="6600" b="1" dirty="0" smtClean="0">
                <a:latin typeface="Arial Narrow"/>
                <a:cs typeface="Arial Narrow"/>
              </a:rPr>
              <a:t>Il paziente astenico</a:t>
            </a:r>
          </a:p>
        </p:txBody>
      </p:sp>
      <p:cxnSp>
        <p:nvCxnSpPr>
          <p:cNvPr id="6" name="Connettore 1 5"/>
          <p:cNvCxnSpPr/>
          <p:nvPr/>
        </p:nvCxnSpPr>
        <p:spPr>
          <a:xfrm>
            <a:off x="0" y="1395004"/>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cxnSp>
        <p:nvCxnSpPr>
          <p:cNvPr id="10" name="Connettore 1 9"/>
          <p:cNvCxnSpPr/>
          <p:nvPr/>
        </p:nvCxnSpPr>
        <p:spPr>
          <a:xfrm>
            <a:off x="-1" y="4994962"/>
            <a:ext cx="9144000" cy="0"/>
          </a:xfrm>
          <a:prstGeom prst="line">
            <a:avLst/>
          </a:prstGeom>
          <a:ln w="76200" cmpd="sng">
            <a:solidFill>
              <a:srgbClr val="00CCFF"/>
            </a:solidFill>
          </a:ln>
        </p:spPr>
        <p:style>
          <a:lnRef idx="2">
            <a:schemeClr val="accent1"/>
          </a:lnRef>
          <a:fillRef idx="0">
            <a:schemeClr val="accent1"/>
          </a:fillRef>
          <a:effectRef idx="1">
            <a:schemeClr val="accent1"/>
          </a:effectRef>
          <a:fontRef idx="minor">
            <a:schemeClr val="tx1"/>
          </a:fontRef>
        </p:style>
      </p:cxnSp>
      <p:sp>
        <p:nvSpPr>
          <p:cNvPr id="9" name="CasellaDiTesto 8"/>
          <p:cNvSpPr txBox="1"/>
          <p:nvPr/>
        </p:nvSpPr>
        <p:spPr>
          <a:xfrm>
            <a:off x="1475656" y="5229200"/>
            <a:ext cx="6120680" cy="461665"/>
          </a:xfrm>
          <a:prstGeom prst="rect">
            <a:avLst/>
          </a:prstGeom>
          <a:noFill/>
        </p:spPr>
        <p:txBody>
          <a:bodyPr wrap="square" rtlCol="0">
            <a:spAutoFit/>
          </a:bodyPr>
          <a:lstStyle/>
          <a:p>
            <a:pPr algn="ctr"/>
            <a:r>
              <a:rPr lang="it-IT" sz="2400" dirty="0" smtClean="0"/>
              <a:t>Dr. Germano </a:t>
            </a:r>
            <a:r>
              <a:rPr lang="it-IT" sz="2400" dirty="0" err="1" smtClean="0"/>
              <a:t>Bettoncelli</a:t>
            </a:r>
            <a:r>
              <a:rPr lang="it-IT" sz="2400" dirty="0" smtClean="0"/>
              <a:t> – Dr. Lorenzo </a:t>
            </a:r>
            <a:r>
              <a:rPr lang="it-IT" sz="2400" dirty="0" err="1" smtClean="0"/>
              <a:t>Zanini</a:t>
            </a:r>
            <a:endParaRPr lang="it-IT" sz="2400" dirty="0"/>
          </a:p>
        </p:txBody>
      </p:sp>
    </p:spTree>
    <p:extLst>
      <p:ext uri="{BB962C8B-B14F-4D97-AF65-F5344CB8AC3E}">
        <p14:creationId xmlns:p14="http://schemas.microsoft.com/office/powerpoint/2010/main" xmlns="" val="322066578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idx="4294967295"/>
          </p:nvPr>
        </p:nvSpPr>
        <p:spPr>
          <a:xfrm>
            <a:off x="685800" y="228600"/>
            <a:ext cx="7772400" cy="830263"/>
          </a:xfrm>
        </p:spPr>
        <p:txBody>
          <a:bodyPr/>
          <a:lstStyle/>
          <a:p>
            <a:pPr>
              <a:lnSpc>
                <a:spcPct val="80000"/>
              </a:lnSpc>
            </a:pPr>
            <a:r>
              <a:rPr lang="en-GB" sz="3200" b="1">
                <a:solidFill>
                  <a:srgbClr val="FF0000"/>
                </a:solidFill>
                <a:latin typeface="Comic Sans MS" pitchFamily="66" charset="0"/>
              </a:rPr>
              <a:t>BIOMARCATORI- la realtà</a:t>
            </a:r>
            <a:endParaRPr lang="it-IT" sz="3200" b="1">
              <a:solidFill>
                <a:srgbClr val="FF0000"/>
              </a:solidFill>
              <a:latin typeface="Comic Sans MS" pitchFamily="66" charset="0"/>
            </a:endParaRPr>
          </a:p>
        </p:txBody>
      </p:sp>
      <p:sp>
        <p:nvSpPr>
          <p:cNvPr id="18435" name="Rectangle 3"/>
          <p:cNvSpPr>
            <a:spLocks noGrp="1" noChangeArrowheads="1"/>
          </p:cNvSpPr>
          <p:nvPr>
            <p:ph type="body" idx="4294967295"/>
          </p:nvPr>
        </p:nvSpPr>
        <p:spPr>
          <a:xfrm>
            <a:off x="342900" y="1828800"/>
            <a:ext cx="8550275" cy="3687763"/>
          </a:xfrm>
          <a:noFill/>
        </p:spPr>
        <p:txBody>
          <a:bodyPr/>
          <a:lstStyle/>
          <a:p>
            <a:pPr algn="just">
              <a:buFontTx/>
              <a:buNone/>
            </a:pPr>
            <a:r>
              <a:rPr lang="it-IT" sz="2800">
                <a:solidFill>
                  <a:schemeClr val="tx2"/>
                </a:solidFill>
                <a:latin typeface="Comic Sans MS" pitchFamily="66" charset="0"/>
              </a:rPr>
              <a:t>Molecole/sostanze </a:t>
            </a:r>
            <a:r>
              <a:rPr lang="it-IT" sz="2800">
                <a:solidFill>
                  <a:srgbClr val="FF0000"/>
                </a:solidFill>
                <a:latin typeface="Comic Sans MS" pitchFamily="66" charset="0"/>
              </a:rPr>
              <a:t>non </a:t>
            </a:r>
            <a:r>
              <a:rPr lang="it-IT" sz="2800" b="1">
                <a:solidFill>
                  <a:srgbClr val="FF3300"/>
                </a:solidFill>
                <a:latin typeface="Comic Sans MS" pitchFamily="66" charset="0"/>
              </a:rPr>
              <a:t>selettivamente prodotte</a:t>
            </a:r>
            <a:r>
              <a:rPr lang="it-IT" sz="2800">
                <a:solidFill>
                  <a:schemeClr val="bg1"/>
                </a:solidFill>
                <a:latin typeface="Comic Sans MS" pitchFamily="66" charset="0"/>
              </a:rPr>
              <a:t> </a:t>
            </a:r>
            <a:r>
              <a:rPr lang="it-IT" sz="2800">
                <a:solidFill>
                  <a:schemeClr val="tx2"/>
                </a:solidFill>
                <a:latin typeface="Comic Sans MS" pitchFamily="66" charset="0"/>
              </a:rPr>
              <a:t>solo dalle cellule neoplastiche, ma anche da:</a:t>
            </a:r>
          </a:p>
          <a:p>
            <a:pPr lvl="1" algn="just"/>
            <a:r>
              <a:rPr lang="it-IT">
                <a:solidFill>
                  <a:schemeClr val="tx2"/>
                </a:solidFill>
                <a:latin typeface="Comic Sans MS" pitchFamily="66" charset="0"/>
              </a:rPr>
              <a:t> cellule/tessuti normali </a:t>
            </a:r>
          </a:p>
          <a:p>
            <a:pPr lvl="1" algn="just"/>
            <a:r>
              <a:rPr lang="it-IT">
                <a:solidFill>
                  <a:schemeClr val="tx2"/>
                </a:solidFill>
                <a:latin typeface="Comic Sans MS" pitchFamily="66" charset="0"/>
              </a:rPr>
              <a:t> cellule/tessuti affetti da patologie benigne e/o da condizioni non-neoplastiche</a:t>
            </a:r>
          </a:p>
          <a:p>
            <a:pPr lvl="1" algn="just">
              <a:buFontTx/>
              <a:buNone/>
            </a:pPr>
            <a:endParaRPr lang="it-IT">
              <a:solidFill>
                <a:schemeClr val="tx2"/>
              </a:solidFill>
              <a:latin typeface="Comic Sans MS" pitchFamily="66" charset="0"/>
            </a:endParaRPr>
          </a:p>
          <a:p>
            <a:pPr lvl="1" algn="just">
              <a:buFontTx/>
              <a:buNone/>
            </a:pPr>
            <a:r>
              <a:rPr lang="it-IT">
                <a:solidFill>
                  <a:srgbClr val="FF0000"/>
                </a:solidFill>
                <a:latin typeface="Comic Sans MS" pitchFamily="66" charset="0"/>
              </a:rPr>
              <a:t>…….SENSIBILITA’ E SPECIFICITA’</a:t>
            </a:r>
          </a:p>
        </p:txBody>
      </p:sp>
      <p:sp>
        <p:nvSpPr>
          <p:cNvPr id="18436" name="Line 4"/>
          <p:cNvSpPr>
            <a:spLocks noChangeShapeType="1"/>
          </p:cNvSpPr>
          <p:nvPr/>
        </p:nvSpPr>
        <p:spPr bwMode="auto">
          <a:xfrm>
            <a:off x="0" y="1052513"/>
            <a:ext cx="9144000" cy="0"/>
          </a:xfrm>
          <a:prstGeom prst="line">
            <a:avLst/>
          </a:prstGeom>
          <a:noFill/>
          <a:ln w="19050">
            <a:solidFill>
              <a:schemeClr val="bg1"/>
            </a:solidFill>
            <a:round/>
            <a:headEnd/>
            <a:tailEnd/>
          </a:ln>
        </p:spPr>
        <p:txBody>
          <a:bodyPr wrap="none" anchor="ctr"/>
          <a:lstStyle/>
          <a:p>
            <a:pPr fontAlgn="base">
              <a:spcBef>
                <a:spcPct val="0"/>
              </a:spcBef>
              <a:spcAft>
                <a:spcPct val="0"/>
              </a:spcAft>
            </a:pPr>
            <a:endParaRPr lang="it-IT" smtClean="0">
              <a:solidFill>
                <a:srgbClr val="000000"/>
              </a:solidFill>
            </a:endParaRP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561975"/>
          </a:xfrm>
        </p:spPr>
        <p:txBody>
          <a:bodyPr/>
          <a:lstStyle/>
          <a:p>
            <a:r>
              <a:rPr lang="en-US" sz="3200" b="1">
                <a:solidFill>
                  <a:srgbClr val="FF0000"/>
                </a:solidFill>
                <a:latin typeface="Comic Sans MS" pitchFamily="66" charset="0"/>
              </a:rPr>
              <a:t>Sensibilità e Specificità</a:t>
            </a:r>
            <a:endParaRPr lang="it-IT" sz="3200" b="1">
              <a:solidFill>
                <a:srgbClr val="FF0000"/>
              </a:solidFill>
              <a:latin typeface="Comic Sans MS" pitchFamily="66" charset="0"/>
            </a:endParaRPr>
          </a:p>
        </p:txBody>
      </p:sp>
      <p:sp>
        <p:nvSpPr>
          <p:cNvPr id="63491" name="Rectangle 3"/>
          <p:cNvSpPr>
            <a:spLocks noGrp="1" noChangeArrowheads="1"/>
          </p:cNvSpPr>
          <p:nvPr>
            <p:ph type="body" idx="1"/>
          </p:nvPr>
        </p:nvSpPr>
        <p:spPr>
          <a:xfrm>
            <a:off x="0" y="1268413"/>
            <a:ext cx="9144000" cy="4924425"/>
          </a:xfrm>
        </p:spPr>
        <p:txBody>
          <a:bodyPr/>
          <a:lstStyle/>
          <a:p>
            <a:pPr>
              <a:lnSpc>
                <a:spcPct val="80000"/>
              </a:lnSpc>
              <a:buFontTx/>
              <a:buNone/>
            </a:pPr>
            <a:r>
              <a:rPr lang="en-US" b="1">
                <a:latin typeface="Comic Sans MS" pitchFamily="66" charset="0"/>
              </a:rPr>
              <a:t>Sensibilità Diagnostica:</a:t>
            </a:r>
            <a:r>
              <a:rPr lang="en-US" sz="3600">
                <a:solidFill>
                  <a:srgbClr val="FF3300"/>
                </a:solidFill>
                <a:latin typeface="Comic Sans MS" pitchFamily="66" charset="0"/>
              </a:rPr>
              <a:t>  </a:t>
            </a:r>
          </a:p>
          <a:p>
            <a:pPr>
              <a:lnSpc>
                <a:spcPct val="80000"/>
              </a:lnSpc>
              <a:buFontTx/>
              <a:buNone/>
            </a:pPr>
            <a:r>
              <a:rPr lang="en-US" sz="2000" b="1">
                <a:solidFill>
                  <a:srgbClr val="FF0000"/>
                </a:solidFill>
                <a:latin typeface="Comic Sans MS" pitchFamily="66" charset="0"/>
              </a:rPr>
              <a:t>CAPACITA’ DI RICONOSCERE I SOGGETTI MALATI</a:t>
            </a:r>
          </a:p>
          <a:p>
            <a:pPr>
              <a:lnSpc>
                <a:spcPct val="80000"/>
              </a:lnSpc>
              <a:buFontTx/>
              <a:buNone/>
            </a:pPr>
            <a:r>
              <a:rPr lang="en-US" sz="2800" b="1">
                <a:solidFill>
                  <a:srgbClr val="FF0000"/>
                </a:solidFill>
                <a:latin typeface="Comic Sans MS" pitchFamily="66" charset="0"/>
              </a:rPr>
              <a:t>	</a:t>
            </a:r>
            <a:r>
              <a:rPr lang="en-US" sz="1800">
                <a:solidFill>
                  <a:srgbClr val="FF3300"/>
                </a:solidFill>
                <a:latin typeface="Comic Sans MS" pitchFamily="66" charset="0"/>
              </a:rPr>
              <a:t>(</a:t>
            </a:r>
            <a:r>
              <a:rPr lang="en-US" sz="1800">
                <a:solidFill>
                  <a:srgbClr val="000099"/>
                </a:solidFill>
                <a:latin typeface="Comic Sans MS" pitchFamily="66" charset="0"/>
              </a:rPr>
              <a:t>proporzione di individui con malattia e marcatore “positivo” [</a:t>
            </a:r>
            <a:r>
              <a:rPr lang="en-US" sz="1800">
                <a:solidFill>
                  <a:srgbClr val="FF3300"/>
                </a:solidFill>
                <a:latin typeface="Comic Sans MS" pitchFamily="66" charset="0"/>
              </a:rPr>
              <a:t>VP/(VP + FN)</a:t>
            </a:r>
            <a:r>
              <a:rPr lang="en-US" sz="1800">
                <a:solidFill>
                  <a:srgbClr val="000099"/>
                </a:solidFill>
                <a:latin typeface="Comic Sans MS" pitchFamily="66" charset="0"/>
              </a:rPr>
              <a:t>]</a:t>
            </a:r>
            <a:r>
              <a:rPr lang="en-US" sz="1800">
                <a:solidFill>
                  <a:srgbClr val="FF3300"/>
                </a:solidFill>
                <a:latin typeface="Comic Sans MS" pitchFamily="66" charset="0"/>
              </a:rPr>
              <a:t>.</a:t>
            </a:r>
            <a:r>
              <a:rPr lang="en-US" sz="1800">
                <a:solidFill>
                  <a:srgbClr val="000099"/>
                </a:solidFill>
                <a:latin typeface="Comic Sans MS" pitchFamily="66" charset="0"/>
              </a:rPr>
              <a:t> </a:t>
            </a:r>
          </a:p>
          <a:p>
            <a:pPr>
              <a:lnSpc>
                <a:spcPct val="80000"/>
              </a:lnSpc>
              <a:buFontTx/>
              <a:buNone/>
            </a:pPr>
            <a:r>
              <a:rPr lang="it-IT" sz="1400" b="1">
                <a:solidFill>
                  <a:srgbClr val="000099"/>
                </a:solidFill>
              </a:rPr>
              <a:t>	</a:t>
            </a:r>
          </a:p>
          <a:p>
            <a:pPr>
              <a:lnSpc>
                <a:spcPct val="80000"/>
              </a:lnSpc>
              <a:buFontTx/>
              <a:buNone/>
            </a:pPr>
            <a:r>
              <a:rPr lang="it-IT" sz="1600" b="1">
                <a:solidFill>
                  <a:srgbClr val="000099"/>
                </a:solidFill>
              </a:rPr>
              <a:t>	- La </a:t>
            </a:r>
            <a:r>
              <a:rPr lang="it-IT" sz="1600" b="1">
                <a:solidFill>
                  <a:srgbClr val="FF3300"/>
                </a:solidFill>
              </a:rPr>
              <a:t>scarsa sensibilità</a:t>
            </a:r>
            <a:r>
              <a:rPr lang="it-IT" sz="1600" b="1" i="1">
                <a:solidFill>
                  <a:srgbClr val="FF3300"/>
                </a:solidFill>
                <a:effectLst>
                  <a:outerShdw blurRad="38100" dist="38100" dir="2700000" algn="tl">
                    <a:srgbClr val="C0C0C0"/>
                  </a:outerShdw>
                </a:effectLst>
              </a:rPr>
              <a:t> </a:t>
            </a:r>
            <a:r>
              <a:rPr lang="it-IT" sz="1600" b="1">
                <a:solidFill>
                  <a:srgbClr val="000099"/>
                </a:solidFill>
              </a:rPr>
              <a:t>dei biomarcatori dipende dal fatto che una percentuale variabile di neoplasie (soprattutto quelle di piccole dimensioni - fase precoce della malattia) non vengono prodotti in quantità tali da potere essere rilevate</a:t>
            </a:r>
            <a:endParaRPr lang="en-US" sz="1600" b="1">
              <a:solidFill>
                <a:srgbClr val="FF0000"/>
              </a:solidFill>
              <a:latin typeface="Comic Sans MS" pitchFamily="66" charset="0"/>
            </a:endParaRPr>
          </a:p>
          <a:p>
            <a:pPr>
              <a:lnSpc>
                <a:spcPct val="80000"/>
              </a:lnSpc>
              <a:buFontTx/>
              <a:buNone/>
            </a:pPr>
            <a:endParaRPr lang="en-US" sz="3600">
              <a:latin typeface="Comic Sans MS" pitchFamily="66" charset="0"/>
            </a:endParaRPr>
          </a:p>
          <a:p>
            <a:pPr>
              <a:lnSpc>
                <a:spcPct val="80000"/>
              </a:lnSpc>
              <a:buFontTx/>
              <a:buNone/>
            </a:pPr>
            <a:r>
              <a:rPr lang="en-US" b="1">
                <a:latin typeface="Comic Sans MS" pitchFamily="66" charset="0"/>
              </a:rPr>
              <a:t>Specificità Diagnostica</a:t>
            </a:r>
            <a:r>
              <a:rPr lang="en-US">
                <a:latin typeface="Comic Sans MS" pitchFamily="66" charset="0"/>
              </a:rPr>
              <a:t>:</a:t>
            </a:r>
            <a:r>
              <a:rPr lang="en-US" b="1">
                <a:solidFill>
                  <a:srgbClr val="FF0000"/>
                </a:solidFill>
                <a:latin typeface="Comic Sans MS" pitchFamily="66" charset="0"/>
              </a:rPr>
              <a:t> </a:t>
            </a:r>
          </a:p>
          <a:p>
            <a:pPr>
              <a:lnSpc>
                <a:spcPct val="80000"/>
              </a:lnSpc>
              <a:buFontTx/>
              <a:buNone/>
            </a:pPr>
            <a:r>
              <a:rPr lang="en-US" sz="2000" b="1">
                <a:solidFill>
                  <a:srgbClr val="FF0000"/>
                </a:solidFill>
                <a:latin typeface="Comic Sans MS" pitchFamily="66" charset="0"/>
              </a:rPr>
              <a:t>CAPACITA’ DI INDIVIDUARE I SOGGETTI SANI</a:t>
            </a:r>
          </a:p>
          <a:p>
            <a:pPr lvl="1">
              <a:lnSpc>
                <a:spcPct val="80000"/>
              </a:lnSpc>
              <a:buFontTx/>
              <a:buNone/>
            </a:pPr>
            <a:r>
              <a:rPr lang="en-US" sz="1800" b="1">
                <a:solidFill>
                  <a:srgbClr val="FF0000"/>
                </a:solidFill>
                <a:latin typeface="Comic Sans MS" pitchFamily="66" charset="0"/>
              </a:rPr>
              <a:t>(</a:t>
            </a:r>
            <a:r>
              <a:rPr lang="en-US" sz="1800">
                <a:solidFill>
                  <a:srgbClr val="000099"/>
                </a:solidFill>
                <a:latin typeface="Comic Sans MS" pitchFamily="66" charset="0"/>
              </a:rPr>
              <a:t>proporzione di individui senza malattia e marcatore “negativo” [</a:t>
            </a:r>
            <a:r>
              <a:rPr lang="en-US" sz="1800">
                <a:solidFill>
                  <a:srgbClr val="FF3300"/>
                </a:solidFill>
                <a:latin typeface="Comic Sans MS" pitchFamily="66" charset="0"/>
              </a:rPr>
              <a:t>VN/(VN + FP)</a:t>
            </a:r>
            <a:r>
              <a:rPr lang="en-US" sz="1800">
                <a:solidFill>
                  <a:srgbClr val="000099"/>
                </a:solidFill>
                <a:latin typeface="Comic Sans MS" pitchFamily="66" charset="0"/>
              </a:rPr>
              <a:t>]</a:t>
            </a:r>
            <a:r>
              <a:rPr lang="en-US" sz="1800">
                <a:solidFill>
                  <a:srgbClr val="FF3300"/>
                </a:solidFill>
                <a:latin typeface="Comic Sans MS" pitchFamily="66" charset="0"/>
              </a:rPr>
              <a:t>.</a:t>
            </a:r>
            <a:endParaRPr lang="en-US" sz="1800" b="1">
              <a:solidFill>
                <a:srgbClr val="FF0000"/>
              </a:solidFill>
              <a:latin typeface="Comic Sans MS" pitchFamily="66" charset="0"/>
            </a:endParaRPr>
          </a:p>
          <a:p>
            <a:pPr lvl="1">
              <a:lnSpc>
                <a:spcPct val="80000"/>
              </a:lnSpc>
              <a:buFontTx/>
              <a:buNone/>
            </a:pPr>
            <a:endParaRPr lang="it-IT" sz="2000" b="1">
              <a:solidFill>
                <a:srgbClr val="000099"/>
              </a:solidFill>
            </a:endParaRPr>
          </a:p>
          <a:p>
            <a:pPr lvl="1">
              <a:lnSpc>
                <a:spcPct val="80000"/>
              </a:lnSpc>
              <a:buFontTx/>
              <a:buNone/>
            </a:pPr>
            <a:r>
              <a:rPr lang="it-IT" sz="2000" b="1">
                <a:solidFill>
                  <a:srgbClr val="000099"/>
                </a:solidFill>
              </a:rPr>
              <a:t>- </a:t>
            </a:r>
            <a:r>
              <a:rPr lang="it-IT" sz="1600" b="1">
                <a:solidFill>
                  <a:srgbClr val="000099"/>
                </a:solidFill>
              </a:rPr>
              <a:t>La </a:t>
            </a:r>
            <a:r>
              <a:rPr lang="it-IT" sz="1600" b="1">
                <a:solidFill>
                  <a:srgbClr val="FF0000"/>
                </a:solidFill>
              </a:rPr>
              <a:t>scarsa specificità</a:t>
            </a:r>
            <a:r>
              <a:rPr lang="it-IT" sz="1600" b="1" i="1">
                <a:solidFill>
                  <a:srgbClr val="FF3300"/>
                </a:solidFill>
                <a:effectLst>
                  <a:outerShdw blurRad="38100" dist="38100" dir="2700000" algn="tl">
                    <a:srgbClr val="C0C0C0"/>
                  </a:outerShdw>
                </a:effectLst>
              </a:rPr>
              <a:t> </a:t>
            </a:r>
            <a:r>
              <a:rPr lang="it-IT" sz="1600" b="1">
                <a:solidFill>
                  <a:srgbClr val="000099"/>
                </a:solidFill>
              </a:rPr>
              <a:t>dei biomarcatori dipende invece dal fatto che possono essere prodotti, se pur transitoriamente ed in quantità variabili, anche in numerose condizioni benigne o patologiche non neoplastiche</a:t>
            </a:r>
          </a:p>
        </p:txBody>
      </p:sp>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idx="4294967295"/>
          </p:nvPr>
        </p:nvSpPr>
        <p:spPr>
          <a:xfrm>
            <a:off x="250825" y="428625"/>
            <a:ext cx="8713788" cy="1066800"/>
          </a:xfrm>
          <a:solidFill>
            <a:schemeClr val="bg1"/>
          </a:solidFill>
          <a:ln>
            <a:solidFill>
              <a:schemeClr val="bg1"/>
            </a:solidFill>
          </a:ln>
        </p:spPr>
        <p:txBody>
          <a:bodyPr/>
          <a:lstStyle/>
          <a:p>
            <a:r>
              <a:rPr lang="it-IT" sz="2400" b="1">
                <a:latin typeface="Comic Sans MS" pitchFamily="66" charset="0"/>
              </a:rPr>
              <a:t>CONDIZIONI </a:t>
            </a:r>
            <a:r>
              <a:rPr lang="it-IT" sz="2400" b="1" u="sng">
                <a:solidFill>
                  <a:srgbClr val="FF3300"/>
                </a:solidFill>
                <a:latin typeface="Comic Sans MS" pitchFamily="66" charset="0"/>
              </a:rPr>
              <a:t>NON NEOPLASTICHE</a:t>
            </a:r>
            <a:r>
              <a:rPr lang="it-IT" sz="2400" b="1">
                <a:latin typeface="Comic Sans MS" pitchFamily="66" charset="0"/>
              </a:rPr>
              <a:t> RESPONSABILI DI INCREMENTI DEI BIOMARCATORI</a:t>
            </a:r>
          </a:p>
        </p:txBody>
      </p:sp>
      <p:sp>
        <p:nvSpPr>
          <p:cNvPr id="23555" name="Rectangle 3"/>
          <p:cNvSpPr>
            <a:spLocks noGrp="1" noChangeArrowheads="1"/>
          </p:cNvSpPr>
          <p:nvPr>
            <p:ph type="body" idx="4294967295"/>
          </p:nvPr>
        </p:nvSpPr>
        <p:spPr>
          <a:xfrm>
            <a:off x="395288" y="1700213"/>
            <a:ext cx="8291512" cy="4608512"/>
          </a:xfrm>
        </p:spPr>
        <p:txBody>
          <a:bodyPr/>
          <a:lstStyle/>
          <a:p>
            <a:pPr>
              <a:lnSpc>
                <a:spcPct val="80000"/>
              </a:lnSpc>
              <a:buClr>
                <a:srgbClr val="FF3300"/>
              </a:buClr>
              <a:buSzPct val="115000"/>
              <a:buFont typeface="Wingdings" pitchFamily="2" charset="2"/>
              <a:buChar char="ü"/>
            </a:pPr>
            <a:r>
              <a:rPr lang="it-IT" sz="2400">
                <a:latin typeface="Comic Sans MS" pitchFamily="66" charset="0"/>
              </a:rPr>
              <a:t>Eventi fisiologici e abitudini voluttuarie</a:t>
            </a:r>
          </a:p>
          <a:p>
            <a:pPr lvl="1">
              <a:lnSpc>
                <a:spcPct val="80000"/>
              </a:lnSpc>
              <a:buClr>
                <a:srgbClr val="FF3300"/>
              </a:buClr>
              <a:buSzPct val="115000"/>
              <a:buFont typeface="Wingdings" pitchFamily="2" charset="2"/>
              <a:buNone/>
            </a:pPr>
            <a:r>
              <a:rPr lang="it-IT" sz="1400">
                <a:latin typeface="Comic Sans MS" pitchFamily="66" charset="0"/>
              </a:rPr>
              <a:t>	</a:t>
            </a:r>
            <a:r>
              <a:rPr lang="it-IT" sz="1800">
                <a:latin typeface="Comic Sans MS" pitchFamily="66" charset="0"/>
              </a:rPr>
              <a:t>- ciclo mestruale </a:t>
            </a:r>
            <a:r>
              <a:rPr lang="it-IT" sz="1800">
                <a:solidFill>
                  <a:srgbClr val="FF0000"/>
                </a:solidFill>
                <a:latin typeface="Comic Sans MS" pitchFamily="66" charset="0"/>
              </a:rPr>
              <a:t>CA125</a:t>
            </a:r>
            <a:r>
              <a:rPr lang="it-IT" sz="1800">
                <a:latin typeface="Comic Sans MS" pitchFamily="66" charset="0"/>
              </a:rPr>
              <a:t>, Fumo/alcol </a:t>
            </a:r>
            <a:r>
              <a:rPr lang="it-IT" sz="1800">
                <a:solidFill>
                  <a:srgbClr val="FF0000"/>
                </a:solidFill>
                <a:latin typeface="Comic Sans MS" pitchFamily="66" charset="0"/>
              </a:rPr>
              <a:t>CEA </a:t>
            </a:r>
            <a:r>
              <a:rPr lang="it-IT" sz="1800">
                <a:latin typeface="Comic Sans MS" pitchFamily="66" charset="0"/>
              </a:rPr>
              <a:t>… ….</a:t>
            </a:r>
          </a:p>
          <a:p>
            <a:pPr>
              <a:lnSpc>
                <a:spcPct val="80000"/>
              </a:lnSpc>
              <a:buClr>
                <a:srgbClr val="FF3300"/>
              </a:buClr>
              <a:buSzPct val="115000"/>
              <a:buFont typeface="Wingdings" pitchFamily="2" charset="2"/>
              <a:buNone/>
            </a:pPr>
            <a:r>
              <a:rPr lang="it-IT" sz="1400">
                <a:latin typeface="Comic Sans MS" pitchFamily="66" charset="0"/>
              </a:rPr>
              <a:t>	</a:t>
            </a:r>
            <a:r>
              <a:rPr lang="it-IT" sz="2400">
                <a:latin typeface="Comic Sans MS" pitchFamily="66" charset="0"/>
              </a:rPr>
              <a:t>	</a:t>
            </a:r>
          </a:p>
          <a:p>
            <a:pPr>
              <a:lnSpc>
                <a:spcPct val="80000"/>
              </a:lnSpc>
              <a:buClr>
                <a:srgbClr val="FF3300"/>
              </a:buClr>
              <a:buSzPct val="115000"/>
              <a:buFont typeface="Wingdings" pitchFamily="2" charset="2"/>
              <a:buChar char="ü"/>
            </a:pPr>
            <a:r>
              <a:rPr lang="it-IT" sz="2400">
                <a:latin typeface="Comic Sans MS" pitchFamily="66" charset="0"/>
              </a:rPr>
              <a:t>Patologie non tumorali	</a:t>
            </a:r>
          </a:p>
          <a:p>
            <a:pPr lvl="1">
              <a:lnSpc>
                <a:spcPct val="80000"/>
              </a:lnSpc>
              <a:buClr>
                <a:srgbClr val="FF3300"/>
              </a:buClr>
              <a:buSzPct val="115000"/>
              <a:buFont typeface="Wingdings" pitchFamily="2" charset="2"/>
              <a:buNone/>
            </a:pPr>
            <a:r>
              <a:rPr lang="it-IT" sz="1400">
                <a:latin typeface="Comic Sans MS" pitchFamily="66" charset="0"/>
              </a:rPr>
              <a:t>	</a:t>
            </a:r>
            <a:r>
              <a:rPr lang="it-IT" sz="1800">
                <a:latin typeface="Comic Sans MS" pitchFamily="66" charset="0"/>
              </a:rPr>
              <a:t>- endometriosi/infiammazioni pelviche </a:t>
            </a:r>
            <a:r>
              <a:rPr lang="it-IT" sz="1800">
                <a:solidFill>
                  <a:srgbClr val="FF0000"/>
                </a:solidFill>
                <a:latin typeface="Comic Sans MS" pitchFamily="66" charset="0"/>
              </a:rPr>
              <a:t>CA125</a:t>
            </a:r>
            <a:r>
              <a:rPr lang="it-IT" sz="1800">
                <a:latin typeface="Comic Sans MS" pitchFamily="66" charset="0"/>
              </a:rPr>
              <a:t>, </a:t>
            </a:r>
          </a:p>
          <a:p>
            <a:pPr lvl="1">
              <a:lnSpc>
                <a:spcPct val="80000"/>
              </a:lnSpc>
              <a:buClr>
                <a:srgbClr val="FF3300"/>
              </a:buClr>
              <a:buSzPct val="115000"/>
              <a:buFont typeface="Wingdings" pitchFamily="2" charset="2"/>
              <a:buNone/>
            </a:pPr>
            <a:r>
              <a:rPr lang="it-IT" sz="1800">
                <a:latin typeface="Comic Sans MS" pitchFamily="66" charset="0"/>
              </a:rPr>
              <a:t>	- Broncopneumopatie croniche, </a:t>
            </a:r>
            <a:r>
              <a:rPr lang="it-IT" sz="1800">
                <a:solidFill>
                  <a:srgbClr val="FF0000"/>
                </a:solidFill>
                <a:latin typeface="Comic Sans MS" pitchFamily="66" charset="0"/>
              </a:rPr>
              <a:t>CEA e CA19.9</a:t>
            </a:r>
            <a:r>
              <a:rPr lang="it-IT" sz="1800">
                <a:latin typeface="Comic Sans MS" pitchFamily="66" charset="0"/>
              </a:rPr>
              <a:t>; ascite </a:t>
            </a:r>
            <a:r>
              <a:rPr lang="it-IT" sz="1800">
                <a:solidFill>
                  <a:srgbClr val="FF0000"/>
                </a:solidFill>
                <a:latin typeface="Comic Sans MS" pitchFamily="66" charset="0"/>
              </a:rPr>
              <a:t>CA125</a:t>
            </a:r>
          </a:p>
          <a:p>
            <a:pPr lvl="1">
              <a:lnSpc>
                <a:spcPct val="80000"/>
              </a:lnSpc>
              <a:buClr>
                <a:srgbClr val="FF3300"/>
              </a:buClr>
              <a:buSzPct val="115000"/>
              <a:buFont typeface="Wingdings" pitchFamily="2" charset="2"/>
              <a:buNone/>
            </a:pPr>
            <a:r>
              <a:rPr lang="it-IT" sz="1800" b="1">
                <a:solidFill>
                  <a:srgbClr val="FF3300"/>
                </a:solidFill>
                <a:effectLst>
                  <a:outerShdw blurRad="38100" dist="38100" dir="2700000" algn="tl">
                    <a:srgbClr val="C0C0C0"/>
                  </a:outerShdw>
                </a:effectLst>
              </a:rPr>
              <a:t>	</a:t>
            </a:r>
            <a:r>
              <a:rPr lang="it-IT" sz="1800" b="1">
                <a:effectLst>
                  <a:outerShdw blurRad="38100" dist="38100" dir="2700000" algn="tl">
                    <a:srgbClr val="C0C0C0"/>
                  </a:outerShdw>
                </a:effectLst>
              </a:rPr>
              <a:t>-</a:t>
            </a:r>
            <a:r>
              <a:rPr lang="it-IT" sz="1800" b="1"/>
              <a:t> </a:t>
            </a:r>
            <a:r>
              <a:rPr lang="it-IT" sz="1800"/>
              <a:t>colite</a:t>
            </a:r>
            <a:r>
              <a:rPr lang="it-IT" sz="1800">
                <a:effectLst>
                  <a:outerShdw blurRad="38100" dist="38100" dir="2700000" algn="tl">
                    <a:srgbClr val="C0C0C0"/>
                  </a:outerShdw>
                </a:effectLst>
              </a:rPr>
              <a:t>:</a:t>
            </a:r>
            <a:r>
              <a:rPr lang="it-IT" sz="1800">
                <a:solidFill>
                  <a:srgbClr val="FF3300"/>
                </a:solidFill>
                <a:effectLst>
                  <a:outerShdw blurRad="38100" dist="38100" dir="2700000" algn="tl">
                    <a:srgbClr val="C0C0C0"/>
                  </a:outerShdw>
                </a:effectLst>
              </a:rPr>
              <a:t> </a:t>
            </a:r>
            <a:r>
              <a:rPr lang="it-IT" sz="1800">
                <a:solidFill>
                  <a:srgbClr val="FF0000"/>
                </a:solidFill>
              </a:rPr>
              <a:t>CA-125, CA-15.3, CEA</a:t>
            </a:r>
          </a:p>
          <a:p>
            <a:pPr lvl="1">
              <a:lnSpc>
                <a:spcPct val="80000"/>
              </a:lnSpc>
              <a:buClr>
                <a:srgbClr val="FF3300"/>
              </a:buClr>
              <a:buSzPct val="115000"/>
              <a:buFont typeface="Wingdings" pitchFamily="2" charset="2"/>
              <a:buNone/>
            </a:pPr>
            <a:r>
              <a:rPr lang="it-IT" sz="1800">
                <a:solidFill>
                  <a:srgbClr val="FF3300"/>
                </a:solidFill>
                <a:effectLst>
                  <a:outerShdw blurRad="38100" dist="38100" dir="2700000" algn="tl">
                    <a:srgbClr val="C0C0C0"/>
                  </a:outerShdw>
                </a:effectLst>
              </a:rPr>
              <a:t>	</a:t>
            </a:r>
            <a:r>
              <a:rPr lang="it-IT" sz="1800"/>
              <a:t>- diverticolite</a:t>
            </a:r>
            <a:r>
              <a:rPr lang="it-IT" sz="1800">
                <a:solidFill>
                  <a:srgbClr val="FF3300"/>
                </a:solidFill>
                <a:effectLst>
                  <a:outerShdw blurRad="38100" dist="38100" dir="2700000" algn="tl">
                    <a:srgbClr val="C0C0C0"/>
                  </a:outerShdw>
                </a:effectLst>
              </a:rPr>
              <a:t>: </a:t>
            </a:r>
            <a:r>
              <a:rPr lang="it-IT" sz="1800">
                <a:solidFill>
                  <a:srgbClr val="FF0000"/>
                </a:solidFill>
              </a:rPr>
              <a:t>CA-125, CEA</a:t>
            </a:r>
          </a:p>
          <a:p>
            <a:pPr lvl="1">
              <a:lnSpc>
                <a:spcPct val="80000"/>
              </a:lnSpc>
              <a:buClr>
                <a:srgbClr val="FF3300"/>
              </a:buClr>
              <a:buSzPct val="115000"/>
              <a:buFont typeface="Wingdings" pitchFamily="2" charset="2"/>
              <a:buNone/>
            </a:pPr>
            <a:r>
              <a:rPr lang="it-IT" sz="1800">
                <a:latin typeface="Comic Sans MS" pitchFamily="66" charset="0"/>
              </a:rPr>
              <a:t>	- ipertrofia prostatica: </a:t>
            </a:r>
            <a:r>
              <a:rPr lang="it-IT" sz="1800">
                <a:solidFill>
                  <a:srgbClr val="FF0000"/>
                </a:solidFill>
                <a:latin typeface="Comic Sans MS" pitchFamily="66" charset="0"/>
              </a:rPr>
              <a:t>PSA</a:t>
            </a:r>
          </a:p>
          <a:p>
            <a:pPr lvl="1">
              <a:lnSpc>
                <a:spcPct val="80000"/>
              </a:lnSpc>
              <a:buClr>
                <a:srgbClr val="FF3300"/>
              </a:buClr>
              <a:buSzPct val="115000"/>
              <a:buFont typeface="Wingdings" pitchFamily="2" charset="2"/>
              <a:buNone/>
            </a:pPr>
            <a:r>
              <a:rPr lang="it-IT" sz="1800">
                <a:solidFill>
                  <a:srgbClr val="FF0000"/>
                </a:solidFill>
                <a:latin typeface="Comic Sans MS" pitchFamily="66" charset="0"/>
              </a:rPr>
              <a:t>	- </a:t>
            </a:r>
            <a:r>
              <a:rPr lang="it-IT" sz="1800">
                <a:latin typeface="Comic Sans MS" pitchFamily="66" charset="0"/>
              </a:rPr>
              <a:t>diabete:</a:t>
            </a:r>
            <a:r>
              <a:rPr lang="it-IT" sz="1800">
                <a:solidFill>
                  <a:srgbClr val="FF0000"/>
                </a:solidFill>
                <a:latin typeface="Comic Sans MS" pitchFamily="66" charset="0"/>
              </a:rPr>
              <a:t> CA19.9</a:t>
            </a:r>
          </a:p>
          <a:p>
            <a:pPr>
              <a:lnSpc>
                <a:spcPct val="80000"/>
              </a:lnSpc>
              <a:buClr>
                <a:srgbClr val="FF3300"/>
              </a:buClr>
              <a:buSzPct val="115000"/>
              <a:buFont typeface="Wingdings" pitchFamily="2" charset="2"/>
              <a:buNone/>
            </a:pPr>
            <a:r>
              <a:rPr lang="it-IT" sz="2400">
                <a:latin typeface="Comic Sans MS" pitchFamily="66" charset="0"/>
              </a:rPr>
              <a:t>		</a:t>
            </a:r>
          </a:p>
          <a:p>
            <a:pPr>
              <a:lnSpc>
                <a:spcPct val="80000"/>
              </a:lnSpc>
              <a:buClr>
                <a:srgbClr val="FF3300"/>
              </a:buClr>
              <a:buSzPct val="115000"/>
              <a:buFont typeface="Wingdings" pitchFamily="2" charset="2"/>
              <a:buChar char="ü"/>
            </a:pPr>
            <a:r>
              <a:rPr lang="it-IT" sz="2400">
                <a:latin typeface="Comic Sans MS" pitchFamily="66" charset="0"/>
              </a:rPr>
              <a:t>Manovre diagnostiche</a:t>
            </a:r>
          </a:p>
          <a:p>
            <a:pPr lvl="1">
              <a:lnSpc>
                <a:spcPct val="80000"/>
              </a:lnSpc>
              <a:buClr>
                <a:srgbClr val="FF3300"/>
              </a:buClr>
              <a:buSzPct val="115000"/>
              <a:buFont typeface="Wingdings" pitchFamily="2" charset="2"/>
              <a:buNone/>
            </a:pPr>
            <a:r>
              <a:rPr lang="it-IT" sz="2000"/>
              <a:t>	</a:t>
            </a:r>
            <a:r>
              <a:rPr lang="it-IT" sz="1800"/>
              <a:t>- DRE/TRUS  </a:t>
            </a:r>
            <a:r>
              <a:rPr lang="it-IT" sz="1800">
                <a:solidFill>
                  <a:srgbClr val="FF0000"/>
                </a:solidFill>
              </a:rPr>
              <a:t>PSA</a:t>
            </a:r>
            <a:r>
              <a:rPr lang="it-IT" sz="1400" b="1"/>
              <a:t>	</a:t>
            </a:r>
          </a:p>
          <a:p>
            <a:pPr lvl="1">
              <a:lnSpc>
                <a:spcPct val="80000"/>
              </a:lnSpc>
              <a:buClr>
                <a:srgbClr val="FF3300"/>
              </a:buClr>
              <a:buSzPct val="115000"/>
              <a:buFont typeface="Wingdings" pitchFamily="2" charset="2"/>
              <a:buNone/>
            </a:pPr>
            <a:r>
              <a:rPr lang="it-IT" sz="1400">
                <a:solidFill>
                  <a:srgbClr val="FF0000"/>
                </a:solidFill>
                <a:latin typeface="Comic Sans MS" pitchFamily="66" charset="0"/>
              </a:rPr>
              <a:t> 	</a:t>
            </a:r>
            <a:r>
              <a:rPr lang="it-IT" sz="1400">
                <a:latin typeface="Comic Sans MS" pitchFamily="66" charset="0"/>
              </a:rPr>
              <a:t>……..</a:t>
            </a: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971550" y="115888"/>
            <a:ext cx="6624638" cy="720725"/>
          </a:xfrm>
          <a:noFill/>
          <a:ln/>
        </p:spPr>
        <p:txBody>
          <a:bodyPr/>
          <a:lstStyle/>
          <a:p>
            <a:r>
              <a:rPr lang="it-IT" sz="3200" b="1">
                <a:solidFill>
                  <a:srgbClr val="FF3300"/>
                </a:solidFill>
                <a:latin typeface="Comic Sans MS" pitchFamily="66" charset="0"/>
              </a:rPr>
              <a:t>QUESITI CLINICI</a:t>
            </a:r>
            <a:endParaRPr lang="it-IT" sz="3200">
              <a:solidFill>
                <a:srgbClr val="FF3300"/>
              </a:solidFill>
            </a:endParaRPr>
          </a:p>
        </p:txBody>
      </p:sp>
      <p:sp>
        <p:nvSpPr>
          <p:cNvPr id="55299" name="Rectangle 3"/>
          <p:cNvSpPr>
            <a:spLocks noGrp="1" noChangeArrowheads="1"/>
          </p:cNvSpPr>
          <p:nvPr>
            <p:ph type="body" sz="half" idx="1"/>
          </p:nvPr>
        </p:nvSpPr>
        <p:spPr>
          <a:xfrm>
            <a:off x="395288" y="981075"/>
            <a:ext cx="8748712" cy="5534025"/>
          </a:xfrm>
        </p:spPr>
        <p:txBody>
          <a:bodyPr/>
          <a:lstStyle/>
          <a:p>
            <a:pPr>
              <a:lnSpc>
                <a:spcPct val="80000"/>
              </a:lnSpc>
              <a:buClr>
                <a:srgbClr val="FF3300"/>
              </a:buClr>
              <a:buFont typeface="Wingdings" pitchFamily="2" charset="2"/>
              <a:buChar char="ü"/>
            </a:pPr>
            <a:r>
              <a:rPr lang="it-IT" sz="1600">
                <a:latin typeface="Comic Sans MS" pitchFamily="66" charset="0"/>
              </a:rPr>
              <a:t>  </a:t>
            </a:r>
            <a:r>
              <a:rPr lang="it-IT" sz="2000" b="1">
                <a:latin typeface="Comic Sans MS" pitchFamily="66" charset="0"/>
              </a:rPr>
              <a:t>Neoplasia si/no?</a:t>
            </a:r>
          </a:p>
          <a:p>
            <a:pPr lvl="1">
              <a:lnSpc>
                <a:spcPct val="80000"/>
              </a:lnSpc>
            </a:pPr>
            <a:r>
              <a:rPr lang="en-US" sz="1400">
                <a:solidFill>
                  <a:srgbClr val="FF0000"/>
                </a:solidFill>
                <a:latin typeface="Comic Sans MS" pitchFamily="66" charset="0"/>
              </a:rPr>
              <a:t>SCREENING</a:t>
            </a:r>
            <a:r>
              <a:rPr lang="en-US" sz="1400">
                <a:latin typeface="Comic Sans MS" pitchFamily="66" charset="0"/>
              </a:rPr>
              <a:t>:  rivelazione della presenza del tumore </a:t>
            </a:r>
          </a:p>
          <a:p>
            <a:pPr lvl="2">
              <a:lnSpc>
                <a:spcPct val="80000"/>
              </a:lnSpc>
            </a:pPr>
            <a:r>
              <a:rPr lang="en-US" sz="1400">
                <a:latin typeface="Comic Sans MS" pitchFamily="66" charset="0"/>
              </a:rPr>
              <a:t>in una popolazione non selezionata</a:t>
            </a:r>
          </a:p>
          <a:p>
            <a:pPr lvl="2">
              <a:lnSpc>
                <a:spcPct val="80000"/>
              </a:lnSpc>
            </a:pPr>
            <a:r>
              <a:rPr lang="en-US" sz="1400">
                <a:latin typeface="Comic Sans MS" pitchFamily="66" charset="0"/>
              </a:rPr>
              <a:t>in gruppi ad alto rischio</a:t>
            </a:r>
            <a:endParaRPr lang="it-IT" sz="1400">
              <a:latin typeface="Comic Sans MS" pitchFamily="66" charset="0"/>
            </a:endParaRPr>
          </a:p>
          <a:p>
            <a:pPr>
              <a:lnSpc>
                <a:spcPct val="80000"/>
              </a:lnSpc>
              <a:buClr>
                <a:srgbClr val="FF3300"/>
              </a:buClr>
              <a:buFont typeface="Wingdings" pitchFamily="2" charset="2"/>
              <a:buChar char="ü"/>
            </a:pPr>
            <a:endParaRPr lang="it-IT" sz="1400">
              <a:latin typeface="Comic Sans MS" pitchFamily="66" charset="0"/>
            </a:endParaRPr>
          </a:p>
          <a:p>
            <a:pPr>
              <a:lnSpc>
                <a:spcPct val="80000"/>
              </a:lnSpc>
              <a:buClr>
                <a:srgbClr val="FF3300"/>
              </a:buClr>
              <a:buFont typeface="Wingdings" pitchFamily="2" charset="2"/>
              <a:buChar char="ü"/>
            </a:pPr>
            <a:r>
              <a:rPr lang="it-IT" sz="1400">
                <a:latin typeface="Comic Sans MS" pitchFamily="66" charset="0"/>
              </a:rPr>
              <a:t>  </a:t>
            </a:r>
            <a:r>
              <a:rPr lang="it-IT" sz="1800" b="1">
                <a:latin typeface="Comic Sans MS" pitchFamily="66" charset="0"/>
              </a:rPr>
              <a:t>Se si, in quale organo/tessuto?</a:t>
            </a:r>
          </a:p>
          <a:p>
            <a:pPr lvl="1">
              <a:lnSpc>
                <a:spcPct val="80000"/>
              </a:lnSpc>
              <a:buClr>
                <a:srgbClr val="FF3300"/>
              </a:buClr>
              <a:buFont typeface="Wingdings" pitchFamily="2" charset="2"/>
              <a:buNone/>
            </a:pPr>
            <a:r>
              <a:rPr lang="en-US" sz="1200" b="1">
                <a:solidFill>
                  <a:srgbClr val="FF0000"/>
                </a:solidFill>
                <a:latin typeface="Comic Sans MS" pitchFamily="66" charset="0"/>
              </a:rPr>
              <a:t>-	</a:t>
            </a:r>
            <a:r>
              <a:rPr lang="en-US" sz="1400">
                <a:solidFill>
                  <a:srgbClr val="FF0000"/>
                </a:solidFill>
                <a:latin typeface="Comic Sans MS" pitchFamily="66" charset="0"/>
              </a:rPr>
              <a:t>DIAGNOSI DI TUMORE PRIMITIVO</a:t>
            </a:r>
            <a:r>
              <a:rPr lang="en-US" sz="1400">
                <a:latin typeface="Comic Sans MS" pitchFamily="66" charset="0"/>
              </a:rPr>
              <a:t>: diagnosi differenziale tumore/malattia benigna in pazienti con segni/sintomi</a:t>
            </a:r>
            <a:endParaRPr lang="it-IT" sz="1400">
              <a:latin typeface="Comic Sans MS" pitchFamily="66" charset="0"/>
            </a:endParaRPr>
          </a:p>
          <a:p>
            <a:pPr>
              <a:lnSpc>
                <a:spcPct val="80000"/>
              </a:lnSpc>
              <a:buClr>
                <a:srgbClr val="FF3300"/>
              </a:buClr>
              <a:buFont typeface="Wingdings" pitchFamily="2" charset="2"/>
              <a:buChar char="ü"/>
            </a:pPr>
            <a:endParaRPr lang="it-IT" sz="1400">
              <a:latin typeface="Comic Sans MS" pitchFamily="66" charset="0"/>
            </a:endParaRPr>
          </a:p>
          <a:p>
            <a:pPr>
              <a:lnSpc>
                <a:spcPct val="80000"/>
              </a:lnSpc>
              <a:buClr>
                <a:srgbClr val="FF3300"/>
              </a:buClr>
              <a:buFont typeface="Wingdings" pitchFamily="2" charset="2"/>
              <a:buChar char="ü"/>
            </a:pPr>
            <a:r>
              <a:rPr lang="it-IT" sz="1400">
                <a:latin typeface="Comic Sans MS" pitchFamily="66" charset="0"/>
              </a:rPr>
              <a:t>  </a:t>
            </a:r>
            <a:r>
              <a:rPr lang="it-IT" sz="1800" b="1">
                <a:latin typeface="Comic Sans MS" pitchFamily="66" charset="0"/>
              </a:rPr>
              <a:t>Malattia localizzata/disseminata?</a:t>
            </a:r>
          </a:p>
          <a:p>
            <a:pPr lvl="1">
              <a:lnSpc>
                <a:spcPct val="80000"/>
              </a:lnSpc>
              <a:buClr>
                <a:srgbClr val="FF3300"/>
              </a:buClr>
              <a:buFont typeface="Wingdings" pitchFamily="2" charset="2"/>
              <a:buNone/>
            </a:pPr>
            <a:r>
              <a:rPr lang="en-US" sz="1200" b="1">
                <a:solidFill>
                  <a:srgbClr val="FF0000"/>
                </a:solidFill>
                <a:latin typeface="Comic Sans MS" pitchFamily="66" charset="0"/>
              </a:rPr>
              <a:t>-	</a:t>
            </a:r>
            <a:r>
              <a:rPr lang="en-US" sz="1400">
                <a:solidFill>
                  <a:srgbClr val="FF0000"/>
                </a:solidFill>
                <a:latin typeface="Comic Sans MS" pitchFamily="66" charset="0"/>
              </a:rPr>
              <a:t>STADIAZIONE:</a:t>
            </a:r>
            <a:r>
              <a:rPr lang="en-US" sz="1400" b="1">
                <a:solidFill>
                  <a:srgbClr val="FF0000"/>
                </a:solidFill>
                <a:latin typeface="Comic Sans MS" pitchFamily="66" charset="0"/>
              </a:rPr>
              <a:t> </a:t>
            </a:r>
            <a:r>
              <a:rPr lang="en-US" sz="1400">
                <a:latin typeface="Comic Sans MS" pitchFamily="66" charset="0"/>
              </a:rPr>
              <a:t>estensione/dimensioni (stadiazione);</a:t>
            </a:r>
            <a:r>
              <a:rPr lang="en-US" sz="1400" b="1">
                <a:latin typeface="Comic Sans MS" pitchFamily="66" charset="0"/>
              </a:rPr>
              <a:t> </a:t>
            </a:r>
            <a:r>
              <a:rPr lang="en-US" sz="1400" b="1">
                <a:solidFill>
                  <a:srgbClr val="FF0000"/>
                </a:solidFill>
                <a:latin typeface="Comic Sans MS" pitchFamily="66" charset="0"/>
              </a:rPr>
              <a:t> </a:t>
            </a:r>
            <a:endParaRPr lang="it-IT" sz="1400">
              <a:latin typeface="Comic Sans MS" pitchFamily="66" charset="0"/>
            </a:endParaRPr>
          </a:p>
          <a:p>
            <a:pPr lvl="1">
              <a:lnSpc>
                <a:spcPct val="80000"/>
              </a:lnSpc>
              <a:buClr>
                <a:srgbClr val="FF3300"/>
              </a:buClr>
              <a:buFont typeface="Wingdings" pitchFamily="2" charset="2"/>
              <a:buNone/>
            </a:pPr>
            <a:r>
              <a:rPr lang="en-US" sz="1400" b="1">
                <a:solidFill>
                  <a:srgbClr val="FF0000"/>
                </a:solidFill>
                <a:latin typeface="Comic Sans MS" pitchFamily="66" charset="0"/>
              </a:rPr>
              <a:t>-	</a:t>
            </a:r>
            <a:r>
              <a:rPr lang="en-US" sz="1400">
                <a:solidFill>
                  <a:srgbClr val="FF0000"/>
                </a:solidFill>
                <a:latin typeface="Comic Sans MS" pitchFamily="66" charset="0"/>
              </a:rPr>
              <a:t>IDENTIFICAZIONE DI SEDE PRIMITIVA</a:t>
            </a:r>
            <a:r>
              <a:rPr lang="en-US" sz="1400">
                <a:latin typeface="Comic Sans MS" pitchFamily="66" charset="0"/>
              </a:rPr>
              <a:t>: in presenza di metastasi di origine ignota</a:t>
            </a:r>
            <a:endParaRPr lang="it-IT" sz="1400">
              <a:latin typeface="Comic Sans MS" pitchFamily="66" charset="0"/>
            </a:endParaRPr>
          </a:p>
          <a:p>
            <a:pPr>
              <a:lnSpc>
                <a:spcPct val="80000"/>
              </a:lnSpc>
              <a:buClr>
                <a:srgbClr val="FF3300"/>
              </a:buClr>
              <a:buFont typeface="Wingdings" pitchFamily="2" charset="2"/>
              <a:buChar char="ü"/>
            </a:pPr>
            <a:endParaRPr lang="it-IT" sz="1200">
              <a:latin typeface="Comic Sans MS" pitchFamily="66" charset="0"/>
            </a:endParaRPr>
          </a:p>
          <a:p>
            <a:pPr>
              <a:lnSpc>
                <a:spcPct val="80000"/>
              </a:lnSpc>
              <a:buClr>
                <a:srgbClr val="FF3300"/>
              </a:buClr>
              <a:buFont typeface="Wingdings" pitchFamily="2" charset="2"/>
              <a:buChar char="ü"/>
            </a:pPr>
            <a:r>
              <a:rPr lang="it-IT" sz="1400">
                <a:latin typeface="Comic Sans MS" pitchFamily="66" charset="0"/>
              </a:rPr>
              <a:t> </a:t>
            </a:r>
            <a:r>
              <a:rPr lang="it-IT" sz="1800" b="1">
                <a:latin typeface="Comic Sans MS" pitchFamily="66" charset="0"/>
              </a:rPr>
              <a:t>Responsività  alla terapia?</a:t>
            </a:r>
          </a:p>
          <a:p>
            <a:pPr lvl="1">
              <a:lnSpc>
                <a:spcPct val="80000"/>
              </a:lnSpc>
            </a:pPr>
            <a:r>
              <a:rPr lang="en-US" sz="1400">
                <a:solidFill>
                  <a:srgbClr val="FF0000"/>
                </a:solidFill>
                <a:latin typeface="Comic Sans MS" pitchFamily="66" charset="0"/>
              </a:rPr>
              <a:t>BILANCIO DI NEOPLASIA NOTA</a:t>
            </a:r>
            <a:r>
              <a:rPr lang="en-US" sz="1400">
                <a:latin typeface="Comic Sans MS" pitchFamily="66" charset="0"/>
              </a:rPr>
              <a:t>: </a:t>
            </a:r>
          </a:p>
          <a:p>
            <a:pPr lvl="2">
              <a:lnSpc>
                <a:spcPct val="80000"/>
              </a:lnSpc>
            </a:pPr>
            <a:r>
              <a:rPr lang="en-US" sz="1400">
                <a:latin typeface="Comic Sans MS" pitchFamily="66" charset="0"/>
              </a:rPr>
              <a:t>prognosi </a:t>
            </a:r>
          </a:p>
          <a:p>
            <a:pPr lvl="2">
              <a:lnSpc>
                <a:spcPct val="80000"/>
              </a:lnSpc>
            </a:pPr>
            <a:r>
              <a:rPr lang="en-US" sz="1400">
                <a:latin typeface="Comic Sans MS" pitchFamily="66" charset="0"/>
              </a:rPr>
              <a:t>valori basali prima della terapia</a:t>
            </a:r>
            <a:endParaRPr lang="it-IT" sz="1400">
              <a:latin typeface="Comic Sans MS" pitchFamily="66" charset="0"/>
            </a:endParaRPr>
          </a:p>
          <a:p>
            <a:pPr>
              <a:lnSpc>
                <a:spcPct val="80000"/>
              </a:lnSpc>
              <a:buClr>
                <a:srgbClr val="FF3300"/>
              </a:buClr>
              <a:buFont typeface="Wingdings" pitchFamily="2" charset="2"/>
              <a:buChar char="ü"/>
            </a:pPr>
            <a:endParaRPr lang="it-IT" sz="1400">
              <a:latin typeface="Comic Sans MS" pitchFamily="66" charset="0"/>
            </a:endParaRPr>
          </a:p>
          <a:p>
            <a:pPr>
              <a:lnSpc>
                <a:spcPct val="80000"/>
              </a:lnSpc>
              <a:buClr>
                <a:srgbClr val="FF3300"/>
              </a:buClr>
              <a:buFont typeface="Wingdings" pitchFamily="2" charset="2"/>
              <a:buChar char="ü"/>
            </a:pPr>
            <a:r>
              <a:rPr lang="it-IT" sz="1400">
                <a:latin typeface="Comic Sans MS" pitchFamily="66" charset="0"/>
              </a:rPr>
              <a:t>  </a:t>
            </a:r>
            <a:r>
              <a:rPr lang="it-IT" sz="1800" b="1">
                <a:latin typeface="Comic Sans MS" pitchFamily="66" charset="0"/>
              </a:rPr>
              <a:t>Eventuali recidive potranno essere individuate e trattate precocemente?</a:t>
            </a:r>
          </a:p>
          <a:p>
            <a:pPr lvl="1">
              <a:lnSpc>
                <a:spcPct val="80000"/>
              </a:lnSpc>
            </a:pPr>
            <a:r>
              <a:rPr lang="en-US" sz="1400">
                <a:solidFill>
                  <a:srgbClr val="FF0000"/>
                </a:solidFill>
                <a:latin typeface="Comic Sans MS" pitchFamily="66" charset="0"/>
              </a:rPr>
              <a:t>MONITORAGGIO MALATTIA</a:t>
            </a:r>
            <a:r>
              <a:rPr lang="en-US" sz="1400">
                <a:latin typeface="Comic Sans MS" pitchFamily="66" charset="0"/>
              </a:rPr>
              <a:t>: </a:t>
            </a:r>
          </a:p>
          <a:p>
            <a:pPr lvl="2">
              <a:lnSpc>
                <a:spcPct val="80000"/>
              </a:lnSpc>
            </a:pPr>
            <a:r>
              <a:rPr lang="en-US" sz="1400">
                <a:latin typeface="Comic Sans MS" pitchFamily="66" charset="0"/>
              </a:rPr>
              <a:t>valutazione della risposta alla terapia; </a:t>
            </a:r>
          </a:p>
          <a:p>
            <a:pPr lvl="2">
              <a:lnSpc>
                <a:spcPct val="80000"/>
              </a:lnSpc>
            </a:pPr>
            <a:r>
              <a:rPr lang="en-US" sz="1400">
                <a:latin typeface="Comic Sans MS" pitchFamily="66" charset="0"/>
              </a:rPr>
              <a:t>radicalità di asportazione chirurgica;</a:t>
            </a:r>
          </a:p>
          <a:p>
            <a:pPr lvl="2">
              <a:lnSpc>
                <a:spcPct val="80000"/>
              </a:lnSpc>
            </a:pPr>
            <a:r>
              <a:rPr lang="en-US" sz="1400">
                <a:latin typeface="Comic Sans MS" pitchFamily="66" charset="0"/>
              </a:rPr>
              <a:t>recidive o metastas</a:t>
            </a:r>
            <a:r>
              <a:rPr lang="en-US" sz="1400">
                <a:effectLst>
                  <a:outerShdw blurRad="38100" dist="38100" dir="2700000" algn="tl">
                    <a:srgbClr val="C0C0C0"/>
                  </a:outerShdw>
                </a:effectLst>
                <a:latin typeface="Comic Sans MS" pitchFamily="66" charset="0"/>
              </a:rPr>
              <a:t>i</a:t>
            </a:r>
            <a:endParaRPr lang="it-IT" sz="1400">
              <a:latin typeface="Comic Sans MS" pitchFamily="66" charset="0"/>
            </a:endParaRPr>
          </a:p>
          <a:p>
            <a:pPr lvl="1">
              <a:lnSpc>
                <a:spcPct val="80000"/>
              </a:lnSpc>
              <a:buClr>
                <a:srgbClr val="FF3300"/>
              </a:buClr>
              <a:buFont typeface="Wingdings" pitchFamily="2" charset="2"/>
              <a:buChar char="ü"/>
            </a:pPr>
            <a:endParaRPr lang="it-IT" sz="1400">
              <a:latin typeface="Comic Sans MS" pitchFamily="66" charset="0"/>
            </a:endParaRPr>
          </a:p>
        </p:txBody>
      </p:sp>
      <p:sp>
        <p:nvSpPr>
          <p:cNvPr id="55300" name="Line 4"/>
          <p:cNvSpPr>
            <a:spLocks noChangeShapeType="1"/>
          </p:cNvSpPr>
          <p:nvPr/>
        </p:nvSpPr>
        <p:spPr bwMode="auto">
          <a:xfrm>
            <a:off x="0" y="1052513"/>
            <a:ext cx="9144000" cy="0"/>
          </a:xfrm>
          <a:prstGeom prst="line">
            <a:avLst/>
          </a:prstGeom>
          <a:noFill/>
          <a:ln w="19050">
            <a:solidFill>
              <a:schemeClr val="bg1"/>
            </a:solidFill>
            <a:round/>
            <a:headEnd/>
            <a:tailEnd/>
          </a:ln>
          <a:effectLst/>
        </p:spPr>
        <p:txBody>
          <a:bodyPr wrap="none" anchor="ctr"/>
          <a:lstStyle/>
          <a:p>
            <a:pPr fontAlgn="base">
              <a:spcBef>
                <a:spcPct val="0"/>
              </a:spcBef>
              <a:spcAft>
                <a:spcPct val="0"/>
              </a:spcAft>
            </a:pPr>
            <a:endParaRPr lang="it-IT" smtClean="0">
              <a:solidFill>
                <a:srgbClr val="000000"/>
              </a:solidFill>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4624" name="Group 48"/>
          <p:cNvGraphicFramePr>
            <a:graphicFrameLocks noGrp="1"/>
          </p:cNvGraphicFramePr>
          <p:nvPr>
            <p:ph/>
          </p:nvPr>
        </p:nvGraphicFramePr>
        <p:xfrm>
          <a:off x="457200" y="393700"/>
          <a:ext cx="8229600" cy="4691064"/>
        </p:xfrm>
        <a:graphic>
          <a:graphicData uri="http://schemas.openxmlformats.org/drawingml/2006/table">
            <a:tbl>
              <a:tblPr/>
              <a:tblGrid>
                <a:gridCol w="1882775"/>
                <a:gridCol w="4032250"/>
                <a:gridCol w="2314575"/>
              </a:tblGrid>
              <a:tr h="706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Comic Sans MS" pitchFamily="66" charset="0"/>
                        </a:rPr>
                        <a:t>MARCATORE</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Comic Sans MS" pitchFamily="66" charset="0"/>
                        </a:rPr>
                        <a:t>UTILIZZO</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2000" b="1" i="0" u="none" strike="noStrike" cap="none" normalizeH="0" baseline="0" smtClean="0">
                          <a:ln>
                            <a:noFill/>
                          </a:ln>
                          <a:solidFill>
                            <a:srgbClr val="FF0000"/>
                          </a:solidFill>
                          <a:effectLst/>
                          <a:latin typeface="Comic Sans MS" pitchFamily="66" charset="0"/>
                        </a:rPr>
                        <a:t>LINEA GUIDA</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6286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AFP</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testicolo: follow up !</a:t>
                      </a:r>
                      <a:endParaRPr kumimoji="0" lang="it-IT" sz="18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NCCN (2011); AIOM(2009)</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CA 125</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ovaio: follow up !		</a:t>
                      </a: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NCCN (2012); ESMO (2010);AIOM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8025">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CEA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Colonretto: diagnosi </a:t>
                      </a:r>
                      <a:r>
                        <a:rPr kumimoji="0" lang="it-IT" sz="1800" b="1" i="0" u="none" strike="noStrike" cap="none" normalizeH="0" baseline="0" smtClean="0">
                          <a:ln>
                            <a:noFill/>
                          </a:ln>
                          <a:solidFill>
                            <a:srgbClr val="FF0000"/>
                          </a:solidFill>
                          <a:effectLst/>
                          <a:latin typeface="Comic Sans MS" pitchFamily="66" charset="0"/>
                        </a:rPr>
                        <a:t>§</a:t>
                      </a:r>
                      <a:r>
                        <a:rPr kumimoji="0" lang="it-IT" sz="1800" b="1" i="0" u="none" strike="noStrike" cap="none" normalizeH="0" baseline="0" smtClean="0">
                          <a:ln>
                            <a:noFill/>
                          </a:ln>
                          <a:solidFill>
                            <a:schemeClr val="tx1"/>
                          </a:solidFill>
                          <a:effectLst/>
                          <a:latin typeface="Comic Sans MS" pitchFamily="66" charset="0"/>
                        </a:rPr>
                        <a:t>, monitoraggio terapia, follow up</a:t>
                      </a:r>
                      <a:endParaRPr kumimoji="0" lang="it-IT" sz="18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ASCO (2008); NCCN (2012); AIOM</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PSA</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Prostata: follow up 	</a:t>
                      </a:r>
                      <a:endParaRPr kumimoji="0" lang="it-IT" sz="18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NCCN (2012) ; ESMO (2010) ; NICE (2008)</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527050">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CA 19.9</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Pancreas: follow up (?) 	</a:t>
                      </a:r>
                      <a:endParaRPr kumimoji="0" lang="it-IT" sz="18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ASCO (2006)</a:t>
                      </a: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r h="706438">
                <a:tc>
                  <a:txBody>
                    <a:bodyPr/>
                    <a:lstStyle/>
                    <a:p>
                      <a:pPr marL="0" marR="0" lvl="0" indent="0" algn="ctr" defTabSz="914400" rtl="0" eaLnBrk="1" fontAlgn="base" latinLnBrk="0" hangingPunct="1">
                        <a:lnSpc>
                          <a:spcPct val="100000"/>
                        </a:lnSpc>
                        <a:spcBef>
                          <a:spcPct val="20000"/>
                        </a:spcBef>
                        <a:spcAft>
                          <a:spcPct val="0"/>
                        </a:spcAft>
                        <a:buClrTx/>
                        <a:buSzTx/>
                        <a:buFontTx/>
                        <a:buNone/>
                        <a:tabLst/>
                      </a:pPr>
                      <a:r>
                        <a:rPr kumimoji="0" lang="it-IT" sz="1800" b="0" i="0" u="none" strike="noStrike" cap="none" normalizeH="0" baseline="0" smtClean="0">
                          <a:ln>
                            <a:noFill/>
                          </a:ln>
                          <a:solidFill>
                            <a:schemeClr val="tx1"/>
                          </a:solidFill>
                          <a:effectLst/>
                          <a:latin typeface="Comic Sans MS" pitchFamily="66" charset="0"/>
                        </a:rPr>
                        <a:t>CA 15.3</a:t>
                      </a:r>
                    </a:p>
                  </a:txBody>
                  <a:tcPr anchor="ct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800" b="1" i="0" u="none" strike="noStrike" cap="none" normalizeH="0" baseline="0" smtClean="0">
                          <a:ln>
                            <a:noFill/>
                          </a:ln>
                          <a:solidFill>
                            <a:schemeClr val="tx1"/>
                          </a:solidFill>
                          <a:effectLst/>
                          <a:latin typeface="Comic Sans MS" pitchFamily="66" charset="0"/>
                        </a:rPr>
                        <a:t>Ca Mammella: monitoraggio  Malattia metastatica (?)</a:t>
                      </a:r>
                      <a:endParaRPr kumimoji="0" lang="it-IT" sz="18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it-IT" sz="1600" b="0" i="0" u="none" strike="noStrike" cap="none" normalizeH="0" baseline="0" smtClean="0">
                          <a:ln>
                            <a:noFill/>
                          </a:ln>
                          <a:solidFill>
                            <a:schemeClr val="tx1"/>
                          </a:solidFill>
                          <a:effectLst/>
                          <a:latin typeface="Comic Sans MS" pitchFamily="66" charset="0"/>
                        </a:rPr>
                        <a:t>ASCO (2007)</a:t>
                      </a:r>
                    </a:p>
                    <a:p>
                      <a:pPr marL="0" marR="0" lvl="0" indent="0" algn="l" defTabSz="914400" rtl="0" eaLnBrk="1" fontAlgn="base" latinLnBrk="0" hangingPunct="1">
                        <a:lnSpc>
                          <a:spcPct val="100000"/>
                        </a:lnSpc>
                        <a:spcBef>
                          <a:spcPct val="20000"/>
                        </a:spcBef>
                        <a:spcAft>
                          <a:spcPct val="0"/>
                        </a:spcAft>
                        <a:buClrTx/>
                        <a:buSzTx/>
                        <a:buFontTx/>
                        <a:buNone/>
                        <a:tabLst/>
                      </a:pPr>
                      <a:endParaRPr kumimoji="0" lang="it-IT" sz="1600" b="0" i="0" u="none" strike="noStrike" cap="none" normalizeH="0" baseline="0" smtClean="0">
                        <a:ln>
                          <a:noFill/>
                        </a:ln>
                        <a:solidFill>
                          <a:schemeClr val="tx1"/>
                        </a:solidFill>
                        <a:effectLst/>
                        <a:latin typeface="Comic Sans MS" pitchFamily="66" charset="0"/>
                      </a:endParaRPr>
                    </a:p>
                  </a:txBody>
                  <a:tcPr anchor="ct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24616" name="Text Box 40"/>
          <p:cNvSpPr txBox="1">
            <a:spLocks noChangeArrowheads="1"/>
          </p:cNvSpPr>
          <p:nvPr/>
        </p:nvSpPr>
        <p:spPr bwMode="auto">
          <a:xfrm>
            <a:off x="250825" y="5876925"/>
            <a:ext cx="8713788" cy="792163"/>
          </a:xfrm>
          <a:prstGeom prst="rect">
            <a:avLst/>
          </a:prstGeom>
          <a:noFill/>
          <a:ln w="9525">
            <a:noFill/>
            <a:miter lim="800000"/>
            <a:headEnd/>
            <a:tailEnd/>
          </a:ln>
          <a:effectLst/>
        </p:spPr>
        <p:txBody>
          <a:bodyPr>
            <a:spAutoFit/>
          </a:bodyPr>
          <a:lstStyle/>
          <a:p>
            <a:pPr fontAlgn="base">
              <a:spcBef>
                <a:spcPct val="0"/>
              </a:spcBef>
              <a:spcAft>
                <a:spcPct val="0"/>
              </a:spcAft>
            </a:pPr>
            <a:r>
              <a:rPr lang="it-IT" sz="1400" b="1" smtClean="0">
                <a:solidFill>
                  <a:srgbClr val="000000"/>
                </a:solidFill>
              </a:rPr>
              <a:t>NCCN</a:t>
            </a:r>
            <a:r>
              <a:rPr lang="it-IT" sz="1400" smtClean="0">
                <a:solidFill>
                  <a:srgbClr val="000000"/>
                </a:solidFill>
              </a:rPr>
              <a:t>: </a:t>
            </a:r>
            <a:r>
              <a:rPr lang="it-IT" sz="1200" smtClean="0">
                <a:solidFill>
                  <a:srgbClr val="000000"/>
                </a:solidFill>
              </a:rPr>
              <a:t>National Comprehensive Cancer Network</a:t>
            </a:r>
            <a:r>
              <a:rPr lang="it-IT" sz="1400" smtClean="0">
                <a:solidFill>
                  <a:srgbClr val="000000"/>
                </a:solidFill>
              </a:rPr>
              <a:t>		</a:t>
            </a:r>
            <a:r>
              <a:rPr lang="it-IT" sz="1400" b="1" smtClean="0">
                <a:solidFill>
                  <a:srgbClr val="000000"/>
                </a:solidFill>
              </a:rPr>
              <a:t>ASCO</a:t>
            </a:r>
            <a:r>
              <a:rPr lang="it-IT" sz="1400" smtClean="0">
                <a:solidFill>
                  <a:srgbClr val="000000"/>
                </a:solidFill>
              </a:rPr>
              <a:t>: </a:t>
            </a:r>
            <a:r>
              <a:rPr lang="en-GB" sz="1400" smtClean="0">
                <a:solidFill>
                  <a:srgbClr val="000000"/>
                </a:solidFill>
              </a:rPr>
              <a:t>American Society of Clinical Oncology</a:t>
            </a:r>
            <a:r>
              <a:rPr lang="en-GB" smtClean="0">
                <a:solidFill>
                  <a:srgbClr val="000000"/>
                </a:solidFill>
              </a:rPr>
              <a:t> </a:t>
            </a:r>
            <a:endParaRPr lang="it-IT" sz="1400" smtClean="0">
              <a:solidFill>
                <a:srgbClr val="000000"/>
              </a:solidFill>
            </a:endParaRPr>
          </a:p>
          <a:p>
            <a:pPr fontAlgn="base">
              <a:spcBef>
                <a:spcPct val="0"/>
              </a:spcBef>
              <a:spcAft>
                <a:spcPct val="0"/>
              </a:spcAft>
            </a:pPr>
            <a:r>
              <a:rPr lang="it-IT" sz="1400" b="1" smtClean="0">
                <a:solidFill>
                  <a:srgbClr val="000000"/>
                </a:solidFill>
              </a:rPr>
              <a:t>AIOM</a:t>
            </a:r>
            <a:r>
              <a:rPr lang="it-IT" sz="1400" smtClean="0">
                <a:solidFill>
                  <a:srgbClr val="000000"/>
                </a:solidFill>
              </a:rPr>
              <a:t>:  </a:t>
            </a:r>
            <a:r>
              <a:rPr lang="it-IT" sz="1200" smtClean="0">
                <a:solidFill>
                  <a:srgbClr val="000000"/>
                </a:solidFill>
              </a:rPr>
              <a:t>Associazione Italiana di Oncologia Medica</a:t>
            </a:r>
            <a:r>
              <a:rPr lang="it-IT" sz="1400" smtClean="0">
                <a:solidFill>
                  <a:srgbClr val="000000"/>
                </a:solidFill>
              </a:rPr>
              <a:t>		</a:t>
            </a:r>
            <a:r>
              <a:rPr lang="it-IT" sz="1400" b="1" smtClean="0">
                <a:solidFill>
                  <a:srgbClr val="000000"/>
                </a:solidFill>
              </a:rPr>
              <a:t>NICE:</a:t>
            </a:r>
            <a:r>
              <a:rPr lang="it-IT" sz="1400" smtClean="0">
                <a:solidFill>
                  <a:srgbClr val="000000"/>
                </a:solidFill>
              </a:rPr>
              <a:t> </a:t>
            </a:r>
            <a:r>
              <a:rPr lang="it-IT" sz="1200" smtClean="0">
                <a:solidFill>
                  <a:srgbClr val="000000"/>
                </a:solidFill>
              </a:rPr>
              <a:t>National Institute for Haalth And care  Excellence</a:t>
            </a:r>
          </a:p>
          <a:p>
            <a:pPr fontAlgn="base">
              <a:spcBef>
                <a:spcPct val="0"/>
              </a:spcBef>
              <a:spcAft>
                <a:spcPct val="0"/>
              </a:spcAft>
            </a:pPr>
            <a:r>
              <a:rPr lang="it-IT" sz="1400" b="1" smtClean="0">
                <a:solidFill>
                  <a:srgbClr val="000000"/>
                </a:solidFill>
              </a:rPr>
              <a:t>ESMO</a:t>
            </a:r>
            <a:r>
              <a:rPr lang="it-IT" sz="1400" smtClean="0">
                <a:solidFill>
                  <a:srgbClr val="000000"/>
                </a:solidFill>
              </a:rPr>
              <a:t>: </a:t>
            </a:r>
            <a:r>
              <a:rPr lang="en-GB" sz="1200" smtClean="0">
                <a:solidFill>
                  <a:srgbClr val="000000"/>
                </a:solidFill>
              </a:rPr>
              <a:t>European Society of Medical Oncology</a:t>
            </a:r>
            <a:endParaRPr lang="it-IT" sz="1200" smtClean="0">
              <a:solidFill>
                <a:srgbClr val="000000"/>
              </a:solidFill>
            </a:endParaRPr>
          </a:p>
        </p:txBody>
      </p:sp>
      <p:sp>
        <p:nvSpPr>
          <p:cNvPr id="24623" name="Text Box 47"/>
          <p:cNvSpPr txBox="1">
            <a:spLocks noChangeArrowheads="1"/>
          </p:cNvSpPr>
          <p:nvPr/>
        </p:nvSpPr>
        <p:spPr bwMode="auto">
          <a:xfrm>
            <a:off x="303213" y="5438775"/>
            <a:ext cx="8291512" cy="366713"/>
          </a:xfrm>
          <a:prstGeom prst="rect">
            <a:avLst/>
          </a:prstGeom>
          <a:noFill/>
          <a:ln w="9525">
            <a:noFill/>
            <a:miter lim="800000"/>
            <a:headEnd/>
            <a:tailEnd/>
          </a:ln>
          <a:effectLst/>
        </p:spPr>
        <p:txBody>
          <a:bodyPr wrap="none">
            <a:spAutoFit/>
          </a:bodyPr>
          <a:lstStyle/>
          <a:p>
            <a:pPr fontAlgn="base">
              <a:spcBef>
                <a:spcPct val="0"/>
              </a:spcBef>
              <a:spcAft>
                <a:spcPct val="0"/>
              </a:spcAft>
            </a:pPr>
            <a:r>
              <a:rPr lang="it-IT" b="1" smtClean="0">
                <a:solidFill>
                  <a:srgbClr val="FF0000"/>
                </a:solidFill>
              </a:rPr>
              <a:t>§- </a:t>
            </a:r>
            <a:r>
              <a:rPr lang="it-IT" sz="1400" smtClean="0">
                <a:solidFill>
                  <a:srgbClr val="FF0000"/>
                </a:solidFill>
              </a:rPr>
              <a:t>la concentrazione riscontrata alla diagnosi è utilizzata come riferimento per il trattamento e follow-up</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a:xfrm>
            <a:off x="395288" y="404813"/>
            <a:ext cx="8064500" cy="647700"/>
          </a:xfrm>
          <a:noFill/>
          <a:ln/>
        </p:spPr>
        <p:txBody>
          <a:bodyPr/>
          <a:lstStyle/>
          <a:p>
            <a:r>
              <a:rPr lang="it-IT" sz="2800" b="1">
                <a:solidFill>
                  <a:srgbClr val="FF3300"/>
                </a:solidFill>
                <a:latin typeface="Comic Sans MS" pitchFamily="66" charset="0"/>
              </a:rPr>
              <a:t>RACCOMANDAZIONI DA LINEE GUIDA</a:t>
            </a:r>
          </a:p>
        </p:txBody>
      </p:sp>
      <p:graphicFrame>
        <p:nvGraphicFramePr>
          <p:cNvPr id="28675" name="Object 3"/>
          <p:cNvGraphicFramePr>
            <a:graphicFrameLocks noChangeAspect="1"/>
          </p:cNvGraphicFramePr>
          <p:nvPr>
            <p:ph idx="1"/>
          </p:nvPr>
        </p:nvGraphicFramePr>
        <p:xfrm>
          <a:off x="373063" y="1597025"/>
          <a:ext cx="7791450" cy="3400425"/>
        </p:xfrm>
        <a:graphic>
          <a:graphicData uri="http://schemas.openxmlformats.org/presentationml/2006/ole">
            <p:oleObj spid="_x0000_s154626" name="Documento" r:id="rId3" imgW="8615199" imgH="3746348" progId="Word.Document.8">
              <p:embed/>
            </p:oleObj>
          </a:graphicData>
        </a:graphic>
      </p:graphicFrame>
      <p:sp>
        <p:nvSpPr>
          <p:cNvPr id="28676" name="Rectangle 4"/>
          <p:cNvSpPr>
            <a:spLocks noChangeArrowheads="1"/>
          </p:cNvSpPr>
          <p:nvPr/>
        </p:nvSpPr>
        <p:spPr bwMode="auto">
          <a:xfrm>
            <a:off x="539750" y="4941888"/>
            <a:ext cx="5327650" cy="1370012"/>
          </a:xfrm>
          <a:prstGeom prst="rect">
            <a:avLst/>
          </a:prstGeom>
          <a:noFill/>
          <a:ln w="9525">
            <a:noFill/>
            <a:miter lim="800000"/>
            <a:headEnd/>
            <a:tailEnd/>
          </a:ln>
          <a:effectLst/>
        </p:spPr>
        <p:txBody>
          <a:bodyPr>
            <a:spAutoFit/>
          </a:bodyPr>
          <a:lstStyle/>
          <a:p>
            <a:pPr fontAlgn="base">
              <a:spcBef>
                <a:spcPct val="0"/>
              </a:spcBef>
              <a:spcAft>
                <a:spcPct val="0"/>
              </a:spcAft>
            </a:pPr>
            <a:r>
              <a:rPr lang="en-GB" sz="1200" b="1" smtClean="0">
                <a:solidFill>
                  <a:srgbClr val="000000"/>
                </a:solidFill>
              </a:rPr>
              <a:t>AJCC – </a:t>
            </a:r>
            <a:r>
              <a:rPr lang="en-GB" sz="1200" smtClean="0">
                <a:solidFill>
                  <a:srgbClr val="000000"/>
                </a:solidFill>
              </a:rPr>
              <a:t>American Joint Committee on Cancer</a:t>
            </a:r>
          </a:p>
          <a:p>
            <a:pPr fontAlgn="base">
              <a:spcBef>
                <a:spcPct val="0"/>
              </a:spcBef>
              <a:spcAft>
                <a:spcPct val="0"/>
              </a:spcAft>
            </a:pPr>
            <a:r>
              <a:rPr lang="en-GB" sz="1200" b="1" smtClean="0">
                <a:solidFill>
                  <a:srgbClr val="000000"/>
                </a:solidFill>
              </a:rPr>
              <a:t>ESMO </a:t>
            </a:r>
            <a:r>
              <a:rPr lang="en-GB" sz="1200" smtClean="0">
                <a:solidFill>
                  <a:srgbClr val="000000"/>
                </a:solidFill>
              </a:rPr>
              <a:t> - European Society of Medical Oncology; </a:t>
            </a:r>
          </a:p>
          <a:p>
            <a:pPr fontAlgn="base">
              <a:spcBef>
                <a:spcPct val="0"/>
              </a:spcBef>
              <a:spcAft>
                <a:spcPct val="0"/>
              </a:spcAft>
            </a:pPr>
            <a:r>
              <a:rPr lang="en-GB" sz="1200" b="1" smtClean="0">
                <a:solidFill>
                  <a:srgbClr val="000000"/>
                </a:solidFill>
              </a:rPr>
              <a:t>SIGN </a:t>
            </a:r>
            <a:r>
              <a:rPr lang="en-GB" sz="1200" smtClean="0">
                <a:solidFill>
                  <a:srgbClr val="000000"/>
                </a:solidFill>
              </a:rPr>
              <a:t> - Scottish Intercollegiate Guideline Network groups</a:t>
            </a:r>
          </a:p>
          <a:p>
            <a:pPr fontAlgn="base">
              <a:spcBef>
                <a:spcPct val="0"/>
              </a:spcBef>
              <a:spcAft>
                <a:spcPct val="0"/>
              </a:spcAft>
            </a:pPr>
            <a:r>
              <a:rPr lang="en-GB" sz="1200" b="1" smtClean="0">
                <a:solidFill>
                  <a:srgbClr val="000000"/>
                </a:solidFill>
              </a:rPr>
              <a:t>ASCO - </a:t>
            </a:r>
            <a:r>
              <a:rPr lang="en-GB" sz="1200" smtClean="0">
                <a:solidFill>
                  <a:srgbClr val="000000"/>
                </a:solidFill>
              </a:rPr>
              <a:t>American Society of Clinical Oncology </a:t>
            </a:r>
          </a:p>
          <a:p>
            <a:pPr fontAlgn="base">
              <a:spcBef>
                <a:spcPct val="0"/>
              </a:spcBef>
              <a:spcAft>
                <a:spcPct val="0"/>
              </a:spcAft>
            </a:pPr>
            <a:r>
              <a:rPr lang="en-GB" sz="1200" b="1" smtClean="0">
                <a:solidFill>
                  <a:srgbClr val="000000"/>
                </a:solidFill>
              </a:rPr>
              <a:t>NACB </a:t>
            </a:r>
            <a:r>
              <a:rPr lang="en-GB" sz="1200" smtClean="0">
                <a:solidFill>
                  <a:srgbClr val="000000"/>
                </a:solidFill>
              </a:rPr>
              <a:t> - National Academy Clinical Biochemistry </a:t>
            </a:r>
          </a:p>
          <a:p>
            <a:pPr fontAlgn="base">
              <a:spcBef>
                <a:spcPct val="0"/>
              </a:spcBef>
              <a:spcAft>
                <a:spcPct val="0"/>
              </a:spcAft>
            </a:pPr>
            <a:r>
              <a:rPr lang="en-GB" sz="1200" b="1" smtClean="0">
                <a:solidFill>
                  <a:srgbClr val="000000"/>
                </a:solidFill>
              </a:rPr>
              <a:t>EGTM </a:t>
            </a:r>
            <a:r>
              <a:rPr lang="en-GB" sz="1200" smtClean="0">
                <a:solidFill>
                  <a:srgbClr val="000000"/>
                </a:solidFill>
              </a:rPr>
              <a:t>- European Group on Tumor Markers </a:t>
            </a:r>
          </a:p>
          <a:p>
            <a:pPr fontAlgn="base">
              <a:spcBef>
                <a:spcPct val="0"/>
              </a:spcBef>
              <a:spcAft>
                <a:spcPct val="0"/>
              </a:spcAft>
            </a:pPr>
            <a:r>
              <a:rPr lang="en-GB" sz="1200" b="1" smtClean="0">
                <a:solidFill>
                  <a:srgbClr val="000000"/>
                </a:solidFill>
              </a:rPr>
              <a:t>SOR </a:t>
            </a:r>
            <a:r>
              <a:rPr lang="en-GB" sz="1200" smtClean="0">
                <a:solidFill>
                  <a:srgbClr val="000000"/>
                </a:solidFill>
              </a:rPr>
              <a:t> - Standards, Options and Recommendations </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p:cNvPicPr>
            <a:picLocks noChangeAspect="1" noChangeArrowheads="1"/>
          </p:cNvPicPr>
          <p:nvPr/>
        </p:nvPicPr>
        <p:blipFill>
          <a:blip r:embed="rId2" cstate="print"/>
          <a:srcRect/>
          <a:stretch>
            <a:fillRect/>
          </a:stretch>
        </p:blipFill>
        <p:spPr bwMode="auto">
          <a:xfrm>
            <a:off x="0" y="115888"/>
            <a:ext cx="7196138" cy="4281487"/>
          </a:xfrm>
          <a:prstGeom prst="rect">
            <a:avLst/>
          </a:prstGeom>
          <a:noFill/>
          <a:ln w="9525">
            <a:noFill/>
            <a:miter lim="800000"/>
            <a:headEnd/>
            <a:tailEnd/>
          </a:ln>
          <a:effectLst/>
        </p:spPr>
      </p:pic>
      <p:sp>
        <p:nvSpPr>
          <p:cNvPr id="65539" name="Text Box 3"/>
          <p:cNvSpPr txBox="1">
            <a:spLocks noChangeArrowheads="1"/>
          </p:cNvSpPr>
          <p:nvPr/>
        </p:nvSpPr>
        <p:spPr bwMode="auto">
          <a:xfrm>
            <a:off x="2555875" y="4284663"/>
            <a:ext cx="6337300" cy="1462087"/>
          </a:xfrm>
          <a:prstGeom prst="rect">
            <a:avLst/>
          </a:prstGeom>
          <a:noFill/>
          <a:ln w="9525">
            <a:noFill/>
            <a:miter lim="800000"/>
            <a:headEnd/>
            <a:tailEnd/>
          </a:ln>
          <a:effectLst/>
        </p:spPr>
        <p:txBody>
          <a:bodyPr>
            <a:spAutoFit/>
          </a:bodyPr>
          <a:lstStyle/>
          <a:p>
            <a:pPr algn="ctr" fontAlgn="base">
              <a:spcBef>
                <a:spcPct val="0"/>
              </a:spcBef>
              <a:spcAft>
                <a:spcPct val="0"/>
              </a:spcAft>
            </a:pPr>
            <a:r>
              <a:rPr lang="it-IT" sz="2400" b="1" smtClean="0">
                <a:solidFill>
                  <a:srgbClr val="000000"/>
                </a:solidFill>
              </a:rPr>
              <a:t>LINEE GUIDA </a:t>
            </a:r>
          </a:p>
          <a:p>
            <a:pPr algn="ctr" fontAlgn="base">
              <a:spcBef>
                <a:spcPct val="0"/>
              </a:spcBef>
              <a:spcAft>
                <a:spcPct val="0"/>
              </a:spcAft>
            </a:pPr>
            <a:r>
              <a:rPr lang="it-IT" sz="2400" b="1" smtClean="0">
                <a:solidFill>
                  <a:srgbClr val="000000"/>
                </a:solidFill>
              </a:rPr>
              <a:t>NEOPLASIE COLONRETTO</a:t>
            </a:r>
          </a:p>
          <a:p>
            <a:pPr fontAlgn="base">
              <a:spcBef>
                <a:spcPct val="0"/>
              </a:spcBef>
              <a:spcAft>
                <a:spcPct val="0"/>
              </a:spcAft>
            </a:pPr>
            <a:endParaRPr lang="it-IT" sz="2400" b="1" smtClean="0">
              <a:solidFill>
                <a:srgbClr val="000000"/>
              </a:solidFill>
            </a:endParaRPr>
          </a:p>
          <a:p>
            <a:pPr fontAlgn="base">
              <a:spcBef>
                <a:spcPct val="0"/>
              </a:spcBef>
              <a:spcAft>
                <a:spcPct val="0"/>
              </a:spcAft>
            </a:pPr>
            <a:r>
              <a:rPr lang="it-IT" smtClean="0">
                <a:solidFill>
                  <a:srgbClr val="000000"/>
                </a:solidFill>
              </a:rPr>
              <a:t>Edizione 2013</a:t>
            </a:r>
          </a:p>
        </p:txBody>
      </p:sp>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Rectangle 2"/>
          <p:cNvSpPr>
            <a:spLocks noGrp="1" noChangeArrowheads="1"/>
          </p:cNvSpPr>
          <p:nvPr>
            <p:ph type="title"/>
          </p:nvPr>
        </p:nvSpPr>
        <p:spPr>
          <a:xfrm>
            <a:off x="250825" y="260350"/>
            <a:ext cx="8229600" cy="777875"/>
          </a:xfrm>
        </p:spPr>
        <p:txBody>
          <a:bodyPr/>
          <a:lstStyle/>
          <a:p>
            <a:pPr algn="l"/>
            <a:r>
              <a:rPr lang="it-IT" sz="2800" b="1">
                <a:solidFill>
                  <a:srgbClr val="FF0000"/>
                </a:solidFill>
              </a:rPr>
              <a:t>Tumori del colonretto - Stadiazione</a:t>
            </a:r>
            <a:endParaRPr lang="it-IT" sz="2800">
              <a:solidFill>
                <a:srgbClr val="FF0000"/>
              </a:solidFill>
            </a:endParaRPr>
          </a:p>
        </p:txBody>
      </p:sp>
      <p:sp>
        <p:nvSpPr>
          <p:cNvPr id="56323" name="Rectangle 3"/>
          <p:cNvSpPr>
            <a:spLocks noGrp="1" noChangeArrowheads="1"/>
          </p:cNvSpPr>
          <p:nvPr>
            <p:ph type="body" idx="1"/>
          </p:nvPr>
        </p:nvSpPr>
        <p:spPr>
          <a:xfrm>
            <a:off x="323850" y="1600200"/>
            <a:ext cx="8569325" cy="4525963"/>
          </a:xfrm>
        </p:spPr>
        <p:txBody>
          <a:bodyPr/>
          <a:lstStyle/>
          <a:p>
            <a:pPr>
              <a:buFontTx/>
              <a:buNone/>
            </a:pPr>
            <a:r>
              <a:rPr lang="it-IT" sz="2800" b="1"/>
              <a:t>Marcatori tumorali</a:t>
            </a:r>
          </a:p>
          <a:p>
            <a:pPr>
              <a:buFontTx/>
              <a:buNone/>
            </a:pPr>
            <a:r>
              <a:rPr lang="it-IT" sz="2800"/>
              <a:t>…..Vi e indicazione ad effettuare la determinazione del CEA preoperatorio per il suo ruolo prognostico e il suo possibile utilizzo nel follow-up. </a:t>
            </a:r>
          </a:p>
          <a:p>
            <a:endParaRPr lang="it-IT" sz="1800"/>
          </a:p>
          <a:p>
            <a:pPr>
              <a:buFontTx/>
              <a:buNone/>
            </a:pPr>
            <a:r>
              <a:rPr lang="it-IT" sz="1800"/>
              <a:t>-	E’ diffusamente impiegato anche il Ca 19.9 il cui uso non e tuttavia sostenuto da uguali evidenze. (</a:t>
            </a:r>
            <a:r>
              <a:rPr lang="it-IT" sz="1800" b="1"/>
              <a:t>livello di evidenza 4)</a:t>
            </a:r>
          </a:p>
          <a:p>
            <a:endParaRPr lang="it-IT" sz="1800" b="1"/>
          </a:p>
          <a:p>
            <a:pPr>
              <a:buFontTx/>
              <a:buNone/>
            </a:pPr>
            <a:r>
              <a:rPr lang="it-IT" sz="2800" b="1"/>
              <a:t>-	La determinazione del CEA va quindi eseguita al momento della diagnosi</a:t>
            </a:r>
            <a:endParaRPr lang="it-IT" sz="2800"/>
          </a:p>
        </p:txBody>
      </p:sp>
      <p:pic>
        <p:nvPicPr>
          <p:cNvPr id="56324" name="Picture 4"/>
          <p:cNvPicPr>
            <a:picLocks noChangeAspect="1" noChangeArrowheads="1"/>
          </p:cNvPicPr>
          <p:nvPr/>
        </p:nvPicPr>
        <p:blipFill>
          <a:blip r:embed="rId2" cstate="print"/>
          <a:srcRect/>
          <a:stretch>
            <a:fillRect/>
          </a:stretch>
        </p:blipFill>
        <p:spPr bwMode="auto">
          <a:xfrm>
            <a:off x="6877050" y="115888"/>
            <a:ext cx="1778000" cy="97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2"/>
          <p:cNvSpPr>
            <a:spLocks noGrp="1" noChangeArrowheads="1"/>
          </p:cNvSpPr>
          <p:nvPr>
            <p:ph type="title"/>
          </p:nvPr>
        </p:nvSpPr>
        <p:spPr>
          <a:xfrm>
            <a:off x="457200" y="417513"/>
            <a:ext cx="8229600" cy="490537"/>
          </a:xfrm>
        </p:spPr>
        <p:txBody>
          <a:bodyPr/>
          <a:lstStyle/>
          <a:p>
            <a:pPr algn="l"/>
            <a:r>
              <a:rPr lang="it-IT" sz="2800" b="1" i="1"/>
              <a:t>Tumori del colonretto </a:t>
            </a:r>
            <a:r>
              <a:rPr lang="it-IT" sz="2800" b="1"/>
              <a:t>Follow-Up</a:t>
            </a:r>
          </a:p>
        </p:txBody>
      </p:sp>
      <p:sp>
        <p:nvSpPr>
          <p:cNvPr id="57347" name="Rectangle 3"/>
          <p:cNvSpPr>
            <a:spLocks noGrp="1" noChangeArrowheads="1"/>
          </p:cNvSpPr>
          <p:nvPr>
            <p:ph type="body" idx="1"/>
          </p:nvPr>
        </p:nvSpPr>
        <p:spPr>
          <a:xfrm>
            <a:off x="457200" y="1557338"/>
            <a:ext cx="8435975" cy="4751387"/>
          </a:xfrm>
        </p:spPr>
        <p:txBody>
          <a:bodyPr/>
          <a:lstStyle/>
          <a:p>
            <a:pPr>
              <a:lnSpc>
                <a:spcPct val="80000"/>
              </a:lnSpc>
              <a:buFontTx/>
              <a:buNone/>
            </a:pPr>
            <a:r>
              <a:rPr lang="it-IT" sz="1800" b="1"/>
              <a:t>	ESAME CLINICO:</a:t>
            </a:r>
          </a:p>
          <a:p>
            <a:pPr>
              <a:lnSpc>
                <a:spcPct val="80000"/>
              </a:lnSpc>
              <a:buFontTx/>
              <a:buNone/>
            </a:pPr>
            <a:r>
              <a:rPr lang="it-IT" sz="1800" b="1"/>
              <a:t>	</a:t>
            </a:r>
          </a:p>
          <a:p>
            <a:pPr>
              <a:lnSpc>
                <a:spcPct val="80000"/>
              </a:lnSpc>
              <a:buFontTx/>
              <a:buNone/>
            </a:pPr>
            <a:r>
              <a:rPr lang="it-IT" sz="1800" b="1"/>
              <a:t>	- ogni 3-4 mesi per i primi tre anni, ogni 6 mesi per i due anni successivi. </a:t>
            </a:r>
          </a:p>
          <a:p>
            <a:pPr>
              <a:lnSpc>
                <a:spcPct val="80000"/>
              </a:lnSpc>
              <a:buFontTx/>
              <a:buNone/>
            </a:pPr>
            <a:r>
              <a:rPr lang="it-IT" sz="1800" b="1"/>
              <a:t>	…Non vi sono evidenze che indichino l’utilità del monitoraggio degli enzimi epatici né di altri esami ematochimici (ad eccezione del CEA). (A)</a:t>
            </a:r>
          </a:p>
          <a:p>
            <a:pPr>
              <a:lnSpc>
                <a:spcPct val="80000"/>
              </a:lnSpc>
            </a:pPr>
            <a:endParaRPr lang="it-IT" sz="1800" b="1"/>
          </a:p>
          <a:p>
            <a:pPr>
              <a:lnSpc>
                <a:spcPct val="80000"/>
              </a:lnSpc>
              <a:buFontTx/>
              <a:buNone/>
            </a:pPr>
            <a:r>
              <a:rPr lang="it-IT" sz="1800" b="1"/>
              <a:t>	</a:t>
            </a:r>
            <a:r>
              <a:rPr lang="it-IT" sz="2000" b="1">
                <a:solidFill>
                  <a:srgbClr val="FF0000"/>
                </a:solidFill>
              </a:rPr>
              <a:t>CEA</a:t>
            </a:r>
          </a:p>
          <a:p>
            <a:pPr>
              <a:lnSpc>
                <a:spcPct val="80000"/>
              </a:lnSpc>
              <a:buFontTx/>
              <a:buNone/>
            </a:pPr>
            <a:r>
              <a:rPr lang="it-IT" sz="1800" b="1">
                <a:solidFill>
                  <a:srgbClr val="FF0000"/>
                </a:solidFill>
              </a:rPr>
              <a:t>	- ogni 3-4 mesi per i primi 3 anni, ogni 6 mesi per i due anni successivi, anche nei pazienti con CEA preoperatorio nei limiti della norma. (A)</a:t>
            </a:r>
          </a:p>
          <a:p>
            <a:pPr>
              <a:lnSpc>
                <a:spcPct val="80000"/>
              </a:lnSpc>
              <a:buFontTx/>
              <a:buNone/>
            </a:pPr>
            <a:endParaRPr lang="it-IT" sz="1800" b="1">
              <a:solidFill>
                <a:srgbClr val="FF0000"/>
              </a:solidFill>
            </a:endParaRPr>
          </a:p>
          <a:p>
            <a:pPr>
              <a:lnSpc>
                <a:spcPct val="80000"/>
              </a:lnSpc>
            </a:pPr>
            <a:endParaRPr lang="it-IT" sz="1800"/>
          </a:p>
          <a:p>
            <a:pPr>
              <a:lnSpc>
                <a:spcPct val="80000"/>
              </a:lnSpc>
              <a:buFontTx/>
              <a:buNone/>
            </a:pPr>
            <a:r>
              <a:rPr lang="it-IT" sz="1800" b="1"/>
              <a:t>	- L’esecuzione di una FDG-PET puo essere indicata, ove possibile, in caso di sospetto clinico di recidiva/ripresa di malattia con “imaging negativo o dubbio” e in caso di incremento progressivo dei marcatori (CEA e/o Ca 19.9) non altrimenti giustificabile</a:t>
            </a:r>
          </a:p>
        </p:txBody>
      </p:sp>
      <p:pic>
        <p:nvPicPr>
          <p:cNvPr id="57348" name="Picture 4"/>
          <p:cNvPicPr>
            <a:picLocks noChangeAspect="1" noChangeArrowheads="1"/>
          </p:cNvPicPr>
          <p:nvPr/>
        </p:nvPicPr>
        <p:blipFill>
          <a:blip r:embed="rId2" cstate="print"/>
          <a:srcRect/>
          <a:stretch>
            <a:fillRect/>
          </a:stretch>
        </p:blipFill>
        <p:spPr bwMode="auto">
          <a:xfrm>
            <a:off x="6877050" y="115888"/>
            <a:ext cx="1778000" cy="97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539750" y="274638"/>
            <a:ext cx="7777163" cy="561975"/>
          </a:xfrm>
          <a:noFill/>
          <a:ln/>
        </p:spPr>
        <p:txBody>
          <a:bodyPr/>
          <a:lstStyle/>
          <a:p>
            <a:r>
              <a:rPr lang="it-IT" sz="2800" b="1">
                <a:solidFill>
                  <a:srgbClr val="FF3300"/>
                </a:solidFill>
                <a:latin typeface="Comic Sans MS" pitchFamily="66" charset="0"/>
              </a:rPr>
              <a:t>RACCOMANDAZIONI DA LINEE GUIDA</a:t>
            </a:r>
          </a:p>
        </p:txBody>
      </p:sp>
      <p:graphicFrame>
        <p:nvGraphicFramePr>
          <p:cNvPr id="29699" name="Object 3"/>
          <p:cNvGraphicFramePr>
            <a:graphicFrameLocks noChangeAspect="1"/>
          </p:cNvGraphicFramePr>
          <p:nvPr>
            <p:ph idx="1"/>
          </p:nvPr>
        </p:nvGraphicFramePr>
        <p:xfrm>
          <a:off x="708025" y="1662113"/>
          <a:ext cx="7483475" cy="4532312"/>
        </p:xfrm>
        <a:graphic>
          <a:graphicData uri="http://schemas.openxmlformats.org/presentationml/2006/ole">
            <p:oleObj spid="_x0000_s155650" name="Documento" r:id="rId3" imgW="8785210" imgH="5336253" progId="Word.Document.8">
              <p:embed/>
            </p:oleObj>
          </a:graphicData>
        </a:graphic>
      </p:graphicFrame>
      <p:sp>
        <p:nvSpPr>
          <p:cNvPr id="29700" name="Rectangle 4"/>
          <p:cNvSpPr>
            <a:spLocks noChangeArrowheads="1"/>
          </p:cNvSpPr>
          <p:nvPr/>
        </p:nvSpPr>
        <p:spPr bwMode="auto">
          <a:xfrm>
            <a:off x="684213" y="5448300"/>
            <a:ext cx="5327650" cy="1004888"/>
          </a:xfrm>
          <a:prstGeom prst="rect">
            <a:avLst/>
          </a:prstGeom>
          <a:noFill/>
          <a:ln w="9525">
            <a:noFill/>
            <a:miter lim="800000"/>
            <a:headEnd/>
            <a:tailEnd/>
          </a:ln>
          <a:effectLst/>
        </p:spPr>
        <p:txBody>
          <a:bodyPr>
            <a:spAutoFit/>
          </a:bodyPr>
          <a:lstStyle/>
          <a:p>
            <a:pPr fontAlgn="base">
              <a:spcBef>
                <a:spcPct val="0"/>
              </a:spcBef>
              <a:spcAft>
                <a:spcPct val="0"/>
              </a:spcAft>
            </a:pPr>
            <a:r>
              <a:rPr lang="en-GB" sz="1200" b="1" smtClean="0">
                <a:solidFill>
                  <a:srgbClr val="000000"/>
                </a:solidFill>
              </a:rPr>
              <a:t>AJCC – </a:t>
            </a:r>
            <a:r>
              <a:rPr lang="en-GB" sz="1200" smtClean="0">
                <a:solidFill>
                  <a:srgbClr val="000000"/>
                </a:solidFill>
              </a:rPr>
              <a:t>American Joint Committee on Cancer</a:t>
            </a:r>
          </a:p>
          <a:p>
            <a:pPr fontAlgn="base">
              <a:spcBef>
                <a:spcPct val="0"/>
              </a:spcBef>
              <a:spcAft>
                <a:spcPct val="0"/>
              </a:spcAft>
            </a:pPr>
            <a:r>
              <a:rPr lang="en-GB" sz="1200" b="1" smtClean="0">
                <a:solidFill>
                  <a:srgbClr val="000000"/>
                </a:solidFill>
              </a:rPr>
              <a:t>ASCO - </a:t>
            </a:r>
            <a:r>
              <a:rPr lang="en-GB" sz="1200" smtClean="0">
                <a:solidFill>
                  <a:srgbClr val="000000"/>
                </a:solidFill>
              </a:rPr>
              <a:t>American Society of Clinical Oncology </a:t>
            </a:r>
          </a:p>
          <a:p>
            <a:pPr fontAlgn="base">
              <a:spcBef>
                <a:spcPct val="0"/>
              </a:spcBef>
              <a:spcAft>
                <a:spcPct val="0"/>
              </a:spcAft>
            </a:pPr>
            <a:r>
              <a:rPr lang="en-GB" sz="1200" b="1" smtClean="0">
                <a:solidFill>
                  <a:srgbClr val="000000"/>
                </a:solidFill>
              </a:rPr>
              <a:t>NACB </a:t>
            </a:r>
            <a:r>
              <a:rPr lang="en-GB" sz="1200" smtClean="0">
                <a:solidFill>
                  <a:srgbClr val="000000"/>
                </a:solidFill>
              </a:rPr>
              <a:t> - National Academy Clinical Biochemistry </a:t>
            </a:r>
          </a:p>
          <a:p>
            <a:pPr fontAlgn="base">
              <a:spcBef>
                <a:spcPct val="0"/>
              </a:spcBef>
              <a:spcAft>
                <a:spcPct val="0"/>
              </a:spcAft>
            </a:pPr>
            <a:r>
              <a:rPr lang="en-GB" sz="1200" b="1" smtClean="0">
                <a:solidFill>
                  <a:srgbClr val="000000"/>
                </a:solidFill>
              </a:rPr>
              <a:t>EGTM </a:t>
            </a:r>
            <a:r>
              <a:rPr lang="en-GB" sz="1200" smtClean="0">
                <a:solidFill>
                  <a:srgbClr val="000000"/>
                </a:solidFill>
              </a:rPr>
              <a:t>- European Group on Tumor Markers </a:t>
            </a:r>
          </a:p>
          <a:p>
            <a:pPr fontAlgn="base">
              <a:spcBef>
                <a:spcPct val="0"/>
              </a:spcBef>
              <a:spcAft>
                <a:spcPct val="0"/>
              </a:spcAft>
            </a:pPr>
            <a:r>
              <a:rPr lang="en-GB" sz="1200" b="1" smtClean="0">
                <a:solidFill>
                  <a:srgbClr val="000000"/>
                </a:solidFill>
              </a:rPr>
              <a:t>SOR </a:t>
            </a:r>
            <a:r>
              <a:rPr lang="en-GB" sz="1200" smtClean="0">
                <a:solidFill>
                  <a:srgbClr val="000000"/>
                </a:solidFill>
              </a:rPr>
              <a:t> - Standards, Options and Recommendations </a:t>
            </a: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a:solidFill>
            <a:srgbClr val="00CCFF">
              <a:alpha val="51000"/>
            </a:srgbClr>
          </a:solidFill>
        </p:spPr>
        <p:txBody>
          <a:bodyPr/>
          <a:lstStyle/>
          <a:p>
            <a:r>
              <a:rPr lang="it-IT" b="1" dirty="0" smtClean="0">
                <a:latin typeface="Arial Narrow"/>
                <a:cs typeface="Arial Narrow"/>
              </a:rPr>
              <a:t>MARIO 55 aa</a:t>
            </a:r>
            <a:endParaRPr lang="it-IT" b="1" dirty="0">
              <a:latin typeface="Arial Narrow"/>
              <a:cs typeface="Arial Narrow"/>
            </a:endParaRPr>
          </a:p>
        </p:txBody>
      </p:sp>
      <p:sp>
        <p:nvSpPr>
          <p:cNvPr id="3" name="Segnaposto contenuto 2"/>
          <p:cNvSpPr>
            <a:spLocks noGrp="1"/>
          </p:cNvSpPr>
          <p:nvPr>
            <p:ph idx="1"/>
          </p:nvPr>
        </p:nvSpPr>
        <p:spPr>
          <a:xfrm>
            <a:off x="167603" y="2391506"/>
            <a:ext cx="8722026" cy="1488313"/>
          </a:xfrm>
          <a:ln>
            <a:solidFill>
              <a:schemeClr val="tx2"/>
            </a:solidFill>
          </a:ln>
        </p:spPr>
        <p:txBody>
          <a:bodyPr anchor="ctr">
            <a:normAutofit/>
          </a:bodyPr>
          <a:lstStyle/>
          <a:p>
            <a:pPr marL="0" indent="0">
              <a:buNone/>
            </a:pPr>
            <a:r>
              <a:rPr lang="it-IT" dirty="0" smtClean="0">
                <a:latin typeface="Arial Narrow"/>
                <a:cs typeface="Arial Narrow"/>
              </a:rPr>
              <a:t>Ipertensione arteriosa </a:t>
            </a:r>
            <a:r>
              <a:rPr lang="it-IT" dirty="0" smtClean="0">
                <a:latin typeface="Arial Narrow"/>
                <a:cs typeface="Arial Narrow"/>
                <a:sym typeface="Wingdings" pitchFamily="2" charset="2"/>
              </a:rPr>
              <a:t> </a:t>
            </a:r>
            <a:r>
              <a:rPr lang="it-IT" dirty="0" err="1" smtClean="0">
                <a:latin typeface="Arial Narrow"/>
                <a:cs typeface="Arial Narrow"/>
                <a:sym typeface="Wingdings" pitchFamily="2" charset="2"/>
              </a:rPr>
              <a:t>Ramipril</a:t>
            </a:r>
            <a:r>
              <a:rPr lang="it-IT" dirty="0" smtClean="0">
                <a:latin typeface="Arial Narrow"/>
                <a:cs typeface="Arial Narrow"/>
                <a:sym typeface="Wingdings" pitchFamily="2" charset="2"/>
              </a:rPr>
              <a:t>  5 mg </a:t>
            </a:r>
          </a:p>
          <a:p>
            <a:pPr marL="0" indent="0">
              <a:buNone/>
            </a:pPr>
            <a:r>
              <a:rPr lang="it-IT" dirty="0" smtClean="0">
                <a:latin typeface="Arial Narrow"/>
                <a:cs typeface="Arial Narrow"/>
                <a:sym typeface="Wingdings" pitchFamily="2" charset="2"/>
              </a:rPr>
              <a:t>Episodio depressivo minore (2005)</a:t>
            </a:r>
            <a:endParaRPr lang="it-IT" dirty="0" smtClean="0">
              <a:latin typeface="Arial Narrow"/>
              <a:cs typeface="Arial Narrow"/>
            </a:endParaRPr>
          </a:p>
        </p:txBody>
      </p:sp>
      <p:sp>
        <p:nvSpPr>
          <p:cNvPr id="4" name="CasellaDiTesto 3"/>
          <p:cNvSpPr txBox="1"/>
          <p:nvPr/>
        </p:nvSpPr>
        <p:spPr>
          <a:xfrm>
            <a:off x="323528" y="1554826"/>
            <a:ext cx="8208912" cy="830997"/>
          </a:xfrm>
          <a:prstGeom prst="rect">
            <a:avLst/>
          </a:prstGeom>
          <a:solidFill>
            <a:schemeClr val="bg1">
              <a:lumMod val="85000"/>
            </a:schemeClr>
          </a:solidFill>
        </p:spPr>
        <p:txBody>
          <a:bodyPr vert="horz" wrap="square" rtlCol="0" anchor="ctr">
            <a:spAutoFit/>
          </a:bodyPr>
          <a:lstStyle/>
          <a:p>
            <a:pPr algn="ctr"/>
            <a:r>
              <a:rPr lang="it-IT" sz="4800" b="1" dirty="0" smtClean="0">
                <a:solidFill>
                  <a:schemeClr val="tx2"/>
                </a:solidFill>
                <a:latin typeface="Arial Narrow"/>
                <a:cs typeface="Arial Narrow"/>
              </a:rPr>
              <a:t>Anamnesi Patologica Remota</a:t>
            </a:r>
            <a:endParaRPr lang="it-IT" sz="6000" b="1" dirty="0">
              <a:solidFill>
                <a:schemeClr val="tx2"/>
              </a:solidFill>
              <a:latin typeface="Arial Narrow"/>
              <a:cs typeface="Arial Narrow"/>
            </a:endParaRPr>
          </a:p>
        </p:txBody>
      </p:sp>
      <p:sp>
        <p:nvSpPr>
          <p:cNvPr id="5" name="CasellaDiTesto 4"/>
          <p:cNvSpPr txBox="1"/>
          <p:nvPr/>
        </p:nvSpPr>
        <p:spPr>
          <a:xfrm>
            <a:off x="323528" y="4043550"/>
            <a:ext cx="8208912" cy="830997"/>
          </a:xfrm>
          <a:prstGeom prst="rect">
            <a:avLst/>
          </a:prstGeom>
          <a:solidFill>
            <a:srgbClr val="D9D9D9"/>
          </a:solidFill>
        </p:spPr>
        <p:txBody>
          <a:bodyPr vert="horz" wrap="square" rtlCol="0" anchor="ctr">
            <a:spAutoFit/>
          </a:bodyPr>
          <a:lstStyle/>
          <a:p>
            <a:pPr algn="ctr"/>
            <a:r>
              <a:rPr lang="it-IT" sz="4800" b="1" dirty="0" smtClean="0">
                <a:solidFill>
                  <a:schemeClr val="tx2"/>
                </a:solidFill>
                <a:latin typeface="Arial Narrow"/>
                <a:cs typeface="Arial Narrow"/>
              </a:rPr>
              <a:t>Anamnesi Patologica Prossima</a:t>
            </a:r>
            <a:endParaRPr lang="it-IT" sz="4800" b="1" dirty="0">
              <a:solidFill>
                <a:schemeClr val="tx2"/>
              </a:solidFill>
              <a:latin typeface="Arial Narrow"/>
              <a:cs typeface="Arial Narrow"/>
            </a:endParaRPr>
          </a:p>
        </p:txBody>
      </p:sp>
      <p:sp>
        <p:nvSpPr>
          <p:cNvPr id="9" name="Segnaposto contenuto 2"/>
          <p:cNvSpPr txBox="1">
            <a:spLocks/>
          </p:cNvSpPr>
          <p:nvPr/>
        </p:nvSpPr>
        <p:spPr>
          <a:xfrm>
            <a:off x="167603" y="4838466"/>
            <a:ext cx="8712378" cy="1632672"/>
          </a:xfrm>
          <a:prstGeom prst="rect">
            <a:avLst/>
          </a:prstGeom>
          <a:ln>
            <a:solidFill>
              <a:schemeClr val="tx2"/>
            </a:solidFill>
          </a:ln>
        </p:spPr>
        <p:txBody>
          <a:bodyPr vert="horz" lIns="91440" tIns="45720" rIns="91440" bIns="45720" rtlCol="0" anchor="ctr">
            <a:normAutofit/>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buFont typeface="Arial"/>
              <a:buNone/>
            </a:pPr>
            <a:endParaRPr lang="it-IT" dirty="0">
              <a:latin typeface="Arial Narrow"/>
              <a:cs typeface="Arial Narrow"/>
            </a:endParaRPr>
          </a:p>
        </p:txBody>
      </p:sp>
      <p:sp>
        <p:nvSpPr>
          <p:cNvPr id="7" name="Rettangolo 6"/>
          <p:cNvSpPr/>
          <p:nvPr/>
        </p:nvSpPr>
        <p:spPr>
          <a:xfrm>
            <a:off x="179512" y="4869160"/>
            <a:ext cx="8712968" cy="1569660"/>
          </a:xfrm>
          <a:prstGeom prst="rect">
            <a:avLst/>
          </a:prstGeom>
        </p:spPr>
        <p:txBody>
          <a:bodyPr wrap="square">
            <a:spAutoFit/>
          </a:bodyPr>
          <a:lstStyle/>
          <a:p>
            <a:r>
              <a:rPr lang="it-IT" sz="3200" dirty="0" smtClean="0">
                <a:latin typeface="Arial Narrow"/>
                <a:cs typeface="Arial Narrow"/>
              </a:rPr>
              <a:t>Da circa un anno riferisce spossatezza e calo ponderale di circa 5 Kg, riferisce inoltre febbre serotina da circa un mese, mai sopra i 38°C</a:t>
            </a:r>
            <a:endParaRPr lang="it-IT" dirty="0"/>
          </a:p>
        </p:txBody>
      </p:sp>
    </p:spTree>
    <p:extLst>
      <p:ext uri="{BB962C8B-B14F-4D97-AF65-F5344CB8AC3E}">
        <p14:creationId xmlns:p14="http://schemas.microsoft.com/office/powerpoint/2010/main" xmlns="" val="3337937885"/>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2"/>
          <p:cNvPicPr>
            <a:picLocks noChangeAspect="1" noChangeArrowheads="1"/>
          </p:cNvPicPr>
          <p:nvPr/>
        </p:nvPicPr>
        <p:blipFill>
          <a:blip r:embed="rId2" cstate="print"/>
          <a:srcRect/>
          <a:stretch>
            <a:fillRect/>
          </a:stretch>
        </p:blipFill>
        <p:spPr bwMode="auto">
          <a:xfrm>
            <a:off x="0" y="115888"/>
            <a:ext cx="7196138" cy="4281487"/>
          </a:xfrm>
          <a:prstGeom prst="rect">
            <a:avLst/>
          </a:prstGeom>
          <a:noFill/>
          <a:ln w="9525">
            <a:noFill/>
            <a:miter lim="800000"/>
            <a:headEnd/>
            <a:tailEnd/>
          </a:ln>
          <a:effectLst/>
        </p:spPr>
      </p:pic>
      <p:sp>
        <p:nvSpPr>
          <p:cNvPr id="59395" name="Text Box 3"/>
          <p:cNvSpPr txBox="1">
            <a:spLocks noChangeArrowheads="1"/>
          </p:cNvSpPr>
          <p:nvPr/>
        </p:nvSpPr>
        <p:spPr bwMode="auto">
          <a:xfrm>
            <a:off x="2555875" y="4284663"/>
            <a:ext cx="6337300" cy="1736725"/>
          </a:xfrm>
          <a:prstGeom prst="rect">
            <a:avLst/>
          </a:prstGeom>
          <a:noFill/>
          <a:ln w="9525">
            <a:noFill/>
            <a:miter lim="800000"/>
            <a:headEnd/>
            <a:tailEnd/>
          </a:ln>
          <a:effectLst/>
        </p:spPr>
        <p:txBody>
          <a:bodyPr>
            <a:spAutoFit/>
          </a:bodyPr>
          <a:lstStyle/>
          <a:p>
            <a:pPr algn="ctr" fontAlgn="base">
              <a:spcBef>
                <a:spcPct val="0"/>
              </a:spcBef>
              <a:spcAft>
                <a:spcPct val="0"/>
              </a:spcAft>
            </a:pPr>
            <a:r>
              <a:rPr lang="it-IT" sz="2400" b="1" smtClean="0">
                <a:solidFill>
                  <a:srgbClr val="000000"/>
                </a:solidFill>
              </a:rPr>
              <a:t>LINEE GUIDA </a:t>
            </a:r>
          </a:p>
          <a:p>
            <a:pPr algn="ctr" fontAlgn="base">
              <a:spcBef>
                <a:spcPct val="0"/>
              </a:spcBef>
              <a:spcAft>
                <a:spcPct val="0"/>
              </a:spcAft>
            </a:pPr>
            <a:r>
              <a:rPr lang="it-IT" sz="2400" b="1" smtClean="0">
                <a:solidFill>
                  <a:srgbClr val="000000"/>
                </a:solidFill>
              </a:rPr>
              <a:t>NEOPLASIE DELLA MAMMELLA</a:t>
            </a:r>
          </a:p>
          <a:p>
            <a:pPr fontAlgn="base">
              <a:spcBef>
                <a:spcPct val="0"/>
              </a:spcBef>
              <a:spcAft>
                <a:spcPct val="0"/>
              </a:spcAft>
            </a:pPr>
            <a:endParaRPr lang="it-IT" sz="2400" b="1" smtClean="0">
              <a:solidFill>
                <a:srgbClr val="000000"/>
              </a:solidFill>
            </a:endParaRPr>
          </a:p>
          <a:p>
            <a:pPr fontAlgn="base">
              <a:spcBef>
                <a:spcPct val="0"/>
              </a:spcBef>
              <a:spcAft>
                <a:spcPct val="0"/>
              </a:spcAft>
            </a:pPr>
            <a:r>
              <a:rPr lang="it-IT" smtClean="0">
                <a:solidFill>
                  <a:srgbClr val="000000"/>
                </a:solidFill>
              </a:rPr>
              <a:t>Edizione 2013</a:t>
            </a:r>
          </a:p>
          <a:p>
            <a:pPr fontAlgn="base">
              <a:spcBef>
                <a:spcPct val="0"/>
              </a:spcBef>
              <a:spcAft>
                <a:spcPct val="0"/>
              </a:spcAft>
            </a:pPr>
            <a:r>
              <a:rPr lang="it-IT" smtClean="0">
                <a:solidFill>
                  <a:srgbClr val="000000"/>
                </a:solidFill>
              </a:rPr>
              <a:t>Aggiornamento a luglio 2013</a:t>
            </a:r>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p:cNvSpPr>
            <a:spLocks noGrp="1" noChangeArrowheads="1"/>
          </p:cNvSpPr>
          <p:nvPr>
            <p:ph type="title"/>
          </p:nvPr>
        </p:nvSpPr>
        <p:spPr>
          <a:xfrm>
            <a:off x="468313" y="274638"/>
            <a:ext cx="8218487" cy="561975"/>
          </a:xfrm>
        </p:spPr>
        <p:txBody>
          <a:bodyPr/>
          <a:lstStyle/>
          <a:p>
            <a:pPr algn="l"/>
            <a:r>
              <a:rPr lang="it-IT" sz="2000" b="1">
                <a:solidFill>
                  <a:srgbClr val="FF0000"/>
                </a:solidFill>
              </a:rPr>
              <a:t>LINEE GUIDA NEOPLASIE DELLA MAMMELLA</a:t>
            </a:r>
          </a:p>
        </p:txBody>
      </p:sp>
      <p:sp>
        <p:nvSpPr>
          <p:cNvPr id="60419" name="Rectangle 3"/>
          <p:cNvSpPr>
            <a:spLocks noGrp="1" noChangeArrowheads="1"/>
          </p:cNvSpPr>
          <p:nvPr>
            <p:ph type="body" idx="1"/>
          </p:nvPr>
        </p:nvSpPr>
        <p:spPr>
          <a:xfrm>
            <a:off x="179388" y="1125538"/>
            <a:ext cx="8713787" cy="5256212"/>
          </a:xfrm>
          <a:noFill/>
          <a:ln/>
        </p:spPr>
        <p:txBody>
          <a:bodyPr/>
          <a:lstStyle/>
          <a:p>
            <a:pPr>
              <a:lnSpc>
                <a:spcPct val="80000"/>
              </a:lnSpc>
              <a:spcBef>
                <a:spcPct val="0"/>
              </a:spcBef>
              <a:buFontTx/>
              <a:buNone/>
            </a:pPr>
            <a:endParaRPr lang="it-IT" sz="2000"/>
          </a:p>
          <a:p>
            <a:pPr>
              <a:lnSpc>
                <a:spcPct val="80000"/>
              </a:lnSpc>
              <a:spcBef>
                <a:spcPct val="0"/>
              </a:spcBef>
              <a:buFontTx/>
              <a:buNone/>
            </a:pPr>
            <a:r>
              <a:rPr lang="it-IT" sz="2000"/>
              <a:t>….</a:t>
            </a:r>
            <a:r>
              <a:rPr lang="it-IT" sz="2400"/>
              <a:t>Fra i marcatori sierici la cui concentrazione plasmatica correla con l’aumento del carico di malattia, i più studiati sono: </a:t>
            </a:r>
            <a:r>
              <a:rPr lang="it-IT" sz="2400">
                <a:solidFill>
                  <a:srgbClr val="FF0000"/>
                </a:solidFill>
              </a:rPr>
              <a:t>l’antigene carcinoembrionario (CEA) ed il CA 15.3</a:t>
            </a:r>
          </a:p>
          <a:p>
            <a:pPr>
              <a:lnSpc>
                <a:spcPct val="80000"/>
              </a:lnSpc>
              <a:buFontTx/>
              <a:buNone/>
            </a:pPr>
            <a:endParaRPr lang="it-IT" sz="2400"/>
          </a:p>
          <a:p>
            <a:pPr>
              <a:lnSpc>
                <a:spcPct val="80000"/>
              </a:lnSpc>
              <a:buFontTx/>
              <a:buNone/>
            </a:pPr>
            <a:r>
              <a:rPr lang="it-IT" sz="2400"/>
              <a:t>….Questi Biomarcatori sono potenzialmente più sensibili delle indagini radiologiche per individuare una recidiva precoce di malattia. …</a:t>
            </a:r>
          </a:p>
          <a:p>
            <a:pPr>
              <a:lnSpc>
                <a:spcPct val="80000"/>
              </a:lnSpc>
              <a:buFontTx/>
              <a:buNone/>
            </a:pPr>
            <a:endParaRPr lang="it-IT" sz="2400"/>
          </a:p>
          <a:p>
            <a:pPr>
              <a:lnSpc>
                <a:spcPct val="80000"/>
              </a:lnSpc>
              <a:buFontTx/>
              <a:buNone/>
            </a:pPr>
            <a:r>
              <a:rPr lang="it-IT" sz="2400"/>
              <a:t>…..Tuttavia, esistono diverse argomentazioni valide per sconsigliare l’utilizzo routinario ed estensivo dei marcatori tumorali sierici durante la fase di follow-up: </a:t>
            </a:r>
          </a:p>
          <a:p>
            <a:pPr lvl="1">
              <a:lnSpc>
                <a:spcPct val="80000"/>
              </a:lnSpc>
            </a:pPr>
            <a:r>
              <a:rPr lang="it-IT" sz="2000"/>
              <a:t>in primo luogo la limitata specificità e sensibilità; </a:t>
            </a:r>
          </a:p>
          <a:p>
            <a:pPr lvl="1">
              <a:lnSpc>
                <a:spcPct val="80000"/>
              </a:lnSpc>
            </a:pPr>
            <a:r>
              <a:rPr lang="it-IT" sz="2000"/>
              <a:t>in secondo luogo, l’assenza di studi clinici prospettici randomizzati che dimostrino una relazione tra anticipazione diagnostica e prognosi</a:t>
            </a:r>
            <a:r>
              <a:rPr lang="it-IT"/>
              <a:t>. </a:t>
            </a:r>
          </a:p>
          <a:p>
            <a:pPr>
              <a:lnSpc>
                <a:spcPct val="80000"/>
              </a:lnSpc>
              <a:spcBef>
                <a:spcPct val="0"/>
              </a:spcBef>
              <a:buFontTx/>
              <a:buNone/>
            </a:pPr>
            <a:endParaRPr lang="it-IT" sz="1600"/>
          </a:p>
          <a:p>
            <a:pPr>
              <a:lnSpc>
                <a:spcPct val="80000"/>
              </a:lnSpc>
              <a:spcBef>
                <a:spcPct val="0"/>
              </a:spcBef>
              <a:buFontTx/>
              <a:buNone/>
            </a:pPr>
            <a:endParaRPr lang="it-IT" sz="1600"/>
          </a:p>
        </p:txBody>
      </p:sp>
      <p:pic>
        <p:nvPicPr>
          <p:cNvPr id="60420" name="Picture 4"/>
          <p:cNvPicPr>
            <a:picLocks noChangeAspect="1" noChangeArrowheads="1"/>
          </p:cNvPicPr>
          <p:nvPr/>
        </p:nvPicPr>
        <p:blipFill>
          <a:blip r:embed="rId2" cstate="print"/>
          <a:srcRect/>
          <a:stretch>
            <a:fillRect/>
          </a:stretch>
        </p:blipFill>
        <p:spPr bwMode="auto">
          <a:xfrm>
            <a:off x="6877050" y="115888"/>
            <a:ext cx="1778000" cy="97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xfrm>
            <a:off x="457200" y="274638"/>
            <a:ext cx="8229600" cy="561975"/>
          </a:xfrm>
        </p:spPr>
        <p:txBody>
          <a:bodyPr/>
          <a:lstStyle/>
          <a:p>
            <a:pPr algn="l"/>
            <a:r>
              <a:rPr lang="it-IT" sz="2000" b="1">
                <a:solidFill>
                  <a:srgbClr val="FF0000"/>
                </a:solidFill>
              </a:rPr>
              <a:t>NEOPLASIE DELLA MAMMELLA - </a:t>
            </a:r>
            <a:r>
              <a:rPr lang="it-IT" sz="2400">
                <a:solidFill>
                  <a:srgbClr val="FF0000"/>
                </a:solidFill>
              </a:rPr>
              <a:t> </a:t>
            </a:r>
            <a:r>
              <a:rPr lang="it-IT" sz="2000" b="1">
                <a:solidFill>
                  <a:srgbClr val="FF0000"/>
                </a:solidFill>
              </a:rPr>
              <a:t>FOLLOW-UP</a:t>
            </a:r>
          </a:p>
        </p:txBody>
      </p:sp>
      <p:sp>
        <p:nvSpPr>
          <p:cNvPr id="61443" name="Rectangle 3"/>
          <p:cNvSpPr>
            <a:spLocks noGrp="1" noChangeArrowheads="1"/>
          </p:cNvSpPr>
          <p:nvPr>
            <p:ph type="body" idx="1"/>
          </p:nvPr>
        </p:nvSpPr>
        <p:spPr/>
        <p:txBody>
          <a:bodyPr/>
          <a:lstStyle/>
          <a:p>
            <a:pPr>
              <a:lnSpc>
                <a:spcPct val="90000"/>
              </a:lnSpc>
              <a:buFontTx/>
              <a:buNone/>
            </a:pPr>
            <a:r>
              <a:rPr lang="it-IT" sz="2400" b="1"/>
              <a:t>……Allo stato attuale </a:t>
            </a:r>
            <a:r>
              <a:rPr lang="it-IT" sz="2400" b="1" u="sng"/>
              <a:t>non esiste</a:t>
            </a:r>
            <a:r>
              <a:rPr lang="it-IT" sz="2400" b="1"/>
              <a:t> alcuna evidenza che supporti la </a:t>
            </a:r>
            <a:r>
              <a:rPr lang="it-IT" sz="2400" b="1" u="sng"/>
              <a:t>prescrizione routinaria</a:t>
            </a:r>
            <a:r>
              <a:rPr lang="it-IT" sz="2400" b="1"/>
              <a:t> degli esami sottoindicati nel follow-up del carcinoma mammario: </a:t>
            </a:r>
            <a:endParaRPr lang="it-IT" sz="2400"/>
          </a:p>
          <a:p>
            <a:pPr>
              <a:lnSpc>
                <a:spcPct val="90000"/>
              </a:lnSpc>
              <a:buFontTx/>
              <a:buNone/>
            </a:pPr>
            <a:r>
              <a:rPr lang="it-IT" sz="2400"/>
              <a:t>	-	Esame emocrocitometrico e profilo biochimico </a:t>
            </a:r>
          </a:p>
          <a:p>
            <a:pPr>
              <a:lnSpc>
                <a:spcPct val="90000"/>
              </a:lnSpc>
              <a:buFontTx/>
              <a:buNone/>
            </a:pPr>
            <a:r>
              <a:rPr lang="it-IT" sz="2400"/>
              <a:t>	-	Rx torace, scintigrafia ossea, ecografia epatica </a:t>
            </a:r>
          </a:p>
          <a:p>
            <a:pPr>
              <a:lnSpc>
                <a:spcPct val="90000"/>
              </a:lnSpc>
              <a:buFontTx/>
              <a:buNone/>
            </a:pPr>
            <a:r>
              <a:rPr lang="it-IT" sz="2400"/>
              <a:t>	-	Marcatori tumorali. </a:t>
            </a:r>
          </a:p>
          <a:p>
            <a:pPr>
              <a:lnSpc>
                <a:spcPct val="90000"/>
              </a:lnSpc>
            </a:pPr>
            <a:endParaRPr lang="it-IT" sz="2400"/>
          </a:p>
          <a:p>
            <a:pPr>
              <a:lnSpc>
                <a:spcPct val="90000"/>
              </a:lnSpc>
              <a:buFontTx/>
              <a:buNone/>
            </a:pPr>
            <a:r>
              <a:rPr lang="it-IT" sz="1800"/>
              <a:t>Tali conclusioni sono state riportate dalle linee guida dell’ASCO e si basano sui risultati di studi randomizzati che, tuttavia, risalgono ad anni in cui le opzioni diagnostico-terapeutiche e le informazioni sulla biologia tumorale erano più limitate. </a:t>
            </a:r>
          </a:p>
        </p:txBody>
      </p:sp>
      <p:pic>
        <p:nvPicPr>
          <p:cNvPr id="61444" name="Picture 4"/>
          <p:cNvPicPr>
            <a:picLocks noChangeAspect="1" noChangeArrowheads="1"/>
          </p:cNvPicPr>
          <p:nvPr/>
        </p:nvPicPr>
        <p:blipFill>
          <a:blip r:embed="rId2" cstate="print"/>
          <a:srcRect/>
          <a:stretch>
            <a:fillRect/>
          </a:stretch>
        </p:blipFill>
        <p:spPr bwMode="auto">
          <a:xfrm>
            <a:off x="6877050" y="115888"/>
            <a:ext cx="1778000" cy="97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468313" y="404813"/>
            <a:ext cx="7848600" cy="647700"/>
          </a:xfrm>
          <a:noFill/>
          <a:ln/>
        </p:spPr>
        <p:txBody>
          <a:bodyPr/>
          <a:lstStyle/>
          <a:p>
            <a:r>
              <a:rPr lang="it-IT" sz="2800" b="1">
                <a:solidFill>
                  <a:srgbClr val="FF3300"/>
                </a:solidFill>
                <a:latin typeface="Comic Sans MS" pitchFamily="66" charset="0"/>
              </a:rPr>
              <a:t>RACCOMANDAZIONI DA LINEE GUIDA</a:t>
            </a:r>
          </a:p>
        </p:txBody>
      </p:sp>
      <p:graphicFrame>
        <p:nvGraphicFramePr>
          <p:cNvPr id="30723" name="Object 3"/>
          <p:cNvGraphicFramePr>
            <a:graphicFrameLocks noChangeAspect="1"/>
          </p:cNvGraphicFramePr>
          <p:nvPr>
            <p:ph idx="1"/>
          </p:nvPr>
        </p:nvGraphicFramePr>
        <p:xfrm>
          <a:off x="708025" y="1689100"/>
          <a:ext cx="8185150" cy="3684588"/>
        </p:xfrm>
        <a:graphic>
          <a:graphicData uri="http://schemas.openxmlformats.org/presentationml/2006/ole">
            <p:oleObj spid="_x0000_s156674" name="Documento" r:id="rId3" imgW="9327033" imgH="4550852" progId="Word.Document.8">
              <p:embed/>
            </p:oleObj>
          </a:graphicData>
        </a:graphic>
      </p:graphicFrame>
      <p:sp>
        <p:nvSpPr>
          <p:cNvPr id="30724" name="Rectangle 4"/>
          <p:cNvSpPr>
            <a:spLocks noChangeArrowheads="1"/>
          </p:cNvSpPr>
          <p:nvPr/>
        </p:nvSpPr>
        <p:spPr bwMode="auto">
          <a:xfrm>
            <a:off x="684213" y="4724400"/>
            <a:ext cx="5327650" cy="1004888"/>
          </a:xfrm>
          <a:prstGeom prst="rect">
            <a:avLst/>
          </a:prstGeom>
          <a:noFill/>
          <a:ln w="9525">
            <a:noFill/>
            <a:miter lim="800000"/>
            <a:headEnd/>
            <a:tailEnd/>
          </a:ln>
          <a:effectLst/>
        </p:spPr>
        <p:txBody>
          <a:bodyPr>
            <a:spAutoFit/>
          </a:bodyPr>
          <a:lstStyle/>
          <a:p>
            <a:pPr fontAlgn="base">
              <a:spcBef>
                <a:spcPct val="0"/>
              </a:spcBef>
              <a:spcAft>
                <a:spcPct val="0"/>
              </a:spcAft>
            </a:pPr>
            <a:r>
              <a:rPr lang="en-GB" sz="1200" b="1" smtClean="0">
                <a:solidFill>
                  <a:srgbClr val="000000"/>
                </a:solidFill>
              </a:rPr>
              <a:t>NCG – </a:t>
            </a:r>
            <a:r>
              <a:rPr lang="en-GB" sz="1200" smtClean="0">
                <a:solidFill>
                  <a:srgbClr val="000000"/>
                </a:solidFill>
              </a:rPr>
              <a:t> National Guideline Cleringhouse</a:t>
            </a:r>
          </a:p>
          <a:p>
            <a:pPr fontAlgn="base">
              <a:spcBef>
                <a:spcPct val="0"/>
              </a:spcBef>
              <a:spcAft>
                <a:spcPct val="0"/>
              </a:spcAft>
            </a:pPr>
            <a:r>
              <a:rPr lang="en-GB" sz="1200" b="1" smtClean="0">
                <a:solidFill>
                  <a:srgbClr val="000000"/>
                </a:solidFill>
              </a:rPr>
              <a:t>ASCO - </a:t>
            </a:r>
            <a:r>
              <a:rPr lang="en-GB" sz="1200" smtClean="0">
                <a:solidFill>
                  <a:srgbClr val="000000"/>
                </a:solidFill>
              </a:rPr>
              <a:t>American Society of Clinical Oncology </a:t>
            </a:r>
          </a:p>
          <a:p>
            <a:pPr fontAlgn="base">
              <a:spcBef>
                <a:spcPct val="0"/>
              </a:spcBef>
              <a:spcAft>
                <a:spcPct val="0"/>
              </a:spcAft>
            </a:pPr>
            <a:r>
              <a:rPr lang="en-GB" sz="1200" b="1" smtClean="0">
                <a:solidFill>
                  <a:srgbClr val="000000"/>
                </a:solidFill>
              </a:rPr>
              <a:t>NACB </a:t>
            </a:r>
            <a:r>
              <a:rPr lang="en-GB" sz="1200" smtClean="0">
                <a:solidFill>
                  <a:srgbClr val="000000"/>
                </a:solidFill>
              </a:rPr>
              <a:t> - National Academy Clinical Biochemistry </a:t>
            </a:r>
          </a:p>
          <a:p>
            <a:pPr fontAlgn="base">
              <a:spcBef>
                <a:spcPct val="0"/>
              </a:spcBef>
              <a:spcAft>
                <a:spcPct val="0"/>
              </a:spcAft>
            </a:pPr>
            <a:r>
              <a:rPr lang="en-GB" sz="1200" b="1" smtClean="0">
                <a:solidFill>
                  <a:srgbClr val="000000"/>
                </a:solidFill>
              </a:rPr>
              <a:t>EGTM </a:t>
            </a:r>
            <a:r>
              <a:rPr lang="en-GB" sz="1200" smtClean="0">
                <a:solidFill>
                  <a:srgbClr val="000000"/>
                </a:solidFill>
              </a:rPr>
              <a:t>- European Group on Tumor Markers </a:t>
            </a:r>
          </a:p>
          <a:p>
            <a:pPr fontAlgn="base">
              <a:spcBef>
                <a:spcPct val="0"/>
              </a:spcBef>
              <a:spcAft>
                <a:spcPct val="0"/>
              </a:spcAft>
            </a:pPr>
            <a:r>
              <a:rPr lang="en-GB" sz="1200" b="1" smtClean="0">
                <a:solidFill>
                  <a:srgbClr val="000000"/>
                </a:solidFill>
              </a:rPr>
              <a:t>SOR </a:t>
            </a:r>
            <a:r>
              <a:rPr lang="en-GB" sz="1200" smtClean="0">
                <a:solidFill>
                  <a:srgbClr val="000000"/>
                </a:solidFill>
              </a:rPr>
              <a:t> - Standards, Options and Recommendations </a:t>
            </a:r>
          </a:p>
        </p:txBody>
      </p:sp>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562" name="Picture 2"/>
          <p:cNvPicPr>
            <a:picLocks noChangeAspect="1" noChangeArrowheads="1"/>
          </p:cNvPicPr>
          <p:nvPr/>
        </p:nvPicPr>
        <p:blipFill>
          <a:blip r:embed="rId2" cstate="print"/>
          <a:srcRect/>
          <a:stretch>
            <a:fillRect/>
          </a:stretch>
        </p:blipFill>
        <p:spPr bwMode="auto">
          <a:xfrm>
            <a:off x="0" y="115888"/>
            <a:ext cx="7196138" cy="4281487"/>
          </a:xfrm>
          <a:prstGeom prst="rect">
            <a:avLst/>
          </a:prstGeom>
          <a:noFill/>
          <a:ln w="9525">
            <a:noFill/>
            <a:miter lim="800000"/>
            <a:headEnd/>
            <a:tailEnd/>
          </a:ln>
          <a:effectLst/>
        </p:spPr>
      </p:pic>
      <p:sp>
        <p:nvSpPr>
          <p:cNvPr id="66563" name="Text Box 3"/>
          <p:cNvSpPr txBox="1">
            <a:spLocks noChangeArrowheads="1"/>
          </p:cNvSpPr>
          <p:nvPr/>
        </p:nvSpPr>
        <p:spPr bwMode="auto">
          <a:xfrm>
            <a:off x="2555875" y="4284663"/>
            <a:ext cx="6337300" cy="1462087"/>
          </a:xfrm>
          <a:prstGeom prst="rect">
            <a:avLst/>
          </a:prstGeom>
          <a:noFill/>
          <a:ln w="9525">
            <a:noFill/>
            <a:miter lim="800000"/>
            <a:headEnd/>
            <a:tailEnd/>
          </a:ln>
          <a:effectLst/>
        </p:spPr>
        <p:txBody>
          <a:bodyPr>
            <a:spAutoFit/>
          </a:bodyPr>
          <a:lstStyle/>
          <a:p>
            <a:pPr algn="ctr" fontAlgn="base">
              <a:spcBef>
                <a:spcPct val="0"/>
              </a:spcBef>
              <a:spcAft>
                <a:spcPct val="0"/>
              </a:spcAft>
            </a:pPr>
            <a:r>
              <a:rPr lang="it-IT" sz="2400" b="1" smtClean="0">
                <a:solidFill>
                  <a:srgbClr val="000000"/>
                </a:solidFill>
              </a:rPr>
              <a:t>LINEE GUIDA </a:t>
            </a:r>
          </a:p>
          <a:p>
            <a:pPr algn="ctr" fontAlgn="base">
              <a:spcBef>
                <a:spcPct val="0"/>
              </a:spcBef>
              <a:spcAft>
                <a:spcPct val="0"/>
              </a:spcAft>
            </a:pPr>
            <a:r>
              <a:rPr lang="it-IT" sz="2400" b="1" smtClean="0">
                <a:solidFill>
                  <a:srgbClr val="000000"/>
                </a:solidFill>
              </a:rPr>
              <a:t>NEOPLASIE OVAIO</a:t>
            </a:r>
          </a:p>
          <a:p>
            <a:pPr fontAlgn="base">
              <a:spcBef>
                <a:spcPct val="0"/>
              </a:spcBef>
              <a:spcAft>
                <a:spcPct val="0"/>
              </a:spcAft>
            </a:pPr>
            <a:endParaRPr lang="it-IT" sz="2400" b="1" smtClean="0">
              <a:solidFill>
                <a:srgbClr val="000000"/>
              </a:solidFill>
            </a:endParaRPr>
          </a:p>
          <a:p>
            <a:pPr fontAlgn="base">
              <a:spcBef>
                <a:spcPct val="0"/>
              </a:spcBef>
              <a:spcAft>
                <a:spcPct val="0"/>
              </a:spcAft>
            </a:pPr>
            <a:r>
              <a:rPr lang="it-IT" smtClean="0">
                <a:solidFill>
                  <a:srgbClr val="000000"/>
                </a:solidFill>
              </a:rPr>
              <a:t>Edizione 2013</a:t>
            </a: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2"/>
          <p:cNvSpPr>
            <a:spLocks noGrp="1" noChangeArrowheads="1"/>
          </p:cNvSpPr>
          <p:nvPr>
            <p:ph type="title"/>
          </p:nvPr>
        </p:nvSpPr>
        <p:spPr>
          <a:xfrm>
            <a:off x="457200" y="274638"/>
            <a:ext cx="8229600" cy="561975"/>
          </a:xfrm>
        </p:spPr>
        <p:txBody>
          <a:bodyPr/>
          <a:lstStyle/>
          <a:p>
            <a:pPr algn="l"/>
            <a:r>
              <a:rPr lang="it-IT" sz="2800" b="1">
                <a:solidFill>
                  <a:srgbClr val="FF0000"/>
                </a:solidFill>
              </a:rPr>
              <a:t>Inquadramento diagnostico</a:t>
            </a:r>
          </a:p>
        </p:txBody>
      </p:sp>
      <p:sp>
        <p:nvSpPr>
          <p:cNvPr id="72707" name="Rectangle 3"/>
          <p:cNvSpPr>
            <a:spLocks noGrp="1" noChangeArrowheads="1"/>
          </p:cNvSpPr>
          <p:nvPr>
            <p:ph type="body" idx="1"/>
          </p:nvPr>
        </p:nvSpPr>
        <p:spPr>
          <a:xfrm>
            <a:off x="468313" y="1125538"/>
            <a:ext cx="8218487" cy="4751387"/>
          </a:xfrm>
        </p:spPr>
        <p:txBody>
          <a:bodyPr/>
          <a:lstStyle/>
          <a:p>
            <a:pPr>
              <a:lnSpc>
                <a:spcPct val="90000"/>
              </a:lnSpc>
              <a:buFontTx/>
              <a:buNone/>
            </a:pPr>
            <a:r>
              <a:rPr lang="it-IT" sz="2800"/>
              <a:t>La presenza di una massa annessiale deve, indipendentemente dall’età della paziente, far sospettare una neoplasia maligna.</a:t>
            </a:r>
          </a:p>
          <a:p>
            <a:pPr>
              <a:lnSpc>
                <a:spcPct val="90000"/>
              </a:lnSpc>
              <a:buFontTx/>
              <a:buNone/>
            </a:pPr>
            <a:endParaRPr lang="it-IT" sz="2800"/>
          </a:p>
          <a:p>
            <a:pPr>
              <a:lnSpc>
                <a:spcPct val="90000"/>
              </a:lnSpc>
              <a:buFontTx/>
              <a:buNone/>
            </a:pPr>
            <a:r>
              <a:rPr lang="it-IT" sz="2800"/>
              <a:t>…</a:t>
            </a:r>
            <a:r>
              <a:rPr lang="it-IT" sz="2400"/>
              <a:t>vanno eseguite ulteriori indagini quali:</a:t>
            </a:r>
          </a:p>
          <a:p>
            <a:pPr>
              <a:lnSpc>
                <a:spcPct val="90000"/>
              </a:lnSpc>
              <a:buFontTx/>
              <a:buNone/>
            </a:pPr>
            <a:r>
              <a:rPr lang="it-IT" sz="2400"/>
              <a:t>	- ecografia transavaginale eventualmente associata alla ecografia dell’addome superiore</a:t>
            </a:r>
            <a:r>
              <a:rPr lang="it-IT" sz="2800"/>
              <a:t>; </a:t>
            </a:r>
          </a:p>
          <a:p>
            <a:pPr>
              <a:lnSpc>
                <a:spcPct val="90000"/>
              </a:lnSpc>
              <a:buFontTx/>
              <a:buNone/>
            </a:pPr>
            <a:r>
              <a:rPr lang="it-IT" sz="2800"/>
              <a:t>	</a:t>
            </a:r>
            <a:r>
              <a:rPr lang="it-IT" sz="2800">
                <a:solidFill>
                  <a:srgbClr val="FF0000"/>
                </a:solidFill>
              </a:rPr>
              <a:t>- </a:t>
            </a:r>
            <a:r>
              <a:rPr lang="it-IT" sz="2800"/>
              <a:t>dosaggio dei </a:t>
            </a:r>
            <a:r>
              <a:rPr lang="it-IT" sz="2800">
                <a:solidFill>
                  <a:srgbClr val="FF0000"/>
                </a:solidFill>
              </a:rPr>
              <a:t>marcatori sierici (CA125 e HE-4 </a:t>
            </a:r>
            <a:r>
              <a:rPr lang="it-IT" sz="2800"/>
              <a:t>eventualmente associato al dosaggio del</a:t>
            </a:r>
            <a:r>
              <a:rPr lang="it-IT" sz="2800">
                <a:solidFill>
                  <a:srgbClr val="FF0000"/>
                </a:solidFill>
              </a:rPr>
              <a:t> CEA e del CA 19.9 </a:t>
            </a:r>
            <a:r>
              <a:rPr lang="it-IT" sz="2800"/>
              <a:t>per escludere eventuale patologia gastroenterica</a:t>
            </a:r>
            <a:r>
              <a:rPr lang="it-IT" sz="2800">
                <a:solidFill>
                  <a:srgbClr val="FF0000"/>
                </a:solidFill>
              </a:rPr>
              <a:t>).</a:t>
            </a:r>
          </a:p>
        </p:txBody>
      </p:sp>
      <p:pic>
        <p:nvPicPr>
          <p:cNvPr id="72708" name="Picture 4"/>
          <p:cNvPicPr>
            <a:picLocks noChangeAspect="1" noChangeArrowheads="1"/>
          </p:cNvPicPr>
          <p:nvPr/>
        </p:nvPicPr>
        <p:blipFill>
          <a:blip r:embed="rId2" cstate="print"/>
          <a:srcRect/>
          <a:stretch>
            <a:fillRect/>
          </a:stretch>
        </p:blipFill>
        <p:spPr bwMode="auto">
          <a:xfrm>
            <a:off x="6877050" y="115888"/>
            <a:ext cx="1778000" cy="976312"/>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6" name="Rectangle 6"/>
          <p:cNvSpPr>
            <a:spLocks noGrp="1" noChangeArrowheads="1"/>
          </p:cNvSpPr>
          <p:nvPr>
            <p:ph type="title"/>
          </p:nvPr>
        </p:nvSpPr>
        <p:spPr>
          <a:xfrm>
            <a:off x="457200" y="274638"/>
            <a:ext cx="8229600" cy="561975"/>
          </a:xfrm>
        </p:spPr>
        <p:txBody>
          <a:bodyPr/>
          <a:lstStyle/>
          <a:p>
            <a:pPr algn="l"/>
            <a:r>
              <a:rPr lang="it-IT" sz="2400" b="1">
                <a:solidFill>
                  <a:srgbClr val="FF0000"/>
                </a:solidFill>
              </a:rPr>
              <a:t>LINEE GUIDA TUMORI DELL'OVAIO</a:t>
            </a:r>
          </a:p>
        </p:txBody>
      </p:sp>
      <p:sp>
        <p:nvSpPr>
          <p:cNvPr id="40967" name="Rectangle 7"/>
          <p:cNvSpPr>
            <a:spLocks noGrp="1" noChangeArrowheads="1"/>
          </p:cNvSpPr>
          <p:nvPr>
            <p:ph type="body" idx="1"/>
          </p:nvPr>
        </p:nvSpPr>
        <p:spPr>
          <a:xfrm>
            <a:off x="323850" y="908050"/>
            <a:ext cx="8640763" cy="5041900"/>
          </a:xfrm>
        </p:spPr>
        <p:txBody>
          <a:bodyPr/>
          <a:lstStyle/>
          <a:p>
            <a:pPr>
              <a:lnSpc>
                <a:spcPct val="80000"/>
              </a:lnSpc>
              <a:buFontTx/>
              <a:buNone/>
            </a:pPr>
            <a:r>
              <a:rPr lang="it-IT" sz="2400" b="1"/>
              <a:t>Fattori associati a prognosi sfavorevole</a:t>
            </a:r>
            <a:r>
              <a:rPr lang="it-IT" sz="2400"/>
              <a:t>:</a:t>
            </a:r>
          </a:p>
          <a:p>
            <a:pPr>
              <a:lnSpc>
                <a:spcPct val="80000"/>
              </a:lnSpc>
              <a:buFontTx/>
              <a:buNone/>
            </a:pPr>
            <a:r>
              <a:rPr lang="it-IT" sz="2000"/>
              <a:t>	- Istotipo mucinoso e a cellule chiare </a:t>
            </a:r>
          </a:p>
          <a:p>
            <a:pPr>
              <a:lnSpc>
                <a:spcPct val="80000"/>
              </a:lnSpc>
              <a:buFontTx/>
              <a:buNone/>
            </a:pPr>
            <a:r>
              <a:rPr lang="it-IT" sz="2000"/>
              <a:t>	- residuo di malattia dopo chirurgia primaria (de bulking subottimale)</a:t>
            </a:r>
          </a:p>
          <a:p>
            <a:pPr>
              <a:lnSpc>
                <a:spcPct val="80000"/>
              </a:lnSpc>
              <a:buFontTx/>
              <a:buNone/>
            </a:pPr>
            <a:r>
              <a:rPr lang="it-IT" sz="2000"/>
              <a:t>	</a:t>
            </a:r>
            <a:r>
              <a:rPr lang="it-IT" sz="2000">
                <a:solidFill>
                  <a:srgbClr val="FF0000"/>
                </a:solidFill>
              </a:rPr>
              <a:t>- livelli sierici di CA125</a:t>
            </a:r>
          </a:p>
          <a:p>
            <a:pPr>
              <a:lnSpc>
                <a:spcPct val="80000"/>
              </a:lnSpc>
              <a:buFontTx/>
              <a:buNone/>
            </a:pPr>
            <a:r>
              <a:rPr lang="it-IT" sz="2000"/>
              <a:t>	</a:t>
            </a:r>
          </a:p>
          <a:p>
            <a:pPr>
              <a:lnSpc>
                <a:spcPct val="80000"/>
              </a:lnSpc>
              <a:buFontTx/>
              <a:buNone/>
            </a:pPr>
            <a:r>
              <a:rPr lang="it-IT" sz="2000"/>
              <a:t>	Dopo exeresi chirurgica radicale la emivita del CA125 è di circa sei giorni.</a:t>
            </a:r>
          </a:p>
          <a:p>
            <a:pPr>
              <a:lnSpc>
                <a:spcPct val="80000"/>
              </a:lnSpc>
              <a:buFontTx/>
              <a:buNone/>
            </a:pPr>
            <a:r>
              <a:rPr lang="it-IT" sz="1800"/>
              <a:t>	</a:t>
            </a:r>
            <a:r>
              <a:rPr lang="it-IT" sz="2400"/>
              <a:t>La mancata normalizzazione dei livelli di CA125 nei successivi 20 giorni è riconosciuta come </a:t>
            </a:r>
            <a:r>
              <a:rPr lang="it-IT" sz="2400" b="1">
                <a:solidFill>
                  <a:srgbClr val="FF0000"/>
                </a:solidFill>
              </a:rPr>
              <a:t>fattore prognostico negativo.</a:t>
            </a:r>
            <a:r>
              <a:rPr lang="it-IT" sz="2400"/>
              <a:t> </a:t>
            </a:r>
            <a:endParaRPr lang="it-IT" sz="1800" b="1"/>
          </a:p>
          <a:p>
            <a:pPr>
              <a:lnSpc>
                <a:spcPct val="80000"/>
              </a:lnSpc>
              <a:buFontTx/>
              <a:buNone/>
            </a:pPr>
            <a:endParaRPr lang="it-IT" sz="1800" b="1"/>
          </a:p>
          <a:p>
            <a:pPr>
              <a:lnSpc>
                <a:spcPct val="80000"/>
              </a:lnSpc>
              <a:buFontTx/>
              <a:buNone/>
            </a:pPr>
            <a:r>
              <a:rPr lang="it-IT" sz="1800" b="1"/>
              <a:t>PAZIENTI AD ALTO RISCHIO (o a cattiva sfavorevole)</a:t>
            </a:r>
          </a:p>
          <a:p>
            <a:pPr>
              <a:lnSpc>
                <a:spcPct val="80000"/>
              </a:lnSpc>
              <a:buFontTx/>
              <a:buNone/>
            </a:pPr>
            <a:r>
              <a:rPr lang="it-IT" sz="1800"/>
              <a:t>	- Stadio IA o IB di grado 3 o stadio IC o II o istotipo a cellule chiare</a:t>
            </a:r>
          </a:p>
          <a:p>
            <a:pPr>
              <a:lnSpc>
                <a:spcPct val="80000"/>
              </a:lnSpc>
              <a:buFontTx/>
              <a:buNone/>
            </a:pPr>
            <a:r>
              <a:rPr lang="it-IT" sz="1800"/>
              <a:t>	…-----</a:t>
            </a:r>
          </a:p>
          <a:p>
            <a:pPr>
              <a:lnSpc>
                <a:spcPct val="80000"/>
              </a:lnSpc>
              <a:buFontTx/>
              <a:buNone/>
            </a:pPr>
            <a:r>
              <a:rPr lang="it-IT" sz="1800">
                <a:solidFill>
                  <a:srgbClr val="FF0000"/>
                </a:solidFill>
              </a:rPr>
              <a:t>…….il livello di</a:t>
            </a:r>
            <a:r>
              <a:rPr lang="it-IT" sz="1800"/>
              <a:t> </a:t>
            </a:r>
            <a:r>
              <a:rPr lang="it-IT" sz="1800">
                <a:solidFill>
                  <a:srgbClr val="FF0000"/>
                </a:solidFill>
              </a:rPr>
              <a:t>CA 125 al termine dei sei cicli di chemioterapia adiuvante con taxolo + carboplatino e’ risultato essere un fattore prognostico indipendente per la sopravvivenza libera da progressione.</a:t>
            </a:r>
            <a:r>
              <a:rPr lang="it-IT" sz="1800"/>
              <a:t> </a:t>
            </a:r>
          </a:p>
          <a:p>
            <a:pPr>
              <a:lnSpc>
                <a:spcPct val="80000"/>
              </a:lnSpc>
              <a:buFontTx/>
              <a:buNone/>
            </a:pPr>
            <a:endParaRPr lang="it-IT" sz="1400"/>
          </a:p>
        </p:txBody>
      </p:sp>
      <p:pic>
        <p:nvPicPr>
          <p:cNvPr id="40968" name="Picture 8"/>
          <p:cNvPicPr>
            <a:picLocks noChangeAspect="1" noChangeArrowheads="1"/>
          </p:cNvPicPr>
          <p:nvPr/>
        </p:nvPicPr>
        <p:blipFill>
          <a:blip r:embed="rId2" cstate="print"/>
          <a:srcRect/>
          <a:stretch>
            <a:fillRect/>
          </a:stretch>
        </p:blipFill>
        <p:spPr bwMode="auto">
          <a:xfrm>
            <a:off x="6804025" y="260350"/>
            <a:ext cx="1676400" cy="695325"/>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1" name="Segnaposto numero diapositiva 5"/>
          <p:cNvSpPr txBox="1">
            <a:spLocks noGrp="1"/>
          </p:cNvSpPr>
          <p:nvPr/>
        </p:nvSpPr>
        <p:spPr>
          <a:xfrm>
            <a:off x="6553200" y="6356350"/>
            <a:ext cx="2133600" cy="365125"/>
          </a:xfrm>
          <a:prstGeom prst="rect">
            <a:avLst/>
          </a:prstGeom>
          <a:noFill/>
        </p:spPr>
        <p:txBody>
          <a:bodyPr anchor="ctr"/>
          <a:lstStyle/>
          <a:p>
            <a:pPr algn="r">
              <a:defRPr/>
            </a:pPr>
            <a:fld id="{04DDE61F-5CBE-412E-A23A-785E9935CC7C}" type="slidenum">
              <a:rPr lang="en-US" sz="1200">
                <a:solidFill>
                  <a:srgbClr val="000000">
                    <a:tint val="75000"/>
                  </a:srgbClr>
                </a:solidFill>
              </a:rPr>
              <a:pPr algn="r">
                <a:defRPr/>
              </a:pPr>
              <a:t>47</a:t>
            </a:fld>
            <a:endParaRPr lang="en-US" sz="1200">
              <a:solidFill>
                <a:srgbClr val="000000">
                  <a:tint val="75000"/>
                </a:srgbClr>
              </a:solidFill>
            </a:endParaRPr>
          </a:p>
        </p:txBody>
      </p:sp>
      <p:sp>
        <p:nvSpPr>
          <p:cNvPr id="50179" name="Rectangle 2"/>
          <p:cNvSpPr>
            <a:spLocks noGrp="1" noChangeArrowheads="1"/>
          </p:cNvSpPr>
          <p:nvPr>
            <p:ph type="title" idx="4294967295"/>
          </p:nvPr>
        </p:nvSpPr>
        <p:spPr>
          <a:xfrm>
            <a:off x="250825" y="836613"/>
            <a:ext cx="8569325" cy="809625"/>
          </a:xfrm>
        </p:spPr>
        <p:txBody>
          <a:bodyPr/>
          <a:lstStyle/>
          <a:p>
            <a:r>
              <a:rPr lang="en-US" sz="2800" b="1">
                <a:solidFill>
                  <a:srgbClr val="FF0000"/>
                </a:solidFill>
              </a:rPr>
              <a:t>I marcatori di neoplasia nella pratica clinica</a:t>
            </a:r>
            <a:br>
              <a:rPr lang="en-US" sz="2800" b="1">
                <a:solidFill>
                  <a:srgbClr val="FF0000"/>
                </a:solidFill>
              </a:rPr>
            </a:br>
            <a:r>
              <a:rPr lang="en-US" sz="2800" b="1">
                <a:solidFill>
                  <a:srgbClr val="FF0000"/>
                </a:solidFill>
              </a:rPr>
              <a:t>QUANDO?</a:t>
            </a:r>
          </a:p>
        </p:txBody>
      </p:sp>
      <p:sp>
        <p:nvSpPr>
          <p:cNvPr id="65539" name="Rectangle 3"/>
          <p:cNvSpPr>
            <a:spLocks noGrp="1" noChangeArrowheads="1"/>
          </p:cNvSpPr>
          <p:nvPr>
            <p:ph type="body" idx="4294967295"/>
          </p:nvPr>
        </p:nvSpPr>
        <p:spPr>
          <a:xfrm>
            <a:off x="250825" y="1989138"/>
            <a:ext cx="8642350" cy="4608512"/>
          </a:xfrm>
        </p:spPr>
        <p:txBody>
          <a:bodyPr/>
          <a:lstStyle/>
          <a:p>
            <a:pPr marL="609600" indent="-609600">
              <a:buClr>
                <a:srgbClr val="FF0000"/>
              </a:buClr>
              <a:buFont typeface="Wingdings" pitchFamily="2" charset="2"/>
              <a:buChar char="Ø"/>
            </a:pPr>
            <a:r>
              <a:rPr lang="en-US">
                <a:effectLst>
                  <a:outerShdw blurRad="38100" dist="38100" dir="2700000" algn="tl">
                    <a:srgbClr val="C0C0C0"/>
                  </a:outerShdw>
                </a:effectLst>
              </a:rPr>
              <a:t>Uso appropriato: </a:t>
            </a:r>
          </a:p>
          <a:p>
            <a:pPr marL="990600" lvl="1" indent="-533400"/>
            <a:r>
              <a:rPr lang="en-US">
                <a:effectLst>
                  <a:outerShdw blurRad="38100" dist="38100" dir="2700000" algn="tl">
                    <a:srgbClr val="C0C0C0"/>
                  </a:outerShdw>
                </a:effectLst>
              </a:rPr>
              <a:t>Valutazione della risposta alla terapia</a:t>
            </a:r>
          </a:p>
          <a:p>
            <a:pPr marL="990600" lvl="1" indent="-533400"/>
            <a:r>
              <a:rPr lang="en-US">
                <a:effectLst>
                  <a:outerShdw blurRad="38100" dist="38100" dir="2700000" algn="tl">
                    <a:srgbClr val="C0C0C0"/>
                  </a:outerShdw>
                </a:effectLst>
              </a:rPr>
              <a:t>Rilevamento precoce delle recidive (follow-up)</a:t>
            </a:r>
          </a:p>
          <a:p>
            <a:pPr marL="609600" indent="-609600">
              <a:buClr>
                <a:srgbClr val="FF0000"/>
              </a:buClr>
              <a:buFont typeface="Wingdings" pitchFamily="2" charset="2"/>
              <a:buChar char="Ø"/>
            </a:pPr>
            <a:r>
              <a:rPr lang="en-US" sz="2800">
                <a:effectLst>
                  <a:outerShdw blurRad="38100" dist="38100" dir="2700000" algn="tl">
                    <a:srgbClr val="C0C0C0"/>
                  </a:outerShdw>
                </a:effectLst>
              </a:rPr>
              <a:t>Uso limitato:</a:t>
            </a:r>
          </a:p>
          <a:p>
            <a:pPr marL="990600" lvl="1" indent="-533400"/>
            <a:r>
              <a:rPr lang="en-US" sz="2400">
                <a:effectLst>
                  <a:outerShdw blurRad="38100" dist="38100" dir="2700000" algn="tl">
                    <a:srgbClr val="C0C0C0"/>
                  </a:outerShdw>
                </a:effectLst>
              </a:rPr>
              <a:t>Ausilio diagnostico</a:t>
            </a:r>
          </a:p>
          <a:p>
            <a:pPr marL="990600" lvl="1" indent="-533400"/>
            <a:r>
              <a:rPr lang="en-US" sz="2400">
                <a:effectLst>
                  <a:outerShdw blurRad="38100" dist="38100" dir="2700000" algn="tl">
                    <a:srgbClr val="C0C0C0"/>
                  </a:outerShdw>
                </a:effectLst>
              </a:rPr>
              <a:t>Ausilio prognostico</a:t>
            </a:r>
          </a:p>
          <a:p>
            <a:pPr marL="609600" indent="-609600">
              <a:buClr>
                <a:srgbClr val="FF0000"/>
              </a:buClr>
              <a:buFont typeface="Wingdings" pitchFamily="2" charset="2"/>
              <a:buChar char="Ø"/>
            </a:pPr>
            <a:r>
              <a:rPr lang="en-US" sz="2400">
                <a:effectLst>
                  <a:outerShdw blurRad="38100" dist="38100" dir="2700000" algn="tl">
                    <a:srgbClr val="C0C0C0"/>
                  </a:outerShdw>
                </a:effectLst>
              </a:rPr>
              <a:t>Uso molto limitato:</a:t>
            </a:r>
          </a:p>
          <a:p>
            <a:pPr marL="990600" lvl="1" indent="-533400"/>
            <a:r>
              <a:rPr lang="en-US" sz="2000">
                <a:effectLst>
                  <a:outerShdw blurRad="38100" dist="38100" dir="2700000" algn="tl">
                    <a:srgbClr val="C0C0C0"/>
                  </a:outerShdw>
                </a:effectLst>
              </a:rPr>
              <a:t>Staging </a:t>
            </a:r>
          </a:p>
          <a:p>
            <a:pPr marL="609600" indent="-609600">
              <a:buClr>
                <a:srgbClr val="FF0000"/>
              </a:buClr>
              <a:buFont typeface="Wingdings" pitchFamily="2" charset="2"/>
              <a:buChar char="Ø"/>
            </a:pPr>
            <a:r>
              <a:rPr lang="en-US" sz="2000">
                <a:effectLst>
                  <a:outerShdw blurRad="38100" dist="38100" dir="2700000" algn="tl">
                    <a:srgbClr val="C0C0C0"/>
                  </a:outerShdw>
                </a:effectLst>
              </a:rPr>
              <a:t>Non uso:</a:t>
            </a:r>
          </a:p>
          <a:p>
            <a:pPr marL="990600" lvl="1" indent="-533400"/>
            <a:r>
              <a:rPr lang="en-US" sz="1600">
                <a:effectLst>
                  <a:outerShdw blurRad="38100" dist="38100" dir="2700000" algn="tl">
                    <a:srgbClr val="C0C0C0"/>
                  </a:outerShdw>
                </a:effectLst>
              </a:rPr>
              <a:t>Screening </a:t>
            </a:r>
          </a:p>
        </p:txBody>
      </p:sp>
      <p:sp>
        <p:nvSpPr>
          <p:cNvPr id="50181" name="Rectangle 5"/>
          <p:cNvSpPr>
            <a:spLocks noChangeArrowheads="1"/>
          </p:cNvSpPr>
          <p:nvPr/>
        </p:nvSpPr>
        <p:spPr bwMode="auto">
          <a:xfrm>
            <a:off x="3000375" y="260350"/>
            <a:ext cx="3725863" cy="382588"/>
          </a:xfrm>
          <a:prstGeom prst="rect">
            <a:avLst/>
          </a:prstGeom>
          <a:noFill/>
          <a:ln w="9525">
            <a:noFill/>
            <a:miter lim="800000"/>
            <a:headEnd/>
            <a:tailEnd/>
          </a:ln>
        </p:spPr>
        <p:txBody>
          <a:bodyPr anchor="ctr"/>
          <a:lstStyle/>
          <a:p>
            <a:pPr rtl="1" fontAlgn="base">
              <a:spcBef>
                <a:spcPct val="0"/>
              </a:spcBef>
              <a:spcAft>
                <a:spcPct val="0"/>
              </a:spcAft>
            </a:pPr>
            <a:r>
              <a:rPr lang="it-IT" sz="2400" b="1" smtClean="0">
                <a:solidFill>
                  <a:srgbClr val="FF0000"/>
                </a:solidFill>
                <a:latin typeface="Calibri" pitchFamily="34" charset="0"/>
              </a:rPr>
              <a:t>Take Home Message -1</a:t>
            </a:r>
          </a:p>
        </p:txBody>
      </p:sp>
    </p:spTree>
  </p:cSld>
  <p:clrMapOvr>
    <a:masterClrMapping/>
  </p:clrMapOvr>
  <p:transition/>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9" name="Segnaposto numero diapositiva 5"/>
          <p:cNvSpPr txBox="1">
            <a:spLocks noGrp="1"/>
          </p:cNvSpPr>
          <p:nvPr/>
        </p:nvSpPr>
        <p:spPr>
          <a:xfrm>
            <a:off x="6553200" y="6356350"/>
            <a:ext cx="2133600" cy="365125"/>
          </a:xfrm>
          <a:prstGeom prst="rect">
            <a:avLst/>
          </a:prstGeom>
          <a:noFill/>
        </p:spPr>
        <p:txBody>
          <a:bodyPr anchor="ctr"/>
          <a:lstStyle/>
          <a:p>
            <a:pPr algn="r">
              <a:defRPr/>
            </a:pPr>
            <a:fld id="{C8ED6F32-3182-4640-8BC8-FF241741D14E}" type="slidenum">
              <a:rPr lang="en-US" sz="1200">
                <a:solidFill>
                  <a:srgbClr val="000000">
                    <a:tint val="75000"/>
                  </a:srgbClr>
                </a:solidFill>
              </a:rPr>
              <a:pPr algn="r">
                <a:defRPr/>
              </a:pPr>
              <a:t>48</a:t>
            </a:fld>
            <a:endParaRPr lang="en-US" sz="1200">
              <a:solidFill>
                <a:srgbClr val="000000">
                  <a:tint val="75000"/>
                </a:srgbClr>
              </a:solidFill>
            </a:endParaRPr>
          </a:p>
        </p:txBody>
      </p:sp>
      <p:sp>
        <p:nvSpPr>
          <p:cNvPr id="52227" name="Rectangle 2"/>
          <p:cNvSpPr>
            <a:spLocks noGrp="1" noChangeArrowheads="1"/>
          </p:cNvSpPr>
          <p:nvPr>
            <p:ph type="title" idx="4294967295"/>
          </p:nvPr>
        </p:nvSpPr>
        <p:spPr>
          <a:xfrm>
            <a:off x="642938" y="857250"/>
            <a:ext cx="8072437" cy="576263"/>
          </a:xfrm>
        </p:spPr>
        <p:txBody>
          <a:bodyPr/>
          <a:lstStyle/>
          <a:p>
            <a:r>
              <a:rPr lang="en-US" sz="2800" b="1">
                <a:solidFill>
                  <a:srgbClr val="FF0000"/>
                </a:solidFill>
                <a:cs typeface="Arial" charset="0"/>
              </a:rPr>
              <a:t>I marcatori di neoplasia nella pratica clinica</a:t>
            </a:r>
          </a:p>
        </p:txBody>
      </p:sp>
      <p:sp>
        <p:nvSpPr>
          <p:cNvPr id="52228" name="Rectangle 4"/>
          <p:cNvSpPr>
            <a:spLocks noGrp="1" noChangeArrowheads="1"/>
          </p:cNvSpPr>
          <p:nvPr>
            <p:ph type="body" idx="4294967295"/>
          </p:nvPr>
        </p:nvSpPr>
        <p:spPr>
          <a:xfrm>
            <a:off x="250825" y="1557338"/>
            <a:ext cx="8642350" cy="4895850"/>
          </a:xfrm>
        </p:spPr>
        <p:txBody>
          <a:bodyPr/>
          <a:lstStyle/>
          <a:p>
            <a:pPr marL="609600" indent="-609600">
              <a:lnSpc>
                <a:spcPct val="80000"/>
              </a:lnSpc>
              <a:buClr>
                <a:srgbClr val="FF3300"/>
              </a:buClr>
              <a:buFontTx/>
              <a:buAutoNum type="arabicPeriod"/>
            </a:pPr>
            <a:r>
              <a:rPr lang="it-IT" sz="2000">
                <a:cs typeface="Arial" charset="0"/>
              </a:rPr>
              <a:t>I marcatori (con pochissime eccezioni) </a:t>
            </a:r>
            <a:r>
              <a:rPr lang="it-IT" sz="2000" u="sng">
                <a:solidFill>
                  <a:srgbClr val="FF0000"/>
                </a:solidFill>
                <a:cs typeface="Arial" charset="0"/>
              </a:rPr>
              <a:t>non sono in grado di fare diagnosi di neoplasia</a:t>
            </a:r>
            <a:r>
              <a:rPr lang="it-IT" sz="2000">
                <a:cs typeface="Arial" charset="0"/>
              </a:rPr>
              <a:t> e quindi non possono essere usati a questo scopo;</a:t>
            </a:r>
          </a:p>
          <a:p>
            <a:pPr marL="609600" indent="-609600">
              <a:lnSpc>
                <a:spcPct val="80000"/>
              </a:lnSpc>
              <a:buClr>
                <a:srgbClr val="FF3300"/>
              </a:buClr>
              <a:buFontTx/>
              <a:buAutoNum type="arabicPeriod"/>
            </a:pPr>
            <a:endParaRPr lang="it-IT" sz="2000">
              <a:cs typeface="Arial" charset="0"/>
            </a:endParaRPr>
          </a:p>
          <a:p>
            <a:pPr marL="609600" indent="-609600">
              <a:lnSpc>
                <a:spcPct val="80000"/>
              </a:lnSpc>
              <a:buClr>
                <a:srgbClr val="FF3300"/>
              </a:buClr>
              <a:buFontTx/>
              <a:buAutoNum type="arabicPeriod"/>
            </a:pPr>
            <a:r>
              <a:rPr lang="it-IT" sz="2000">
                <a:cs typeface="Arial" charset="0"/>
              </a:rPr>
              <a:t>Usati correttamente possono fornire importanti informazioni per valutare:</a:t>
            </a:r>
          </a:p>
          <a:p>
            <a:pPr lvl="1">
              <a:lnSpc>
                <a:spcPct val="80000"/>
              </a:lnSpc>
              <a:buClr>
                <a:srgbClr val="FF3300"/>
              </a:buClr>
              <a:buFontTx/>
              <a:buNone/>
            </a:pPr>
            <a:r>
              <a:rPr lang="it-IT" sz="1800">
                <a:cs typeface="Arial" charset="0"/>
              </a:rPr>
              <a:t>	</a:t>
            </a:r>
            <a:r>
              <a:rPr lang="it-IT" sz="1800" b="1">
                <a:solidFill>
                  <a:srgbClr val="FF0000"/>
                </a:solidFill>
                <a:cs typeface="Arial" charset="0"/>
              </a:rPr>
              <a:t>- efficacia della terapia;</a:t>
            </a:r>
          </a:p>
          <a:p>
            <a:pPr lvl="1">
              <a:lnSpc>
                <a:spcPct val="80000"/>
              </a:lnSpc>
              <a:buClr>
                <a:srgbClr val="FF3300"/>
              </a:buClr>
              <a:buFontTx/>
              <a:buNone/>
            </a:pPr>
            <a:r>
              <a:rPr lang="it-IT" sz="1800" b="1">
                <a:solidFill>
                  <a:srgbClr val="FF0000"/>
                </a:solidFill>
                <a:cs typeface="Arial" charset="0"/>
              </a:rPr>
              <a:t>	- riconoscimento precoce delle recidive</a:t>
            </a:r>
          </a:p>
          <a:p>
            <a:pPr marL="609600" indent="-609600">
              <a:lnSpc>
                <a:spcPct val="80000"/>
              </a:lnSpc>
              <a:buClr>
                <a:srgbClr val="FF3300"/>
              </a:buClr>
              <a:buFontTx/>
              <a:buAutoNum type="arabicPeriod"/>
            </a:pPr>
            <a:endParaRPr lang="it-IT" sz="2000" b="1">
              <a:solidFill>
                <a:srgbClr val="FF0000"/>
              </a:solidFill>
              <a:cs typeface="Arial" charset="0"/>
            </a:endParaRPr>
          </a:p>
          <a:p>
            <a:pPr marL="609600" indent="-609600">
              <a:lnSpc>
                <a:spcPct val="80000"/>
              </a:lnSpc>
              <a:buClr>
                <a:srgbClr val="FF3300"/>
              </a:buClr>
              <a:buFontTx/>
              <a:buAutoNum type="arabicPeriod"/>
            </a:pPr>
            <a:r>
              <a:rPr lang="it-IT" sz="2000">
                <a:cs typeface="Arial" charset="0"/>
              </a:rPr>
              <a:t>In generale, un singolo marcatore è sufficiente per il monitoraggio di un tipo di neoplasia;</a:t>
            </a:r>
          </a:p>
          <a:p>
            <a:pPr marL="609600" indent="-609600">
              <a:lnSpc>
                <a:spcPct val="80000"/>
              </a:lnSpc>
              <a:buClr>
                <a:srgbClr val="FF3300"/>
              </a:buClr>
              <a:buFontTx/>
              <a:buAutoNum type="arabicPeriod"/>
            </a:pPr>
            <a:endParaRPr lang="it-IT" sz="2000">
              <a:cs typeface="Arial" charset="0"/>
            </a:endParaRPr>
          </a:p>
          <a:p>
            <a:pPr marL="609600" indent="-609600">
              <a:lnSpc>
                <a:spcPct val="80000"/>
              </a:lnSpc>
              <a:buClr>
                <a:srgbClr val="FF3300"/>
              </a:buClr>
              <a:buFontTx/>
              <a:buAutoNum type="arabicPeriod"/>
            </a:pPr>
            <a:r>
              <a:rPr lang="it-IT" sz="2000">
                <a:cs typeface="Arial" charset="0"/>
              </a:rPr>
              <a:t>I risultati possono essere metodo-dipendenti pertanto ogni paziente dovrebbe essere monitorato mediante lo stesso metodo (idealmente, nello stesso laboratorio).</a:t>
            </a:r>
          </a:p>
        </p:txBody>
      </p:sp>
      <p:sp>
        <p:nvSpPr>
          <p:cNvPr id="52229" name="Rectangle 5"/>
          <p:cNvSpPr>
            <a:spLocks noChangeArrowheads="1"/>
          </p:cNvSpPr>
          <p:nvPr/>
        </p:nvSpPr>
        <p:spPr bwMode="auto">
          <a:xfrm>
            <a:off x="2286000" y="285750"/>
            <a:ext cx="3725863" cy="382588"/>
          </a:xfrm>
          <a:prstGeom prst="rect">
            <a:avLst/>
          </a:prstGeom>
          <a:noFill/>
          <a:ln w="9525">
            <a:noFill/>
            <a:miter lim="800000"/>
            <a:headEnd/>
            <a:tailEnd/>
          </a:ln>
        </p:spPr>
        <p:txBody>
          <a:bodyPr anchor="ctr"/>
          <a:lstStyle/>
          <a:p>
            <a:pPr rtl="1" fontAlgn="base">
              <a:spcBef>
                <a:spcPct val="0"/>
              </a:spcBef>
              <a:spcAft>
                <a:spcPct val="0"/>
              </a:spcAft>
            </a:pPr>
            <a:r>
              <a:rPr lang="it-IT" sz="2400" b="1" smtClean="0">
                <a:solidFill>
                  <a:srgbClr val="FF0000"/>
                </a:solidFill>
                <a:latin typeface="Calibri" pitchFamily="34" charset="0"/>
              </a:rPr>
              <a:t>Take Home Message - 2</a:t>
            </a:r>
          </a:p>
        </p:txBody>
      </p:sp>
    </p:spTree>
  </p:cSld>
  <p:clrMapOvr>
    <a:masterClrMapping/>
  </p:clrMapOvr>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a:grpSpLocks/>
          </p:cNvGrpSpPr>
          <p:nvPr/>
        </p:nvGrpSpPr>
        <p:grpSpPr bwMode="auto">
          <a:xfrm>
            <a:off x="1763713" y="1125538"/>
            <a:ext cx="2743200" cy="1838325"/>
            <a:chOff x="1020" y="1389"/>
            <a:chExt cx="1728" cy="1158"/>
          </a:xfrm>
        </p:grpSpPr>
        <p:sp>
          <p:nvSpPr>
            <p:cNvPr id="557059" name="Cloud"/>
            <p:cNvSpPr>
              <a:spLocks noChangeAspect="1" noEditPoints="1" noChangeArrowheads="1"/>
            </p:cNvSpPr>
            <p:nvPr/>
          </p:nvSpPr>
          <p:spPr bwMode="auto">
            <a:xfrm>
              <a:off x="1020" y="1389"/>
              <a:ext cx="1728" cy="115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74" name="Text Box 4"/>
            <p:cNvSpPr txBox="1">
              <a:spLocks noChangeArrowheads="1"/>
            </p:cNvSpPr>
            <p:nvPr/>
          </p:nvSpPr>
          <p:spPr bwMode="auto">
            <a:xfrm>
              <a:off x="1247" y="1752"/>
              <a:ext cx="1361" cy="442"/>
            </a:xfrm>
            <a:prstGeom prst="rect">
              <a:avLst/>
            </a:prstGeom>
            <a:noFill/>
            <a:ln w="9525">
              <a:noFill/>
              <a:miter lim="800000"/>
              <a:headEnd/>
              <a:tailEnd/>
            </a:ln>
          </p:spPr>
          <p:txBody>
            <a:bodyPr>
              <a:spAutoFit/>
            </a:bodyPr>
            <a:lstStyle/>
            <a:p>
              <a:pPr fontAlgn="base">
                <a:spcBef>
                  <a:spcPct val="50000"/>
                </a:spcBef>
                <a:spcAft>
                  <a:spcPct val="0"/>
                </a:spcAft>
              </a:pPr>
              <a:r>
                <a:rPr lang="it-IT" sz="2000" b="1" smtClean="0">
                  <a:solidFill>
                    <a:srgbClr val="FFFFFF"/>
                  </a:solidFill>
                </a:rPr>
                <a:t>…. infezione da virus HIV?</a:t>
              </a:r>
            </a:p>
          </p:txBody>
        </p:sp>
      </p:grpSp>
      <p:sp>
        <p:nvSpPr>
          <p:cNvPr id="173058" name="Text Box 9"/>
          <p:cNvSpPr txBox="1">
            <a:spLocks noChangeArrowheads="1"/>
          </p:cNvSpPr>
          <p:nvPr/>
        </p:nvSpPr>
        <p:spPr bwMode="auto">
          <a:xfrm>
            <a:off x="5508625" y="4437063"/>
            <a:ext cx="1655763" cy="641350"/>
          </a:xfrm>
          <a:prstGeom prst="rect">
            <a:avLst/>
          </a:prstGeom>
          <a:noFill/>
          <a:ln w="9525" algn="ctr">
            <a:noFill/>
            <a:miter lim="800000"/>
            <a:headEnd/>
            <a:tailEnd/>
          </a:ln>
        </p:spPr>
        <p:txBody>
          <a:bodyPr>
            <a:spAutoFit/>
          </a:bodyPr>
          <a:lstStyle/>
          <a:p>
            <a:pPr algn="ctr" fontAlgn="base">
              <a:spcBef>
                <a:spcPct val="50000"/>
              </a:spcBef>
              <a:spcAft>
                <a:spcPct val="0"/>
              </a:spcAft>
              <a:buClr>
                <a:srgbClr val="0078F0"/>
              </a:buClr>
              <a:buSzPct val="85000"/>
              <a:buFont typeface="Wingdings" pitchFamily="2" charset="2"/>
              <a:buNone/>
            </a:pPr>
            <a:endParaRPr lang="it-IT" sz="3600" b="1" smtClean="0">
              <a:solidFill>
                <a:srgbClr val="FFCC00"/>
              </a:solidFill>
            </a:endParaRPr>
          </a:p>
        </p:txBody>
      </p:sp>
      <p:grpSp>
        <p:nvGrpSpPr>
          <p:cNvPr id="3" name="Group 23"/>
          <p:cNvGrpSpPr>
            <a:grpSpLocks/>
          </p:cNvGrpSpPr>
          <p:nvPr/>
        </p:nvGrpSpPr>
        <p:grpSpPr bwMode="auto">
          <a:xfrm>
            <a:off x="5357813" y="2276475"/>
            <a:ext cx="2743200" cy="1838325"/>
            <a:chOff x="3375" y="1434"/>
            <a:chExt cx="1728" cy="1158"/>
          </a:xfrm>
        </p:grpSpPr>
        <p:grpSp>
          <p:nvGrpSpPr>
            <p:cNvPr id="4" name="Group 5"/>
            <p:cNvGrpSpPr>
              <a:grpSpLocks/>
            </p:cNvGrpSpPr>
            <p:nvPr/>
          </p:nvGrpSpPr>
          <p:grpSpPr bwMode="auto">
            <a:xfrm>
              <a:off x="3375" y="1434"/>
              <a:ext cx="1728" cy="1158"/>
              <a:chOff x="2971" y="2387"/>
              <a:chExt cx="1728" cy="1158"/>
            </a:xfrm>
          </p:grpSpPr>
          <p:sp>
            <p:nvSpPr>
              <p:cNvPr id="557062" name="Cloud"/>
              <p:cNvSpPr>
                <a:spLocks noChangeAspect="1" noEditPoints="1" noChangeArrowheads="1"/>
              </p:cNvSpPr>
              <p:nvPr/>
            </p:nvSpPr>
            <p:spPr bwMode="auto">
              <a:xfrm>
                <a:off x="2971" y="2387"/>
                <a:ext cx="1728" cy="115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rgbClr val="47A3FF"/>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72" name="Text Box 7"/>
              <p:cNvSpPr txBox="1">
                <a:spLocks noChangeArrowheads="1"/>
              </p:cNvSpPr>
              <p:nvPr/>
            </p:nvSpPr>
            <p:spPr bwMode="auto">
              <a:xfrm>
                <a:off x="3198" y="2750"/>
                <a:ext cx="1408" cy="250"/>
              </a:xfrm>
              <a:prstGeom prst="rect">
                <a:avLst/>
              </a:prstGeom>
              <a:noFill/>
              <a:ln w="9525">
                <a:noFill/>
                <a:miter lim="800000"/>
                <a:headEnd/>
                <a:tailEnd/>
              </a:ln>
            </p:spPr>
            <p:txBody>
              <a:bodyPr>
                <a:spAutoFit/>
              </a:bodyPr>
              <a:lstStyle/>
              <a:p>
                <a:pPr fontAlgn="base">
                  <a:spcBef>
                    <a:spcPct val="50000"/>
                  </a:spcBef>
                  <a:spcAft>
                    <a:spcPct val="0"/>
                  </a:spcAft>
                </a:pPr>
                <a:endParaRPr lang="it-IT" sz="2000" b="1" smtClean="0">
                  <a:solidFill>
                    <a:srgbClr val="FFFFFF"/>
                  </a:solidFill>
                </a:endParaRPr>
              </a:p>
            </p:txBody>
          </p:sp>
        </p:grpSp>
        <p:sp>
          <p:nvSpPr>
            <p:cNvPr id="173070" name="Text Box 11"/>
            <p:cNvSpPr txBox="1">
              <a:spLocks noChangeArrowheads="1"/>
            </p:cNvSpPr>
            <p:nvPr/>
          </p:nvSpPr>
          <p:spPr bwMode="auto">
            <a:xfrm>
              <a:off x="3424" y="1797"/>
              <a:ext cx="1588" cy="442"/>
            </a:xfrm>
            <a:prstGeom prst="rect">
              <a:avLst/>
            </a:prstGeom>
            <a:noFill/>
            <a:ln w="9525" algn="ctr">
              <a:noFill/>
              <a:miter lim="800000"/>
              <a:headEnd/>
              <a:tailEnd/>
            </a:ln>
          </p:spPr>
          <p:txBody>
            <a:bodyPr>
              <a:spAutoFit/>
            </a:bodyPr>
            <a:lstStyle/>
            <a:p>
              <a:pPr algn="ctr" fontAlgn="base">
                <a:spcBef>
                  <a:spcPct val="50000"/>
                </a:spcBef>
                <a:spcAft>
                  <a:spcPct val="0"/>
                </a:spcAft>
                <a:buClr>
                  <a:srgbClr val="0078F0"/>
                </a:buClr>
                <a:buSzPct val="85000"/>
                <a:buFont typeface="Wingdings" pitchFamily="2" charset="2"/>
                <a:buNone/>
              </a:pPr>
              <a:r>
                <a:rPr lang="it-IT" sz="2000" b="1" smtClean="0">
                  <a:solidFill>
                    <a:srgbClr val="FFFFFF"/>
                  </a:solidFill>
                </a:rPr>
                <a:t>Categoria a rischio?</a:t>
              </a:r>
            </a:p>
          </p:txBody>
        </p:sp>
      </p:grpSp>
      <p:sp>
        <p:nvSpPr>
          <p:cNvPr id="557069" name="Cloud"/>
          <p:cNvSpPr>
            <a:spLocks noChangeAspect="1" noEditPoints="1" noChangeArrowheads="1"/>
          </p:cNvSpPr>
          <p:nvPr/>
        </p:nvSpPr>
        <p:spPr bwMode="auto">
          <a:xfrm>
            <a:off x="2051050" y="4076700"/>
            <a:ext cx="2743200" cy="1838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61" name="Text Box 14"/>
          <p:cNvSpPr txBox="1">
            <a:spLocks noChangeArrowheads="1"/>
          </p:cNvSpPr>
          <p:nvPr/>
        </p:nvSpPr>
        <p:spPr bwMode="auto">
          <a:xfrm>
            <a:off x="2411413" y="4652963"/>
            <a:ext cx="2160587" cy="854075"/>
          </a:xfrm>
          <a:prstGeom prst="rect">
            <a:avLst/>
          </a:prstGeom>
          <a:noFill/>
          <a:ln w="9525">
            <a:noFill/>
            <a:miter lim="800000"/>
            <a:headEnd/>
            <a:tailEnd/>
          </a:ln>
        </p:spPr>
        <p:txBody>
          <a:bodyPr>
            <a:spAutoFit/>
          </a:bodyPr>
          <a:lstStyle/>
          <a:p>
            <a:pPr fontAlgn="base">
              <a:spcBef>
                <a:spcPct val="50000"/>
              </a:spcBef>
              <a:spcAft>
                <a:spcPct val="0"/>
              </a:spcAft>
            </a:pPr>
            <a:r>
              <a:rPr lang="it-IT" sz="2000" b="1" smtClean="0">
                <a:solidFill>
                  <a:srgbClr val="FFFFFF"/>
                </a:solidFill>
              </a:rPr>
              <a:t>Quale marker?</a:t>
            </a:r>
          </a:p>
          <a:p>
            <a:pPr fontAlgn="base">
              <a:spcBef>
                <a:spcPct val="50000"/>
              </a:spcBef>
              <a:spcAft>
                <a:spcPct val="0"/>
              </a:spcAft>
            </a:pPr>
            <a:r>
              <a:rPr lang="it-IT" sz="2000" b="1" smtClean="0">
                <a:solidFill>
                  <a:srgbClr val="FFFFFF"/>
                </a:solidFill>
              </a:rPr>
              <a:t>Con quale test?</a:t>
            </a:r>
          </a:p>
        </p:txBody>
      </p:sp>
      <p:sp>
        <p:nvSpPr>
          <p:cNvPr id="557072" name="Cloud"/>
          <p:cNvSpPr>
            <a:spLocks noChangeAspect="1" noEditPoints="1" noChangeArrowheads="1"/>
          </p:cNvSpPr>
          <p:nvPr/>
        </p:nvSpPr>
        <p:spPr bwMode="auto">
          <a:xfrm>
            <a:off x="2051050" y="4076700"/>
            <a:ext cx="2743200" cy="1838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63" name="Text Box 17"/>
          <p:cNvSpPr txBox="1">
            <a:spLocks noChangeArrowheads="1"/>
          </p:cNvSpPr>
          <p:nvPr/>
        </p:nvSpPr>
        <p:spPr bwMode="auto">
          <a:xfrm>
            <a:off x="2411413" y="4652963"/>
            <a:ext cx="2160587" cy="854075"/>
          </a:xfrm>
          <a:prstGeom prst="rect">
            <a:avLst/>
          </a:prstGeom>
          <a:noFill/>
          <a:ln w="9525">
            <a:noFill/>
            <a:miter lim="800000"/>
            <a:headEnd/>
            <a:tailEnd/>
          </a:ln>
        </p:spPr>
        <p:txBody>
          <a:bodyPr>
            <a:spAutoFit/>
          </a:bodyPr>
          <a:lstStyle/>
          <a:p>
            <a:pPr fontAlgn="base">
              <a:spcBef>
                <a:spcPct val="50000"/>
              </a:spcBef>
              <a:spcAft>
                <a:spcPct val="0"/>
              </a:spcAft>
            </a:pPr>
            <a:r>
              <a:rPr lang="it-IT" sz="2000" b="1" smtClean="0">
                <a:solidFill>
                  <a:srgbClr val="FFFFFF"/>
                </a:solidFill>
              </a:rPr>
              <a:t>Quale marker?</a:t>
            </a:r>
          </a:p>
          <a:p>
            <a:pPr fontAlgn="base">
              <a:spcBef>
                <a:spcPct val="50000"/>
              </a:spcBef>
              <a:spcAft>
                <a:spcPct val="0"/>
              </a:spcAft>
            </a:pPr>
            <a:r>
              <a:rPr lang="it-IT" sz="2000" b="1" smtClean="0">
                <a:solidFill>
                  <a:srgbClr val="FFFFFF"/>
                </a:solidFill>
              </a:rPr>
              <a:t>Con quale test?</a:t>
            </a:r>
          </a:p>
        </p:txBody>
      </p:sp>
      <p:sp>
        <p:nvSpPr>
          <p:cNvPr id="557074" name="Cloud"/>
          <p:cNvSpPr>
            <a:spLocks noChangeAspect="1" noEditPoints="1" noChangeArrowheads="1"/>
          </p:cNvSpPr>
          <p:nvPr/>
        </p:nvSpPr>
        <p:spPr bwMode="auto">
          <a:xfrm>
            <a:off x="2051050" y="4076700"/>
            <a:ext cx="2743200" cy="1838325"/>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65" name="Text Box 19"/>
          <p:cNvSpPr txBox="1">
            <a:spLocks noChangeArrowheads="1"/>
          </p:cNvSpPr>
          <p:nvPr/>
        </p:nvSpPr>
        <p:spPr bwMode="auto">
          <a:xfrm>
            <a:off x="2411413" y="4652963"/>
            <a:ext cx="2160587" cy="854075"/>
          </a:xfrm>
          <a:prstGeom prst="rect">
            <a:avLst/>
          </a:prstGeom>
          <a:noFill/>
          <a:ln w="9525">
            <a:noFill/>
            <a:miter lim="800000"/>
            <a:headEnd/>
            <a:tailEnd/>
          </a:ln>
        </p:spPr>
        <p:txBody>
          <a:bodyPr>
            <a:spAutoFit/>
          </a:bodyPr>
          <a:lstStyle/>
          <a:p>
            <a:pPr fontAlgn="base">
              <a:spcBef>
                <a:spcPct val="50000"/>
              </a:spcBef>
              <a:spcAft>
                <a:spcPct val="0"/>
              </a:spcAft>
            </a:pPr>
            <a:r>
              <a:rPr lang="it-IT" sz="2000" b="1" smtClean="0">
                <a:solidFill>
                  <a:srgbClr val="FFFFFF"/>
                </a:solidFill>
              </a:rPr>
              <a:t>Quale marker?</a:t>
            </a:r>
          </a:p>
          <a:p>
            <a:pPr fontAlgn="base">
              <a:spcBef>
                <a:spcPct val="50000"/>
              </a:spcBef>
              <a:spcAft>
                <a:spcPct val="0"/>
              </a:spcAft>
            </a:pPr>
            <a:r>
              <a:rPr lang="it-IT" sz="2000" b="1" smtClean="0">
                <a:solidFill>
                  <a:srgbClr val="FFFFFF"/>
                </a:solidFill>
              </a:rPr>
              <a:t>Con quale test?</a:t>
            </a:r>
          </a:p>
        </p:txBody>
      </p:sp>
      <p:grpSp>
        <p:nvGrpSpPr>
          <p:cNvPr id="5" name="Group 22"/>
          <p:cNvGrpSpPr>
            <a:grpSpLocks/>
          </p:cNvGrpSpPr>
          <p:nvPr/>
        </p:nvGrpSpPr>
        <p:grpSpPr bwMode="auto">
          <a:xfrm>
            <a:off x="2051050" y="4076700"/>
            <a:ext cx="2743200" cy="1838325"/>
            <a:chOff x="1292" y="2568"/>
            <a:chExt cx="1728" cy="1158"/>
          </a:xfrm>
        </p:grpSpPr>
        <p:sp>
          <p:nvSpPr>
            <p:cNvPr id="557076" name="Cloud"/>
            <p:cNvSpPr>
              <a:spLocks noChangeAspect="1" noEditPoints="1" noChangeArrowheads="1"/>
            </p:cNvSpPr>
            <p:nvPr/>
          </p:nvSpPr>
          <p:spPr bwMode="auto">
            <a:xfrm>
              <a:off x="1292" y="2568"/>
              <a:ext cx="1728" cy="1158"/>
            </a:xfrm>
            <a:custGeom>
              <a:avLst/>
              <a:gdLst>
                <a:gd name="T0" fmla="*/ 67 w 21600"/>
                <a:gd name="T1" fmla="*/ 10800 h 21600"/>
                <a:gd name="T2" fmla="*/ 10800 w 21600"/>
                <a:gd name="T3" fmla="*/ 21577 h 21600"/>
                <a:gd name="T4" fmla="*/ 21582 w 21600"/>
                <a:gd name="T5" fmla="*/ 10800 h 21600"/>
                <a:gd name="T6" fmla="*/ 10800 w 21600"/>
                <a:gd name="T7" fmla="*/ 1235 h 21600"/>
                <a:gd name="T8" fmla="*/ 2977 w 21600"/>
                <a:gd name="T9" fmla="*/ 3262 h 21600"/>
                <a:gd name="T10" fmla="*/ 17087 w 21600"/>
                <a:gd name="T11" fmla="*/ 17337 h 21600"/>
              </a:gdLst>
              <a:ahLst/>
              <a:cxnLst>
                <a:cxn ang="0">
                  <a:pos x="T0" y="T1"/>
                </a:cxn>
                <a:cxn ang="0">
                  <a:pos x="T2" y="T3"/>
                </a:cxn>
                <a:cxn ang="0">
                  <a:pos x="T4" y="T5"/>
                </a:cxn>
                <a:cxn ang="0">
                  <a:pos x="T6" y="T7"/>
                </a:cxn>
              </a:cxnLst>
              <a:rect l="T8" t="T9" r="T10" b="T11"/>
              <a:pathLst>
                <a:path w="21600" h="21600" extrusionOk="0">
                  <a:moveTo>
                    <a:pt x="1949" y="7180"/>
                  </a:moveTo>
                  <a:cubicBezTo>
                    <a:pt x="841" y="7336"/>
                    <a:pt x="0" y="8613"/>
                    <a:pt x="0" y="10137"/>
                  </a:cubicBezTo>
                  <a:cubicBezTo>
                    <a:pt x="-1" y="11192"/>
                    <a:pt x="409" y="12169"/>
                    <a:pt x="1074" y="12702"/>
                  </a:cubicBezTo>
                  <a:lnTo>
                    <a:pt x="1063" y="12668"/>
                  </a:lnTo>
                  <a:cubicBezTo>
                    <a:pt x="685" y="13217"/>
                    <a:pt x="475" y="13940"/>
                    <a:pt x="475" y="14690"/>
                  </a:cubicBezTo>
                  <a:cubicBezTo>
                    <a:pt x="475" y="16325"/>
                    <a:pt x="1451" y="17650"/>
                    <a:pt x="2655" y="17650"/>
                  </a:cubicBezTo>
                  <a:cubicBezTo>
                    <a:pt x="2739" y="17650"/>
                    <a:pt x="2824" y="17643"/>
                    <a:pt x="2909" y="17629"/>
                  </a:cubicBezTo>
                  <a:lnTo>
                    <a:pt x="2897" y="17649"/>
                  </a:lnTo>
                  <a:cubicBezTo>
                    <a:pt x="3585" y="19288"/>
                    <a:pt x="4863" y="20300"/>
                    <a:pt x="6247" y="20300"/>
                  </a:cubicBezTo>
                  <a:cubicBezTo>
                    <a:pt x="6947" y="20299"/>
                    <a:pt x="7635" y="20039"/>
                    <a:pt x="8235" y="19546"/>
                  </a:cubicBezTo>
                  <a:lnTo>
                    <a:pt x="8229" y="19550"/>
                  </a:lnTo>
                  <a:cubicBezTo>
                    <a:pt x="8855" y="20829"/>
                    <a:pt x="9908" y="21597"/>
                    <a:pt x="11036" y="21597"/>
                  </a:cubicBezTo>
                  <a:cubicBezTo>
                    <a:pt x="12523" y="21596"/>
                    <a:pt x="13836" y="20267"/>
                    <a:pt x="14267" y="18324"/>
                  </a:cubicBezTo>
                  <a:lnTo>
                    <a:pt x="14270" y="18350"/>
                  </a:lnTo>
                  <a:cubicBezTo>
                    <a:pt x="14730" y="18740"/>
                    <a:pt x="15260" y="18947"/>
                    <a:pt x="15802" y="18947"/>
                  </a:cubicBezTo>
                  <a:cubicBezTo>
                    <a:pt x="17390" y="18946"/>
                    <a:pt x="18682" y="17205"/>
                    <a:pt x="18694" y="15045"/>
                  </a:cubicBezTo>
                  <a:lnTo>
                    <a:pt x="18689" y="15035"/>
                  </a:lnTo>
                  <a:cubicBezTo>
                    <a:pt x="20357" y="14710"/>
                    <a:pt x="21597" y="12765"/>
                    <a:pt x="21597" y="10472"/>
                  </a:cubicBezTo>
                  <a:cubicBezTo>
                    <a:pt x="21597" y="9456"/>
                    <a:pt x="21350" y="8469"/>
                    <a:pt x="20896" y="7663"/>
                  </a:cubicBezTo>
                  <a:lnTo>
                    <a:pt x="20889" y="7661"/>
                  </a:lnTo>
                  <a:cubicBezTo>
                    <a:pt x="21031" y="7208"/>
                    <a:pt x="21105" y="6721"/>
                    <a:pt x="21105" y="6228"/>
                  </a:cubicBezTo>
                  <a:cubicBezTo>
                    <a:pt x="21105" y="4588"/>
                    <a:pt x="20299" y="3150"/>
                    <a:pt x="19139" y="2719"/>
                  </a:cubicBezTo>
                  <a:lnTo>
                    <a:pt x="19148" y="2712"/>
                  </a:lnTo>
                  <a:cubicBezTo>
                    <a:pt x="18940" y="1142"/>
                    <a:pt x="17933" y="0"/>
                    <a:pt x="16758" y="0"/>
                  </a:cubicBezTo>
                  <a:cubicBezTo>
                    <a:pt x="16044" y="-1"/>
                    <a:pt x="15367" y="426"/>
                    <a:pt x="14905" y="1165"/>
                  </a:cubicBezTo>
                  <a:lnTo>
                    <a:pt x="14909" y="1170"/>
                  </a:lnTo>
                  <a:cubicBezTo>
                    <a:pt x="14497" y="432"/>
                    <a:pt x="13855" y="0"/>
                    <a:pt x="13174" y="0"/>
                  </a:cubicBezTo>
                  <a:cubicBezTo>
                    <a:pt x="12347" y="-1"/>
                    <a:pt x="11590" y="637"/>
                    <a:pt x="11221" y="1645"/>
                  </a:cubicBezTo>
                  <a:lnTo>
                    <a:pt x="11229" y="1694"/>
                  </a:lnTo>
                  <a:cubicBezTo>
                    <a:pt x="10730" y="1024"/>
                    <a:pt x="10058" y="650"/>
                    <a:pt x="9358" y="650"/>
                  </a:cubicBezTo>
                  <a:cubicBezTo>
                    <a:pt x="8372" y="649"/>
                    <a:pt x="7466" y="1391"/>
                    <a:pt x="7003" y="2578"/>
                  </a:cubicBezTo>
                  <a:lnTo>
                    <a:pt x="6995" y="2602"/>
                  </a:lnTo>
                  <a:cubicBezTo>
                    <a:pt x="6477" y="2189"/>
                    <a:pt x="5888" y="1972"/>
                    <a:pt x="5288" y="1972"/>
                  </a:cubicBezTo>
                  <a:cubicBezTo>
                    <a:pt x="3423" y="1972"/>
                    <a:pt x="1912" y="4029"/>
                    <a:pt x="1912" y="6567"/>
                  </a:cubicBezTo>
                  <a:cubicBezTo>
                    <a:pt x="1911" y="6774"/>
                    <a:pt x="1922" y="6981"/>
                    <a:pt x="1942" y="7186"/>
                  </a:cubicBezTo>
                  <a:close/>
                </a:path>
                <a:path w="21600" h="21600" fill="none" extrusionOk="0">
                  <a:moveTo>
                    <a:pt x="1074" y="12702"/>
                  </a:moveTo>
                  <a:cubicBezTo>
                    <a:pt x="1407" y="12969"/>
                    <a:pt x="1786" y="13110"/>
                    <a:pt x="2172" y="13110"/>
                  </a:cubicBezTo>
                  <a:cubicBezTo>
                    <a:pt x="2228" y="13109"/>
                    <a:pt x="2285" y="13107"/>
                    <a:pt x="2341" y="13101"/>
                  </a:cubicBezTo>
                </a:path>
                <a:path w="21600" h="21600" fill="none" extrusionOk="0">
                  <a:moveTo>
                    <a:pt x="2909" y="17629"/>
                  </a:moveTo>
                  <a:cubicBezTo>
                    <a:pt x="3099" y="17599"/>
                    <a:pt x="3285" y="17535"/>
                    <a:pt x="3463" y="17439"/>
                  </a:cubicBezTo>
                </a:path>
                <a:path w="21600" h="21600" fill="none" extrusionOk="0">
                  <a:moveTo>
                    <a:pt x="7895" y="18680"/>
                  </a:moveTo>
                  <a:cubicBezTo>
                    <a:pt x="7983" y="18985"/>
                    <a:pt x="8095" y="19277"/>
                    <a:pt x="8229" y="19550"/>
                  </a:cubicBezTo>
                </a:path>
                <a:path w="21600" h="21600" fill="none" extrusionOk="0">
                  <a:moveTo>
                    <a:pt x="14267" y="18324"/>
                  </a:moveTo>
                  <a:cubicBezTo>
                    <a:pt x="14336" y="18013"/>
                    <a:pt x="14380" y="17693"/>
                    <a:pt x="14400" y="17370"/>
                  </a:cubicBezTo>
                </a:path>
                <a:path w="21600" h="21600" fill="none" extrusionOk="0">
                  <a:moveTo>
                    <a:pt x="18694" y="15045"/>
                  </a:moveTo>
                  <a:cubicBezTo>
                    <a:pt x="18694" y="15034"/>
                    <a:pt x="18695" y="15024"/>
                    <a:pt x="18695" y="15013"/>
                  </a:cubicBezTo>
                  <a:cubicBezTo>
                    <a:pt x="18695" y="13508"/>
                    <a:pt x="18063" y="12136"/>
                    <a:pt x="17069" y="11477"/>
                  </a:cubicBezTo>
                </a:path>
                <a:path w="21600" h="21600" fill="none" extrusionOk="0">
                  <a:moveTo>
                    <a:pt x="20165" y="8999"/>
                  </a:moveTo>
                  <a:cubicBezTo>
                    <a:pt x="20479" y="8635"/>
                    <a:pt x="20726" y="8177"/>
                    <a:pt x="20889" y="7661"/>
                  </a:cubicBezTo>
                </a:path>
                <a:path w="21600" h="21600" fill="none" extrusionOk="0">
                  <a:moveTo>
                    <a:pt x="19186" y="3344"/>
                  </a:moveTo>
                  <a:cubicBezTo>
                    <a:pt x="19186" y="3328"/>
                    <a:pt x="19187" y="3313"/>
                    <a:pt x="19187" y="3297"/>
                  </a:cubicBezTo>
                  <a:cubicBezTo>
                    <a:pt x="19187" y="3101"/>
                    <a:pt x="19174" y="2905"/>
                    <a:pt x="19148" y="2712"/>
                  </a:cubicBezTo>
                </a:path>
                <a:path w="21600" h="21600" fill="none" extrusionOk="0">
                  <a:moveTo>
                    <a:pt x="14905" y="1165"/>
                  </a:moveTo>
                  <a:cubicBezTo>
                    <a:pt x="14754" y="1408"/>
                    <a:pt x="14629" y="1679"/>
                    <a:pt x="14535" y="1971"/>
                  </a:cubicBezTo>
                </a:path>
                <a:path w="21600" h="21600" fill="none" extrusionOk="0">
                  <a:moveTo>
                    <a:pt x="11221" y="1645"/>
                  </a:moveTo>
                  <a:cubicBezTo>
                    <a:pt x="11140" y="1866"/>
                    <a:pt x="11080" y="2099"/>
                    <a:pt x="11041" y="2340"/>
                  </a:cubicBezTo>
                </a:path>
                <a:path w="21600" h="21600" fill="none" extrusionOk="0">
                  <a:moveTo>
                    <a:pt x="7645" y="3276"/>
                  </a:moveTo>
                  <a:cubicBezTo>
                    <a:pt x="7449" y="3016"/>
                    <a:pt x="7231" y="2790"/>
                    <a:pt x="6995" y="2602"/>
                  </a:cubicBezTo>
                </a:path>
                <a:path w="21600" h="21600" fill="none" extrusionOk="0">
                  <a:moveTo>
                    <a:pt x="1942" y="7186"/>
                  </a:moveTo>
                  <a:cubicBezTo>
                    <a:pt x="1966" y="7426"/>
                    <a:pt x="2004" y="7663"/>
                    <a:pt x="2056" y="7895"/>
                  </a:cubicBezTo>
                </a:path>
              </a:pathLst>
            </a:custGeom>
            <a:solidFill>
              <a:schemeClr val="hlink"/>
            </a:solidFill>
            <a:ln w="9525">
              <a:solidFill>
                <a:srgbClr val="000000"/>
              </a:solidFill>
              <a:miter lim="800000"/>
              <a:headEnd/>
              <a:tailEnd/>
            </a:ln>
            <a:effectLst>
              <a:outerShdw dist="107763" dir="2700000" algn="ctr" rotWithShape="0">
                <a:srgbClr val="808080"/>
              </a:outerShdw>
            </a:effectLst>
          </p:spPr>
          <p:txBody>
            <a:bodyPr/>
            <a:lstStyle/>
            <a:p>
              <a:pPr algn="ctr" fontAlgn="base">
                <a:spcBef>
                  <a:spcPct val="20000"/>
                </a:spcBef>
                <a:spcAft>
                  <a:spcPct val="0"/>
                </a:spcAft>
                <a:buClr>
                  <a:srgbClr val="0078F0"/>
                </a:buClr>
                <a:buSzPct val="85000"/>
                <a:buFont typeface="Wingdings" pitchFamily="2" charset="2"/>
                <a:buNone/>
                <a:defRPr/>
              </a:pPr>
              <a:endParaRPr lang="it-IT" sz="3600" b="1">
                <a:solidFill>
                  <a:srgbClr val="FFCC00"/>
                </a:solidFill>
              </a:endParaRPr>
            </a:p>
          </p:txBody>
        </p:sp>
        <p:sp>
          <p:nvSpPr>
            <p:cNvPr id="173068" name="Text Box 21"/>
            <p:cNvSpPr txBox="1">
              <a:spLocks noChangeArrowheads="1"/>
            </p:cNvSpPr>
            <p:nvPr/>
          </p:nvSpPr>
          <p:spPr bwMode="auto">
            <a:xfrm>
              <a:off x="1519" y="2840"/>
              <a:ext cx="1361" cy="730"/>
            </a:xfrm>
            <a:prstGeom prst="rect">
              <a:avLst/>
            </a:prstGeom>
            <a:noFill/>
            <a:ln w="9525">
              <a:noFill/>
              <a:miter lim="800000"/>
              <a:headEnd/>
              <a:tailEnd/>
            </a:ln>
          </p:spPr>
          <p:txBody>
            <a:bodyPr>
              <a:spAutoFit/>
            </a:bodyPr>
            <a:lstStyle/>
            <a:p>
              <a:pPr fontAlgn="base">
                <a:spcBef>
                  <a:spcPct val="50000"/>
                </a:spcBef>
                <a:spcAft>
                  <a:spcPct val="0"/>
                </a:spcAft>
              </a:pPr>
              <a:r>
                <a:rPr lang="it-IT" sz="2000" b="1" smtClean="0">
                  <a:solidFill>
                    <a:srgbClr val="FFFFFF"/>
                  </a:solidFill>
                </a:rPr>
                <a:t>Quale marcatore?</a:t>
              </a:r>
            </a:p>
            <a:p>
              <a:pPr fontAlgn="base">
                <a:spcBef>
                  <a:spcPct val="50000"/>
                </a:spcBef>
                <a:spcAft>
                  <a:spcPct val="0"/>
                </a:spcAft>
              </a:pPr>
              <a:r>
                <a:rPr lang="it-IT" sz="2000" b="1" smtClean="0">
                  <a:solidFill>
                    <a:srgbClr val="FFFFFF"/>
                  </a:solidFill>
                </a:rPr>
                <a:t>Con quale test?</a:t>
              </a:r>
            </a:p>
          </p:txBody>
        </p:sp>
      </p:gr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188640"/>
            <a:ext cx="9144000" cy="1143000"/>
          </a:xfrm>
          <a:solidFill>
            <a:srgbClr val="00B0F0"/>
          </a:solidFill>
        </p:spPr>
        <p:txBody>
          <a:bodyPr/>
          <a:lstStyle/>
          <a:p>
            <a:r>
              <a:rPr lang="it-IT" b="1" dirty="0" smtClean="0">
                <a:solidFill>
                  <a:schemeClr val="bg1"/>
                </a:solidFill>
              </a:rPr>
              <a:t>Prevalenza dell’astenia in Italia</a:t>
            </a:r>
            <a:endParaRPr lang="it-IT" b="1" dirty="0">
              <a:solidFill>
                <a:schemeClr val="bg1"/>
              </a:solidFill>
            </a:endParaRPr>
          </a:p>
        </p:txBody>
      </p:sp>
      <p:pic>
        <p:nvPicPr>
          <p:cNvPr id="1026" name="Picture 2"/>
          <p:cNvPicPr>
            <a:picLocks noGrp="1" noChangeAspect="1" noChangeArrowheads="1"/>
          </p:cNvPicPr>
          <p:nvPr>
            <p:ph idx="1"/>
          </p:nvPr>
        </p:nvPicPr>
        <p:blipFill>
          <a:blip r:embed="rId2" cstate="print"/>
          <a:srcRect/>
          <a:stretch>
            <a:fillRect/>
          </a:stretch>
        </p:blipFill>
        <p:spPr bwMode="auto">
          <a:xfrm>
            <a:off x="0" y="3876675"/>
            <a:ext cx="9144000" cy="2981325"/>
          </a:xfrm>
          <a:prstGeom prst="rect">
            <a:avLst/>
          </a:prstGeom>
          <a:noFill/>
          <a:ln w="9525">
            <a:noFill/>
            <a:miter lim="800000"/>
            <a:headEnd/>
            <a:tailEnd/>
          </a:ln>
        </p:spPr>
      </p:pic>
      <p:pic>
        <p:nvPicPr>
          <p:cNvPr id="5" name="Picture 2"/>
          <p:cNvPicPr>
            <a:picLocks noChangeAspect="1" noChangeArrowheads="1"/>
          </p:cNvPicPr>
          <p:nvPr/>
        </p:nvPicPr>
        <p:blipFill>
          <a:blip r:embed="rId3" cstate="print"/>
          <a:srcRect/>
          <a:stretch>
            <a:fillRect/>
          </a:stretch>
        </p:blipFill>
        <p:spPr bwMode="auto">
          <a:xfrm>
            <a:off x="251520" y="1340768"/>
            <a:ext cx="8712968" cy="2520280"/>
          </a:xfrm>
          <a:prstGeom prst="rect">
            <a:avLst/>
          </a:prstGeom>
          <a:noFill/>
          <a:ln w="9525">
            <a:noFill/>
            <a:miter lim="800000"/>
            <a:headEnd/>
            <a:tailEnd/>
          </a:ln>
        </p:spPr>
      </p:pic>
      <p:sp>
        <p:nvSpPr>
          <p:cNvPr id="6" name="CasellaDiTesto 5"/>
          <p:cNvSpPr txBox="1"/>
          <p:nvPr/>
        </p:nvSpPr>
        <p:spPr>
          <a:xfrm>
            <a:off x="7415808" y="6488668"/>
            <a:ext cx="1728192" cy="369332"/>
          </a:xfrm>
          <a:prstGeom prst="rect">
            <a:avLst/>
          </a:prstGeom>
          <a:noFill/>
        </p:spPr>
        <p:txBody>
          <a:bodyPr wrap="square" rtlCol="0">
            <a:spAutoFit/>
          </a:bodyPr>
          <a:lstStyle/>
          <a:p>
            <a:r>
              <a:rPr lang="it-IT" dirty="0" err="1" smtClean="0"/>
              <a:t>Fumagalli</a:t>
            </a:r>
            <a:r>
              <a:rPr lang="it-IT" dirty="0" smtClean="0"/>
              <a:t> </a:t>
            </a:r>
            <a:r>
              <a:rPr lang="it-IT" dirty="0" err="1" smtClean="0"/>
              <a:t>et</a:t>
            </a:r>
            <a:r>
              <a:rPr lang="it-IT" dirty="0" smtClean="0"/>
              <a:t> Al.</a:t>
            </a:r>
            <a:endParaRPr lang="it-IT" dirty="0"/>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8" name="Text Box 4"/>
          <p:cNvSpPr txBox="1">
            <a:spLocks noChangeArrowheads="1"/>
          </p:cNvSpPr>
          <p:nvPr/>
        </p:nvSpPr>
        <p:spPr bwMode="auto">
          <a:xfrm>
            <a:off x="611188" y="563563"/>
            <a:ext cx="7993062" cy="2162175"/>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0"/>
              </a:spcBef>
              <a:spcAft>
                <a:spcPct val="0"/>
              </a:spcAft>
            </a:pPr>
            <a:r>
              <a:rPr lang="it-IT" sz="3400" smtClean="0">
                <a:solidFill>
                  <a:srgbClr val="00CCFF"/>
                </a:solidFill>
                <a:ea typeface="ＭＳ Ｐゴシック" pitchFamily="34" charset="-128"/>
              </a:rPr>
              <a:t>NON SI PARLA PIU’ DI</a:t>
            </a:r>
          </a:p>
          <a:p>
            <a:pPr algn="ctr" fontAlgn="base">
              <a:spcBef>
                <a:spcPct val="0"/>
              </a:spcBef>
              <a:spcAft>
                <a:spcPct val="0"/>
              </a:spcAft>
            </a:pPr>
            <a:r>
              <a:rPr lang="it-IT" sz="3400" smtClean="0">
                <a:solidFill>
                  <a:srgbClr val="00CCFF"/>
                </a:solidFill>
                <a:ea typeface="ＭＳ Ｐゴシック" pitchFamily="34" charset="-128"/>
              </a:rPr>
              <a:t> </a:t>
            </a:r>
            <a:r>
              <a:rPr lang="it-IT" sz="3400" b="1" smtClean="0">
                <a:solidFill>
                  <a:srgbClr val="00CCFF"/>
                </a:solidFill>
                <a:ea typeface="ＭＳ Ｐゴシック" pitchFamily="34" charset="-128"/>
              </a:rPr>
              <a:t>CATEGORIE A RISCHIO</a:t>
            </a:r>
            <a:r>
              <a:rPr lang="it-IT" sz="3400" smtClean="0">
                <a:solidFill>
                  <a:srgbClr val="00CCFF"/>
                </a:solidFill>
                <a:ea typeface="ＭＳ Ｐゴシック" pitchFamily="34" charset="-128"/>
              </a:rPr>
              <a:t>,</a:t>
            </a:r>
          </a:p>
          <a:p>
            <a:pPr algn="ctr" fontAlgn="base">
              <a:spcBef>
                <a:spcPct val="0"/>
              </a:spcBef>
              <a:spcAft>
                <a:spcPct val="0"/>
              </a:spcAft>
            </a:pPr>
            <a:r>
              <a:rPr lang="it-IT" sz="3400" smtClean="0">
                <a:solidFill>
                  <a:srgbClr val="00CCFF"/>
                </a:solidFill>
                <a:ea typeface="ＭＳ Ｐゴシック" pitchFamily="34" charset="-128"/>
              </a:rPr>
              <a:t>MA DI</a:t>
            </a:r>
          </a:p>
          <a:p>
            <a:pPr algn="ctr" fontAlgn="base">
              <a:spcBef>
                <a:spcPct val="0"/>
              </a:spcBef>
              <a:spcAft>
                <a:spcPct val="0"/>
              </a:spcAft>
            </a:pPr>
            <a:r>
              <a:rPr lang="it-IT" sz="3400" smtClean="0">
                <a:solidFill>
                  <a:srgbClr val="00CCFF"/>
                </a:solidFill>
                <a:ea typeface="ＭＳ Ｐゴシック" pitchFamily="34" charset="-128"/>
              </a:rPr>
              <a:t> </a:t>
            </a:r>
            <a:r>
              <a:rPr lang="it-IT" sz="3400" b="1" smtClean="0">
                <a:solidFill>
                  <a:srgbClr val="00CCFF"/>
                </a:solidFill>
                <a:ea typeface="ＭＳ Ｐゴシック" pitchFamily="34" charset="-128"/>
              </a:rPr>
              <a:t>COMPORTAMENTI A RISCHIO</a:t>
            </a:r>
          </a:p>
        </p:txBody>
      </p:sp>
      <p:pic>
        <p:nvPicPr>
          <p:cNvPr id="175106" name="Picture 6" descr="dadi-vettore-rosso_621212"/>
          <p:cNvPicPr>
            <a:picLocks noChangeAspect="1" noChangeArrowheads="1"/>
          </p:cNvPicPr>
          <p:nvPr/>
        </p:nvPicPr>
        <p:blipFill>
          <a:blip r:embed="rId3" cstate="print"/>
          <a:srcRect/>
          <a:stretch>
            <a:fillRect/>
          </a:stretch>
        </p:blipFill>
        <p:spPr bwMode="auto">
          <a:xfrm>
            <a:off x="395288" y="3213100"/>
            <a:ext cx="3905250" cy="2828925"/>
          </a:xfrm>
          <a:prstGeom prst="rect">
            <a:avLst/>
          </a:prstGeom>
          <a:noFill/>
          <a:ln w="9525">
            <a:noFill/>
            <a:miter lim="800000"/>
            <a:headEnd/>
            <a:tailEnd/>
          </a:ln>
        </p:spPr>
      </p:pic>
      <p:sp>
        <p:nvSpPr>
          <p:cNvPr id="52231" name="Text Box 7"/>
          <p:cNvSpPr txBox="1">
            <a:spLocks noChangeArrowheads="1"/>
          </p:cNvSpPr>
          <p:nvPr/>
        </p:nvSpPr>
        <p:spPr bwMode="auto">
          <a:xfrm>
            <a:off x="3706813" y="4616450"/>
            <a:ext cx="2160587" cy="1189038"/>
          </a:xfrm>
          <a:prstGeom prst="rect">
            <a:avLst/>
          </a:prstGeom>
          <a:noFill/>
          <a:ln w="9525">
            <a:noFill/>
            <a:miter lim="800000"/>
            <a:headEnd/>
            <a:tailEnd/>
          </a:ln>
          <a:effectLst>
            <a:prstShdw prst="shdw17" dist="17961" dir="2700000">
              <a:schemeClr val="accent1">
                <a:gamma/>
                <a:shade val="60000"/>
                <a:invGamma/>
              </a:schemeClr>
            </a:prstShdw>
          </a:effectLst>
        </p:spPr>
        <p:txBody>
          <a:bodyPr>
            <a:spAutoFit/>
          </a:bodyPr>
          <a:lstStyle/>
          <a:p>
            <a:pPr algn="ctr" fontAlgn="base">
              <a:spcBef>
                <a:spcPct val="50000"/>
              </a:spcBef>
              <a:spcAft>
                <a:spcPct val="0"/>
              </a:spcAft>
              <a:defRPr/>
            </a:pPr>
            <a:r>
              <a:rPr lang="it-IT" sz="7200" b="1">
                <a:solidFill>
                  <a:srgbClr val="FFFFFF"/>
                </a:solidFill>
                <a:latin typeface="Tahoma" pitchFamily="34" charset="0"/>
                <a:ea typeface="ＭＳ Ｐゴシック" charset="-128"/>
              </a:rPr>
              <a:t>=</a:t>
            </a:r>
          </a:p>
        </p:txBody>
      </p:sp>
      <p:pic>
        <p:nvPicPr>
          <p:cNvPr id="175108" name="Picture 11" descr="ANd9GcSTUVTXmlBfmIXLHWEjkJfWzSxJTTYrqovtnzDXi-oYGkoJiYeG"/>
          <p:cNvPicPr>
            <a:picLocks noChangeAspect="1" noChangeArrowheads="1"/>
          </p:cNvPicPr>
          <p:nvPr/>
        </p:nvPicPr>
        <p:blipFill>
          <a:blip r:embed="rId4" cstate="print"/>
          <a:srcRect/>
          <a:stretch>
            <a:fillRect/>
          </a:stretch>
        </p:blipFill>
        <p:spPr bwMode="auto">
          <a:xfrm>
            <a:off x="5580063" y="2925763"/>
            <a:ext cx="3167062" cy="3167062"/>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7153" name="Picture 2"/>
          <p:cNvPicPr>
            <a:picLocks noChangeAspect="1" noChangeArrowheads="1"/>
          </p:cNvPicPr>
          <p:nvPr/>
        </p:nvPicPr>
        <p:blipFill>
          <a:blip r:embed="rId3" cstate="print"/>
          <a:srcRect/>
          <a:stretch>
            <a:fillRect/>
          </a:stretch>
        </p:blipFill>
        <p:spPr bwMode="auto">
          <a:xfrm>
            <a:off x="900113" y="1895475"/>
            <a:ext cx="7886700" cy="5070475"/>
          </a:xfrm>
          <a:prstGeom prst="rect">
            <a:avLst/>
          </a:prstGeom>
          <a:noFill/>
          <a:ln w="38100">
            <a:solidFill>
              <a:schemeClr val="hlink"/>
            </a:solidFill>
            <a:miter lim="800000"/>
            <a:headEnd/>
            <a:tailEnd/>
          </a:ln>
        </p:spPr>
      </p:pic>
      <p:sp>
        <p:nvSpPr>
          <p:cNvPr id="3" name="CasellaDiTesto 2"/>
          <p:cNvSpPr txBox="1">
            <a:spLocks noChangeArrowheads="1"/>
          </p:cNvSpPr>
          <p:nvPr/>
        </p:nvSpPr>
        <p:spPr bwMode="auto">
          <a:xfrm rot="-5400000">
            <a:off x="7189787" y="4179888"/>
            <a:ext cx="2741613" cy="376238"/>
          </a:xfrm>
          <a:prstGeom prst="rect">
            <a:avLst/>
          </a:prstGeom>
          <a:noFill/>
          <a:ln w="9525">
            <a:solidFill>
              <a:srgbClr val="FF0000"/>
            </a:solidFill>
            <a:miter lim="800000"/>
            <a:headEnd/>
            <a:tailEnd/>
          </a:ln>
        </p:spPr>
        <p:txBody>
          <a:bodyPr wrap="none">
            <a:spAutoFit/>
          </a:bodyPr>
          <a:lstStyle/>
          <a:p>
            <a:pPr fontAlgn="base">
              <a:spcBef>
                <a:spcPct val="0"/>
              </a:spcBef>
              <a:spcAft>
                <a:spcPct val="0"/>
              </a:spcAft>
            </a:pPr>
            <a:r>
              <a:rPr lang="it-IT" altLang="it-IT" b="1" smtClean="0">
                <a:solidFill>
                  <a:srgbClr val="FF0000"/>
                </a:solidFill>
                <a:latin typeface="Tahoma" pitchFamily="34" charset="0"/>
                <a:ea typeface="ＭＳ Ｐゴシック" pitchFamily="34" charset="-128"/>
              </a:rPr>
              <a:t>Trasmissione sessuale</a:t>
            </a:r>
          </a:p>
        </p:txBody>
      </p:sp>
      <p:sp>
        <p:nvSpPr>
          <p:cNvPr id="177155" name="Rectangle 4"/>
          <p:cNvSpPr>
            <a:spLocks noChangeArrowheads="1"/>
          </p:cNvSpPr>
          <p:nvPr/>
        </p:nvSpPr>
        <p:spPr bwMode="auto">
          <a:xfrm>
            <a:off x="1619250" y="404813"/>
            <a:ext cx="7524750" cy="1463675"/>
          </a:xfrm>
          <a:prstGeom prst="rect">
            <a:avLst/>
          </a:prstGeom>
          <a:noFill/>
          <a:ln w="9525" algn="ctr">
            <a:noFill/>
            <a:miter lim="800000"/>
            <a:headEnd/>
            <a:tailEnd/>
          </a:ln>
        </p:spPr>
        <p:txBody>
          <a:bodyPr>
            <a:spAutoFit/>
          </a:bodyPr>
          <a:lstStyle/>
          <a:p>
            <a:pPr algn="ctr" fontAlgn="base">
              <a:spcBef>
                <a:spcPct val="20000"/>
              </a:spcBef>
              <a:spcAft>
                <a:spcPct val="0"/>
              </a:spcAft>
              <a:buClr>
                <a:srgbClr val="0078F0"/>
              </a:buClr>
              <a:buSzPct val="85000"/>
              <a:buFont typeface="Wingdings" pitchFamily="2" charset="2"/>
              <a:buNone/>
            </a:pPr>
            <a:r>
              <a:rPr lang="it-IT" sz="3000" b="1" smtClean="0">
                <a:solidFill>
                  <a:srgbClr val="00CCFF"/>
                </a:solidFill>
              </a:rPr>
              <a:t>Distribuzione percentuale delle nuove diagnosi di infezione da HIV per modalità di esposizione</a:t>
            </a:r>
          </a:p>
        </p:txBody>
      </p:sp>
      <p:sp>
        <p:nvSpPr>
          <p:cNvPr id="177156" name="Rectangle 5"/>
          <p:cNvSpPr>
            <a:spLocks noChangeArrowheads="1"/>
          </p:cNvSpPr>
          <p:nvPr/>
        </p:nvSpPr>
        <p:spPr bwMode="auto">
          <a:xfrm flipV="1">
            <a:off x="179388" y="6165850"/>
            <a:ext cx="8785225" cy="765175"/>
          </a:xfrm>
          <a:prstGeom prst="rect">
            <a:avLst/>
          </a:prstGeom>
          <a:solidFill>
            <a:schemeClr val="bg1"/>
          </a:solidFill>
          <a:ln w="9525" algn="ctr">
            <a:solidFill>
              <a:schemeClr val="bg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77157" name="Rectangle 6"/>
          <p:cNvSpPr>
            <a:spLocks noChangeArrowheads="1"/>
          </p:cNvSpPr>
          <p:nvPr/>
        </p:nvSpPr>
        <p:spPr bwMode="auto">
          <a:xfrm>
            <a:off x="1258888" y="1989138"/>
            <a:ext cx="71437" cy="4176712"/>
          </a:xfrm>
          <a:prstGeom prst="rect">
            <a:avLst/>
          </a:prstGeom>
          <a:solidFill>
            <a:schemeClr val="tx1"/>
          </a:solidFill>
          <a:ln w="9525" algn="ctr">
            <a:solidFill>
              <a:schemeClr val="tx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77158" name="Rectangle 7"/>
          <p:cNvSpPr>
            <a:spLocks noChangeArrowheads="1"/>
          </p:cNvSpPr>
          <p:nvPr/>
        </p:nvSpPr>
        <p:spPr bwMode="auto">
          <a:xfrm>
            <a:off x="1116013" y="1916113"/>
            <a:ext cx="7272337" cy="144462"/>
          </a:xfrm>
          <a:prstGeom prst="rect">
            <a:avLst/>
          </a:prstGeom>
          <a:solidFill>
            <a:schemeClr val="tx1"/>
          </a:solidFill>
          <a:ln w="9525" algn="ctr">
            <a:solidFill>
              <a:schemeClr val="tx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77159" name="Rectangle 8"/>
          <p:cNvSpPr>
            <a:spLocks noChangeArrowheads="1"/>
          </p:cNvSpPr>
          <p:nvPr/>
        </p:nvSpPr>
        <p:spPr bwMode="auto">
          <a:xfrm>
            <a:off x="8243888" y="1989138"/>
            <a:ext cx="73025" cy="4176712"/>
          </a:xfrm>
          <a:prstGeom prst="rect">
            <a:avLst/>
          </a:prstGeom>
          <a:solidFill>
            <a:schemeClr val="tx1"/>
          </a:solidFill>
          <a:ln w="9525" algn="ctr">
            <a:solidFill>
              <a:schemeClr val="tx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77160" name="AutoShape 9"/>
          <p:cNvSpPr>
            <a:spLocks/>
          </p:cNvSpPr>
          <p:nvPr/>
        </p:nvSpPr>
        <p:spPr bwMode="auto">
          <a:xfrm>
            <a:off x="8101013" y="3205163"/>
            <a:ext cx="71437" cy="2376487"/>
          </a:xfrm>
          <a:prstGeom prst="rightBrace">
            <a:avLst>
              <a:gd name="adj1" fmla="val 277224"/>
              <a:gd name="adj2" fmla="val 50000"/>
            </a:avLst>
          </a:prstGeom>
          <a:noFill/>
          <a:ln w="38100">
            <a:solidFill>
              <a:srgbClr val="FF0000"/>
            </a:solidFill>
            <a:round/>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77161" name="Line 10"/>
          <p:cNvSpPr>
            <a:spLocks noChangeShapeType="1"/>
          </p:cNvSpPr>
          <p:nvPr/>
        </p:nvSpPr>
        <p:spPr bwMode="auto">
          <a:xfrm flipV="1">
            <a:off x="900113" y="1844675"/>
            <a:ext cx="0" cy="4248150"/>
          </a:xfrm>
          <a:prstGeom prst="line">
            <a:avLst/>
          </a:prstGeom>
          <a:noFill/>
          <a:ln w="9525">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177162" name="Line 11"/>
          <p:cNvSpPr>
            <a:spLocks noChangeShapeType="1"/>
          </p:cNvSpPr>
          <p:nvPr/>
        </p:nvSpPr>
        <p:spPr bwMode="auto">
          <a:xfrm>
            <a:off x="900113" y="6165850"/>
            <a:ext cx="7920037" cy="0"/>
          </a:xfrm>
          <a:prstGeom prst="line">
            <a:avLst/>
          </a:prstGeom>
          <a:noFill/>
          <a:ln w="38100">
            <a:solidFill>
              <a:schemeClr val="hlink"/>
            </a:solidFill>
            <a:round/>
            <a:headEnd/>
            <a:tailEnd/>
          </a:ln>
        </p:spPr>
        <p:txBody>
          <a:bodyPr/>
          <a:lstStyle/>
          <a:p>
            <a:pPr fontAlgn="base">
              <a:spcBef>
                <a:spcPct val="0"/>
              </a:spcBef>
              <a:spcAft>
                <a:spcPct val="0"/>
              </a:spcAft>
            </a:pPr>
            <a:endParaRPr lang="it-IT" smtClean="0">
              <a:solidFill>
                <a:srgbClr val="FFFFFF"/>
              </a:solidFill>
            </a:endParaRPr>
          </a:p>
        </p:txBody>
      </p:sp>
    </p:spTree>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1" name="Titolo 1"/>
          <p:cNvSpPr>
            <a:spLocks noGrp="1"/>
          </p:cNvSpPr>
          <p:nvPr>
            <p:ph type="title" idx="4294967295"/>
          </p:nvPr>
        </p:nvSpPr>
        <p:spPr/>
        <p:txBody>
          <a:bodyPr/>
          <a:lstStyle/>
          <a:p>
            <a:pPr eaLnBrk="1" hangingPunct="1"/>
            <a:r>
              <a:rPr lang="it-IT" sz="2300" b="1" smtClean="0">
                <a:solidFill>
                  <a:srgbClr val="00CCFF"/>
                </a:solidFill>
              </a:rPr>
              <a:t>Età mediana delle nuove diagnosi di infezione da HIV,  per genere e anno di diagnosi (1985-2012)</a:t>
            </a:r>
            <a:r>
              <a:rPr lang="it-IT" sz="2000" smtClean="0"/>
              <a:t> </a:t>
            </a:r>
          </a:p>
        </p:txBody>
      </p:sp>
      <p:pic>
        <p:nvPicPr>
          <p:cNvPr id="179202" name="Picture 6"/>
          <p:cNvPicPr>
            <a:picLocks noChangeAspect="1" noChangeArrowheads="1"/>
          </p:cNvPicPr>
          <p:nvPr/>
        </p:nvPicPr>
        <p:blipFill>
          <a:blip r:embed="rId2" cstate="print"/>
          <a:srcRect/>
          <a:stretch>
            <a:fillRect/>
          </a:stretch>
        </p:blipFill>
        <p:spPr bwMode="auto">
          <a:xfrm>
            <a:off x="395288" y="1844675"/>
            <a:ext cx="8569325" cy="4176713"/>
          </a:xfrm>
          <a:prstGeom prst="rect">
            <a:avLst/>
          </a:prstGeom>
          <a:solidFill>
            <a:schemeClr val="tx1"/>
          </a:solidFill>
          <a:ln w="9525">
            <a:noFill/>
            <a:miter lim="800000"/>
            <a:headEnd/>
            <a:tailEnd/>
          </a:ln>
        </p:spPr>
      </p:pic>
      <p:sp>
        <p:nvSpPr>
          <p:cNvPr id="179203" name="Line 4"/>
          <p:cNvSpPr>
            <a:spLocks noChangeShapeType="1"/>
          </p:cNvSpPr>
          <p:nvPr/>
        </p:nvSpPr>
        <p:spPr bwMode="auto">
          <a:xfrm>
            <a:off x="395288" y="1844675"/>
            <a:ext cx="8529637" cy="0"/>
          </a:xfrm>
          <a:prstGeom prst="line">
            <a:avLst/>
          </a:prstGeom>
          <a:noFill/>
          <a:ln w="38100">
            <a:solidFill>
              <a:srgbClr val="00CCFF"/>
            </a:solidFill>
            <a:round/>
            <a:headEnd/>
            <a:tailEnd/>
          </a:ln>
        </p:spPr>
        <p:txBody>
          <a:bodyPr/>
          <a:lstStyle/>
          <a:p>
            <a:pPr fontAlgn="base">
              <a:spcBef>
                <a:spcPct val="0"/>
              </a:spcBef>
              <a:spcAft>
                <a:spcPct val="0"/>
              </a:spcAft>
            </a:pPr>
            <a:endParaRPr lang="it-IT" smtClean="0">
              <a:solidFill>
                <a:srgbClr val="FFFFFF"/>
              </a:solidFill>
            </a:endParaRPr>
          </a:p>
        </p:txBody>
      </p:sp>
      <p:sp>
        <p:nvSpPr>
          <p:cNvPr id="179204" name="Line 5"/>
          <p:cNvSpPr>
            <a:spLocks noChangeShapeType="1"/>
          </p:cNvSpPr>
          <p:nvPr/>
        </p:nvSpPr>
        <p:spPr bwMode="auto">
          <a:xfrm>
            <a:off x="395288" y="6021388"/>
            <a:ext cx="8529637" cy="0"/>
          </a:xfrm>
          <a:prstGeom prst="line">
            <a:avLst/>
          </a:prstGeom>
          <a:noFill/>
          <a:ln w="38100">
            <a:solidFill>
              <a:srgbClr val="00CCFF"/>
            </a:solidFill>
            <a:round/>
            <a:headEnd/>
            <a:tailEnd/>
          </a:ln>
        </p:spPr>
        <p:txBody>
          <a:bodyPr/>
          <a:lstStyle/>
          <a:p>
            <a:pPr fontAlgn="base">
              <a:spcBef>
                <a:spcPct val="0"/>
              </a:spcBef>
              <a:spcAft>
                <a:spcPct val="0"/>
              </a:spcAft>
            </a:pPr>
            <a:endParaRPr lang="it-IT" smtClean="0">
              <a:solidFill>
                <a:srgbClr val="FFFFFF"/>
              </a:solidFill>
            </a:endParaRPr>
          </a:p>
        </p:txBody>
      </p:sp>
      <p:sp>
        <p:nvSpPr>
          <p:cNvPr id="179205" name="Line 6"/>
          <p:cNvSpPr>
            <a:spLocks noChangeShapeType="1"/>
          </p:cNvSpPr>
          <p:nvPr/>
        </p:nvSpPr>
        <p:spPr bwMode="auto">
          <a:xfrm>
            <a:off x="395288" y="1844675"/>
            <a:ext cx="0" cy="4176713"/>
          </a:xfrm>
          <a:prstGeom prst="line">
            <a:avLst/>
          </a:prstGeom>
          <a:noFill/>
          <a:ln w="38100">
            <a:solidFill>
              <a:srgbClr val="00CCFF"/>
            </a:solidFill>
            <a:round/>
            <a:headEnd/>
            <a:tailEnd/>
          </a:ln>
        </p:spPr>
        <p:txBody>
          <a:bodyPr/>
          <a:lstStyle/>
          <a:p>
            <a:pPr fontAlgn="base">
              <a:spcBef>
                <a:spcPct val="0"/>
              </a:spcBef>
              <a:spcAft>
                <a:spcPct val="0"/>
              </a:spcAft>
            </a:pPr>
            <a:endParaRPr lang="it-IT" smtClean="0">
              <a:solidFill>
                <a:srgbClr val="FFFFFF"/>
              </a:solidFill>
            </a:endParaRPr>
          </a:p>
        </p:txBody>
      </p:sp>
      <p:sp>
        <p:nvSpPr>
          <p:cNvPr id="179206" name="Line 7"/>
          <p:cNvSpPr>
            <a:spLocks noChangeShapeType="1"/>
          </p:cNvSpPr>
          <p:nvPr/>
        </p:nvSpPr>
        <p:spPr bwMode="auto">
          <a:xfrm>
            <a:off x="8964613" y="1844675"/>
            <a:ext cx="0" cy="4176713"/>
          </a:xfrm>
          <a:prstGeom prst="line">
            <a:avLst/>
          </a:prstGeom>
          <a:noFill/>
          <a:ln w="38100">
            <a:solidFill>
              <a:srgbClr val="00CCFF"/>
            </a:solidFill>
            <a:round/>
            <a:headEnd/>
            <a:tailEnd/>
          </a:ln>
        </p:spPr>
        <p:txBody>
          <a:bodyPr/>
          <a:lstStyle/>
          <a:p>
            <a:pPr fontAlgn="base">
              <a:spcBef>
                <a:spcPct val="0"/>
              </a:spcBef>
              <a:spcAft>
                <a:spcPct val="0"/>
              </a:spcAft>
            </a:pPr>
            <a:endParaRPr lang="it-IT" smtClean="0">
              <a:solidFill>
                <a:srgbClr val="FFFFFF"/>
              </a:solidFill>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5" name="Rectangle 3"/>
          <p:cNvSpPr>
            <a:spLocks noChangeArrowheads="1"/>
          </p:cNvSpPr>
          <p:nvPr/>
        </p:nvSpPr>
        <p:spPr bwMode="auto">
          <a:xfrm>
            <a:off x="1835150" y="942975"/>
            <a:ext cx="8763000" cy="685800"/>
          </a:xfrm>
          <a:prstGeom prst="rect">
            <a:avLst/>
          </a:prstGeom>
          <a:noFill/>
          <a:ln w="9525">
            <a:noFill/>
            <a:miter lim="800000"/>
            <a:headEnd/>
            <a:tailEnd/>
          </a:ln>
        </p:spPr>
        <p:txBody>
          <a:bodyPr/>
          <a:lstStyle/>
          <a:p>
            <a:pPr fontAlgn="base">
              <a:spcBef>
                <a:spcPct val="0"/>
              </a:spcBef>
              <a:spcAft>
                <a:spcPct val="0"/>
              </a:spcAft>
            </a:pPr>
            <a:r>
              <a:rPr lang="en-US" altLang="en-US" sz="3200" b="1" smtClean="0">
                <a:solidFill>
                  <a:srgbClr val="00CCFF"/>
                </a:solidFill>
              </a:rPr>
              <a:t>Importanza dello screening per HIV</a:t>
            </a:r>
            <a:r>
              <a:rPr lang="en-US" altLang="en-US" sz="2600" b="1" smtClean="0">
                <a:solidFill>
                  <a:srgbClr val="FFFF00"/>
                </a:solidFill>
                <a:latin typeface="Comic Sans MS" pitchFamily="66" charset="0"/>
              </a:rPr>
              <a:t> </a:t>
            </a:r>
          </a:p>
        </p:txBody>
      </p:sp>
      <p:sp>
        <p:nvSpPr>
          <p:cNvPr id="180226" name="Rectangle 4"/>
          <p:cNvSpPr>
            <a:spLocks noChangeArrowheads="1"/>
          </p:cNvSpPr>
          <p:nvPr/>
        </p:nvSpPr>
        <p:spPr bwMode="auto">
          <a:xfrm>
            <a:off x="755650" y="1919288"/>
            <a:ext cx="7939088" cy="5181600"/>
          </a:xfrm>
          <a:prstGeom prst="rect">
            <a:avLst/>
          </a:prstGeom>
          <a:noFill/>
          <a:ln w="9525">
            <a:noFill/>
            <a:miter lim="800000"/>
            <a:headEnd/>
            <a:tailEnd/>
          </a:ln>
        </p:spPr>
        <p:txBody>
          <a:bodyPr/>
          <a:lstStyle/>
          <a:p>
            <a:pPr marL="342900" indent="-342900" fontAlgn="base">
              <a:lnSpc>
                <a:spcPct val="110000"/>
              </a:lnSpc>
              <a:spcBef>
                <a:spcPct val="20000"/>
              </a:spcBef>
              <a:spcAft>
                <a:spcPct val="0"/>
              </a:spcAft>
              <a:buFont typeface="Wingdings" pitchFamily="2" charset="2"/>
              <a:buChar char="v"/>
            </a:pPr>
            <a:r>
              <a:rPr lang="en-US" altLang="en-US" sz="2000" b="1" smtClean="0">
                <a:solidFill>
                  <a:srgbClr val="FFFFFF"/>
                </a:solidFill>
              </a:rPr>
              <a:t>Individuare pazienti che potrebbero necessitare del trattamento (non attendere i sintomi!)</a:t>
            </a:r>
          </a:p>
          <a:p>
            <a:pPr marL="342900" indent="-342900" fontAlgn="base">
              <a:lnSpc>
                <a:spcPct val="110000"/>
              </a:lnSpc>
              <a:spcBef>
                <a:spcPct val="25000"/>
              </a:spcBef>
              <a:spcAft>
                <a:spcPct val="0"/>
              </a:spcAft>
              <a:buFont typeface="Wingdings" pitchFamily="2" charset="2"/>
              <a:buChar char="v"/>
            </a:pPr>
            <a:r>
              <a:rPr lang="en-US" altLang="en-US" sz="2000" b="1" smtClean="0">
                <a:solidFill>
                  <a:srgbClr val="FFFFFF"/>
                </a:solidFill>
              </a:rPr>
              <a:t>Attuare counselling dei pazienti infetti e quindi ridurre il rischio di trasmissione</a:t>
            </a:r>
          </a:p>
          <a:p>
            <a:pPr marL="342900" indent="-342900" fontAlgn="base">
              <a:lnSpc>
                <a:spcPct val="110000"/>
              </a:lnSpc>
              <a:spcBef>
                <a:spcPct val="25000"/>
              </a:spcBef>
              <a:spcAft>
                <a:spcPct val="0"/>
              </a:spcAft>
              <a:buFont typeface="Wingdings" pitchFamily="2" charset="2"/>
              <a:buChar char="v"/>
            </a:pPr>
            <a:r>
              <a:rPr lang="en-US" altLang="en-US" sz="2000" b="1" smtClean="0">
                <a:solidFill>
                  <a:srgbClr val="FFFFFF"/>
                </a:solidFill>
              </a:rPr>
              <a:t>L’incremento del rischio eterosessuale fa sì che lo screening non vada limitato alle vecchie popolazioni a rischio (IVDU e omosex) </a:t>
            </a:r>
            <a:endParaRPr lang="en-US" altLang="en-US" sz="2000" b="1" baseline="30000" smtClean="0">
              <a:solidFill>
                <a:srgbClr val="FFFFFF"/>
              </a:solidFill>
            </a:endParaRPr>
          </a:p>
          <a:p>
            <a:pPr marL="342900" indent="-342900" fontAlgn="base">
              <a:lnSpc>
                <a:spcPct val="110000"/>
              </a:lnSpc>
              <a:spcBef>
                <a:spcPct val="25000"/>
              </a:spcBef>
              <a:spcAft>
                <a:spcPct val="0"/>
              </a:spcAft>
              <a:buFont typeface="Wingdings" pitchFamily="2" charset="2"/>
              <a:buNone/>
            </a:pPr>
            <a:r>
              <a:rPr lang="en-US" altLang="en-US" sz="2000" b="1" smtClean="0">
                <a:solidFill>
                  <a:srgbClr val="FFFFFF"/>
                </a:solidFill>
              </a:rPr>
              <a:t>	Importanti:</a:t>
            </a:r>
          </a:p>
          <a:p>
            <a:pPr marL="911225" lvl="1" indent="-454025" fontAlgn="base">
              <a:lnSpc>
                <a:spcPct val="110000"/>
              </a:lnSpc>
              <a:spcBef>
                <a:spcPct val="25000"/>
              </a:spcBef>
              <a:spcAft>
                <a:spcPct val="0"/>
              </a:spcAft>
              <a:buFont typeface="Wingdings" pitchFamily="2" charset="2"/>
              <a:buChar char="§"/>
            </a:pPr>
            <a:r>
              <a:rPr lang="en-US" altLang="en-US" sz="2000" b="1" smtClean="0">
                <a:solidFill>
                  <a:srgbClr val="FFFFFF"/>
                </a:solidFill>
              </a:rPr>
              <a:t>Consenso informato</a:t>
            </a:r>
          </a:p>
          <a:p>
            <a:pPr marL="911225" lvl="1" indent="-454025" fontAlgn="base">
              <a:lnSpc>
                <a:spcPct val="110000"/>
              </a:lnSpc>
              <a:spcBef>
                <a:spcPct val="25000"/>
              </a:spcBef>
              <a:spcAft>
                <a:spcPct val="0"/>
              </a:spcAft>
              <a:buFont typeface="Wingdings" pitchFamily="2" charset="2"/>
              <a:buChar char="§"/>
            </a:pPr>
            <a:r>
              <a:rPr lang="en-US" altLang="en-US" sz="2000" b="1" smtClean="0">
                <a:solidFill>
                  <a:srgbClr val="FFFFFF"/>
                </a:solidFill>
              </a:rPr>
              <a:t>Counselling pre-test</a:t>
            </a:r>
          </a:p>
          <a:p>
            <a:pPr marL="911225" lvl="1" indent="-454025" fontAlgn="base">
              <a:lnSpc>
                <a:spcPct val="110000"/>
              </a:lnSpc>
              <a:spcBef>
                <a:spcPct val="25000"/>
              </a:spcBef>
              <a:spcAft>
                <a:spcPct val="0"/>
              </a:spcAft>
              <a:buFont typeface="Wingdings" pitchFamily="2" charset="2"/>
              <a:buChar char="§"/>
            </a:pPr>
            <a:r>
              <a:rPr lang="en-US" altLang="en-US" sz="2000" b="1" smtClean="0">
                <a:solidFill>
                  <a:srgbClr val="FFFFFF"/>
                </a:solidFill>
              </a:rPr>
              <a:t>Counselling post-test</a:t>
            </a:r>
          </a:p>
        </p:txBody>
      </p:sp>
    </p:spTree>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61154" name="Object 2"/>
          <p:cNvGraphicFramePr>
            <a:graphicFrameLocks noChangeAspect="1"/>
          </p:cNvGraphicFramePr>
          <p:nvPr/>
        </p:nvGraphicFramePr>
        <p:xfrm>
          <a:off x="1041400" y="1916113"/>
          <a:ext cx="8102600" cy="4459287"/>
        </p:xfrm>
        <a:graphic>
          <a:graphicData uri="http://schemas.openxmlformats.org/presentationml/2006/ole">
            <p:oleObj spid="_x0000_s286722" name="Grafico" r:id="rId4" imgW="9620308" imgH="5305605" progId="MSGraph.Chart.8">
              <p:embed followColorScheme="full"/>
            </p:oleObj>
          </a:graphicData>
        </a:graphic>
      </p:graphicFrame>
      <p:sp>
        <p:nvSpPr>
          <p:cNvPr id="14339" name="Rectangle 3"/>
          <p:cNvSpPr>
            <a:spLocks noChangeArrowheads="1"/>
          </p:cNvSpPr>
          <p:nvPr/>
        </p:nvSpPr>
        <p:spPr bwMode="auto">
          <a:xfrm>
            <a:off x="609600" y="381000"/>
            <a:ext cx="7518400" cy="457200"/>
          </a:xfrm>
          <a:prstGeom prst="rect">
            <a:avLst/>
          </a:prstGeom>
          <a:noFill/>
          <a:ln w="38100">
            <a:noFill/>
            <a:miter lim="800000"/>
            <a:headEnd/>
            <a:tailEnd/>
          </a:ln>
        </p:spPr>
        <p:txBody>
          <a:bodyPr>
            <a:spAutoFit/>
          </a:bodyPr>
          <a:lstStyle/>
          <a:p>
            <a:pPr algn="ctr" eaLnBrk="0" fontAlgn="base" hangingPunct="0">
              <a:spcBef>
                <a:spcPct val="0"/>
              </a:spcBef>
              <a:spcAft>
                <a:spcPct val="0"/>
              </a:spcAft>
            </a:pPr>
            <a:endParaRPr lang="en-US" sz="2400" b="1" smtClean="0">
              <a:solidFill>
                <a:srgbClr val="00CCFF"/>
              </a:solidFill>
            </a:endParaRPr>
          </a:p>
        </p:txBody>
      </p:sp>
      <p:sp>
        <p:nvSpPr>
          <p:cNvPr id="14340" name="Text Box 4"/>
          <p:cNvSpPr txBox="1">
            <a:spLocks noChangeArrowheads="1"/>
          </p:cNvSpPr>
          <p:nvPr/>
        </p:nvSpPr>
        <p:spPr bwMode="auto">
          <a:xfrm>
            <a:off x="677863" y="6400800"/>
            <a:ext cx="3749675" cy="730250"/>
          </a:xfrm>
          <a:prstGeom prst="rect">
            <a:avLst/>
          </a:prstGeom>
          <a:noFill/>
          <a:ln w="9525">
            <a:noFill/>
            <a:miter lim="800000"/>
            <a:headEnd/>
            <a:tailEnd/>
          </a:ln>
        </p:spPr>
        <p:txBody>
          <a:bodyPr>
            <a:spAutoFit/>
          </a:bodyPr>
          <a:lstStyle/>
          <a:p>
            <a:pPr eaLnBrk="0" fontAlgn="base" hangingPunct="0">
              <a:spcBef>
                <a:spcPct val="0"/>
              </a:spcBef>
              <a:spcAft>
                <a:spcPct val="0"/>
              </a:spcAft>
            </a:pPr>
            <a:r>
              <a:rPr lang="it-IT" sz="1400" b="1" i="1" smtClean="0">
                <a:solidFill>
                  <a:srgbClr val="0099FF"/>
                </a:solidFill>
              </a:rPr>
              <a:t>ISS COA Aggiornamento al 31/12/2012</a:t>
            </a:r>
          </a:p>
          <a:p>
            <a:pPr eaLnBrk="0" fontAlgn="base" hangingPunct="0">
              <a:spcBef>
                <a:spcPct val="0"/>
              </a:spcBef>
              <a:spcAft>
                <a:spcPct val="0"/>
              </a:spcAft>
            </a:pPr>
            <a:endParaRPr lang="it-IT" sz="1400" b="1" i="1" smtClean="0">
              <a:solidFill>
                <a:srgbClr val="0099FF"/>
              </a:solidFill>
            </a:endParaRPr>
          </a:p>
          <a:p>
            <a:pPr eaLnBrk="0" fontAlgn="base" hangingPunct="0">
              <a:spcBef>
                <a:spcPct val="0"/>
              </a:spcBef>
              <a:spcAft>
                <a:spcPct val="0"/>
              </a:spcAft>
            </a:pPr>
            <a:endParaRPr lang="it-IT" sz="1400" b="1" i="1" smtClean="0">
              <a:solidFill>
                <a:srgbClr val="FFFFFF"/>
              </a:solidFill>
            </a:endParaRPr>
          </a:p>
        </p:txBody>
      </p:sp>
      <p:sp>
        <p:nvSpPr>
          <p:cNvPr id="561157" name="Rectangle 5"/>
          <p:cNvSpPr>
            <a:spLocks noChangeArrowheads="1"/>
          </p:cNvSpPr>
          <p:nvPr/>
        </p:nvSpPr>
        <p:spPr bwMode="auto">
          <a:xfrm>
            <a:off x="755650" y="260350"/>
            <a:ext cx="7705725" cy="381000"/>
          </a:xfrm>
          <a:prstGeom prst="rect">
            <a:avLst/>
          </a:prstGeom>
          <a:noFill/>
          <a:ln w="3175">
            <a:noFill/>
            <a:miter lim="800000"/>
            <a:headEnd/>
            <a:tailEnd/>
          </a:ln>
          <a:effectLst/>
        </p:spPr>
        <p:txBody>
          <a:bodyPr bIns="0">
            <a:spAutoFit/>
          </a:bodyPr>
          <a:lstStyle/>
          <a:p>
            <a:pPr algn="ctr" eaLnBrk="0" fontAlgn="base" hangingPunct="0">
              <a:spcBef>
                <a:spcPct val="0"/>
              </a:spcBef>
              <a:spcAft>
                <a:spcPct val="0"/>
              </a:spcAft>
              <a:defRPr/>
            </a:pPr>
            <a:r>
              <a:rPr lang="it-IT" sz="2200" b="1">
                <a:solidFill>
                  <a:srgbClr val="0099FF"/>
                </a:solidFill>
                <a:effectLst>
                  <a:outerShdw blurRad="38100" dist="38100" dir="2700000" algn="tl">
                    <a:srgbClr val="000000"/>
                  </a:outerShdw>
                </a:effectLst>
              </a:rPr>
              <a:t> </a:t>
            </a:r>
            <a:endParaRPr lang="it-IT" sz="1200">
              <a:solidFill>
                <a:srgbClr val="0099FF"/>
              </a:solidFill>
              <a:effectLst>
                <a:outerShdw blurRad="38100" dist="38100" dir="2700000" algn="tl">
                  <a:srgbClr val="000000"/>
                </a:outerShdw>
              </a:effectLst>
              <a:latin typeface="Arial Unicode MS" pitchFamily="34" charset="-128"/>
            </a:endParaRPr>
          </a:p>
        </p:txBody>
      </p:sp>
      <p:sp>
        <p:nvSpPr>
          <p:cNvPr id="14342" name="Text Box 6"/>
          <p:cNvSpPr txBox="1">
            <a:spLocks noChangeArrowheads="1"/>
          </p:cNvSpPr>
          <p:nvPr/>
        </p:nvSpPr>
        <p:spPr bwMode="auto">
          <a:xfrm>
            <a:off x="3708400" y="5013325"/>
            <a:ext cx="1800225" cy="366713"/>
          </a:xfrm>
          <a:prstGeom prst="rect">
            <a:avLst/>
          </a:prstGeom>
          <a:noFill/>
          <a:ln w="9525">
            <a:noFill/>
            <a:miter lim="800000"/>
            <a:headEnd/>
            <a:tailEnd/>
          </a:ln>
        </p:spPr>
        <p:txBody>
          <a:bodyPr>
            <a:spAutoFit/>
          </a:bodyPr>
          <a:lstStyle/>
          <a:p>
            <a:pPr fontAlgn="base">
              <a:spcBef>
                <a:spcPct val="50000"/>
              </a:spcBef>
              <a:spcAft>
                <a:spcPct val="0"/>
              </a:spcAft>
            </a:pPr>
            <a:endParaRPr lang="it-IT" smtClean="0">
              <a:solidFill>
                <a:srgbClr val="FFFFFF"/>
              </a:solidFill>
              <a:cs typeface="Arial" pitchFamily="34" charset="0"/>
            </a:endParaRPr>
          </a:p>
        </p:txBody>
      </p:sp>
      <p:sp>
        <p:nvSpPr>
          <p:cNvPr id="14343" name="Text Box 7"/>
          <p:cNvSpPr txBox="1">
            <a:spLocks noChangeArrowheads="1"/>
          </p:cNvSpPr>
          <p:nvPr/>
        </p:nvSpPr>
        <p:spPr bwMode="auto">
          <a:xfrm>
            <a:off x="6588125" y="6165850"/>
            <a:ext cx="1316038" cy="304800"/>
          </a:xfrm>
          <a:prstGeom prst="rect">
            <a:avLst/>
          </a:prstGeom>
          <a:noFill/>
          <a:ln w="9525">
            <a:noFill/>
            <a:miter lim="800000"/>
            <a:headEnd/>
            <a:tailEnd/>
          </a:ln>
        </p:spPr>
        <p:txBody>
          <a:bodyPr>
            <a:spAutoFit/>
          </a:bodyPr>
          <a:lstStyle/>
          <a:p>
            <a:pPr fontAlgn="base">
              <a:spcBef>
                <a:spcPct val="0"/>
              </a:spcBef>
              <a:spcAft>
                <a:spcPct val="0"/>
              </a:spcAft>
            </a:pPr>
            <a:r>
              <a:rPr lang="it-IT" sz="1400" i="1" smtClean="0">
                <a:solidFill>
                  <a:srgbClr val="000066"/>
                </a:solidFill>
                <a:cs typeface="Arial" pitchFamily="34" charset="0"/>
              </a:rPr>
              <a:t>* Dati stimati</a:t>
            </a:r>
          </a:p>
        </p:txBody>
      </p:sp>
      <p:sp>
        <p:nvSpPr>
          <p:cNvPr id="14344" name="Text Box 8"/>
          <p:cNvSpPr txBox="1">
            <a:spLocks noChangeArrowheads="1"/>
          </p:cNvSpPr>
          <p:nvPr/>
        </p:nvSpPr>
        <p:spPr bwMode="auto">
          <a:xfrm>
            <a:off x="1185863" y="506413"/>
            <a:ext cx="8281987" cy="1373187"/>
          </a:xfrm>
          <a:prstGeom prst="rect">
            <a:avLst/>
          </a:prstGeom>
          <a:noFill/>
          <a:ln w="9525">
            <a:noFill/>
            <a:miter lim="800000"/>
            <a:headEnd/>
            <a:tailEnd/>
          </a:ln>
        </p:spPr>
        <p:txBody>
          <a:bodyPr>
            <a:spAutoFit/>
          </a:bodyPr>
          <a:lstStyle/>
          <a:p>
            <a:pPr algn="ctr" fontAlgn="base">
              <a:spcBef>
                <a:spcPct val="50000"/>
              </a:spcBef>
              <a:spcAft>
                <a:spcPct val="0"/>
              </a:spcAft>
            </a:pPr>
            <a:r>
              <a:rPr lang="it-IT" sz="2800" b="1" smtClean="0">
                <a:solidFill>
                  <a:srgbClr val="00CCFF"/>
                </a:solidFill>
                <a:cs typeface="Arial" pitchFamily="34" charset="0"/>
              </a:rPr>
              <a:t>Distribuzione percentuale delle persone che alla diagnosi di AIDS scoprono di essere HIV positive </a:t>
            </a:r>
          </a:p>
        </p:txBody>
      </p:sp>
      <p:sp>
        <p:nvSpPr>
          <p:cNvPr id="14345" name="Text Box 9"/>
          <p:cNvSpPr txBox="1">
            <a:spLocks noChangeArrowheads="1"/>
          </p:cNvSpPr>
          <p:nvPr/>
        </p:nvSpPr>
        <p:spPr bwMode="auto">
          <a:xfrm>
            <a:off x="3779838" y="5445125"/>
            <a:ext cx="1584325" cy="366713"/>
          </a:xfrm>
          <a:prstGeom prst="rect">
            <a:avLst/>
          </a:prstGeom>
          <a:noFill/>
          <a:ln w="9525">
            <a:noFill/>
            <a:miter lim="800000"/>
            <a:headEnd/>
            <a:tailEnd/>
          </a:ln>
        </p:spPr>
        <p:txBody>
          <a:bodyPr>
            <a:spAutoFit/>
          </a:bodyPr>
          <a:lstStyle/>
          <a:p>
            <a:pPr fontAlgn="base">
              <a:spcBef>
                <a:spcPct val="50000"/>
              </a:spcBef>
              <a:spcAft>
                <a:spcPct val="0"/>
              </a:spcAft>
            </a:pPr>
            <a:endParaRPr lang="it-IT" smtClean="0">
              <a:solidFill>
                <a:srgbClr val="FFFFFF"/>
              </a:solidFill>
              <a:cs typeface="Arial" pitchFamily="34" charset="0"/>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499"/>
                                          </p:stCondLst>
                                        </p:cTn>
                                        <p:tgtEl>
                                          <p:spTgt spid="561154">
                                            <p:oleChartEl type="gridLegend"/>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499"/>
                                          </p:stCondLst>
                                        </p:cTn>
                                        <p:tgtEl>
                                          <p:spTgt spid="561154">
                                            <p:oleChartEl type="series" lvl="1"/>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499"/>
                                          </p:stCondLst>
                                        </p:cTn>
                                        <p:tgtEl>
                                          <p:spTgt spid="561154">
                                            <p:oleChartEl type="series" lvl="2"/>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561154" grpId="0" bld="series"/>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9109" name="Rectangle 5"/>
          <p:cNvSpPr>
            <a:spLocks noGrp="1" noChangeArrowheads="1"/>
          </p:cNvSpPr>
          <p:nvPr>
            <p:ph type="title"/>
          </p:nvPr>
        </p:nvSpPr>
        <p:spPr>
          <a:xfrm>
            <a:off x="1676400" y="765175"/>
            <a:ext cx="7467600" cy="1295400"/>
          </a:xfrm>
        </p:spPr>
        <p:txBody>
          <a:bodyPr/>
          <a:lstStyle/>
          <a:p>
            <a:pPr eaLnBrk="1" hangingPunct="1">
              <a:defRPr/>
            </a:pPr>
            <a:r>
              <a:rPr lang="it-IT" sz="3200" b="1">
                <a:solidFill>
                  <a:srgbClr val="00CCFF"/>
                </a:solidFill>
                <a:effectLst>
                  <a:outerShdw blurRad="38100" dist="38100" dir="2700000" algn="tl">
                    <a:srgbClr val="000000"/>
                  </a:outerShdw>
                </a:effectLst>
              </a:rPr>
              <a:t>Conseguenze del ritardo diagnostico</a:t>
            </a:r>
            <a:br>
              <a:rPr lang="it-IT" sz="3200" b="1">
                <a:solidFill>
                  <a:srgbClr val="00CCFF"/>
                </a:solidFill>
                <a:effectLst>
                  <a:outerShdw blurRad="38100" dist="38100" dir="2700000" algn="tl">
                    <a:srgbClr val="000000"/>
                  </a:outerShdw>
                </a:effectLst>
              </a:rPr>
            </a:br>
            <a:endParaRPr lang="it-IT" sz="3200" b="1">
              <a:solidFill>
                <a:srgbClr val="00CCFF"/>
              </a:solidFill>
              <a:effectLst>
                <a:outerShdw blurRad="38100" dist="38100" dir="2700000" algn="tl">
                  <a:srgbClr val="000000"/>
                </a:outerShdw>
              </a:effectLst>
            </a:endParaRPr>
          </a:p>
        </p:txBody>
      </p:sp>
      <p:graphicFrame>
        <p:nvGraphicFramePr>
          <p:cNvPr id="15362" name="Object 2"/>
          <p:cNvGraphicFramePr>
            <a:graphicFrameLocks noChangeAspect="1"/>
          </p:cNvGraphicFramePr>
          <p:nvPr>
            <p:ph idx="1"/>
          </p:nvPr>
        </p:nvGraphicFramePr>
        <p:xfrm>
          <a:off x="1116013" y="1981200"/>
          <a:ext cx="7000875" cy="4114800"/>
        </p:xfrm>
        <a:graphic>
          <a:graphicData uri="http://schemas.openxmlformats.org/presentationml/2006/ole">
            <p:oleObj spid="_x0000_s287746" name="Grafico" r:id="rId4" imgW="9820392" imgH="5772186" progId="MSGraph.Chart.8">
              <p:embed followColorScheme="full"/>
            </p:oleObj>
          </a:graphicData>
        </a:graphic>
      </p:graphicFrame>
      <p:sp>
        <p:nvSpPr>
          <p:cNvPr id="15364" name="Rectangle 7"/>
          <p:cNvSpPr>
            <a:spLocks noChangeArrowheads="1"/>
          </p:cNvSpPr>
          <p:nvPr/>
        </p:nvSpPr>
        <p:spPr bwMode="auto">
          <a:xfrm>
            <a:off x="2051050" y="3429000"/>
            <a:ext cx="5903913" cy="1006475"/>
          </a:xfrm>
          <a:prstGeom prst="rect">
            <a:avLst/>
          </a:prstGeom>
          <a:solidFill>
            <a:srgbClr val="FFFF00"/>
          </a:solidFill>
          <a:ln w="9525">
            <a:noFill/>
            <a:miter lim="800000"/>
            <a:headEnd/>
            <a:tailEnd/>
          </a:ln>
        </p:spPr>
        <p:txBody>
          <a:bodyPr>
            <a:spAutoFit/>
          </a:bodyPr>
          <a:lstStyle/>
          <a:p>
            <a:pPr algn="ctr" eaLnBrk="0" fontAlgn="base" hangingPunct="0">
              <a:spcBef>
                <a:spcPct val="0"/>
              </a:spcBef>
              <a:spcAft>
                <a:spcPct val="0"/>
              </a:spcAft>
            </a:pPr>
            <a:r>
              <a:rPr lang="it-IT" sz="2000" b="1" smtClean="0">
                <a:solidFill>
                  <a:srgbClr val="0000FF"/>
                </a:solidFill>
              </a:rPr>
              <a:t>La trasmissione sessuale potrebbe </a:t>
            </a:r>
          </a:p>
          <a:p>
            <a:pPr algn="ctr" eaLnBrk="0" fontAlgn="base" hangingPunct="0">
              <a:spcBef>
                <a:spcPct val="0"/>
              </a:spcBef>
              <a:spcAft>
                <a:spcPct val="0"/>
              </a:spcAft>
            </a:pPr>
            <a:r>
              <a:rPr lang="it-IT" sz="2000" b="1" smtClean="0">
                <a:solidFill>
                  <a:srgbClr val="0000FF"/>
                </a:solidFill>
              </a:rPr>
              <a:t>essere ridotta del 31% se tutti i soggetti </a:t>
            </a:r>
          </a:p>
          <a:p>
            <a:pPr algn="ctr" eaLnBrk="0" fontAlgn="base" hangingPunct="0">
              <a:spcBef>
                <a:spcPct val="0"/>
              </a:spcBef>
              <a:spcAft>
                <a:spcPct val="0"/>
              </a:spcAft>
            </a:pPr>
            <a:r>
              <a:rPr lang="it-IT" sz="2000" b="1" smtClean="0">
                <a:solidFill>
                  <a:srgbClr val="0000FF"/>
                </a:solidFill>
              </a:rPr>
              <a:t>fossero consapevoli del loro sierostato</a:t>
            </a:r>
          </a:p>
        </p:txBody>
      </p:sp>
      <p:sp>
        <p:nvSpPr>
          <p:cNvPr id="15365" name="Rectangle 8"/>
          <p:cNvSpPr>
            <a:spLocks noChangeArrowheads="1"/>
          </p:cNvSpPr>
          <p:nvPr/>
        </p:nvSpPr>
        <p:spPr bwMode="auto">
          <a:xfrm>
            <a:off x="2700338" y="2420938"/>
            <a:ext cx="1439862" cy="314325"/>
          </a:xfrm>
          <a:prstGeom prst="rect">
            <a:avLst/>
          </a:prstGeom>
          <a:solidFill>
            <a:schemeClr val="bg1"/>
          </a:solidFill>
          <a:ln w="9525">
            <a:solidFill>
              <a:schemeClr val="bg1"/>
            </a:solidFill>
            <a:miter lim="800000"/>
            <a:headEnd/>
            <a:tailEnd/>
          </a:ln>
        </p:spPr>
        <p:txBody>
          <a:bodyPr>
            <a:spAutoFit/>
          </a:bodyPr>
          <a:lstStyle/>
          <a:p>
            <a:pPr eaLnBrk="0" fontAlgn="base" hangingPunct="0">
              <a:spcBef>
                <a:spcPct val="0"/>
              </a:spcBef>
              <a:spcAft>
                <a:spcPct val="0"/>
              </a:spcAft>
            </a:pPr>
            <a:r>
              <a:rPr lang="it-IT" sz="1400" b="1" smtClean="0">
                <a:solidFill>
                  <a:srgbClr val="FFFFFF"/>
                </a:solidFill>
              </a:rPr>
              <a:t>Inconsapevoli</a:t>
            </a:r>
          </a:p>
        </p:txBody>
      </p:sp>
      <p:sp>
        <p:nvSpPr>
          <p:cNvPr id="15366" name="Rectangle 9"/>
          <p:cNvSpPr>
            <a:spLocks noChangeArrowheads="1"/>
          </p:cNvSpPr>
          <p:nvPr/>
        </p:nvSpPr>
        <p:spPr bwMode="auto">
          <a:xfrm>
            <a:off x="6084888" y="2708275"/>
            <a:ext cx="793750" cy="45720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sz="2400" b="1" smtClean="0">
                <a:solidFill>
                  <a:srgbClr val="FFFFFF"/>
                </a:solidFill>
              </a:rPr>
              <a:t>54%</a:t>
            </a:r>
          </a:p>
        </p:txBody>
      </p:sp>
      <p:sp>
        <p:nvSpPr>
          <p:cNvPr id="15367" name="Rectangle 10"/>
          <p:cNvSpPr>
            <a:spLocks noChangeArrowheads="1"/>
          </p:cNvSpPr>
          <p:nvPr/>
        </p:nvSpPr>
        <p:spPr bwMode="auto">
          <a:xfrm>
            <a:off x="6083300" y="4941888"/>
            <a:ext cx="793750" cy="457200"/>
          </a:xfrm>
          <a:prstGeom prst="rect">
            <a:avLst/>
          </a:prstGeom>
          <a:solidFill>
            <a:schemeClr val="bg1"/>
          </a:solidFill>
          <a:ln w="9525">
            <a:noFill/>
            <a:miter lim="800000"/>
            <a:headEnd/>
            <a:tailEnd/>
          </a:ln>
        </p:spPr>
        <p:txBody>
          <a:bodyPr wrap="none">
            <a:spAutoFit/>
          </a:bodyPr>
          <a:lstStyle/>
          <a:p>
            <a:pPr eaLnBrk="0" fontAlgn="base" hangingPunct="0">
              <a:spcBef>
                <a:spcPct val="0"/>
              </a:spcBef>
              <a:spcAft>
                <a:spcPct val="0"/>
              </a:spcAft>
            </a:pPr>
            <a:r>
              <a:rPr lang="it-IT" sz="2400" b="1" smtClean="0">
                <a:solidFill>
                  <a:srgbClr val="FFFFFF"/>
                </a:solidFill>
              </a:rPr>
              <a:t>46%</a:t>
            </a:r>
          </a:p>
        </p:txBody>
      </p:sp>
      <p:sp>
        <p:nvSpPr>
          <p:cNvPr id="15368" name="Line 11"/>
          <p:cNvSpPr>
            <a:spLocks noChangeShapeType="1"/>
          </p:cNvSpPr>
          <p:nvPr/>
        </p:nvSpPr>
        <p:spPr bwMode="auto">
          <a:xfrm>
            <a:off x="4140200" y="2708275"/>
            <a:ext cx="1654175" cy="360363"/>
          </a:xfrm>
          <a:prstGeom prst="line">
            <a:avLst/>
          </a:prstGeom>
          <a:noFill/>
          <a:ln w="76200">
            <a:solidFill>
              <a:srgbClr val="FF0000"/>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15369" name="Line 12"/>
          <p:cNvSpPr>
            <a:spLocks noChangeShapeType="1"/>
          </p:cNvSpPr>
          <p:nvPr/>
        </p:nvSpPr>
        <p:spPr bwMode="auto">
          <a:xfrm>
            <a:off x="4067175" y="4797425"/>
            <a:ext cx="1657350" cy="503238"/>
          </a:xfrm>
          <a:prstGeom prst="line">
            <a:avLst/>
          </a:prstGeom>
          <a:noFill/>
          <a:ln w="76200">
            <a:solidFill>
              <a:srgbClr val="0000FF"/>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15370" name="Rectangle 13"/>
          <p:cNvSpPr>
            <a:spLocks noChangeArrowheads="1"/>
          </p:cNvSpPr>
          <p:nvPr/>
        </p:nvSpPr>
        <p:spPr bwMode="auto">
          <a:xfrm>
            <a:off x="2555875" y="4964113"/>
            <a:ext cx="1511300" cy="336550"/>
          </a:xfrm>
          <a:prstGeom prst="rect">
            <a:avLst/>
          </a:prstGeom>
          <a:solidFill>
            <a:schemeClr val="bg1"/>
          </a:solidFill>
          <a:ln w="9525">
            <a:noFill/>
            <a:miter lim="800000"/>
            <a:headEnd/>
            <a:tailEnd/>
          </a:ln>
        </p:spPr>
        <p:txBody>
          <a:bodyPr>
            <a:spAutoFit/>
          </a:bodyPr>
          <a:lstStyle/>
          <a:p>
            <a:pPr eaLnBrk="0" fontAlgn="base" hangingPunct="0">
              <a:spcBef>
                <a:spcPct val="0"/>
              </a:spcBef>
              <a:spcAft>
                <a:spcPct val="0"/>
              </a:spcAft>
            </a:pPr>
            <a:r>
              <a:rPr lang="it-IT" sz="1600" b="1" smtClean="0">
                <a:solidFill>
                  <a:srgbClr val="FFFFFF"/>
                </a:solidFill>
                <a:latin typeface="Times" pitchFamily="18" charset="0"/>
              </a:rPr>
              <a:t> </a:t>
            </a:r>
            <a:r>
              <a:rPr lang="it-IT" sz="1600" b="1" smtClean="0">
                <a:solidFill>
                  <a:srgbClr val="FFFFFF"/>
                </a:solidFill>
              </a:rPr>
              <a:t>Consapevoli</a:t>
            </a: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8417" name="Titolo 1"/>
          <p:cNvSpPr>
            <a:spLocks noGrp="1"/>
          </p:cNvSpPr>
          <p:nvPr>
            <p:ph type="title" idx="4294967295"/>
          </p:nvPr>
        </p:nvSpPr>
        <p:spPr/>
        <p:txBody>
          <a:bodyPr/>
          <a:lstStyle/>
          <a:p>
            <a:pPr eaLnBrk="1" hangingPunct="1"/>
            <a:r>
              <a:rPr lang="it-IT" sz="2600" b="1" smtClean="0">
                <a:solidFill>
                  <a:srgbClr val="00CCFF"/>
                </a:solidFill>
              </a:rPr>
              <a:t>Motivo di esecuzione del test delle nuove diagnosi di infezione da HIV (2012)</a:t>
            </a:r>
            <a:r>
              <a:rPr lang="it-IT" sz="2600" smtClean="0"/>
              <a:t> </a:t>
            </a:r>
          </a:p>
        </p:txBody>
      </p:sp>
      <p:pic>
        <p:nvPicPr>
          <p:cNvPr id="188418" name="Picture 4"/>
          <p:cNvPicPr>
            <a:picLocks noChangeAspect="1" noChangeArrowheads="1"/>
          </p:cNvPicPr>
          <p:nvPr/>
        </p:nvPicPr>
        <p:blipFill>
          <a:blip r:embed="rId2" cstate="print"/>
          <a:srcRect/>
          <a:stretch>
            <a:fillRect/>
          </a:stretch>
        </p:blipFill>
        <p:spPr bwMode="auto">
          <a:xfrm>
            <a:off x="468313" y="1989138"/>
            <a:ext cx="8310562" cy="4121150"/>
          </a:xfrm>
          <a:prstGeom prst="rect">
            <a:avLst/>
          </a:prstGeom>
          <a:solidFill>
            <a:schemeClr val="tx1"/>
          </a:solidFill>
          <a:ln w="9525">
            <a:noFill/>
            <a:miter lim="800000"/>
            <a:headEnd/>
            <a:tailEnd/>
          </a:ln>
        </p:spPr>
      </p:pic>
      <p:cxnSp>
        <p:nvCxnSpPr>
          <p:cNvPr id="10" name="Connettore 2 9"/>
          <p:cNvCxnSpPr/>
          <p:nvPr/>
        </p:nvCxnSpPr>
        <p:spPr>
          <a:xfrm>
            <a:off x="4640263" y="2251075"/>
            <a:ext cx="39592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7" name="Connettore 2 6"/>
          <p:cNvCxnSpPr/>
          <p:nvPr/>
        </p:nvCxnSpPr>
        <p:spPr>
          <a:xfrm>
            <a:off x="4881563" y="2806700"/>
            <a:ext cx="3706812"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6" name="Connettore 2 5"/>
          <p:cNvCxnSpPr/>
          <p:nvPr/>
        </p:nvCxnSpPr>
        <p:spPr>
          <a:xfrm>
            <a:off x="7939088" y="5313363"/>
            <a:ext cx="719137"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 name="Connettore 2 2"/>
          <p:cNvCxnSpPr/>
          <p:nvPr/>
        </p:nvCxnSpPr>
        <p:spPr>
          <a:xfrm>
            <a:off x="6816725" y="4779963"/>
            <a:ext cx="180022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
        <p:nvSpPr>
          <p:cNvPr id="9" name="CasellaDiTesto 8"/>
          <p:cNvSpPr txBox="1">
            <a:spLocks noChangeArrowheads="1"/>
          </p:cNvSpPr>
          <p:nvPr/>
        </p:nvSpPr>
        <p:spPr bwMode="auto">
          <a:xfrm rot="-5400000">
            <a:off x="7112000" y="3592513"/>
            <a:ext cx="3455988" cy="392112"/>
          </a:xfrm>
          <a:prstGeom prst="rect">
            <a:avLst/>
          </a:prstGeom>
          <a:solidFill>
            <a:srgbClr val="FFFFFF"/>
          </a:solidFill>
          <a:ln w="25400">
            <a:solidFill>
              <a:srgbClr val="FF0000"/>
            </a:solidFill>
            <a:miter lim="800000"/>
            <a:headEnd/>
            <a:tailEnd/>
          </a:ln>
        </p:spPr>
        <p:txBody>
          <a:bodyPr>
            <a:spAutoFit/>
          </a:bodyPr>
          <a:lstStyle/>
          <a:p>
            <a:pPr algn="ctr" fontAlgn="base">
              <a:spcBef>
                <a:spcPct val="0"/>
              </a:spcBef>
              <a:spcAft>
                <a:spcPct val="0"/>
              </a:spcAft>
            </a:pPr>
            <a:r>
              <a:rPr lang="it-IT" altLang="it-IT" b="1" smtClean="0">
                <a:solidFill>
                  <a:srgbClr val="FF0000"/>
                </a:solidFill>
                <a:latin typeface="Tahoma" pitchFamily="34" charset="0"/>
                <a:ea typeface="ＭＳ Ｐゴシック" pitchFamily="34" charset="-128"/>
              </a:rPr>
              <a:t>Diagnosi tardive o casuali</a:t>
            </a:r>
          </a:p>
        </p:txBody>
      </p:sp>
      <p:cxnSp>
        <p:nvCxnSpPr>
          <p:cNvPr id="12" name="Connettore 2 11"/>
          <p:cNvCxnSpPr/>
          <p:nvPr/>
        </p:nvCxnSpPr>
        <p:spPr>
          <a:xfrm>
            <a:off x="4978400" y="3636963"/>
            <a:ext cx="3598863"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14" name="Connettore 2 13"/>
          <p:cNvCxnSpPr/>
          <p:nvPr/>
        </p:nvCxnSpPr>
        <p:spPr>
          <a:xfrm>
            <a:off x="5270500" y="4200525"/>
            <a:ext cx="3419475" cy="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0-#ppt_w/2"/>
                                          </p:val>
                                        </p:tav>
                                        <p:tav tm="100000">
                                          <p:val>
                                            <p:strVal val="#ppt_x"/>
                                          </p:val>
                                        </p:tav>
                                      </p:tavLst>
                                    </p:anim>
                                    <p:anim calcmode="lin" valueType="num">
                                      <p:cBhvr additive="base">
                                        <p:cTn id="8" dur="500" fill="hold"/>
                                        <p:tgtEl>
                                          <p:spTgt spid="10"/>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500" fill="hold"/>
                                        <p:tgtEl>
                                          <p:spTgt spid="7"/>
                                        </p:tgtEl>
                                        <p:attrNameLst>
                                          <p:attrName>ppt_x</p:attrName>
                                        </p:attrNameLst>
                                      </p:cBhvr>
                                      <p:tavLst>
                                        <p:tav tm="0">
                                          <p:val>
                                            <p:strVal val="0-#ppt_w/2"/>
                                          </p:val>
                                        </p:tav>
                                        <p:tav tm="100000">
                                          <p:val>
                                            <p:strVal val="#ppt_x"/>
                                          </p:val>
                                        </p:tav>
                                      </p:tavLst>
                                    </p:anim>
                                    <p:anim calcmode="lin" valueType="num">
                                      <p:cBhvr additive="base">
                                        <p:cTn id="12" dur="500" fill="hold"/>
                                        <p:tgtEl>
                                          <p:spTgt spid="7"/>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 calcmode="lin" valueType="num">
                                      <p:cBhvr additive="base">
                                        <p:cTn id="17" dur="500" fill="hold"/>
                                        <p:tgtEl>
                                          <p:spTgt spid="6"/>
                                        </p:tgtEl>
                                        <p:attrNameLst>
                                          <p:attrName>ppt_x</p:attrName>
                                        </p:attrNameLst>
                                      </p:cBhvr>
                                      <p:tavLst>
                                        <p:tav tm="0">
                                          <p:val>
                                            <p:strVal val="0-#ppt_w/2"/>
                                          </p:val>
                                        </p:tav>
                                        <p:tav tm="100000">
                                          <p:val>
                                            <p:strVal val="#ppt_x"/>
                                          </p:val>
                                        </p:tav>
                                      </p:tavLst>
                                    </p:anim>
                                    <p:anim calcmode="lin" valueType="num">
                                      <p:cBhvr additive="base">
                                        <p:cTn id="18" dur="500" fill="hold"/>
                                        <p:tgtEl>
                                          <p:spTgt spid="6"/>
                                        </p:tgtEl>
                                        <p:attrNameLst>
                                          <p:attrName>ppt_y</p:attrName>
                                        </p:attrNameLst>
                                      </p:cBhvr>
                                      <p:tavLst>
                                        <p:tav tm="0">
                                          <p:val>
                                            <p:strVal val="#ppt_y"/>
                                          </p:val>
                                        </p:tav>
                                        <p:tav tm="100000">
                                          <p:val>
                                            <p:strVal val="#ppt_y"/>
                                          </p:val>
                                        </p:tav>
                                      </p:tavLst>
                                    </p:anim>
                                  </p:childTnLst>
                                </p:cTn>
                              </p:par>
                              <p:par>
                                <p:cTn id="19" presetID="2" presetClass="entr" presetSubtype="8" fill="hold" nodeType="withEffect">
                                  <p:stCondLst>
                                    <p:cond delay="0"/>
                                  </p:stCondLst>
                                  <p:childTnLst>
                                    <p:set>
                                      <p:cBhvr>
                                        <p:cTn id="20" dur="1" fill="hold">
                                          <p:stCondLst>
                                            <p:cond delay="0"/>
                                          </p:stCondLst>
                                        </p:cTn>
                                        <p:tgtEl>
                                          <p:spTgt spid="3"/>
                                        </p:tgtEl>
                                        <p:attrNameLst>
                                          <p:attrName>style.visibility</p:attrName>
                                        </p:attrNameLst>
                                      </p:cBhvr>
                                      <p:to>
                                        <p:strVal val="visible"/>
                                      </p:to>
                                    </p:set>
                                    <p:anim calcmode="lin" valueType="num">
                                      <p:cBhvr additive="base">
                                        <p:cTn id="21" dur="500" fill="hold"/>
                                        <p:tgtEl>
                                          <p:spTgt spid="3"/>
                                        </p:tgtEl>
                                        <p:attrNameLst>
                                          <p:attrName>ppt_x</p:attrName>
                                        </p:attrNameLst>
                                      </p:cBhvr>
                                      <p:tavLst>
                                        <p:tav tm="0">
                                          <p:val>
                                            <p:strVal val="0-#ppt_w/2"/>
                                          </p:val>
                                        </p:tav>
                                        <p:tav tm="100000">
                                          <p:val>
                                            <p:strVal val="#ppt_x"/>
                                          </p:val>
                                        </p:tav>
                                      </p:tavLst>
                                    </p:anim>
                                    <p:anim calcmode="lin" valueType="num">
                                      <p:cBhvr additive="base">
                                        <p:cTn id="22" dur="500" fill="hold"/>
                                        <p:tgtEl>
                                          <p:spTgt spid="3"/>
                                        </p:tgtEl>
                                        <p:attrNameLst>
                                          <p:attrName>ppt_y</p:attrName>
                                        </p:attrNameLst>
                                      </p:cBhvr>
                                      <p:tavLst>
                                        <p:tav tm="0">
                                          <p:val>
                                            <p:strVal val="#ppt_y"/>
                                          </p:val>
                                        </p:tav>
                                        <p:tav tm="100000">
                                          <p:val>
                                            <p:strVal val="#ppt_y"/>
                                          </p:val>
                                        </p:tav>
                                      </p:tavLst>
                                    </p:anim>
                                  </p:childTnLst>
                                </p:cTn>
                              </p:par>
                            </p:childTnLst>
                          </p:cTn>
                        </p:par>
                        <p:par>
                          <p:cTn id="23" fill="hold">
                            <p:stCondLst>
                              <p:cond delay="500"/>
                            </p:stCondLst>
                            <p:childTnLst>
                              <p:par>
                                <p:cTn id="24" presetID="10" presetClass="entr" presetSubtype="0" fill="hold" grpId="0" nodeType="afterEffect">
                                  <p:stCondLst>
                                    <p:cond delay="0"/>
                                  </p:stCondLst>
                                  <p:childTnLst>
                                    <p:set>
                                      <p:cBhvr>
                                        <p:cTn id="25" dur="1" fill="hold">
                                          <p:stCondLst>
                                            <p:cond delay="0"/>
                                          </p:stCondLst>
                                        </p:cTn>
                                        <p:tgtEl>
                                          <p:spTgt spid="9"/>
                                        </p:tgtEl>
                                        <p:attrNameLst>
                                          <p:attrName>style.visibility</p:attrName>
                                        </p:attrNameLst>
                                      </p:cBhvr>
                                      <p:to>
                                        <p:strVal val="visible"/>
                                      </p:to>
                                    </p:set>
                                    <p:animEffect transition="in" filter="fade">
                                      <p:cBhvr>
                                        <p:cTn id="26" dur="500"/>
                                        <p:tgtEl>
                                          <p:spTgt spid="9"/>
                                        </p:tgtEl>
                                      </p:cBhvr>
                                    </p:animEffect>
                                  </p:childTnLst>
                                </p:cTn>
                              </p:par>
                              <p:par>
                                <p:cTn id="27" presetID="2" presetClass="entr" presetSubtype="8" fill="hold"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500" fill="hold"/>
                                        <p:tgtEl>
                                          <p:spTgt spid="12"/>
                                        </p:tgtEl>
                                        <p:attrNameLst>
                                          <p:attrName>ppt_x</p:attrName>
                                        </p:attrNameLst>
                                      </p:cBhvr>
                                      <p:tavLst>
                                        <p:tav tm="0">
                                          <p:val>
                                            <p:strVal val="0-#ppt_w/2"/>
                                          </p:val>
                                        </p:tav>
                                        <p:tav tm="100000">
                                          <p:val>
                                            <p:strVal val="#ppt_x"/>
                                          </p:val>
                                        </p:tav>
                                      </p:tavLst>
                                    </p:anim>
                                    <p:anim calcmode="lin" valueType="num">
                                      <p:cBhvr additive="base">
                                        <p:cTn id="30" dur="500" fill="hold"/>
                                        <p:tgtEl>
                                          <p:spTgt spid="12"/>
                                        </p:tgtEl>
                                        <p:attrNameLst>
                                          <p:attrName>ppt_y</p:attrName>
                                        </p:attrNameLst>
                                      </p:cBhvr>
                                      <p:tavLst>
                                        <p:tav tm="0">
                                          <p:val>
                                            <p:strVal val="#ppt_y"/>
                                          </p:val>
                                        </p:tav>
                                        <p:tav tm="100000">
                                          <p:val>
                                            <p:strVal val="#ppt_y"/>
                                          </p:val>
                                        </p:tav>
                                      </p:tavLst>
                                    </p:anim>
                                  </p:childTnLst>
                                </p:cTn>
                              </p:par>
                              <p:par>
                                <p:cTn id="31" presetID="2" presetClass="entr" presetSubtype="8" fill="hold" nodeType="withEffect">
                                  <p:stCondLst>
                                    <p:cond delay="0"/>
                                  </p:stCondLst>
                                  <p:childTnLst>
                                    <p:set>
                                      <p:cBhvr>
                                        <p:cTn id="32" dur="1" fill="hold">
                                          <p:stCondLst>
                                            <p:cond delay="0"/>
                                          </p:stCondLst>
                                        </p:cTn>
                                        <p:tgtEl>
                                          <p:spTgt spid="14"/>
                                        </p:tgtEl>
                                        <p:attrNameLst>
                                          <p:attrName>style.visibility</p:attrName>
                                        </p:attrNameLst>
                                      </p:cBhvr>
                                      <p:to>
                                        <p:strVal val="visible"/>
                                      </p:to>
                                    </p:set>
                                    <p:anim calcmode="lin" valueType="num">
                                      <p:cBhvr additive="base">
                                        <p:cTn id="33" dur="500" fill="hold"/>
                                        <p:tgtEl>
                                          <p:spTgt spid="14"/>
                                        </p:tgtEl>
                                        <p:attrNameLst>
                                          <p:attrName>ppt_x</p:attrName>
                                        </p:attrNameLst>
                                      </p:cBhvr>
                                      <p:tavLst>
                                        <p:tav tm="0">
                                          <p:val>
                                            <p:strVal val="0-#ppt_w/2"/>
                                          </p:val>
                                        </p:tav>
                                        <p:tav tm="100000">
                                          <p:val>
                                            <p:strVal val="#ppt_x"/>
                                          </p:val>
                                        </p:tav>
                                      </p:tavLst>
                                    </p:anim>
                                    <p:anim calcmode="lin" valueType="num">
                                      <p:cBhvr additive="base">
                                        <p:cTn id="34" dur="500" fill="hold"/>
                                        <p:tgtEl>
                                          <p:spTgt spid="1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9441" name="Rectangle 2"/>
          <p:cNvSpPr>
            <a:spLocks noGrp="1" noChangeArrowheads="1"/>
          </p:cNvSpPr>
          <p:nvPr>
            <p:ph type="title"/>
          </p:nvPr>
        </p:nvSpPr>
        <p:spPr>
          <a:xfrm>
            <a:off x="1692275" y="693738"/>
            <a:ext cx="7010400" cy="1295400"/>
          </a:xfrm>
        </p:spPr>
        <p:txBody>
          <a:bodyPr/>
          <a:lstStyle/>
          <a:p>
            <a:pPr eaLnBrk="1" hangingPunct="1"/>
            <a:r>
              <a:rPr lang="it-IT" sz="2800" b="1" smtClean="0">
                <a:solidFill>
                  <a:srgbClr val="00CCFF"/>
                </a:solidFill>
              </a:rPr>
              <a:t>TRIGGERS PER LA RICERCA DI HIV-Ab</a:t>
            </a:r>
            <a:r>
              <a:rPr lang="it-IT" sz="3200" b="1" smtClean="0">
                <a:solidFill>
                  <a:schemeClr val="tx1"/>
                </a:solidFill>
              </a:rPr>
              <a:t/>
            </a:r>
            <a:br>
              <a:rPr lang="it-IT" sz="3200" b="1" smtClean="0">
                <a:solidFill>
                  <a:schemeClr val="tx1"/>
                </a:solidFill>
              </a:rPr>
            </a:br>
            <a:r>
              <a:rPr lang="it-IT" sz="2000" smtClean="0">
                <a:solidFill>
                  <a:schemeClr val="tx1"/>
                </a:solidFill>
              </a:rPr>
              <a:t>(Da: </a:t>
            </a:r>
            <a:r>
              <a:rPr lang="it-IT" sz="2000" i="1" smtClean="0">
                <a:solidFill>
                  <a:schemeClr val="tx1"/>
                </a:solidFill>
              </a:rPr>
              <a:t>R.V. Liddicoat et al., J GEN INTERN MED 2004;19:349–356</a:t>
            </a:r>
            <a:r>
              <a:rPr lang="it-IT" sz="2000" smtClean="0">
                <a:solidFill>
                  <a:schemeClr val="tx1"/>
                </a:solidFill>
              </a:rPr>
              <a:t>,</a:t>
            </a:r>
            <a:r>
              <a:rPr lang="it-IT" sz="2000" i="1" smtClean="0">
                <a:solidFill>
                  <a:schemeClr val="tx1"/>
                </a:solidFill>
              </a:rPr>
              <a:t> </a:t>
            </a:r>
            <a:r>
              <a:rPr lang="it-IT" sz="2000" smtClean="0">
                <a:solidFill>
                  <a:schemeClr val="tx1"/>
                </a:solidFill>
              </a:rPr>
              <a:t>modificati)</a:t>
            </a:r>
            <a:br>
              <a:rPr lang="it-IT" sz="2000" smtClean="0">
                <a:solidFill>
                  <a:schemeClr val="tx1"/>
                </a:solidFill>
              </a:rPr>
            </a:br>
            <a:endParaRPr lang="it-IT" sz="2000" smtClean="0">
              <a:solidFill>
                <a:schemeClr val="tx1"/>
              </a:solidFill>
            </a:endParaRPr>
          </a:p>
        </p:txBody>
      </p:sp>
      <p:sp>
        <p:nvSpPr>
          <p:cNvPr id="189442" name="Rectangle 3"/>
          <p:cNvSpPr>
            <a:spLocks noGrp="1" noChangeArrowheads="1"/>
          </p:cNvSpPr>
          <p:nvPr>
            <p:ph type="body" idx="1"/>
          </p:nvPr>
        </p:nvSpPr>
        <p:spPr>
          <a:xfrm>
            <a:off x="250825" y="1916113"/>
            <a:ext cx="8713788" cy="4114800"/>
          </a:xfrm>
        </p:spPr>
        <p:txBody>
          <a:bodyPr/>
          <a:lstStyle/>
          <a:p>
            <a:pPr eaLnBrk="1" hangingPunct="1">
              <a:lnSpc>
                <a:spcPct val="80000"/>
              </a:lnSpc>
              <a:spcBef>
                <a:spcPct val="0"/>
              </a:spcBef>
              <a:buClr>
                <a:schemeClr val="tx1"/>
              </a:buClr>
              <a:buSzTx/>
              <a:buFont typeface="Wingdings" pitchFamily="2" charset="2"/>
              <a:buChar char="§"/>
            </a:pPr>
            <a:r>
              <a:rPr lang="it-IT" sz="2000" smtClean="0">
                <a:solidFill>
                  <a:schemeClr val="tx1"/>
                </a:solidFill>
              </a:rPr>
              <a:t>Eventi che definiscono l’AIDS (es: Candidosi esofagea o respiratoria, infezione da CMV, TB, Linfomi, etc.) </a:t>
            </a:r>
          </a:p>
          <a:p>
            <a:pPr eaLnBrk="1" hangingPunct="1">
              <a:lnSpc>
                <a:spcPct val="80000"/>
              </a:lnSpc>
              <a:buClr>
                <a:schemeClr val="tx1"/>
              </a:buClr>
              <a:buSzTx/>
              <a:buFont typeface="Wingdings" pitchFamily="2" charset="2"/>
              <a:buChar char="§"/>
            </a:pPr>
            <a:r>
              <a:rPr lang="it-IT" sz="2000" smtClean="0">
                <a:solidFill>
                  <a:schemeClr val="tx1"/>
                </a:solidFill>
              </a:rPr>
              <a:t>Candidosi orale </a:t>
            </a:r>
          </a:p>
          <a:p>
            <a:pPr eaLnBrk="1" hangingPunct="1">
              <a:lnSpc>
                <a:spcPct val="80000"/>
              </a:lnSpc>
              <a:buClr>
                <a:schemeClr val="tx1"/>
              </a:buClr>
              <a:buSzTx/>
              <a:buFont typeface="Wingdings" pitchFamily="2" charset="2"/>
              <a:buChar char="§"/>
            </a:pPr>
            <a:r>
              <a:rPr lang="it-IT" sz="2000" smtClean="0">
                <a:solidFill>
                  <a:schemeClr val="tx1"/>
                </a:solidFill>
              </a:rPr>
              <a:t>Infezione da Herpes zoster (VZV) </a:t>
            </a:r>
          </a:p>
          <a:p>
            <a:pPr eaLnBrk="1" hangingPunct="1">
              <a:lnSpc>
                <a:spcPct val="80000"/>
              </a:lnSpc>
              <a:buClr>
                <a:schemeClr val="tx1"/>
              </a:buClr>
              <a:buSzTx/>
              <a:buFont typeface="Wingdings" pitchFamily="2" charset="2"/>
              <a:buChar char="§"/>
            </a:pPr>
            <a:r>
              <a:rPr lang="it-IT" sz="2000" smtClean="0">
                <a:solidFill>
                  <a:schemeClr val="tx1"/>
                </a:solidFill>
              </a:rPr>
              <a:t>Infezione da HBV </a:t>
            </a:r>
          </a:p>
          <a:p>
            <a:pPr eaLnBrk="1" hangingPunct="1">
              <a:lnSpc>
                <a:spcPct val="80000"/>
              </a:lnSpc>
              <a:buClr>
                <a:schemeClr val="tx1"/>
              </a:buClr>
              <a:buSzTx/>
              <a:buFont typeface="Wingdings" pitchFamily="2" charset="2"/>
              <a:buChar char="§"/>
            </a:pPr>
            <a:r>
              <a:rPr lang="it-IT" sz="2000" smtClean="0">
                <a:solidFill>
                  <a:schemeClr val="tx1"/>
                </a:solidFill>
              </a:rPr>
              <a:t>Infezione da HCV</a:t>
            </a:r>
          </a:p>
          <a:p>
            <a:pPr eaLnBrk="1" hangingPunct="1">
              <a:lnSpc>
                <a:spcPct val="80000"/>
              </a:lnSpc>
              <a:buClr>
                <a:schemeClr val="tx1"/>
              </a:buClr>
              <a:buSzTx/>
              <a:buFont typeface="Wingdings" pitchFamily="2" charset="2"/>
              <a:buChar char="§"/>
            </a:pPr>
            <a:r>
              <a:rPr lang="it-IT" sz="2000" smtClean="0">
                <a:solidFill>
                  <a:schemeClr val="tx1"/>
                </a:solidFill>
              </a:rPr>
              <a:t>Linfadenomegalia </a:t>
            </a:r>
          </a:p>
          <a:p>
            <a:pPr eaLnBrk="1" hangingPunct="1">
              <a:lnSpc>
                <a:spcPct val="80000"/>
              </a:lnSpc>
              <a:buClr>
                <a:schemeClr val="tx1"/>
              </a:buClr>
              <a:buSzTx/>
              <a:buFont typeface="Wingdings" pitchFamily="2" charset="2"/>
              <a:buChar char="§"/>
            </a:pPr>
            <a:r>
              <a:rPr lang="it-IT" sz="2000" smtClean="0">
                <a:solidFill>
                  <a:schemeClr val="tx1"/>
                </a:solidFill>
              </a:rPr>
              <a:t>Omosessualità</a:t>
            </a:r>
          </a:p>
          <a:p>
            <a:pPr eaLnBrk="1" hangingPunct="1">
              <a:lnSpc>
                <a:spcPct val="80000"/>
              </a:lnSpc>
              <a:buClr>
                <a:schemeClr val="tx1"/>
              </a:buClr>
              <a:buSzTx/>
              <a:buFont typeface="Wingdings" pitchFamily="2" charset="2"/>
              <a:buChar char="§"/>
            </a:pPr>
            <a:r>
              <a:rPr lang="it-IT" sz="2000" smtClean="0">
                <a:solidFill>
                  <a:schemeClr val="tx1"/>
                </a:solidFill>
              </a:rPr>
              <a:t>Promiscuità sessuale/Partner HIV+ </a:t>
            </a:r>
          </a:p>
          <a:p>
            <a:pPr eaLnBrk="1" hangingPunct="1">
              <a:lnSpc>
                <a:spcPct val="80000"/>
              </a:lnSpc>
              <a:buClr>
                <a:schemeClr val="tx1"/>
              </a:buClr>
              <a:buSzTx/>
              <a:buFont typeface="Wingdings" pitchFamily="2" charset="2"/>
              <a:buChar char="§"/>
            </a:pPr>
            <a:r>
              <a:rPr lang="it-IT" sz="2000" smtClean="0">
                <a:solidFill>
                  <a:schemeClr val="tx1"/>
                </a:solidFill>
              </a:rPr>
              <a:t>Trombocitopenia</a:t>
            </a:r>
          </a:p>
          <a:p>
            <a:pPr eaLnBrk="1" hangingPunct="1">
              <a:lnSpc>
                <a:spcPct val="80000"/>
              </a:lnSpc>
              <a:buClr>
                <a:schemeClr val="tx1"/>
              </a:buClr>
              <a:buSzTx/>
              <a:buFont typeface="Wingdings" pitchFamily="2" charset="2"/>
              <a:buChar char="§"/>
            </a:pPr>
            <a:r>
              <a:rPr lang="it-IT" sz="2000" smtClean="0">
                <a:solidFill>
                  <a:schemeClr val="tx1"/>
                </a:solidFill>
              </a:rPr>
              <a:t>Tubercolosi</a:t>
            </a:r>
          </a:p>
          <a:p>
            <a:pPr eaLnBrk="1" hangingPunct="1">
              <a:lnSpc>
                <a:spcPct val="80000"/>
              </a:lnSpc>
              <a:buClr>
                <a:schemeClr val="tx1"/>
              </a:buClr>
              <a:buSzTx/>
              <a:buFont typeface="Wingdings" pitchFamily="2" charset="2"/>
              <a:buChar char="§"/>
            </a:pPr>
            <a:r>
              <a:rPr lang="it-IT" sz="2000" smtClean="0">
                <a:solidFill>
                  <a:schemeClr val="tx1"/>
                </a:solidFill>
              </a:rPr>
              <a:t>Uso di stupefacenti </a:t>
            </a:r>
          </a:p>
          <a:p>
            <a:pPr eaLnBrk="1" hangingPunct="1">
              <a:lnSpc>
                <a:spcPct val="80000"/>
              </a:lnSpc>
              <a:buClr>
                <a:schemeClr val="tx1"/>
              </a:buClr>
              <a:buSzTx/>
              <a:buFont typeface="Wingdings" pitchFamily="2" charset="2"/>
              <a:buChar char="§"/>
            </a:pPr>
            <a:r>
              <a:rPr lang="it-IT" sz="2000" smtClean="0">
                <a:solidFill>
                  <a:schemeClr val="tx1"/>
                </a:solidFill>
              </a:rPr>
              <a:t>Uretrite/Prostatite/MST</a:t>
            </a:r>
          </a:p>
          <a:p>
            <a:pPr eaLnBrk="1" hangingPunct="1">
              <a:lnSpc>
                <a:spcPct val="80000"/>
              </a:lnSpc>
              <a:buClr>
                <a:schemeClr val="tx1"/>
              </a:buClr>
              <a:buSzTx/>
              <a:buFont typeface="Wingdings" pitchFamily="2" charset="2"/>
              <a:buChar char="§"/>
            </a:pPr>
            <a:r>
              <a:rPr lang="it-IT" sz="2000" smtClean="0">
                <a:solidFill>
                  <a:schemeClr val="tx1"/>
                </a:solidFill>
              </a:rPr>
              <a:t>Psicopatia*/Etilismo</a:t>
            </a:r>
            <a:r>
              <a:rPr lang="it-IT" sz="800" smtClean="0">
                <a:solidFill>
                  <a:schemeClr val="tx1"/>
                </a:solidFill>
              </a:rPr>
              <a:t> </a:t>
            </a:r>
          </a:p>
          <a:p>
            <a:pPr eaLnBrk="1" hangingPunct="1">
              <a:lnSpc>
                <a:spcPct val="80000"/>
              </a:lnSpc>
              <a:spcBef>
                <a:spcPct val="0"/>
              </a:spcBef>
              <a:buClr>
                <a:schemeClr val="tx1"/>
              </a:buClr>
              <a:buSzTx/>
              <a:buFont typeface="Wingdings" pitchFamily="2" charset="2"/>
              <a:buChar char="§"/>
            </a:pPr>
            <a:endParaRPr lang="it-IT" sz="800" smtClean="0">
              <a:solidFill>
                <a:schemeClr val="tx1"/>
              </a:solidFill>
            </a:endParaRPr>
          </a:p>
          <a:p>
            <a:pPr eaLnBrk="1" hangingPunct="1">
              <a:lnSpc>
                <a:spcPct val="80000"/>
              </a:lnSpc>
            </a:pPr>
            <a:endParaRPr lang="it-IT" sz="800" smtClean="0"/>
          </a:p>
        </p:txBody>
      </p:sp>
      <p:graphicFrame>
        <p:nvGraphicFramePr>
          <p:cNvPr id="549892" name="Group 4"/>
          <p:cNvGraphicFramePr>
            <a:graphicFrameLocks noGrp="1"/>
          </p:cNvGraphicFramePr>
          <p:nvPr/>
        </p:nvGraphicFramePr>
        <p:xfrm>
          <a:off x="468313" y="6381750"/>
          <a:ext cx="6734175" cy="274638"/>
        </p:xfrm>
        <a:graphic>
          <a:graphicData uri="http://schemas.openxmlformats.org/drawingml/2006/table">
            <a:tbl>
              <a:tblPr/>
              <a:tblGrid>
                <a:gridCol w="6734175"/>
              </a:tblGrid>
              <a:tr h="27463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it-IT" sz="1200" b="0" i="0" u="none" strike="noStrike" cap="none" normalizeH="0" baseline="0" smtClean="0">
                          <a:ln>
                            <a:noFill/>
                          </a:ln>
                          <a:solidFill>
                            <a:schemeClr val="tx1"/>
                          </a:solidFill>
                          <a:effectLst/>
                          <a:latin typeface="Calibri" pitchFamily="34" charset="0"/>
                          <a:ea typeface="Calibri" pitchFamily="34" charset="0"/>
                          <a:cs typeface="Times New Roman" pitchFamily="18" charset="0"/>
                        </a:rPr>
                        <a:t>*</a:t>
                      </a:r>
                      <a:r>
                        <a:rPr kumimoji="0" lang="it-IT" sz="1200" b="0" i="1" u="none" strike="noStrike" cap="none" normalizeH="0" baseline="0" smtClean="0">
                          <a:ln>
                            <a:noFill/>
                          </a:ln>
                          <a:solidFill>
                            <a:schemeClr val="tx1"/>
                          </a:solidFill>
                          <a:effectLst/>
                          <a:latin typeface="Calibri" pitchFamily="34" charset="0"/>
                          <a:ea typeface="Calibri" pitchFamily="34" charset="0"/>
                          <a:cs typeface="Times New Roman" pitchFamily="18" charset="0"/>
                        </a:rPr>
                        <a:t>Escluso deterioramento cognitivo su base vascolare</a:t>
                      </a:r>
                      <a:endParaRPr kumimoji="0" lang="it-IT" sz="1800" b="0" i="0" u="none" strike="noStrike" cap="none" normalizeH="0" baseline="0" smtClean="0">
                        <a:ln>
                          <a:noFill/>
                        </a:ln>
                        <a:solidFill>
                          <a:schemeClr val="tx1"/>
                        </a:solidFill>
                        <a:effectLst/>
                        <a:latin typeface="Arial" pitchFamily="34" charset="0"/>
                        <a:ea typeface="Calibri" pitchFamily="34" charset="0"/>
                        <a:cs typeface="Times New Roman" pitchFamily="18" charset="0"/>
                      </a:endParaRPr>
                    </a:p>
                  </a:txBody>
                  <a:tcPr anchor="ct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noFill/>
                  </a:tcPr>
                </a:tc>
              </a:tr>
            </a:tbl>
          </a:graphicData>
        </a:graphic>
      </p:graphicFrame>
      <p:sp>
        <p:nvSpPr>
          <p:cNvPr id="189449" name="Rectangle 10"/>
          <p:cNvSpPr>
            <a:spLocks noChangeArrowheads="1"/>
          </p:cNvSpPr>
          <p:nvPr/>
        </p:nvSpPr>
        <p:spPr bwMode="auto">
          <a:xfrm>
            <a:off x="0" y="3565525"/>
            <a:ext cx="9144000" cy="0"/>
          </a:xfrm>
          <a:prstGeom prst="rect">
            <a:avLst/>
          </a:prstGeom>
          <a:noFill/>
          <a:ln w="9525" algn="ctr">
            <a:noFill/>
            <a:miter lim="800000"/>
            <a:headEnd/>
            <a:tailEnd/>
          </a:ln>
        </p:spPr>
        <p:txBody>
          <a:bodyPr wrap="none" anchor="ctr">
            <a:spAutoFit/>
          </a:bodyPr>
          <a:lstStyle/>
          <a:p>
            <a:pPr fontAlgn="base">
              <a:spcBef>
                <a:spcPct val="0"/>
              </a:spcBef>
              <a:spcAft>
                <a:spcPct val="0"/>
              </a:spcAft>
            </a:pPr>
            <a:endParaRPr lang="it-IT" smtClean="0">
              <a:solidFill>
                <a:srgbClr val="FFFFFF"/>
              </a:solidFill>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3"/>
          <p:cNvSpPr>
            <a:spLocks noGrp="1" noChangeArrowheads="1"/>
          </p:cNvSpPr>
          <p:nvPr>
            <p:ph type="body" idx="4294967295"/>
          </p:nvPr>
        </p:nvSpPr>
        <p:spPr>
          <a:xfrm>
            <a:off x="1619250" y="620713"/>
            <a:ext cx="7010400" cy="5400675"/>
          </a:xfrm>
        </p:spPr>
        <p:txBody>
          <a:bodyPr/>
          <a:lstStyle/>
          <a:p>
            <a:pPr>
              <a:buClr>
                <a:schemeClr val="tx1"/>
              </a:buClr>
              <a:buFont typeface="Wingdings" pitchFamily="2" charset="2"/>
              <a:buNone/>
            </a:pPr>
            <a:r>
              <a:rPr lang="it-IT" sz="3200" b="1" smtClean="0">
                <a:solidFill>
                  <a:srgbClr val="FFFFFF"/>
                </a:solidFill>
              </a:rPr>
              <a:t>Nella pratica clinica:</a:t>
            </a:r>
          </a:p>
          <a:p>
            <a:pPr>
              <a:buClr>
                <a:schemeClr val="tx1"/>
              </a:buClr>
              <a:buFont typeface="Wingdings" pitchFamily="2" charset="2"/>
              <a:buNone/>
            </a:pPr>
            <a:endParaRPr lang="it-IT" sz="3200" b="1" smtClean="0">
              <a:solidFill>
                <a:srgbClr val="FFFFFF"/>
              </a:solidFill>
            </a:endParaRPr>
          </a:p>
          <a:p>
            <a:pPr>
              <a:buClr>
                <a:schemeClr val="tx1"/>
              </a:buClr>
              <a:buFont typeface="Wingdings" pitchFamily="2" charset="2"/>
              <a:buNone/>
            </a:pPr>
            <a:r>
              <a:rPr lang="it-IT" sz="4000" b="1" smtClean="0">
                <a:solidFill>
                  <a:srgbClr val="00CCFF"/>
                </a:solidFill>
              </a:rPr>
              <a:t>Quale marcatore?</a:t>
            </a:r>
          </a:p>
          <a:p>
            <a:pPr>
              <a:buFont typeface="Wingdings" pitchFamily="2" charset="2"/>
              <a:buNone/>
            </a:pPr>
            <a:r>
              <a:rPr lang="it-IT" sz="4000" b="1" smtClean="0">
                <a:solidFill>
                  <a:srgbClr val="00CCFF"/>
                </a:solidFill>
                <a:cs typeface="Arial" pitchFamily="34" charset="0"/>
              </a:rPr>
              <a:t>■</a:t>
            </a:r>
            <a:r>
              <a:rPr lang="it-IT" sz="3200" b="1" smtClean="0"/>
              <a:t> RICERCA ANTICORPI ANTI-HIV</a:t>
            </a:r>
          </a:p>
          <a:p>
            <a:pPr>
              <a:buClr>
                <a:schemeClr val="tx1"/>
              </a:buClr>
              <a:buFont typeface="Wingdings" pitchFamily="2" charset="2"/>
              <a:buNone/>
            </a:pPr>
            <a:endParaRPr lang="it-IT" sz="4000" b="1" smtClean="0">
              <a:solidFill>
                <a:srgbClr val="00CCFF"/>
              </a:solidFill>
            </a:endParaRPr>
          </a:p>
          <a:p>
            <a:pPr>
              <a:buClr>
                <a:schemeClr val="tx1"/>
              </a:buClr>
              <a:buFont typeface="Wingdings" pitchFamily="2" charset="2"/>
              <a:buNone/>
            </a:pPr>
            <a:r>
              <a:rPr lang="it-IT" sz="3600" b="1" smtClean="0">
                <a:solidFill>
                  <a:srgbClr val="00CCFF"/>
                </a:solidFill>
                <a:sym typeface="Wingdings" pitchFamily="2" charset="2"/>
              </a:rPr>
              <a:t></a:t>
            </a:r>
            <a:r>
              <a:rPr lang="it-IT" sz="4000" b="1" smtClean="0">
                <a:solidFill>
                  <a:srgbClr val="00CCFF"/>
                </a:solidFill>
              </a:rPr>
              <a:t>Con quale test ?</a:t>
            </a:r>
          </a:p>
          <a:p>
            <a:pPr>
              <a:buClr>
                <a:srgbClr val="FFFF00"/>
              </a:buClr>
              <a:buFont typeface="Wingdings" pitchFamily="2" charset="2"/>
              <a:buNone/>
            </a:pPr>
            <a:r>
              <a:rPr lang="it-IT" sz="3600" b="1" smtClean="0">
                <a:solidFill>
                  <a:srgbClr val="00CCFF"/>
                </a:solidFill>
                <a:sym typeface="Wingdings" pitchFamily="2" charset="2"/>
              </a:rPr>
              <a:t></a:t>
            </a:r>
            <a:r>
              <a:rPr lang="it-IT" sz="2400" b="1" smtClean="0">
                <a:solidFill>
                  <a:srgbClr val="FFFF00"/>
                </a:solidFill>
              </a:rPr>
              <a:t> </a:t>
            </a:r>
            <a:r>
              <a:rPr lang="it-IT" sz="2400" b="1" smtClean="0">
                <a:solidFill>
                  <a:srgbClr val="00CCFF"/>
                </a:solidFill>
              </a:rPr>
              <a:t>Quarta generazione</a:t>
            </a:r>
            <a:r>
              <a:rPr lang="it-IT" sz="2400" smtClean="0">
                <a:solidFill>
                  <a:schemeClr val="bg2"/>
                </a:solidFill>
              </a:rPr>
              <a:t> </a:t>
            </a:r>
            <a:r>
              <a:rPr lang="it-IT" sz="2400" smtClean="0">
                <a:solidFill>
                  <a:srgbClr val="FFFFFF"/>
                </a:solidFill>
              </a:rPr>
              <a:t>:rilevazione simultanea di anticorpi	 e antigene </a:t>
            </a:r>
            <a:r>
              <a:rPr lang="it-IT" sz="2400" i="1" smtClean="0">
                <a:solidFill>
                  <a:srgbClr val="FFFFFF"/>
                </a:solidFill>
              </a:rPr>
              <a:t>gag</a:t>
            </a:r>
            <a:r>
              <a:rPr lang="it-IT" sz="2400" smtClean="0">
                <a:solidFill>
                  <a:srgbClr val="FFFFFF"/>
                </a:solidFill>
              </a:rPr>
              <a:t> p24, </a:t>
            </a:r>
            <a:endParaRPr lang="it-IT" sz="2400" b="1" smtClean="0">
              <a:solidFill>
                <a:srgbClr val="00CCFF"/>
              </a:solidFill>
            </a:endParaRPr>
          </a:p>
          <a:p>
            <a:pPr>
              <a:buFont typeface="Wingdings" pitchFamily="2" charset="2"/>
              <a:buNone/>
            </a:pPr>
            <a:endParaRPr lang="it-IT" sz="3200" b="1" smtClean="0"/>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3005138" y="5768975"/>
            <a:ext cx="5008562" cy="419100"/>
          </a:xfrm>
          <a:prstGeom prst="rect">
            <a:avLst/>
          </a:prstGeom>
          <a:noFill/>
          <a:ln w="9525">
            <a:noFill/>
            <a:miter lim="800000"/>
            <a:headEnd/>
            <a:tailEnd/>
          </a:ln>
          <a:effectLst/>
        </p:spPr>
        <p:txBody>
          <a:bodyPr lIns="0" tIns="0" rIns="0" bIns="0"/>
          <a:lstStyle/>
          <a:p>
            <a:pPr algn="ctr" defTabSz="382588" fontAlgn="base">
              <a:spcBef>
                <a:spcPct val="0"/>
              </a:spcBef>
              <a:spcAft>
                <a:spcPct val="0"/>
              </a:spcAft>
              <a:buClr>
                <a:srgbClr val="000000"/>
              </a:buClr>
              <a:buSzPct val="90000"/>
              <a:buFont typeface="Monotype Sorts" pitchFamily="2" charset="2"/>
              <a:buNone/>
            </a:pPr>
            <a:r>
              <a:rPr lang="en-GB" sz="1900" b="1" smtClean="0">
                <a:solidFill>
                  <a:srgbClr val="FFFF00"/>
                </a:solidFill>
                <a:latin typeface="Times" pitchFamily="18" charset="0"/>
              </a:rPr>
              <a:t>Giorni pre/post infettività</a:t>
            </a:r>
            <a:endParaRPr lang="en-GB" sz="2200" smtClean="0">
              <a:solidFill>
                <a:srgbClr val="FFFF00"/>
              </a:solidFill>
              <a:latin typeface="Times New Roman" pitchFamily="18" charset="0"/>
            </a:endParaRPr>
          </a:p>
        </p:txBody>
      </p:sp>
      <p:sp>
        <p:nvSpPr>
          <p:cNvPr id="235523" name="Freeform 3"/>
          <p:cNvSpPr>
            <a:spLocks/>
          </p:cNvSpPr>
          <p:nvPr/>
        </p:nvSpPr>
        <p:spPr bwMode="auto">
          <a:xfrm>
            <a:off x="3419475" y="2492375"/>
            <a:ext cx="4719638" cy="2922588"/>
          </a:xfrm>
          <a:custGeom>
            <a:avLst/>
            <a:gdLst/>
            <a:ahLst/>
            <a:cxnLst>
              <a:cxn ang="0">
                <a:pos x="9" y="2083"/>
              </a:cxn>
              <a:cxn ang="0">
                <a:pos x="49" y="2063"/>
              </a:cxn>
              <a:cxn ang="0">
                <a:pos x="109" y="2031"/>
              </a:cxn>
              <a:cxn ang="0">
                <a:pos x="174" y="1995"/>
              </a:cxn>
              <a:cxn ang="0">
                <a:pos x="232" y="1960"/>
              </a:cxn>
              <a:cxn ang="0">
                <a:pos x="281" y="1916"/>
              </a:cxn>
              <a:cxn ang="0">
                <a:pos x="357" y="1836"/>
              </a:cxn>
              <a:cxn ang="0">
                <a:pos x="436" y="1735"/>
              </a:cxn>
              <a:cxn ang="0">
                <a:pos x="515" y="1606"/>
              </a:cxn>
              <a:cxn ang="0">
                <a:pos x="584" y="1448"/>
              </a:cxn>
              <a:cxn ang="0">
                <a:pos x="640" y="1256"/>
              </a:cxn>
              <a:cxn ang="0">
                <a:pos x="675" y="1091"/>
              </a:cxn>
              <a:cxn ang="0">
                <a:pos x="717" y="913"/>
              </a:cxn>
              <a:cxn ang="0">
                <a:pos x="759" y="735"/>
              </a:cxn>
              <a:cxn ang="0">
                <a:pos x="799" y="562"/>
              </a:cxn>
              <a:cxn ang="0">
                <a:pos x="831" y="406"/>
              </a:cxn>
              <a:cxn ang="0">
                <a:pos x="850" y="314"/>
              </a:cxn>
              <a:cxn ang="0">
                <a:pos x="869" y="229"/>
              </a:cxn>
              <a:cxn ang="0">
                <a:pos x="897" y="140"/>
              </a:cxn>
              <a:cxn ang="0">
                <a:pos x="926" y="63"/>
              </a:cxn>
              <a:cxn ang="0">
                <a:pos x="957" y="12"/>
              </a:cxn>
              <a:cxn ang="0">
                <a:pos x="996" y="6"/>
              </a:cxn>
              <a:cxn ang="0">
                <a:pos x="1067" y="78"/>
              </a:cxn>
              <a:cxn ang="0">
                <a:pos x="1148" y="209"/>
              </a:cxn>
              <a:cxn ang="0">
                <a:pos x="1233" y="366"/>
              </a:cxn>
              <a:cxn ang="0">
                <a:pos x="1315" y="519"/>
              </a:cxn>
              <a:cxn ang="0">
                <a:pos x="1388" y="635"/>
              </a:cxn>
              <a:cxn ang="0">
                <a:pos x="1448" y="715"/>
              </a:cxn>
              <a:cxn ang="0">
                <a:pos x="1524" y="796"/>
              </a:cxn>
              <a:cxn ang="0">
                <a:pos x="1623" y="875"/>
              </a:cxn>
              <a:cxn ang="0">
                <a:pos x="1755" y="948"/>
              </a:cxn>
              <a:cxn ang="0">
                <a:pos x="1929" y="1010"/>
              </a:cxn>
              <a:cxn ang="0">
                <a:pos x="2058" y="1037"/>
              </a:cxn>
              <a:cxn ang="0">
                <a:pos x="2171" y="1045"/>
              </a:cxn>
              <a:cxn ang="0">
                <a:pos x="2304" y="1044"/>
              </a:cxn>
              <a:cxn ang="0">
                <a:pos x="2444" y="1041"/>
              </a:cxn>
              <a:cxn ang="0">
                <a:pos x="2584" y="1036"/>
              </a:cxn>
              <a:cxn ang="0">
                <a:pos x="2694" y="1033"/>
              </a:cxn>
              <a:cxn ang="0">
                <a:pos x="2804" y="1033"/>
              </a:cxn>
              <a:cxn ang="0">
                <a:pos x="2952" y="1033"/>
              </a:cxn>
              <a:cxn ang="0">
                <a:pos x="3104" y="1033"/>
              </a:cxn>
              <a:cxn ang="0">
                <a:pos x="3222" y="1033"/>
              </a:cxn>
              <a:cxn ang="0">
                <a:pos x="3270" y="1033"/>
              </a:cxn>
            </a:cxnLst>
            <a:rect l="0" t="0" r="r" b="b"/>
            <a:pathLst>
              <a:path w="3271" h="2087">
                <a:moveTo>
                  <a:pt x="0" y="2086"/>
                </a:moveTo>
                <a:lnTo>
                  <a:pt x="2" y="2086"/>
                </a:lnTo>
                <a:lnTo>
                  <a:pt x="9" y="2083"/>
                </a:lnTo>
                <a:lnTo>
                  <a:pt x="19" y="2078"/>
                </a:lnTo>
                <a:lnTo>
                  <a:pt x="33" y="2071"/>
                </a:lnTo>
                <a:lnTo>
                  <a:pt x="49" y="2063"/>
                </a:lnTo>
                <a:lnTo>
                  <a:pt x="67" y="2053"/>
                </a:lnTo>
                <a:lnTo>
                  <a:pt x="87" y="2043"/>
                </a:lnTo>
                <a:lnTo>
                  <a:pt x="109" y="2031"/>
                </a:lnTo>
                <a:lnTo>
                  <a:pt x="131" y="2020"/>
                </a:lnTo>
                <a:lnTo>
                  <a:pt x="153" y="2008"/>
                </a:lnTo>
                <a:lnTo>
                  <a:pt x="174" y="1995"/>
                </a:lnTo>
                <a:lnTo>
                  <a:pt x="196" y="1983"/>
                </a:lnTo>
                <a:lnTo>
                  <a:pt x="215" y="1972"/>
                </a:lnTo>
                <a:lnTo>
                  <a:pt x="232" y="1960"/>
                </a:lnTo>
                <a:lnTo>
                  <a:pt x="247" y="1949"/>
                </a:lnTo>
                <a:lnTo>
                  <a:pt x="259" y="1938"/>
                </a:lnTo>
                <a:lnTo>
                  <a:pt x="281" y="1916"/>
                </a:lnTo>
                <a:lnTo>
                  <a:pt x="305" y="1892"/>
                </a:lnTo>
                <a:lnTo>
                  <a:pt x="331" y="1866"/>
                </a:lnTo>
                <a:lnTo>
                  <a:pt x="357" y="1836"/>
                </a:lnTo>
                <a:lnTo>
                  <a:pt x="383" y="1806"/>
                </a:lnTo>
                <a:lnTo>
                  <a:pt x="410" y="1771"/>
                </a:lnTo>
                <a:lnTo>
                  <a:pt x="436" y="1735"/>
                </a:lnTo>
                <a:lnTo>
                  <a:pt x="464" y="1694"/>
                </a:lnTo>
                <a:lnTo>
                  <a:pt x="489" y="1652"/>
                </a:lnTo>
                <a:lnTo>
                  <a:pt x="515" y="1606"/>
                </a:lnTo>
                <a:lnTo>
                  <a:pt x="539" y="1557"/>
                </a:lnTo>
                <a:lnTo>
                  <a:pt x="563" y="1504"/>
                </a:lnTo>
                <a:lnTo>
                  <a:pt x="584" y="1448"/>
                </a:lnTo>
                <a:lnTo>
                  <a:pt x="605" y="1387"/>
                </a:lnTo>
                <a:lnTo>
                  <a:pt x="623" y="1324"/>
                </a:lnTo>
                <a:lnTo>
                  <a:pt x="640" y="1256"/>
                </a:lnTo>
                <a:lnTo>
                  <a:pt x="650" y="1203"/>
                </a:lnTo>
                <a:lnTo>
                  <a:pt x="662" y="1148"/>
                </a:lnTo>
                <a:lnTo>
                  <a:pt x="675" y="1091"/>
                </a:lnTo>
                <a:lnTo>
                  <a:pt x="689" y="1032"/>
                </a:lnTo>
                <a:lnTo>
                  <a:pt x="703" y="973"/>
                </a:lnTo>
                <a:lnTo>
                  <a:pt x="717" y="913"/>
                </a:lnTo>
                <a:lnTo>
                  <a:pt x="731" y="854"/>
                </a:lnTo>
                <a:lnTo>
                  <a:pt x="746" y="793"/>
                </a:lnTo>
                <a:lnTo>
                  <a:pt x="759" y="735"/>
                </a:lnTo>
                <a:lnTo>
                  <a:pt x="773" y="676"/>
                </a:lnTo>
                <a:lnTo>
                  <a:pt x="785" y="619"/>
                </a:lnTo>
                <a:lnTo>
                  <a:pt x="799" y="562"/>
                </a:lnTo>
                <a:lnTo>
                  <a:pt x="810" y="509"/>
                </a:lnTo>
                <a:lnTo>
                  <a:pt x="822" y="456"/>
                </a:lnTo>
                <a:lnTo>
                  <a:pt x="831" y="406"/>
                </a:lnTo>
                <a:lnTo>
                  <a:pt x="841" y="358"/>
                </a:lnTo>
                <a:lnTo>
                  <a:pt x="844" y="338"/>
                </a:lnTo>
                <a:lnTo>
                  <a:pt x="850" y="314"/>
                </a:lnTo>
                <a:lnTo>
                  <a:pt x="855" y="287"/>
                </a:lnTo>
                <a:lnTo>
                  <a:pt x="862" y="258"/>
                </a:lnTo>
                <a:lnTo>
                  <a:pt x="869" y="229"/>
                </a:lnTo>
                <a:lnTo>
                  <a:pt x="878" y="200"/>
                </a:lnTo>
                <a:lnTo>
                  <a:pt x="887" y="170"/>
                </a:lnTo>
                <a:lnTo>
                  <a:pt x="897" y="140"/>
                </a:lnTo>
                <a:lnTo>
                  <a:pt x="906" y="113"/>
                </a:lnTo>
                <a:lnTo>
                  <a:pt x="916" y="87"/>
                </a:lnTo>
                <a:lnTo>
                  <a:pt x="926" y="63"/>
                </a:lnTo>
                <a:lnTo>
                  <a:pt x="937" y="42"/>
                </a:lnTo>
                <a:lnTo>
                  <a:pt x="946" y="25"/>
                </a:lnTo>
                <a:lnTo>
                  <a:pt x="957" y="12"/>
                </a:lnTo>
                <a:lnTo>
                  <a:pt x="967" y="4"/>
                </a:lnTo>
                <a:lnTo>
                  <a:pt x="977" y="0"/>
                </a:lnTo>
                <a:lnTo>
                  <a:pt x="996" y="6"/>
                </a:lnTo>
                <a:lnTo>
                  <a:pt x="1019" y="22"/>
                </a:lnTo>
                <a:lnTo>
                  <a:pt x="1042" y="47"/>
                </a:lnTo>
                <a:lnTo>
                  <a:pt x="1067" y="78"/>
                </a:lnTo>
                <a:lnTo>
                  <a:pt x="1093" y="117"/>
                </a:lnTo>
                <a:lnTo>
                  <a:pt x="1120" y="161"/>
                </a:lnTo>
                <a:lnTo>
                  <a:pt x="1148" y="209"/>
                </a:lnTo>
                <a:lnTo>
                  <a:pt x="1176" y="260"/>
                </a:lnTo>
                <a:lnTo>
                  <a:pt x="1204" y="313"/>
                </a:lnTo>
                <a:lnTo>
                  <a:pt x="1233" y="366"/>
                </a:lnTo>
                <a:lnTo>
                  <a:pt x="1261" y="420"/>
                </a:lnTo>
                <a:lnTo>
                  <a:pt x="1288" y="470"/>
                </a:lnTo>
                <a:lnTo>
                  <a:pt x="1315" y="519"/>
                </a:lnTo>
                <a:lnTo>
                  <a:pt x="1340" y="563"/>
                </a:lnTo>
                <a:lnTo>
                  <a:pt x="1365" y="603"/>
                </a:lnTo>
                <a:lnTo>
                  <a:pt x="1388" y="635"/>
                </a:lnTo>
                <a:lnTo>
                  <a:pt x="1407" y="661"/>
                </a:lnTo>
                <a:lnTo>
                  <a:pt x="1427" y="687"/>
                </a:lnTo>
                <a:lnTo>
                  <a:pt x="1448" y="715"/>
                </a:lnTo>
                <a:lnTo>
                  <a:pt x="1472" y="741"/>
                </a:lnTo>
                <a:lnTo>
                  <a:pt x="1496" y="769"/>
                </a:lnTo>
                <a:lnTo>
                  <a:pt x="1524" y="796"/>
                </a:lnTo>
                <a:lnTo>
                  <a:pt x="1554" y="823"/>
                </a:lnTo>
                <a:lnTo>
                  <a:pt x="1588" y="849"/>
                </a:lnTo>
                <a:lnTo>
                  <a:pt x="1623" y="875"/>
                </a:lnTo>
                <a:lnTo>
                  <a:pt x="1663" y="901"/>
                </a:lnTo>
                <a:lnTo>
                  <a:pt x="1707" y="925"/>
                </a:lnTo>
                <a:lnTo>
                  <a:pt x="1755" y="948"/>
                </a:lnTo>
                <a:lnTo>
                  <a:pt x="1808" y="970"/>
                </a:lnTo>
                <a:lnTo>
                  <a:pt x="1866" y="991"/>
                </a:lnTo>
                <a:lnTo>
                  <a:pt x="1929" y="1010"/>
                </a:lnTo>
                <a:lnTo>
                  <a:pt x="1998" y="1026"/>
                </a:lnTo>
                <a:lnTo>
                  <a:pt x="2026" y="1033"/>
                </a:lnTo>
                <a:lnTo>
                  <a:pt x="2058" y="1037"/>
                </a:lnTo>
                <a:lnTo>
                  <a:pt x="2093" y="1041"/>
                </a:lnTo>
                <a:lnTo>
                  <a:pt x="2131" y="1043"/>
                </a:lnTo>
                <a:lnTo>
                  <a:pt x="2171" y="1045"/>
                </a:lnTo>
                <a:lnTo>
                  <a:pt x="2214" y="1045"/>
                </a:lnTo>
                <a:lnTo>
                  <a:pt x="2258" y="1045"/>
                </a:lnTo>
                <a:lnTo>
                  <a:pt x="2304" y="1044"/>
                </a:lnTo>
                <a:lnTo>
                  <a:pt x="2350" y="1044"/>
                </a:lnTo>
                <a:lnTo>
                  <a:pt x="2397" y="1042"/>
                </a:lnTo>
                <a:lnTo>
                  <a:pt x="2444" y="1041"/>
                </a:lnTo>
                <a:lnTo>
                  <a:pt x="2491" y="1039"/>
                </a:lnTo>
                <a:lnTo>
                  <a:pt x="2537" y="1038"/>
                </a:lnTo>
                <a:lnTo>
                  <a:pt x="2584" y="1036"/>
                </a:lnTo>
                <a:lnTo>
                  <a:pt x="2629" y="1035"/>
                </a:lnTo>
                <a:lnTo>
                  <a:pt x="2673" y="1033"/>
                </a:lnTo>
                <a:lnTo>
                  <a:pt x="2694" y="1033"/>
                </a:lnTo>
                <a:lnTo>
                  <a:pt x="2724" y="1033"/>
                </a:lnTo>
                <a:lnTo>
                  <a:pt x="2760" y="1033"/>
                </a:lnTo>
                <a:lnTo>
                  <a:pt x="2804" y="1033"/>
                </a:lnTo>
                <a:lnTo>
                  <a:pt x="2850" y="1033"/>
                </a:lnTo>
                <a:lnTo>
                  <a:pt x="2900" y="1033"/>
                </a:lnTo>
                <a:lnTo>
                  <a:pt x="2952" y="1033"/>
                </a:lnTo>
                <a:lnTo>
                  <a:pt x="3005" y="1033"/>
                </a:lnTo>
                <a:lnTo>
                  <a:pt x="3056" y="1033"/>
                </a:lnTo>
                <a:lnTo>
                  <a:pt x="3104" y="1033"/>
                </a:lnTo>
                <a:lnTo>
                  <a:pt x="3149" y="1033"/>
                </a:lnTo>
                <a:lnTo>
                  <a:pt x="3189" y="1033"/>
                </a:lnTo>
                <a:lnTo>
                  <a:pt x="3222" y="1033"/>
                </a:lnTo>
                <a:lnTo>
                  <a:pt x="3248" y="1033"/>
                </a:lnTo>
                <a:lnTo>
                  <a:pt x="3264" y="1033"/>
                </a:lnTo>
                <a:lnTo>
                  <a:pt x="3270" y="1033"/>
                </a:lnTo>
              </a:path>
            </a:pathLst>
          </a:custGeom>
          <a:noFill/>
          <a:ln w="31369" cap="flat" cmpd="sng">
            <a:solidFill>
              <a:srgbClr val="FF0000"/>
            </a:solidFill>
            <a:prstDash val="solid"/>
            <a:round/>
            <a:headEnd type="none" w="med" len="med"/>
            <a:tailEnd type="none" w="med" len="med"/>
          </a:ln>
          <a:effectLst/>
        </p:spPr>
        <p:txBody>
          <a:bodyPr/>
          <a:lstStyle/>
          <a:p>
            <a:pPr fontAlgn="base">
              <a:spcBef>
                <a:spcPct val="0"/>
              </a:spcBef>
              <a:spcAft>
                <a:spcPct val="0"/>
              </a:spcAft>
            </a:pPr>
            <a:endParaRPr lang="it-IT" smtClean="0">
              <a:solidFill>
                <a:srgbClr val="FFFFFF"/>
              </a:solidFill>
            </a:endParaRPr>
          </a:p>
        </p:txBody>
      </p:sp>
      <p:sp>
        <p:nvSpPr>
          <p:cNvPr id="235524" name="Freeform 4"/>
          <p:cNvSpPr>
            <a:spLocks/>
          </p:cNvSpPr>
          <p:nvPr/>
        </p:nvSpPr>
        <p:spPr bwMode="auto">
          <a:xfrm>
            <a:off x="4284663" y="3644900"/>
            <a:ext cx="3946525" cy="1770063"/>
          </a:xfrm>
          <a:custGeom>
            <a:avLst/>
            <a:gdLst/>
            <a:ahLst/>
            <a:cxnLst>
              <a:cxn ang="0">
                <a:pos x="4" y="1237"/>
              </a:cxn>
              <a:cxn ang="0">
                <a:pos x="27" y="1204"/>
              </a:cxn>
              <a:cxn ang="0">
                <a:pos x="62" y="1153"/>
              </a:cxn>
              <a:cxn ang="0">
                <a:pos x="99" y="1098"/>
              </a:cxn>
              <a:cxn ang="0">
                <a:pos x="131" y="1047"/>
              </a:cxn>
              <a:cxn ang="0">
                <a:pos x="159" y="994"/>
              </a:cxn>
              <a:cxn ang="0">
                <a:pos x="199" y="899"/>
              </a:cxn>
              <a:cxn ang="0">
                <a:pos x="241" y="789"/>
              </a:cxn>
              <a:cxn ang="0">
                <a:pos x="281" y="674"/>
              </a:cxn>
              <a:cxn ang="0">
                <a:pos x="316" y="565"/>
              </a:cxn>
              <a:cxn ang="0">
                <a:pos x="346" y="473"/>
              </a:cxn>
              <a:cxn ang="0">
                <a:pos x="367" y="388"/>
              </a:cxn>
              <a:cxn ang="0">
                <a:pos x="392" y="274"/>
              </a:cxn>
              <a:cxn ang="0">
                <a:pos x="417" y="157"/>
              </a:cxn>
              <a:cxn ang="0">
                <a:pos x="442" y="59"/>
              </a:cxn>
              <a:cxn ang="0">
                <a:pos x="464" y="6"/>
              </a:cxn>
              <a:cxn ang="0">
                <a:pos x="503" y="7"/>
              </a:cxn>
              <a:cxn ang="0">
                <a:pos x="544" y="44"/>
              </a:cxn>
              <a:cxn ang="0">
                <a:pos x="582" y="98"/>
              </a:cxn>
              <a:cxn ang="0">
                <a:pos x="612" y="162"/>
              </a:cxn>
              <a:cxn ang="0">
                <a:pos x="640" y="220"/>
              </a:cxn>
              <a:cxn ang="0">
                <a:pos x="670" y="276"/>
              </a:cxn>
              <a:cxn ang="0">
                <a:pos x="714" y="369"/>
              </a:cxn>
              <a:cxn ang="0">
                <a:pos x="761" y="480"/>
              </a:cxn>
              <a:cxn ang="0">
                <a:pos x="807" y="592"/>
              </a:cxn>
              <a:cxn ang="0">
                <a:pos x="856" y="697"/>
              </a:cxn>
              <a:cxn ang="0">
                <a:pos x="906" y="777"/>
              </a:cxn>
              <a:cxn ang="0">
                <a:pos x="965" y="849"/>
              </a:cxn>
              <a:cxn ang="0">
                <a:pos x="1045" y="930"/>
              </a:cxn>
              <a:cxn ang="0">
                <a:pos x="1133" y="1013"/>
              </a:cxn>
              <a:cxn ang="0">
                <a:pos x="1224" y="1088"/>
              </a:cxn>
              <a:cxn ang="0">
                <a:pos x="1307" y="1147"/>
              </a:cxn>
              <a:cxn ang="0">
                <a:pos x="1366" y="1178"/>
              </a:cxn>
              <a:cxn ang="0">
                <a:pos x="1431" y="1205"/>
              </a:cxn>
              <a:cxn ang="0">
                <a:pos x="1506" y="1228"/>
              </a:cxn>
              <a:cxn ang="0">
                <a:pos x="1580" y="1249"/>
              </a:cxn>
              <a:cxn ang="0">
                <a:pos x="1649" y="1260"/>
              </a:cxn>
              <a:cxn ang="0">
                <a:pos x="1715" y="1263"/>
              </a:cxn>
              <a:cxn ang="0">
                <a:pos x="1811" y="1261"/>
              </a:cxn>
              <a:cxn ang="0">
                <a:pos x="1915" y="1258"/>
              </a:cxn>
              <a:cxn ang="0">
                <a:pos x="2020" y="1254"/>
              </a:cxn>
              <a:cxn ang="0">
                <a:pos x="2118" y="1251"/>
              </a:cxn>
              <a:cxn ang="0">
                <a:pos x="2202" y="1249"/>
              </a:cxn>
              <a:cxn ang="0">
                <a:pos x="2299" y="1250"/>
              </a:cxn>
              <a:cxn ang="0">
                <a:pos x="2428" y="1252"/>
              </a:cxn>
              <a:cxn ang="0">
                <a:pos x="2559" y="1254"/>
              </a:cxn>
              <a:cxn ang="0">
                <a:pos x="2668" y="1256"/>
              </a:cxn>
              <a:cxn ang="0">
                <a:pos x="2728" y="1256"/>
              </a:cxn>
            </a:cxnLst>
            <a:rect l="0" t="0" r="r" b="b"/>
            <a:pathLst>
              <a:path w="2734" h="1264">
                <a:moveTo>
                  <a:pt x="0" y="1243"/>
                </a:moveTo>
                <a:lnTo>
                  <a:pt x="0" y="1242"/>
                </a:lnTo>
                <a:lnTo>
                  <a:pt x="4" y="1237"/>
                </a:lnTo>
                <a:lnTo>
                  <a:pt x="10" y="1228"/>
                </a:lnTo>
                <a:lnTo>
                  <a:pt x="18" y="1217"/>
                </a:lnTo>
                <a:lnTo>
                  <a:pt x="27" y="1204"/>
                </a:lnTo>
                <a:lnTo>
                  <a:pt x="38" y="1189"/>
                </a:lnTo>
                <a:lnTo>
                  <a:pt x="49" y="1172"/>
                </a:lnTo>
                <a:lnTo>
                  <a:pt x="62" y="1153"/>
                </a:lnTo>
                <a:lnTo>
                  <a:pt x="74" y="1136"/>
                </a:lnTo>
                <a:lnTo>
                  <a:pt x="87" y="1117"/>
                </a:lnTo>
                <a:lnTo>
                  <a:pt x="99" y="1098"/>
                </a:lnTo>
                <a:lnTo>
                  <a:pt x="111" y="1080"/>
                </a:lnTo>
                <a:lnTo>
                  <a:pt x="122" y="1063"/>
                </a:lnTo>
                <a:lnTo>
                  <a:pt x="131" y="1047"/>
                </a:lnTo>
                <a:lnTo>
                  <a:pt x="140" y="1032"/>
                </a:lnTo>
                <a:lnTo>
                  <a:pt x="147" y="1019"/>
                </a:lnTo>
                <a:lnTo>
                  <a:pt x="159" y="994"/>
                </a:lnTo>
                <a:lnTo>
                  <a:pt x="172" y="965"/>
                </a:lnTo>
                <a:lnTo>
                  <a:pt x="185" y="933"/>
                </a:lnTo>
                <a:lnTo>
                  <a:pt x="199" y="899"/>
                </a:lnTo>
                <a:lnTo>
                  <a:pt x="213" y="863"/>
                </a:lnTo>
                <a:lnTo>
                  <a:pt x="227" y="826"/>
                </a:lnTo>
                <a:lnTo>
                  <a:pt x="241" y="789"/>
                </a:lnTo>
                <a:lnTo>
                  <a:pt x="255" y="750"/>
                </a:lnTo>
                <a:lnTo>
                  <a:pt x="267" y="712"/>
                </a:lnTo>
                <a:lnTo>
                  <a:pt x="281" y="674"/>
                </a:lnTo>
                <a:lnTo>
                  <a:pt x="293" y="636"/>
                </a:lnTo>
                <a:lnTo>
                  <a:pt x="305" y="599"/>
                </a:lnTo>
                <a:lnTo>
                  <a:pt x="316" y="565"/>
                </a:lnTo>
                <a:lnTo>
                  <a:pt x="326" y="532"/>
                </a:lnTo>
                <a:lnTo>
                  <a:pt x="336" y="501"/>
                </a:lnTo>
                <a:lnTo>
                  <a:pt x="346" y="473"/>
                </a:lnTo>
                <a:lnTo>
                  <a:pt x="352" y="449"/>
                </a:lnTo>
                <a:lnTo>
                  <a:pt x="360" y="420"/>
                </a:lnTo>
                <a:lnTo>
                  <a:pt x="367" y="388"/>
                </a:lnTo>
                <a:lnTo>
                  <a:pt x="375" y="351"/>
                </a:lnTo>
                <a:lnTo>
                  <a:pt x="383" y="314"/>
                </a:lnTo>
                <a:lnTo>
                  <a:pt x="392" y="274"/>
                </a:lnTo>
                <a:lnTo>
                  <a:pt x="401" y="235"/>
                </a:lnTo>
                <a:lnTo>
                  <a:pt x="409" y="194"/>
                </a:lnTo>
                <a:lnTo>
                  <a:pt x="417" y="157"/>
                </a:lnTo>
                <a:lnTo>
                  <a:pt x="425" y="121"/>
                </a:lnTo>
                <a:lnTo>
                  <a:pt x="433" y="89"/>
                </a:lnTo>
                <a:lnTo>
                  <a:pt x="442" y="59"/>
                </a:lnTo>
                <a:lnTo>
                  <a:pt x="449" y="36"/>
                </a:lnTo>
                <a:lnTo>
                  <a:pt x="457" y="17"/>
                </a:lnTo>
                <a:lnTo>
                  <a:pt x="464" y="6"/>
                </a:lnTo>
                <a:lnTo>
                  <a:pt x="471" y="0"/>
                </a:lnTo>
                <a:lnTo>
                  <a:pt x="487" y="2"/>
                </a:lnTo>
                <a:lnTo>
                  <a:pt x="503" y="7"/>
                </a:lnTo>
                <a:lnTo>
                  <a:pt x="516" y="16"/>
                </a:lnTo>
                <a:lnTo>
                  <a:pt x="532" y="28"/>
                </a:lnTo>
                <a:lnTo>
                  <a:pt x="544" y="44"/>
                </a:lnTo>
                <a:lnTo>
                  <a:pt x="558" y="60"/>
                </a:lnTo>
                <a:lnTo>
                  <a:pt x="570" y="79"/>
                </a:lnTo>
                <a:lnTo>
                  <a:pt x="582" y="98"/>
                </a:lnTo>
                <a:lnTo>
                  <a:pt x="593" y="120"/>
                </a:lnTo>
                <a:lnTo>
                  <a:pt x="603" y="141"/>
                </a:lnTo>
                <a:lnTo>
                  <a:pt x="612" y="162"/>
                </a:lnTo>
                <a:lnTo>
                  <a:pt x="623" y="183"/>
                </a:lnTo>
                <a:lnTo>
                  <a:pt x="631" y="203"/>
                </a:lnTo>
                <a:lnTo>
                  <a:pt x="640" y="220"/>
                </a:lnTo>
                <a:lnTo>
                  <a:pt x="647" y="238"/>
                </a:lnTo>
                <a:lnTo>
                  <a:pt x="656" y="250"/>
                </a:lnTo>
                <a:lnTo>
                  <a:pt x="670" y="276"/>
                </a:lnTo>
                <a:lnTo>
                  <a:pt x="684" y="305"/>
                </a:lnTo>
                <a:lnTo>
                  <a:pt x="698" y="336"/>
                </a:lnTo>
                <a:lnTo>
                  <a:pt x="714" y="369"/>
                </a:lnTo>
                <a:lnTo>
                  <a:pt x="729" y="405"/>
                </a:lnTo>
                <a:lnTo>
                  <a:pt x="745" y="442"/>
                </a:lnTo>
                <a:lnTo>
                  <a:pt x="761" y="480"/>
                </a:lnTo>
                <a:lnTo>
                  <a:pt x="776" y="517"/>
                </a:lnTo>
                <a:lnTo>
                  <a:pt x="792" y="555"/>
                </a:lnTo>
                <a:lnTo>
                  <a:pt x="807" y="592"/>
                </a:lnTo>
                <a:lnTo>
                  <a:pt x="823" y="629"/>
                </a:lnTo>
                <a:lnTo>
                  <a:pt x="840" y="663"/>
                </a:lnTo>
                <a:lnTo>
                  <a:pt x="856" y="697"/>
                </a:lnTo>
                <a:lnTo>
                  <a:pt x="873" y="726"/>
                </a:lnTo>
                <a:lnTo>
                  <a:pt x="889" y="754"/>
                </a:lnTo>
                <a:lnTo>
                  <a:pt x="906" y="777"/>
                </a:lnTo>
                <a:lnTo>
                  <a:pt x="923" y="800"/>
                </a:lnTo>
                <a:lnTo>
                  <a:pt x="943" y="824"/>
                </a:lnTo>
                <a:lnTo>
                  <a:pt x="965" y="849"/>
                </a:lnTo>
                <a:lnTo>
                  <a:pt x="990" y="875"/>
                </a:lnTo>
                <a:lnTo>
                  <a:pt x="1016" y="903"/>
                </a:lnTo>
                <a:lnTo>
                  <a:pt x="1045" y="930"/>
                </a:lnTo>
                <a:lnTo>
                  <a:pt x="1074" y="958"/>
                </a:lnTo>
                <a:lnTo>
                  <a:pt x="1104" y="985"/>
                </a:lnTo>
                <a:lnTo>
                  <a:pt x="1133" y="1013"/>
                </a:lnTo>
                <a:lnTo>
                  <a:pt x="1163" y="1039"/>
                </a:lnTo>
                <a:lnTo>
                  <a:pt x="1193" y="1065"/>
                </a:lnTo>
                <a:lnTo>
                  <a:pt x="1224" y="1088"/>
                </a:lnTo>
                <a:lnTo>
                  <a:pt x="1252" y="1110"/>
                </a:lnTo>
                <a:lnTo>
                  <a:pt x="1281" y="1130"/>
                </a:lnTo>
                <a:lnTo>
                  <a:pt x="1307" y="1147"/>
                </a:lnTo>
                <a:lnTo>
                  <a:pt x="1332" y="1161"/>
                </a:lnTo>
                <a:lnTo>
                  <a:pt x="1348" y="1170"/>
                </a:lnTo>
                <a:lnTo>
                  <a:pt x="1366" y="1178"/>
                </a:lnTo>
                <a:lnTo>
                  <a:pt x="1386" y="1187"/>
                </a:lnTo>
                <a:lnTo>
                  <a:pt x="1408" y="1196"/>
                </a:lnTo>
                <a:lnTo>
                  <a:pt x="1431" y="1205"/>
                </a:lnTo>
                <a:lnTo>
                  <a:pt x="1455" y="1213"/>
                </a:lnTo>
                <a:lnTo>
                  <a:pt x="1480" y="1221"/>
                </a:lnTo>
                <a:lnTo>
                  <a:pt x="1506" y="1228"/>
                </a:lnTo>
                <a:lnTo>
                  <a:pt x="1530" y="1236"/>
                </a:lnTo>
                <a:lnTo>
                  <a:pt x="1556" y="1243"/>
                </a:lnTo>
                <a:lnTo>
                  <a:pt x="1580" y="1249"/>
                </a:lnTo>
                <a:lnTo>
                  <a:pt x="1604" y="1253"/>
                </a:lnTo>
                <a:lnTo>
                  <a:pt x="1627" y="1257"/>
                </a:lnTo>
                <a:lnTo>
                  <a:pt x="1649" y="1260"/>
                </a:lnTo>
                <a:lnTo>
                  <a:pt x="1668" y="1263"/>
                </a:lnTo>
                <a:lnTo>
                  <a:pt x="1687" y="1263"/>
                </a:lnTo>
                <a:lnTo>
                  <a:pt x="1715" y="1263"/>
                </a:lnTo>
                <a:lnTo>
                  <a:pt x="1745" y="1263"/>
                </a:lnTo>
                <a:lnTo>
                  <a:pt x="1777" y="1263"/>
                </a:lnTo>
                <a:lnTo>
                  <a:pt x="1811" y="1261"/>
                </a:lnTo>
                <a:lnTo>
                  <a:pt x="1846" y="1261"/>
                </a:lnTo>
                <a:lnTo>
                  <a:pt x="1880" y="1259"/>
                </a:lnTo>
                <a:lnTo>
                  <a:pt x="1915" y="1258"/>
                </a:lnTo>
                <a:lnTo>
                  <a:pt x="1951" y="1256"/>
                </a:lnTo>
                <a:lnTo>
                  <a:pt x="1986" y="1256"/>
                </a:lnTo>
                <a:lnTo>
                  <a:pt x="2020" y="1254"/>
                </a:lnTo>
                <a:lnTo>
                  <a:pt x="2054" y="1253"/>
                </a:lnTo>
                <a:lnTo>
                  <a:pt x="2088" y="1251"/>
                </a:lnTo>
                <a:lnTo>
                  <a:pt x="2118" y="1251"/>
                </a:lnTo>
                <a:lnTo>
                  <a:pt x="2149" y="1250"/>
                </a:lnTo>
                <a:lnTo>
                  <a:pt x="2176" y="1250"/>
                </a:lnTo>
                <a:lnTo>
                  <a:pt x="2202" y="1249"/>
                </a:lnTo>
                <a:lnTo>
                  <a:pt x="2229" y="1250"/>
                </a:lnTo>
                <a:lnTo>
                  <a:pt x="2262" y="1250"/>
                </a:lnTo>
                <a:lnTo>
                  <a:pt x="2299" y="1250"/>
                </a:lnTo>
                <a:lnTo>
                  <a:pt x="2340" y="1250"/>
                </a:lnTo>
                <a:lnTo>
                  <a:pt x="2383" y="1252"/>
                </a:lnTo>
                <a:lnTo>
                  <a:pt x="2428" y="1252"/>
                </a:lnTo>
                <a:lnTo>
                  <a:pt x="2472" y="1253"/>
                </a:lnTo>
                <a:lnTo>
                  <a:pt x="2517" y="1253"/>
                </a:lnTo>
                <a:lnTo>
                  <a:pt x="2559" y="1254"/>
                </a:lnTo>
                <a:lnTo>
                  <a:pt x="2600" y="1254"/>
                </a:lnTo>
                <a:lnTo>
                  <a:pt x="2636" y="1256"/>
                </a:lnTo>
                <a:lnTo>
                  <a:pt x="2668" y="1256"/>
                </a:lnTo>
                <a:lnTo>
                  <a:pt x="2694" y="1256"/>
                </a:lnTo>
                <a:lnTo>
                  <a:pt x="2715" y="1256"/>
                </a:lnTo>
                <a:lnTo>
                  <a:pt x="2728" y="1256"/>
                </a:lnTo>
                <a:lnTo>
                  <a:pt x="2733" y="1256"/>
                </a:lnTo>
              </a:path>
            </a:pathLst>
          </a:custGeom>
          <a:noFill/>
          <a:ln w="31369" cap="flat" cmpd="sng">
            <a:solidFill>
              <a:srgbClr val="00FF00"/>
            </a:solidFill>
            <a:prstDash val="solid"/>
            <a:round/>
            <a:headEnd type="none" w="med" len="med"/>
            <a:tailEnd type="none" w="med" len="med"/>
          </a:ln>
          <a:effectLst/>
        </p:spPr>
        <p:txBody>
          <a:bodyPr/>
          <a:lstStyle/>
          <a:p>
            <a:pPr fontAlgn="base">
              <a:spcBef>
                <a:spcPct val="0"/>
              </a:spcBef>
              <a:spcAft>
                <a:spcPct val="0"/>
              </a:spcAft>
            </a:pPr>
            <a:endParaRPr lang="it-IT" smtClean="0">
              <a:solidFill>
                <a:srgbClr val="FFFFFF"/>
              </a:solidFill>
            </a:endParaRPr>
          </a:p>
        </p:txBody>
      </p:sp>
      <p:sp>
        <p:nvSpPr>
          <p:cNvPr id="235525" name="Freeform 5"/>
          <p:cNvSpPr>
            <a:spLocks/>
          </p:cNvSpPr>
          <p:nvPr/>
        </p:nvSpPr>
        <p:spPr bwMode="auto">
          <a:xfrm>
            <a:off x="4343400" y="2362200"/>
            <a:ext cx="3648075" cy="3065463"/>
          </a:xfrm>
          <a:custGeom>
            <a:avLst/>
            <a:gdLst/>
            <a:ahLst/>
            <a:cxnLst>
              <a:cxn ang="0">
                <a:pos x="3" y="2184"/>
              </a:cxn>
              <a:cxn ang="0">
                <a:pos x="19" y="2165"/>
              </a:cxn>
              <a:cxn ang="0">
                <a:pos x="47" y="2129"/>
              </a:cxn>
              <a:cxn ang="0">
                <a:pos x="81" y="2079"/>
              </a:cxn>
              <a:cxn ang="0">
                <a:pos x="123" y="2014"/>
              </a:cxn>
              <a:cxn ang="0">
                <a:pos x="165" y="1941"/>
              </a:cxn>
              <a:cxn ang="0">
                <a:pos x="202" y="1867"/>
              </a:cxn>
              <a:cxn ang="0">
                <a:pos x="239" y="1784"/>
              </a:cxn>
              <a:cxn ang="0">
                <a:pos x="276" y="1687"/>
              </a:cxn>
              <a:cxn ang="0">
                <a:pos x="313" y="1575"/>
              </a:cxn>
              <a:cxn ang="0">
                <a:pos x="350" y="1444"/>
              </a:cxn>
              <a:cxn ang="0">
                <a:pos x="360" y="1406"/>
              </a:cxn>
              <a:cxn ang="0">
                <a:pos x="376" y="1358"/>
              </a:cxn>
              <a:cxn ang="0">
                <a:pos x="393" y="1313"/>
              </a:cxn>
              <a:cxn ang="0">
                <a:pos x="413" y="1274"/>
              </a:cxn>
              <a:cxn ang="0">
                <a:pos x="431" y="1252"/>
              </a:cxn>
              <a:cxn ang="0">
                <a:pos x="477" y="1250"/>
              </a:cxn>
              <a:cxn ang="0">
                <a:pos x="530" y="1281"/>
              </a:cxn>
              <a:cxn ang="0">
                <a:pos x="585" y="1336"/>
              </a:cxn>
              <a:cxn ang="0">
                <a:pos x="646" y="1403"/>
              </a:cxn>
              <a:cxn ang="0">
                <a:pos x="722" y="1465"/>
              </a:cxn>
              <a:cxn ang="0">
                <a:pos x="803" y="1504"/>
              </a:cxn>
              <a:cxn ang="0">
                <a:pos x="864" y="1511"/>
              </a:cxn>
              <a:cxn ang="0">
                <a:pos x="932" y="1505"/>
              </a:cxn>
              <a:cxn ang="0">
                <a:pos x="1002" y="1489"/>
              </a:cxn>
              <a:cxn ang="0">
                <a:pos x="1066" y="1465"/>
              </a:cxn>
              <a:cxn ang="0">
                <a:pos x="1122" y="1437"/>
              </a:cxn>
              <a:cxn ang="0">
                <a:pos x="1193" y="1375"/>
              </a:cxn>
              <a:cxn ang="0">
                <a:pos x="1262" y="1279"/>
              </a:cxn>
              <a:cxn ang="0">
                <a:pos x="1325" y="1170"/>
              </a:cxn>
              <a:cxn ang="0">
                <a:pos x="1381" y="1060"/>
              </a:cxn>
              <a:cxn ang="0">
                <a:pos x="1428" y="964"/>
              </a:cxn>
              <a:cxn ang="0">
                <a:pos x="1475" y="864"/>
              </a:cxn>
              <a:cxn ang="0">
                <a:pos x="1524" y="725"/>
              </a:cxn>
              <a:cxn ang="0">
                <a:pos x="1577" y="569"/>
              </a:cxn>
              <a:cxn ang="0">
                <a:pos x="1633" y="418"/>
              </a:cxn>
              <a:cxn ang="0">
                <a:pos x="1698" y="288"/>
              </a:cxn>
              <a:cxn ang="0">
                <a:pos x="1762" y="207"/>
              </a:cxn>
              <a:cxn ang="0">
                <a:pos x="1807" y="160"/>
              </a:cxn>
              <a:cxn ang="0">
                <a:pos x="1861" y="115"/>
              </a:cxn>
              <a:cxn ang="0">
                <a:pos x="1934" y="73"/>
              </a:cxn>
              <a:cxn ang="0">
                <a:pos x="2035" y="40"/>
              </a:cxn>
              <a:cxn ang="0">
                <a:pos x="2178" y="13"/>
              </a:cxn>
              <a:cxn ang="0">
                <a:pos x="2239" y="9"/>
              </a:cxn>
              <a:cxn ang="0">
                <a:pos x="2323" y="6"/>
              </a:cxn>
              <a:cxn ang="0">
                <a:pos x="2410" y="3"/>
              </a:cxn>
              <a:cxn ang="0">
                <a:pos x="2483" y="1"/>
              </a:cxn>
              <a:cxn ang="0">
                <a:pos x="2523" y="1"/>
              </a:cxn>
            </a:cxnLst>
            <a:rect l="0" t="0" r="r" b="b"/>
            <a:pathLst>
              <a:path w="2528" h="2188">
                <a:moveTo>
                  <a:pt x="0" y="2187"/>
                </a:moveTo>
                <a:lnTo>
                  <a:pt x="0" y="2186"/>
                </a:lnTo>
                <a:lnTo>
                  <a:pt x="3" y="2184"/>
                </a:lnTo>
                <a:lnTo>
                  <a:pt x="7" y="2179"/>
                </a:lnTo>
                <a:lnTo>
                  <a:pt x="13" y="2172"/>
                </a:lnTo>
                <a:lnTo>
                  <a:pt x="19" y="2165"/>
                </a:lnTo>
                <a:lnTo>
                  <a:pt x="27" y="2155"/>
                </a:lnTo>
                <a:lnTo>
                  <a:pt x="36" y="2143"/>
                </a:lnTo>
                <a:lnTo>
                  <a:pt x="47" y="2129"/>
                </a:lnTo>
                <a:lnTo>
                  <a:pt x="57" y="2114"/>
                </a:lnTo>
                <a:lnTo>
                  <a:pt x="69" y="2097"/>
                </a:lnTo>
                <a:lnTo>
                  <a:pt x="81" y="2079"/>
                </a:lnTo>
                <a:lnTo>
                  <a:pt x="95" y="2058"/>
                </a:lnTo>
                <a:lnTo>
                  <a:pt x="108" y="2038"/>
                </a:lnTo>
                <a:lnTo>
                  <a:pt x="123" y="2014"/>
                </a:lnTo>
                <a:lnTo>
                  <a:pt x="137" y="1990"/>
                </a:lnTo>
                <a:lnTo>
                  <a:pt x="153" y="1963"/>
                </a:lnTo>
                <a:lnTo>
                  <a:pt x="165" y="1941"/>
                </a:lnTo>
                <a:lnTo>
                  <a:pt x="177" y="1918"/>
                </a:lnTo>
                <a:lnTo>
                  <a:pt x="189" y="1893"/>
                </a:lnTo>
                <a:lnTo>
                  <a:pt x="202" y="1867"/>
                </a:lnTo>
                <a:lnTo>
                  <a:pt x="214" y="1841"/>
                </a:lnTo>
                <a:lnTo>
                  <a:pt x="227" y="1813"/>
                </a:lnTo>
                <a:lnTo>
                  <a:pt x="239" y="1784"/>
                </a:lnTo>
                <a:lnTo>
                  <a:pt x="251" y="1753"/>
                </a:lnTo>
                <a:lnTo>
                  <a:pt x="264" y="1721"/>
                </a:lnTo>
                <a:lnTo>
                  <a:pt x="276" y="1687"/>
                </a:lnTo>
                <a:lnTo>
                  <a:pt x="288" y="1652"/>
                </a:lnTo>
                <a:lnTo>
                  <a:pt x="300" y="1614"/>
                </a:lnTo>
                <a:lnTo>
                  <a:pt x="313" y="1575"/>
                </a:lnTo>
                <a:lnTo>
                  <a:pt x="325" y="1534"/>
                </a:lnTo>
                <a:lnTo>
                  <a:pt x="337" y="1490"/>
                </a:lnTo>
                <a:lnTo>
                  <a:pt x="350" y="1444"/>
                </a:lnTo>
                <a:lnTo>
                  <a:pt x="353" y="1433"/>
                </a:lnTo>
                <a:lnTo>
                  <a:pt x="356" y="1419"/>
                </a:lnTo>
                <a:lnTo>
                  <a:pt x="360" y="1406"/>
                </a:lnTo>
                <a:lnTo>
                  <a:pt x="365" y="1390"/>
                </a:lnTo>
                <a:lnTo>
                  <a:pt x="370" y="1374"/>
                </a:lnTo>
                <a:lnTo>
                  <a:pt x="376" y="1358"/>
                </a:lnTo>
                <a:lnTo>
                  <a:pt x="381" y="1343"/>
                </a:lnTo>
                <a:lnTo>
                  <a:pt x="388" y="1327"/>
                </a:lnTo>
                <a:lnTo>
                  <a:pt x="393" y="1313"/>
                </a:lnTo>
                <a:lnTo>
                  <a:pt x="400" y="1298"/>
                </a:lnTo>
                <a:lnTo>
                  <a:pt x="406" y="1285"/>
                </a:lnTo>
                <a:lnTo>
                  <a:pt x="413" y="1274"/>
                </a:lnTo>
                <a:lnTo>
                  <a:pt x="418" y="1265"/>
                </a:lnTo>
                <a:lnTo>
                  <a:pt x="425" y="1257"/>
                </a:lnTo>
                <a:lnTo>
                  <a:pt x="431" y="1252"/>
                </a:lnTo>
                <a:lnTo>
                  <a:pt x="438" y="1249"/>
                </a:lnTo>
                <a:lnTo>
                  <a:pt x="458" y="1247"/>
                </a:lnTo>
                <a:lnTo>
                  <a:pt x="477" y="1250"/>
                </a:lnTo>
                <a:lnTo>
                  <a:pt x="494" y="1257"/>
                </a:lnTo>
                <a:lnTo>
                  <a:pt x="513" y="1267"/>
                </a:lnTo>
                <a:lnTo>
                  <a:pt x="530" y="1281"/>
                </a:lnTo>
                <a:lnTo>
                  <a:pt x="548" y="1298"/>
                </a:lnTo>
                <a:lnTo>
                  <a:pt x="566" y="1317"/>
                </a:lnTo>
                <a:lnTo>
                  <a:pt x="585" y="1336"/>
                </a:lnTo>
                <a:lnTo>
                  <a:pt x="604" y="1358"/>
                </a:lnTo>
                <a:lnTo>
                  <a:pt x="624" y="1381"/>
                </a:lnTo>
                <a:lnTo>
                  <a:pt x="646" y="1403"/>
                </a:lnTo>
                <a:lnTo>
                  <a:pt x="670" y="1425"/>
                </a:lnTo>
                <a:lnTo>
                  <a:pt x="695" y="1446"/>
                </a:lnTo>
                <a:lnTo>
                  <a:pt x="722" y="1465"/>
                </a:lnTo>
                <a:lnTo>
                  <a:pt x="752" y="1484"/>
                </a:lnTo>
                <a:lnTo>
                  <a:pt x="786" y="1498"/>
                </a:lnTo>
                <a:lnTo>
                  <a:pt x="803" y="1504"/>
                </a:lnTo>
                <a:lnTo>
                  <a:pt x="822" y="1508"/>
                </a:lnTo>
                <a:lnTo>
                  <a:pt x="842" y="1511"/>
                </a:lnTo>
                <a:lnTo>
                  <a:pt x="864" y="1511"/>
                </a:lnTo>
                <a:lnTo>
                  <a:pt x="886" y="1511"/>
                </a:lnTo>
                <a:lnTo>
                  <a:pt x="909" y="1508"/>
                </a:lnTo>
                <a:lnTo>
                  <a:pt x="932" y="1505"/>
                </a:lnTo>
                <a:lnTo>
                  <a:pt x="956" y="1500"/>
                </a:lnTo>
                <a:lnTo>
                  <a:pt x="979" y="1495"/>
                </a:lnTo>
                <a:lnTo>
                  <a:pt x="1002" y="1489"/>
                </a:lnTo>
                <a:lnTo>
                  <a:pt x="1024" y="1482"/>
                </a:lnTo>
                <a:lnTo>
                  <a:pt x="1047" y="1473"/>
                </a:lnTo>
                <a:lnTo>
                  <a:pt x="1066" y="1465"/>
                </a:lnTo>
                <a:lnTo>
                  <a:pt x="1087" y="1456"/>
                </a:lnTo>
                <a:lnTo>
                  <a:pt x="1105" y="1447"/>
                </a:lnTo>
                <a:lnTo>
                  <a:pt x="1122" y="1437"/>
                </a:lnTo>
                <a:lnTo>
                  <a:pt x="1145" y="1421"/>
                </a:lnTo>
                <a:lnTo>
                  <a:pt x="1170" y="1399"/>
                </a:lnTo>
                <a:lnTo>
                  <a:pt x="1193" y="1375"/>
                </a:lnTo>
                <a:lnTo>
                  <a:pt x="1218" y="1345"/>
                </a:lnTo>
                <a:lnTo>
                  <a:pt x="1240" y="1314"/>
                </a:lnTo>
                <a:lnTo>
                  <a:pt x="1262" y="1279"/>
                </a:lnTo>
                <a:lnTo>
                  <a:pt x="1283" y="1244"/>
                </a:lnTo>
                <a:lnTo>
                  <a:pt x="1305" y="1207"/>
                </a:lnTo>
                <a:lnTo>
                  <a:pt x="1325" y="1170"/>
                </a:lnTo>
                <a:lnTo>
                  <a:pt x="1344" y="1133"/>
                </a:lnTo>
                <a:lnTo>
                  <a:pt x="1362" y="1096"/>
                </a:lnTo>
                <a:lnTo>
                  <a:pt x="1381" y="1060"/>
                </a:lnTo>
                <a:lnTo>
                  <a:pt x="1397" y="1026"/>
                </a:lnTo>
                <a:lnTo>
                  <a:pt x="1413" y="994"/>
                </a:lnTo>
                <a:lnTo>
                  <a:pt x="1428" y="964"/>
                </a:lnTo>
                <a:lnTo>
                  <a:pt x="1442" y="937"/>
                </a:lnTo>
                <a:lnTo>
                  <a:pt x="1458" y="903"/>
                </a:lnTo>
                <a:lnTo>
                  <a:pt x="1475" y="864"/>
                </a:lnTo>
                <a:lnTo>
                  <a:pt x="1491" y="821"/>
                </a:lnTo>
                <a:lnTo>
                  <a:pt x="1508" y="773"/>
                </a:lnTo>
                <a:lnTo>
                  <a:pt x="1524" y="725"/>
                </a:lnTo>
                <a:lnTo>
                  <a:pt x="1542" y="674"/>
                </a:lnTo>
                <a:lnTo>
                  <a:pt x="1559" y="622"/>
                </a:lnTo>
                <a:lnTo>
                  <a:pt x="1577" y="569"/>
                </a:lnTo>
                <a:lnTo>
                  <a:pt x="1594" y="518"/>
                </a:lnTo>
                <a:lnTo>
                  <a:pt x="1613" y="467"/>
                </a:lnTo>
                <a:lnTo>
                  <a:pt x="1633" y="418"/>
                </a:lnTo>
                <a:lnTo>
                  <a:pt x="1654" y="371"/>
                </a:lnTo>
                <a:lnTo>
                  <a:pt x="1675" y="327"/>
                </a:lnTo>
                <a:lnTo>
                  <a:pt x="1698" y="288"/>
                </a:lnTo>
                <a:lnTo>
                  <a:pt x="1722" y="253"/>
                </a:lnTo>
                <a:lnTo>
                  <a:pt x="1748" y="223"/>
                </a:lnTo>
                <a:lnTo>
                  <a:pt x="1762" y="207"/>
                </a:lnTo>
                <a:lnTo>
                  <a:pt x="1777" y="192"/>
                </a:lnTo>
                <a:lnTo>
                  <a:pt x="1792" y="176"/>
                </a:lnTo>
                <a:lnTo>
                  <a:pt x="1807" y="160"/>
                </a:lnTo>
                <a:lnTo>
                  <a:pt x="1823" y="145"/>
                </a:lnTo>
                <a:lnTo>
                  <a:pt x="1841" y="129"/>
                </a:lnTo>
                <a:lnTo>
                  <a:pt x="1861" y="115"/>
                </a:lnTo>
                <a:lnTo>
                  <a:pt x="1883" y="99"/>
                </a:lnTo>
                <a:lnTo>
                  <a:pt x="1906" y="87"/>
                </a:lnTo>
                <a:lnTo>
                  <a:pt x="1934" y="73"/>
                </a:lnTo>
                <a:lnTo>
                  <a:pt x="1963" y="61"/>
                </a:lnTo>
                <a:lnTo>
                  <a:pt x="1998" y="49"/>
                </a:lnTo>
                <a:lnTo>
                  <a:pt x="2035" y="40"/>
                </a:lnTo>
                <a:lnTo>
                  <a:pt x="2078" y="30"/>
                </a:lnTo>
                <a:lnTo>
                  <a:pt x="2125" y="21"/>
                </a:lnTo>
                <a:lnTo>
                  <a:pt x="2178" y="13"/>
                </a:lnTo>
                <a:lnTo>
                  <a:pt x="2194" y="13"/>
                </a:lnTo>
                <a:lnTo>
                  <a:pt x="2216" y="11"/>
                </a:lnTo>
                <a:lnTo>
                  <a:pt x="2239" y="9"/>
                </a:lnTo>
                <a:lnTo>
                  <a:pt x="2266" y="8"/>
                </a:lnTo>
                <a:lnTo>
                  <a:pt x="2293" y="8"/>
                </a:lnTo>
                <a:lnTo>
                  <a:pt x="2323" y="6"/>
                </a:lnTo>
                <a:lnTo>
                  <a:pt x="2353" y="5"/>
                </a:lnTo>
                <a:lnTo>
                  <a:pt x="2382" y="3"/>
                </a:lnTo>
                <a:lnTo>
                  <a:pt x="2410" y="3"/>
                </a:lnTo>
                <a:lnTo>
                  <a:pt x="2437" y="3"/>
                </a:lnTo>
                <a:lnTo>
                  <a:pt x="2461" y="3"/>
                </a:lnTo>
                <a:lnTo>
                  <a:pt x="2483" y="1"/>
                </a:lnTo>
                <a:lnTo>
                  <a:pt x="2501" y="1"/>
                </a:lnTo>
                <a:lnTo>
                  <a:pt x="2514" y="1"/>
                </a:lnTo>
                <a:lnTo>
                  <a:pt x="2523" y="1"/>
                </a:lnTo>
                <a:lnTo>
                  <a:pt x="2527" y="0"/>
                </a:lnTo>
              </a:path>
            </a:pathLst>
          </a:custGeom>
          <a:noFill/>
          <a:ln w="31369" cap="flat" cmpd="sng">
            <a:solidFill>
              <a:srgbClr val="FFCC00"/>
            </a:solidFill>
            <a:prstDash val="solid"/>
            <a:round/>
            <a:headEnd type="none" w="med" len="med"/>
            <a:tailEnd type="none" w="med" len="med"/>
          </a:ln>
          <a:effectLst/>
        </p:spPr>
        <p:txBody>
          <a:bodyPr/>
          <a:lstStyle/>
          <a:p>
            <a:pPr fontAlgn="base">
              <a:spcBef>
                <a:spcPct val="0"/>
              </a:spcBef>
              <a:spcAft>
                <a:spcPct val="0"/>
              </a:spcAft>
            </a:pPr>
            <a:endParaRPr lang="it-IT" smtClean="0">
              <a:solidFill>
                <a:srgbClr val="FFFFFF"/>
              </a:solidFill>
            </a:endParaRPr>
          </a:p>
        </p:txBody>
      </p:sp>
      <p:sp>
        <p:nvSpPr>
          <p:cNvPr id="235526" name="Line 6"/>
          <p:cNvSpPr>
            <a:spLocks noChangeShapeType="1"/>
          </p:cNvSpPr>
          <p:nvPr/>
        </p:nvSpPr>
        <p:spPr bwMode="auto">
          <a:xfrm>
            <a:off x="1763713" y="5445125"/>
            <a:ext cx="6053137" cy="0"/>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27" name="Line 7"/>
          <p:cNvSpPr>
            <a:spLocks noChangeShapeType="1"/>
          </p:cNvSpPr>
          <p:nvPr/>
        </p:nvSpPr>
        <p:spPr bwMode="auto">
          <a:xfrm flipV="1">
            <a:off x="3657600"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28" name="Line 8"/>
          <p:cNvSpPr>
            <a:spLocks noChangeShapeType="1"/>
          </p:cNvSpPr>
          <p:nvPr/>
        </p:nvSpPr>
        <p:spPr bwMode="auto">
          <a:xfrm flipV="1">
            <a:off x="4427538"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29" name="Line 9"/>
          <p:cNvSpPr>
            <a:spLocks noChangeShapeType="1"/>
          </p:cNvSpPr>
          <p:nvPr/>
        </p:nvSpPr>
        <p:spPr bwMode="auto">
          <a:xfrm flipV="1">
            <a:off x="5183188"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30" name="Line 10"/>
          <p:cNvSpPr>
            <a:spLocks noChangeShapeType="1"/>
          </p:cNvSpPr>
          <p:nvPr/>
        </p:nvSpPr>
        <p:spPr bwMode="auto">
          <a:xfrm flipV="1">
            <a:off x="5953125"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31" name="Line 11"/>
          <p:cNvSpPr>
            <a:spLocks noChangeShapeType="1"/>
          </p:cNvSpPr>
          <p:nvPr/>
        </p:nvSpPr>
        <p:spPr bwMode="auto">
          <a:xfrm flipV="1">
            <a:off x="6721475"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32" name="Line 12"/>
          <p:cNvSpPr>
            <a:spLocks noChangeShapeType="1"/>
          </p:cNvSpPr>
          <p:nvPr/>
        </p:nvSpPr>
        <p:spPr bwMode="auto">
          <a:xfrm flipV="1">
            <a:off x="7489825" y="5372100"/>
            <a:ext cx="0" cy="66675"/>
          </a:xfrm>
          <a:prstGeom prst="line">
            <a:avLst/>
          </a:prstGeom>
          <a:noFill/>
          <a:ln w="18923">
            <a:solidFill>
              <a:schemeClr val="bg1"/>
            </a:solidFill>
            <a:round/>
            <a:headEnd/>
            <a:tailEnd/>
          </a:ln>
          <a:effectLst/>
        </p:spPr>
        <p:txBody>
          <a:bodyPr/>
          <a:lstStyle/>
          <a:p>
            <a:pPr fontAlgn="base">
              <a:spcBef>
                <a:spcPct val="0"/>
              </a:spcBef>
              <a:spcAft>
                <a:spcPct val="0"/>
              </a:spcAft>
            </a:pPr>
            <a:endParaRPr lang="it-IT" smtClean="0">
              <a:solidFill>
                <a:srgbClr val="FFFFFF"/>
              </a:solidFill>
            </a:endParaRPr>
          </a:p>
        </p:txBody>
      </p:sp>
      <p:sp>
        <p:nvSpPr>
          <p:cNvPr id="235533" name="Line 13"/>
          <p:cNvSpPr>
            <a:spLocks noChangeShapeType="1"/>
          </p:cNvSpPr>
          <p:nvPr/>
        </p:nvSpPr>
        <p:spPr bwMode="auto">
          <a:xfrm>
            <a:off x="2897188" y="4775200"/>
            <a:ext cx="0" cy="633413"/>
          </a:xfrm>
          <a:prstGeom prst="line">
            <a:avLst/>
          </a:prstGeom>
          <a:noFill/>
          <a:ln w="18923">
            <a:solidFill>
              <a:srgbClr val="FFFF00"/>
            </a:solidFill>
            <a:round/>
            <a:headEnd/>
            <a:tailEnd type="triangle" w="med" len="med"/>
          </a:ln>
          <a:effectLst/>
        </p:spPr>
        <p:txBody>
          <a:bodyPr/>
          <a:lstStyle/>
          <a:p>
            <a:pPr fontAlgn="base">
              <a:spcBef>
                <a:spcPct val="0"/>
              </a:spcBef>
              <a:spcAft>
                <a:spcPct val="0"/>
              </a:spcAft>
            </a:pPr>
            <a:endParaRPr lang="it-IT" smtClean="0">
              <a:solidFill>
                <a:srgbClr val="FFFFFF"/>
              </a:solidFill>
            </a:endParaRPr>
          </a:p>
        </p:txBody>
      </p:sp>
      <p:sp>
        <p:nvSpPr>
          <p:cNvPr id="235534" name="Line 14"/>
          <p:cNvSpPr>
            <a:spLocks noChangeShapeType="1"/>
          </p:cNvSpPr>
          <p:nvPr/>
        </p:nvSpPr>
        <p:spPr bwMode="auto">
          <a:xfrm>
            <a:off x="2178050" y="5011738"/>
            <a:ext cx="0" cy="404812"/>
          </a:xfrm>
          <a:prstGeom prst="line">
            <a:avLst/>
          </a:prstGeom>
          <a:noFill/>
          <a:ln w="18923">
            <a:solidFill>
              <a:srgbClr val="FFFF00"/>
            </a:solidFill>
            <a:round/>
            <a:headEnd/>
            <a:tailEnd type="triangle" w="med" len="med"/>
          </a:ln>
          <a:effectLst/>
        </p:spPr>
        <p:txBody>
          <a:bodyPr/>
          <a:lstStyle/>
          <a:p>
            <a:pPr fontAlgn="base">
              <a:spcBef>
                <a:spcPct val="0"/>
              </a:spcBef>
              <a:spcAft>
                <a:spcPct val="0"/>
              </a:spcAft>
            </a:pPr>
            <a:endParaRPr lang="it-IT" smtClean="0">
              <a:solidFill>
                <a:srgbClr val="FFFFFF"/>
              </a:solidFill>
            </a:endParaRPr>
          </a:p>
        </p:txBody>
      </p:sp>
      <p:sp>
        <p:nvSpPr>
          <p:cNvPr id="235535" name="Text Box 15"/>
          <p:cNvSpPr txBox="1">
            <a:spLocks noChangeArrowheads="1"/>
          </p:cNvSpPr>
          <p:nvPr/>
        </p:nvSpPr>
        <p:spPr bwMode="auto">
          <a:xfrm>
            <a:off x="1693863" y="4654550"/>
            <a:ext cx="1154112" cy="236538"/>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r>
              <a:rPr lang="en-GB" sz="1500" smtClean="0">
                <a:solidFill>
                  <a:srgbClr val="FFFFFF"/>
                </a:solidFill>
                <a:latin typeface="Futura MdCn BT" charset="0"/>
              </a:rPr>
              <a:t>Esposizione</a:t>
            </a:r>
            <a:endParaRPr lang="en-GB" sz="2200" smtClean="0">
              <a:solidFill>
                <a:srgbClr val="FFFFFF"/>
              </a:solidFill>
              <a:latin typeface="Times New Roman" pitchFamily="18" charset="0"/>
            </a:endParaRPr>
          </a:p>
        </p:txBody>
      </p:sp>
      <p:sp>
        <p:nvSpPr>
          <p:cNvPr id="235536" name="Text Box 16"/>
          <p:cNvSpPr txBox="1">
            <a:spLocks noChangeArrowheads="1"/>
          </p:cNvSpPr>
          <p:nvPr/>
        </p:nvSpPr>
        <p:spPr bwMode="auto">
          <a:xfrm>
            <a:off x="2414588" y="4219575"/>
            <a:ext cx="1471612" cy="581025"/>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r>
              <a:rPr lang="en-GB" sz="1500" smtClean="0">
                <a:solidFill>
                  <a:srgbClr val="FFFFFF"/>
                </a:solidFill>
                <a:latin typeface="Futura MdCn BT" charset="0"/>
              </a:rPr>
              <a:t>Viremia</a:t>
            </a:r>
            <a:r>
              <a:rPr lang="it-IT" sz="1500" smtClean="0">
                <a:solidFill>
                  <a:srgbClr val="FFFFFF"/>
                </a:solidFill>
                <a:latin typeface="Futura MdCn BT" charset="0"/>
              </a:rPr>
              <a:t> </a:t>
            </a:r>
            <a:r>
              <a:rPr lang="en-GB" sz="1500" smtClean="0">
                <a:solidFill>
                  <a:srgbClr val="FFFFFF"/>
                </a:solidFill>
                <a:latin typeface="Futura MdCn BT" charset="0"/>
              </a:rPr>
              <a:t>(infettante)</a:t>
            </a:r>
            <a:endParaRPr lang="en-GB" sz="2200" smtClean="0">
              <a:solidFill>
                <a:srgbClr val="FFFFFF"/>
              </a:solidFill>
              <a:latin typeface="Times New Roman" pitchFamily="18" charset="0"/>
            </a:endParaRPr>
          </a:p>
        </p:txBody>
      </p:sp>
      <p:sp>
        <p:nvSpPr>
          <p:cNvPr id="235537" name="Text Box 17"/>
          <p:cNvSpPr txBox="1">
            <a:spLocks noChangeArrowheads="1"/>
          </p:cNvSpPr>
          <p:nvPr/>
        </p:nvSpPr>
        <p:spPr bwMode="auto">
          <a:xfrm>
            <a:off x="1908175" y="5516563"/>
            <a:ext cx="438150"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0</a:t>
            </a:r>
            <a:endParaRPr lang="en-GB" sz="2200" smtClean="0">
              <a:solidFill>
                <a:srgbClr val="FFCC00"/>
              </a:solidFill>
              <a:latin typeface="Times New Roman" pitchFamily="18" charset="0"/>
            </a:endParaRPr>
          </a:p>
        </p:txBody>
      </p:sp>
      <p:sp>
        <p:nvSpPr>
          <p:cNvPr id="235538" name="Text Box 18"/>
          <p:cNvSpPr txBox="1">
            <a:spLocks noChangeArrowheads="1"/>
          </p:cNvSpPr>
          <p:nvPr/>
        </p:nvSpPr>
        <p:spPr bwMode="auto">
          <a:xfrm>
            <a:off x="2667000" y="5486400"/>
            <a:ext cx="436563" cy="331788"/>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10</a:t>
            </a:r>
            <a:endParaRPr lang="en-GB" sz="2200" smtClean="0">
              <a:solidFill>
                <a:srgbClr val="FFCC00"/>
              </a:solidFill>
              <a:latin typeface="Times New Roman" pitchFamily="18" charset="0"/>
            </a:endParaRPr>
          </a:p>
        </p:txBody>
      </p:sp>
      <p:sp>
        <p:nvSpPr>
          <p:cNvPr id="235539" name="Text Box 19"/>
          <p:cNvSpPr txBox="1">
            <a:spLocks noChangeArrowheads="1"/>
          </p:cNvSpPr>
          <p:nvPr/>
        </p:nvSpPr>
        <p:spPr bwMode="auto">
          <a:xfrm>
            <a:off x="3436938" y="5484813"/>
            <a:ext cx="439737"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20</a:t>
            </a:r>
            <a:endParaRPr lang="en-GB" sz="1500" smtClean="0">
              <a:solidFill>
                <a:srgbClr val="FFCC00"/>
              </a:solidFill>
              <a:latin typeface="Times New Roman" pitchFamily="18" charset="0"/>
            </a:endParaRPr>
          </a:p>
        </p:txBody>
      </p:sp>
      <p:sp>
        <p:nvSpPr>
          <p:cNvPr id="235540" name="Text Box 20"/>
          <p:cNvSpPr txBox="1">
            <a:spLocks noChangeArrowheads="1"/>
          </p:cNvSpPr>
          <p:nvPr/>
        </p:nvSpPr>
        <p:spPr bwMode="auto">
          <a:xfrm>
            <a:off x="4230688" y="5484813"/>
            <a:ext cx="438150"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30</a:t>
            </a:r>
            <a:endParaRPr lang="en-GB" sz="2200" smtClean="0">
              <a:solidFill>
                <a:srgbClr val="FFCC00"/>
              </a:solidFill>
              <a:latin typeface="Times New Roman" pitchFamily="18" charset="0"/>
            </a:endParaRPr>
          </a:p>
        </p:txBody>
      </p:sp>
      <p:sp>
        <p:nvSpPr>
          <p:cNvPr id="235541" name="Text Box 21"/>
          <p:cNvSpPr txBox="1">
            <a:spLocks noChangeArrowheads="1"/>
          </p:cNvSpPr>
          <p:nvPr/>
        </p:nvSpPr>
        <p:spPr bwMode="auto">
          <a:xfrm>
            <a:off x="4967288" y="5484813"/>
            <a:ext cx="438150"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40</a:t>
            </a:r>
            <a:endParaRPr lang="en-GB" sz="2200" smtClean="0">
              <a:solidFill>
                <a:srgbClr val="FFCC00"/>
              </a:solidFill>
              <a:latin typeface="Times New Roman" pitchFamily="18" charset="0"/>
            </a:endParaRPr>
          </a:p>
        </p:txBody>
      </p:sp>
      <p:sp>
        <p:nvSpPr>
          <p:cNvPr id="235542" name="Text Box 22"/>
          <p:cNvSpPr txBox="1">
            <a:spLocks noChangeArrowheads="1"/>
          </p:cNvSpPr>
          <p:nvPr/>
        </p:nvSpPr>
        <p:spPr bwMode="auto">
          <a:xfrm>
            <a:off x="5770563" y="5484813"/>
            <a:ext cx="439737"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50</a:t>
            </a:r>
            <a:endParaRPr lang="en-GB" sz="2200" smtClean="0">
              <a:solidFill>
                <a:srgbClr val="FFCC00"/>
              </a:solidFill>
              <a:latin typeface="Times New Roman" pitchFamily="18" charset="0"/>
            </a:endParaRPr>
          </a:p>
        </p:txBody>
      </p:sp>
      <p:sp>
        <p:nvSpPr>
          <p:cNvPr id="235543" name="Text Box 23"/>
          <p:cNvSpPr txBox="1">
            <a:spLocks noChangeArrowheads="1"/>
          </p:cNvSpPr>
          <p:nvPr/>
        </p:nvSpPr>
        <p:spPr bwMode="auto">
          <a:xfrm>
            <a:off x="6508750" y="5484813"/>
            <a:ext cx="436563"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60</a:t>
            </a:r>
            <a:endParaRPr lang="en-GB" sz="2200" smtClean="0">
              <a:solidFill>
                <a:srgbClr val="FFCC00"/>
              </a:solidFill>
              <a:latin typeface="Times New Roman" pitchFamily="18" charset="0"/>
            </a:endParaRPr>
          </a:p>
        </p:txBody>
      </p:sp>
      <p:sp>
        <p:nvSpPr>
          <p:cNvPr id="235544" name="Text Box 24"/>
          <p:cNvSpPr txBox="1">
            <a:spLocks noChangeArrowheads="1"/>
          </p:cNvSpPr>
          <p:nvPr/>
        </p:nvSpPr>
        <p:spPr bwMode="auto">
          <a:xfrm>
            <a:off x="7289800" y="5484813"/>
            <a:ext cx="438150"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70</a:t>
            </a:r>
            <a:endParaRPr lang="en-GB" sz="2200" smtClean="0">
              <a:solidFill>
                <a:srgbClr val="FFCC00"/>
              </a:solidFill>
              <a:latin typeface="Times New Roman" pitchFamily="18" charset="0"/>
            </a:endParaRPr>
          </a:p>
        </p:txBody>
      </p:sp>
      <p:sp>
        <p:nvSpPr>
          <p:cNvPr id="235545" name="Text Box 25"/>
          <p:cNvSpPr txBox="1">
            <a:spLocks noChangeArrowheads="1"/>
          </p:cNvSpPr>
          <p:nvPr/>
        </p:nvSpPr>
        <p:spPr bwMode="auto">
          <a:xfrm>
            <a:off x="8026400" y="5484813"/>
            <a:ext cx="439738" cy="331787"/>
          </a:xfrm>
          <a:prstGeom prst="rect">
            <a:avLst/>
          </a:prstGeom>
          <a:noFill/>
          <a:ln w="9525">
            <a:noFill/>
            <a:miter lim="800000"/>
            <a:headEnd/>
            <a:tailEnd/>
          </a:ln>
          <a:effectLst/>
        </p:spPr>
        <p:txBody>
          <a:bodyPr lIns="0" tIns="0" rIns="0" bIns="0"/>
          <a:lstStyle/>
          <a:p>
            <a:pPr marL="395288" indent="-395288" algn="ctr" defTabSz="382588" fontAlgn="base">
              <a:spcBef>
                <a:spcPct val="0"/>
              </a:spcBef>
              <a:spcAft>
                <a:spcPct val="0"/>
              </a:spcAft>
              <a:buClr>
                <a:srgbClr val="000000"/>
              </a:buClr>
              <a:buSzPct val="90000"/>
              <a:buFont typeface="Monotype Sorts" pitchFamily="2" charset="2"/>
              <a:buNone/>
            </a:pPr>
            <a:r>
              <a:rPr lang="en-GB" sz="1500" smtClean="0">
                <a:solidFill>
                  <a:srgbClr val="FFCC00"/>
                </a:solidFill>
                <a:latin typeface="Futura MdCn BT" charset="0"/>
              </a:rPr>
              <a:t>80</a:t>
            </a:r>
            <a:endParaRPr lang="en-GB" sz="1500" smtClean="0">
              <a:solidFill>
                <a:srgbClr val="FFCC00"/>
              </a:solidFill>
              <a:latin typeface="Times New Roman" pitchFamily="18" charset="0"/>
            </a:endParaRPr>
          </a:p>
        </p:txBody>
      </p:sp>
      <p:sp>
        <p:nvSpPr>
          <p:cNvPr id="235546" name="Text Box 26"/>
          <p:cNvSpPr txBox="1">
            <a:spLocks noChangeArrowheads="1"/>
          </p:cNvSpPr>
          <p:nvPr/>
        </p:nvSpPr>
        <p:spPr bwMode="auto">
          <a:xfrm>
            <a:off x="7278688" y="4875213"/>
            <a:ext cx="1069975" cy="476250"/>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r>
              <a:rPr lang="en-GB" sz="1500" smtClean="0">
                <a:solidFill>
                  <a:srgbClr val="FFFFFF"/>
                </a:solidFill>
                <a:latin typeface="Futura MdCn BT" charset="0"/>
              </a:rPr>
              <a:t>HIVAg  (p24)</a:t>
            </a:r>
            <a:endParaRPr lang="en-GB" sz="2200" smtClean="0">
              <a:solidFill>
                <a:srgbClr val="FFFFFF"/>
              </a:solidFill>
              <a:latin typeface="Times New Roman" pitchFamily="18" charset="0"/>
            </a:endParaRPr>
          </a:p>
        </p:txBody>
      </p:sp>
      <p:sp>
        <p:nvSpPr>
          <p:cNvPr id="235547" name="Text Box 27"/>
          <p:cNvSpPr txBox="1">
            <a:spLocks noChangeArrowheads="1"/>
          </p:cNvSpPr>
          <p:nvPr/>
        </p:nvSpPr>
        <p:spPr bwMode="auto">
          <a:xfrm>
            <a:off x="6924675" y="4076700"/>
            <a:ext cx="1655763" cy="860425"/>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endParaRPr lang="en-GB" sz="2200" smtClean="0">
              <a:solidFill>
                <a:srgbClr val="FFFFFF"/>
              </a:solidFill>
              <a:latin typeface="Times New Roman" pitchFamily="18" charset="0"/>
            </a:endParaRPr>
          </a:p>
        </p:txBody>
      </p:sp>
      <p:sp>
        <p:nvSpPr>
          <p:cNvPr id="235548" name="Text Box 28"/>
          <p:cNvSpPr txBox="1">
            <a:spLocks noChangeArrowheads="1"/>
          </p:cNvSpPr>
          <p:nvPr/>
        </p:nvSpPr>
        <p:spPr bwMode="auto">
          <a:xfrm>
            <a:off x="7243763" y="2452688"/>
            <a:ext cx="1068387" cy="474662"/>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r>
              <a:rPr lang="en-GB" sz="1500" smtClean="0">
                <a:solidFill>
                  <a:srgbClr val="000066"/>
                </a:solidFill>
                <a:latin typeface="Futura MdCn BT" charset="0"/>
              </a:rPr>
              <a:t>anti-HIV</a:t>
            </a:r>
            <a:endParaRPr lang="en-GB" sz="2200" smtClean="0">
              <a:solidFill>
                <a:srgbClr val="000066"/>
              </a:solidFill>
              <a:latin typeface="Times New Roman" pitchFamily="18" charset="0"/>
            </a:endParaRPr>
          </a:p>
        </p:txBody>
      </p:sp>
      <p:sp>
        <p:nvSpPr>
          <p:cNvPr id="235549" name="Text Box 29"/>
          <p:cNvSpPr txBox="1">
            <a:spLocks noChangeArrowheads="1"/>
          </p:cNvSpPr>
          <p:nvPr/>
        </p:nvSpPr>
        <p:spPr bwMode="auto">
          <a:xfrm>
            <a:off x="4648200" y="2209800"/>
            <a:ext cx="1739900" cy="860425"/>
          </a:xfrm>
          <a:prstGeom prst="rect">
            <a:avLst/>
          </a:prstGeom>
          <a:noFill/>
          <a:ln w="9525">
            <a:noFill/>
            <a:miter lim="800000"/>
            <a:headEnd/>
            <a:tailEnd/>
          </a:ln>
          <a:effectLst/>
        </p:spPr>
        <p:txBody>
          <a:bodyPr lIns="0" tIns="0" rIns="0" bIns="0"/>
          <a:lstStyle/>
          <a:p>
            <a:pPr marL="349250" indent="-349250" algn="ctr" defTabSz="382588" fontAlgn="base">
              <a:spcBef>
                <a:spcPct val="0"/>
              </a:spcBef>
              <a:spcAft>
                <a:spcPct val="0"/>
              </a:spcAft>
              <a:buClr>
                <a:srgbClr val="000000"/>
              </a:buClr>
              <a:buSzPct val="90000"/>
              <a:buFont typeface="Monotype Sorts" pitchFamily="2" charset="2"/>
              <a:buNone/>
            </a:pPr>
            <a:r>
              <a:rPr lang="en-GB" sz="1500" smtClean="0">
                <a:solidFill>
                  <a:srgbClr val="FFFFFF"/>
                </a:solidFill>
                <a:latin typeface="Futura MdCn BT" charset="0"/>
              </a:rPr>
              <a:t>HIV-RNA (RT-PCR)</a:t>
            </a:r>
            <a:br>
              <a:rPr lang="en-GB" sz="1500" smtClean="0">
                <a:solidFill>
                  <a:srgbClr val="FFFFFF"/>
                </a:solidFill>
                <a:latin typeface="Futura MdCn BT" charset="0"/>
              </a:rPr>
            </a:br>
            <a:r>
              <a:rPr lang="en-GB" sz="1500" smtClean="0">
                <a:solidFill>
                  <a:srgbClr val="FFFFFF"/>
                </a:solidFill>
                <a:latin typeface="Futura MdCn BT" charset="0"/>
              </a:rPr>
              <a:t>nel plasma</a:t>
            </a:r>
            <a:endParaRPr lang="en-GB" sz="2200" smtClean="0">
              <a:solidFill>
                <a:srgbClr val="FFFFFF"/>
              </a:solidFill>
              <a:latin typeface="Times New Roman" pitchFamily="18" charset="0"/>
            </a:endParaRPr>
          </a:p>
        </p:txBody>
      </p:sp>
      <p:sp>
        <p:nvSpPr>
          <p:cNvPr id="235550" name="Rectangle 30"/>
          <p:cNvSpPr>
            <a:spLocks noChangeArrowheads="1"/>
          </p:cNvSpPr>
          <p:nvPr/>
        </p:nvSpPr>
        <p:spPr bwMode="auto">
          <a:xfrm>
            <a:off x="1692275" y="620713"/>
            <a:ext cx="7216775" cy="579437"/>
          </a:xfrm>
          <a:prstGeom prst="rect">
            <a:avLst/>
          </a:prstGeom>
          <a:noFill/>
          <a:ln w="38100">
            <a:noFill/>
            <a:miter lim="800000"/>
            <a:headEnd/>
            <a:tailEnd/>
          </a:ln>
          <a:effectLst/>
        </p:spPr>
        <p:txBody>
          <a:bodyPr wrap="none">
            <a:spAutoFit/>
          </a:bodyPr>
          <a:lstStyle/>
          <a:p>
            <a:pPr fontAlgn="base">
              <a:spcBef>
                <a:spcPct val="0"/>
              </a:spcBef>
              <a:spcAft>
                <a:spcPct val="0"/>
              </a:spcAft>
            </a:pPr>
            <a:r>
              <a:rPr lang="en-GB" sz="3200" b="1" smtClean="0">
                <a:solidFill>
                  <a:srgbClr val="00CCFF"/>
                </a:solidFill>
              </a:rPr>
              <a:t>Infezione da HIV - profilo sierologico</a:t>
            </a:r>
          </a:p>
        </p:txBody>
      </p:sp>
      <p:sp>
        <p:nvSpPr>
          <p:cNvPr id="235552" name="Line 32"/>
          <p:cNvSpPr>
            <a:spLocks noChangeShapeType="1"/>
          </p:cNvSpPr>
          <p:nvPr/>
        </p:nvSpPr>
        <p:spPr bwMode="auto">
          <a:xfrm>
            <a:off x="1547813" y="5516563"/>
            <a:ext cx="7272337" cy="0"/>
          </a:xfrm>
          <a:prstGeom prst="line">
            <a:avLst/>
          </a:prstGeom>
          <a:noFill/>
          <a:ln w="9525">
            <a:solidFill>
              <a:schemeClr val="tx1"/>
            </a:solidFill>
            <a:round/>
            <a:headEnd/>
            <a:tailEnd/>
          </a:ln>
          <a:effectLst>
            <a:prstShdw prst="shdw17" dist="17961" dir="2700000">
              <a:schemeClr val="tx1">
                <a:gamma/>
                <a:shade val="60000"/>
                <a:invGamma/>
              </a:schemeClr>
            </a:prstShdw>
          </a:effectLst>
        </p:spPr>
        <p:txBody>
          <a:bodyPr/>
          <a:lstStyle/>
          <a:p>
            <a:pPr fontAlgn="base">
              <a:spcBef>
                <a:spcPct val="0"/>
              </a:spcBef>
              <a:spcAft>
                <a:spcPct val="0"/>
              </a:spcAft>
            </a:pPr>
            <a:endParaRPr lang="it-IT" smtClean="0">
              <a:solidFill>
                <a:srgbClr val="FFFFFF"/>
              </a:solidFill>
            </a:endParaRPr>
          </a:p>
        </p:txBody>
      </p:sp>
    </p:spTree>
  </p:cSld>
  <p:clrMapOvr>
    <a:masterClrMapping/>
  </p:clrMapOvr>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ttangolo 1"/>
          <p:cNvSpPr/>
          <p:nvPr/>
        </p:nvSpPr>
        <p:spPr>
          <a:xfrm>
            <a:off x="323528" y="692696"/>
            <a:ext cx="8496944" cy="5601533"/>
          </a:xfrm>
          <a:prstGeom prst="rect">
            <a:avLst/>
          </a:prstGeom>
          <a:solidFill>
            <a:schemeClr val="accent5">
              <a:lumMod val="20000"/>
              <a:lumOff val="80000"/>
            </a:schemeClr>
          </a:solidFill>
        </p:spPr>
        <p:txBody>
          <a:bodyPr wrap="square">
            <a:spAutoFit/>
          </a:bodyPr>
          <a:lstStyle/>
          <a:p>
            <a:r>
              <a:rPr lang="en-US" sz="1400" dirty="0" err="1" smtClean="0"/>
              <a:t>Ir</a:t>
            </a:r>
            <a:r>
              <a:rPr lang="en-US" sz="1400" dirty="0" smtClean="0"/>
              <a:t> J Med Sci. 2002 Jan-Mar;171(1):10-2.</a:t>
            </a:r>
          </a:p>
          <a:p>
            <a:r>
              <a:rPr lang="en-US" b="1" dirty="0" smtClean="0"/>
              <a:t>Prevalence of fatigue in general practice.</a:t>
            </a:r>
          </a:p>
          <a:p>
            <a:r>
              <a:rPr lang="en-US" dirty="0" smtClean="0">
                <a:hlinkClick r:id="rId2" action="ppaction://hlinkfile"/>
              </a:rPr>
              <a:t>Cullen W</a:t>
            </a:r>
            <a:r>
              <a:rPr lang="en-US" dirty="0" smtClean="0"/>
              <a:t>, </a:t>
            </a:r>
            <a:r>
              <a:rPr lang="en-US" dirty="0" smtClean="0">
                <a:hlinkClick r:id="rId3" action="ppaction://hlinkfile"/>
              </a:rPr>
              <a:t>Kearney Y</a:t>
            </a:r>
            <a:r>
              <a:rPr lang="en-US" dirty="0" smtClean="0"/>
              <a:t>, </a:t>
            </a:r>
            <a:r>
              <a:rPr lang="en-US" dirty="0" smtClean="0">
                <a:hlinkClick r:id="rId4" action="ppaction://hlinkfile"/>
              </a:rPr>
              <a:t>Bury G</a:t>
            </a:r>
            <a:r>
              <a:rPr lang="en-US" dirty="0" smtClean="0"/>
              <a:t>.</a:t>
            </a:r>
          </a:p>
          <a:p>
            <a:r>
              <a:rPr lang="en-US" sz="1400" dirty="0" smtClean="0"/>
              <a:t>Department of General Practice, University College Dublin, Ireland. walter.cullen@ucd.ie</a:t>
            </a:r>
          </a:p>
          <a:p>
            <a:r>
              <a:rPr lang="en-US" b="1" dirty="0" smtClean="0"/>
              <a:t>Abstract</a:t>
            </a:r>
          </a:p>
          <a:p>
            <a:r>
              <a:rPr lang="en-US" dirty="0" smtClean="0"/>
              <a:t>BACKGROUND: Fatigue is an important symptom in general practice due to its association with physical, psychological and social problems.</a:t>
            </a:r>
          </a:p>
          <a:p>
            <a:r>
              <a:rPr lang="en-US" dirty="0" smtClean="0"/>
              <a:t>AIM: To determine the prevalence of fatigue as an unsolicited symptom during general practice consultations.</a:t>
            </a:r>
          </a:p>
          <a:p>
            <a:r>
              <a:rPr lang="en-US" sz="1400" dirty="0" smtClean="0"/>
              <a:t>METHODS: A random sample of GPs </a:t>
            </a:r>
            <a:r>
              <a:rPr lang="en-US" sz="1400" dirty="0" err="1" smtClean="0"/>
              <a:t>practising</a:t>
            </a:r>
            <a:r>
              <a:rPr lang="en-US" sz="1400" dirty="0" smtClean="0"/>
              <a:t> in Ireland was invited to provide data on consultations held over one day. Data were recorded on the presence of fatigue as a main or supporting symptom, social and demographic characteristics.</a:t>
            </a:r>
          </a:p>
          <a:p>
            <a:r>
              <a:rPr lang="en-US" dirty="0" smtClean="0"/>
              <a:t>RESULTS: Data were recorded by 89 GPs on 1,428 consultations. </a:t>
            </a:r>
            <a:r>
              <a:rPr lang="en-US" b="1" dirty="0" smtClean="0"/>
              <a:t>The prevalence of fatigue was 25%.</a:t>
            </a:r>
            <a:r>
              <a:rPr lang="en-US" dirty="0" smtClean="0"/>
              <a:t> </a:t>
            </a:r>
            <a:r>
              <a:rPr lang="en-US" b="1" dirty="0" smtClean="0"/>
              <a:t>It was the main reason for attending the doctor in 6.5% and a secondary reason in 19%. </a:t>
            </a:r>
            <a:r>
              <a:rPr lang="en-US" dirty="0" smtClean="0"/>
              <a:t>Sixty-two per cent of patients were female and 48% were eligible for free GP services. The mean age was 47.1 years. The presence of fatigue was associated with: attending a female GP, being female, attending a GP who had been qualified for fewer years and attending the GP frequently.</a:t>
            </a:r>
          </a:p>
          <a:p>
            <a:r>
              <a:rPr lang="en-US" dirty="0" smtClean="0"/>
              <a:t>CONCLUSION: </a:t>
            </a:r>
            <a:r>
              <a:rPr lang="en-US" b="1" dirty="0" smtClean="0"/>
              <a:t>The prevalence of fatigue reported in this study is over three times higher than that reported in earlier work. Doctor characteristics appear to be as important as patient characteristics in determining fatigue</a:t>
            </a:r>
            <a:r>
              <a:rPr lang="en-US" dirty="0" smtClean="0"/>
              <a:t>.</a:t>
            </a:r>
            <a:endParaRPr lang="en-US" dirty="0"/>
          </a:p>
        </p:txBody>
      </p:sp>
      <p:sp>
        <p:nvSpPr>
          <p:cNvPr id="3" name="Rettangolo 2"/>
          <p:cNvSpPr/>
          <p:nvPr/>
        </p:nvSpPr>
        <p:spPr>
          <a:xfrm>
            <a:off x="395536" y="3717032"/>
            <a:ext cx="7848872" cy="864096"/>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89" name="Titolo 1"/>
          <p:cNvSpPr>
            <a:spLocks noGrp="1"/>
          </p:cNvSpPr>
          <p:nvPr>
            <p:ph type="title"/>
          </p:nvPr>
        </p:nvSpPr>
        <p:spPr/>
        <p:txBody>
          <a:bodyPr/>
          <a:lstStyle/>
          <a:p>
            <a:pPr eaLnBrk="1" hangingPunct="1"/>
            <a:endParaRPr lang="it-IT" smtClean="0"/>
          </a:p>
        </p:txBody>
      </p:sp>
      <p:sp>
        <p:nvSpPr>
          <p:cNvPr id="191490" name="Segnaposto contenuto 2"/>
          <p:cNvSpPr>
            <a:spLocks noGrp="1"/>
          </p:cNvSpPr>
          <p:nvPr>
            <p:ph sz="half" idx="1"/>
          </p:nvPr>
        </p:nvSpPr>
        <p:spPr/>
        <p:txBody>
          <a:bodyPr/>
          <a:lstStyle/>
          <a:p>
            <a:pPr eaLnBrk="1" hangingPunct="1"/>
            <a:endParaRPr lang="it-IT" smtClean="0"/>
          </a:p>
        </p:txBody>
      </p:sp>
      <p:sp>
        <p:nvSpPr>
          <p:cNvPr id="191491" name="Segnaposto contenuto 3"/>
          <p:cNvSpPr>
            <a:spLocks noGrp="1"/>
          </p:cNvSpPr>
          <p:nvPr>
            <p:ph sz="half" idx="2"/>
          </p:nvPr>
        </p:nvSpPr>
        <p:spPr/>
        <p:txBody>
          <a:bodyPr/>
          <a:lstStyle/>
          <a:p>
            <a:pPr eaLnBrk="1" hangingPunct="1"/>
            <a:endParaRPr lang="it-IT" smtClean="0"/>
          </a:p>
        </p:txBody>
      </p:sp>
      <p:pic>
        <p:nvPicPr>
          <p:cNvPr id="191492" name="Picture 2"/>
          <p:cNvPicPr>
            <a:picLocks noChangeAspect="1" noChangeArrowheads="1"/>
          </p:cNvPicPr>
          <p:nvPr/>
        </p:nvPicPr>
        <p:blipFill>
          <a:blip r:embed="rId2" cstate="print"/>
          <a:srcRect t="4318"/>
          <a:stretch>
            <a:fillRect/>
          </a:stretch>
        </p:blipFill>
        <p:spPr bwMode="auto">
          <a:xfrm>
            <a:off x="0" y="-171450"/>
            <a:ext cx="9144000" cy="7029450"/>
          </a:xfrm>
          <a:prstGeom prst="rect">
            <a:avLst/>
          </a:prstGeom>
          <a:noFill/>
          <a:ln w="9525">
            <a:noFill/>
            <a:miter lim="800000"/>
            <a:headEnd/>
            <a:tailEnd/>
          </a:ln>
        </p:spPr>
      </p:pic>
      <p:pic>
        <p:nvPicPr>
          <p:cNvPr id="292867" name="Picture 3"/>
          <p:cNvPicPr>
            <a:picLocks noChangeAspect="1" noChangeArrowheads="1"/>
          </p:cNvPicPr>
          <p:nvPr/>
        </p:nvPicPr>
        <p:blipFill>
          <a:blip r:embed="rId3" cstate="print"/>
          <a:srcRect/>
          <a:stretch>
            <a:fillRect/>
          </a:stretch>
        </p:blipFill>
        <p:spPr bwMode="auto">
          <a:xfrm>
            <a:off x="539750" y="1938338"/>
            <a:ext cx="8280400" cy="4298950"/>
          </a:xfrm>
          <a:prstGeom prst="rect">
            <a:avLst/>
          </a:prstGeom>
          <a:noFill/>
          <a:ln w="9525">
            <a:noFill/>
            <a:miter lim="800000"/>
            <a:headEnd/>
            <a:tailEnd/>
          </a:ln>
        </p:spPr>
      </p:pic>
      <p:sp>
        <p:nvSpPr>
          <p:cNvPr id="7" name="CasellaDiTesto 6"/>
          <p:cNvSpPr txBox="1"/>
          <p:nvPr/>
        </p:nvSpPr>
        <p:spPr>
          <a:xfrm>
            <a:off x="611188" y="2636838"/>
            <a:ext cx="8064500" cy="3478212"/>
          </a:xfrm>
          <a:prstGeom prst="rect">
            <a:avLst/>
          </a:prstGeom>
          <a:solidFill>
            <a:schemeClr val="accent4"/>
          </a:solidFill>
        </p:spPr>
        <p:txBody>
          <a:bodyPr>
            <a:spAutoFit/>
          </a:bodyPr>
          <a:lstStyle/>
          <a:p>
            <a:pPr>
              <a:defRPr/>
            </a:pPr>
            <a:r>
              <a:rPr lang="it-IT" sz="2200" b="1" dirty="0" err="1">
                <a:solidFill>
                  <a:srgbClr val="DADADA">
                    <a:lumMod val="25000"/>
                  </a:srgbClr>
                </a:solidFill>
              </a:rPr>
              <a:t>Ab</a:t>
            </a:r>
            <a:r>
              <a:rPr lang="it-IT" sz="2200" b="1" dirty="0">
                <a:solidFill>
                  <a:srgbClr val="DADADA">
                    <a:lumMod val="25000"/>
                  </a:srgbClr>
                </a:solidFill>
              </a:rPr>
              <a:t> ANTI HIV 1-2                                                                8.78</a:t>
            </a:r>
          </a:p>
          <a:p>
            <a:pPr>
              <a:defRPr/>
            </a:pPr>
            <a:r>
              <a:rPr lang="it-IT" sz="2200" b="1" dirty="0" err="1">
                <a:solidFill>
                  <a:srgbClr val="DADADA">
                    <a:lumMod val="25000"/>
                  </a:srgbClr>
                </a:solidFill>
              </a:rPr>
              <a:t>Ab</a:t>
            </a:r>
            <a:r>
              <a:rPr lang="it-IT" sz="2200" b="1" dirty="0">
                <a:solidFill>
                  <a:srgbClr val="DADADA">
                    <a:lumMod val="25000"/>
                  </a:srgbClr>
                </a:solidFill>
              </a:rPr>
              <a:t> ANTI HIV 1-2 IMMUNOBLOTTING                              69.77</a:t>
            </a:r>
          </a:p>
          <a:p>
            <a:pPr>
              <a:defRPr/>
            </a:pPr>
            <a:r>
              <a:rPr lang="it-IT" sz="2200" b="1" dirty="0" err="1">
                <a:solidFill>
                  <a:srgbClr val="DADADA">
                    <a:lumMod val="25000"/>
                  </a:srgbClr>
                </a:solidFill>
              </a:rPr>
              <a:t>Ab</a:t>
            </a:r>
            <a:r>
              <a:rPr lang="it-IT" sz="2200" b="1" dirty="0">
                <a:solidFill>
                  <a:srgbClr val="DADADA">
                    <a:lumMod val="25000"/>
                  </a:srgbClr>
                </a:solidFill>
              </a:rPr>
              <a:t> ANTI HIV 1 ANTI </a:t>
            </a:r>
            <a:r>
              <a:rPr lang="it-IT" sz="2200" b="1" dirty="0" err="1">
                <a:solidFill>
                  <a:srgbClr val="DADADA">
                    <a:lumMod val="25000"/>
                  </a:srgbClr>
                </a:solidFill>
              </a:rPr>
              <a:t>Ag</a:t>
            </a:r>
            <a:r>
              <a:rPr lang="it-IT" sz="2200" b="1" dirty="0">
                <a:solidFill>
                  <a:srgbClr val="DADADA">
                    <a:lumMod val="25000"/>
                  </a:srgbClr>
                </a:solidFill>
              </a:rPr>
              <a:t> P24 </a:t>
            </a:r>
            <a:r>
              <a:rPr lang="it-IT" sz="2200" b="1" dirty="0" err="1">
                <a:solidFill>
                  <a:srgbClr val="DADADA">
                    <a:lumMod val="25000"/>
                  </a:srgbClr>
                </a:solidFill>
              </a:rPr>
              <a:t>e.i.a.</a:t>
            </a:r>
            <a:r>
              <a:rPr lang="it-IT" sz="2200" b="1" dirty="0">
                <a:solidFill>
                  <a:srgbClr val="DADADA">
                    <a:lumMod val="25000"/>
                  </a:srgbClr>
                </a:solidFill>
              </a:rPr>
              <a:t>                                    21.74</a:t>
            </a:r>
          </a:p>
          <a:p>
            <a:pPr>
              <a:defRPr/>
            </a:pPr>
            <a:r>
              <a:rPr lang="it-IT" sz="2200" b="1" dirty="0" err="1">
                <a:solidFill>
                  <a:srgbClr val="DADADA">
                    <a:lumMod val="25000"/>
                  </a:srgbClr>
                </a:solidFill>
              </a:rPr>
              <a:t>Ab</a:t>
            </a:r>
            <a:r>
              <a:rPr lang="it-IT" sz="2200" b="1" dirty="0">
                <a:solidFill>
                  <a:srgbClr val="DADADA">
                    <a:lumMod val="25000"/>
                  </a:srgbClr>
                </a:solidFill>
              </a:rPr>
              <a:t> ANTI HIV 1 IMMUNOBLOTTING                                 85.63</a:t>
            </a:r>
          </a:p>
          <a:p>
            <a:pPr>
              <a:defRPr/>
            </a:pPr>
            <a:r>
              <a:rPr lang="it-IT" sz="2200" b="1" dirty="0" err="1">
                <a:solidFill>
                  <a:srgbClr val="DADADA">
                    <a:lumMod val="25000"/>
                  </a:srgbClr>
                </a:solidFill>
              </a:rPr>
              <a:t>Ab</a:t>
            </a:r>
            <a:r>
              <a:rPr lang="it-IT" sz="2200" b="1" dirty="0">
                <a:solidFill>
                  <a:srgbClr val="DADADA">
                    <a:lumMod val="25000"/>
                  </a:srgbClr>
                </a:solidFill>
              </a:rPr>
              <a:t> ANTI HIV 2 IMMUNOBLOTTING                                 63.42</a:t>
            </a:r>
          </a:p>
          <a:p>
            <a:pPr>
              <a:defRPr/>
            </a:pPr>
            <a:r>
              <a:rPr lang="it-IT" sz="2200" b="1" dirty="0">
                <a:solidFill>
                  <a:srgbClr val="DADADA">
                    <a:lumMod val="25000"/>
                  </a:srgbClr>
                </a:solidFill>
              </a:rPr>
              <a:t>HIV 1 </a:t>
            </a:r>
            <a:r>
              <a:rPr lang="it-IT" sz="2200" b="1" dirty="0" err="1">
                <a:solidFill>
                  <a:srgbClr val="DADADA">
                    <a:lumMod val="25000"/>
                  </a:srgbClr>
                </a:solidFill>
              </a:rPr>
              <a:t>Ag</a:t>
            </a:r>
            <a:r>
              <a:rPr lang="it-IT" sz="2200" b="1" dirty="0">
                <a:solidFill>
                  <a:srgbClr val="DADADA">
                    <a:lumMod val="25000"/>
                  </a:srgbClr>
                </a:solidFill>
              </a:rPr>
              <a:t> P24 DA COLT. LINFOCITARIE </a:t>
            </a:r>
            <a:r>
              <a:rPr lang="it-IT" sz="2200" b="1" dirty="0" err="1">
                <a:solidFill>
                  <a:srgbClr val="DADADA">
                    <a:lumMod val="25000"/>
                  </a:srgbClr>
                </a:solidFill>
              </a:rPr>
              <a:t>e.i.a.</a:t>
            </a:r>
            <a:r>
              <a:rPr lang="it-IT" sz="2200" b="1" dirty="0">
                <a:solidFill>
                  <a:srgbClr val="DADADA">
                    <a:lumMod val="25000"/>
                  </a:srgbClr>
                </a:solidFill>
              </a:rPr>
              <a:t>                 69.98</a:t>
            </a:r>
          </a:p>
          <a:p>
            <a:pPr>
              <a:defRPr/>
            </a:pPr>
            <a:r>
              <a:rPr lang="it-IT" sz="2200" b="1" dirty="0">
                <a:solidFill>
                  <a:srgbClr val="DADADA">
                    <a:lumMod val="25000"/>
                  </a:srgbClr>
                </a:solidFill>
              </a:rPr>
              <a:t>HIV 1 </a:t>
            </a:r>
            <a:r>
              <a:rPr lang="it-IT" sz="2200" b="1" dirty="0" err="1">
                <a:solidFill>
                  <a:srgbClr val="DADADA">
                    <a:lumMod val="25000"/>
                  </a:srgbClr>
                </a:solidFill>
              </a:rPr>
              <a:t>Ag</a:t>
            </a:r>
            <a:r>
              <a:rPr lang="it-IT" sz="2200" b="1" dirty="0">
                <a:solidFill>
                  <a:srgbClr val="DADADA">
                    <a:lumMod val="25000"/>
                  </a:srgbClr>
                </a:solidFill>
              </a:rPr>
              <a:t> P24 </a:t>
            </a:r>
            <a:r>
              <a:rPr lang="it-IT" sz="2200" b="1" dirty="0" err="1">
                <a:solidFill>
                  <a:srgbClr val="DADADA">
                    <a:lumMod val="25000"/>
                  </a:srgbClr>
                </a:solidFill>
              </a:rPr>
              <a:t>e.i.a.</a:t>
            </a:r>
            <a:r>
              <a:rPr lang="it-IT" sz="2200" b="1" dirty="0">
                <a:solidFill>
                  <a:srgbClr val="DADADA">
                    <a:lumMod val="25000"/>
                  </a:srgbClr>
                </a:solidFill>
              </a:rPr>
              <a:t>                                                            25.72</a:t>
            </a:r>
          </a:p>
          <a:p>
            <a:pPr>
              <a:defRPr/>
            </a:pPr>
            <a:r>
              <a:rPr lang="it-IT" sz="2200" b="1" dirty="0">
                <a:solidFill>
                  <a:srgbClr val="DADADA">
                    <a:lumMod val="25000"/>
                  </a:srgbClr>
                </a:solidFill>
              </a:rPr>
              <a:t>HIV 1 ANTIGENE P24 </a:t>
            </a:r>
            <a:r>
              <a:rPr lang="it-IT" sz="2200" b="1" dirty="0" err="1">
                <a:solidFill>
                  <a:srgbClr val="DADADA">
                    <a:lumMod val="25000"/>
                  </a:srgbClr>
                </a:solidFill>
              </a:rPr>
              <a:t>immunocomplessi</a:t>
            </a:r>
            <a:r>
              <a:rPr lang="it-IT" sz="2200" b="1" dirty="0">
                <a:solidFill>
                  <a:srgbClr val="DADADA">
                    <a:lumMod val="25000"/>
                  </a:srgbClr>
                </a:solidFill>
              </a:rPr>
              <a:t>                       21.70</a:t>
            </a:r>
          </a:p>
          <a:p>
            <a:pPr>
              <a:defRPr/>
            </a:pPr>
            <a:r>
              <a:rPr lang="it-IT" sz="2200" b="1" dirty="0">
                <a:solidFill>
                  <a:srgbClr val="DADADA">
                    <a:lumMod val="25000"/>
                  </a:srgbClr>
                </a:solidFill>
              </a:rPr>
              <a:t>HIV ANALISI QUANTITATIVA RNA                                   77.47</a:t>
            </a:r>
          </a:p>
          <a:p>
            <a:pPr>
              <a:defRPr/>
            </a:pPr>
            <a:r>
              <a:rPr lang="it-IT" sz="2200" b="1" dirty="0">
                <a:solidFill>
                  <a:srgbClr val="DADADA">
                    <a:lumMod val="25000"/>
                  </a:srgbClr>
                </a:solidFill>
              </a:rPr>
              <a:t>HIV RNA (</a:t>
            </a:r>
            <a:r>
              <a:rPr lang="it-IT" sz="2200" b="1" dirty="0" err="1">
                <a:solidFill>
                  <a:srgbClr val="DADADA">
                    <a:lumMod val="25000"/>
                  </a:srgbClr>
                </a:solidFill>
              </a:rPr>
              <a:t>P.C.R.</a:t>
            </a:r>
            <a:r>
              <a:rPr lang="it-IT" sz="2200" b="1" dirty="0">
                <a:solidFill>
                  <a:srgbClr val="DADADA">
                    <a:lumMod val="25000"/>
                  </a:srgbClr>
                </a:solidFill>
              </a:rPr>
              <a:t>)                                                                63.01</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292867"/>
                                        </p:tgtEl>
                                        <p:attrNameLst>
                                          <p:attrName>style.visibility</p:attrName>
                                        </p:attrNameLst>
                                      </p:cBhvr>
                                      <p:to>
                                        <p:strVal val="visible"/>
                                      </p:to>
                                    </p:set>
                                    <p:anim calcmode="lin" valueType="num">
                                      <p:cBhvr additive="base">
                                        <p:cTn id="7" dur="500" fill="hold"/>
                                        <p:tgtEl>
                                          <p:spTgt spid="292867"/>
                                        </p:tgtEl>
                                        <p:attrNameLst>
                                          <p:attrName>ppt_x</p:attrName>
                                        </p:attrNameLst>
                                      </p:cBhvr>
                                      <p:tavLst>
                                        <p:tav tm="0">
                                          <p:val>
                                            <p:strVal val="#ppt_x"/>
                                          </p:val>
                                        </p:tav>
                                        <p:tav tm="100000">
                                          <p:val>
                                            <p:strVal val="#ppt_x"/>
                                          </p:val>
                                        </p:tav>
                                      </p:tavLst>
                                    </p:anim>
                                    <p:anim calcmode="lin" valueType="num">
                                      <p:cBhvr additive="base">
                                        <p:cTn id="8" dur="500" fill="hold"/>
                                        <p:tgtEl>
                                          <p:spTgt spid="292867"/>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3" name="Titolo 1"/>
          <p:cNvSpPr>
            <a:spLocks noGrp="1"/>
          </p:cNvSpPr>
          <p:nvPr>
            <p:ph type="title"/>
          </p:nvPr>
        </p:nvSpPr>
        <p:spPr/>
        <p:txBody>
          <a:bodyPr/>
          <a:lstStyle/>
          <a:p>
            <a:pPr eaLnBrk="1" hangingPunct="1"/>
            <a:endParaRPr lang="it-IT" smtClean="0"/>
          </a:p>
        </p:txBody>
      </p:sp>
      <p:sp>
        <p:nvSpPr>
          <p:cNvPr id="192514" name="Segnaposto contenuto 2"/>
          <p:cNvSpPr>
            <a:spLocks noGrp="1"/>
          </p:cNvSpPr>
          <p:nvPr>
            <p:ph sz="half" idx="1"/>
          </p:nvPr>
        </p:nvSpPr>
        <p:spPr/>
        <p:txBody>
          <a:bodyPr/>
          <a:lstStyle/>
          <a:p>
            <a:pPr eaLnBrk="1" hangingPunct="1"/>
            <a:endParaRPr lang="it-IT" smtClean="0"/>
          </a:p>
        </p:txBody>
      </p:sp>
      <p:sp>
        <p:nvSpPr>
          <p:cNvPr id="192515" name="Segnaposto contenuto 3"/>
          <p:cNvSpPr>
            <a:spLocks noGrp="1"/>
          </p:cNvSpPr>
          <p:nvPr>
            <p:ph sz="half" idx="2"/>
          </p:nvPr>
        </p:nvSpPr>
        <p:spPr/>
        <p:txBody>
          <a:bodyPr/>
          <a:lstStyle/>
          <a:p>
            <a:pPr eaLnBrk="1" hangingPunct="1"/>
            <a:endParaRPr lang="it-IT" smtClean="0"/>
          </a:p>
        </p:txBody>
      </p:sp>
      <p:pic>
        <p:nvPicPr>
          <p:cNvPr id="192516" name="Picture 2"/>
          <p:cNvPicPr>
            <a:picLocks noChangeAspect="1" noChangeArrowheads="1"/>
          </p:cNvPicPr>
          <p:nvPr/>
        </p:nvPicPr>
        <p:blipFill>
          <a:blip r:embed="rId2" cstate="print"/>
          <a:srcRect t="4318"/>
          <a:stretch>
            <a:fillRect/>
          </a:stretch>
        </p:blipFill>
        <p:spPr bwMode="auto">
          <a:xfrm>
            <a:off x="0" y="-171450"/>
            <a:ext cx="9144000" cy="7029450"/>
          </a:xfrm>
          <a:prstGeom prst="rect">
            <a:avLst/>
          </a:prstGeom>
          <a:noFill/>
          <a:ln w="9525">
            <a:noFill/>
            <a:miter lim="800000"/>
            <a:headEnd/>
            <a:tailEnd/>
          </a:ln>
        </p:spPr>
      </p:pic>
      <p:pic>
        <p:nvPicPr>
          <p:cNvPr id="192517" name="Picture 3"/>
          <p:cNvPicPr>
            <a:picLocks noChangeAspect="1" noChangeArrowheads="1"/>
          </p:cNvPicPr>
          <p:nvPr/>
        </p:nvPicPr>
        <p:blipFill>
          <a:blip r:embed="rId3" cstate="print"/>
          <a:srcRect/>
          <a:stretch>
            <a:fillRect/>
          </a:stretch>
        </p:blipFill>
        <p:spPr bwMode="auto">
          <a:xfrm>
            <a:off x="539750" y="1938338"/>
            <a:ext cx="8280400" cy="4298950"/>
          </a:xfrm>
          <a:prstGeom prst="rect">
            <a:avLst/>
          </a:prstGeom>
          <a:noFill/>
          <a:ln w="9525">
            <a:noFill/>
            <a:miter lim="800000"/>
            <a:headEnd/>
            <a:tailEnd/>
          </a:ln>
        </p:spPr>
      </p:pic>
      <p:sp>
        <p:nvSpPr>
          <p:cNvPr id="7" name="CasellaDiTesto 6"/>
          <p:cNvSpPr txBox="1"/>
          <p:nvPr/>
        </p:nvSpPr>
        <p:spPr>
          <a:xfrm>
            <a:off x="611188" y="2636838"/>
            <a:ext cx="8064500" cy="3478212"/>
          </a:xfrm>
          <a:prstGeom prst="rect">
            <a:avLst/>
          </a:prstGeom>
          <a:solidFill>
            <a:schemeClr val="accent4"/>
          </a:solidFill>
        </p:spPr>
        <p:txBody>
          <a:bodyPr>
            <a:spAutoFit/>
          </a:bodyPr>
          <a:lstStyle/>
          <a:p>
            <a:pPr>
              <a:defRPr/>
            </a:pPr>
            <a:r>
              <a:rPr lang="it-IT" sz="2200" b="1" dirty="0" err="1">
                <a:solidFill>
                  <a:srgbClr val="FF0000"/>
                </a:solidFill>
              </a:rPr>
              <a:t>Ab</a:t>
            </a:r>
            <a:r>
              <a:rPr lang="it-IT" sz="2200" b="1" dirty="0">
                <a:solidFill>
                  <a:srgbClr val="FF0000"/>
                </a:solidFill>
              </a:rPr>
              <a:t> ANTI HIV 1-2                                                                8.78</a:t>
            </a:r>
          </a:p>
          <a:p>
            <a:pPr>
              <a:defRPr/>
            </a:pPr>
            <a:r>
              <a:rPr lang="it-IT" sz="2200" b="1" dirty="0" err="1">
                <a:solidFill>
                  <a:srgbClr val="DADADA">
                    <a:lumMod val="25000"/>
                  </a:srgbClr>
                </a:solidFill>
              </a:rPr>
              <a:t>Ab</a:t>
            </a:r>
            <a:r>
              <a:rPr lang="it-IT" sz="2200" b="1" dirty="0">
                <a:solidFill>
                  <a:srgbClr val="DADADA">
                    <a:lumMod val="25000"/>
                  </a:srgbClr>
                </a:solidFill>
              </a:rPr>
              <a:t> ANTI HIV 1-2 IMMUNOBLOTTING                              69.77</a:t>
            </a:r>
          </a:p>
          <a:p>
            <a:pPr>
              <a:defRPr/>
            </a:pPr>
            <a:r>
              <a:rPr lang="it-IT" sz="2200" b="1" dirty="0" err="1">
                <a:solidFill>
                  <a:srgbClr val="DADADA">
                    <a:lumMod val="25000"/>
                  </a:srgbClr>
                </a:solidFill>
              </a:rPr>
              <a:t>Ab</a:t>
            </a:r>
            <a:r>
              <a:rPr lang="it-IT" sz="2200" b="1" dirty="0">
                <a:solidFill>
                  <a:srgbClr val="DADADA">
                    <a:lumMod val="25000"/>
                  </a:srgbClr>
                </a:solidFill>
              </a:rPr>
              <a:t> ANTI HIV 1 ANTI </a:t>
            </a:r>
            <a:r>
              <a:rPr lang="it-IT" sz="2200" b="1" dirty="0" err="1">
                <a:solidFill>
                  <a:srgbClr val="DADADA">
                    <a:lumMod val="25000"/>
                  </a:srgbClr>
                </a:solidFill>
              </a:rPr>
              <a:t>Ag</a:t>
            </a:r>
            <a:r>
              <a:rPr lang="it-IT" sz="2200" b="1" dirty="0">
                <a:solidFill>
                  <a:srgbClr val="DADADA">
                    <a:lumMod val="25000"/>
                  </a:srgbClr>
                </a:solidFill>
              </a:rPr>
              <a:t> P24 </a:t>
            </a:r>
            <a:r>
              <a:rPr lang="it-IT" sz="2200" b="1" dirty="0" err="1">
                <a:solidFill>
                  <a:srgbClr val="DADADA">
                    <a:lumMod val="25000"/>
                  </a:srgbClr>
                </a:solidFill>
              </a:rPr>
              <a:t>e.i.a.</a:t>
            </a:r>
            <a:r>
              <a:rPr lang="it-IT" sz="2200" b="1" dirty="0">
                <a:solidFill>
                  <a:srgbClr val="DADADA">
                    <a:lumMod val="25000"/>
                  </a:srgbClr>
                </a:solidFill>
              </a:rPr>
              <a:t>                                    21.74</a:t>
            </a:r>
          </a:p>
          <a:p>
            <a:pPr>
              <a:defRPr/>
            </a:pPr>
            <a:r>
              <a:rPr lang="it-IT" sz="2200" b="1" dirty="0" err="1">
                <a:solidFill>
                  <a:srgbClr val="DADADA">
                    <a:lumMod val="25000"/>
                  </a:srgbClr>
                </a:solidFill>
              </a:rPr>
              <a:t>Ab</a:t>
            </a:r>
            <a:r>
              <a:rPr lang="it-IT" sz="2200" b="1" dirty="0">
                <a:solidFill>
                  <a:srgbClr val="DADADA">
                    <a:lumMod val="25000"/>
                  </a:srgbClr>
                </a:solidFill>
              </a:rPr>
              <a:t> ANTI HIV 1 IMMUNOBLOTTING                                 85.63</a:t>
            </a:r>
          </a:p>
          <a:p>
            <a:pPr>
              <a:defRPr/>
            </a:pPr>
            <a:r>
              <a:rPr lang="it-IT" sz="2200" b="1" dirty="0" err="1">
                <a:solidFill>
                  <a:srgbClr val="DADADA">
                    <a:lumMod val="25000"/>
                  </a:srgbClr>
                </a:solidFill>
              </a:rPr>
              <a:t>Ab</a:t>
            </a:r>
            <a:r>
              <a:rPr lang="it-IT" sz="2200" b="1" dirty="0">
                <a:solidFill>
                  <a:srgbClr val="DADADA">
                    <a:lumMod val="25000"/>
                  </a:srgbClr>
                </a:solidFill>
              </a:rPr>
              <a:t> ANTI HIV 2 IMMUNOBLOTTING                                 63.42</a:t>
            </a:r>
          </a:p>
          <a:p>
            <a:pPr>
              <a:defRPr/>
            </a:pPr>
            <a:r>
              <a:rPr lang="it-IT" sz="2200" b="1" dirty="0">
                <a:solidFill>
                  <a:srgbClr val="DADADA">
                    <a:lumMod val="25000"/>
                  </a:srgbClr>
                </a:solidFill>
              </a:rPr>
              <a:t>HIV 1 </a:t>
            </a:r>
            <a:r>
              <a:rPr lang="it-IT" sz="2200" b="1" dirty="0" err="1">
                <a:solidFill>
                  <a:srgbClr val="DADADA">
                    <a:lumMod val="25000"/>
                  </a:srgbClr>
                </a:solidFill>
              </a:rPr>
              <a:t>Ag</a:t>
            </a:r>
            <a:r>
              <a:rPr lang="it-IT" sz="2200" b="1" dirty="0">
                <a:solidFill>
                  <a:srgbClr val="DADADA">
                    <a:lumMod val="25000"/>
                  </a:srgbClr>
                </a:solidFill>
              </a:rPr>
              <a:t> P24 DA COLT. LINFOCITARIE </a:t>
            </a:r>
            <a:r>
              <a:rPr lang="it-IT" sz="2200" b="1" dirty="0" err="1">
                <a:solidFill>
                  <a:srgbClr val="DADADA">
                    <a:lumMod val="25000"/>
                  </a:srgbClr>
                </a:solidFill>
              </a:rPr>
              <a:t>e.i.a.</a:t>
            </a:r>
            <a:r>
              <a:rPr lang="it-IT" sz="2200" b="1" dirty="0">
                <a:solidFill>
                  <a:srgbClr val="DADADA">
                    <a:lumMod val="25000"/>
                  </a:srgbClr>
                </a:solidFill>
              </a:rPr>
              <a:t>                 69.98</a:t>
            </a:r>
          </a:p>
          <a:p>
            <a:pPr>
              <a:defRPr/>
            </a:pPr>
            <a:r>
              <a:rPr lang="it-IT" sz="2200" b="1" dirty="0">
                <a:solidFill>
                  <a:srgbClr val="DADADA">
                    <a:lumMod val="25000"/>
                  </a:srgbClr>
                </a:solidFill>
              </a:rPr>
              <a:t>HIV 1 </a:t>
            </a:r>
            <a:r>
              <a:rPr lang="it-IT" sz="2200" b="1" dirty="0" err="1">
                <a:solidFill>
                  <a:srgbClr val="DADADA">
                    <a:lumMod val="25000"/>
                  </a:srgbClr>
                </a:solidFill>
              </a:rPr>
              <a:t>Ag</a:t>
            </a:r>
            <a:r>
              <a:rPr lang="it-IT" sz="2200" b="1" dirty="0">
                <a:solidFill>
                  <a:srgbClr val="DADADA">
                    <a:lumMod val="25000"/>
                  </a:srgbClr>
                </a:solidFill>
              </a:rPr>
              <a:t> P24 </a:t>
            </a:r>
            <a:r>
              <a:rPr lang="it-IT" sz="2200" b="1" dirty="0" err="1">
                <a:solidFill>
                  <a:srgbClr val="DADADA">
                    <a:lumMod val="25000"/>
                  </a:srgbClr>
                </a:solidFill>
              </a:rPr>
              <a:t>e.i.a.</a:t>
            </a:r>
            <a:r>
              <a:rPr lang="it-IT" sz="2200" b="1" dirty="0">
                <a:solidFill>
                  <a:srgbClr val="DADADA">
                    <a:lumMod val="25000"/>
                  </a:srgbClr>
                </a:solidFill>
              </a:rPr>
              <a:t>                                                            25.72</a:t>
            </a:r>
          </a:p>
          <a:p>
            <a:pPr>
              <a:defRPr/>
            </a:pPr>
            <a:r>
              <a:rPr lang="it-IT" sz="2200" b="1" dirty="0">
                <a:solidFill>
                  <a:srgbClr val="DADADA">
                    <a:lumMod val="25000"/>
                  </a:srgbClr>
                </a:solidFill>
              </a:rPr>
              <a:t>HIV 1 ANTIGENE P24 </a:t>
            </a:r>
            <a:r>
              <a:rPr lang="it-IT" sz="2200" b="1" dirty="0" err="1">
                <a:solidFill>
                  <a:srgbClr val="DADADA">
                    <a:lumMod val="25000"/>
                  </a:srgbClr>
                </a:solidFill>
              </a:rPr>
              <a:t>immunocomplessi</a:t>
            </a:r>
            <a:r>
              <a:rPr lang="it-IT" sz="2200" b="1" dirty="0">
                <a:solidFill>
                  <a:srgbClr val="DADADA">
                    <a:lumMod val="25000"/>
                  </a:srgbClr>
                </a:solidFill>
              </a:rPr>
              <a:t>                       21.70</a:t>
            </a:r>
          </a:p>
          <a:p>
            <a:pPr>
              <a:defRPr/>
            </a:pPr>
            <a:r>
              <a:rPr lang="it-IT" sz="2200" b="1" dirty="0">
                <a:solidFill>
                  <a:srgbClr val="DADADA">
                    <a:lumMod val="25000"/>
                  </a:srgbClr>
                </a:solidFill>
              </a:rPr>
              <a:t>HIV ANALISI QUANTITATIVA RNA                                   77.47</a:t>
            </a:r>
          </a:p>
          <a:p>
            <a:pPr>
              <a:defRPr/>
            </a:pPr>
            <a:r>
              <a:rPr lang="it-IT" sz="2200" b="1" dirty="0">
                <a:solidFill>
                  <a:srgbClr val="DADADA">
                    <a:lumMod val="25000"/>
                  </a:srgbClr>
                </a:solidFill>
              </a:rPr>
              <a:t>HIV RNA (</a:t>
            </a:r>
            <a:r>
              <a:rPr lang="it-IT" sz="2200" b="1" dirty="0" err="1">
                <a:solidFill>
                  <a:srgbClr val="DADADA">
                    <a:lumMod val="25000"/>
                  </a:srgbClr>
                </a:solidFill>
              </a:rPr>
              <a:t>P.C.R.</a:t>
            </a:r>
            <a:r>
              <a:rPr lang="it-IT" sz="2200" b="1" dirty="0">
                <a:solidFill>
                  <a:srgbClr val="DADADA">
                    <a:lumMod val="25000"/>
                  </a:srgbClr>
                </a:solidFill>
              </a:rPr>
              <a:t>)                                                                63.01</a:t>
            </a: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Text Box 2"/>
          <p:cNvSpPr txBox="1">
            <a:spLocks noChangeArrowheads="1"/>
          </p:cNvSpPr>
          <p:nvPr/>
        </p:nvSpPr>
        <p:spPr bwMode="auto">
          <a:xfrm>
            <a:off x="1619250" y="346075"/>
            <a:ext cx="6769100" cy="1066800"/>
          </a:xfrm>
          <a:prstGeom prst="rect">
            <a:avLst/>
          </a:prstGeom>
          <a:noFill/>
          <a:ln w="9525">
            <a:noFill/>
            <a:miter lim="800000"/>
            <a:headEnd/>
            <a:tailEnd/>
          </a:ln>
        </p:spPr>
        <p:txBody>
          <a:bodyPr>
            <a:spAutoFit/>
          </a:bodyPr>
          <a:lstStyle/>
          <a:p>
            <a:pPr algn="ctr" fontAlgn="base">
              <a:spcBef>
                <a:spcPct val="0"/>
              </a:spcBef>
              <a:spcAft>
                <a:spcPct val="0"/>
              </a:spcAft>
              <a:buFont typeface="Arial;Times New Roman"/>
              <a:buNone/>
            </a:pPr>
            <a:r>
              <a:rPr lang="en-US" sz="3200" b="1" smtClean="0">
                <a:solidFill>
                  <a:srgbClr val="00CCFF"/>
                </a:solidFill>
              </a:rPr>
              <a:t>Architect system: infezione da HBV</a:t>
            </a:r>
          </a:p>
        </p:txBody>
      </p:sp>
      <p:graphicFrame>
        <p:nvGraphicFramePr>
          <p:cNvPr id="16386" name="Object 2"/>
          <p:cNvGraphicFramePr>
            <a:graphicFrameLocks noChangeAspect="1"/>
          </p:cNvGraphicFramePr>
          <p:nvPr/>
        </p:nvGraphicFramePr>
        <p:xfrm>
          <a:off x="1619250" y="1628775"/>
          <a:ext cx="6697663" cy="4440238"/>
        </p:xfrm>
        <a:graphic>
          <a:graphicData uri="http://schemas.openxmlformats.org/presentationml/2006/ole">
            <p:oleObj spid="_x0000_s288770" name="Immagine bitmap" r:id="rId4" imgW="6076190" imgH="4029637" progId="PBrush">
              <p:embed/>
            </p:oleObj>
          </a:graphicData>
        </a:graphic>
      </p:graphicFrame>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1" name="Rectangle 2"/>
          <p:cNvSpPr>
            <a:spLocks noGrp="1" noChangeArrowheads="1"/>
          </p:cNvSpPr>
          <p:nvPr>
            <p:ph type="title"/>
          </p:nvPr>
        </p:nvSpPr>
        <p:spPr/>
        <p:txBody>
          <a:bodyPr/>
          <a:lstStyle/>
          <a:p>
            <a:pPr eaLnBrk="1" hangingPunct="1"/>
            <a:r>
              <a:rPr lang="en-US" altLang="zh-TW" b="1" smtClean="0">
                <a:solidFill>
                  <a:srgbClr val="00CCFF"/>
                </a:solidFill>
                <a:ea typeface="PMingLiU" pitchFamily="18" charset="-120"/>
              </a:rPr>
              <a:t>Western Blot</a:t>
            </a:r>
          </a:p>
        </p:txBody>
      </p:sp>
      <p:graphicFrame>
        <p:nvGraphicFramePr>
          <p:cNvPr id="17410" name="Object 2"/>
          <p:cNvGraphicFramePr>
            <a:graphicFrameLocks noChangeAspect="1"/>
          </p:cNvGraphicFramePr>
          <p:nvPr>
            <p:ph sz="half" idx="1"/>
          </p:nvPr>
        </p:nvGraphicFramePr>
        <p:xfrm>
          <a:off x="179388" y="2141538"/>
          <a:ext cx="3429000" cy="3794125"/>
        </p:xfrm>
        <a:graphic>
          <a:graphicData uri="http://schemas.openxmlformats.org/presentationml/2006/ole">
            <p:oleObj spid="_x0000_s289794" name="PhotoSuite Image" r:id="rId4" imgW="4114800" imgH="4552920" progId="">
              <p:embed/>
            </p:oleObj>
          </a:graphicData>
        </a:graphic>
      </p:graphicFrame>
      <p:graphicFrame>
        <p:nvGraphicFramePr>
          <p:cNvPr id="538746" name="Group 122"/>
          <p:cNvGraphicFramePr>
            <a:graphicFrameLocks noGrp="1"/>
          </p:cNvGraphicFramePr>
          <p:nvPr>
            <p:ph sz="half" idx="2"/>
          </p:nvPr>
        </p:nvGraphicFramePr>
        <p:xfrm>
          <a:off x="3817938" y="1557338"/>
          <a:ext cx="5075237" cy="4474464"/>
        </p:xfrm>
        <a:graphic>
          <a:graphicData uri="http://schemas.openxmlformats.org/drawingml/2006/table">
            <a:tbl>
              <a:tblPr/>
              <a:tblGrid>
                <a:gridCol w="1257300"/>
                <a:gridCol w="2254250"/>
                <a:gridCol w="1563687"/>
              </a:tblGrid>
              <a:tr h="415925">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Organismo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Criterio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Interpretazione</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r>
              <a:tr h="847725">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FDA</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Nessuna banda</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p24,p32 e gp41 e/o gp120/160</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Altre bande</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NEGATIVO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POSITIVO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INDETERMINATO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r>
              <a:tr h="1122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CDC</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Nessuna banda</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p24 e gp41 e/o gp120/160</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Altre bande</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NEGATIVO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POSITIVO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INDETERMINATO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r>
              <a:tr h="1122363">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WHO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Nessuna banda</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gp41 e/ gp120/160</a:t>
                      </a:r>
                    </a:p>
                    <a:p>
                      <a:pPr marL="0" marR="0" lvl="0" indent="0" algn="l" defTabSz="914400" rtl="0" eaLnBrk="1" fontAlgn="base" latinLnBrk="0" hangingPunct="1">
                        <a:lnSpc>
                          <a:spcPct val="100000"/>
                        </a:lnSpc>
                        <a:spcBef>
                          <a:spcPct val="20000"/>
                        </a:spcBef>
                        <a:spcAft>
                          <a:spcPct val="0"/>
                        </a:spcAft>
                        <a:buClr>
                          <a:schemeClr val="bg1"/>
                        </a:buClr>
                        <a:buSzPct val="85000"/>
                        <a:buFont typeface="Wingdings" pitchFamily="2" charset="2"/>
                        <a:buChar char="v"/>
                        <a:tabLst/>
                      </a:pPr>
                      <a:r>
                        <a:rPr kumimoji="0" lang="it-IT" sz="1800" b="1" i="0" u="none" strike="noStrike" cap="none" normalizeH="0" baseline="0" smtClean="0">
                          <a:ln>
                            <a:noFill/>
                          </a:ln>
                          <a:solidFill>
                            <a:srgbClr val="FFFFFF"/>
                          </a:solidFill>
                          <a:effectLst/>
                          <a:latin typeface="Arial" pitchFamily="34" charset="0"/>
                        </a:rPr>
                        <a:t> Altre bande</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NEGATIVO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POSITIVO</a:t>
                      </a:r>
                    </a:p>
                    <a:p>
                      <a:pPr marL="0" marR="0" lvl="0" indent="0" algn="l"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pPr>
                      <a:r>
                        <a:rPr kumimoji="0" lang="it-IT" sz="1600" b="1" i="0" u="none" strike="noStrike" cap="none" normalizeH="0" baseline="0" smtClean="0">
                          <a:ln>
                            <a:noFill/>
                          </a:ln>
                          <a:solidFill>
                            <a:srgbClr val="FFFFFF"/>
                          </a:solidFill>
                          <a:effectLst/>
                          <a:latin typeface="Arial" pitchFamily="34" charset="0"/>
                        </a:rPr>
                        <a:t>INDETERMINATO</a:t>
                      </a:r>
                    </a:p>
                  </a:txBody>
                  <a:tcPr horzOverflow="overflow">
                    <a:lnL w="38100" cap="flat" cmpd="sng" algn="ctr">
                      <a:solidFill>
                        <a:srgbClr val="00CCFF"/>
                      </a:solidFill>
                      <a:prstDash val="solid"/>
                      <a:round/>
                      <a:headEnd type="none" w="med" len="med"/>
                      <a:tailEnd type="none" w="med" len="med"/>
                    </a:lnL>
                    <a:lnR w="38100" cap="flat" cmpd="sng" algn="ctr">
                      <a:solidFill>
                        <a:srgbClr val="00CCFF"/>
                      </a:solidFill>
                      <a:prstDash val="solid"/>
                      <a:round/>
                      <a:headEnd type="none" w="med" len="med"/>
                      <a:tailEnd type="none" w="med" len="med"/>
                    </a:lnR>
                    <a:lnT w="38100" cap="flat" cmpd="sng" algn="ctr">
                      <a:solidFill>
                        <a:srgbClr val="00CCFF"/>
                      </a:solidFill>
                      <a:prstDash val="solid"/>
                      <a:round/>
                      <a:headEnd type="none" w="med" len="med"/>
                      <a:tailEnd type="none" w="med" len="med"/>
                    </a:lnT>
                    <a:lnB w="38100" cap="flat" cmpd="sng" algn="ctr">
                      <a:solidFill>
                        <a:srgbClr val="00CCFF"/>
                      </a:solidFill>
                      <a:prstDash val="solid"/>
                      <a:round/>
                      <a:headEnd type="none" w="med" len="med"/>
                      <a:tailEnd type="none" w="med" len="med"/>
                    </a:lnB>
                    <a:lnTlToBr>
                      <a:noFill/>
                    </a:lnTlToBr>
                    <a:lnBlToTr>
                      <a:noFill/>
                    </a:lnBlToTr>
                    <a:noFill/>
                  </a:tcPr>
                </a:tc>
              </a:tr>
            </a:tbl>
          </a:graphicData>
        </a:graphic>
      </p:graphicFrame>
    </p:spTree>
  </p:cSld>
  <p:clrMapOvr>
    <a:masterClrMapping/>
  </p:clrMapOvr>
  <p:transition/>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5" name="Rectangle 2"/>
          <p:cNvSpPr>
            <a:spLocks noChangeArrowheads="1"/>
          </p:cNvSpPr>
          <p:nvPr/>
        </p:nvSpPr>
        <p:spPr bwMode="auto">
          <a:xfrm>
            <a:off x="0" y="0"/>
            <a:ext cx="9285288" cy="6837363"/>
          </a:xfrm>
          <a:prstGeom prst="rect">
            <a:avLst/>
          </a:prstGeom>
          <a:solidFill>
            <a:srgbClr val="000066"/>
          </a:solidFill>
          <a:ln w="38100">
            <a:solidFill>
              <a:schemeClr val="tx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1400" b="1" smtClean="0">
              <a:solidFill>
                <a:srgbClr val="FFCC00"/>
              </a:solidFill>
            </a:endParaRPr>
          </a:p>
        </p:txBody>
      </p:sp>
      <p:sp>
        <p:nvSpPr>
          <p:cNvPr id="200706" name="Rectangle 10"/>
          <p:cNvSpPr>
            <a:spLocks noChangeArrowheads="1"/>
          </p:cNvSpPr>
          <p:nvPr/>
        </p:nvSpPr>
        <p:spPr bwMode="auto">
          <a:xfrm>
            <a:off x="250825" y="4113213"/>
            <a:ext cx="1873250"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smtClean="0">
                <a:solidFill>
                  <a:srgbClr val="000066"/>
                </a:solidFill>
              </a:rPr>
              <a:t>2° test di screening</a:t>
            </a:r>
          </a:p>
        </p:txBody>
      </p:sp>
      <p:sp>
        <p:nvSpPr>
          <p:cNvPr id="200707" name="Rectangle 12"/>
          <p:cNvSpPr>
            <a:spLocks noChangeArrowheads="1"/>
          </p:cNvSpPr>
          <p:nvPr/>
        </p:nvSpPr>
        <p:spPr bwMode="auto">
          <a:xfrm>
            <a:off x="2916238" y="6092825"/>
            <a:ext cx="2016125" cy="360363"/>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600" smtClean="0">
                <a:solidFill>
                  <a:srgbClr val="000066"/>
                </a:solidFill>
              </a:rPr>
              <a:t>Antigene p24</a:t>
            </a:r>
          </a:p>
        </p:txBody>
      </p:sp>
      <p:sp>
        <p:nvSpPr>
          <p:cNvPr id="200708" name="Line 22"/>
          <p:cNvSpPr>
            <a:spLocks noChangeShapeType="1"/>
          </p:cNvSpPr>
          <p:nvPr/>
        </p:nvSpPr>
        <p:spPr bwMode="auto">
          <a:xfrm flipH="1">
            <a:off x="107950" y="2060575"/>
            <a:ext cx="3527425" cy="0"/>
          </a:xfrm>
          <a:prstGeom prst="line">
            <a:avLst/>
          </a:prstGeom>
          <a:noFill/>
          <a:ln w="38100">
            <a:solidFill>
              <a:schemeClr val="tx1"/>
            </a:solidFill>
            <a:miter lim="800000"/>
            <a:headEnd type="none" w="sm" len="sm"/>
            <a:tailEnd type="none" w="sm" len="sm"/>
          </a:ln>
        </p:spPr>
        <p:txBody>
          <a:bodyPr wrap="none"/>
          <a:lstStyle/>
          <a:p>
            <a:pPr fontAlgn="base">
              <a:spcBef>
                <a:spcPct val="0"/>
              </a:spcBef>
              <a:spcAft>
                <a:spcPct val="0"/>
              </a:spcAft>
            </a:pPr>
            <a:endParaRPr lang="it-IT" smtClean="0">
              <a:solidFill>
                <a:srgbClr val="FFFFFF"/>
              </a:solidFill>
            </a:endParaRPr>
          </a:p>
        </p:txBody>
      </p:sp>
      <p:sp>
        <p:nvSpPr>
          <p:cNvPr id="200709" name="Rectangle 25"/>
          <p:cNvSpPr>
            <a:spLocks noChangeArrowheads="1"/>
          </p:cNvSpPr>
          <p:nvPr/>
        </p:nvSpPr>
        <p:spPr bwMode="auto">
          <a:xfrm>
            <a:off x="2660650" y="6524625"/>
            <a:ext cx="3097213"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600" smtClean="0">
                <a:solidFill>
                  <a:srgbClr val="000066"/>
                </a:solidFill>
              </a:rPr>
              <a:t>Inserimento risultato conclusivo</a:t>
            </a:r>
          </a:p>
        </p:txBody>
      </p:sp>
      <p:sp>
        <p:nvSpPr>
          <p:cNvPr id="200710" name="Text Box 26"/>
          <p:cNvSpPr txBox="1">
            <a:spLocks noChangeArrowheads="1"/>
          </p:cNvSpPr>
          <p:nvPr/>
        </p:nvSpPr>
        <p:spPr bwMode="auto">
          <a:xfrm>
            <a:off x="4787900" y="2349500"/>
            <a:ext cx="577850"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NO</a:t>
            </a:r>
          </a:p>
        </p:txBody>
      </p:sp>
      <p:sp>
        <p:nvSpPr>
          <p:cNvPr id="200711" name="AutoShape 33"/>
          <p:cNvSpPr>
            <a:spLocks noChangeArrowheads="1"/>
          </p:cNvSpPr>
          <p:nvPr/>
        </p:nvSpPr>
        <p:spPr bwMode="auto">
          <a:xfrm>
            <a:off x="800100" y="4594225"/>
            <a:ext cx="1204913" cy="820738"/>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400" b="1" smtClean="0">
                <a:solidFill>
                  <a:srgbClr val="000066"/>
                </a:solidFill>
              </a:rPr>
              <a:t>S/CO&gt;10</a:t>
            </a:r>
          </a:p>
        </p:txBody>
      </p:sp>
      <p:sp>
        <p:nvSpPr>
          <p:cNvPr id="200712" name="Rectangle 34"/>
          <p:cNvSpPr>
            <a:spLocks noChangeArrowheads="1"/>
          </p:cNvSpPr>
          <p:nvPr/>
        </p:nvSpPr>
        <p:spPr bwMode="auto">
          <a:xfrm>
            <a:off x="2843213" y="4113213"/>
            <a:ext cx="1873250"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smtClean="0">
                <a:solidFill>
                  <a:srgbClr val="000066"/>
                </a:solidFill>
              </a:rPr>
              <a:t>2° screening test</a:t>
            </a:r>
          </a:p>
        </p:txBody>
      </p:sp>
      <p:sp>
        <p:nvSpPr>
          <p:cNvPr id="200713" name="AutoShape 35"/>
          <p:cNvSpPr>
            <a:spLocks noChangeArrowheads="1"/>
          </p:cNvSpPr>
          <p:nvPr/>
        </p:nvSpPr>
        <p:spPr bwMode="auto">
          <a:xfrm>
            <a:off x="5795963" y="4546600"/>
            <a:ext cx="1368425" cy="863600"/>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400" b="1" smtClean="0">
                <a:solidFill>
                  <a:srgbClr val="000066"/>
                </a:solidFill>
              </a:rPr>
              <a:t>S/CO&lt;0.9</a:t>
            </a:r>
          </a:p>
        </p:txBody>
      </p:sp>
      <p:sp>
        <p:nvSpPr>
          <p:cNvPr id="200714" name="Text Box 56"/>
          <p:cNvSpPr txBox="1">
            <a:spLocks noChangeArrowheads="1"/>
          </p:cNvSpPr>
          <p:nvPr/>
        </p:nvSpPr>
        <p:spPr bwMode="auto">
          <a:xfrm>
            <a:off x="7380288" y="5589588"/>
            <a:ext cx="576262"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SI</a:t>
            </a:r>
          </a:p>
        </p:txBody>
      </p:sp>
      <p:sp>
        <p:nvSpPr>
          <p:cNvPr id="200715" name="Text Box 57"/>
          <p:cNvSpPr txBox="1">
            <a:spLocks noChangeArrowheads="1"/>
          </p:cNvSpPr>
          <p:nvPr/>
        </p:nvSpPr>
        <p:spPr bwMode="auto">
          <a:xfrm>
            <a:off x="793750" y="5805488"/>
            <a:ext cx="577850"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SI</a:t>
            </a:r>
          </a:p>
        </p:txBody>
      </p:sp>
      <p:sp>
        <p:nvSpPr>
          <p:cNvPr id="200716" name="Text Box 62"/>
          <p:cNvSpPr txBox="1">
            <a:spLocks noChangeArrowheads="1"/>
          </p:cNvSpPr>
          <p:nvPr/>
        </p:nvSpPr>
        <p:spPr bwMode="auto">
          <a:xfrm>
            <a:off x="2051050" y="5013325"/>
            <a:ext cx="574675"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NO</a:t>
            </a:r>
          </a:p>
        </p:txBody>
      </p:sp>
      <p:sp>
        <p:nvSpPr>
          <p:cNvPr id="200717" name="Text Box 63"/>
          <p:cNvSpPr txBox="1">
            <a:spLocks noChangeArrowheads="1"/>
          </p:cNvSpPr>
          <p:nvPr/>
        </p:nvSpPr>
        <p:spPr bwMode="auto">
          <a:xfrm>
            <a:off x="4132263" y="5838825"/>
            <a:ext cx="577850"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NO</a:t>
            </a:r>
          </a:p>
        </p:txBody>
      </p:sp>
      <p:sp>
        <p:nvSpPr>
          <p:cNvPr id="200718" name="Rectangle 65"/>
          <p:cNvSpPr>
            <a:spLocks noChangeArrowheads="1"/>
          </p:cNvSpPr>
          <p:nvPr/>
        </p:nvSpPr>
        <p:spPr bwMode="auto">
          <a:xfrm>
            <a:off x="2905125" y="3538538"/>
            <a:ext cx="1595438" cy="322262"/>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POS 1&lt; S/CO&gt;10</a:t>
            </a:r>
          </a:p>
        </p:txBody>
      </p:sp>
      <p:sp>
        <p:nvSpPr>
          <p:cNvPr id="200719" name="Rectangle 66"/>
          <p:cNvSpPr>
            <a:spLocks noChangeArrowheads="1"/>
          </p:cNvSpPr>
          <p:nvPr/>
        </p:nvSpPr>
        <p:spPr bwMode="auto">
          <a:xfrm>
            <a:off x="468313" y="3538538"/>
            <a:ext cx="1595437" cy="322262"/>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POS S/CO&gt;10</a:t>
            </a:r>
          </a:p>
        </p:txBody>
      </p:sp>
      <p:sp>
        <p:nvSpPr>
          <p:cNvPr id="200720" name="Rectangle 67"/>
          <p:cNvSpPr>
            <a:spLocks noChangeArrowheads="1"/>
          </p:cNvSpPr>
          <p:nvPr/>
        </p:nvSpPr>
        <p:spPr bwMode="auto">
          <a:xfrm>
            <a:off x="5435600" y="4111625"/>
            <a:ext cx="1873250"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smtClean="0">
                <a:solidFill>
                  <a:srgbClr val="000066"/>
                </a:solidFill>
              </a:rPr>
              <a:t>2° screening test</a:t>
            </a:r>
          </a:p>
        </p:txBody>
      </p:sp>
      <p:sp>
        <p:nvSpPr>
          <p:cNvPr id="200721" name="Rectangle 68"/>
          <p:cNvSpPr>
            <a:spLocks noChangeArrowheads="1"/>
          </p:cNvSpPr>
          <p:nvPr/>
        </p:nvSpPr>
        <p:spPr bwMode="auto">
          <a:xfrm>
            <a:off x="3203575" y="4797425"/>
            <a:ext cx="2185988" cy="360363"/>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600" smtClean="0">
                <a:solidFill>
                  <a:srgbClr val="000066"/>
                </a:solidFill>
              </a:rPr>
              <a:t>Test di conferma WB</a:t>
            </a:r>
          </a:p>
        </p:txBody>
      </p:sp>
      <p:sp>
        <p:nvSpPr>
          <p:cNvPr id="200722" name="Rectangle 71"/>
          <p:cNvSpPr>
            <a:spLocks noChangeArrowheads="1"/>
          </p:cNvSpPr>
          <p:nvPr/>
        </p:nvSpPr>
        <p:spPr bwMode="auto">
          <a:xfrm>
            <a:off x="1835150" y="2911475"/>
            <a:ext cx="1595438" cy="322263"/>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POS S/CO&gt;1</a:t>
            </a:r>
          </a:p>
        </p:txBody>
      </p:sp>
      <p:sp>
        <p:nvSpPr>
          <p:cNvPr id="200723" name="Rectangle 72"/>
          <p:cNvSpPr>
            <a:spLocks noChangeArrowheads="1"/>
          </p:cNvSpPr>
          <p:nvPr/>
        </p:nvSpPr>
        <p:spPr bwMode="auto">
          <a:xfrm>
            <a:off x="5507038" y="2913063"/>
            <a:ext cx="1593850" cy="322262"/>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ZG 0.70&lt;S/CO&gt;1</a:t>
            </a:r>
          </a:p>
        </p:txBody>
      </p:sp>
      <p:sp>
        <p:nvSpPr>
          <p:cNvPr id="200724" name="AutoShape 78"/>
          <p:cNvSpPr>
            <a:spLocks noChangeArrowheads="1"/>
          </p:cNvSpPr>
          <p:nvPr/>
        </p:nvSpPr>
        <p:spPr bwMode="auto">
          <a:xfrm>
            <a:off x="3419475" y="5314950"/>
            <a:ext cx="1081088" cy="647700"/>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400" b="1" smtClean="0">
                <a:solidFill>
                  <a:srgbClr val="000066"/>
                </a:solidFill>
              </a:rPr>
              <a:t>POS</a:t>
            </a:r>
          </a:p>
        </p:txBody>
      </p:sp>
      <p:sp>
        <p:nvSpPr>
          <p:cNvPr id="200725" name="Text Box 87"/>
          <p:cNvSpPr txBox="1">
            <a:spLocks noChangeArrowheads="1"/>
          </p:cNvSpPr>
          <p:nvPr/>
        </p:nvSpPr>
        <p:spPr bwMode="auto">
          <a:xfrm>
            <a:off x="5508625" y="5805488"/>
            <a:ext cx="576263"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SI</a:t>
            </a:r>
          </a:p>
        </p:txBody>
      </p:sp>
      <p:sp>
        <p:nvSpPr>
          <p:cNvPr id="200726" name="Text Box 162"/>
          <p:cNvSpPr txBox="1">
            <a:spLocks noChangeArrowheads="1"/>
          </p:cNvSpPr>
          <p:nvPr/>
        </p:nvSpPr>
        <p:spPr bwMode="auto">
          <a:xfrm>
            <a:off x="1835150" y="1773238"/>
            <a:ext cx="576263"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SI</a:t>
            </a:r>
          </a:p>
        </p:txBody>
      </p:sp>
      <p:sp>
        <p:nvSpPr>
          <p:cNvPr id="200727" name="AutoShape 163"/>
          <p:cNvSpPr>
            <a:spLocks noChangeArrowheads="1"/>
          </p:cNvSpPr>
          <p:nvPr/>
        </p:nvSpPr>
        <p:spPr bwMode="auto">
          <a:xfrm>
            <a:off x="3635375" y="1592263"/>
            <a:ext cx="1657350" cy="1008062"/>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200" b="1" smtClean="0">
                <a:solidFill>
                  <a:srgbClr val="000066"/>
                </a:solidFill>
              </a:rPr>
              <a:t>Anti-HIV </a:t>
            </a:r>
          </a:p>
          <a:p>
            <a:pPr algn="ctr" fontAlgn="base">
              <a:spcBef>
                <a:spcPct val="0"/>
              </a:spcBef>
              <a:spcAft>
                <a:spcPct val="0"/>
              </a:spcAft>
            </a:pPr>
            <a:r>
              <a:rPr lang="it-IT" sz="1200" b="1" smtClean="0">
                <a:solidFill>
                  <a:srgbClr val="000066"/>
                </a:solidFill>
              </a:rPr>
              <a:t>NEG</a:t>
            </a:r>
          </a:p>
          <a:p>
            <a:pPr algn="ctr" fontAlgn="base">
              <a:spcBef>
                <a:spcPct val="0"/>
              </a:spcBef>
              <a:spcAft>
                <a:spcPct val="0"/>
              </a:spcAft>
            </a:pPr>
            <a:r>
              <a:rPr lang="it-IT" sz="1200" b="1" smtClean="0">
                <a:solidFill>
                  <a:srgbClr val="000066"/>
                </a:solidFill>
              </a:rPr>
              <a:t>S/CO&lt;0.70</a:t>
            </a:r>
          </a:p>
        </p:txBody>
      </p:sp>
      <p:sp>
        <p:nvSpPr>
          <p:cNvPr id="200728" name="Rectangle 164"/>
          <p:cNvSpPr>
            <a:spLocks noChangeArrowheads="1"/>
          </p:cNvSpPr>
          <p:nvPr/>
        </p:nvSpPr>
        <p:spPr bwMode="auto">
          <a:xfrm>
            <a:off x="3132138" y="584200"/>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
        <p:nvSpPr>
          <p:cNvPr id="200729" name="Rectangle 4"/>
          <p:cNvSpPr>
            <a:spLocks noChangeArrowheads="1"/>
          </p:cNvSpPr>
          <p:nvPr/>
        </p:nvSpPr>
        <p:spPr bwMode="auto">
          <a:xfrm>
            <a:off x="3016250" y="6292850"/>
            <a:ext cx="2895600" cy="457200"/>
          </a:xfrm>
          <a:prstGeom prst="rect">
            <a:avLst/>
          </a:prstGeom>
          <a:noFill/>
          <a:ln w="12700">
            <a:no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0" name="Rectangle 5"/>
          <p:cNvSpPr>
            <a:spLocks noChangeArrowheads="1"/>
          </p:cNvSpPr>
          <p:nvPr/>
        </p:nvSpPr>
        <p:spPr bwMode="auto">
          <a:xfrm>
            <a:off x="3132138" y="549275"/>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
        <p:nvSpPr>
          <p:cNvPr id="200731" name="AutoShape 8"/>
          <p:cNvSpPr>
            <a:spLocks noChangeArrowheads="1"/>
          </p:cNvSpPr>
          <p:nvPr/>
        </p:nvSpPr>
        <p:spPr bwMode="auto">
          <a:xfrm>
            <a:off x="6313488" y="2708275"/>
            <a:ext cx="79375" cy="192088"/>
          </a:xfrm>
          <a:prstGeom prst="downArrow">
            <a:avLst>
              <a:gd name="adj1" fmla="val 50000"/>
              <a:gd name="adj2" fmla="val 60500"/>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2" name="AutoShape 9"/>
          <p:cNvSpPr>
            <a:spLocks noChangeArrowheads="1"/>
          </p:cNvSpPr>
          <p:nvPr/>
        </p:nvSpPr>
        <p:spPr bwMode="auto">
          <a:xfrm>
            <a:off x="3635375" y="1557338"/>
            <a:ext cx="1657350" cy="1008062"/>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200" b="1" smtClean="0">
                <a:solidFill>
                  <a:srgbClr val="000066"/>
                </a:solidFill>
              </a:rPr>
              <a:t>Anti-HIV </a:t>
            </a:r>
          </a:p>
          <a:p>
            <a:pPr algn="ctr" fontAlgn="base">
              <a:spcBef>
                <a:spcPct val="0"/>
              </a:spcBef>
              <a:spcAft>
                <a:spcPct val="0"/>
              </a:spcAft>
            </a:pPr>
            <a:r>
              <a:rPr lang="it-IT" sz="1200" b="1" smtClean="0">
                <a:solidFill>
                  <a:srgbClr val="000066"/>
                </a:solidFill>
              </a:rPr>
              <a:t>NEG</a:t>
            </a:r>
          </a:p>
          <a:p>
            <a:pPr algn="ctr" fontAlgn="base">
              <a:spcBef>
                <a:spcPct val="0"/>
              </a:spcBef>
              <a:spcAft>
                <a:spcPct val="0"/>
              </a:spcAft>
            </a:pPr>
            <a:r>
              <a:rPr lang="it-IT" sz="1200" b="1" smtClean="0">
                <a:solidFill>
                  <a:srgbClr val="000066"/>
                </a:solidFill>
              </a:rPr>
              <a:t>S/CO&lt;0.70</a:t>
            </a:r>
          </a:p>
        </p:txBody>
      </p:sp>
      <p:sp>
        <p:nvSpPr>
          <p:cNvPr id="200733" name="Line 13"/>
          <p:cNvSpPr>
            <a:spLocks noChangeShapeType="1"/>
          </p:cNvSpPr>
          <p:nvPr/>
        </p:nvSpPr>
        <p:spPr bwMode="auto">
          <a:xfrm>
            <a:off x="4462463" y="1412875"/>
            <a:ext cx="0" cy="144463"/>
          </a:xfrm>
          <a:prstGeom prst="line">
            <a:avLst/>
          </a:prstGeom>
          <a:noFill/>
          <a:ln w="38100">
            <a:solidFill>
              <a:schemeClr val="tx1"/>
            </a:solidFill>
            <a:miter lim="800000"/>
            <a:headEnd type="none" w="sm" len="sm"/>
            <a:tailEnd type="none" w="sm" len="sm"/>
          </a:ln>
        </p:spPr>
        <p:txBody>
          <a:bodyPr wrap="none"/>
          <a:lstStyle/>
          <a:p>
            <a:pPr fontAlgn="base">
              <a:spcBef>
                <a:spcPct val="0"/>
              </a:spcBef>
              <a:spcAft>
                <a:spcPct val="0"/>
              </a:spcAft>
            </a:pPr>
            <a:endParaRPr lang="it-IT" smtClean="0">
              <a:solidFill>
                <a:srgbClr val="FFFFFF"/>
              </a:solidFill>
            </a:endParaRPr>
          </a:p>
        </p:txBody>
      </p:sp>
      <p:sp>
        <p:nvSpPr>
          <p:cNvPr id="200734" name="AutoShape 15"/>
          <p:cNvSpPr>
            <a:spLocks noChangeArrowheads="1"/>
          </p:cNvSpPr>
          <p:nvPr/>
        </p:nvSpPr>
        <p:spPr bwMode="auto">
          <a:xfrm>
            <a:off x="2805113" y="2700338"/>
            <a:ext cx="71437" cy="179387"/>
          </a:xfrm>
          <a:prstGeom prst="downArrow">
            <a:avLst>
              <a:gd name="adj1" fmla="val 50000"/>
              <a:gd name="adj2" fmla="val 62778"/>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5" name="AutoShape 16"/>
          <p:cNvSpPr>
            <a:spLocks noChangeArrowheads="1"/>
          </p:cNvSpPr>
          <p:nvPr/>
        </p:nvSpPr>
        <p:spPr bwMode="auto">
          <a:xfrm>
            <a:off x="1365250" y="3883025"/>
            <a:ext cx="69850" cy="215900"/>
          </a:xfrm>
          <a:prstGeom prst="downArrow">
            <a:avLst>
              <a:gd name="adj1" fmla="val 50000"/>
              <a:gd name="adj2" fmla="val 77273"/>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6" name="AutoShape 18"/>
          <p:cNvSpPr>
            <a:spLocks noChangeArrowheads="1"/>
          </p:cNvSpPr>
          <p:nvPr/>
        </p:nvSpPr>
        <p:spPr bwMode="auto">
          <a:xfrm>
            <a:off x="1366838" y="3357563"/>
            <a:ext cx="71437" cy="142875"/>
          </a:xfrm>
          <a:prstGeom prst="downArrow">
            <a:avLst>
              <a:gd name="adj1" fmla="val 50000"/>
              <a:gd name="adj2" fmla="val 50000"/>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7" name="AutoShape 19"/>
          <p:cNvSpPr>
            <a:spLocks noChangeArrowheads="1"/>
          </p:cNvSpPr>
          <p:nvPr/>
        </p:nvSpPr>
        <p:spPr bwMode="auto">
          <a:xfrm flipH="1">
            <a:off x="6340475" y="3284538"/>
            <a:ext cx="74613" cy="792162"/>
          </a:xfrm>
          <a:prstGeom prst="downArrow">
            <a:avLst>
              <a:gd name="adj1" fmla="val 50000"/>
              <a:gd name="adj2" fmla="val 265424"/>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38" name="Line 20"/>
          <p:cNvSpPr>
            <a:spLocks noChangeShapeType="1"/>
          </p:cNvSpPr>
          <p:nvPr/>
        </p:nvSpPr>
        <p:spPr bwMode="auto">
          <a:xfrm flipH="1" flipV="1">
            <a:off x="2555875" y="3213100"/>
            <a:ext cx="0" cy="144463"/>
          </a:xfrm>
          <a:prstGeom prst="line">
            <a:avLst/>
          </a:prstGeom>
          <a:noFill/>
          <a:ln w="38100">
            <a:solidFill>
              <a:schemeClr val="tx1"/>
            </a:solidFill>
            <a:miter lim="800000"/>
            <a:headEnd type="none" w="sm" len="sm"/>
            <a:tailEnd type="none" w="sm" len="sm"/>
          </a:ln>
        </p:spPr>
        <p:txBody>
          <a:bodyPr wrap="none"/>
          <a:lstStyle/>
          <a:p>
            <a:pPr fontAlgn="base">
              <a:spcBef>
                <a:spcPct val="0"/>
              </a:spcBef>
              <a:spcAft>
                <a:spcPct val="0"/>
              </a:spcAft>
            </a:pPr>
            <a:endParaRPr lang="it-IT" smtClean="0">
              <a:solidFill>
                <a:srgbClr val="FFFFFF"/>
              </a:solidFill>
            </a:endParaRPr>
          </a:p>
        </p:txBody>
      </p:sp>
      <p:sp>
        <p:nvSpPr>
          <p:cNvPr id="200739" name="Rectangle 24"/>
          <p:cNvSpPr>
            <a:spLocks noChangeArrowheads="1"/>
          </p:cNvSpPr>
          <p:nvPr/>
        </p:nvSpPr>
        <p:spPr bwMode="auto">
          <a:xfrm>
            <a:off x="3492500" y="1125538"/>
            <a:ext cx="2016125"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en-US" sz="1600" b="1" smtClean="0">
                <a:solidFill>
                  <a:srgbClr val="000066"/>
                </a:solidFill>
                <a:cs typeface="Arial" pitchFamily="34" charset="0"/>
              </a:rPr>
              <a:t>Valutazione risultati</a:t>
            </a:r>
          </a:p>
        </p:txBody>
      </p:sp>
      <p:sp>
        <p:nvSpPr>
          <p:cNvPr id="200740" name="Text Box 27"/>
          <p:cNvSpPr txBox="1">
            <a:spLocks noChangeArrowheads="1"/>
          </p:cNvSpPr>
          <p:nvPr/>
        </p:nvSpPr>
        <p:spPr bwMode="auto">
          <a:xfrm>
            <a:off x="5364163" y="5084763"/>
            <a:ext cx="576262" cy="304800"/>
          </a:xfrm>
          <a:prstGeom prst="rect">
            <a:avLst/>
          </a:prstGeom>
          <a:noFill/>
          <a:ln w="12700">
            <a:noFill/>
            <a:miter lim="800000"/>
            <a:headEnd type="none" w="sm" len="sm"/>
            <a:tailEnd type="none" w="sm" len="sm"/>
          </a:ln>
        </p:spPr>
        <p:txBody>
          <a:bodyPr>
            <a:spAutoFit/>
          </a:bodyPr>
          <a:lstStyle/>
          <a:p>
            <a:pPr fontAlgn="base">
              <a:spcBef>
                <a:spcPct val="50000"/>
              </a:spcBef>
              <a:spcAft>
                <a:spcPct val="0"/>
              </a:spcAft>
            </a:pPr>
            <a:r>
              <a:rPr lang="it-IT" sz="1400" b="1" smtClean="0">
                <a:solidFill>
                  <a:srgbClr val="FFFFFF"/>
                </a:solidFill>
              </a:rPr>
              <a:t>NO</a:t>
            </a:r>
          </a:p>
        </p:txBody>
      </p:sp>
      <p:sp>
        <p:nvSpPr>
          <p:cNvPr id="200741" name="AutoShape 29"/>
          <p:cNvSpPr>
            <a:spLocks noChangeArrowheads="1"/>
          </p:cNvSpPr>
          <p:nvPr/>
        </p:nvSpPr>
        <p:spPr bwMode="auto">
          <a:xfrm flipH="1">
            <a:off x="3805238" y="3375025"/>
            <a:ext cx="73025" cy="125413"/>
          </a:xfrm>
          <a:prstGeom prst="downArrow">
            <a:avLst>
              <a:gd name="adj1" fmla="val 50000"/>
              <a:gd name="adj2" fmla="val 42935"/>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42" name="Rectangle 30"/>
          <p:cNvSpPr>
            <a:spLocks noGrp="1" noChangeArrowheads="1"/>
          </p:cNvSpPr>
          <p:nvPr>
            <p:ph type="title" idx="4294967295"/>
          </p:nvPr>
        </p:nvSpPr>
        <p:spPr>
          <a:xfrm>
            <a:off x="468313" y="-242888"/>
            <a:ext cx="8077200" cy="1038226"/>
          </a:xfrm>
        </p:spPr>
        <p:txBody>
          <a:bodyPr lIns="90488" tIns="44450" rIns="90488" bIns="44450"/>
          <a:lstStyle/>
          <a:p>
            <a:pPr algn="ctr" eaLnBrk="1" hangingPunct="1"/>
            <a:r>
              <a:rPr lang="it-IT" sz="3000" b="1" smtClean="0">
                <a:solidFill>
                  <a:srgbClr val="00CCFF"/>
                </a:solidFill>
              </a:rPr>
              <a:t>Algoritmo diagnostico Anti-HIV</a:t>
            </a:r>
          </a:p>
        </p:txBody>
      </p:sp>
      <p:grpSp>
        <p:nvGrpSpPr>
          <p:cNvPr id="2" name="Group 69"/>
          <p:cNvGrpSpPr>
            <a:grpSpLocks/>
          </p:cNvGrpSpPr>
          <p:nvPr/>
        </p:nvGrpSpPr>
        <p:grpSpPr bwMode="auto">
          <a:xfrm>
            <a:off x="1835150" y="2924175"/>
            <a:ext cx="5265738" cy="323850"/>
            <a:chOff x="930" y="1902"/>
            <a:chExt cx="3317" cy="204"/>
          </a:xfrm>
        </p:grpSpPr>
        <p:sp>
          <p:nvSpPr>
            <p:cNvPr id="200777" name="Rectangle 6"/>
            <p:cNvSpPr>
              <a:spLocks noChangeArrowheads="1"/>
            </p:cNvSpPr>
            <p:nvPr/>
          </p:nvSpPr>
          <p:spPr bwMode="auto">
            <a:xfrm>
              <a:off x="930" y="1902"/>
              <a:ext cx="1005" cy="203"/>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POS S/CO&gt;1</a:t>
              </a:r>
            </a:p>
          </p:txBody>
        </p:sp>
        <p:sp>
          <p:nvSpPr>
            <p:cNvPr id="200778" name="Rectangle 32"/>
            <p:cNvSpPr>
              <a:spLocks noChangeArrowheads="1"/>
            </p:cNvSpPr>
            <p:nvPr/>
          </p:nvSpPr>
          <p:spPr bwMode="auto">
            <a:xfrm>
              <a:off x="3243" y="1903"/>
              <a:ext cx="1004" cy="203"/>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200" b="1" smtClean="0">
                  <a:solidFill>
                    <a:srgbClr val="000066"/>
                  </a:solidFill>
                </a:rPr>
                <a:t>ZG 0.70&lt;S/CO&gt;1</a:t>
              </a:r>
            </a:p>
          </p:txBody>
        </p:sp>
      </p:grpSp>
      <p:sp>
        <p:nvSpPr>
          <p:cNvPr id="200744" name="Line 36"/>
          <p:cNvSpPr>
            <a:spLocks noChangeShapeType="1"/>
          </p:cNvSpPr>
          <p:nvPr/>
        </p:nvSpPr>
        <p:spPr bwMode="auto">
          <a:xfrm>
            <a:off x="4462463" y="981075"/>
            <a:ext cx="0" cy="144463"/>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45" name="Line 39"/>
          <p:cNvSpPr>
            <a:spLocks noChangeShapeType="1"/>
          </p:cNvSpPr>
          <p:nvPr/>
        </p:nvSpPr>
        <p:spPr bwMode="auto">
          <a:xfrm>
            <a:off x="4478338" y="2565400"/>
            <a:ext cx="0" cy="107950"/>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46" name="Line 40"/>
          <p:cNvSpPr>
            <a:spLocks noChangeShapeType="1"/>
          </p:cNvSpPr>
          <p:nvPr/>
        </p:nvSpPr>
        <p:spPr bwMode="auto">
          <a:xfrm flipV="1">
            <a:off x="2843213" y="2708275"/>
            <a:ext cx="3529012" cy="0"/>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47" name="Line 41"/>
          <p:cNvSpPr>
            <a:spLocks noChangeShapeType="1"/>
          </p:cNvSpPr>
          <p:nvPr/>
        </p:nvSpPr>
        <p:spPr bwMode="auto">
          <a:xfrm>
            <a:off x="93663" y="2046288"/>
            <a:ext cx="14287" cy="4695825"/>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48" name="Line 42"/>
          <p:cNvSpPr>
            <a:spLocks noChangeShapeType="1"/>
          </p:cNvSpPr>
          <p:nvPr/>
        </p:nvSpPr>
        <p:spPr bwMode="auto">
          <a:xfrm>
            <a:off x="107950" y="6742113"/>
            <a:ext cx="71438" cy="0"/>
          </a:xfrm>
          <a:prstGeom prst="line">
            <a:avLst/>
          </a:prstGeom>
          <a:noFill/>
          <a:ln w="9525">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49" name="Line 43"/>
          <p:cNvSpPr>
            <a:spLocks noChangeShapeType="1"/>
          </p:cNvSpPr>
          <p:nvPr/>
        </p:nvSpPr>
        <p:spPr bwMode="auto">
          <a:xfrm>
            <a:off x="107950" y="6742113"/>
            <a:ext cx="2449513"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200750" name="Line 44"/>
          <p:cNvSpPr>
            <a:spLocks noChangeShapeType="1"/>
          </p:cNvSpPr>
          <p:nvPr/>
        </p:nvSpPr>
        <p:spPr bwMode="auto">
          <a:xfrm>
            <a:off x="1403350" y="3357563"/>
            <a:ext cx="2447925" cy="0"/>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51" name="Line 45"/>
          <p:cNvSpPr>
            <a:spLocks noChangeShapeType="1"/>
          </p:cNvSpPr>
          <p:nvPr/>
        </p:nvSpPr>
        <p:spPr bwMode="auto">
          <a:xfrm>
            <a:off x="7451725" y="4967288"/>
            <a:ext cx="0" cy="1655762"/>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52" name="AutoShape 46"/>
          <p:cNvSpPr>
            <a:spLocks noChangeArrowheads="1"/>
          </p:cNvSpPr>
          <p:nvPr/>
        </p:nvSpPr>
        <p:spPr bwMode="auto">
          <a:xfrm>
            <a:off x="3924300" y="4424363"/>
            <a:ext cx="71438" cy="360362"/>
          </a:xfrm>
          <a:prstGeom prst="downArrow">
            <a:avLst>
              <a:gd name="adj1" fmla="val 50000"/>
              <a:gd name="adj2" fmla="val 126110"/>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53" name="Line 47"/>
          <p:cNvSpPr>
            <a:spLocks noChangeShapeType="1"/>
          </p:cNvSpPr>
          <p:nvPr/>
        </p:nvSpPr>
        <p:spPr bwMode="auto">
          <a:xfrm>
            <a:off x="1258888" y="5229225"/>
            <a:ext cx="0" cy="0"/>
          </a:xfrm>
          <a:prstGeom prst="line">
            <a:avLst/>
          </a:prstGeom>
          <a:noFill/>
          <a:ln w="9525">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54" name="AutoShape 48"/>
          <p:cNvSpPr>
            <a:spLocks noChangeArrowheads="1"/>
          </p:cNvSpPr>
          <p:nvPr/>
        </p:nvSpPr>
        <p:spPr bwMode="auto">
          <a:xfrm>
            <a:off x="3924300" y="5157788"/>
            <a:ext cx="71438" cy="144462"/>
          </a:xfrm>
          <a:prstGeom prst="downArrow">
            <a:avLst>
              <a:gd name="adj1" fmla="val 50000"/>
              <a:gd name="adj2" fmla="val 50555"/>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55" name="AutoShape 49"/>
          <p:cNvSpPr>
            <a:spLocks noChangeArrowheads="1"/>
          </p:cNvSpPr>
          <p:nvPr/>
        </p:nvSpPr>
        <p:spPr bwMode="auto">
          <a:xfrm>
            <a:off x="1365250" y="4437063"/>
            <a:ext cx="69850" cy="144462"/>
          </a:xfrm>
          <a:prstGeom prst="downArrow">
            <a:avLst>
              <a:gd name="adj1" fmla="val 50000"/>
              <a:gd name="adj2" fmla="val 51704"/>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56" name="AutoShape 51"/>
          <p:cNvSpPr>
            <a:spLocks noChangeArrowheads="1"/>
          </p:cNvSpPr>
          <p:nvPr/>
        </p:nvSpPr>
        <p:spPr bwMode="auto">
          <a:xfrm>
            <a:off x="6443663" y="4365625"/>
            <a:ext cx="69850" cy="215900"/>
          </a:xfrm>
          <a:prstGeom prst="downArrow">
            <a:avLst>
              <a:gd name="adj1" fmla="val 50000"/>
              <a:gd name="adj2" fmla="val 77273"/>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57" name="Line 54"/>
          <p:cNvSpPr>
            <a:spLocks noChangeShapeType="1"/>
          </p:cNvSpPr>
          <p:nvPr/>
        </p:nvSpPr>
        <p:spPr bwMode="auto">
          <a:xfrm flipH="1">
            <a:off x="5364163" y="4979988"/>
            <a:ext cx="431800"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200758" name="Line 59"/>
          <p:cNvSpPr>
            <a:spLocks noChangeShapeType="1"/>
          </p:cNvSpPr>
          <p:nvPr/>
        </p:nvSpPr>
        <p:spPr bwMode="auto">
          <a:xfrm>
            <a:off x="1403350" y="6597650"/>
            <a:ext cx="1258888"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200759" name="Line 60"/>
          <p:cNvSpPr>
            <a:spLocks noChangeShapeType="1"/>
          </p:cNvSpPr>
          <p:nvPr/>
        </p:nvSpPr>
        <p:spPr bwMode="auto">
          <a:xfrm flipH="1">
            <a:off x="5724525" y="6597650"/>
            <a:ext cx="1727200"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200760" name="Line 61"/>
          <p:cNvSpPr>
            <a:spLocks noChangeShapeType="1"/>
          </p:cNvSpPr>
          <p:nvPr/>
        </p:nvSpPr>
        <p:spPr bwMode="auto">
          <a:xfrm>
            <a:off x="1984375" y="5013325"/>
            <a:ext cx="1258888" cy="0"/>
          </a:xfrm>
          <a:prstGeom prst="line">
            <a:avLst/>
          </a:prstGeom>
          <a:noFill/>
          <a:ln w="38100">
            <a:solidFill>
              <a:schemeClr val="tx1"/>
            </a:solidFill>
            <a:round/>
            <a:headEnd/>
            <a:tailEnd type="triangle" w="med" len="med"/>
          </a:ln>
        </p:spPr>
        <p:txBody>
          <a:bodyPr/>
          <a:lstStyle/>
          <a:p>
            <a:pPr fontAlgn="base">
              <a:spcBef>
                <a:spcPct val="0"/>
              </a:spcBef>
              <a:spcAft>
                <a:spcPct val="0"/>
              </a:spcAft>
            </a:pPr>
            <a:endParaRPr lang="it-IT" smtClean="0">
              <a:solidFill>
                <a:srgbClr val="FFFFFF"/>
              </a:solidFill>
            </a:endParaRPr>
          </a:p>
        </p:txBody>
      </p:sp>
      <p:sp>
        <p:nvSpPr>
          <p:cNvPr id="200761" name="Line 75"/>
          <p:cNvSpPr>
            <a:spLocks noChangeShapeType="1"/>
          </p:cNvSpPr>
          <p:nvPr/>
        </p:nvSpPr>
        <p:spPr bwMode="auto">
          <a:xfrm flipH="1">
            <a:off x="7164388" y="4962525"/>
            <a:ext cx="287337" cy="0"/>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62" name="Line 76"/>
          <p:cNvSpPr>
            <a:spLocks noChangeShapeType="1"/>
          </p:cNvSpPr>
          <p:nvPr/>
        </p:nvSpPr>
        <p:spPr bwMode="auto">
          <a:xfrm>
            <a:off x="1403350" y="5373688"/>
            <a:ext cx="0" cy="1223962"/>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63" name="AutoShape 77"/>
          <p:cNvSpPr>
            <a:spLocks noChangeArrowheads="1"/>
          </p:cNvSpPr>
          <p:nvPr/>
        </p:nvSpPr>
        <p:spPr bwMode="auto">
          <a:xfrm>
            <a:off x="3854450" y="3883025"/>
            <a:ext cx="69850" cy="215900"/>
          </a:xfrm>
          <a:prstGeom prst="downArrow">
            <a:avLst>
              <a:gd name="adj1" fmla="val 50000"/>
              <a:gd name="adj2" fmla="val 77273"/>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64" name="AutoShape 81"/>
          <p:cNvSpPr>
            <a:spLocks noChangeArrowheads="1"/>
          </p:cNvSpPr>
          <p:nvPr/>
        </p:nvSpPr>
        <p:spPr bwMode="auto">
          <a:xfrm flipH="1">
            <a:off x="5508625" y="5661025"/>
            <a:ext cx="71438" cy="863600"/>
          </a:xfrm>
          <a:prstGeom prst="downArrow">
            <a:avLst>
              <a:gd name="adj1" fmla="val 50000"/>
              <a:gd name="adj2" fmla="val 302220"/>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65" name="AutoShape 82"/>
          <p:cNvSpPr>
            <a:spLocks noChangeArrowheads="1"/>
          </p:cNvSpPr>
          <p:nvPr/>
        </p:nvSpPr>
        <p:spPr bwMode="auto">
          <a:xfrm>
            <a:off x="3927475" y="5949950"/>
            <a:ext cx="71438" cy="144463"/>
          </a:xfrm>
          <a:prstGeom prst="downArrow">
            <a:avLst>
              <a:gd name="adj1" fmla="val 50000"/>
              <a:gd name="adj2" fmla="val 50555"/>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66" name="AutoShape 83"/>
          <p:cNvSpPr>
            <a:spLocks noChangeArrowheads="1"/>
          </p:cNvSpPr>
          <p:nvPr/>
        </p:nvSpPr>
        <p:spPr bwMode="auto">
          <a:xfrm>
            <a:off x="3949700" y="6453188"/>
            <a:ext cx="71438" cy="107950"/>
          </a:xfrm>
          <a:prstGeom prst="downArrow">
            <a:avLst>
              <a:gd name="adj1" fmla="val 50000"/>
              <a:gd name="adj2" fmla="val 37778"/>
            </a:avLst>
          </a:prstGeom>
          <a:solidFill>
            <a:srgbClr val="FFFFFF"/>
          </a:solidFill>
          <a:ln w="12700">
            <a:solidFill>
              <a:schemeClr val="tx1"/>
            </a:solidFill>
            <a:miter lim="800000"/>
            <a:headEnd type="none" w="sm" len="sm"/>
            <a:tailEnd type="none" w="sm" len="sm"/>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200767" name="Line 86"/>
          <p:cNvSpPr>
            <a:spLocks noChangeShapeType="1"/>
          </p:cNvSpPr>
          <p:nvPr/>
        </p:nvSpPr>
        <p:spPr bwMode="auto">
          <a:xfrm flipH="1">
            <a:off x="4475163" y="5627688"/>
            <a:ext cx="1079500" cy="0"/>
          </a:xfrm>
          <a:prstGeom prst="line">
            <a:avLst/>
          </a:prstGeom>
          <a:noFill/>
          <a:ln w="38100">
            <a:solidFill>
              <a:schemeClr val="tx1"/>
            </a:solidFill>
            <a:round/>
            <a:headEnd/>
            <a:tailEnd/>
          </a:ln>
        </p:spPr>
        <p:txBody>
          <a:bodyPr/>
          <a:lstStyle/>
          <a:p>
            <a:pPr fontAlgn="base">
              <a:spcBef>
                <a:spcPct val="0"/>
              </a:spcBef>
              <a:spcAft>
                <a:spcPct val="0"/>
              </a:spcAft>
            </a:pPr>
            <a:endParaRPr lang="it-IT" smtClean="0">
              <a:solidFill>
                <a:srgbClr val="FFFFFF"/>
              </a:solidFill>
            </a:endParaRPr>
          </a:p>
        </p:txBody>
      </p:sp>
      <p:sp>
        <p:nvSpPr>
          <p:cNvPr id="200768" name="Rectangle 141"/>
          <p:cNvSpPr>
            <a:spLocks noChangeArrowheads="1"/>
          </p:cNvSpPr>
          <p:nvPr/>
        </p:nvSpPr>
        <p:spPr bwMode="auto">
          <a:xfrm>
            <a:off x="3132138" y="549275"/>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
        <p:nvSpPr>
          <p:cNvPr id="200769" name="Rectangle 142"/>
          <p:cNvSpPr>
            <a:spLocks noChangeArrowheads="1"/>
          </p:cNvSpPr>
          <p:nvPr/>
        </p:nvSpPr>
        <p:spPr bwMode="auto">
          <a:xfrm>
            <a:off x="3492500" y="1125538"/>
            <a:ext cx="2016125"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en-US" sz="1600" b="1" smtClean="0">
                <a:solidFill>
                  <a:srgbClr val="000066"/>
                </a:solidFill>
                <a:cs typeface="Arial" pitchFamily="34" charset="0"/>
              </a:rPr>
              <a:t>Valutazione risultati</a:t>
            </a:r>
          </a:p>
        </p:txBody>
      </p:sp>
      <p:sp>
        <p:nvSpPr>
          <p:cNvPr id="200770" name="Rectangle 143"/>
          <p:cNvSpPr>
            <a:spLocks noChangeArrowheads="1"/>
          </p:cNvSpPr>
          <p:nvPr/>
        </p:nvSpPr>
        <p:spPr bwMode="auto">
          <a:xfrm>
            <a:off x="3132138" y="549275"/>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
        <p:nvSpPr>
          <p:cNvPr id="200771" name="AutoShape 156"/>
          <p:cNvSpPr>
            <a:spLocks noChangeArrowheads="1"/>
          </p:cNvSpPr>
          <p:nvPr/>
        </p:nvSpPr>
        <p:spPr bwMode="auto">
          <a:xfrm>
            <a:off x="3635375" y="1557338"/>
            <a:ext cx="1657350" cy="1008062"/>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200" b="1" smtClean="0">
                <a:solidFill>
                  <a:srgbClr val="000066"/>
                </a:solidFill>
              </a:rPr>
              <a:t>Anti-HIV </a:t>
            </a:r>
          </a:p>
          <a:p>
            <a:pPr algn="ctr" fontAlgn="base">
              <a:spcBef>
                <a:spcPct val="0"/>
              </a:spcBef>
              <a:spcAft>
                <a:spcPct val="0"/>
              </a:spcAft>
            </a:pPr>
            <a:r>
              <a:rPr lang="it-IT" sz="1200" b="1" smtClean="0">
                <a:solidFill>
                  <a:srgbClr val="000066"/>
                </a:solidFill>
              </a:rPr>
              <a:t>NEG</a:t>
            </a:r>
          </a:p>
          <a:p>
            <a:pPr algn="ctr" fontAlgn="base">
              <a:spcBef>
                <a:spcPct val="0"/>
              </a:spcBef>
              <a:spcAft>
                <a:spcPct val="0"/>
              </a:spcAft>
            </a:pPr>
            <a:r>
              <a:rPr lang="it-IT" sz="1200" b="1" smtClean="0">
                <a:solidFill>
                  <a:srgbClr val="000066"/>
                </a:solidFill>
              </a:rPr>
              <a:t>S/CO&lt;0.70</a:t>
            </a:r>
          </a:p>
        </p:txBody>
      </p:sp>
      <p:sp>
        <p:nvSpPr>
          <p:cNvPr id="200772" name="Rectangle 157"/>
          <p:cNvSpPr>
            <a:spLocks noChangeArrowheads="1"/>
          </p:cNvSpPr>
          <p:nvPr/>
        </p:nvSpPr>
        <p:spPr bwMode="auto">
          <a:xfrm>
            <a:off x="3492500" y="1125538"/>
            <a:ext cx="2016125"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en-US" sz="1600" b="1" smtClean="0">
                <a:solidFill>
                  <a:srgbClr val="000066"/>
                </a:solidFill>
                <a:cs typeface="Arial" pitchFamily="34" charset="0"/>
              </a:rPr>
              <a:t>Valutazione risultati</a:t>
            </a:r>
          </a:p>
        </p:txBody>
      </p:sp>
      <p:sp>
        <p:nvSpPr>
          <p:cNvPr id="200773" name="Rectangle 158"/>
          <p:cNvSpPr>
            <a:spLocks noChangeArrowheads="1"/>
          </p:cNvSpPr>
          <p:nvPr/>
        </p:nvSpPr>
        <p:spPr bwMode="auto">
          <a:xfrm>
            <a:off x="3132138" y="549275"/>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
        <p:nvSpPr>
          <p:cNvPr id="200774" name="AutoShape 159"/>
          <p:cNvSpPr>
            <a:spLocks noChangeArrowheads="1"/>
          </p:cNvSpPr>
          <p:nvPr/>
        </p:nvSpPr>
        <p:spPr bwMode="auto">
          <a:xfrm>
            <a:off x="3635375" y="1557338"/>
            <a:ext cx="1657350" cy="1008062"/>
          </a:xfrm>
          <a:prstGeom prst="flowChartDecision">
            <a:avLst/>
          </a:prstGeom>
          <a:solidFill>
            <a:srgbClr val="99CCFF"/>
          </a:solidFill>
          <a:ln w="12700">
            <a:solidFill>
              <a:schemeClr val="tx1"/>
            </a:solidFill>
            <a:miter lim="800000"/>
            <a:headEnd type="none" w="sm" len="sm"/>
            <a:tailEnd type="none" w="sm" len="sm"/>
          </a:ln>
        </p:spPr>
        <p:txBody>
          <a:bodyPr wrap="none" anchor="ctr"/>
          <a:lstStyle/>
          <a:p>
            <a:pPr algn="ctr" fontAlgn="base">
              <a:spcBef>
                <a:spcPct val="0"/>
              </a:spcBef>
              <a:spcAft>
                <a:spcPct val="0"/>
              </a:spcAft>
            </a:pPr>
            <a:r>
              <a:rPr lang="it-IT" sz="1200" b="1" smtClean="0">
                <a:solidFill>
                  <a:srgbClr val="000066"/>
                </a:solidFill>
              </a:rPr>
              <a:t>Anti-HIV </a:t>
            </a:r>
          </a:p>
          <a:p>
            <a:pPr algn="ctr" fontAlgn="base">
              <a:spcBef>
                <a:spcPct val="0"/>
              </a:spcBef>
              <a:spcAft>
                <a:spcPct val="0"/>
              </a:spcAft>
            </a:pPr>
            <a:r>
              <a:rPr lang="it-IT" sz="1200" b="1" smtClean="0">
                <a:solidFill>
                  <a:srgbClr val="000066"/>
                </a:solidFill>
              </a:rPr>
              <a:t>NEG</a:t>
            </a:r>
          </a:p>
          <a:p>
            <a:pPr algn="ctr" fontAlgn="base">
              <a:spcBef>
                <a:spcPct val="0"/>
              </a:spcBef>
              <a:spcAft>
                <a:spcPct val="0"/>
              </a:spcAft>
            </a:pPr>
            <a:r>
              <a:rPr lang="it-IT" sz="1200" b="1" smtClean="0">
                <a:solidFill>
                  <a:srgbClr val="000066"/>
                </a:solidFill>
              </a:rPr>
              <a:t>S/CO&lt;0.70</a:t>
            </a:r>
          </a:p>
        </p:txBody>
      </p:sp>
      <p:sp>
        <p:nvSpPr>
          <p:cNvPr id="200775" name="Rectangle 160"/>
          <p:cNvSpPr>
            <a:spLocks noChangeArrowheads="1"/>
          </p:cNvSpPr>
          <p:nvPr/>
        </p:nvSpPr>
        <p:spPr bwMode="auto">
          <a:xfrm>
            <a:off x="3492500" y="1125538"/>
            <a:ext cx="2016125" cy="288925"/>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en-US" sz="1600" b="1" smtClean="0">
                <a:solidFill>
                  <a:srgbClr val="000066"/>
                </a:solidFill>
                <a:cs typeface="Arial" pitchFamily="34" charset="0"/>
              </a:rPr>
              <a:t>Valutazione risultati</a:t>
            </a:r>
          </a:p>
        </p:txBody>
      </p:sp>
      <p:sp>
        <p:nvSpPr>
          <p:cNvPr id="200776" name="Rectangle 161"/>
          <p:cNvSpPr>
            <a:spLocks noChangeArrowheads="1"/>
          </p:cNvSpPr>
          <p:nvPr/>
        </p:nvSpPr>
        <p:spPr bwMode="auto">
          <a:xfrm>
            <a:off x="3132138" y="549275"/>
            <a:ext cx="2735262" cy="431800"/>
          </a:xfrm>
          <a:prstGeom prst="rect">
            <a:avLst/>
          </a:prstGeom>
          <a:solidFill>
            <a:srgbClr val="99CCFF"/>
          </a:solidFill>
          <a:ln w="12700">
            <a:solidFill>
              <a:schemeClr val="tx2"/>
            </a:solidFill>
            <a:miter lim="800000"/>
            <a:headEnd/>
            <a:tailEnd/>
          </a:ln>
        </p:spPr>
        <p:txBody>
          <a:bodyPr wrap="none" lIns="90488" tIns="44450" rIns="90488" bIns="44450" anchor="ctr"/>
          <a:lstStyle/>
          <a:p>
            <a:pPr algn="ctr" eaLnBrk="0" fontAlgn="base" hangingPunct="0">
              <a:spcBef>
                <a:spcPct val="0"/>
              </a:spcBef>
              <a:spcAft>
                <a:spcPct val="0"/>
              </a:spcAft>
            </a:pPr>
            <a:r>
              <a:rPr lang="it-IT" sz="1400" b="1" smtClean="0">
                <a:solidFill>
                  <a:srgbClr val="000066"/>
                </a:solidFill>
              </a:rPr>
              <a:t>Esecuzione 1° test di screening</a:t>
            </a:r>
          </a:p>
        </p:txBody>
      </p:sp>
    </p:spTree>
  </p:cSld>
  <p:clrMapOvr>
    <a:masterClrMapping/>
  </p:clrMapOvr>
  <p:transition/>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8434" name="Object 2"/>
          <p:cNvGraphicFramePr>
            <a:graphicFrameLocks noChangeAspect="1"/>
          </p:cNvGraphicFramePr>
          <p:nvPr>
            <p:ph idx="1"/>
          </p:nvPr>
        </p:nvGraphicFramePr>
        <p:xfrm>
          <a:off x="1619250" y="620713"/>
          <a:ext cx="7273925" cy="5475287"/>
        </p:xfrm>
        <a:graphic>
          <a:graphicData uri="http://schemas.openxmlformats.org/presentationml/2006/ole">
            <p:oleObj spid="_x0000_s290818" name="Fotografia di Photo Editor" r:id="rId3" imgW="20571429" imgH="12961905" progId="">
              <p:embed/>
            </p:oleObj>
          </a:graphicData>
        </a:graphic>
      </p:graphicFrame>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ph sz="half" idx="2"/>
          </p:nvPr>
        </p:nvGraphicFramePr>
        <p:xfrm>
          <a:off x="1619250" y="1725613"/>
          <a:ext cx="6480175" cy="4392612"/>
        </p:xfrm>
        <a:graphic>
          <a:graphicData uri="http://schemas.openxmlformats.org/presentationml/2006/ole">
            <p:oleObj spid="_x0000_s291842" name="Fotografia di Photo Editor" r:id="rId3" imgW="23085714" imgH="12028571" progId="">
              <p:embed/>
            </p:oleObj>
          </a:graphicData>
        </a:graphic>
      </p:graphicFrame>
      <p:sp>
        <p:nvSpPr>
          <p:cNvPr id="19460" name="Rectangle 4"/>
          <p:cNvSpPr>
            <a:spLocks noChangeArrowheads="1"/>
          </p:cNvSpPr>
          <p:nvPr/>
        </p:nvSpPr>
        <p:spPr bwMode="auto">
          <a:xfrm flipV="1">
            <a:off x="1619250" y="333375"/>
            <a:ext cx="6481763" cy="144463"/>
          </a:xfrm>
          <a:prstGeom prst="rect">
            <a:avLst/>
          </a:prstGeom>
          <a:solidFill>
            <a:schemeClr val="bg1"/>
          </a:solidFill>
          <a:ln w="9525" algn="ctr">
            <a:solidFill>
              <a:schemeClr val="bg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sp>
        <p:nvSpPr>
          <p:cNvPr id="19461" name="Rectangle 5"/>
          <p:cNvSpPr>
            <a:spLocks noChangeArrowheads="1"/>
          </p:cNvSpPr>
          <p:nvPr/>
        </p:nvSpPr>
        <p:spPr bwMode="auto">
          <a:xfrm>
            <a:off x="1619250" y="0"/>
            <a:ext cx="6481763" cy="260350"/>
          </a:xfrm>
          <a:prstGeom prst="rect">
            <a:avLst/>
          </a:prstGeom>
          <a:solidFill>
            <a:schemeClr val="bg1"/>
          </a:solidFill>
          <a:ln w="9525" algn="ctr">
            <a:solidFill>
              <a:schemeClr val="bg1"/>
            </a:solidFill>
            <a:miter lim="800000"/>
            <a:headEnd/>
            <a:tailEnd/>
          </a:ln>
        </p:spPr>
        <p:txBody>
          <a:bodyPr wrap="none" anchor="ctr"/>
          <a:lstStyle/>
          <a:p>
            <a:pPr algn="ctr" fontAlgn="base">
              <a:spcBef>
                <a:spcPct val="20000"/>
              </a:spcBef>
              <a:spcAft>
                <a:spcPct val="0"/>
              </a:spcAft>
              <a:buClr>
                <a:srgbClr val="0078F0"/>
              </a:buClr>
              <a:buSzPct val="85000"/>
              <a:buFont typeface="Wingdings" pitchFamily="2" charset="2"/>
              <a:buNone/>
            </a:pPr>
            <a:endParaRPr lang="it-IT" sz="3600" b="1" smtClean="0">
              <a:solidFill>
                <a:srgbClr val="FFCC00"/>
              </a:solidFill>
            </a:endParaRPr>
          </a:p>
        </p:txBody>
      </p:sp>
      <p:graphicFrame>
        <p:nvGraphicFramePr>
          <p:cNvPr id="19459" name="Object 3"/>
          <p:cNvGraphicFramePr>
            <a:graphicFrameLocks noGrp="1" noChangeAspect="1"/>
          </p:cNvGraphicFramePr>
          <p:nvPr>
            <p:ph sz="half" idx="1"/>
          </p:nvPr>
        </p:nvGraphicFramePr>
        <p:xfrm>
          <a:off x="1619250" y="361950"/>
          <a:ext cx="6481763" cy="1360488"/>
        </p:xfrm>
        <a:graphic>
          <a:graphicData uri="http://schemas.openxmlformats.org/presentationml/2006/ole">
            <p:oleObj spid="_x0000_s291843" name="Fotografia di Photo Editor" r:id="rId4" imgW="23133333" imgH="4847619" progId="">
              <p:embed/>
            </p:oleObj>
          </a:graphicData>
        </a:graphic>
      </p:graphicFrame>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2"/>
          <p:cNvGraphicFramePr>
            <a:graphicFrameLocks noChangeAspect="1"/>
          </p:cNvGraphicFramePr>
          <p:nvPr>
            <p:ph sz="half" idx="1"/>
          </p:nvPr>
        </p:nvGraphicFramePr>
        <p:xfrm>
          <a:off x="1763713" y="549275"/>
          <a:ext cx="6840537" cy="3240088"/>
        </p:xfrm>
        <a:graphic>
          <a:graphicData uri="http://schemas.openxmlformats.org/presentationml/2006/ole">
            <p:oleObj spid="_x0000_s292866" name="Fotografia di Photo Editor" r:id="rId3" imgW="23057143" imgH="13937020" progId="">
              <p:embed/>
            </p:oleObj>
          </a:graphicData>
        </a:graphic>
      </p:graphicFrame>
      <p:graphicFrame>
        <p:nvGraphicFramePr>
          <p:cNvPr id="20483" name="Object 3"/>
          <p:cNvGraphicFramePr>
            <a:graphicFrameLocks noChangeAspect="1"/>
          </p:cNvGraphicFramePr>
          <p:nvPr>
            <p:ph sz="half" idx="2"/>
          </p:nvPr>
        </p:nvGraphicFramePr>
        <p:xfrm>
          <a:off x="1763713" y="3789363"/>
          <a:ext cx="6840537" cy="2303462"/>
        </p:xfrm>
        <a:graphic>
          <a:graphicData uri="http://schemas.openxmlformats.org/presentationml/2006/ole">
            <p:oleObj spid="_x0000_s292867" name="Fotografia di Photo Editor" r:id="rId4" imgW="23057143" imgH="12123810" progId="">
              <p:embed/>
            </p:oleObj>
          </a:graphicData>
        </a:graphic>
      </p:graphicFrame>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7" name="Titolo 1"/>
          <p:cNvSpPr>
            <a:spLocks noGrp="1"/>
          </p:cNvSpPr>
          <p:nvPr>
            <p:ph type="title"/>
          </p:nvPr>
        </p:nvSpPr>
        <p:spPr>
          <a:xfrm>
            <a:off x="457200" y="0"/>
            <a:ext cx="8229600" cy="1393825"/>
          </a:xfrm>
        </p:spPr>
        <p:txBody>
          <a:bodyPr/>
          <a:lstStyle/>
          <a:p>
            <a:pPr eaLnBrk="1" hangingPunct="1"/>
            <a:r>
              <a:rPr lang="it-IT" b="1" u="sng" smtClean="0">
                <a:latin typeface="Arial Narrow" pitchFamily="34" charset="0"/>
              </a:rPr>
              <a:t>TAKE HOME MESSAGES:</a:t>
            </a:r>
          </a:p>
        </p:txBody>
      </p:sp>
      <p:graphicFrame>
        <p:nvGraphicFramePr>
          <p:cNvPr id="9" name="Diagramma 8"/>
          <p:cNvGraphicFramePr/>
          <p:nvPr/>
        </p:nvGraphicFramePr>
        <p:xfrm>
          <a:off x="0" y="1394062"/>
          <a:ext cx="9144000" cy="5463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gradFill>
          <a:gsLst>
            <a:gs pos="0">
              <a:srgbClr val="5E9EFF"/>
            </a:gs>
            <a:gs pos="39999">
              <a:srgbClr val="85C2FF"/>
            </a:gs>
            <a:gs pos="70000">
              <a:srgbClr val="C4D6EB"/>
            </a:gs>
            <a:gs pos="100000">
              <a:srgbClr val="FFEBFA"/>
            </a:gs>
          </a:gsLst>
          <a:lin ang="5400000" scaled="0"/>
        </a:gradFill>
        <a:effectLst/>
      </p:bgPr>
    </p:bg>
    <p:spTree>
      <p:nvGrpSpPr>
        <p:cNvPr id="1" name=""/>
        <p:cNvGrpSpPr/>
        <p:nvPr/>
      </p:nvGrpSpPr>
      <p:grpSpPr>
        <a:xfrm>
          <a:off x="0" y="0"/>
          <a:ext cx="0" cy="0"/>
          <a:chOff x="0" y="0"/>
          <a:chExt cx="0" cy="0"/>
        </a:xfrm>
      </p:grpSpPr>
      <p:graphicFrame>
        <p:nvGraphicFramePr>
          <p:cNvPr id="5" name="Diagramma 4"/>
          <p:cNvGraphicFramePr/>
          <p:nvPr/>
        </p:nvGraphicFramePr>
        <p:xfrm>
          <a:off x="395536" y="899428"/>
          <a:ext cx="6096000" cy="406400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asellaDiTesto 5"/>
          <p:cNvSpPr txBox="1"/>
          <p:nvPr/>
        </p:nvSpPr>
        <p:spPr>
          <a:xfrm>
            <a:off x="7106477" y="2123564"/>
            <a:ext cx="1713995" cy="1569660"/>
          </a:xfrm>
          <a:prstGeom prst="rect">
            <a:avLst/>
          </a:prstGeom>
          <a:solidFill>
            <a:srgbClr val="FFFF00"/>
          </a:solidFill>
          <a:ln>
            <a:solidFill>
              <a:schemeClr val="tx1"/>
            </a:solidFill>
          </a:ln>
        </p:spPr>
        <p:txBody>
          <a:bodyPr wrap="none" rtlCol="0">
            <a:spAutoFit/>
          </a:bodyPr>
          <a:lstStyle/>
          <a:p>
            <a:pPr>
              <a:buFont typeface="Arial" pitchFamily="34" charset="0"/>
              <a:buChar char="•"/>
            </a:pPr>
            <a:r>
              <a:rPr lang="it-IT" sz="2400" b="1" dirty="0" smtClean="0">
                <a:solidFill>
                  <a:prstClr val="black"/>
                </a:solidFill>
              </a:rPr>
              <a:t>Farmacia</a:t>
            </a:r>
          </a:p>
          <a:p>
            <a:pPr>
              <a:buFont typeface="Arial" pitchFamily="34" charset="0"/>
              <a:buChar char="•"/>
            </a:pPr>
            <a:r>
              <a:rPr lang="it-IT" sz="2400" b="1" dirty="0" smtClean="0">
                <a:solidFill>
                  <a:prstClr val="black"/>
                </a:solidFill>
              </a:rPr>
              <a:t>Medicine </a:t>
            </a:r>
          </a:p>
          <a:p>
            <a:r>
              <a:rPr lang="it-IT" sz="2400" b="1" dirty="0" smtClean="0">
                <a:solidFill>
                  <a:prstClr val="black"/>
                </a:solidFill>
              </a:rPr>
              <a:t>  alternative</a:t>
            </a:r>
          </a:p>
          <a:p>
            <a:pPr>
              <a:buFont typeface="Arial" pitchFamily="34" charset="0"/>
              <a:buChar char="•"/>
            </a:pPr>
            <a:r>
              <a:rPr lang="it-IT" sz="2400" b="1" dirty="0" smtClean="0">
                <a:solidFill>
                  <a:prstClr val="black"/>
                </a:solidFill>
              </a:rPr>
              <a:t>Internet</a:t>
            </a:r>
            <a:endParaRPr lang="it-IT" sz="2400" b="1" dirty="0">
              <a:solidFill>
                <a:prstClr val="black"/>
              </a:solidFill>
            </a:endParaRPr>
          </a:p>
        </p:txBody>
      </p:sp>
      <p:grpSp>
        <p:nvGrpSpPr>
          <p:cNvPr id="2" name="Gruppo 6"/>
          <p:cNvGrpSpPr/>
          <p:nvPr/>
        </p:nvGrpSpPr>
        <p:grpSpPr>
          <a:xfrm rot="16200000">
            <a:off x="6227792" y="2555612"/>
            <a:ext cx="792480" cy="792480"/>
            <a:chOff x="4846320" y="2338832"/>
            <a:chExt cx="792480" cy="792480"/>
          </a:xfrm>
          <a:solidFill>
            <a:srgbClr val="C00000"/>
          </a:solidFill>
        </p:grpSpPr>
        <p:sp>
          <p:nvSpPr>
            <p:cNvPr id="8" name="Freccia in giù 7"/>
            <p:cNvSpPr/>
            <p:nvPr/>
          </p:nvSpPr>
          <p:spPr>
            <a:xfrm>
              <a:off x="4846320" y="2338832"/>
              <a:ext cx="792480" cy="792480"/>
            </a:xfrm>
            <a:prstGeom prst="downArrow">
              <a:avLst>
                <a:gd name="adj1" fmla="val 55000"/>
                <a:gd name="adj2" fmla="val 45000"/>
              </a:avLst>
            </a:prstGeom>
            <a:grpFill/>
          </p:spPr>
          <p:style>
            <a:lnRef idx="2">
              <a:schemeClr val="accent1">
                <a:alpha val="90000"/>
                <a:tint val="40000"/>
                <a:hueOff val="0"/>
                <a:satOff val="0"/>
                <a:lumOff val="0"/>
                <a:alphaOff val="0"/>
              </a:schemeClr>
            </a:lnRef>
            <a:fillRef idx="1">
              <a:schemeClr val="accent1">
                <a:alpha val="90000"/>
                <a:tint val="40000"/>
                <a:hueOff val="0"/>
                <a:satOff val="0"/>
                <a:lumOff val="0"/>
                <a:alphaOff val="0"/>
              </a:schemeClr>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9" name="Freccia in giù 4"/>
            <p:cNvSpPr/>
            <p:nvPr/>
          </p:nvSpPr>
          <p:spPr>
            <a:xfrm>
              <a:off x="5024628" y="2338832"/>
              <a:ext cx="435864" cy="596341"/>
            </a:xfrm>
            <a:prstGeom prst="rect">
              <a:avLst/>
            </a:prstGeom>
            <a:grpFill/>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45720" tIns="45720" rIns="45720" bIns="45720" numCol="1" spcCol="1270" anchor="ctr" anchorCtr="0">
              <a:noAutofit/>
            </a:bodyPr>
            <a:lstStyle/>
            <a:p>
              <a:pPr algn="ctr" defTabSz="1600200">
                <a:lnSpc>
                  <a:spcPct val="90000"/>
                </a:lnSpc>
                <a:spcBef>
                  <a:spcPct val="0"/>
                </a:spcBef>
                <a:spcAft>
                  <a:spcPct val="35000"/>
                </a:spcAft>
              </a:pPr>
              <a:endParaRPr lang="it-IT" sz="3600">
                <a:solidFill>
                  <a:prstClr val="black">
                    <a:hueOff val="0"/>
                    <a:satOff val="0"/>
                    <a:lumOff val="0"/>
                    <a:alphaOff val="0"/>
                  </a:prstClr>
                </a:solidFill>
              </a:endParaRPr>
            </a:p>
          </p:txBody>
        </p:sp>
      </p:grpSp>
      <p:sp>
        <p:nvSpPr>
          <p:cNvPr id="10" name="CasellaDiTesto 9"/>
          <p:cNvSpPr txBox="1"/>
          <p:nvPr/>
        </p:nvSpPr>
        <p:spPr>
          <a:xfrm>
            <a:off x="1043608" y="5426640"/>
            <a:ext cx="2612638" cy="369332"/>
          </a:xfrm>
          <a:prstGeom prst="rect">
            <a:avLst/>
          </a:prstGeom>
          <a:solidFill>
            <a:srgbClr val="FFFF00"/>
          </a:solidFill>
          <a:ln>
            <a:solidFill>
              <a:schemeClr val="tx1"/>
            </a:solidFill>
          </a:ln>
        </p:spPr>
        <p:txBody>
          <a:bodyPr wrap="none" rtlCol="0">
            <a:spAutoFit/>
          </a:bodyPr>
          <a:lstStyle/>
          <a:p>
            <a:r>
              <a:rPr lang="it-IT" b="1" dirty="0" smtClean="0">
                <a:solidFill>
                  <a:prstClr val="black"/>
                </a:solidFill>
              </a:rPr>
              <a:t>Assenza controllo medico</a:t>
            </a:r>
            <a:endParaRPr lang="it-IT" b="1" dirty="0">
              <a:solidFill>
                <a:prstClr val="black"/>
              </a:solidFill>
            </a:endParaRPr>
          </a:p>
        </p:txBody>
      </p:sp>
      <p:sp>
        <p:nvSpPr>
          <p:cNvPr id="11" name="CasellaDiTesto 10"/>
          <p:cNvSpPr txBox="1"/>
          <p:nvPr/>
        </p:nvSpPr>
        <p:spPr>
          <a:xfrm>
            <a:off x="3851920" y="5435932"/>
            <a:ext cx="2865015" cy="369332"/>
          </a:xfrm>
          <a:prstGeom prst="rect">
            <a:avLst/>
          </a:prstGeom>
          <a:solidFill>
            <a:srgbClr val="FFFF00"/>
          </a:solidFill>
          <a:ln>
            <a:solidFill>
              <a:schemeClr val="tx1"/>
            </a:solidFill>
          </a:ln>
        </p:spPr>
        <p:txBody>
          <a:bodyPr wrap="none" rtlCol="0">
            <a:spAutoFit/>
          </a:bodyPr>
          <a:lstStyle/>
          <a:p>
            <a:r>
              <a:rPr lang="it-IT" b="1" dirty="0" smtClean="0">
                <a:solidFill>
                  <a:prstClr val="black"/>
                </a:solidFill>
              </a:rPr>
              <a:t>Interferenze farmacologiche</a:t>
            </a:r>
            <a:endParaRPr lang="it-IT" b="1" dirty="0">
              <a:solidFill>
                <a:prstClr val="black"/>
              </a:solidFill>
            </a:endParaRPr>
          </a:p>
        </p:txBody>
      </p:sp>
      <p:sp>
        <p:nvSpPr>
          <p:cNvPr id="12" name="Freccia in giù 11"/>
          <p:cNvSpPr/>
          <p:nvPr/>
        </p:nvSpPr>
        <p:spPr>
          <a:xfrm>
            <a:off x="2267744" y="5085184"/>
            <a:ext cx="576064" cy="28803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
        <p:nvSpPr>
          <p:cNvPr id="13" name="Freccia in giù 12"/>
          <p:cNvSpPr/>
          <p:nvPr/>
        </p:nvSpPr>
        <p:spPr>
          <a:xfrm>
            <a:off x="4932040" y="5085184"/>
            <a:ext cx="576064" cy="288032"/>
          </a:xfrm>
          <a:prstGeom prst="downArrow">
            <a:avLst/>
          </a:prstGeom>
          <a:solidFill>
            <a:srgbClr val="C0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solidFill>
                <a:prstClr val="white"/>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166688" y="376238"/>
            <a:ext cx="8810625" cy="6105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p:cNvSpPr>
            <a:spLocks noGrp="1"/>
          </p:cNvSpPr>
          <p:nvPr>
            <p:ph type="title"/>
          </p:nvPr>
        </p:nvSpPr>
        <p:spPr>
          <a:xfrm>
            <a:off x="0" y="274638"/>
            <a:ext cx="9144000" cy="1143000"/>
          </a:xfrm>
          <a:solidFill>
            <a:srgbClr val="00B0F0"/>
          </a:solidFill>
        </p:spPr>
        <p:txBody>
          <a:bodyPr/>
          <a:lstStyle/>
          <a:p>
            <a:r>
              <a:rPr lang="it-IT" b="1" dirty="0" smtClean="0">
                <a:solidFill>
                  <a:schemeClr val="bg1"/>
                </a:solidFill>
              </a:rPr>
              <a:t>L’iceberg dell’astenia</a:t>
            </a:r>
            <a:endParaRPr lang="it-IT" b="1" dirty="0">
              <a:solidFill>
                <a:schemeClr val="bg1"/>
              </a:solidFill>
            </a:endParaRPr>
          </a:p>
        </p:txBody>
      </p:sp>
      <p:pic>
        <p:nvPicPr>
          <p:cNvPr id="4" name="Picture 2"/>
          <p:cNvPicPr>
            <a:picLocks noGrp="1" noChangeAspect="1" noChangeArrowheads="1"/>
          </p:cNvPicPr>
          <p:nvPr>
            <p:ph idx="1"/>
          </p:nvPr>
        </p:nvPicPr>
        <p:blipFill>
          <a:blip r:embed="rId2" cstate="print"/>
          <a:srcRect b="14573"/>
          <a:stretch>
            <a:fillRect/>
          </a:stretch>
        </p:blipFill>
        <p:spPr bwMode="auto">
          <a:xfrm>
            <a:off x="395536" y="1484784"/>
            <a:ext cx="8352928" cy="5112568"/>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Predefinito 1">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Predefinito">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1_Struttura predefinita">
  <a:themeElements>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Struttura predefini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uttura predefinita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Struttura predefinita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Struttura predefinita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Struttura predefinita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Struttura predefinita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Struttura predefinita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Struttura predefinita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Struttura predefinita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Struttura predefinita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Struttura predefinita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Struttura predefinita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Struttura predefinita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Cascata">
  <a:themeElements>
    <a:clrScheme name="Cascata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ta">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defRPr kumimoji="0" lang="it-IT" sz="3600" b="1" i="0" u="none" strike="noStrike" cap="none" normalizeH="0" baseline="0" smtClean="0">
            <a:ln>
              <a:noFill/>
            </a:ln>
            <a:solidFill>
              <a:schemeClr val="folHlink"/>
            </a:solidFill>
            <a:effectLst/>
            <a:latin typeface="Arial" pitchFamily="34"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20000"/>
          </a:spcBef>
          <a:spcAft>
            <a:spcPct val="0"/>
          </a:spcAft>
          <a:buClr>
            <a:schemeClr val="accent1"/>
          </a:buClr>
          <a:buSzPct val="85000"/>
          <a:buFont typeface="Wingdings" pitchFamily="2" charset="2"/>
          <a:buNone/>
          <a:tabLst/>
          <a:defRPr kumimoji="0" lang="it-IT" sz="3600" b="1" i="0" u="none" strike="noStrike" cap="none" normalizeH="0" baseline="0" smtClean="0">
            <a:ln>
              <a:noFill/>
            </a:ln>
            <a:solidFill>
              <a:schemeClr val="folHlink"/>
            </a:solidFill>
            <a:effectLst/>
            <a:latin typeface="Arial" pitchFamily="34" charset="0"/>
          </a:defRPr>
        </a:defPPr>
      </a:lstStyle>
    </a:lnDef>
  </a:objectDefaults>
  <a:extraClrSchemeLst>
    <a:extraClrScheme>
      <a:clrScheme name="Cascata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ta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ta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ta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ta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ta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ta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ta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ta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1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2_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Tema di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655</TotalTime>
  <Words>2650</Words>
  <Application>Microsoft Office PowerPoint</Application>
  <PresentationFormat>Presentazione su schermo (4:3)</PresentationFormat>
  <Paragraphs>534</Paragraphs>
  <Slides>68</Slides>
  <Notes>19</Notes>
  <HiddenSlides>1</HiddenSlides>
  <MMClips>0</MMClips>
  <ScaleCrop>false</ScaleCrop>
  <HeadingPairs>
    <vt:vector size="6" baseType="variant">
      <vt:variant>
        <vt:lpstr>Tema</vt:lpstr>
      </vt:variant>
      <vt:variant>
        <vt:i4>7</vt:i4>
      </vt:variant>
      <vt:variant>
        <vt:lpstr>Server OLE incorporati</vt:lpstr>
      </vt:variant>
      <vt:variant>
        <vt:i4>5</vt:i4>
      </vt:variant>
      <vt:variant>
        <vt:lpstr>Titoli diapositive</vt:lpstr>
      </vt:variant>
      <vt:variant>
        <vt:i4>68</vt:i4>
      </vt:variant>
    </vt:vector>
  </HeadingPairs>
  <TitlesOfParts>
    <vt:vector size="80" baseType="lpstr">
      <vt:lpstr>Tema di Office</vt:lpstr>
      <vt:lpstr>1_Predefinito 1</vt:lpstr>
      <vt:lpstr>1_Predefinito</vt:lpstr>
      <vt:lpstr>1_Struttura predefinita</vt:lpstr>
      <vt:lpstr>Cascata</vt:lpstr>
      <vt:lpstr>1_Tema di Office</vt:lpstr>
      <vt:lpstr>2_Tema di Office</vt:lpstr>
      <vt:lpstr>Documento</vt:lpstr>
      <vt:lpstr>Grafico</vt:lpstr>
      <vt:lpstr>Immagine bitmap</vt:lpstr>
      <vt:lpstr>PhotoSuite Image</vt:lpstr>
      <vt:lpstr>Fotografia di Photo Editor</vt:lpstr>
      <vt:lpstr>Diapositiva 1</vt:lpstr>
      <vt:lpstr>Il paziente astenico</vt:lpstr>
      <vt:lpstr>Diapositiva 3</vt:lpstr>
      <vt:lpstr>MARIO 55 aa</vt:lpstr>
      <vt:lpstr>Prevalenza dell’astenia in Italia</vt:lpstr>
      <vt:lpstr>Diapositiva 6</vt:lpstr>
      <vt:lpstr>Diapositiva 7</vt:lpstr>
      <vt:lpstr>Diapositiva 8</vt:lpstr>
      <vt:lpstr>L’iceberg dell’astenia</vt:lpstr>
      <vt:lpstr>Soggettività </vt:lpstr>
      <vt:lpstr>Oggettività </vt:lpstr>
      <vt:lpstr>Diapositiva 12</vt:lpstr>
      <vt:lpstr>Diapositiva 13</vt:lpstr>
      <vt:lpstr>Valutazione</vt:lpstr>
      <vt:lpstr>Diapositiva 15</vt:lpstr>
      <vt:lpstr>Diapositiva 16</vt:lpstr>
      <vt:lpstr>Esami Ematochimici 12/03/14</vt:lpstr>
      <vt:lpstr>Esame Urine completo 12/03/14</vt:lpstr>
      <vt:lpstr>Piano </vt:lpstr>
      <vt:lpstr>Bibliografia </vt:lpstr>
      <vt:lpstr>Diapositiva 21</vt:lpstr>
      <vt:lpstr>Stanchezza cronica ( &gt; 6 mesi)</vt:lpstr>
      <vt:lpstr>Diapositiva 23</vt:lpstr>
      <vt:lpstr>Diapositiva 24</vt:lpstr>
      <vt:lpstr>Segni di allarme: calo ponderale, febbricola nell'ultimo mese</vt:lpstr>
      <vt:lpstr>Quali esami non richiedere?</vt:lpstr>
      <vt:lpstr>Quale percorso nella richiesta?</vt:lpstr>
      <vt:lpstr>Diapositiva 28</vt:lpstr>
      <vt:lpstr>BIOMARCATORI IDEALI</vt:lpstr>
      <vt:lpstr>BIOMARCATORI- la realtà</vt:lpstr>
      <vt:lpstr>Sensibilità e Specificità</vt:lpstr>
      <vt:lpstr>CONDIZIONI NON NEOPLASTICHE RESPONSABILI DI INCREMENTI DEI BIOMARCATORI</vt:lpstr>
      <vt:lpstr>QUESITI CLINICI</vt:lpstr>
      <vt:lpstr>Diapositiva 34</vt:lpstr>
      <vt:lpstr>RACCOMANDAZIONI DA LINEE GUIDA</vt:lpstr>
      <vt:lpstr>Diapositiva 36</vt:lpstr>
      <vt:lpstr>Tumori del colonretto - Stadiazione</vt:lpstr>
      <vt:lpstr>Tumori del colonretto Follow-Up</vt:lpstr>
      <vt:lpstr>RACCOMANDAZIONI DA LINEE GUIDA</vt:lpstr>
      <vt:lpstr>Diapositiva 40</vt:lpstr>
      <vt:lpstr>LINEE GUIDA NEOPLASIE DELLA MAMMELLA</vt:lpstr>
      <vt:lpstr>NEOPLASIE DELLA MAMMELLA -  FOLLOW-UP</vt:lpstr>
      <vt:lpstr>RACCOMANDAZIONI DA LINEE GUIDA</vt:lpstr>
      <vt:lpstr>Diapositiva 44</vt:lpstr>
      <vt:lpstr>Inquadramento diagnostico</vt:lpstr>
      <vt:lpstr>LINEE GUIDA TUMORI DELL'OVAIO</vt:lpstr>
      <vt:lpstr>I marcatori di neoplasia nella pratica clinica QUANDO?</vt:lpstr>
      <vt:lpstr>I marcatori di neoplasia nella pratica clinica</vt:lpstr>
      <vt:lpstr>Diapositiva 49</vt:lpstr>
      <vt:lpstr>Diapositiva 50</vt:lpstr>
      <vt:lpstr>Diapositiva 51</vt:lpstr>
      <vt:lpstr>Età mediana delle nuove diagnosi di infezione da HIV,  per genere e anno di diagnosi (1985-2012) </vt:lpstr>
      <vt:lpstr>Diapositiva 53</vt:lpstr>
      <vt:lpstr>Diapositiva 54</vt:lpstr>
      <vt:lpstr>Conseguenze del ritardo diagnostico </vt:lpstr>
      <vt:lpstr>Motivo di esecuzione del test delle nuove diagnosi di infezione da HIV (2012) </vt:lpstr>
      <vt:lpstr>TRIGGERS PER LA RICERCA DI HIV-Ab (Da: R.V. Liddicoat et al., J GEN INTERN MED 2004;19:349–356, modificati) </vt:lpstr>
      <vt:lpstr>Diapositiva 58</vt:lpstr>
      <vt:lpstr>Diapositiva 59</vt:lpstr>
      <vt:lpstr>Diapositiva 60</vt:lpstr>
      <vt:lpstr>Diapositiva 61</vt:lpstr>
      <vt:lpstr>Diapositiva 62</vt:lpstr>
      <vt:lpstr>Western Blot</vt:lpstr>
      <vt:lpstr>Algoritmo diagnostico Anti-HIV</vt:lpstr>
      <vt:lpstr>Diapositiva 65</vt:lpstr>
      <vt:lpstr>Diapositiva 66</vt:lpstr>
      <vt:lpstr>Diapositiva 67</vt:lpstr>
      <vt:lpstr>TAKE HOME MESSAGES:</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lorenzo zanini</dc:creator>
  <cp:lastModifiedBy>lorenzo zanini</cp:lastModifiedBy>
  <cp:revision>68</cp:revision>
  <dcterms:created xsi:type="dcterms:W3CDTF">2014-03-05T19:50:03Z</dcterms:created>
  <dcterms:modified xsi:type="dcterms:W3CDTF">2014-04-03T12:09:46Z</dcterms:modified>
</cp:coreProperties>
</file>