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8DA9B-2851-FF4D-A94F-A684A189C489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5DC5-852D-804B-99E2-781B3F01DB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8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4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39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2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51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70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6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38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6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9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73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3BE9-7CF6-F040-B074-2D069AFAA33C}" type="datetimeFigureOut">
              <a:rPr lang="it-IT" smtClean="0"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DE99-E888-654C-AFFB-C2FBE7374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2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1880" y="260648"/>
            <a:ext cx="26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MARIO, 84 ANNI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980728"/>
            <a:ext cx="482453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b="1" dirty="0" smtClean="0">
                <a:solidFill>
                  <a:srgbClr val="000000"/>
                </a:solidFill>
              </a:rPr>
              <a:t>99 IPERTENSIONE ARTERIOSA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05 CARDIOPATIA IPERTENSIVA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03 DIABETE MELLITO TIPO II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00 IPERTROFIA PROSTATICA BENIGNA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06 INSUFFICIENZA RENALE CRONICA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11 ARTERIOPATIA OBLITERANTE ARTI INFERIORI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15 ULCERA GAMBA DX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11 DEFICIT MEMORIA</a:t>
            </a:r>
          </a:p>
          <a:p>
            <a:pPr>
              <a:lnSpc>
                <a:spcPct val="200000"/>
              </a:lnSpc>
            </a:pPr>
            <a:r>
              <a:rPr lang="it-IT" b="1" dirty="0" smtClean="0"/>
              <a:t>14 INCONTINENZA URINARIA</a:t>
            </a:r>
            <a:endParaRPr lang="it-IT" b="1" dirty="0"/>
          </a:p>
        </p:txBody>
      </p:sp>
      <p:sp>
        <p:nvSpPr>
          <p:cNvPr id="5" name="Freccia su 4"/>
          <p:cNvSpPr/>
          <p:nvPr/>
        </p:nvSpPr>
        <p:spPr>
          <a:xfrm>
            <a:off x="107504" y="1700808"/>
            <a:ext cx="216024" cy="28803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su 5"/>
          <p:cNvSpPr/>
          <p:nvPr/>
        </p:nvSpPr>
        <p:spPr>
          <a:xfrm>
            <a:off x="107504" y="5013176"/>
            <a:ext cx="216024" cy="28803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u 6"/>
          <p:cNvSpPr/>
          <p:nvPr/>
        </p:nvSpPr>
        <p:spPr>
          <a:xfrm>
            <a:off x="107504" y="3933056"/>
            <a:ext cx="216024" cy="28803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u 7"/>
          <p:cNvSpPr/>
          <p:nvPr/>
        </p:nvSpPr>
        <p:spPr>
          <a:xfrm>
            <a:off x="107504" y="4509120"/>
            <a:ext cx="216024" cy="28803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436096" y="980728"/>
            <a:ext cx="370790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b="1" dirty="0" smtClean="0">
                <a:solidFill>
                  <a:srgbClr val="008040"/>
                </a:solidFill>
              </a:rPr>
              <a:t>RAMIPRIL </a:t>
            </a:r>
            <a:r>
              <a:rPr lang="it-IT" b="1" smtClean="0">
                <a:solidFill>
                  <a:srgbClr val="008040"/>
                </a:solidFill>
              </a:rPr>
              <a:t>HCT </a:t>
            </a:r>
            <a:r>
              <a:rPr lang="it-IT" b="1">
                <a:solidFill>
                  <a:srgbClr val="008040"/>
                </a:solidFill>
              </a:rPr>
              <a:t>5</a:t>
            </a:r>
            <a:r>
              <a:rPr lang="it-IT" b="1" smtClean="0">
                <a:solidFill>
                  <a:srgbClr val="008040"/>
                </a:solidFill>
              </a:rPr>
              <a:t>+</a:t>
            </a:r>
            <a:r>
              <a:rPr lang="it-IT" b="1" dirty="0" smtClean="0">
                <a:solidFill>
                  <a:srgbClr val="008040"/>
                </a:solidFill>
              </a:rPr>
              <a:t>25 MG CP, </a:t>
            </a:r>
            <a:r>
              <a:rPr lang="it-IT" sz="1600" b="1" dirty="0" smtClean="0">
                <a:solidFill>
                  <a:srgbClr val="000000"/>
                </a:solidFill>
              </a:rPr>
              <a:t>1 CP/DIE</a:t>
            </a:r>
          </a:p>
          <a:p>
            <a:pPr>
              <a:lnSpc>
                <a:spcPct val="200000"/>
              </a:lnSpc>
            </a:pPr>
            <a:r>
              <a:rPr lang="it-IT" b="1" dirty="0" smtClean="0">
                <a:solidFill>
                  <a:srgbClr val="008040"/>
                </a:solidFill>
              </a:rPr>
              <a:t>METFORMINA 850 MG CP, </a:t>
            </a:r>
            <a:r>
              <a:rPr lang="it-IT" sz="1600" b="1" dirty="0" smtClean="0">
                <a:solidFill>
                  <a:srgbClr val="000000"/>
                </a:solidFill>
              </a:rPr>
              <a:t>1 CPX3/DIE</a:t>
            </a:r>
          </a:p>
          <a:p>
            <a:pPr>
              <a:lnSpc>
                <a:spcPct val="200000"/>
              </a:lnSpc>
            </a:pPr>
            <a:r>
              <a:rPr lang="it-IT" b="1" dirty="0" smtClean="0">
                <a:solidFill>
                  <a:srgbClr val="008040"/>
                </a:solidFill>
              </a:rPr>
              <a:t>CARDIOASPIRINA 100 MG CP,</a:t>
            </a:r>
            <a:r>
              <a:rPr lang="it-IT" sz="1600" b="1" dirty="0" smtClean="0">
                <a:solidFill>
                  <a:srgbClr val="000000"/>
                </a:solidFill>
              </a:rPr>
              <a:t>1CP/DIE</a:t>
            </a:r>
          </a:p>
          <a:p>
            <a:pPr>
              <a:lnSpc>
                <a:spcPct val="200000"/>
              </a:lnSpc>
            </a:pPr>
            <a:r>
              <a:rPr lang="it-IT" b="1" dirty="0" smtClean="0">
                <a:solidFill>
                  <a:srgbClr val="008040"/>
                </a:solidFill>
              </a:rPr>
              <a:t>TAMSULOSINA 0.4 MG CP, </a:t>
            </a:r>
            <a:r>
              <a:rPr lang="it-IT" sz="1600" b="1" dirty="0" smtClean="0">
                <a:solidFill>
                  <a:srgbClr val="000000"/>
                </a:solidFill>
              </a:rPr>
              <a:t>1 CP/DIE</a:t>
            </a:r>
          </a:p>
          <a:p>
            <a:pPr>
              <a:lnSpc>
                <a:spcPct val="200000"/>
              </a:lnSpc>
            </a:pPr>
            <a:r>
              <a:rPr lang="it-IT" b="1" dirty="0" smtClean="0">
                <a:solidFill>
                  <a:srgbClr val="008040"/>
                </a:solidFill>
              </a:rPr>
              <a:t>LANSOPRAZOLO 15 MG CP, </a:t>
            </a:r>
            <a:r>
              <a:rPr lang="it-IT" sz="1600" b="1" dirty="0" smtClean="0"/>
              <a:t>1 CP/DIE</a:t>
            </a:r>
            <a:endParaRPr lang="it-IT" sz="16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504" y="3356992"/>
            <a:ext cx="197599" cy="32933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504" y="2852936"/>
            <a:ext cx="197599" cy="32933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504" y="2276872"/>
            <a:ext cx="197599" cy="32933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504" y="1196752"/>
            <a:ext cx="197599" cy="329332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220072" y="1340768"/>
            <a:ext cx="144016" cy="144016"/>
          </a:xfrm>
          <a:prstGeom prst="rect">
            <a:avLst/>
          </a:prstGeom>
          <a:solidFill>
            <a:srgbClr val="0080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5220072" y="1844824"/>
            <a:ext cx="144016" cy="144016"/>
          </a:xfrm>
          <a:prstGeom prst="rect">
            <a:avLst/>
          </a:prstGeom>
          <a:solidFill>
            <a:srgbClr val="0080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220072" y="2420888"/>
            <a:ext cx="144016" cy="144016"/>
          </a:xfrm>
          <a:prstGeom prst="rect">
            <a:avLst/>
          </a:prstGeom>
          <a:solidFill>
            <a:srgbClr val="0080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5220072" y="2996952"/>
            <a:ext cx="144016" cy="144016"/>
          </a:xfrm>
          <a:prstGeom prst="rect">
            <a:avLst/>
          </a:prstGeom>
          <a:solidFill>
            <a:srgbClr val="0080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9" name="Freccia su 18"/>
          <p:cNvSpPr/>
          <p:nvPr/>
        </p:nvSpPr>
        <p:spPr>
          <a:xfrm>
            <a:off x="107504" y="5589240"/>
            <a:ext cx="216024" cy="28803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220072" y="3501008"/>
            <a:ext cx="144016" cy="144016"/>
          </a:xfrm>
          <a:prstGeom prst="rect">
            <a:avLst/>
          </a:prstGeom>
          <a:solidFill>
            <a:srgbClr val="0080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pic>
        <p:nvPicPr>
          <p:cNvPr id="21" name="20150929 17235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87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23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1"/>
            <a:ext cx="8791435" cy="38765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Pz soporoso, poco collaborante</a:t>
            </a: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T = 38°C</a:t>
            </a: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PA 100/60 </a:t>
            </a:r>
            <a:r>
              <a:rPr lang="it-IT" dirty="0" err="1" smtClean="0">
                <a:latin typeface="Arial Narrow"/>
                <a:cs typeface="Arial Narrow"/>
              </a:rPr>
              <a:t>mmHg</a:t>
            </a:r>
            <a:endParaRPr lang="it-IT" dirty="0" smtClean="0"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FC 90 </a:t>
            </a:r>
            <a:r>
              <a:rPr lang="it-IT" dirty="0" err="1" smtClean="0">
                <a:latin typeface="Arial Narrow"/>
                <a:cs typeface="Arial Narrow"/>
              </a:rPr>
              <a:t>bpm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 err="1" smtClean="0">
                <a:latin typeface="Arial Narrow"/>
                <a:cs typeface="Arial Narrow"/>
              </a:rPr>
              <a:t>r</a:t>
            </a:r>
            <a:endParaRPr lang="it-IT" dirty="0" smtClean="0"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FR 24 atti/</a:t>
            </a:r>
            <a:r>
              <a:rPr lang="it-IT" dirty="0" err="1" smtClean="0">
                <a:latin typeface="Arial Narrow"/>
                <a:cs typeface="Arial Narrow"/>
              </a:rPr>
              <a:t>min</a:t>
            </a:r>
            <a:endParaRPr lang="it-IT" dirty="0" smtClean="0"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err="1" smtClean="0">
                <a:latin typeface="Arial Narrow"/>
                <a:cs typeface="Arial Narrow"/>
              </a:rPr>
              <a:t>Sat</a:t>
            </a:r>
            <a:r>
              <a:rPr lang="it-IT" dirty="0" smtClean="0">
                <a:latin typeface="Arial Narrow"/>
                <a:cs typeface="Arial Narrow"/>
              </a:rPr>
              <a:t> O2 92% in aa</a:t>
            </a:r>
            <a:endParaRPr lang="it-IT" dirty="0"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Lingua impaniata, cute disidratata</a:t>
            </a: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Diuresi?</a:t>
            </a:r>
            <a:endParaRPr lang="it-IT" dirty="0"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MV presente su tutto l’ambito polmonare, non rumori aggiunti</a:t>
            </a:r>
          </a:p>
          <a:p>
            <a:pPr lvl="1">
              <a:spcBef>
                <a:spcPts val="0"/>
              </a:spcBef>
              <a:buFont typeface="Wingdings" charset="2"/>
              <a:buChar char="ü"/>
              <a:defRPr/>
            </a:pPr>
            <a:r>
              <a:rPr lang="it-IT" dirty="0" smtClean="0">
                <a:latin typeface="Arial Narrow"/>
                <a:cs typeface="Arial Narrow"/>
              </a:rPr>
              <a:t>Addome trattabile non dolente </a:t>
            </a:r>
            <a:r>
              <a:rPr lang="it-IT" dirty="0" err="1" smtClean="0">
                <a:latin typeface="Arial Narrow"/>
                <a:cs typeface="Arial Narrow"/>
              </a:rPr>
              <a:t>nè</a:t>
            </a:r>
            <a:r>
              <a:rPr lang="it-IT" dirty="0" smtClean="0">
                <a:latin typeface="Arial Narrow"/>
                <a:cs typeface="Arial Narrow"/>
              </a:rPr>
              <a:t> dolorabile alla palpazione superficiale e profonda in tutti i settori addominali. Peristalsi presente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5373216"/>
            <a:ext cx="1338899" cy="11257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373216"/>
            <a:ext cx="1224136" cy="12241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5373216"/>
            <a:ext cx="1229601" cy="12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2204864"/>
            <a:ext cx="43352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Ceftriaxone</a:t>
            </a:r>
            <a:r>
              <a:rPr lang="it-IT" sz="2800" b="1" dirty="0" smtClean="0"/>
              <a:t> 1 g </a:t>
            </a:r>
            <a:r>
              <a:rPr lang="it-IT" sz="2800" b="1" dirty="0" err="1" smtClean="0"/>
              <a:t>fl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im</a:t>
            </a:r>
            <a:r>
              <a:rPr lang="it-IT" sz="2800" b="1" dirty="0" smtClean="0"/>
              <a:t>, 1fl/die</a:t>
            </a:r>
          </a:p>
          <a:p>
            <a:r>
              <a:rPr lang="it-IT" sz="2800" b="1" dirty="0" smtClean="0"/>
              <a:t>Sol. Fisiologica 500 cc/die</a:t>
            </a:r>
          </a:p>
          <a:p>
            <a:r>
              <a:rPr lang="it-IT" sz="2800" b="1" dirty="0" smtClean="0"/>
              <a:t>Addensante in polvere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MARIO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3789040"/>
            <a:ext cx="5002691" cy="584776"/>
          </a:xfrm>
          <a:prstGeom prst="rect">
            <a:avLst/>
          </a:prstGeom>
          <a:solidFill>
            <a:srgbClr val="D9D9D9"/>
          </a:solidFill>
          <a:ln w="762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+ INCREMENTO ACCESSI ADI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29" y="2060120"/>
            <a:ext cx="2158454" cy="18148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9" y="1951069"/>
            <a:ext cx="1982253" cy="198225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67897" y="426081"/>
            <a:ext cx="4321568" cy="1200329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DIAGNOSI: </a:t>
            </a:r>
          </a:p>
          <a:p>
            <a:pPr algn="ctr"/>
            <a:r>
              <a:rPr lang="it-IT" sz="2400" b="1" dirty="0" smtClean="0"/>
              <a:t>Delirium misto </a:t>
            </a:r>
            <a:r>
              <a:rPr lang="it-IT" sz="2400" b="1" dirty="0" err="1" smtClean="0"/>
              <a:t>iper</a:t>
            </a:r>
            <a:r>
              <a:rPr lang="it-IT" sz="2400" b="1" smtClean="0"/>
              <a:t>/ipocinetico 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in corso di malattia febbrile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92291" y="3666008"/>
            <a:ext cx="4573037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CRITICITA’ EMERSE:</a:t>
            </a:r>
          </a:p>
          <a:p>
            <a:pPr algn="ctr"/>
            <a:r>
              <a:rPr lang="it-IT" sz="2000" b="1" dirty="0" smtClean="0"/>
              <a:t>Pz poco collaborante</a:t>
            </a:r>
          </a:p>
          <a:p>
            <a:pPr algn="ctr"/>
            <a:r>
              <a:rPr lang="it-IT" sz="2000" b="1" dirty="0" smtClean="0"/>
              <a:t>Pz </a:t>
            </a:r>
            <a:r>
              <a:rPr lang="it-IT" sz="2000" b="1" dirty="0" err="1" smtClean="0"/>
              <a:t>disfagico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Pz incontinente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400" b="1" i="1" dirty="0" smtClean="0"/>
              <a:t>E l’ambiente familiare?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92292" y="2726170"/>
            <a:ext cx="457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>
                <a:solidFill>
                  <a:srgbClr val="FF0000"/>
                </a:solidFill>
              </a:rPr>
              <a:t>E’ corretta la gestione a domicilio?</a:t>
            </a:r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575" y="1844674"/>
            <a:ext cx="3038144" cy="30381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18780" y="795172"/>
            <a:ext cx="302433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Emocromo +</a:t>
            </a:r>
            <a:r>
              <a:rPr lang="it-IT" sz="2000" b="1" dirty="0" err="1" smtClean="0"/>
              <a:t>fl</a:t>
            </a:r>
            <a:endParaRPr lang="it-IT" sz="2000" b="1" dirty="0" smtClean="0"/>
          </a:p>
          <a:p>
            <a:r>
              <a:rPr lang="it-IT" sz="2000" b="1" dirty="0" smtClean="0"/>
              <a:t>PCR</a:t>
            </a:r>
          </a:p>
          <a:p>
            <a:r>
              <a:rPr lang="it-IT" sz="2000" b="1" dirty="0" smtClean="0"/>
              <a:t>Creatinina + elettroliti</a:t>
            </a:r>
          </a:p>
          <a:p>
            <a:r>
              <a:rPr lang="it-IT" sz="2000" b="1" dirty="0" smtClean="0"/>
              <a:t>Es. urine + </a:t>
            </a:r>
            <a:r>
              <a:rPr lang="it-IT" sz="2000" b="1" dirty="0" err="1" smtClean="0"/>
              <a:t>urinocoltura</a:t>
            </a:r>
            <a:endParaRPr lang="it-IT" sz="2000" b="1" dirty="0" smtClean="0"/>
          </a:p>
          <a:p>
            <a:r>
              <a:rPr lang="it-IT" sz="2000" b="1" dirty="0" smtClean="0"/>
              <a:t>…</a:t>
            </a:r>
          </a:p>
        </p:txBody>
      </p:sp>
      <p:sp>
        <p:nvSpPr>
          <p:cNvPr id="7" name="CasellaDiTesto 6"/>
          <p:cNvSpPr txBox="1"/>
          <p:nvPr/>
        </p:nvSpPr>
        <p:spPr>
          <a:xfrm rot="20121753">
            <a:off x="4779598" y="1194325"/>
            <a:ext cx="2015797" cy="461665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/>
              <a:t>URGENTI</a:t>
            </a:r>
            <a:r>
              <a:rPr lang="it-IT" sz="2400" b="1" i="1" dirty="0" smtClean="0"/>
              <a:t>?</a:t>
            </a:r>
            <a:endParaRPr lang="it-IT" sz="2400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10319" y="201487"/>
            <a:ext cx="491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b="1" u="sng" dirty="0" smtClean="0">
                <a:solidFill>
                  <a:srgbClr val="FF0000"/>
                </a:solidFill>
              </a:rPr>
              <a:t>Erano necessari esami del sangue?</a:t>
            </a:r>
            <a:endParaRPr lang="it-IT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0319" y="2613080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b="1" u="sng" dirty="0" smtClean="0">
                <a:solidFill>
                  <a:srgbClr val="FF0000"/>
                </a:solidFill>
              </a:rPr>
              <a:t>Quali cautele potevano essere prese in più?</a:t>
            </a:r>
            <a:endParaRPr lang="it-IT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18780" y="3365392"/>
            <a:ext cx="459122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Monitoraggio glicemia</a:t>
            </a:r>
            <a:endParaRPr lang="it-IT" sz="2000" b="1" dirty="0"/>
          </a:p>
          <a:p>
            <a:r>
              <a:rPr lang="it-IT" sz="2000" b="1" dirty="0" smtClean="0"/>
              <a:t>Posizionamento del catetere</a:t>
            </a:r>
          </a:p>
          <a:p>
            <a:r>
              <a:rPr lang="it-IT" sz="2000" b="1" dirty="0" smtClean="0"/>
              <a:t>…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10319" y="4714180"/>
            <a:ext cx="642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b="1" u="sng" dirty="0" smtClean="0">
                <a:solidFill>
                  <a:srgbClr val="FF0000"/>
                </a:solidFill>
              </a:rPr>
              <a:t>La terapia sedativa prescritta era appropriata? </a:t>
            </a:r>
            <a:endParaRPr lang="it-IT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227</Words>
  <Application>Microsoft Office PowerPoint</Application>
  <PresentationFormat>Presentazione su schermo (4:3)</PresentationFormat>
  <Paragraphs>53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Oggettività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Caselani</dc:creator>
  <cp:lastModifiedBy>Conferenze</cp:lastModifiedBy>
  <cp:revision>13</cp:revision>
  <dcterms:created xsi:type="dcterms:W3CDTF">2015-09-28T11:52:12Z</dcterms:created>
  <dcterms:modified xsi:type="dcterms:W3CDTF">2015-10-01T20:00:21Z</dcterms:modified>
</cp:coreProperties>
</file>