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C7CD-DD43-46BC-9CFE-11FB43755212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CFF1-A87C-4CB2-AFDC-8FDD30904E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294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C7CD-DD43-46BC-9CFE-11FB43755212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CFF1-A87C-4CB2-AFDC-8FDD30904E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984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C7CD-DD43-46BC-9CFE-11FB43755212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CFF1-A87C-4CB2-AFDC-8FDD30904E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47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C7CD-DD43-46BC-9CFE-11FB43755212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CFF1-A87C-4CB2-AFDC-8FDD30904E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871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C7CD-DD43-46BC-9CFE-11FB43755212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CFF1-A87C-4CB2-AFDC-8FDD30904E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666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C7CD-DD43-46BC-9CFE-11FB43755212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CFF1-A87C-4CB2-AFDC-8FDD30904E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171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C7CD-DD43-46BC-9CFE-11FB43755212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CFF1-A87C-4CB2-AFDC-8FDD30904E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66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C7CD-DD43-46BC-9CFE-11FB43755212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CFF1-A87C-4CB2-AFDC-8FDD30904E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50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C7CD-DD43-46BC-9CFE-11FB43755212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CFF1-A87C-4CB2-AFDC-8FDD30904E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632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C7CD-DD43-46BC-9CFE-11FB43755212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CFF1-A87C-4CB2-AFDC-8FDD30904E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454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C7CD-DD43-46BC-9CFE-11FB43755212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ECFF1-A87C-4CB2-AFDC-8FDD30904E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890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AC7CD-DD43-46BC-9CFE-11FB43755212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ECFF1-A87C-4CB2-AFDC-8FDD30904E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020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204"/>
            <a:ext cx="9144000" cy="459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5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>
          <a:xfrm>
            <a:off x="171450" y="208911"/>
            <a:ext cx="8705850" cy="973138"/>
          </a:xfrm>
        </p:spPr>
        <p:txBody>
          <a:bodyPr>
            <a:noAutofit/>
          </a:bodyPr>
          <a:lstStyle/>
          <a:p>
            <a:pPr eaLnBrk="1" hangingPunct="1"/>
            <a:r>
              <a:rPr lang="it-IT" sz="3600" b="1" dirty="0">
                <a:solidFill>
                  <a:srgbClr val="00CCFF"/>
                </a:solidFill>
                <a:latin typeface="Arial Narrow" charset="0"/>
                <a:cs typeface="Arial Narrow" charset="0"/>
              </a:rPr>
              <a:t>Come orientarsi per agire in maniera </a:t>
            </a:r>
            <a:r>
              <a:rPr lang="it-IT" sz="3600" b="1" dirty="0" smtClean="0">
                <a:solidFill>
                  <a:srgbClr val="00CCFF"/>
                </a:solidFill>
                <a:latin typeface="Arial Narrow" charset="0"/>
                <a:cs typeface="Arial Narrow" charset="0"/>
              </a:rPr>
              <a:t>appropriata?</a:t>
            </a:r>
            <a:endParaRPr lang="it-IT" sz="3600" b="1" dirty="0">
              <a:solidFill>
                <a:srgbClr val="00CCFF"/>
              </a:solidFill>
              <a:latin typeface="Arial Narrow" charset="0"/>
              <a:cs typeface="Arial Narrow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46075" y="1385888"/>
            <a:ext cx="8362950" cy="5262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marL="566928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t-IT" sz="2400" b="1" dirty="0">
                <a:solidFill>
                  <a:srgbClr val="000000"/>
                </a:solidFill>
                <a:latin typeface="Arial Narrow"/>
                <a:ea typeface="+mn-ea"/>
                <a:cs typeface="Arial Narrow"/>
              </a:rPr>
              <a:t>Malattia infettiva/infiammatoria?</a:t>
            </a:r>
          </a:p>
          <a:p>
            <a:pPr marL="1024128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b="1" dirty="0">
                <a:solidFill>
                  <a:srgbClr val="000000"/>
                </a:solidFill>
                <a:latin typeface="Arial Narrow"/>
                <a:ea typeface="+mn-ea"/>
                <a:cs typeface="Arial Narrow"/>
              </a:rPr>
              <a:t>relativamente agevole da gestire : MNI, infezione batterica?</a:t>
            </a:r>
          </a:p>
          <a:p>
            <a:pPr marL="1024128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b="1" dirty="0">
                <a:solidFill>
                  <a:srgbClr val="000000"/>
                </a:solidFill>
                <a:latin typeface="Arial Narrow"/>
                <a:ea typeface="+mn-ea"/>
                <a:cs typeface="Arial Narrow"/>
              </a:rPr>
              <a:t>impegnativa: TBC, </a:t>
            </a:r>
            <a:r>
              <a:rPr lang="it-IT" sz="2400" b="1" dirty="0" err="1">
                <a:solidFill>
                  <a:srgbClr val="000000"/>
                </a:solidFill>
                <a:latin typeface="Arial Narrow"/>
                <a:ea typeface="+mn-ea"/>
                <a:cs typeface="Arial Narrow"/>
              </a:rPr>
              <a:t>collagenopatia</a:t>
            </a:r>
            <a:r>
              <a:rPr lang="it-IT" sz="2400" b="1" dirty="0">
                <a:solidFill>
                  <a:srgbClr val="000000"/>
                </a:solidFill>
                <a:latin typeface="Arial Narrow"/>
                <a:ea typeface="+mn-ea"/>
                <a:cs typeface="Arial Narrow"/>
              </a:rPr>
              <a:t>?</a:t>
            </a:r>
          </a:p>
          <a:p>
            <a:pPr marL="566928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2400" b="1" dirty="0">
                <a:solidFill>
                  <a:srgbClr val="000000"/>
                </a:solidFill>
                <a:latin typeface="Arial Narrow"/>
                <a:ea typeface="+mn-ea"/>
                <a:cs typeface="Arial Narrow"/>
              </a:rPr>
              <a:t>Malattia neoplastica?</a:t>
            </a:r>
          </a:p>
          <a:p>
            <a:pPr marL="1024128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b="1" dirty="0">
                <a:solidFill>
                  <a:srgbClr val="000000"/>
                </a:solidFill>
                <a:latin typeface="Arial Narrow"/>
                <a:ea typeface="+mn-ea"/>
                <a:cs typeface="Arial Narrow"/>
              </a:rPr>
              <a:t>linfoma?, malattia </a:t>
            </a:r>
            <a:r>
              <a:rPr lang="it-IT" sz="2400" b="1" dirty="0" err="1">
                <a:solidFill>
                  <a:srgbClr val="000000"/>
                </a:solidFill>
                <a:latin typeface="Arial Narrow"/>
                <a:ea typeface="+mn-ea"/>
                <a:cs typeface="Arial Narrow"/>
              </a:rPr>
              <a:t>linfoproliferativa</a:t>
            </a:r>
            <a:r>
              <a:rPr lang="it-IT" sz="2400" b="1" dirty="0">
                <a:solidFill>
                  <a:srgbClr val="000000"/>
                </a:solidFill>
                <a:latin typeface="Arial Narrow"/>
                <a:ea typeface="+mn-ea"/>
                <a:cs typeface="Arial Narrow"/>
              </a:rPr>
              <a:t>?</a:t>
            </a:r>
          </a:p>
          <a:p>
            <a:pPr marL="1024128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b="1" dirty="0">
                <a:solidFill>
                  <a:srgbClr val="000000"/>
                </a:solidFill>
                <a:latin typeface="Arial Narrow"/>
                <a:ea typeface="+mn-ea"/>
                <a:cs typeface="Arial Narrow"/>
              </a:rPr>
              <a:t>neoplasia metastatica (tumori solidi)? </a:t>
            </a:r>
          </a:p>
          <a:p>
            <a:pPr marL="566928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2400" b="1" dirty="0">
                <a:solidFill>
                  <a:srgbClr val="000000"/>
                </a:solidFill>
                <a:latin typeface="Arial Narrow"/>
                <a:ea typeface="+mn-ea"/>
                <a:cs typeface="Arial Narrow"/>
              </a:rPr>
              <a:t>Con che strumenti agire:</a:t>
            </a:r>
          </a:p>
          <a:p>
            <a:pPr marL="1024128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b="1" dirty="0">
                <a:solidFill>
                  <a:srgbClr val="000000"/>
                </a:solidFill>
                <a:latin typeface="Arial Narrow"/>
                <a:ea typeface="+mn-ea"/>
                <a:cs typeface="Arial Narrow"/>
              </a:rPr>
              <a:t>anamnesi, esame obiettivo locale e generale</a:t>
            </a:r>
          </a:p>
          <a:p>
            <a:pPr marL="1024128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b="1" dirty="0">
                <a:solidFill>
                  <a:srgbClr val="000000"/>
                </a:solidFill>
                <a:latin typeface="Arial Narrow"/>
                <a:ea typeface="+mn-ea"/>
                <a:cs typeface="Arial Narrow"/>
              </a:rPr>
              <a:t>indagini di laboratorio</a:t>
            </a:r>
          </a:p>
          <a:p>
            <a:pPr marL="1024128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400" b="1" dirty="0" err="1">
                <a:solidFill>
                  <a:srgbClr val="000000"/>
                </a:solidFill>
                <a:latin typeface="Arial Narrow"/>
                <a:ea typeface="+mn-ea"/>
                <a:cs typeface="Arial Narrow"/>
              </a:rPr>
              <a:t>imaging</a:t>
            </a:r>
            <a:endParaRPr lang="it-IT" sz="2400" b="1" dirty="0">
              <a:solidFill>
                <a:srgbClr val="000000"/>
              </a:solidFill>
              <a:latin typeface="Arial Narrow"/>
              <a:ea typeface="+mn-ea"/>
              <a:cs typeface="Arial Narrow"/>
            </a:endParaRPr>
          </a:p>
        </p:txBody>
      </p:sp>
      <p:pic>
        <p:nvPicPr>
          <p:cNvPr id="4100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003" y="4435474"/>
            <a:ext cx="2212975" cy="2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29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6075" y="17436"/>
            <a:ext cx="8362950" cy="85725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00CCFF"/>
                </a:solidFill>
                <a:latin typeface="Arial Narrow"/>
                <a:ea typeface="+mj-ea"/>
                <a:cs typeface="Arial Narrow"/>
              </a:rPr>
              <a:t>Alcune domande da porsi per orientarsi:</a:t>
            </a:r>
            <a:endParaRPr lang="it-IT" b="1" dirty="0">
              <a:solidFill>
                <a:srgbClr val="00CCFF"/>
              </a:solidFill>
              <a:latin typeface="Arial Narrow"/>
              <a:ea typeface="+mj-ea"/>
              <a:cs typeface="Arial Narrow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00001" y="871298"/>
            <a:ext cx="8677275" cy="5780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lvl1pPr marL="566738" indent="-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40000"/>
              </a:lnSpc>
              <a:buFont typeface="Calibri" charset="0"/>
              <a:buAutoNum type="arabicPeriod"/>
            </a:pPr>
            <a:r>
              <a:rPr lang="it-IT" sz="2200" b="1" dirty="0">
                <a:solidFill>
                  <a:srgbClr val="000000"/>
                </a:solidFill>
                <a:latin typeface="Arial Narrow" charset="0"/>
                <a:cs typeface="Arial Narrow" charset="0"/>
              </a:rPr>
              <a:t>La massa palpabile è davvero un linfonodo ?</a:t>
            </a:r>
          </a:p>
          <a:p>
            <a:pPr eaLnBrk="1" hangingPunct="1">
              <a:lnSpc>
                <a:spcPct val="140000"/>
              </a:lnSpc>
              <a:buFont typeface="Calibri" charset="0"/>
              <a:buAutoNum type="arabicPeriod"/>
            </a:pPr>
            <a:r>
              <a:rPr lang="it-IT" sz="2200" b="1" dirty="0">
                <a:solidFill>
                  <a:srgbClr val="000000"/>
                </a:solidFill>
                <a:latin typeface="Arial Narrow" charset="0"/>
                <a:cs typeface="Arial Narrow" charset="0"/>
              </a:rPr>
              <a:t>Quale è l</a:t>
            </a:r>
            <a:r>
              <a:rPr lang="ja-JP" altLang="it-IT" sz="2200" b="1" dirty="0">
                <a:solidFill>
                  <a:srgbClr val="000000"/>
                </a:solidFill>
                <a:latin typeface="Arial Narrow" charset="0"/>
                <a:cs typeface="Arial Narrow" charset="0"/>
              </a:rPr>
              <a:t>’</a:t>
            </a:r>
            <a:r>
              <a:rPr lang="it-IT" sz="2200" b="1" dirty="0">
                <a:solidFill>
                  <a:srgbClr val="000000"/>
                </a:solidFill>
                <a:latin typeface="Arial Narrow" charset="0"/>
                <a:cs typeface="Arial Narrow" charset="0"/>
              </a:rPr>
              <a:t>età del paziente ?</a:t>
            </a:r>
          </a:p>
          <a:p>
            <a:pPr eaLnBrk="1" hangingPunct="1">
              <a:lnSpc>
                <a:spcPct val="140000"/>
              </a:lnSpc>
              <a:buFont typeface="Calibri" charset="0"/>
              <a:buAutoNum type="arabicPeriod"/>
            </a:pPr>
            <a:r>
              <a:rPr lang="it-IT" sz="2200" b="1" dirty="0">
                <a:solidFill>
                  <a:srgbClr val="000000"/>
                </a:solidFill>
                <a:latin typeface="Arial Narrow" charset="0"/>
                <a:cs typeface="Arial Narrow" charset="0"/>
              </a:rPr>
              <a:t>La </a:t>
            </a:r>
            <a:r>
              <a:rPr lang="it-IT" sz="2200" b="1" dirty="0" err="1">
                <a:solidFill>
                  <a:srgbClr val="000000"/>
                </a:solidFill>
                <a:latin typeface="Arial Narrow" charset="0"/>
                <a:cs typeface="Arial Narrow" charset="0"/>
              </a:rPr>
              <a:t>linfoadenopatia</a:t>
            </a:r>
            <a:r>
              <a:rPr lang="it-IT" sz="2200" b="1" dirty="0">
                <a:solidFill>
                  <a:srgbClr val="000000"/>
                </a:solidFill>
                <a:latin typeface="Arial Narrow" charset="0"/>
                <a:cs typeface="Arial Narrow" charset="0"/>
              </a:rPr>
              <a:t> è localizzata o generalizzata (2 o + stazioni)?</a:t>
            </a:r>
          </a:p>
          <a:p>
            <a:pPr eaLnBrk="1" hangingPunct="1">
              <a:lnSpc>
                <a:spcPct val="140000"/>
              </a:lnSpc>
              <a:buFont typeface="Calibri" charset="0"/>
              <a:buAutoNum type="arabicPeriod"/>
            </a:pPr>
            <a:r>
              <a:rPr lang="it-IT" sz="2200" b="1" dirty="0">
                <a:solidFill>
                  <a:srgbClr val="000000"/>
                </a:solidFill>
                <a:latin typeface="Arial Narrow" charset="0"/>
                <a:cs typeface="Arial Narrow" charset="0"/>
              </a:rPr>
              <a:t>Quali sono le caratteristiche semeiologiche dei linfonodi (dimensioni, dolorabilità, forma, consistenza, mobilità, aspetto della cute soprastante)?</a:t>
            </a:r>
          </a:p>
          <a:p>
            <a:pPr eaLnBrk="1" hangingPunct="1">
              <a:lnSpc>
                <a:spcPct val="140000"/>
              </a:lnSpc>
              <a:buFont typeface="Calibri" charset="0"/>
              <a:buAutoNum type="arabicPeriod"/>
            </a:pPr>
            <a:r>
              <a:rPr lang="it-IT" sz="2200" b="1" dirty="0">
                <a:solidFill>
                  <a:srgbClr val="000000"/>
                </a:solidFill>
                <a:latin typeface="Arial Narrow" charset="0"/>
                <a:cs typeface="Arial Narrow" charset="0"/>
              </a:rPr>
              <a:t>Vi sono associati sintomi sistemici (febbre, calo ponderale, astenia, sudorazione notturna…) o sintomi/segni locali (faringite, disfagia,  anomalie nella regione drenata dai linfonodi, flogosi cutanea…) ?</a:t>
            </a:r>
          </a:p>
          <a:p>
            <a:pPr eaLnBrk="1" hangingPunct="1">
              <a:lnSpc>
                <a:spcPct val="140000"/>
              </a:lnSpc>
              <a:buFont typeface="Calibri" charset="0"/>
              <a:buAutoNum type="arabicPeriod"/>
            </a:pPr>
            <a:r>
              <a:rPr lang="it-IT" sz="2200" b="1" dirty="0">
                <a:solidFill>
                  <a:srgbClr val="000000"/>
                </a:solidFill>
                <a:latin typeface="Arial Narrow" charset="0"/>
                <a:cs typeface="Arial Narrow" charset="0"/>
              </a:rPr>
              <a:t>È lecito </a:t>
            </a:r>
            <a:r>
              <a:rPr lang="ja-JP" altLang="it-IT" sz="2200" b="1" dirty="0">
                <a:solidFill>
                  <a:srgbClr val="000000"/>
                </a:solidFill>
                <a:latin typeface="Arial Narrow" charset="0"/>
                <a:cs typeface="Arial Narrow" charset="0"/>
              </a:rPr>
              <a:t>“</a:t>
            </a:r>
            <a:r>
              <a:rPr lang="it-IT" sz="2200" b="1" dirty="0">
                <a:solidFill>
                  <a:srgbClr val="000000"/>
                </a:solidFill>
                <a:latin typeface="Arial Narrow" charset="0"/>
                <a:cs typeface="Arial Narrow" charset="0"/>
              </a:rPr>
              <a:t>temporeggiare</a:t>
            </a:r>
            <a:r>
              <a:rPr lang="ja-JP" altLang="it-IT" sz="2200" b="1" dirty="0">
                <a:solidFill>
                  <a:srgbClr val="000000"/>
                </a:solidFill>
                <a:latin typeface="Arial Narrow" charset="0"/>
                <a:cs typeface="Arial Narrow" charset="0"/>
              </a:rPr>
              <a:t>”</a:t>
            </a:r>
            <a:r>
              <a:rPr lang="it-IT" sz="2200" b="1" dirty="0">
                <a:solidFill>
                  <a:srgbClr val="000000"/>
                </a:solidFill>
                <a:latin typeface="Arial Narrow" charset="0"/>
                <a:cs typeface="Arial Narrow" charset="0"/>
              </a:rPr>
              <a:t> per un breve periodo o è opportuno essere aggressivi?</a:t>
            </a:r>
          </a:p>
          <a:p>
            <a:pPr eaLnBrk="1" hangingPunct="1">
              <a:lnSpc>
                <a:spcPct val="140000"/>
              </a:lnSpc>
              <a:buFont typeface="Calibri" charset="0"/>
              <a:buAutoNum type="arabicPeriod"/>
            </a:pPr>
            <a:r>
              <a:rPr lang="it-IT" sz="2200" b="1" dirty="0">
                <a:solidFill>
                  <a:srgbClr val="000000"/>
                </a:solidFill>
                <a:latin typeface="Arial Narrow" charset="0"/>
                <a:cs typeface="Arial Narrow" charset="0"/>
              </a:rPr>
              <a:t>Quali indagini chiedere?, quando coinvolgere lo specialista?</a:t>
            </a:r>
          </a:p>
        </p:txBody>
      </p:sp>
      <p:pic>
        <p:nvPicPr>
          <p:cNvPr id="5124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155" y="744797"/>
            <a:ext cx="17541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19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21471"/>
            <a:ext cx="9144000" cy="1307353"/>
          </a:xfrm>
          <a:solidFill>
            <a:srgbClr val="FFFFFF">
              <a:alpha val="51000"/>
            </a:srgbClr>
          </a:solidFill>
        </p:spPr>
        <p:txBody>
          <a:bodyPr>
            <a:noAutofit/>
          </a:bodyPr>
          <a:lstStyle/>
          <a:p>
            <a:r>
              <a:rPr lang="it-IT" b="1" dirty="0" smtClean="0">
                <a:solidFill>
                  <a:srgbClr val="00CCFF"/>
                </a:solidFill>
                <a:latin typeface="Arial Narrow"/>
                <a:cs typeface="Arial Narrow"/>
              </a:rPr>
              <a:t>Parametri orientativi di patologia linfoproliferativa</a:t>
            </a:r>
            <a:endParaRPr lang="it-IT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69271" y="2462591"/>
            <a:ext cx="8589756" cy="38683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just">
              <a:spcAft>
                <a:spcPts val="1425"/>
              </a:spcAft>
              <a:buClr>
                <a:srgbClr val="FFFFFF"/>
              </a:buClr>
            </a:pPr>
            <a:endParaRPr lang="it-IT" sz="600" b="1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algn="just">
              <a:spcAft>
                <a:spcPts val="1425"/>
              </a:spcAft>
              <a:buClr>
                <a:srgbClr val="FFFFFF"/>
              </a:buClr>
            </a:pPr>
            <a:r>
              <a:rPr lang="it-IT" sz="28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Alterazioni di parametri di laboratorio </a:t>
            </a:r>
            <a:r>
              <a:rPr lang="it-IT" sz="2800" i="1" dirty="0" smtClean="0">
                <a:solidFill>
                  <a:srgbClr val="000000"/>
                </a:solidFill>
                <a:latin typeface="Arial Narrow"/>
                <a:cs typeface="Arial Narrow"/>
              </a:rPr>
              <a:t>(anemia, linfocitosi, LDH elevato, </a:t>
            </a:r>
            <a:r>
              <a:rPr lang="it-IT" sz="2800" i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gammopatia</a:t>
            </a:r>
            <a:r>
              <a:rPr lang="it-IT" sz="2800" i="1" dirty="0" smtClean="0">
                <a:solidFill>
                  <a:srgbClr val="000000"/>
                </a:solidFill>
                <a:latin typeface="Arial Narrow"/>
                <a:cs typeface="Arial Narrow"/>
              </a:rPr>
              <a:t> monoclonale)</a:t>
            </a:r>
          </a:p>
          <a:p>
            <a:pPr algn="just">
              <a:spcAft>
                <a:spcPts val="1425"/>
              </a:spcAft>
              <a:buClr>
                <a:srgbClr val="FFFFFF"/>
              </a:buClr>
            </a:pPr>
            <a:r>
              <a:rPr lang="it-IT" sz="28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Sintomi sistemici non altrimenti spiegabili </a:t>
            </a:r>
            <a:r>
              <a:rPr lang="it-IT" sz="2800" i="1" dirty="0" smtClean="0">
                <a:solidFill>
                  <a:srgbClr val="000000"/>
                </a:solidFill>
                <a:latin typeface="Arial Narrow"/>
                <a:cs typeface="Arial Narrow"/>
              </a:rPr>
              <a:t>(febbricola, calo ponderale, sudorazioni notturne)</a:t>
            </a:r>
            <a:r>
              <a:rPr lang="it-IT" sz="28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it-IT" sz="28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+ prurito diffuso</a:t>
            </a:r>
          </a:p>
          <a:p>
            <a:pPr>
              <a:spcAft>
                <a:spcPts val="1425"/>
              </a:spcAft>
              <a:buClr>
                <a:srgbClr val="FFFFFF"/>
              </a:buClr>
            </a:pPr>
            <a:r>
              <a:rPr lang="it-IT" sz="28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Adenomegalie</a:t>
            </a:r>
            <a:r>
              <a:rPr lang="it-IT" sz="28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it-IT" sz="28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polistazionali</a:t>
            </a:r>
            <a:r>
              <a:rPr lang="it-IT" sz="28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</a:p>
          <a:p>
            <a:pPr>
              <a:spcAft>
                <a:spcPts val="1425"/>
              </a:spcAft>
              <a:buClr>
                <a:srgbClr val="FFFFFF"/>
              </a:buClr>
            </a:pPr>
            <a:r>
              <a:rPr lang="it-IT" sz="2800" b="1" dirty="0">
                <a:solidFill>
                  <a:srgbClr val="000000"/>
                </a:solidFill>
                <a:latin typeface="Arial Narrow"/>
                <a:cs typeface="Arial Narrow"/>
              </a:rPr>
              <a:t>P</a:t>
            </a:r>
            <a:r>
              <a:rPr lang="it-IT" sz="28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resenza di </a:t>
            </a:r>
            <a:r>
              <a:rPr lang="it-IT" sz="28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epato</a:t>
            </a:r>
            <a:r>
              <a:rPr lang="it-IT" sz="28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-splenomegalia</a:t>
            </a:r>
          </a:p>
          <a:p>
            <a:pPr>
              <a:spcAft>
                <a:spcPts val="1425"/>
              </a:spcAft>
              <a:buClr>
                <a:srgbClr val="FFFFFF"/>
              </a:buClr>
            </a:pPr>
            <a:endParaRPr lang="it-IT" sz="1200" b="1" dirty="0" smtClean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r="7349"/>
          <a:stretch/>
        </p:blipFill>
        <p:spPr>
          <a:xfrm>
            <a:off x="269271" y="850611"/>
            <a:ext cx="1658600" cy="157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4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" y="76698"/>
            <a:ext cx="6885254" cy="973169"/>
          </a:xfrm>
          <a:solidFill>
            <a:srgbClr val="00CCFF">
              <a:alpha val="51000"/>
            </a:srgbClr>
          </a:solidFill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  <a:latin typeface="Arial Narrow"/>
                <a:cs typeface="Arial Narrow"/>
              </a:rPr>
              <a:t>DIAGNOSI</a:t>
            </a:r>
            <a:br>
              <a:rPr lang="it-IT" sz="3200" b="1" dirty="0" smtClean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it-IT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…agoaspirato…</a:t>
            </a:r>
            <a:r>
              <a:rPr lang="it-IT" sz="2400" b="1" dirty="0" err="1" smtClean="0">
                <a:solidFill>
                  <a:schemeClr val="bg1"/>
                </a:solidFill>
                <a:latin typeface="Arial Narrow"/>
                <a:cs typeface="Arial Narrow"/>
              </a:rPr>
              <a:t>agobiopsia</a:t>
            </a:r>
            <a:r>
              <a:rPr lang="it-IT" sz="2400" b="1" dirty="0" smtClean="0">
                <a:solidFill>
                  <a:schemeClr val="bg1"/>
                </a:solidFill>
                <a:latin typeface="Arial Narrow"/>
                <a:cs typeface="Arial Narrow"/>
              </a:rPr>
              <a:t>…biopsia chirurgica…</a:t>
            </a:r>
            <a:endParaRPr lang="it-IT" sz="2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53006" y="1235592"/>
            <a:ext cx="6487439" cy="53328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000"/>
              </a:spcAft>
              <a:buClr>
                <a:schemeClr val="tx1"/>
              </a:buClr>
              <a:buFont typeface="Arial"/>
              <a:buChar char="•"/>
            </a:pP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L’esame citologico su </a:t>
            </a:r>
            <a:r>
              <a:rPr lang="it-IT" sz="2400" b="1" dirty="0">
                <a:solidFill>
                  <a:srgbClr val="000000"/>
                </a:solidFill>
                <a:latin typeface="Arial Narrow"/>
                <a:cs typeface="Arial Narrow"/>
              </a:rPr>
              <a:t>agoaspirato linfonodale</a:t>
            </a: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 può far porre il sospetto di linfoma, ma non è diagnostico (impossibile definire il sottotipo). </a:t>
            </a:r>
            <a:endParaRPr lang="it-IT" sz="2400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42900" indent="-342900" algn="just">
              <a:spcAft>
                <a:spcPts val="1000"/>
              </a:spcAft>
              <a:buClr>
                <a:schemeClr val="tx1"/>
              </a:buClr>
              <a:buFont typeface="Arial"/>
              <a:buChar char="•"/>
            </a:pPr>
            <a:r>
              <a:rPr lang="it-IT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La </a:t>
            </a: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diagnosi di linfoma di </a:t>
            </a:r>
            <a:r>
              <a:rPr lang="it-IT" sz="2400" dirty="0" err="1">
                <a:solidFill>
                  <a:srgbClr val="000000"/>
                </a:solidFill>
                <a:latin typeface="Arial Narrow"/>
                <a:cs typeface="Arial Narrow"/>
              </a:rPr>
              <a:t>Hodgkin</a:t>
            </a: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 o non </a:t>
            </a:r>
            <a:r>
              <a:rPr lang="it-IT" sz="2400" dirty="0" err="1">
                <a:solidFill>
                  <a:srgbClr val="000000"/>
                </a:solidFill>
                <a:latin typeface="Arial Narrow"/>
                <a:cs typeface="Arial Narrow"/>
              </a:rPr>
              <a:t>Hodgkin</a:t>
            </a: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 non può prescindere dall’esame istologico (</a:t>
            </a:r>
            <a:r>
              <a:rPr lang="it-IT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/>
                <a:cs typeface="Arial Narrow"/>
              </a:rPr>
              <a:t>biopsia chirurgica</a:t>
            </a: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)</a:t>
            </a:r>
            <a:r>
              <a:rPr lang="it-IT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/>
                <a:cs typeface="Arial Narrow"/>
              </a:rPr>
              <a:t>.</a:t>
            </a:r>
            <a:endParaRPr lang="it-IT" sz="24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42900" indent="-342900" algn="just">
              <a:spcAft>
                <a:spcPts val="1425"/>
              </a:spcAft>
              <a:buClr>
                <a:schemeClr val="tx1"/>
              </a:buClr>
              <a:buFont typeface="Arial"/>
              <a:buChar char="•"/>
            </a:pP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Il prelievo va fatto sul linfonodo più grosso, se possibile non inguinale, e deve essere il più ampio possibile (possibilmente l’intero linfonodo)</a:t>
            </a:r>
            <a:r>
              <a:rPr lang="it-IT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.</a:t>
            </a:r>
            <a:endParaRPr lang="it-IT" sz="24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42900" indent="-342900" algn="just">
              <a:spcAft>
                <a:spcPts val="1425"/>
              </a:spcAft>
              <a:buClr>
                <a:schemeClr val="tx1"/>
              </a:buClr>
              <a:buFont typeface="Arial"/>
              <a:buChar char="•"/>
            </a:pP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L’</a:t>
            </a:r>
            <a:r>
              <a:rPr lang="it-IT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/>
                <a:cs typeface="Arial Narrow"/>
              </a:rPr>
              <a:t>agobiopsia</a:t>
            </a:r>
            <a:r>
              <a:rPr lang="it-IT" sz="2400" dirty="0">
                <a:solidFill>
                  <a:srgbClr val="000000"/>
                </a:solidFill>
                <a:latin typeface="Arial Narrow"/>
                <a:cs typeface="Arial Narrow"/>
              </a:rPr>
              <a:t> può essere considerata “accettabile” in determinate situazioni (sede della malattia, condizioni cliniche del paziente) in cui non è possibile ottenere un campione chirurgico.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255" y="5292795"/>
            <a:ext cx="2274458" cy="156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255" y="0"/>
            <a:ext cx="2263345" cy="190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255" y="3776952"/>
            <a:ext cx="2274458" cy="1515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885255" y="1886746"/>
            <a:ext cx="2258745" cy="1871411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hangingPunct="1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 dirty="0">
                <a:latin typeface="Arial Narrow"/>
                <a:cs typeface="Arial Narrow"/>
              </a:rPr>
              <a:t>Invio a fresco per favorire la tipizzazione con anticorpi monoclonali </a:t>
            </a:r>
            <a:r>
              <a:rPr lang="it-IT" sz="1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 Narrow"/>
                <a:cs typeface="Arial Narrow"/>
              </a:rPr>
              <a:t>(IMMUNOISTOCHIMICA)</a:t>
            </a:r>
            <a:r>
              <a:rPr lang="it-IT" sz="1600" b="1" dirty="0">
                <a:latin typeface="Arial Narrow"/>
                <a:cs typeface="Arial Narrow"/>
              </a:rPr>
              <a:t> </a:t>
            </a:r>
            <a:r>
              <a:rPr lang="it-IT" sz="1600" dirty="0">
                <a:latin typeface="Arial Narrow"/>
                <a:cs typeface="Arial Narrow"/>
              </a:rPr>
              <a:t>che permettono di identificare le cellule mantenendo l’architettura del tessuto.</a:t>
            </a:r>
          </a:p>
        </p:txBody>
      </p:sp>
    </p:spTree>
    <p:extLst>
      <p:ext uri="{BB962C8B-B14F-4D97-AF65-F5344CB8AC3E}">
        <p14:creationId xmlns:p14="http://schemas.microsoft.com/office/powerpoint/2010/main" val="28577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2157004"/>
            <a:ext cx="9143999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Ed ora al radiologo...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3329887" y="5140162"/>
            <a:ext cx="2407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Dr. Di Gaspare</a:t>
            </a:r>
            <a:endParaRPr lang="it-IT" sz="32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54771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-1\AppData\Local\Microsoft\Windows\Temporary Internet Files\Content.IE5\Q3JNKA7E\MC90005492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463"/>
            <a:ext cx="4757421" cy="5942012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4936583" y="1268413"/>
            <a:ext cx="4055017" cy="54291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/>
                <a:cs typeface="Arial Narrow"/>
              </a:rPr>
              <a:t>Indagine appropriata.</a:t>
            </a:r>
            <a:endParaRPr lang="it-IT" sz="22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57188" indent="-357188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endParaRPr lang="it-IT" sz="22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Momento appropriato.</a:t>
            </a: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endParaRPr lang="it-IT" sz="22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Paziente appropriato.</a:t>
            </a: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endParaRPr lang="it-IT" sz="2200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endParaRPr lang="it-IT" sz="2200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Obiettivo: raggiungere la corretta diagnosi nel più breve tempo possibile al minor costo ottenibile e con il massimo beneficio atteso relativamente allo stato di salute generale del paziente</a:t>
            </a: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endParaRPr lang="it-IT" sz="2200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Principio di giustificazione (art. 3) e di ottimizzazione (art. 4) lg. 187/2000</a:t>
            </a:r>
            <a:endParaRPr lang="it-IT" sz="22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7497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0" y="192088"/>
            <a:ext cx="5133975" cy="3992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/>
                <a:cs typeface="Arial Narrow"/>
              </a:rPr>
              <a:t>DIAGNOSTICA PER IMMAGINE</a:t>
            </a: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endParaRPr lang="it-IT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/>
              <a:cs typeface="Arial Narrow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/>
                <a:cs typeface="Arial Narrow"/>
              </a:rPr>
              <a:t>Ecografia</a:t>
            </a:r>
            <a:endParaRPr lang="it-IT" sz="28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57188" indent="-357188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endParaRPr lang="it-IT" sz="28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800" dirty="0" smtClean="0">
                <a:solidFill>
                  <a:srgbClr val="000000"/>
                </a:solidFill>
                <a:latin typeface="Arial Narrow"/>
                <a:cs typeface="Arial Narrow"/>
              </a:rPr>
              <a:t>TC</a:t>
            </a: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endParaRPr lang="it-IT" sz="28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800" dirty="0" smtClean="0">
                <a:solidFill>
                  <a:srgbClr val="000000"/>
                </a:solidFill>
                <a:latin typeface="Arial Narrow"/>
                <a:cs typeface="Arial Narrow"/>
              </a:rPr>
              <a:t>RM</a:t>
            </a: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endParaRPr lang="it-IT" sz="2800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800" dirty="0" smtClean="0">
                <a:solidFill>
                  <a:srgbClr val="000000"/>
                </a:solidFill>
                <a:latin typeface="Arial Narrow"/>
                <a:cs typeface="Arial Narrow"/>
              </a:rPr>
              <a:t>Biopsia eco/TC/RM guidata</a:t>
            </a:r>
            <a:endParaRPr lang="it-IT" sz="28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pic>
        <p:nvPicPr>
          <p:cNvPr id="3074" name="Picture 2" descr="C:\Users\DA-1\AppData\Local\Microsoft\Windows\Temporary Internet Files\Content.IE5\Y5C0PQD4\MP900402900[1].jpg"/>
          <p:cNvPicPr>
            <a:picLocks noChangeAspect="1" noChangeArrowheads="1"/>
          </p:cNvPicPr>
          <p:nvPr/>
        </p:nvPicPr>
        <p:blipFill>
          <a:blip r:embed="rId2"/>
          <a:srcRect l="16309" t="15777" r="14160" b="14974"/>
          <a:stretch>
            <a:fillRect/>
          </a:stretch>
        </p:blipFill>
        <p:spPr bwMode="auto">
          <a:xfrm>
            <a:off x="5267325" y="0"/>
            <a:ext cx="3876675" cy="2895709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0" y="461420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man Old Style" pitchFamily="18" charset="0"/>
              </a:rPr>
              <a:t>Elevata sensibilità (individuazione della lesione)</a:t>
            </a:r>
          </a:p>
          <a:p>
            <a:endParaRPr lang="it-IT" sz="2400" dirty="0" smtClean="0">
              <a:latin typeface="Bookman Old Style" pitchFamily="18" charset="0"/>
            </a:endParaRPr>
          </a:p>
          <a:p>
            <a:r>
              <a:rPr lang="it-IT" sz="2400" dirty="0" smtClean="0">
                <a:latin typeface="Bookman Old Style" pitchFamily="18" charset="0"/>
              </a:rPr>
              <a:t>Moderata specificità (caratterizzazione della lesione)</a:t>
            </a:r>
          </a:p>
          <a:p>
            <a:endParaRPr lang="it-IT" sz="2400" dirty="0" smtClean="0">
              <a:latin typeface="Bookman Old Style" pitchFamily="18" charset="0"/>
            </a:endParaRPr>
          </a:p>
          <a:p>
            <a:r>
              <a:rPr lang="it-IT" sz="2400" dirty="0" smtClean="0">
                <a:latin typeface="Bookman Old Style" pitchFamily="18" charset="0"/>
              </a:rPr>
              <a:t>Accuratezza non sempre accettabile (Precisione diagnostica)</a:t>
            </a:r>
            <a:endParaRPr lang="it-IT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13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1381125" y="133350"/>
            <a:ext cx="5664743" cy="31146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/>
                <a:cs typeface="Arial Narrow"/>
              </a:rPr>
              <a:t>Ecografia</a:t>
            </a:r>
            <a:endParaRPr lang="it-IT" sz="2800" dirty="0">
              <a:solidFill>
                <a:srgbClr val="00B050"/>
              </a:solidFill>
              <a:latin typeface="Arial Narrow"/>
              <a:cs typeface="Arial Narrow"/>
            </a:endParaRPr>
          </a:p>
          <a:p>
            <a:pPr marL="357188" indent="-357188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endParaRPr lang="it-IT" sz="28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800" dirty="0" smtClean="0">
                <a:solidFill>
                  <a:srgbClr val="000000"/>
                </a:solidFill>
                <a:latin typeface="Arial Narrow"/>
                <a:cs typeface="Arial Narrow"/>
              </a:rPr>
              <a:t>TC</a:t>
            </a: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endParaRPr lang="it-IT" sz="28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800" dirty="0" smtClean="0">
                <a:solidFill>
                  <a:srgbClr val="000000"/>
                </a:solidFill>
                <a:latin typeface="Arial Narrow"/>
                <a:cs typeface="Arial Narrow"/>
              </a:rPr>
              <a:t>RM</a:t>
            </a: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endParaRPr lang="it-IT" sz="2800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800" dirty="0" smtClean="0">
                <a:solidFill>
                  <a:srgbClr val="000000"/>
                </a:solidFill>
                <a:latin typeface="Arial Narrow"/>
                <a:cs typeface="Arial Narrow"/>
              </a:rPr>
              <a:t>Biopsia eco/TC/RM guidata</a:t>
            </a:r>
            <a:endParaRPr lang="it-IT" sz="28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pic>
        <p:nvPicPr>
          <p:cNvPr id="3074" name="Picture 2" descr="C:\Users\DA-1\AppData\Local\Microsoft\Windows\Temporary Internet Files\Content.IE5\Y5C0PQD4\MP900402900[1].jpg"/>
          <p:cNvPicPr>
            <a:picLocks noChangeAspect="1" noChangeArrowheads="1"/>
          </p:cNvPicPr>
          <p:nvPr/>
        </p:nvPicPr>
        <p:blipFill>
          <a:blip r:embed="rId2"/>
          <a:srcRect l="16309" t="15777" r="14160" b="14974"/>
          <a:stretch>
            <a:fillRect/>
          </a:stretch>
        </p:blipFill>
        <p:spPr bwMode="auto">
          <a:xfrm>
            <a:off x="7601039" y="0"/>
            <a:ext cx="1542961" cy="1152525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0" y="4105275"/>
            <a:ext cx="4229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man Old Style" pitchFamily="18" charset="0"/>
              </a:rPr>
              <a:t>Rapidità di esecuzione</a:t>
            </a:r>
          </a:p>
          <a:p>
            <a:endParaRPr lang="it-IT" sz="2400" dirty="0" smtClean="0">
              <a:latin typeface="Bookman Old Style" pitchFamily="18" charset="0"/>
            </a:endParaRPr>
          </a:p>
          <a:p>
            <a:r>
              <a:rPr lang="it-IT" sz="2400" dirty="0" smtClean="0">
                <a:latin typeface="Bookman Old Style" pitchFamily="18" charset="0"/>
              </a:rPr>
              <a:t>Innocuità</a:t>
            </a:r>
          </a:p>
          <a:p>
            <a:endParaRPr lang="it-IT" sz="2400" dirty="0" smtClean="0">
              <a:latin typeface="Bookman Old Style" pitchFamily="18" charset="0"/>
            </a:endParaRPr>
          </a:p>
          <a:p>
            <a:r>
              <a:rPr lang="it-IT" sz="2400" dirty="0" smtClean="0">
                <a:latin typeface="Bookman Old Style" pitchFamily="18" charset="0"/>
              </a:rPr>
              <a:t>Elevata sensibilità</a:t>
            </a:r>
            <a:endParaRPr lang="it-IT" sz="2400" dirty="0">
              <a:latin typeface="Bookman Old Style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610100" y="4114800"/>
            <a:ext cx="4229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man Old Style" pitchFamily="18" charset="0"/>
              </a:rPr>
              <a:t>Visione di dettaglio</a:t>
            </a:r>
          </a:p>
          <a:p>
            <a:endParaRPr lang="it-IT" sz="2400" dirty="0" smtClean="0">
              <a:latin typeface="Bookman Old Style" pitchFamily="18" charset="0"/>
            </a:endParaRPr>
          </a:p>
          <a:p>
            <a:r>
              <a:rPr lang="it-IT" sz="2400" dirty="0" smtClean="0">
                <a:latin typeface="Bookman Old Style" pitchFamily="18" charset="0"/>
              </a:rPr>
              <a:t>Operatore dipendente</a:t>
            </a:r>
          </a:p>
          <a:p>
            <a:endParaRPr lang="it-IT" sz="2400" dirty="0" smtClean="0">
              <a:latin typeface="Bookman Old Style" pitchFamily="18" charset="0"/>
            </a:endParaRPr>
          </a:p>
          <a:p>
            <a:r>
              <a:rPr lang="it-IT" sz="2400" dirty="0" smtClean="0">
                <a:latin typeface="Bookman Old Style" pitchFamily="18" charset="0"/>
              </a:rPr>
              <a:t>Difficoltosa visualizzazione di strutture profonde</a:t>
            </a:r>
            <a:endParaRPr lang="it-IT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12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1381125" y="133350"/>
            <a:ext cx="5664743" cy="31146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/>
                <a:cs typeface="Arial Narrow"/>
              </a:rPr>
              <a:t>Ecografia</a:t>
            </a:r>
            <a:endParaRPr lang="it-IT" sz="2800" dirty="0">
              <a:solidFill>
                <a:srgbClr val="003300"/>
              </a:solidFill>
              <a:latin typeface="Arial Narrow"/>
              <a:cs typeface="Arial Narrow"/>
            </a:endParaRPr>
          </a:p>
          <a:p>
            <a:pPr marL="357188" indent="-357188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endParaRPr lang="it-IT" sz="28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800" dirty="0" smtClean="0">
                <a:solidFill>
                  <a:srgbClr val="00B050"/>
                </a:solidFill>
                <a:latin typeface="Arial Narrow"/>
                <a:cs typeface="Arial Narrow"/>
              </a:rPr>
              <a:t>TC</a:t>
            </a: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endParaRPr lang="it-IT" sz="28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800" dirty="0" smtClean="0">
                <a:solidFill>
                  <a:srgbClr val="000000"/>
                </a:solidFill>
                <a:latin typeface="Arial Narrow"/>
                <a:cs typeface="Arial Narrow"/>
              </a:rPr>
              <a:t>RM</a:t>
            </a: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endParaRPr lang="it-IT" sz="2800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800" dirty="0" smtClean="0">
                <a:solidFill>
                  <a:srgbClr val="000000"/>
                </a:solidFill>
                <a:latin typeface="Arial Narrow"/>
                <a:cs typeface="Arial Narrow"/>
              </a:rPr>
              <a:t>Biopsia eco/TC/RM guidata</a:t>
            </a:r>
            <a:endParaRPr lang="it-IT" sz="28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pic>
        <p:nvPicPr>
          <p:cNvPr id="3074" name="Picture 2" descr="C:\Users\DA-1\AppData\Local\Microsoft\Windows\Temporary Internet Files\Content.IE5\Y5C0PQD4\MP900402900[1].jpg"/>
          <p:cNvPicPr>
            <a:picLocks noChangeAspect="1" noChangeArrowheads="1"/>
          </p:cNvPicPr>
          <p:nvPr/>
        </p:nvPicPr>
        <p:blipFill>
          <a:blip r:embed="rId2"/>
          <a:srcRect l="16309" t="15777" r="14160" b="14974"/>
          <a:stretch>
            <a:fillRect/>
          </a:stretch>
        </p:blipFill>
        <p:spPr bwMode="auto">
          <a:xfrm>
            <a:off x="7601039" y="0"/>
            <a:ext cx="1542961" cy="1152525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0" y="3943350"/>
            <a:ext cx="4229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man Old Style" pitchFamily="18" charset="0"/>
              </a:rPr>
              <a:t>Visione panoramica</a:t>
            </a:r>
          </a:p>
          <a:p>
            <a:endParaRPr lang="it-IT" sz="2400" dirty="0" smtClean="0">
              <a:latin typeface="Bookman Old Style" pitchFamily="18" charset="0"/>
            </a:endParaRPr>
          </a:p>
          <a:p>
            <a:r>
              <a:rPr lang="it-IT" sz="2400" dirty="0" smtClean="0">
                <a:latin typeface="Bookman Old Style" pitchFamily="18" charset="0"/>
              </a:rPr>
              <a:t>Elevata sensibilità</a:t>
            </a:r>
          </a:p>
          <a:p>
            <a:endParaRPr lang="it-IT" sz="2400" dirty="0" smtClean="0">
              <a:latin typeface="Bookman Old Style" pitchFamily="18" charset="0"/>
            </a:endParaRPr>
          </a:p>
          <a:p>
            <a:r>
              <a:rPr lang="it-IT" sz="2400" dirty="0" smtClean="0">
                <a:latin typeface="Bookman Old Style" pitchFamily="18" charset="0"/>
              </a:rPr>
              <a:t>Ottima visualizzazione delle strutture profonde</a:t>
            </a:r>
            <a:endParaRPr lang="it-IT" sz="2400" dirty="0">
              <a:latin typeface="Bookman Old Style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610100" y="3952875"/>
            <a:ext cx="4229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man Old Style" pitchFamily="18" charset="0"/>
              </a:rPr>
              <a:t>Uso di radiazioni ionizzanti</a:t>
            </a:r>
          </a:p>
          <a:p>
            <a:endParaRPr lang="it-IT" sz="2400" dirty="0" smtClean="0">
              <a:latin typeface="Bookman Old Style" pitchFamily="18" charset="0"/>
            </a:endParaRPr>
          </a:p>
          <a:p>
            <a:r>
              <a:rPr lang="it-IT" sz="2400" dirty="0" smtClean="0">
                <a:latin typeface="Bookman Old Style" pitchFamily="18" charset="0"/>
              </a:rPr>
              <a:t>Necessità di iniettare MDC </a:t>
            </a:r>
            <a:r>
              <a:rPr lang="it-IT" sz="2400" dirty="0" err="1" smtClean="0">
                <a:latin typeface="Bookman Old Style" pitchFamily="18" charset="0"/>
              </a:rPr>
              <a:t>e.v.</a:t>
            </a:r>
            <a:r>
              <a:rPr lang="it-IT" sz="2400" dirty="0" smtClean="0">
                <a:latin typeface="Bookman Old Style" pitchFamily="18" charset="0"/>
              </a:rPr>
              <a:t> a base di Iodio</a:t>
            </a:r>
          </a:p>
          <a:p>
            <a:endParaRPr lang="it-IT" sz="2400" dirty="0" smtClean="0">
              <a:latin typeface="Bookman Old Style" pitchFamily="18" charset="0"/>
            </a:endParaRPr>
          </a:p>
          <a:p>
            <a:r>
              <a:rPr lang="it-IT" sz="2400" dirty="0" smtClean="0">
                <a:latin typeface="Bookman Old Style" pitchFamily="18" charset="0"/>
              </a:rPr>
              <a:t>Tecnica di studio: quesito clinico correlato</a:t>
            </a:r>
            <a:endParaRPr lang="it-IT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48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1381125" y="133350"/>
            <a:ext cx="5664743" cy="31146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 Narrow"/>
                <a:cs typeface="Arial Narrow"/>
              </a:rPr>
              <a:t>Ecografia</a:t>
            </a:r>
            <a:endParaRPr lang="it-IT" sz="2800" dirty="0">
              <a:latin typeface="Arial Narrow"/>
              <a:cs typeface="Arial Narrow"/>
            </a:endParaRPr>
          </a:p>
          <a:p>
            <a:pPr marL="357188" indent="-357188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endParaRPr lang="it-IT" sz="28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800" dirty="0" smtClean="0">
                <a:solidFill>
                  <a:srgbClr val="000000"/>
                </a:solidFill>
                <a:latin typeface="Arial Narrow"/>
                <a:cs typeface="Arial Narrow"/>
              </a:rPr>
              <a:t>TC</a:t>
            </a: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endParaRPr lang="it-IT" sz="28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800" dirty="0" smtClean="0">
                <a:solidFill>
                  <a:srgbClr val="00B050"/>
                </a:solidFill>
                <a:latin typeface="Arial Narrow"/>
                <a:cs typeface="Arial Narrow"/>
              </a:rPr>
              <a:t>RM</a:t>
            </a: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endParaRPr lang="it-IT" sz="2800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800" dirty="0" smtClean="0">
                <a:solidFill>
                  <a:srgbClr val="000000"/>
                </a:solidFill>
                <a:latin typeface="Arial Narrow"/>
                <a:cs typeface="Arial Narrow"/>
              </a:rPr>
              <a:t>Biopsia eco/TC/RM guidata</a:t>
            </a:r>
            <a:endParaRPr lang="it-IT" sz="28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pic>
        <p:nvPicPr>
          <p:cNvPr id="3074" name="Picture 2" descr="C:\Users\DA-1\AppData\Local\Microsoft\Windows\Temporary Internet Files\Content.IE5\Y5C0PQD4\MP900402900[1].jpg"/>
          <p:cNvPicPr>
            <a:picLocks noChangeAspect="1" noChangeArrowheads="1"/>
          </p:cNvPicPr>
          <p:nvPr/>
        </p:nvPicPr>
        <p:blipFill>
          <a:blip r:embed="rId2"/>
          <a:srcRect l="16309" t="15777" r="14160" b="14974"/>
          <a:stretch>
            <a:fillRect/>
          </a:stretch>
        </p:blipFill>
        <p:spPr bwMode="auto">
          <a:xfrm>
            <a:off x="7601039" y="0"/>
            <a:ext cx="1542961" cy="1152525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0" y="3943350"/>
            <a:ext cx="4229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latin typeface="Bookman Old Style" pitchFamily="18" charset="0"/>
              </a:rPr>
              <a:t>Multiplanarietà</a:t>
            </a:r>
            <a:r>
              <a:rPr lang="it-IT" sz="2400" dirty="0" smtClean="0">
                <a:latin typeface="Bookman Old Style" pitchFamily="18" charset="0"/>
              </a:rPr>
              <a:t> e </a:t>
            </a:r>
            <a:r>
              <a:rPr lang="it-IT" sz="2400" dirty="0" err="1" smtClean="0">
                <a:latin typeface="Bookman Old Style" pitchFamily="18" charset="0"/>
              </a:rPr>
              <a:t>multiparametricità</a:t>
            </a:r>
            <a:endParaRPr lang="it-IT" sz="2400" dirty="0" smtClean="0">
              <a:latin typeface="Bookman Old Style" pitchFamily="18" charset="0"/>
            </a:endParaRPr>
          </a:p>
          <a:p>
            <a:endParaRPr lang="it-IT" sz="2400" dirty="0" smtClean="0">
              <a:latin typeface="Bookman Old Style" pitchFamily="18" charset="0"/>
            </a:endParaRPr>
          </a:p>
          <a:p>
            <a:r>
              <a:rPr lang="it-IT" sz="2400" dirty="0" smtClean="0">
                <a:latin typeface="Bookman Old Style" pitchFamily="18" charset="0"/>
              </a:rPr>
              <a:t>Innocuità</a:t>
            </a:r>
          </a:p>
          <a:p>
            <a:endParaRPr lang="it-IT" sz="2400" dirty="0" smtClean="0">
              <a:latin typeface="Bookman Old Style" pitchFamily="18" charset="0"/>
            </a:endParaRPr>
          </a:p>
          <a:p>
            <a:r>
              <a:rPr lang="it-IT" sz="2400" dirty="0" smtClean="0">
                <a:latin typeface="Bookman Old Style" pitchFamily="18" charset="0"/>
              </a:rPr>
              <a:t>Ottima visualizzazione di tutte le strutture</a:t>
            </a:r>
            <a:endParaRPr lang="it-IT" sz="2400" dirty="0">
              <a:latin typeface="Bookman Old Style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610100" y="3952875"/>
            <a:ext cx="4229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man Old Style" pitchFamily="18" charset="0"/>
              </a:rPr>
              <a:t>Problematiche di accessibilità</a:t>
            </a:r>
          </a:p>
          <a:p>
            <a:endParaRPr lang="it-IT" sz="2400" dirty="0" smtClean="0">
              <a:latin typeface="Bookman Old Style" pitchFamily="18" charset="0"/>
            </a:endParaRPr>
          </a:p>
          <a:p>
            <a:r>
              <a:rPr lang="it-IT" sz="2400" dirty="0" smtClean="0">
                <a:latin typeface="Bookman Old Style" pitchFamily="18" charset="0"/>
              </a:rPr>
              <a:t>Claustrofobia</a:t>
            </a:r>
          </a:p>
          <a:p>
            <a:endParaRPr lang="it-IT" sz="2400" dirty="0" smtClean="0">
              <a:latin typeface="Bookman Old Style" pitchFamily="18" charset="0"/>
            </a:endParaRPr>
          </a:p>
          <a:p>
            <a:r>
              <a:rPr lang="it-IT" sz="2400" dirty="0" smtClean="0">
                <a:latin typeface="Bookman Old Style" pitchFamily="18" charset="0"/>
              </a:rPr>
              <a:t>Non eseguibile in tutti i pazienti</a:t>
            </a:r>
            <a:endParaRPr lang="it-IT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97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5220"/>
          </a:xfr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it-IT" sz="54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I SESSIONE: TESTA</a:t>
            </a:r>
            <a:endParaRPr lang="it-IT" sz="54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53006" y="1269858"/>
            <a:ext cx="8990994" cy="769441"/>
          </a:xfrm>
          <a:prstGeom prst="rect">
            <a:avLst/>
          </a:prstGeom>
          <a:solidFill>
            <a:srgbClr val="FFFFFF">
              <a:alpha val="5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rgbClr val="00CCFF"/>
                </a:solidFill>
                <a:latin typeface="Arial Narrow"/>
                <a:cs typeface="Arial Narrow"/>
              </a:rPr>
              <a:t>3</a:t>
            </a:r>
            <a:r>
              <a:rPr lang="it-IT" sz="4400" b="1" dirty="0" smtClean="0">
                <a:solidFill>
                  <a:srgbClr val="00CCFF"/>
                </a:solidFill>
                <a:latin typeface="Arial Narrow"/>
                <a:cs typeface="Arial Narrow"/>
              </a:rPr>
              <a:t>° MODULO: Linfonodo </a:t>
            </a:r>
            <a:r>
              <a:rPr lang="it-IT" sz="4400" b="1" dirty="0" err="1" smtClean="0">
                <a:solidFill>
                  <a:srgbClr val="00CCFF"/>
                </a:solidFill>
                <a:latin typeface="Arial Narrow"/>
                <a:cs typeface="Arial Narrow"/>
              </a:rPr>
              <a:t>sovraclaveare</a:t>
            </a:r>
            <a:endParaRPr lang="it-IT" sz="4400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12756"/>
          <a:stretch/>
        </p:blipFill>
        <p:spPr>
          <a:xfrm>
            <a:off x="929068" y="2210867"/>
            <a:ext cx="7552550" cy="312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9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1381125" y="133350"/>
            <a:ext cx="5664743" cy="31146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 Narrow"/>
                <a:cs typeface="Arial Narrow"/>
              </a:rPr>
              <a:t>Ecografia</a:t>
            </a:r>
            <a:endParaRPr lang="it-IT" sz="2800" dirty="0">
              <a:latin typeface="Arial Narrow"/>
              <a:cs typeface="Arial Narrow"/>
            </a:endParaRPr>
          </a:p>
          <a:p>
            <a:pPr marL="357188" indent="-357188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endParaRPr lang="it-IT" sz="28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800" dirty="0" smtClean="0">
                <a:solidFill>
                  <a:srgbClr val="000000"/>
                </a:solidFill>
                <a:latin typeface="Arial Narrow"/>
                <a:cs typeface="Arial Narrow"/>
              </a:rPr>
              <a:t>TC</a:t>
            </a: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endParaRPr lang="it-IT" sz="28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800" dirty="0" smtClean="0">
                <a:solidFill>
                  <a:srgbClr val="000000"/>
                </a:solidFill>
                <a:latin typeface="Arial Narrow"/>
                <a:cs typeface="Arial Narrow"/>
              </a:rPr>
              <a:t>RM</a:t>
            </a: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endParaRPr lang="it-IT" sz="2800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800" dirty="0" err="1" smtClean="0">
                <a:solidFill>
                  <a:srgbClr val="00B050"/>
                </a:solidFill>
                <a:latin typeface="Arial Narrow"/>
                <a:cs typeface="Arial Narrow"/>
              </a:rPr>
              <a:t>agoaspirato</a:t>
            </a:r>
            <a:r>
              <a:rPr lang="it-IT" sz="2800" dirty="0" smtClean="0">
                <a:solidFill>
                  <a:srgbClr val="00B050"/>
                </a:solidFill>
                <a:latin typeface="Arial Narrow"/>
                <a:cs typeface="Arial Narrow"/>
              </a:rPr>
              <a:t> ECO (TC) guidato</a:t>
            </a:r>
            <a:endParaRPr lang="it-IT" sz="2800" dirty="0">
              <a:solidFill>
                <a:srgbClr val="00B050"/>
              </a:solidFill>
              <a:latin typeface="Arial Narrow"/>
              <a:cs typeface="Arial Narrow"/>
            </a:endParaRPr>
          </a:p>
        </p:txBody>
      </p:sp>
      <p:pic>
        <p:nvPicPr>
          <p:cNvPr id="3074" name="Picture 2" descr="C:\Users\DA-1\AppData\Local\Microsoft\Windows\Temporary Internet Files\Content.IE5\Y5C0PQD4\MP900402900[1].jpg"/>
          <p:cNvPicPr>
            <a:picLocks noChangeAspect="1" noChangeArrowheads="1"/>
          </p:cNvPicPr>
          <p:nvPr/>
        </p:nvPicPr>
        <p:blipFill>
          <a:blip r:embed="rId2"/>
          <a:srcRect l="16309" t="15777" r="14160" b="14974"/>
          <a:stretch>
            <a:fillRect/>
          </a:stretch>
        </p:blipFill>
        <p:spPr bwMode="auto">
          <a:xfrm>
            <a:off x="7601039" y="0"/>
            <a:ext cx="1542961" cy="1152525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0" y="3952875"/>
            <a:ext cx="4229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man Old Style" pitchFamily="18" charset="0"/>
              </a:rPr>
              <a:t>Rapidità di esecuzione</a:t>
            </a:r>
          </a:p>
          <a:p>
            <a:endParaRPr lang="it-IT" sz="2400" dirty="0" smtClean="0">
              <a:latin typeface="Bookman Old Style" pitchFamily="18" charset="0"/>
            </a:endParaRPr>
          </a:p>
          <a:p>
            <a:r>
              <a:rPr lang="it-IT" sz="2400" dirty="0" smtClean="0">
                <a:latin typeface="Bookman Old Style" pitchFamily="18" charset="0"/>
              </a:rPr>
              <a:t>Ripetibile - disagio minimo</a:t>
            </a:r>
          </a:p>
          <a:p>
            <a:endParaRPr lang="it-IT" sz="2400" dirty="0" smtClean="0">
              <a:latin typeface="Bookman Old Style" pitchFamily="18" charset="0"/>
            </a:endParaRPr>
          </a:p>
          <a:p>
            <a:r>
              <a:rPr lang="it-IT" sz="2400" dirty="0" smtClean="0">
                <a:latin typeface="Bookman Old Style" pitchFamily="18" charset="0"/>
              </a:rPr>
              <a:t>Precisione del prelievo (corticale e midollare)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610100" y="3952875"/>
            <a:ext cx="4229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man Old Style" pitchFamily="18" charset="0"/>
              </a:rPr>
              <a:t>Possibile esame inadeguato</a:t>
            </a:r>
          </a:p>
          <a:p>
            <a:endParaRPr lang="it-IT" sz="2400" dirty="0" smtClean="0">
              <a:latin typeface="Bookman Old Style" pitchFamily="18" charset="0"/>
            </a:endParaRPr>
          </a:p>
          <a:p>
            <a:r>
              <a:rPr lang="it-IT" sz="2400" dirty="0" smtClean="0">
                <a:latin typeface="Bookman Old Style" pitchFamily="18" charset="0"/>
              </a:rPr>
              <a:t>Difficoltosa diagnosi di natura</a:t>
            </a:r>
            <a:endParaRPr lang="it-IT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36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A-1\AppData\Local\Microsoft\Windows\Temporary Internet Files\Content.IE5\ZCPY77NT\MC90007871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75" y="19050"/>
            <a:ext cx="1933575" cy="4688257"/>
          </a:xfrm>
          <a:prstGeom prst="rect">
            <a:avLst/>
          </a:prstGeom>
          <a:noFill/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" y="76698"/>
            <a:ext cx="5657850" cy="1199651"/>
          </a:xfrm>
          <a:solidFill>
            <a:srgbClr val="FFFFFF">
              <a:alpha val="51000"/>
            </a:srgbClr>
          </a:solidFill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CCFF"/>
                </a:solidFill>
                <a:latin typeface="Arial Narrow"/>
                <a:cs typeface="Arial Narrow"/>
              </a:rPr>
              <a:t>Cosa si aspetta il radiologo dal clinico?</a:t>
            </a:r>
            <a:endParaRPr lang="it-IT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" y="1384190"/>
            <a:ext cx="71913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man Old Style" pitchFamily="18" charset="0"/>
              </a:rPr>
              <a:t>Inquadramento </a:t>
            </a:r>
            <a:r>
              <a:rPr lang="it-IT" sz="2400" dirty="0" err="1" smtClean="0">
                <a:latin typeface="Bookman Old Style" pitchFamily="18" charset="0"/>
              </a:rPr>
              <a:t>clinico-anamnestico</a:t>
            </a:r>
            <a:r>
              <a:rPr lang="it-IT" sz="2400" dirty="0" smtClean="0">
                <a:latin typeface="Bookman Old Style" pitchFamily="18" charset="0"/>
              </a:rPr>
              <a:t> (sicuramente più preciso di quello ottenibile dal Radiologo durante i 15’-20’ dell’esame)</a:t>
            </a:r>
          </a:p>
          <a:p>
            <a:endParaRPr lang="it-IT" sz="2400" dirty="0" smtClean="0">
              <a:latin typeface="Bookman Old Style" pitchFamily="18" charset="0"/>
            </a:endParaRPr>
          </a:p>
          <a:p>
            <a:r>
              <a:rPr lang="it-IT" sz="2400" dirty="0" smtClean="0">
                <a:latin typeface="Bookman Old Style" pitchFamily="18" charset="0"/>
              </a:rPr>
              <a:t>Esami </a:t>
            </a:r>
            <a:r>
              <a:rPr lang="it-IT" sz="2400" dirty="0" err="1" smtClean="0">
                <a:latin typeface="Bookman Old Style" pitchFamily="18" charset="0"/>
              </a:rPr>
              <a:t>ematochimici</a:t>
            </a:r>
            <a:r>
              <a:rPr lang="it-IT" sz="2400" dirty="0" smtClean="0">
                <a:latin typeface="Bookman Old Style" pitchFamily="18" charset="0"/>
              </a:rPr>
              <a:t> da eseguire (e da fornire in visione) sempre prima dell’esame di diagnostica per immagini</a:t>
            </a:r>
          </a:p>
          <a:p>
            <a:endParaRPr lang="it-IT" sz="2400" dirty="0" smtClean="0">
              <a:latin typeface="Bookman Old Style" pitchFamily="18" charset="0"/>
            </a:endParaRPr>
          </a:p>
          <a:p>
            <a:r>
              <a:rPr lang="it-IT" sz="2400" dirty="0" smtClean="0">
                <a:latin typeface="Bookman Old Style" pitchFamily="18" charset="0"/>
              </a:rPr>
              <a:t>Ipotesi diagnostica il più possibile circostanziata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" y="5226992"/>
            <a:ext cx="91249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ookman Old Style" pitchFamily="18" charset="0"/>
              </a:rPr>
              <a:t>NON FORNIRE TUTTI QUESTI DATI PUO’ ESSERE FUORVIANTE PER IL MEDICO RADIOLOGO E GENERARE CONFUSIONE, PERDITE </a:t>
            </a:r>
            <a:r>
              <a:rPr lang="it-IT" sz="2400" dirty="0" err="1" smtClean="0">
                <a:latin typeface="Bookman Old Style" pitchFamily="18" charset="0"/>
              </a:rPr>
              <a:t>DI</a:t>
            </a:r>
            <a:r>
              <a:rPr lang="it-IT" sz="2400" dirty="0" smtClean="0">
                <a:latin typeface="Bookman Old Style" pitchFamily="18" charset="0"/>
              </a:rPr>
              <a:t> TEMPO, RITARDI NELL’ITER DIAGNOSTICO-TERAPEUTICO E INUTILI COSTI SOCIALI</a:t>
            </a:r>
          </a:p>
        </p:txBody>
      </p:sp>
    </p:spTree>
    <p:extLst>
      <p:ext uri="{BB962C8B-B14F-4D97-AF65-F5344CB8AC3E}">
        <p14:creationId xmlns:p14="http://schemas.microsoft.com/office/powerpoint/2010/main" val="28320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dvAuto="1000"/>
      <p:bldP spid="1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6699"/>
            <a:ext cx="5978525" cy="825972"/>
          </a:xfrm>
          <a:solidFill>
            <a:srgbClr val="FFFFFF">
              <a:alpha val="51000"/>
            </a:srgbClr>
          </a:solidFill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00CCFF"/>
                </a:solidFill>
                <a:latin typeface="Arial Narrow"/>
                <a:cs typeface="Arial Narrow"/>
              </a:rPr>
              <a:t>Ecografia</a:t>
            </a:r>
            <a:endParaRPr lang="it-IT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83608" y="962966"/>
            <a:ext cx="5270136" cy="44135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L’</a:t>
            </a:r>
            <a:r>
              <a:rPr lang="it-IT" sz="22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/>
                <a:cs typeface="Arial Narrow"/>
              </a:rPr>
              <a:t>ecografia</a:t>
            </a: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it-IT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è l’esame di prima scelta nello studio delle lesioni focali superficiali (quindi anche dei linfonodi) e ne permette l’identificazione e la definizione</a:t>
            </a:r>
            <a:endParaRPr lang="it-IT" sz="22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42900" indent="-342900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I </a:t>
            </a:r>
            <a:r>
              <a:rPr lang="it-IT" sz="2200" u="sng" dirty="0">
                <a:solidFill>
                  <a:srgbClr val="000000"/>
                </a:solidFill>
                <a:latin typeface="Arial Narrow"/>
                <a:cs typeface="Arial Narrow"/>
              </a:rPr>
              <a:t>criteri diagnostici ecografici</a:t>
            </a: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it-IT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si basano su: </a:t>
            </a:r>
            <a:endParaRPr lang="it-IT" sz="22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814388" lvl="1" indent="-357188">
              <a:lnSpc>
                <a:spcPct val="70000"/>
              </a:lnSpc>
              <a:spcBef>
                <a:spcPts val="400"/>
              </a:spcBef>
              <a:buClr>
                <a:schemeClr val="tx1"/>
              </a:buClr>
              <a:buFont typeface="Wingdings" charset="2"/>
              <a:buChar char="ü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Dimensioni</a:t>
            </a:r>
            <a:endParaRPr lang="it-IT" sz="22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814388" lvl="1" indent="-357188">
              <a:lnSpc>
                <a:spcPct val="70000"/>
              </a:lnSpc>
              <a:spcBef>
                <a:spcPts val="400"/>
              </a:spcBef>
              <a:buClr>
                <a:schemeClr val="tx1"/>
              </a:buClr>
              <a:buFont typeface="Wingdings" charset="2"/>
              <a:buChar char="ü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Morfologia</a:t>
            </a:r>
            <a:endParaRPr lang="it-IT" sz="22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814388" lvl="1" indent="-357188">
              <a:lnSpc>
                <a:spcPct val="70000"/>
              </a:lnSpc>
              <a:spcBef>
                <a:spcPts val="400"/>
              </a:spcBef>
              <a:buClr>
                <a:schemeClr val="tx1"/>
              </a:buClr>
              <a:buFont typeface="Wingdings" charset="2"/>
              <a:buChar char="ü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P</a:t>
            </a:r>
            <a:r>
              <a:rPr lang="it-IT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resenza</a:t>
            </a: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/assenza di ilo</a:t>
            </a:r>
          </a:p>
          <a:p>
            <a:pPr marL="814388" lvl="1" indent="-357188">
              <a:lnSpc>
                <a:spcPct val="70000"/>
              </a:lnSpc>
              <a:spcBef>
                <a:spcPts val="400"/>
              </a:spcBef>
              <a:buClr>
                <a:schemeClr val="tx1"/>
              </a:buClr>
              <a:buFont typeface="Wingdings" charset="2"/>
              <a:buChar char="ü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Margini</a:t>
            </a:r>
            <a:endParaRPr lang="it-IT" sz="22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814388" lvl="1" indent="-357188">
              <a:lnSpc>
                <a:spcPct val="70000"/>
              </a:lnSpc>
              <a:spcBef>
                <a:spcPts val="400"/>
              </a:spcBef>
              <a:buClr>
                <a:schemeClr val="tx1"/>
              </a:buClr>
              <a:buFont typeface="Wingdings" charset="2"/>
              <a:buChar char="ü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Ecogenicità</a:t>
            </a:r>
            <a:endParaRPr lang="it-IT" sz="2200" dirty="0" smtClean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814388" lvl="1" indent="-357188">
              <a:lnSpc>
                <a:spcPct val="70000"/>
              </a:lnSpc>
              <a:spcBef>
                <a:spcPts val="400"/>
              </a:spcBef>
              <a:buClr>
                <a:schemeClr val="tx1"/>
              </a:buClr>
              <a:buFont typeface="Wingdings" charset="2"/>
              <a:buChar char="ü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Caratteristiche della vascolarizzazione</a:t>
            </a:r>
            <a:endParaRPr lang="it-IT" sz="22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57188" indent="-357188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A</a:t>
            </a:r>
            <a:r>
              <a:rPr lang="it-IT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lterazioni </a:t>
            </a: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strutturali (noduli corticali focali</a:t>
            </a:r>
            <a:r>
              <a:rPr lang="it-IT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,</a:t>
            </a:r>
          </a:p>
          <a:p>
            <a:pPr marL="357188" indent="-357188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necrosi </a:t>
            </a:r>
            <a:r>
              <a:rPr lang="it-IT" sz="2200" dirty="0" err="1">
                <a:solidFill>
                  <a:srgbClr val="000000"/>
                </a:solidFill>
                <a:latin typeface="Arial Narrow"/>
                <a:cs typeface="Arial Narrow"/>
              </a:rPr>
              <a:t>intranodale</a:t>
            </a: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, reticolazioni, calcificazioni</a:t>
            </a:r>
            <a:r>
              <a:rPr lang="it-IT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)</a:t>
            </a:r>
            <a:endParaRPr lang="it-IT" sz="22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744" y="76699"/>
            <a:ext cx="3690256" cy="2468030"/>
          </a:xfrm>
          <a:prstGeom prst="rect">
            <a:avLst/>
          </a:prstGeom>
          <a:noFill/>
          <a:ln w="12600">
            <a:solidFill>
              <a:srgbClr val="3365F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4" t="21411" r="7460" b="31528"/>
          <a:stretch>
            <a:fillRect/>
          </a:stretch>
        </p:blipFill>
        <p:spPr bwMode="auto">
          <a:xfrm>
            <a:off x="5453745" y="2544729"/>
            <a:ext cx="3690256" cy="211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0154" t="21411" r="7460" b="3152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8" t="21138" r="7375" b="31522"/>
          <a:stretch>
            <a:fillRect/>
          </a:stretch>
        </p:blipFill>
        <p:spPr bwMode="auto">
          <a:xfrm>
            <a:off x="5453744" y="4661971"/>
            <a:ext cx="3690256" cy="219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0258" t="21138" r="7375" b="3152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4" r="1466"/>
          <a:stretch>
            <a:fillRect/>
          </a:stretch>
        </p:blipFill>
        <p:spPr bwMode="auto">
          <a:xfrm>
            <a:off x="0" y="-1"/>
            <a:ext cx="3590925" cy="368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093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20000" r="29169" b="12219"/>
          <a:stretch>
            <a:fillRect/>
          </a:stretch>
        </p:blipFill>
        <p:spPr bwMode="auto">
          <a:xfrm>
            <a:off x="4498" y="3472156"/>
            <a:ext cx="3586427" cy="338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8333" t="20000" r="29169" b="1221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39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6699"/>
            <a:ext cx="5978525" cy="825972"/>
          </a:xfrm>
          <a:solidFill>
            <a:srgbClr val="FFFFFF">
              <a:alpha val="51000"/>
            </a:srgbClr>
          </a:solidFill>
        </p:spPr>
        <p:txBody>
          <a:bodyPr>
            <a:normAutofit/>
          </a:bodyPr>
          <a:lstStyle/>
          <a:p>
            <a:r>
              <a:rPr lang="it-IT" b="1" dirty="0" err="1" smtClean="0">
                <a:solidFill>
                  <a:srgbClr val="00CCFF"/>
                </a:solidFill>
                <a:latin typeface="Arial Narrow"/>
                <a:cs typeface="Arial Narrow"/>
              </a:rPr>
              <a:t>Rx</a:t>
            </a:r>
            <a:r>
              <a:rPr lang="it-IT" b="1" dirty="0" smtClean="0">
                <a:solidFill>
                  <a:srgbClr val="00CCFF"/>
                </a:solidFill>
                <a:latin typeface="Arial Narrow"/>
                <a:cs typeface="Arial Narrow"/>
              </a:rPr>
              <a:t> torace?</a:t>
            </a:r>
            <a:endParaRPr lang="it-IT" b="1" dirty="0">
              <a:solidFill>
                <a:srgbClr val="00CCFF"/>
              </a:solidFill>
              <a:latin typeface="Arial Narrow"/>
              <a:cs typeface="Arial Narrow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83608" y="1054760"/>
            <a:ext cx="5270136" cy="52752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/>
                <a:cs typeface="Arial Narrow"/>
              </a:rPr>
              <a:t>È</a:t>
            </a:r>
            <a:r>
              <a:rPr lang="it-IT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 utile per </a:t>
            </a: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la valutazione </a:t>
            </a:r>
            <a:r>
              <a:rPr lang="it-IT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delle stazioni </a:t>
            </a:r>
            <a:r>
              <a:rPr lang="it-IT" sz="22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linfonodali</a:t>
            </a:r>
            <a:r>
              <a:rPr lang="it-IT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 mediastiniche, oltre che per lo studio del parenchima polmonare.</a:t>
            </a:r>
            <a:endParaRPr lang="it-IT" sz="22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57188" indent="-357188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endParaRPr lang="it-IT" sz="22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L’ampliamento mediastinico </a:t>
            </a:r>
            <a:r>
              <a:rPr lang="it-IT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su base </a:t>
            </a:r>
            <a:r>
              <a:rPr lang="it-IT" sz="22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adenopatica</a:t>
            </a:r>
            <a:r>
              <a:rPr lang="it-IT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 (si localizza nel </a:t>
            </a: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compartimento </a:t>
            </a:r>
            <a:r>
              <a:rPr lang="it-IT" sz="2200" dirty="0" err="1">
                <a:solidFill>
                  <a:srgbClr val="000000"/>
                </a:solidFill>
                <a:latin typeface="Arial Narrow"/>
                <a:cs typeface="Arial Narrow"/>
              </a:rPr>
              <a:t>antero-superiore</a:t>
            </a: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) </a:t>
            </a:r>
            <a:r>
              <a:rPr lang="it-IT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ed è </a:t>
            </a: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rappresentato da una opacità lobulata a margini policiclici, con netta delimitazione, per lo più bilaterale (talora con strie che si irradiano verso il parenchima polmonare indicative di diffusione linfatica).</a:t>
            </a: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Trachea non dislocata, né compressa.</a:t>
            </a: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Talora si associano adenopatie </a:t>
            </a:r>
            <a:r>
              <a:rPr lang="it-IT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ilari</a:t>
            </a:r>
          </a:p>
          <a:p>
            <a:pPr marL="357188" indent="-357188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Wingdings" charset="0"/>
              <a:buChar char="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endParaRPr lang="it-IT" sz="22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Arial"/>
              <a:buChar char="•"/>
              <a:tabLst>
                <a:tab pos="357188" algn="l"/>
                <a:tab pos="804863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</a:tabLst>
            </a:pP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D.D.: metastasi linfonodali, sarcoidosi, </a:t>
            </a:r>
            <a:r>
              <a:rPr lang="it-IT" sz="2200" dirty="0" err="1">
                <a:solidFill>
                  <a:srgbClr val="000000"/>
                </a:solidFill>
                <a:latin typeface="Arial Narrow"/>
                <a:cs typeface="Arial Narrow"/>
              </a:rPr>
              <a:t>istoplasmosi</a:t>
            </a:r>
            <a:r>
              <a:rPr lang="it-IT" sz="2200" dirty="0">
                <a:solidFill>
                  <a:srgbClr val="000000"/>
                </a:solidFill>
                <a:latin typeface="Arial Narrow"/>
                <a:cs typeface="Arial Narrow"/>
              </a:rPr>
              <a:t>, tubercolosi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" r="4872" b="22713"/>
          <a:stretch>
            <a:fillRect/>
          </a:stretch>
        </p:blipFill>
        <p:spPr bwMode="auto">
          <a:xfrm>
            <a:off x="5691187" y="76698"/>
            <a:ext cx="3452813" cy="3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872" r="4872" b="2271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7" y="3469185"/>
            <a:ext cx="3452813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52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Onger Chiara\RX torace AP.jpg"/>
          <p:cNvPicPr>
            <a:picLocks noChangeAspect="1" noChangeArrowheads="1"/>
          </p:cNvPicPr>
          <p:nvPr/>
        </p:nvPicPr>
        <p:blipFill>
          <a:blip r:embed="rId2"/>
          <a:srcRect l="8902" b="7744"/>
          <a:stretch>
            <a:fillRect/>
          </a:stretch>
        </p:blipFill>
        <p:spPr bwMode="auto">
          <a:xfrm>
            <a:off x="6000751" y="-2"/>
            <a:ext cx="3143250" cy="3348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 descr="E:\Onger Chiara\RX torace LL.jpg"/>
          <p:cNvPicPr>
            <a:picLocks noChangeAspect="1" noChangeArrowheads="1"/>
          </p:cNvPicPr>
          <p:nvPr/>
        </p:nvPicPr>
        <p:blipFill>
          <a:blip r:embed="rId3"/>
          <a:srcRect l="5983"/>
          <a:stretch>
            <a:fillRect/>
          </a:stretch>
        </p:blipFill>
        <p:spPr bwMode="auto">
          <a:xfrm>
            <a:off x="6000751" y="3342445"/>
            <a:ext cx="3143249" cy="3516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E:\Onger Chiara\TC linf sovr sin 01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447244" y="579949"/>
            <a:ext cx="4696757" cy="6278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Picture 7" descr="E:\Onger Chiara\TC med 01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0" y="-2"/>
            <a:ext cx="4453103" cy="595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:\Onger Chiara\eco linf sovracl.01.jpg"/>
          <p:cNvPicPr>
            <a:picLocks noChangeAspect="1" noChangeArrowheads="1"/>
          </p:cNvPicPr>
          <p:nvPr/>
        </p:nvPicPr>
        <p:blipFill>
          <a:blip r:embed="rId6"/>
          <a:srcRect l="4852" t="7046" r="5289"/>
          <a:stretch>
            <a:fillRect/>
          </a:stretch>
        </p:blipFill>
        <p:spPr bwMode="auto">
          <a:xfrm>
            <a:off x="-1" y="0"/>
            <a:ext cx="5054083" cy="346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E:\Onger Chiara\eco tiroide01.jpg"/>
          <p:cNvPicPr>
            <a:picLocks noChangeAspect="1" noChangeArrowheads="1"/>
          </p:cNvPicPr>
          <p:nvPr/>
        </p:nvPicPr>
        <p:blipFill>
          <a:blip r:embed="rId7"/>
          <a:srcRect l="6838" t="7407" r="6613"/>
          <a:stretch>
            <a:fillRect/>
          </a:stretch>
        </p:blipFill>
        <p:spPr bwMode="auto">
          <a:xfrm>
            <a:off x="4364422" y="3467101"/>
            <a:ext cx="4779580" cy="3390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2176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18 12 12 Sottomentoniero2.jpg"/>
          <p:cNvPicPr>
            <a:picLocks noChangeAspect="1"/>
          </p:cNvPicPr>
          <p:nvPr/>
        </p:nvPicPr>
        <p:blipFill>
          <a:blip r:embed="rId2"/>
          <a:srcRect l="21406" t="15940" r="19169" b="26752"/>
          <a:stretch>
            <a:fillRect/>
          </a:stretch>
        </p:blipFill>
        <p:spPr>
          <a:xfrm>
            <a:off x="5559737" y="0"/>
            <a:ext cx="3581401" cy="3966498"/>
          </a:xfrm>
          <a:prstGeom prst="rect">
            <a:avLst/>
          </a:prstGeom>
        </p:spPr>
      </p:pic>
      <p:pic>
        <p:nvPicPr>
          <p:cNvPr id="11" name="Immagine 10" descr="18 12 12 Sottomentoniero3.jpg"/>
          <p:cNvPicPr>
            <a:picLocks noChangeAspect="1"/>
          </p:cNvPicPr>
          <p:nvPr/>
        </p:nvPicPr>
        <p:blipFill>
          <a:blip r:embed="rId3"/>
          <a:srcRect l="8773" t="9556" r="9045" b="26483"/>
          <a:stretch>
            <a:fillRect/>
          </a:stretch>
        </p:blipFill>
        <p:spPr>
          <a:xfrm>
            <a:off x="5559737" y="3656893"/>
            <a:ext cx="3581401" cy="3201107"/>
          </a:xfrm>
          <a:prstGeom prst="rect">
            <a:avLst/>
          </a:prstGeom>
        </p:spPr>
      </p:pic>
      <p:pic>
        <p:nvPicPr>
          <p:cNvPr id="15" name="Immagine 14" descr="21 12 12 Sottomentoniero agoaspirato.jpg"/>
          <p:cNvPicPr>
            <a:picLocks noChangeAspect="1"/>
          </p:cNvPicPr>
          <p:nvPr/>
        </p:nvPicPr>
        <p:blipFill>
          <a:blip r:embed="rId4"/>
          <a:srcRect l="3095" t="10573" r="3780" b="17723"/>
          <a:stretch>
            <a:fillRect/>
          </a:stretch>
        </p:blipFill>
        <p:spPr>
          <a:xfrm>
            <a:off x="1" y="1"/>
            <a:ext cx="6819900" cy="4082786"/>
          </a:xfrm>
          <a:prstGeom prst="rect">
            <a:avLst/>
          </a:prstGeom>
        </p:spPr>
      </p:pic>
      <p:pic>
        <p:nvPicPr>
          <p:cNvPr id="9" name="Immagine 8" descr="09 01 13 inguinale sin3.jpg"/>
          <p:cNvPicPr>
            <a:picLocks noChangeAspect="1"/>
          </p:cNvPicPr>
          <p:nvPr/>
        </p:nvPicPr>
        <p:blipFill>
          <a:blip r:embed="rId5"/>
          <a:srcRect l="4233" t="11676" r="15238" b="10249"/>
          <a:stretch>
            <a:fillRect/>
          </a:stretch>
        </p:blipFill>
        <p:spPr>
          <a:xfrm>
            <a:off x="0" y="2667000"/>
            <a:ext cx="5559737" cy="4191000"/>
          </a:xfrm>
          <a:prstGeom prst="rect">
            <a:avLst/>
          </a:prstGeom>
        </p:spPr>
      </p:pic>
      <p:pic>
        <p:nvPicPr>
          <p:cNvPr id="2" name="Picture 2" descr="C:\Users\DA-1\Desktop\Corsi 10 maggio\Linfonodo sovraclaveare\Ravelli LNH\09 01 13 inguinale sin.jpg"/>
          <p:cNvPicPr>
            <a:picLocks noChangeAspect="1" noChangeArrowheads="1"/>
          </p:cNvPicPr>
          <p:nvPr/>
        </p:nvPicPr>
        <p:blipFill>
          <a:blip r:embed="rId6"/>
          <a:srcRect l="3500" t="13987" r="3125" b="14952"/>
          <a:stretch>
            <a:fillRect/>
          </a:stretch>
        </p:blipFill>
        <p:spPr bwMode="auto">
          <a:xfrm>
            <a:off x="2731149" y="0"/>
            <a:ext cx="6422376" cy="3800121"/>
          </a:xfrm>
          <a:prstGeom prst="rect">
            <a:avLst/>
          </a:prstGeom>
          <a:noFill/>
        </p:spPr>
      </p:pic>
      <p:pic>
        <p:nvPicPr>
          <p:cNvPr id="12" name="Immagine 11" descr="21 01 13 Carrefour.jpg"/>
          <p:cNvPicPr>
            <a:picLocks noChangeAspect="1"/>
          </p:cNvPicPr>
          <p:nvPr/>
        </p:nvPicPr>
        <p:blipFill>
          <a:blip r:embed="rId7"/>
          <a:srcRect l="10665" t="21112" r="11774" b="10693"/>
          <a:stretch>
            <a:fillRect/>
          </a:stretch>
        </p:blipFill>
        <p:spPr>
          <a:xfrm>
            <a:off x="0" y="143228"/>
            <a:ext cx="5330782" cy="3656893"/>
          </a:xfrm>
          <a:prstGeom prst="rect">
            <a:avLst/>
          </a:prstGeom>
        </p:spPr>
      </p:pic>
      <p:pic>
        <p:nvPicPr>
          <p:cNvPr id="14" name="Immagine 13" descr="21 01 13 inguinale sin TC2.jpg"/>
          <p:cNvPicPr>
            <a:picLocks noChangeAspect="1"/>
          </p:cNvPicPr>
          <p:nvPr/>
        </p:nvPicPr>
        <p:blipFill>
          <a:blip r:embed="rId8"/>
          <a:srcRect l="11504" t="16391" r="11423" b="9721"/>
          <a:stretch>
            <a:fillRect/>
          </a:stretch>
        </p:blipFill>
        <p:spPr>
          <a:xfrm>
            <a:off x="3845238" y="2896746"/>
            <a:ext cx="5295900" cy="396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5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rgbClr val="D9D9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1395004"/>
            <a:ext cx="9143999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CASO CLINICO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3248041"/>
            <a:ext cx="9143999" cy="12772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6600" b="1" dirty="0" smtClean="0">
                <a:latin typeface="Arial Narrow"/>
                <a:cs typeface="Arial Narrow"/>
              </a:rPr>
              <a:t>Linfonodo </a:t>
            </a:r>
            <a:r>
              <a:rPr lang="it-IT" sz="6600" b="1" dirty="0" err="1" smtClean="0">
                <a:latin typeface="Arial Narrow"/>
                <a:cs typeface="Arial Narrow"/>
              </a:rPr>
              <a:t>sovraclaveare</a:t>
            </a:r>
            <a:endParaRPr lang="it-IT" sz="6600" b="1" dirty="0" smtClean="0">
              <a:latin typeface="Arial Narrow"/>
              <a:cs typeface="Arial Narrow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732330" y="5150227"/>
            <a:ext cx="36797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Dr. </a:t>
            </a:r>
            <a:r>
              <a:rPr lang="it-IT" sz="3200" i="1" dirty="0" err="1" smtClean="0">
                <a:latin typeface="Arial Narrow"/>
                <a:cs typeface="Arial Narrow"/>
              </a:rPr>
              <a:t>Rolfi</a:t>
            </a:r>
            <a:r>
              <a:rPr lang="it-IT" sz="3200" i="1" dirty="0" smtClean="0">
                <a:latin typeface="Arial Narrow"/>
                <a:cs typeface="Arial Narrow"/>
              </a:rPr>
              <a:t> – Dr. </a:t>
            </a:r>
            <a:r>
              <a:rPr lang="it-IT" sz="3200" i="1" dirty="0" err="1" smtClean="0">
                <a:latin typeface="Arial Narrow"/>
                <a:cs typeface="Arial Narrow"/>
              </a:rPr>
              <a:t>Melgazzi</a:t>
            </a:r>
            <a:endParaRPr lang="it-IT" sz="32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647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16750" y="2747207"/>
            <a:ext cx="2222500" cy="36576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4"/>
          <a:srcRect l="12300" r="20187"/>
          <a:stretch/>
        </p:blipFill>
        <p:spPr>
          <a:xfrm flipH="1">
            <a:off x="0" y="1606448"/>
            <a:ext cx="1397000" cy="485543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CCFF">
              <a:alpha val="51000"/>
            </a:srgbClr>
          </a:solidFill>
        </p:spPr>
        <p:txBody>
          <a:bodyPr/>
          <a:lstStyle/>
          <a:p>
            <a:r>
              <a:rPr lang="it-IT" b="1" dirty="0" smtClean="0">
                <a:latin typeface="Arial Narrow"/>
                <a:cs typeface="Arial Narrow"/>
              </a:rPr>
              <a:t>CARLO</a:t>
            </a:r>
            <a:endParaRPr lang="it-IT" b="1" dirty="0">
              <a:latin typeface="Arial Narrow"/>
              <a:cs typeface="Arial Narrow"/>
            </a:endParaRPr>
          </a:p>
        </p:txBody>
      </p:sp>
      <p:sp>
        <p:nvSpPr>
          <p:cNvPr id="8" name="Fumetto 2 7"/>
          <p:cNvSpPr/>
          <p:nvPr/>
        </p:nvSpPr>
        <p:spPr>
          <a:xfrm>
            <a:off x="1063625" y="1606448"/>
            <a:ext cx="6350000" cy="758927"/>
          </a:xfrm>
          <a:prstGeom prst="wedgeRoundRectCallout">
            <a:avLst>
              <a:gd name="adj1" fmla="val -46316"/>
              <a:gd name="adj2" fmla="val 70278"/>
              <a:gd name="adj3" fmla="val 16667"/>
            </a:avLst>
          </a:prstGeom>
          <a:solidFill>
            <a:schemeClr val="bg1">
              <a:lumMod val="85000"/>
            </a:schemeClr>
          </a:solidFill>
          <a:ln w="38100" cmpd="sng">
            <a:solidFill>
              <a:srgbClr val="00C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1425"/>
              </a:spcAft>
              <a:buFontTx/>
              <a:buNone/>
            </a:pPr>
            <a:r>
              <a:rPr lang="it-IT" sz="2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Dottore</a:t>
            </a:r>
            <a:r>
              <a:rPr lang="it-IT" sz="2400" b="1" dirty="0">
                <a:solidFill>
                  <a:srgbClr val="000000"/>
                </a:solidFill>
                <a:latin typeface="Arial Narrow"/>
                <a:cs typeface="Arial Narrow"/>
              </a:rPr>
              <a:t>...mi è uscita una pallina </a:t>
            </a:r>
            <a:r>
              <a:rPr lang="it-IT" sz="2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qui </a:t>
            </a:r>
            <a:r>
              <a:rPr lang="it-IT" sz="2400" b="1" dirty="0">
                <a:solidFill>
                  <a:srgbClr val="000000"/>
                </a:solidFill>
                <a:latin typeface="Arial Narrow"/>
                <a:cs typeface="Arial Narrow"/>
              </a:rPr>
              <a:t>all’inguine!</a:t>
            </a:r>
            <a:r>
              <a:rPr lang="it-IT" sz="2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?</a:t>
            </a:r>
            <a:endParaRPr lang="it-IT" sz="2400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0" name="Fumetto 2 9"/>
          <p:cNvSpPr/>
          <p:nvPr/>
        </p:nvSpPr>
        <p:spPr>
          <a:xfrm>
            <a:off x="1508125" y="2628732"/>
            <a:ext cx="5508625" cy="1562268"/>
          </a:xfrm>
          <a:prstGeom prst="wedgeRoundRectCallout">
            <a:avLst>
              <a:gd name="adj1" fmla="val 58891"/>
              <a:gd name="adj2" fmla="val 994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00C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  <a:spcAft>
                <a:spcPts val="1425"/>
              </a:spcAft>
              <a:buFontTx/>
              <a:buNone/>
            </a:pPr>
            <a:r>
              <a:rPr lang="it-IT" sz="2400" b="1" dirty="0">
                <a:solidFill>
                  <a:srgbClr val="000000"/>
                </a:solidFill>
                <a:latin typeface="Arial Narrow"/>
                <a:cs typeface="Arial Narrow"/>
              </a:rPr>
              <a:t>Mi ci faccia dare un 'occhiata…E' vero, sembrerebbe un linfonodo...un bel po' ingrossato. Per il momento lo tenga controllato. Ci vediamo tra una </a:t>
            </a:r>
            <a:r>
              <a:rPr lang="it-IT" sz="2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settimana!</a:t>
            </a:r>
            <a:endParaRPr lang="it-IT" sz="2400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1" name="Fumetto 2 10"/>
          <p:cNvSpPr/>
          <p:nvPr/>
        </p:nvSpPr>
        <p:spPr>
          <a:xfrm>
            <a:off x="1063625" y="4576007"/>
            <a:ext cx="6350000" cy="1265993"/>
          </a:xfrm>
          <a:prstGeom prst="wedgeRoundRectCallout">
            <a:avLst>
              <a:gd name="adj1" fmla="val -47496"/>
              <a:gd name="adj2" fmla="val -68071"/>
              <a:gd name="adj3" fmla="val 16667"/>
            </a:avLst>
          </a:prstGeom>
          <a:solidFill>
            <a:srgbClr val="D9D9D9"/>
          </a:solidFill>
          <a:ln w="38100" cmpd="sng">
            <a:solidFill>
              <a:srgbClr val="00C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Va </a:t>
            </a:r>
            <a:r>
              <a:rPr lang="it-IT" sz="2400" b="1" dirty="0">
                <a:solidFill>
                  <a:srgbClr val="000000"/>
                </a:solidFill>
                <a:latin typeface="Arial Narrow"/>
                <a:cs typeface="Arial Narrow"/>
              </a:rPr>
              <a:t>bene, dottore...ehm, senta, ne ho trovata anche una qui in parte al collo...tengo controllata </a:t>
            </a:r>
            <a:r>
              <a:rPr lang="it-IT" sz="2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anche quella?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08994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S</a:t>
            </a:r>
            <a:r>
              <a:rPr lang="it-IT" sz="5400" dirty="0" smtClean="0">
                <a:solidFill>
                  <a:schemeClr val="tx2"/>
                </a:solidFill>
                <a:latin typeface="Arial Narrow"/>
                <a:cs typeface="Arial Narrow"/>
              </a:rPr>
              <a:t>oggettività </a:t>
            </a:r>
            <a:endParaRPr lang="it-IT" sz="5400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437" y="1208660"/>
            <a:ext cx="8791435" cy="553841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it-IT" sz="2800" b="1" dirty="0">
                <a:solidFill>
                  <a:srgbClr val="1F497D"/>
                </a:solidFill>
                <a:latin typeface="Arial Narrow"/>
                <a:cs typeface="Arial Narrow"/>
              </a:rPr>
              <a:t>Età  </a:t>
            </a:r>
            <a:r>
              <a:rPr lang="it-IT" sz="2800" dirty="0">
                <a:latin typeface="Arial Narrow"/>
                <a:cs typeface="Arial Narrow"/>
              </a:rPr>
              <a:t>(probabilità di malignità)</a:t>
            </a:r>
          </a:p>
          <a:p>
            <a:pPr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it-IT" sz="2800" b="1" dirty="0">
                <a:solidFill>
                  <a:srgbClr val="1F497D"/>
                </a:solidFill>
                <a:latin typeface="Arial Narrow"/>
                <a:cs typeface="Arial Narrow"/>
              </a:rPr>
              <a:t>Comparsa</a:t>
            </a:r>
            <a:r>
              <a:rPr lang="it-IT" sz="2800" dirty="0">
                <a:solidFill>
                  <a:srgbClr val="1F497D"/>
                </a:solidFill>
                <a:latin typeface="Arial Narrow"/>
                <a:cs typeface="Arial Narrow"/>
              </a:rPr>
              <a:t>  </a:t>
            </a:r>
            <a:r>
              <a:rPr lang="it-IT" sz="2800" dirty="0">
                <a:solidFill>
                  <a:srgbClr val="000000"/>
                </a:solidFill>
                <a:latin typeface="Arial Narrow"/>
                <a:cs typeface="Arial Narrow"/>
              </a:rPr>
              <a:t>(giorni, settimane, mesi)</a:t>
            </a:r>
          </a:p>
          <a:p>
            <a:pPr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it-IT" sz="2800" b="1" dirty="0">
                <a:solidFill>
                  <a:srgbClr val="1F497D"/>
                </a:solidFill>
                <a:latin typeface="Arial Narrow"/>
                <a:cs typeface="Arial Narrow"/>
              </a:rPr>
              <a:t>Velocità di crescita</a:t>
            </a:r>
            <a:r>
              <a:rPr lang="it-IT" sz="2800" dirty="0">
                <a:solidFill>
                  <a:srgbClr val="1F497D"/>
                </a:solidFill>
                <a:latin typeface="Arial Narrow"/>
                <a:cs typeface="Arial Narrow"/>
              </a:rPr>
              <a:t>  </a:t>
            </a:r>
            <a:r>
              <a:rPr lang="it-IT" sz="2800" dirty="0">
                <a:solidFill>
                  <a:srgbClr val="000000"/>
                </a:solidFill>
                <a:latin typeface="Arial Narrow"/>
                <a:cs typeface="Arial Narrow"/>
              </a:rPr>
              <a:t>(rapida, lenta)</a:t>
            </a:r>
          </a:p>
          <a:p>
            <a:pPr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it-IT" sz="2800" b="1" dirty="0">
                <a:solidFill>
                  <a:srgbClr val="1F497D"/>
                </a:solidFill>
                <a:latin typeface="Arial Narrow"/>
                <a:cs typeface="Arial Narrow"/>
              </a:rPr>
              <a:t>Professione</a:t>
            </a:r>
            <a:r>
              <a:rPr lang="it-IT" sz="2800" dirty="0">
                <a:solidFill>
                  <a:srgbClr val="1F497D"/>
                </a:solidFill>
                <a:latin typeface="Arial Narrow"/>
                <a:cs typeface="Arial Narrow"/>
              </a:rPr>
              <a:t>  </a:t>
            </a:r>
            <a:r>
              <a:rPr lang="it-IT" sz="2800" dirty="0">
                <a:solidFill>
                  <a:srgbClr val="000000"/>
                </a:solidFill>
                <a:latin typeface="Arial Narrow"/>
                <a:cs typeface="Arial Narrow"/>
              </a:rPr>
              <a:t>(allevatore, agricoltore, giardiniere)</a:t>
            </a:r>
          </a:p>
          <a:p>
            <a:pPr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it-IT" sz="2800" b="1" dirty="0">
                <a:solidFill>
                  <a:srgbClr val="1F497D"/>
                </a:solidFill>
                <a:latin typeface="Arial Narrow"/>
                <a:cs typeface="Arial Narrow"/>
              </a:rPr>
              <a:t>Familiarità  </a:t>
            </a:r>
            <a:r>
              <a:rPr lang="it-IT" sz="2800" dirty="0">
                <a:solidFill>
                  <a:srgbClr val="000000"/>
                </a:solidFill>
                <a:latin typeface="Arial Narrow"/>
                <a:cs typeface="Arial Narrow"/>
              </a:rPr>
              <a:t>(neoplasie, m. autoimmuni)</a:t>
            </a:r>
          </a:p>
          <a:p>
            <a:pPr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it-IT" sz="2800" b="1" dirty="0">
                <a:solidFill>
                  <a:srgbClr val="1F497D"/>
                </a:solidFill>
                <a:latin typeface="Arial Narrow"/>
                <a:cs typeface="Arial Narrow"/>
              </a:rPr>
              <a:t>Viaggi all'estero  </a:t>
            </a:r>
            <a:r>
              <a:rPr lang="it-IT" sz="2800" dirty="0">
                <a:solidFill>
                  <a:srgbClr val="000000"/>
                </a:solidFill>
                <a:latin typeface="Arial Narrow"/>
                <a:cs typeface="Arial Narrow"/>
              </a:rPr>
              <a:t>(aree endemiche)</a:t>
            </a:r>
          </a:p>
          <a:p>
            <a:pPr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it-IT" sz="2800" b="1" dirty="0">
                <a:solidFill>
                  <a:srgbClr val="1F497D"/>
                </a:solidFill>
                <a:latin typeface="Arial Narrow"/>
                <a:cs typeface="Arial Narrow"/>
              </a:rPr>
              <a:t>Sintomi associati </a:t>
            </a:r>
            <a:r>
              <a:rPr lang="it-IT" sz="2800" dirty="0">
                <a:solidFill>
                  <a:srgbClr val="000000"/>
                </a:solidFill>
                <a:latin typeface="Arial Narrow"/>
                <a:cs typeface="Arial Narrow"/>
              </a:rPr>
              <a:t>(astenia, prurito, sudorazione notturna, calo ponderale, mialgie, artralgie, febbre, tosse, ematuria, emottisi, enterorragia )</a:t>
            </a:r>
          </a:p>
          <a:p>
            <a:pPr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it-IT" sz="2800" b="1" dirty="0">
                <a:solidFill>
                  <a:srgbClr val="1F497D"/>
                </a:solidFill>
                <a:latin typeface="Arial Narrow"/>
                <a:cs typeface="Arial Narrow"/>
              </a:rPr>
              <a:t>Fattori di rischio</a:t>
            </a:r>
            <a:r>
              <a:rPr lang="it-IT" sz="2800" dirty="0">
                <a:solidFill>
                  <a:srgbClr val="1F497D"/>
                </a:solidFill>
                <a:latin typeface="Arial Narrow"/>
                <a:cs typeface="Arial Narrow"/>
              </a:rPr>
              <a:t> </a:t>
            </a:r>
            <a:r>
              <a:rPr lang="it-IT" sz="2800" dirty="0">
                <a:solidFill>
                  <a:srgbClr val="000000"/>
                </a:solidFill>
                <a:latin typeface="Arial Narrow"/>
                <a:cs typeface="Arial Narrow"/>
              </a:rPr>
              <a:t>(fumo, alcool, assunzione di alimenti crudi, esposizione solare)</a:t>
            </a:r>
          </a:p>
          <a:p>
            <a:pPr>
              <a:lnSpc>
                <a:spcPct val="95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it-IT" sz="2800" b="1" dirty="0">
                <a:solidFill>
                  <a:srgbClr val="1F497D"/>
                </a:solidFill>
                <a:latin typeface="Arial Narrow"/>
                <a:cs typeface="Arial Narrow"/>
              </a:rPr>
              <a:t>Rischio biologico</a:t>
            </a:r>
            <a:r>
              <a:rPr lang="it-IT" sz="2800" dirty="0">
                <a:solidFill>
                  <a:srgbClr val="1F497D"/>
                </a:solidFill>
                <a:latin typeface="Arial Narrow"/>
                <a:cs typeface="Arial Narrow"/>
              </a:rPr>
              <a:t>  </a:t>
            </a:r>
            <a:r>
              <a:rPr lang="it-IT" sz="2800" dirty="0">
                <a:solidFill>
                  <a:srgbClr val="000000"/>
                </a:solidFill>
                <a:latin typeface="Arial Narrow"/>
                <a:cs typeface="Arial Narrow"/>
              </a:rPr>
              <a:t>(trasfusioni, abitudini sessuali, farmaci, tossicodipendenza)</a:t>
            </a:r>
          </a:p>
        </p:txBody>
      </p:sp>
    </p:spTree>
    <p:extLst>
      <p:ext uri="{BB962C8B-B14F-4D97-AF65-F5344CB8AC3E}">
        <p14:creationId xmlns:p14="http://schemas.microsoft.com/office/powerpoint/2010/main" val="349227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O</a:t>
            </a:r>
            <a:r>
              <a:rPr lang="it-IT" sz="5400" dirty="0" smtClean="0">
                <a:solidFill>
                  <a:schemeClr val="accent2"/>
                </a:solidFill>
                <a:latin typeface="Arial Narrow"/>
                <a:cs typeface="Arial Narrow"/>
              </a:rPr>
              <a:t>ggettività </a:t>
            </a:r>
            <a:endParaRPr lang="it-IT" sz="5400" dirty="0">
              <a:solidFill>
                <a:schemeClr val="accent2"/>
              </a:solidFill>
              <a:latin typeface="Arial Narrow"/>
              <a:cs typeface="Arial Narrow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438" y="1208660"/>
            <a:ext cx="4332230" cy="5431322"/>
          </a:xfrm>
          <a:solidFill>
            <a:schemeClr val="accent2">
              <a:lumMod val="20000"/>
              <a:lumOff val="80000"/>
            </a:schemeClr>
          </a:solidFill>
        </p:spPr>
        <p:txBody>
          <a:bodyPr numCol="1" anchor="ctr">
            <a:normAutofit/>
          </a:bodyPr>
          <a:lstStyle/>
          <a:p>
            <a:pPr algn="ctr">
              <a:lnSpc>
                <a:spcPct val="95000"/>
              </a:lnSpc>
              <a:spcAft>
                <a:spcPts val="1425"/>
              </a:spcAft>
              <a:buClrTx/>
              <a:buFontTx/>
              <a:buNone/>
            </a:pPr>
            <a:r>
              <a:rPr lang="it-IT" sz="3000" b="1" u="sng" dirty="0">
                <a:solidFill>
                  <a:schemeClr val="accent2"/>
                </a:solidFill>
                <a:latin typeface="Arial Narrow"/>
                <a:cs typeface="Arial Narrow"/>
              </a:rPr>
              <a:t>Valutazione del </a:t>
            </a:r>
            <a:r>
              <a:rPr lang="it-IT" sz="3000" b="1" u="sng" dirty="0" smtClean="0">
                <a:solidFill>
                  <a:schemeClr val="accent2"/>
                </a:solidFill>
                <a:latin typeface="Arial Narrow"/>
                <a:cs typeface="Arial Narrow"/>
              </a:rPr>
              <a:t>linfonodo</a:t>
            </a:r>
            <a:endParaRPr lang="it-IT" sz="3000" b="1" u="sng" dirty="0">
              <a:solidFill>
                <a:schemeClr val="accent2"/>
              </a:solidFill>
              <a:latin typeface="Arial Narrow"/>
              <a:cs typeface="Arial Narrow"/>
            </a:endParaRPr>
          </a:p>
          <a:p>
            <a:pPr>
              <a:lnSpc>
                <a:spcPct val="120000"/>
              </a:lnSpc>
              <a:spcAft>
                <a:spcPts val="1425"/>
              </a:spcAft>
              <a:buClrTx/>
              <a:buFontTx/>
              <a:buNone/>
            </a:pPr>
            <a:r>
              <a:rPr lang="it-IT" sz="28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Dimensione</a:t>
            </a:r>
            <a:r>
              <a:rPr lang="it-IT" sz="2400" dirty="0" smtClean="0">
                <a:solidFill>
                  <a:schemeClr val="accent2"/>
                </a:solidFill>
                <a:latin typeface="Arial Narrow"/>
                <a:cs typeface="Arial Narrow"/>
              </a:rPr>
              <a:t>: </a:t>
            </a:r>
            <a:r>
              <a:rPr lang="it-IT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it-IT" sz="2800" dirty="0" smtClean="0">
                <a:solidFill>
                  <a:srgbClr val="000000"/>
                </a:solidFill>
                <a:latin typeface="Arial Narrow"/>
                <a:cs typeface="Arial Narrow"/>
              </a:rPr>
              <a:t>&gt; </a:t>
            </a:r>
            <a:r>
              <a:rPr lang="it-IT" sz="2800" dirty="0">
                <a:solidFill>
                  <a:srgbClr val="000000"/>
                </a:solidFill>
                <a:latin typeface="Arial Narrow"/>
                <a:cs typeface="Arial Narrow"/>
              </a:rPr>
              <a:t>1 cm          </a:t>
            </a:r>
            <a:endParaRPr lang="it-IT" sz="2800" dirty="0">
              <a:solidFill>
                <a:schemeClr val="accent2"/>
              </a:solidFill>
              <a:latin typeface="Arial Narrow"/>
              <a:cs typeface="Arial Narrow"/>
            </a:endParaRPr>
          </a:p>
          <a:p>
            <a:pPr>
              <a:lnSpc>
                <a:spcPct val="120000"/>
              </a:lnSpc>
              <a:spcAft>
                <a:spcPts val="1425"/>
              </a:spcAft>
              <a:buClrTx/>
              <a:buFontTx/>
              <a:buNone/>
            </a:pPr>
            <a:r>
              <a:rPr lang="it-IT" sz="28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Dolorabilità: </a:t>
            </a:r>
            <a:r>
              <a:rPr lang="it-IT" sz="2800" dirty="0" smtClean="0">
                <a:solidFill>
                  <a:srgbClr val="000000"/>
                </a:solidFill>
                <a:latin typeface="Arial Narrow"/>
                <a:cs typeface="Arial Narrow"/>
              </a:rPr>
              <a:t>indolente        </a:t>
            </a:r>
            <a:endParaRPr lang="it-IT" sz="2800" dirty="0">
              <a:solidFill>
                <a:schemeClr val="accent2"/>
              </a:solidFill>
              <a:latin typeface="Arial Narrow"/>
              <a:cs typeface="Arial Narrow"/>
            </a:endParaRPr>
          </a:p>
          <a:p>
            <a:pPr>
              <a:lnSpc>
                <a:spcPct val="120000"/>
              </a:lnSpc>
              <a:spcAft>
                <a:spcPts val="1425"/>
              </a:spcAft>
              <a:buClrTx/>
              <a:buFontTx/>
              <a:buNone/>
            </a:pPr>
            <a:r>
              <a:rPr lang="it-IT" sz="28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Consistenza</a:t>
            </a:r>
            <a:r>
              <a:rPr lang="it-IT" sz="2800" dirty="0">
                <a:solidFill>
                  <a:schemeClr val="accent2"/>
                </a:solidFill>
                <a:latin typeface="Arial Narrow"/>
                <a:cs typeface="Arial Narrow"/>
              </a:rPr>
              <a:t>:</a:t>
            </a:r>
            <a:r>
              <a:rPr lang="it-IT" sz="28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it-IT" sz="2800" dirty="0">
                <a:solidFill>
                  <a:srgbClr val="000000"/>
                </a:solidFill>
                <a:latin typeface="Arial Narrow"/>
                <a:cs typeface="Arial Narrow"/>
              </a:rPr>
              <a:t>duro-lignea        </a:t>
            </a:r>
            <a:endParaRPr lang="it-IT" sz="2800" dirty="0">
              <a:solidFill>
                <a:schemeClr val="accent2"/>
              </a:solidFill>
              <a:latin typeface="Arial Narrow"/>
              <a:cs typeface="Arial Narrow"/>
            </a:endParaRPr>
          </a:p>
          <a:p>
            <a:pPr>
              <a:lnSpc>
                <a:spcPct val="120000"/>
              </a:lnSpc>
              <a:spcAft>
                <a:spcPts val="1425"/>
              </a:spcAft>
              <a:buClrTx/>
              <a:buFontTx/>
              <a:buNone/>
            </a:pPr>
            <a:r>
              <a:rPr lang="it-IT" sz="28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Margini</a:t>
            </a:r>
            <a:r>
              <a:rPr lang="it-IT" sz="2800" dirty="0" smtClean="0">
                <a:solidFill>
                  <a:schemeClr val="accent2"/>
                </a:solidFill>
                <a:latin typeface="Arial Narrow"/>
                <a:cs typeface="Arial Narrow"/>
              </a:rPr>
              <a:t>:</a:t>
            </a:r>
            <a:r>
              <a:rPr lang="it-IT" sz="2800" dirty="0" smtClean="0">
                <a:solidFill>
                  <a:srgbClr val="000000"/>
                </a:solidFill>
                <a:latin typeface="Arial Narrow"/>
                <a:cs typeface="Arial Narrow"/>
              </a:rPr>
              <a:t> irregolari</a:t>
            </a:r>
            <a:endParaRPr lang="it-IT" sz="2800" dirty="0">
              <a:solidFill>
                <a:schemeClr val="accent2"/>
              </a:solidFill>
              <a:latin typeface="Arial Narrow"/>
              <a:cs typeface="Arial Narrow"/>
            </a:endParaRPr>
          </a:p>
          <a:p>
            <a:pPr>
              <a:lnSpc>
                <a:spcPct val="120000"/>
              </a:lnSpc>
              <a:spcAft>
                <a:spcPts val="1425"/>
              </a:spcAft>
              <a:buClrTx/>
              <a:buFontTx/>
              <a:buNone/>
            </a:pPr>
            <a:r>
              <a:rPr lang="it-IT" sz="2800" b="1" dirty="0" smtClean="0">
                <a:solidFill>
                  <a:schemeClr val="accent2"/>
                </a:solidFill>
                <a:latin typeface="Arial Narrow"/>
                <a:cs typeface="Arial Narrow"/>
              </a:rPr>
              <a:t>Mobilità</a:t>
            </a:r>
            <a:r>
              <a:rPr lang="it-IT" sz="2800" dirty="0" smtClean="0">
                <a:solidFill>
                  <a:schemeClr val="accent2"/>
                </a:solidFill>
                <a:latin typeface="Arial Narrow"/>
                <a:cs typeface="Arial Narrow"/>
              </a:rPr>
              <a:t>: </a:t>
            </a:r>
            <a:r>
              <a:rPr lang="it-IT" sz="2800" dirty="0" smtClean="0">
                <a:solidFill>
                  <a:srgbClr val="000000"/>
                </a:solidFill>
                <a:latin typeface="Arial Narrow"/>
                <a:cs typeface="Arial Narrow"/>
              </a:rPr>
              <a:t>fisso </a:t>
            </a:r>
            <a:r>
              <a:rPr lang="it-IT" sz="2800" dirty="0">
                <a:solidFill>
                  <a:srgbClr val="000000"/>
                </a:solidFill>
                <a:latin typeface="Arial Narrow"/>
                <a:cs typeface="Arial Narrow"/>
              </a:rPr>
              <a:t>sui piani sottostanti 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055499" y="1737217"/>
            <a:ext cx="1228660" cy="114428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282700" y="2419632"/>
            <a:ext cx="1228660" cy="114428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544511" y="3245805"/>
            <a:ext cx="1228660" cy="114428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670677" y="4026079"/>
            <a:ext cx="1228660" cy="114428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285008" y="5047971"/>
            <a:ext cx="1228660" cy="1144288"/>
          </a:xfrm>
          <a:prstGeom prst="rect">
            <a:avLst/>
          </a:prstGeom>
        </p:spPr>
      </p:pic>
      <p:sp>
        <p:nvSpPr>
          <p:cNvPr id="9" name="Segnaposto contenuto 2"/>
          <p:cNvSpPr txBox="1">
            <a:spLocks/>
          </p:cNvSpPr>
          <p:nvPr/>
        </p:nvSpPr>
        <p:spPr>
          <a:xfrm>
            <a:off x="4666068" y="1208660"/>
            <a:ext cx="4332230" cy="5431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numCol="1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Aft>
                <a:spcPts val="1425"/>
              </a:spcAft>
              <a:buFontTx/>
              <a:buNone/>
            </a:pPr>
            <a:r>
              <a:rPr lang="it-IT" sz="3000" b="1" u="sng" dirty="0" smtClean="0">
                <a:solidFill>
                  <a:schemeClr val="accent2"/>
                </a:solidFill>
                <a:latin typeface="Arial Narrow"/>
                <a:cs typeface="Arial Narrow"/>
              </a:rPr>
              <a:t>Valutazione generale</a:t>
            </a:r>
          </a:p>
          <a:p>
            <a:pPr>
              <a:lnSpc>
                <a:spcPct val="120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it-IT" sz="2400" b="1" dirty="0">
                <a:solidFill>
                  <a:schemeClr val="accent2"/>
                </a:solidFill>
                <a:latin typeface="Arial Narrow"/>
                <a:cs typeface="Arial Narrow"/>
              </a:rPr>
              <a:t>Stazioni linfonodali</a:t>
            </a:r>
            <a:r>
              <a:rPr lang="it-IT" sz="2400" dirty="0">
                <a:solidFill>
                  <a:schemeClr val="accent2"/>
                </a:solidFill>
                <a:latin typeface="Arial Narrow"/>
                <a:cs typeface="Arial Narrow"/>
              </a:rPr>
              <a:t> </a:t>
            </a:r>
            <a:r>
              <a:rPr lang="it-IT" sz="2000" dirty="0">
                <a:latin typeface="Arial Narrow"/>
                <a:cs typeface="Arial Narrow"/>
              </a:rPr>
              <a:t>(numero stazioni e numero di linfonodi coinvolti)</a:t>
            </a:r>
            <a:r>
              <a:rPr lang="it-IT" sz="2000" dirty="0" smtClean="0">
                <a:latin typeface="Arial Narrow"/>
                <a:cs typeface="Arial Narrow"/>
              </a:rPr>
              <a:t>.</a:t>
            </a:r>
            <a:endParaRPr lang="it-IT" sz="2000" dirty="0">
              <a:latin typeface="Arial Narrow"/>
              <a:cs typeface="Arial Narrow"/>
            </a:endParaRPr>
          </a:p>
          <a:p>
            <a:pPr>
              <a:lnSpc>
                <a:spcPct val="120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it-IT" sz="2400" b="1" dirty="0">
                <a:solidFill>
                  <a:schemeClr val="accent2"/>
                </a:solidFill>
                <a:latin typeface="Arial Narrow"/>
                <a:cs typeface="Arial Narrow"/>
              </a:rPr>
              <a:t>Cute e mucose</a:t>
            </a:r>
            <a:r>
              <a:rPr lang="it-IT" sz="2400" dirty="0">
                <a:solidFill>
                  <a:schemeClr val="accent2"/>
                </a:solidFill>
                <a:latin typeface="Arial Narrow"/>
                <a:cs typeface="Arial Narrow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(rush, papule, punture d'insetto, iperemia faringea,                                  </a:t>
            </a:r>
            <a:r>
              <a:rPr lang="it-IT" sz="2000" dirty="0" smtClean="0">
                <a:solidFill>
                  <a:srgbClr val="000000"/>
                </a:solidFill>
                <a:latin typeface="Arial Narrow"/>
                <a:cs typeface="Arial Narrow"/>
              </a:rPr>
              <a:t>edema </a:t>
            </a: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tonsillare, essudazione, deposito)</a:t>
            </a:r>
            <a:r>
              <a:rPr lang="it-IT" sz="2000" dirty="0" smtClean="0">
                <a:solidFill>
                  <a:srgbClr val="000000"/>
                </a:solidFill>
                <a:latin typeface="Arial Narrow"/>
                <a:cs typeface="Arial Narrow"/>
              </a:rPr>
              <a:t>.</a:t>
            </a:r>
            <a:endParaRPr lang="it-IT" sz="20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>
              <a:lnSpc>
                <a:spcPct val="120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it-IT" sz="2400" b="1" dirty="0">
                <a:solidFill>
                  <a:schemeClr val="accent2"/>
                </a:solidFill>
                <a:latin typeface="Arial Narrow"/>
                <a:cs typeface="Arial Narrow"/>
              </a:rPr>
              <a:t>Torace</a:t>
            </a:r>
            <a:r>
              <a:rPr lang="it-IT" sz="2400" dirty="0">
                <a:solidFill>
                  <a:schemeClr val="accent2"/>
                </a:solidFill>
                <a:latin typeface="Arial Narrow"/>
                <a:cs typeface="Arial Narrow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(ronchi, sibili, crepitii, edema “a mantellina”)</a:t>
            </a:r>
            <a:r>
              <a:rPr lang="it-IT" sz="2000" dirty="0" smtClean="0">
                <a:solidFill>
                  <a:srgbClr val="000000"/>
                </a:solidFill>
                <a:latin typeface="Arial Narrow"/>
                <a:cs typeface="Arial Narrow"/>
              </a:rPr>
              <a:t>.</a:t>
            </a:r>
            <a:endParaRPr lang="it-IT" sz="20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>
              <a:lnSpc>
                <a:spcPct val="120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it-IT" sz="2400" b="1" dirty="0">
                <a:solidFill>
                  <a:schemeClr val="accent2"/>
                </a:solidFill>
                <a:latin typeface="Arial Narrow"/>
                <a:cs typeface="Arial Narrow"/>
              </a:rPr>
              <a:t>Addome</a:t>
            </a:r>
            <a:r>
              <a:rPr lang="it-IT" sz="2000" dirty="0">
                <a:solidFill>
                  <a:schemeClr val="accent2"/>
                </a:solidFill>
                <a:latin typeface="Arial Narrow"/>
                <a:cs typeface="Arial Narrow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(</a:t>
            </a:r>
            <a:r>
              <a:rPr lang="it-IT" sz="2000" dirty="0" err="1">
                <a:solidFill>
                  <a:srgbClr val="000000"/>
                </a:solidFill>
                <a:latin typeface="Arial Narrow"/>
                <a:cs typeface="Arial Narrow"/>
              </a:rPr>
              <a:t>epato</a:t>
            </a:r>
            <a:r>
              <a:rPr lang="it-IT" sz="2000" dirty="0">
                <a:solidFill>
                  <a:srgbClr val="000000"/>
                </a:solidFill>
                <a:latin typeface="Arial Narrow"/>
                <a:cs typeface="Arial Narrow"/>
              </a:rPr>
              <a:t>-splenomegalia, masse).</a:t>
            </a:r>
          </a:p>
        </p:txBody>
      </p:sp>
    </p:spTree>
    <p:extLst>
      <p:ext uri="{BB962C8B-B14F-4D97-AF65-F5344CB8AC3E}">
        <p14:creationId xmlns:p14="http://schemas.microsoft.com/office/powerpoint/2010/main" val="227551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452"/>
            <a:ext cx="9144000" cy="1025812"/>
          </a:xfrm>
          <a:solidFill>
            <a:srgbClr val="F2F2F2"/>
          </a:solidFill>
          <a:ln w="38100" cmpd="sng">
            <a:solidFill>
              <a:srgbClr val="003300"/>
            </a:solidFill>
          </a:ln>
        </p:spPr>
        <p:txBody>
          <a:bodyPr>
            <a:normAutofit/>
          </a:bodyPr>
          <a:lstStyle/>
          <a:p>
            <a:r>
              <a:rPr lang="it-IT" sz="6000" b="1" dirty="0" smtClean="0">
                <a:solidFill>
                  <a:srgbClr val="003300"/>
                </a:solidFill>
                <a:latin typeface="Arial Narrow"/>
                <a:cs typeface="Arial Narrow"/>
              </a:rPr>
              <a:t>P</a:t>
            </a:r>
            <a:r>
              <a:rPr lang="it-IT" sz="5400" dirty="0" smtClean="0">
                <a:solidFill>
                  <a:srgbClr val="003300"/>
                </a:solidFill>
                <a:latin typeface="Arial Narrow"/>
                <a:cs typeface="Arial Narrow"/>
              </a:rPr>
              <a:t>iano </a:t>
            </a:r>
            <a:endParaRPr lang="it-IT" sz="5400" dirty="0">
              <a:solidFill>
                <a:srgbClr val="003300"/>
              </a:solidFill>
              <a:latin typeface="Arial Narrow"/>
              <a:cs typeface="Arial Narrow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5758"/>
            <a:ext cx="9144000" cy="567984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58032" y="1149661"/>
            <a:ext cx="36500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CARLO</a:t>
            </a:r>
            <a:endParaRPr lang="it-IT" sz="32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50928" y="3016856"/>
            <a:ext cx="57626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000000"/>
                </a:solidFill>
              </a:rPr>
              <a:t>Emocromo con formula, </a:t>
            </a:r>
            <a:r>
              <a:rPr lang="it-IT" sz="2400" dirty="0">
                <a:solidFill>
                  <a:srgbClr val="000000"/>
                </a:solidFill>
                <a:cs typeface="Arial Unicode MS" charset="0"/>
              </a:rPr>
              <a:t>PCR, VES, LDH, </a:t>
            </a:r>
            <a:endParaRPr lang="it-IT" sz="2400" dirty="0" smtClean="0">
              <a:solidFill>
                <a:srgbClr val="000000"/>
              </a:solidFill>
              <a:cs typeface="Arial Unicode MS" charset="0"/>
            </a:endParaRPr>
          </a:p>
          <a:p>
            <a:r>
              <a:rPr lang="it-IT" sz="2400" dirty="0" smtClean="0">
                <a:solidFill>
                  <a:srgbClr val="000000"/>
                </a:solidFill>
              </a:rPr>
              <a:t>Elettroforesi </a:t>
            </a:r>
            <a:r>
              <a:rPr lang="it-IT" sz="2400" dirty="0" err="1" smtClean="0">
                <a:solidFill>
                  <a:srgbClr val="000000"/>
                </a:solidFill>
              </a:rPr>
              <a:t>prot</a:t>
            </a:r>
            <a:r>
              <a:rPr lang="it-IT" sz="2400" dirty="0" smtClean="0">
                <a:solidFill>
                  <a:srgbClr val="000000"/>
                </a:solidFill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</a:rPr>
              <a:t>plasmatiche,ANA</a:t>
            </a:r>
            <a:r>
              <a:rPr lang="it-IT" sz="2400" dirty="0" smtClean="0">
                <a:solidFill>
                  <a:srgbClr val="000000"/>
                </a:solidFill>
              </a:rPr>
              <a:t>, HIV test, </a:t>
            </a:r>
          </a:p>
          <a:p>
            <a:r>
              <a:rPr lang="it-IT" sz="2400" dirty="0" err="1" smtClean="0">
                <a:solidFill>
                  <a:srgbClr val="000000"/>
                </a:solidFill>
              </a:rPr>
              <a:t>IgG</a:t>
            </a:r>
            <a:r>
              <a:rPr lang="it-IT" sz="2400" dirty="0" smtClean="0">
                <a:solidFill>
                  <a:srgbClr val="000000"/>
                </a:solidFill>
              </a:rPr>
              <a:t>/</a:t>
            </a:r>
            <a:r>
              <a:rPr lang="it-IT" sz="2400" dirty="0" err="1" smtClean="0">
                <a:solidFill>
                  <a:srgbClr val="000000"/>
                </a:solidFill>
              </a:rPr>
              <a:t>IgM</a:t>
            </a:r>
            <a:r>
              <a:rPr lang="it-IT" sz="2400" dirty="0" smtClean="0">
                <a:solidFill>
                  <a:srgbClr val="000000"/>
                </a:solidFill>
              </a:rPr>
              <a:t> (CMV, EBV, TOXOPLASMA)</a:t>
            </a:r>
          </a:p>
          <a:p>
            <a:r>
              <a:rPr lang="it-IT" sz="2400" dirty="0">
                <a:solidFill>
                  <a:srgbClr val="000000"/>
                </a:solidFill>
              </a:rPr>
              <a:t>	</a:t>
            </a:r>
            <a:r>
              <a:rPr lang="it-IT" sz="2400" u="sng" dirty="0" smtClean="0">
                <a:solidFill>
                  <a:srgbClr val="000000"/>
                </a:solidFill>
              </a:rPr>
              <a:t>RX TORACE</a:t>
            </a:r>
            <a:r>
              <a:rPr lang="it-IT" sz="2400" dirty="0" smtClean="0">
                <a:solidFill>
                  <a:srgbClr val="000000"/>
                </a:solidFill>
              </a:rPr>
              <a:t>?</a:t>
            </a:r>
            <a:endParaRPr lang="it-IT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5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0" y="2159316"/>
            <a:ext cx="9143999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smtClean="0">
                <a:latin typeface="Arial Narrow"/>
                <a:cs typeface="Arial Narrow"/>
              </a:rPr>
              <a:t>La parola al clinico...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968965" y="5140162"/>
            <a:ext cx="40318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Dr. Pagani – Dr.ssa Tucci</a:t>
            </a:r>
            <a:endParaRPr lang="it-IT" sz="3200" i="1" dirty="0">
              <a:latin typeface="Arial Narrow"/>
              <a:cs typeface="Arial Narrow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34726" y="5597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151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363" y="619125"/>
            <a:ext cx="8910637" cy="149542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/>
          <a:p>
            <a:pPr eaLnBrk="1" hangingPunct="1">
              <a:lnSpc>
                <a:spcPct val="70000"/>
              </a:lnSpc>
              <a:spcAft>
                <a:spcPts val="1425"/>
              </a:spcAft>
              <a:buFontTx/>
              <a:buNone/>
            </a:pPr>
            <a:endParaRPr lang="it-IT" sz="1700" b="1" u="sng">
              <a:latin typeface="Arial Narrow" charset="0"/>
              <a:cs typeface="Arial Narrow" charset="0"/>
            </a:endParaRPr>
          </a:p>
          <a:p>
            <a:pPr eaLnBrk="1" hangingPunct="1">
              <a:lnSpc>
                <a:spcPct val="70000"/>
              </a:lnSpc>
              <a:spcAft>
                <a:spcPts val="1425"/>
              </a:spcAft>
              <a:buFontTx/>
              <a:buNone/>
            </a:pPr>
            <a:r>
              <a:rPr lang="it-IT" sz="1700" b="1" u="sng">
                <a:latin typeface="Arial Narrow" charset="0"/>
                <a:cs typeface="Arial Narrow" charset="0"/>
              </a:rPr>
              <a:t>Infezioni</a:t>
            </a:r>
            <a:r>
              <a:rPr lang="it-IT" sz="1700" b="1">
                <a:latin typeface="Arial Narrow" charset="0"/>
                <a:cs typeface="Arial Narrow" charset="0"/>
              </a:rPr>
              <a:t>: </a:t>
            </a:r>
            <a:r>
              <a:rPr lang="it-IT" sz="1700">
                <a:latin typeface="Arial Narrow" charset="0"/>
                <a:cs typeface="Arial Narrow" charset="0"/>
              </a:rPr>
              <a:t>MNI,CMV,HIV,Toxoplasma, Lue secondaria.</a:t>
            </a:r>
          </a:p>
          <a:p>
            <a:pPr eaLnBrk="1" hangingPunct="1">
              <a:lnSpc>
                <a:spcPct val="70000"/>
              </a:lnSpc>
              <a:spcAft>
                <a:spcPts val="1425"/>
              </a:spcAft>
              <a:buFontTx/>
              <a:buNone/>
            </a:pPr>
            <a:r>
              <a:rPr lang="it-IT" sz="1700" b="1" u="sng">
                <a:latin typeface="Arial Narrow" charset="0"/>
                <a:cs typeface="Arial Narrow" charset="0"/>
              </a:rPr>
              <a:t>Reazioni da ipersensibilità</a:t>
            </a:r>
            <a:r>
              <a:rPr lang="it-IT" sz="1700" b="1">
                <a:latin typeface="Arial Narrow" charset="0"/>
                <a:cs typeface="Arial Narrow" charset="0"/>
              </a:rPr>
              <a:t>: </a:t>
            </a:r>
            <a:r>
              <a:rPr lang="it-IT" sz="1700">
                <a:latin typeface="Arial Narrow" charset="0"/>
                <a:cs typeface="Arial Narrow" charset="0"/>
              </a:rPr>
              <a:t>Malattia da siero, LES, AR,Vasculiti.</a:t>
            </a:r>
          </a:p>
          <a:p>
            <a:pPr eaLnBrk="1" hangingPunct="1">
              <a:lnSpc>
                <a:spcPct val="70000"/>
              </a:lnSpc>
              <a:spcAft>
                <a:spcPts val="1425"/>
              </a:spcAft>
              <a:buFontTx/>
              <a:buNone/>
            </a:pPr>
            <a:r>
              <a:rPr lang="it-IT" sz="1700" b="1" u="sng">
                <a:latin typeface="Arial Narrow" charset="0"/>
                <a:cs typeface="Arial Narrow" charset="0"/>
              </a:rPr>
              <a:t>Neoplasie</a:t>
            </a:r>
            <a:r>
              <a:rPr lang="it-IT" sz="1700" b="1">
                <a:latin typeface="Arial Narrow" charset="0"/>
                <a:cs typeface="Arial Narrow" charset="0"/>
              </a:rPr>
              <a:t>: </a:t>
            </a:r>
            <a:r>
              <a:rPr lang="it-IT" sz="1700">
                <a:latin typeface="Arial Narrow" charset="0"/>
                <a:cs typeface="Arial Narrow" charset="0"/>
              </a:rPr>
              <a:t>Leucemie, Linfomi non H., Linfomi Hodgkin in stadio avanzato.</a:t>
            </a:r>
          </a:p>
          <a:p>
            <a:pPr eaLnBrk="1" hangingPunct="1">
              <a:lnSpc>
                <a:spcPct val="70000"/>
              </a:lnSpc>
              <a:spcAft>
                <a:spcPts val="1425"/>
              </a:spcAft>
              <a:buFontTx/>
              <a:buNone/>
            </a:pPr>
            <a:endParaRPr lang="it-IT" sz="1700">
              <a:latin typeface="Arial Narrow" charset="0"/>
              <a:cs typeface="Arial Narrow" charset="0"/>
            </a:endParaRPr>
          </a:p>
        </p:txBody>
      </p:sp>
      <p:sp>
        <p:nvSpPr>
          <p:cNvPr id="3075" name="Titolo 1"/>
          <p:cNvSpPr>
            <a:spLocks noGrp="1"/>
          </p:cNvSpPr>
          <p:nvPr>
            <p:ph type="title"/>
          </p:nvPr>
        </p:nvSpPr>
        <p:spPr>
          <a:xfrm>
            <a:off x="106363" y="76200"/>
            <a:ext cx="8910637" cy="542925"/>
          </a:xfrm>
          <a:solidFill>
            <a:srgbClr val="00CCFF">
              <a:alpha val="50980"/>
            </a:srgbClr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3200" b="1">
                <a:solidFill>
                  <a:schemeClr val="bg1"/>
                </a:solidFill>
                <a:latin typeface="Arial Narrow" charset="0"/>
                <a:cs typeface="Arial Narrow" charset="0"/>
              </a:rPr>
              <a:t>Cause di linfadenopatia generalizzata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106363" y="2724150"/>
            <a:ext cx="8910637" cy="36877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it-IT" b="1" u="sng">
                <a:solidFill>
                  <a:srgbClr val="000000"/>
                </a:solidFill>
                <a:latin typeface="Arial Narrow" charset="0"/>
                <a:cs typeface="Arial Narrow" charset="0"/>
              </a:rPr>
              <a:t>Auricolare anteriore:</a:t>
            </a:r>
            <a:r>
              <a:rPr lang="it-IT" b="1">
                <a:solidFill>
                  <a:srgbClr val="000000"/>
                </a:solidFill>
                <a:latin typeface="Arial Narrow" charset="0"/>
                <a:cs typeface="Arial Narrow" charset="0"/>
              </a:rPr>
              <a:t> </a:t>
            </a:r>
            <a:r>
              <a:rPr lang="it-IT">
                <a:solidFill>
                  <a:srgbClr val="000000"/>
                </a:solidFill>
                <a:latin typeface="Arial Narrow" charset="0"/>
                <a:cs typeface="Arial Narrow" charset="0"/>
              </a:rPr>
              <a:t>congiuntivite virale, tracoma, rosolia, infezioni del cuoio capelluto.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it-IT" b="1" u="sng">
                <a:solidFill>
                  <a:srgbClr val="000000"/>
                </a:solidFill>
                <a:latin typeface="Arial Narrow" charset="0"/>
                <a:cs typeface="Arial Narrow" charset="0"/>
              </a:rPr>
              <a:t>Sottomandibolare o cervicale  monolaterale:</a:t>
            </a:r>
            <a:r>
              <a:rPr lang="it-IT">
                <a:solidFill>
                  <a:srgbClr val="000000"/>
                </a:solidFill>
                <a:latin typeface="Arial Narrow" charset="0"/>
                <a:cs typeface="Arial Narrow" charset="0"/>
              </a:rPr>
              <a:t> infezione del cavo orale, faringite,tumori naso-faringei, tumori tiroidei.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it-IT" b="1" u="sng">
                <a:solidFill>
                  <a:srgbClr val="000000"/>
                </a:solidFill>
                <a:latin typeface="Arial Narrow" charset="0"/>
                <a:cs typeface="Arial Narrow" charset="0"/>
              </a:rPr>
              <a:t>Cervicale bilaterale:</a:t>
            </a:r>
            <a:r>
              <a:rPr lang="it-IT" b="1">
                <a:solidFill>
                  <a:srgbClr val="000000"/>
                </a:solidFill>
                <a:latin typeface="Arial Narrow" charset="0"/>
                <a:cs typeface="Arial Narrow" charset="0"/>
              </a:rPr>
              <a:t>  </a:t>
            </a:r>
            <a:r>
              <a:rPr lang="it-IT">
                <a:solidFill>
                  <a:srgbClr val="000000"/>
                </a:solidFill>
                <a:latin typeface="Arial Narrow" charset="0"/>
                <a:cs typeface="Arial Narrow" charset="0"/>
              </a:rPr>
              <a:t>faringite, MNI,Toxoplasmosi, sarcoidosi.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it-IT" b="1" u="sng">
                <a:solidFill>
                  <a:srgbClr val="000000"/>
                </a:solidFill>
                <a:latin typeface="Arial Narrow" charset="0"/>
                <a:cs typeface="Arial Narrow" charset="0"/>
              </a:rPr>
              <a:t>Sovraclaveare destra:</a:t>
            </a:r>
            <a:r>
              <a:rPr lang="it-IT" b="1">
                <a:solidFill>
                  <a:srgbClr val="000000"/>
                </a:solidFill>
                <a:latin typeface="Arial Narrow" charset="0"/>
                <a:cs typeface="Arial Narrow" charset="0"/>
              </a:rPr>
              <a:t> </a:t>
            </a:r>
            <a:r>
              <a:rPr lang="it-IT">
                <a:solidFill>
                  <a:srgbClr val="000000"/>
                </a:solidFill>
                <a:latin typeface="Arial Narrow" charset="0"/>
                <a:cs typeface="Arial Narrow" charset="0"/>
              </a:rPr>
              <a:t>tumori del polmone, esofago, mediastino.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it-IT" b="1" u="sng">
                <a:solidFill>
                  <a:srgbClr val="000000"/>
                </a:solidFill>
                <a:latin typeface="Arial Narrow" charset="0"/>
                <a:cs typeface="Arial Narrow" charset="0"/>
              </a:rPr>
              <a:t>Sovraclaveare sinistra:</a:t>
            </a:r>
            <a:r>
              <a:rPr lang="it-IT" b="1">
                <a:solidFill>
                  <a:srgbClr val="000000"/>
                </a:solidFill>
                <a:latin typeface="Arial Narrow" charset="0"/>
                <a:cs typeface="Arial Narrow" charset="0"/>
              </a:rPr>
              <a:t> </a:t>
            </a:r>
            <a:r>
              <a:rPr lang="it-IT">
                <a:solidFill>
                  <a:srgbClr val="000000"/>
                </a:solidFill>
                <a:latin typeface="Arial Narrow" charset="0"/>
                <a:cs typeface="Arial Narrow" charset="0"/>
              </a:rPr>
              <a:t>tumori intraaddominali, rene, ovaio, testicolo.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it-IT" b="1" u="sng">
                <a:solidFill>
                  <a:srgbClr val="000000"/>
                </a:solidFill>
                <a:latin typeface="Arial Narrow" charset="0"/>
                <a:cs typeface="Arial Narrow" charset="0"/>
              </a:rPr>
              <a:t>Ascellare</a:t>
            </a:r>
            <a:r>
              <a:rPr lang="it-IT" b="1">
                <a:solidFill>
                  <a:srgbClr val="000000"/>
                </a:solidFill>
                <a:latin typeface="Arial Narrow" charset="0"/>
                <a:cs typeface="Arial Narrow" charset="0"/>
              </a:rPr>
              <a:t>:</a:t>
            </a:r>
            <a:r>
              <a:rPr lang="it-IT">
                <a:solidFill>
                  <a:srgbClr val="000000"/>
                </a:solidFill>
                <a:latin typeface="Arial Narrow" charset="0"/>
                <a:cs typeface="Arial Narrow" charset="0"/>
              </a:rPr>
              <a:t> infezioni dell</a:t>
            </a:r>
            <a:r>
              <a:rPr lang="ja-JP" altLang="it-IT">
                <a:solidFill>
                  <a:srgbClr val="000000"/>
                </a:solidFill>
                <a:latin typeface="Arial Narrow" charset="0"/>
                <a:cs typeface="Arial Narrow" charset="0"/>
              </a:rPr>
              <a:t>’</a:t>
            </a:r>
            <a:r>
              <a:rPr lang="it-IT">
                <a:solidFill>
                  <a:srgbClr val="000000"/>
                </a:solidFill>
                <a:latin typeface="Arial Narrow" charset="0"/>
                <a:cs typeface="Arial Narrow" charset="0"/>
              </a:rPr>
              <a:t>arto superiore, infezioni o tumori della mammella.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it-IT" b="1" u="sng">
                <a:solidFill>
                  <a:srgbClr val="000000"/>
                </a:solidFill>
                <a:latin typeface="Arial Narrow" charset="0"/>
                <a:cs typeface="Arial Narrow" charset="0"/>
              </a:rPr>
              <a:t>Inguinale</a:t>
            </a:r>
            <a:r>
              <a:rPr lang="it-IT" b="1">
                <a:solidFill>
                  <a:srgbClr val="000000"/>
                </a:solidFill>
                <a:latin typeface="Arial Narrow" charset="0"/>
                <a:cs typeface="Arial Narrow" charset="0"/>
              </a:rPr>
              <a:t>: </a:t>
            </a:r>
            <a:r>
              <a:rPr lang="it-IT">
                <a:solidFill>
                  <a:srgbClr val="000000"/>
                </a:solidFill>
                <a:latin typeface="Arial Narrow" charset="0"/>
                <a:cs typeface="Arial Narrow" charset="0"/>
              </a:rPr>
              <a:t>lue, herpes genitale, linfogranuloma venereo, neoplasie anali , rettali e genitali.</a:t>
            </a:r>
          </a:p>
        </p:txBody>
      </p:sp>
      <p:sp>
        <p:nvSpPr>
          <p:cNvPr id="3077" name="Titolo 1"/>
          <p:cNvSpPr txBox="1">
            <a:spLocks/>
          </p:cNvSpPr>
          <p:nvPr/>
        </p:nvSpPr>
        <p:spPr bwMode="auto">
          <a:xfrm>
            <a:off x="106363" y="2247900"/>
            <a:ext cx="8910637" cy="542925"/>
          </a:xfrm>
          <a:prstGeom prst="rect">
            <a:avLst/>
          </a:prstGeom>
          <a:solidFill>
            <a:srgbClr val="00CCFF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it-IT" sz="3200" b="1">
                <a:solidFill>
                  <a:schemeClr val="bg1"/>
                </a:solidFill>
                <a:latin typeface="Arial Narrow" charset="0"/>
              </a:rPr>
              <a:t>Cause di linfadenopatia localizzata</a:t>
            </a:r>
          </a:p>
        </p:txBody>
      </p:sp>
    </p:spTree>
    <p:extLst>
      <p:ext uri="{BB962C8B-B14F-4D97-AF65-F5344CB8AC3E}">
        <p14:creationId xmlns:p14="http://schemas.microsoft.com/office/powerpoint/2010/main" val="203050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1218</Words>
  <Application>Microsoft Office PowerPoint</Application>
  <PresentationFormat>Presentazione su schermo (4:3)</PresentationFormat>
  <Paragraphs>201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Presentazione standard di PowerPoint</vt:lpstr>
      <vt:lpstr>I SESSIONE: TESTA</vt:lpstr>
      <vt:lpstr>Presentazione standard di PowerPoint</vt:lpstr>
      <vt:lpstr>CARLO</vt:lpstr>
      <vt:lpstr>Soggettività </vt:lpstr>
      <vt:lpstr>Oggettività </vt:lpstr>
      <vt:lpstr>Piano </vt:lpstr>
      <vt:lpstr>Presentazione standard di PowerPoint</vt:lpstr>
      <vt:lpstr>Cause di linfadenopatia generalizzata</vt:lpstr>
      <vt:lpstr>Come orientarsi per agire in maniera appropriata?</vt:lpstr>
      <vt:lpstr>Alcune domande da porsi per orientarsi:</vt:lpstr>
      <vt:lpstr>Parametri orientativi di patologia linfoproliferativa</vt:lpstr>
      <vt:lpstr>DIAGNOSI …agoaspirato…agobiopsia…biopsia chirurgica…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Cosa si aspetta il radiologo dal clinico?</vt:lpstr>
      <vt:lpstr>Ecografia</vt:lpstr>
      <vt:lpstr>Rx torace?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2013-10-24T10:30:14Z</dcterms:created>
  <dcterms:modified xsi:type="dcterms:W3CDTF">2013-10-24T10:31:11Z</dcterms:modified>
</cp:coreProperties>
</file>