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74F1-1605-4C3F-9F39-F1EAE6903C28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F0E8-C0B8-4B17-861A-665E543526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82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7E632-82EA-46FA-8DFA-44EDE10CE53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38847-17FF-46D1-A8E3-030FCBF1EBC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669AD-A3F0-4BDB-9735-4F15E09FAA5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1DFC1-8D0C-4061-87D8-05EC3F19FE4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A9E08-491C-4EAC-AC94-E5E11ADB48D2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D1AA9-8ECA-4830-9F91-3B9FD807302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DF433-3D65-4CD2-8769-F4142C39BBC2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22F1D-732F-44AC-9151-8C40E943F82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28F22B-569B-4E61-A9BA-51F54AE28DED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FB677-606C-4D3D-AA16-0EEA8D36621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AA3A6-46A2-470E-8730-38A8509A06F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86AD5-D20C-449B-B501-E7D50F7BB5F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625BB1-A58F-47B6-AA3F-BB6E9F5C067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993D2-6967-41C1-B8A6-3E69126122E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74DE0-74D5-458D-973A-D89E9E075CC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A3C9F-CF44-461A-807D-EB8DE179D50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CCE4E-D660-4254-98DC-9F57CE52D66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2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94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94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0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2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9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0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24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7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D52C-E813-4174-8EAC-150D6B8C7AE7}" type="datetimeFigureOut">
              <a:rPr lang="it-IT" smtClean="0"/>
              <a:t>26/08/2013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1A13-463B-466B-80C0-4C2C0B17E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81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6" descr="Alzh_Café_base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12875"/>
            <a:ext cx="2698750" cy="3816350"/>
          </a:xfrm>
        </p:spPr>
      </p:pic>
      <p:pic>
        <p:nvPicPr>
          <p:cNvPr id="18435" name="Segnaposto contenuto 7" descr="Alzh_Café_DEF_locandina 1 giugno 2013-jpg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7175" y="1412875"/>
            <a:ext cx="2697163" cy="3816350"/>
          </a:xfrm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1" name="Segnaposto testo 3"/>
          <p:cNvSpPr txBox="1">
            <a:spLocks/>
          </p:cNvSpPr>
          <p:nvPr/>
        </p:nvSpPr>
        <p:spPr bwMode="auto">
          <a:xfrm>
            <a:off x="395288" y="5300663"/>
            <a:ext cx="8353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dirty="0">
                <a:latin typeface="+mn-lt"/>
                <a:cs typeface="+mn-cs"/>
              </a:rPr>
              <a:t>L’Alzheimer</a:t>
            </a:r>
            <a:r>
              <a:rPr lang="it-IT" sz="16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Café®</a:t>
            </a:r>
            <a:r>
              <a:rPr lang="it-IT" sz="16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è un “</a:t>
            </a:r>
            <a:r>
              <a:rPr lang="it-IT" sz="2000" b="1" dirty="0">
                <a:solidFill>
                  <a:srgbClr val="FF0000"/>
                </a:solidFill>
                <a:latin typeface="+mn-lt"/>
                <a:cs typeface="+mn-cs"/>
              </a:rPr>
              <a:t>luogo”</a:t>
            </a:r>
            <a:r>
              <a:rPr lang="it-IT" sz="2000" dirty="0">
                <a:latin typeface="+mn-lt"/>
                <a:cs typeface="+mn-cs"/>
              </a:rPr>
              <a:t>: </a:t>
            </a:r>
            <a:r>
              <a:rPr lang="it-IT" sz="2000" b="1" dirty="0">
                <a:latin typeface="+mn-lt"/>
                <a:cs typeface="+mn-cs"/>
              </a:rPr>
              <a:t>‘luogo dello stare’</a:t>
            </a:r>
            <a:r>
              <a:rPr lang="it-IT" b="1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nel senso latino del termine, “statio”, in cui i partecipanti si recano a </a:t>
            </a:r>
            <a:r>
              <a:rPr lang="it-IT" sz="2000" b="1" dirty="0">
                <a:latin typeface="+mn-lt"/>
                <a:cs typeface="+mn-cs"/>
              </a:rPr>
              <a:t>qualificare</a:t>
            </a:r>
            <a:r>
              <a:rPr lang="it-IT" sz="2000" dirty="0">
                <a:latin typeface="+mn-lt"/>
                <a:cs typeface="+mn-cs"/>
              </a:rPr>
              <a:t> il proprio tempo, e </a:t>
            </a:r>
            <a:r>
              <a:rPr lang="it-IT" sz="2000" b="1" dirty="0">
                <a:latin typeface="+mn-lt"/>
                <a:cs typeface="+mn-cs"/>
              </a:rPr>
              <a:t>“luogo dell’accadimento”, </a:t>
            </a:r>
            <a:r>
              <a:rPr lang="it-IT" sz="2000" dirty="0">
                <a:latin typeface="+mn-lt"/>
                <a:cs typeface="+mn-cs"/>
              </a:rPr>
              <a:t>ove l’</a:t>
            </a:r>
            <a:r>
              <a:rPr lang="it-IT" sz="2000" b="1" dirty="0">
                <a:latin typeface="+mn-lt"/>
                <a:cs typeface="+mn-cs"/>
              </a:rPr>
              <a:t>obiettivo</a:t>
            </a:r>
            <a:r>
              <a:rPr lang="it-IT" sz="11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si</a:t>
            </a:r>
            <a:r>
              <a:rPr lang="it-IT" sz="16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sposta</a:t>
            </a:r>
            <a:r>
              <a:rPr lang="it-IT" sz="11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dalla</a:t>
            </a:r>
            <a:r>
              <a:rPr lang="it-IT" sz="11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“guarigione”</a:t>
            </a:r>
            <a:r>
              <a:rPr lang="it-IT" sz="11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alla </a:t>
            </a:r>
            <a:r>
              <a:rPr lang="it-IT" sz="2000" b="1" dirty="0">
                <a:latin typeface="+mn-lt"/>
                <a:cs typeface="+mn-cs"/>
              </a:rPr>
              <a:t>qualità della vita </a:t>
            </a:r>
            <a:r>
              <a:rPr lang="it-IT" sz="2000" dirty="0">
                <a:latin typeface="+mn-lt"/>
                <a:cs typeface="+mn-cs"/>
              </a:rPr>
              <a:t>di malati e familiari e al cercare di </a:t>
            </a:r>
            <a:r>
              <a:rPr lang="it-IT" sz="2000" b="1" dirty="0">
                <a:latin typeface="+mn-lt"/>
                <a:cs typeface="+mn-cs"/>
              </a:rPr>
              <a:t>“convivere con la demenza”</a:t>
            </a:r>
            <a:r>
              <a:rPr lang="it-IT" sz="20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7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27651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0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28675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9703" name="Segnaposto contenuto 9" descr="IMG_03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6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30723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31747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32771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3203575" y="1700213"/>
            <a:ext cx="25923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5" name="Rettangolo 9"/>
          <p:cNvSpPr>
            <a:spLocks noChangeArrowheads="1"/>
          </p:cNvSpPr>
          <p:nvPr/>
        </p:nvSpPr>
        <p:spPr bwMode="auto">
          <a:xfrm>
            <a:off x="3276600" y="1844675"/>
            <a:ext cx="237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FF00"/>
                </a:solidFill>
              </a:rPr>
              <a:t> RISULTATI</a:t>
            </a:r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10" name="Pergamena 2 9"/>
          <p:cNvSpPr/>
          <p:nvPr/>
        </p:nvSpPr>
        <p:spPr>
          <a:xfrm>
            <a:off x="827088" y="2492375"/>
            <a:ext cx="7489825" cy="3889375"/>
          </a:xfrm>
          <a:prstGeom prst="horizontalScroll">
            <a:avLst>
              <a:gd name="adj" fmla="val 108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it-IT" sz="32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32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3200" dirty="0">
                <a:solidFill>
                  <a:schemeClr val="tx1"/>
                </a:solidFill>
              </a:rPr>
              <a:t>-  </a:t>
            </a:r>
            <a:r>
              <a:rPr lang="it-IT" sz="2400" dirty="0">
                <a:solidFill>
                  <a:schemeClr val="tx1"/>
                </a:solidFill>
              </a:rPr>
              <a:t>Formazione e informazione continua sulla malattia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1"/>
                </a:solidFill>
              </a:rPr>
              <a:t>-   Superamento dello </a:t>
            </a:r>
            <a:r>
              <a:rPr lang="it-IT" sz="2400" b="1" dirty="0">
                <a:solidFill>
                  <a:schemeClr val="tx1"/>
                </a:solidFill>
              </a:rPr>
              <a:t>stigma</a:t>
            </a:r>
            <a:r>
              <a:rPr lang="it-IT" sz="2400" dirty="0">
                <a:solidFill>
                  <a:schemeClr val="tx1"/>
                </a:solidFill>
              </a:rPr>
              <a:t> e dell’</a:t>
            </a:r>
            <a:r>
              <a:rPr lang="it-IT" sz="2400" b="1" dirty="0">
                <a:solidFill>
                  <a:schemeClr val="tx1"/>
                </a:solidFill>
              </a:rPr>
              <a:t>isolamento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1"/>
                </a:solidFill>
              </a:rPr>
              <a:t>-   Condivisione di esperienze e </a:t>
            </a:r>
            <a:r>
              <a:rPr lang="it-IT" sz="2400" b="1" dirty="0">
                <a:solidFill>
                  <a:schemeClr val="tx1"/>
                </a:solidFill>
              </a:rPr>
              <a:t>integrazione sociale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1"/>
                </a:solidFill>
              </a:rPr>
              <a:t>-   Consapevolezza e </a:t>
            </a:r>
            <a:r>
              <a:rPr lang="it-IT" sz="2400" b="1" dirty="0">
                <a:solidFill>
                  <a:schemeClr val="tx1"/>
                </a:solidFill>
              </a:rPr>
              <a:t>accettazione</a:t>
            </a:r>
            <a:r>
              <a:rPr lang="it-IT" sz="2400" dirty="0">
                <a:solidFill>
                  <a:schemeClr val="tx1"/>
                </a:solidFill>
              </a:rPr>
              <a:t> della malattia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1"/>
                </a:solidFill>
              </a:rPr>
              <a:t>-   Miglioramento dei disturbi</a:t>
            </a: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comportamentali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1"/>
                </a:solidFill>
              </a:rPr>
              <a:t>-   Diminuzione del </a:t>
            </a:r>
            <a:r>
              <a:rPr lang="it-IT" sz="2400" i="1" dirty="0">
                <a:solidFill>
                  <a:schemeClr val="tx1"/>
                </a:solidFill>
              </a:rPr>
              <a:t>burden</a:t>
            </a:r>
            <a:r>
              <a:rPr lang="it-IT" sz="2400" dirty="0">
                <a:solidFill>
                  <a:schemeClr val="tx1"/>
                </a:solidFill>
              </a:rPr>
              <a:t> del </a:t>
            </a:r>
            <a:r>
              <a:rPr lang="it-IT" sz="2400" i="1" dirty="0">
                <a:solidFill>
                  <a:schemeClr val="tx1"/>
                </a:solidFill>
              </a:rPr>
              <a:t>caregiver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3200" b="1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3200" b="1" dirty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egnaposto testo 12"/>
          <p:cNvSpPr txBox="1">
            <a:spLocks/>
          </p:cNvSpPr>
          <p:nvPr/>
        </p:nvSpPr>
        <p:spPr bwMode="auto">
          <a:xfrm>
            <a:off x="539552" y="836712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7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424862" cy="720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it-IT" sz="2800" b="1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CURA DELLE DEMENZE: </a:t>
            </a:r>
            <a:br>
              <a:rPr lang="it-IT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CONCETTO </a:t>
            </a:r>
            <a:r>
              <a:rPr lang="it-IT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</a:t>
            </a:r>
            <a:r>
              <a:rPr lang="it-IT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ALZHEIMER CAFÉ ®</a:t>
            </a:r>
            <a:br>
              <a:rPr lang="it-IT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b="1" u="sng" dirty="0" smtClean="0">
                <a:solidFill>
                  <a:srgbClr val="0000CC"/>
                </a:solidFill>
              </a:rPr>
              <a:t/>
            </a:r>
            <a:br>
              <a:rPr lang="it-IT" b="1" u="sng" dirty="0" smtClean="0">
                <a:solidFill>
                  <a:srgbClr val="0000CC"/>
                </a:solidFill>
              </a:rPr>
            </a:br>
            <a:endParaRPr lang="it-IT" dirty="0"/>
          </a:p>
        </p:txBody>
      </p:sp>
      <p:sp>
        <p:nvSpPr>
          <p:cNvPr id="34819" name="Segnaposto contenuto 5"/>
          <p:cNvSpPr>
            <a:spLocks noGrp="1"/>
          </p:cNvSpPr>
          <p:nvPr>
            <p:ph sz="half" idx="2"/>
          </p:nvPr>
        </p:nvSpPr>
        <p:spPr>
          <a:xfrm>
            <a:off x="539750" y="5589588"/>
            <a:ext cx="8147050" cy="863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sz="4400" b="1" smtClean="0">
                <a:solidFill>
                  <a:srgbClr val="2F5E20"/>
                </a:solidFill>
              </a:rPr>
              <a:t>Grazie per la cortese attenzione</a:t>
            </a:r>
          </a:p>
        </p:txBody>
      </p:sp>
      <p:pic>
        <p:nvPicPr>
          <p:cNvPr id="59395" name="Picture 3" descr="C:\Users\Arch. Lidia Pintus\Pictures\rose r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773238"/>
            <a:ext cx="3311525" cy="32956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216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VOLPE E PICCOLO PRINCIP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81"/>
          <a:stretch>
            <a:fillRect/>
          </a:stretch>
        </p:blipFill>
        <p:spPr>
          <a:xfrm>
            <a:off x="2627313" y="1484313"/>
            <a:ext cx="3949700" cy="2808287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836712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395288" y="4437063"/>
            <a:ext cx="83534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dirty="0">
                <a:latin typeface="+mn-lt"/>
                <a:cs typeface="+mn-cs"/>
              </a:rPr>
              <a:t>Ne</a:t>
            </a:r>
            <a:r>
              <a:rPr lang="it-IT" sz="1400" dirty="0">
                <a:latin typeface="+mn-lt"/>
                <a:cs typeface="+mn-cs"/>
              </a:rPr>
              <a:t> </a:t>
            </a:r>
            <a:r>
              <a:rPr lang="it-IT" sz="2000" b="1" dirty="0">
                <a:latin typeface="+mn-lt"/>
                <a:cs typeface="+mn-cs"/>
              </a:rPr>
              <a:t>“Il Piccolo Principe”</a:t>
            </a:r>
            <a:r>
              <a:rPr lang="it-IT" sz="2000" dirty="0">
                <a:latin typeface="+mn-lt"/>
                <a:cs typeface="+mn-cs"/>
              </a:rPr>
              <a:t>,</a:t>
            </a:r>
            <a:r>
              <a:rPr lang="it-IT" sz="1400" b="1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cap.</a:t>
            </a:r>
            <a:r>
              <a:rPr lang="it-IT" sz="1400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XXI, </a:t>
            </a:r>
            <a:r>
              <a:rPr lang="it-IT" sz="2000" b="1" dirty="0">
                <a:latin typeface="+mn-lt"/>
                <a:cs typeface="+mn-cs"/>
              </a:rPr>
              <a:t>Saint-Exupéry</a:t>
            </a:r>
            <a:r>
              <a:rPr lang="it-IT" sz="1600" b="1" dirty="0">
                <a:latin typeface="+mn-lt"/>
                <a:cs typeface="+mn-cs"/>
              </a:rPr>
              <a:t> </a:t>
            </a:r>
            <a:r>
              <a:rPr lang="it-IT" sz="2000" dirty="0">
                <a:latin typeface="+mn-lt"/>
                <a:cs typeface="+mn-cs"/>
              </a:rPr>
              <a:t>descrive il significato del </a:t>
            </a:r>
            <a:r>
              <a:rPr lang="it-IT" sz="2000" b="1" dirty="0">
                <a:latin typeface="+mn-lt"/>
                <a:cs typeface="+mn-cs"/>
              </a:rPr>
              <a:t>“rito”</a:t>
            </a:r>
            <a:r>
              <a:rPr lang="it-IT" sz="2000" dirty="0">
                <a:latin typeface="+mn-lt"/>
                <a:cs typeface="+mn-cs"/>
              </a:rPr>
              <a:t>: </a:t>
            </a:r>
            <a:r>
              <a:rPr lang="it-IT" sz="2000" i="1" dirty="0">
                <a:latin typeface="+mn-lt"/>
                <a:cs typeface="+mn-cs"/>
              </a:rPr>
              <a:t>Il piccolo principe ritornò l´indomani. </a:t>
            </a:r>
            <a:r>
              <a:rPr lang="it-IT" sz="2000" b="1" i="1" dirty="0">
                <a:latin typeface="+mn-lt"/>
                <a:cs typeface="+mn-cs"/>
              </a:rPr>
              <a:t>"Sarebbe stato meglio ritornare alla stessa ora"</a:t>
            </a:r>
            <a:r>
              <a:rPr lang="it-IT" sz="2000" i="1" dirty="0">
                <a:latin typeface="+mn-lt"/>
                <a:cs typeface="+mn-cs"/>
              </a:rPr>
              <a:t>,</a:t>
            </a:r>
            <a:r>
              <a:rPr lang="it-IT" sz="2000" b="1" i="1" dirty="0">
                <a:latin typeface="+mn-lt"/>
                <a:cs typeface="+mn-cs"/>
              </a:rPr>
              <a:t> </a:t>
            </a:r>
            <a:r>
              <a:rPr lang="it-IT" sz="2000" i="1" dirty="0">
                <a:latin typeface="+mn-lt"/>
                <a:cs typeface="+mn-cs"/>
              </a:rPr>
              <a:t>disse la volpe. "Se tu vieni, per esempio, tutti i pomeriggi, alle quattro, dalle tre io comincerò ad essere felice […] Quando saranno le quattro, incomincerò ad agitarmi e ad inquietarmi; scoprirò il prezzo della felicità!       Ma se tu vieni non si sa quando, io non saprò mai a che ora prepararmi il cuore…  </a:t>
            </a:r>
            <a:r>
              <a:rPr lang="it-IT" sz="2000" b="1" i="1" dirty="0">
                <a:latin typeface="+mn-lt"/>
                <a:cs typeface="+mn-cs"/>
              </a:rPr>
              <a:t>Ci vogliono i riti"</a:t>
            </a:r>
            <a:r>
              <a:rPr lang="it-IT" sz="2000" i="1" dirty="0">
                <a:latin typeface="+mn-lt"/>
                <a:cs typeface="+mn-cs"/>
              </a:rPr>
              <a:t>.</a:t>
            </a: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r>
              <a:rPr lang="it-IT" sz="2000" dirty="0">
                <a:latin typeface="+mn-lt"/>
                <a:cs typeface="+mn-cs"/>
              </a:rPr>
              <a:t> </a:t>
            </a:r>
            <a:br>
              <a:rPr lang="it-IT" sz="2000" dirty="0">
                <a:latin typeface="+mn-lt"/>
                <a:cs typeface="+mn-cs"/>
              </a:rPr>
            </a:br>
            <a:endParaRPr lang="it-IT" sz="2000" dirty="0"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endParaRPr lang="it-IT" sz="2000" dirty="0">
              <a:latin typeface="+mn-lt"/>
              <a:cs typeface="+mn-cs"/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2700338" y="3860800"/>
            <a:ext cx="3887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400" b="1" dirty="0">
                <a:latin typeface="+mn-lt"/>
                <a:cs typeface="+mn-cs"/>
              </a:rPr>
              <a:t>L’Alzheimer Café® è un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“rito”</a:t>
            </a:r>
            <a:r>
              <a:rPr lang="it-IT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it-IT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endParaRPr lang="it-IT" sz="2000" dirty="0"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endParaRPr lang="it-IT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VOLPE E PICCOLO PRINCIP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>
            <a:fillRect/>
          </a:stretch>
        </p:blipFill>
        <p:spPr>
          <a:xfrm>
            <a:off x="2339975" y="1557338"/>
            <a:ext cx="4464050" cy="2592387"/>
          </a:xfrm>
          <a:ln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908720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Segnaposto testo 3"/>
          <p:cNvSpPr txBox="1">
            <a:spLocks/>
          </p:cNvSpPr>
          <p:nvPr/>
        </p:nvSpPr>
        <p:spPr bwMode="auto">
          <a:xfrm>
            <a:off x="323850" y="4365625"/>
            <a:ext cx="8640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2700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b="1" i="1" dirty="0">
                <a:latin typeface="+mn-lt"/>
                <a:cs typeface="+mn-cs"/>
              </a:rPr>
              <a:t>“ Che cos'è un rito?" </a:t>
            </a:r>
            <a:r>
              <a:rPr lang="it-IT" sz="2000" i="1" dirty="0">
                <a:latin typeface="+mn-lt"/>
                <a:cs typeface="+mn-cs"/>
              </a:rPr>
              <a:t>disse il piccolo principe.</a:t>
            </a:r>
            <a:br>
              <a:rPr lang="it-IT" sz="2000" i="1" dirty="0">
                <a:latin typeface="+mn-lt"/>
                <a:cs typeface="+mn-cs"/>
              </a:rPr>
            </a:br>
            <a:r>
              <a:rPr lang="it-IT" sz="2000" i="1" dirty="0">
                <a:latin typeface="+mn-lt"/>
                <a:cs typeface="+mn-cs"/>
              </a:rPr>
              <a:t>" Anche questa è una cosa da tempo dimenticata", disse la volpe.</a:t>
            </a:r>
            <a:br>
              <a:rPr lang="it-IT" sz="2000" i="1" dirty="0">
                <a:latin typeface="+mn-lt"/>
                <a:cs typeface="+mn-cs"/>
              </a:rPr>
            </a:br>
            <a:r>
              <a:rPr lang="it-IT" sz="2000" b="1" i="1" dirty="0">
                <a:latin typeface="+mn-lt"/>
                <a:cs typeface="+mn-cs"/>
              </a:rPr>
              <a:t>" E' quello che fa un giorno diverso dagli altri giorni, un'ora dalle altre ore.         </a:t>
            </a:r>
            <a:r>
              <a:rPr lang="it-IT" sz="2000" i="1" dirty="0">
                <a:latin typeface="+mn-lt"/>
                <a:cs typeface="+mn-cs"/>
              </a:rPr>
              <a:t>C'è un rito, per esempio, presso i miei cacciatori. Il giovedì ballano con le ragazze del villaggio.</a:t>
            </a:r>
            <a:r>
              <a:rPr lang="it-IT" sz="1400" i="1" dirty="0">
                <a:latin typeface="+mn-lt"/>
                <a:cs typeface="+mn-cs"/>
              </a:rPr>
              <a:t> </a:t>
            </a:r>
            <a:r>
              <a:rPr lang="it-IT" sz="2000" i="1" dirty="0">
                <a:latin typeface="+mn-lt"/>
                <a:cs typeface="+mn-cs"/>
              </a:rPr>
              <a:t>Allora il giovedì è un</a:t>
            </a:r>
            <a:r>
              <a:rPr lang="it-IT" sz="1600" i="1" dirty="0">
                <a:latin typeface="+mn-lt"/>
                <a:cs typeface="+mn-cs"/>
              </a:rPr>
              <a:t> </a:t>
            </a:r>
            <a:r>
              <a:rPr lang="it-IT" sz="2000" i="1" dirty="0">
                <a:latin typeface="+mn-lt"/>
                <a:cs typeface="+mn-cs"/>
              </a:rPr>
              <a:t>giorno meraviglioso! Io mi spingo sino alla vigna. Se i cacciatori ballassero in un giorno qualsiasi i giorni si assomiglierebbero tutti, e non avrei mai vacanza".</a:t>
            </a: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r>
              <a:rPr lang="it-IT" sz="2000" dirty="0">
                <a:latin typeface="+mn-lt"/>
                <a:cs typeface="+mn-cs"/>
              </a:rPr>
              <a:t> </a:t>
            </a:r>
            <a:br>
              <a:rPr lang="it-IT" sz="2000" dirty="0">
                <a:latin typeface="+mn-lt"/>
                <a:cs typeface="+mn-cs"/>
              </a:rPr>
            </a:br>
            <a:endParaRPr lang="it-IT" sz="2000" dirty="0"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endParaRPr lang="it-IT" sz="2000" dirty="0">
              <a:latin typeface="+mn-lt"/>
              <a:cs typeface="+mn-cs"/>
            </a:endParaRPr>
          </a:p>
        </p:txBody>
      </p:sp>
      <p:sp>
        <p:nvSpPr>
          <p:cNvPr id="9" name="Segnaposto testo 3"/>
          <p:cNvSpPr txBox="1">
            <a:spLocks/>
          </p:cNvSpPr>
          <p:nvPr/>
        </p:nvSpPr>
        <p:spPr bwMode="auto">
          <a:xfrm>
            <a:off x="2627313" y="1628775"/>
            <a:ext cx="3960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400" b="1" dirty="0">
                <a:latin typeface="+mn-lt"/>
                <a:cs typeface="+mn-cs"/>
              </a:rPr>
              <a:t>L’Alzheimer Café® è un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“rito”</a:t>
            </a:r>
            <a:r>
              <a:rPr lang="it-IT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it-IT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r>
              <a:rPr lang="it-IT" sz="2000" dirty="0">
                <a:latin typeface="+mn-lt"/>
                <a:cs typeface="+mn-cs"/>
              </a:rPr>
              <a:t/>
            </a:r>
            <a:br>
              <a:rPr lang="it-IT" sz="2000" dirty="0">
                <a:latin typeface="+mn-lt"/>
                <a:cs typeface="+mn-cs"/>
              </a:rPr>
            </a:br>
            <a:endParaRPr lang="it-IT" sz="2000" dirty="0">
              <a:latin typeface="+mn-lt"/>
              <a:cs typeface="+mn-cs"/>
            </a:endParaRPr>
          </a:p>
          <a:p>
            <a:pPr marL="1588" indent="12700" algn="just" eaLnBrk="0" hangingPunct="0">
              <a:spcBef>
                <a:spcPct val="20000"/>
              </a:spcBef>
              <a:tabLst>
                <a:tab pos="273050" algn="l"/>
              </a:tabLst>
              <a:defRPr/>
            </a:pPr>
            <a:endParaRPr lang="it-IT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6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1412875"/>
            <a:ext cx="8497887" cy="51847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it-IT" sz="2000" dirty="0" smtClean="0"/>
              <a:t>La dimensione spettacolare, la rigidità, la presenza di norme che regolano lo svolgimento dell'azione e che non sono giustificate dagli scopi dichiarati, la sequenza standardizzata per massimizzarne l'</a:t>
            </a:r>
            <a:r>
              <a:rPr lang="it-IT" sz="2000" b="1" dirty="0" smtClean="0"/>
              <a:t>efficacia comunicativa</a:t>
            </a:r>
            <a:r>
              <a:rPr lang="it-IT" sz="2000" dirty="0" smtClean="0"/>
              <a:t>, il </a:t>
            </a:r>
            <a:r>
              <a:rPr lang="it-IT" sz="2000" b="1" dirty="0" smtClean="0"/>
              <a:t>coinvolgimento emotivo </a:t>
            </a:r>
            <a:r>
              <a:rPr lang="it-IT" sz="2000" dirty="0" smtClean="0"/>
              <a:t>di attori e spettatori, il comportamento codificato vincolante solo per determinati individui e solo in particolari situazioni, la partecipazione a un </a:t>
            </a:r>
            <a:r>
              <a:rPr lang="it-IT" sz="2000" b="1" dirty="0" smtClean="0"/>
              <a:t>rito collettivo celebrato con cadenza regolare</a:t>
            </a:r>
            <a:r>
              <a:rPr lang="it-IT" sz="2000" dirty="0" smtClean="0"/>
              <a:t>, rafforzano l’</a:t>
            </a:r>
            <a:r>
              <a:rPr lang="it-IT" sz="2000" b="1" dirty="0" smtClean="0">
                <a:solidFill>
                  <a:srgbClr val="FF0000"/>
                </a:solidFill>
              </a:rPr>
              <a:t>integrazione sociale </a:t>
            </a:r>
            <a:r>
              <a:rPr lang="it-IT" sz="2000" b="1" dirty="0" smtClean="0"/>
              <a:t>dell’individuo all’interno della dimensione di gruppo</a:t>
            </a:r>
            <a:r>
              <a:rPr lang="it-IT" sz="2000" dirty="0" smtClean="0"/>
              <a:t>. 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b="1" u="sng" dirty="0" smtClean="0"/>
              <a:t>AGENDA  DELL’ALZHEIMER  CAFE’ </a:t>
            </a:r>
            <a:r>
              <a:rPr lang="it-IT" sz="2400" b="1" dirty="0" smtClean="0"/>
              <a:t>® </a:t>
            </a:r>
            <a:r>
              <a:rPr lang="it-IT" sz="2000" b="1" dirty="0" smtClean="0"/>
              <a:t>(1 volta/mese)  -  ”ritualizzazione”:</a:t>
            </a:r>
          </a:p>
          <a:p>
            <a:pPr marL="0" indent="0">
              <a:buFont typeface="Arial" charset="0"/>
              <a:buNone/>
              <a:defRPr/>
            </a:pPr>
            <a:endParaRPr lang="it-IT" sz="600" dirty="0" smtClean="0"/>
          </a:p>
          <a:p>
            <a:pPr marL="0" indent="12700">
              <a:lnSpc>
                <a:spcPts val="2000"/>
              </a:lnSpc>
              <a:buFont typeface="Arial" charset="0"/>
              <a:buNone/>
              <a:tabLst>
                <a:tab pos="534988" algn="l"/>
              </a:tabLst>
              <a:defRPr/>
            </a:pPr>
            <a:r>
              <a:rPr lang="it-IT" sz="1800" dirty="0" smtClean="0">
                <a:latin typeface="Arial Narrow" pitchFamily="34" charset="0"/>
              </a:rPr>
              <a:t>▪ </a:t>
            </a:r>
            <a:r>
              <a:rPr lang="it-IT" sz="1800" i="1" dirty="0" smtClean="0">
                <a:latin typeface="Arial Narrow" pitchFamily="34" charset="0"/>
              </a:rPr>
              <a:t>15,00 - 15,30   </a:t>
            </a:r>
            <a:r>
              <a:rPr lang="it-IT" sz="1600" i="1" dirty="0" smtClean="0">
                <a:latin typeface="Arial Narrow" pitchFamily="34" charset="0"/>
              </a:rPr>
              <a:t> </a:t>
            </a:r>
            <a:r>
              <a:rPr lang="it-IT" sz="2000" b="1" u="sng" dirty="0" smtClean="0">
                <a:latin typeface="Arial Narrow" pitchFamily="34" charset="0"/>
              </a:rPr>
              <a:t>Benvenuto</a:t>
            </a:r>
            <a:r>
              <a:rPr lang="it-IT" sz="2400" dirty="0" smtClean="0">
                <a:latin typeface="Arial Narrow" pitchFamily="34" charset="0"/>
              </a:rPr>
              <a:t>   </a:t>
            </a:r>
            <a:r>
              <a:rPr lang="it-IT" sz="2000" dirty="0" smtClean="0">
                <a:latin typeface="Arial Narrow" pitchFamily="34" charset="0"/>
              </a:rPr>
              <a:t>con tè o caffè e ascolto musicale</a:t>
            </a:r>
            <a:endParaRPr lang="it-IT" sz="400" dirty="0" smtClean="0">
              <a:latin typeface="Arial Narrow" pitchFamily="34" charset="0"/>
            </a:endParaRPr>
          </a:p>
          <a:p>
            <a:pPr marL="0" indent="12700">
              <a:lnSpc>
                <a:spcPts val="2000"/>
              </a:lnSpc>
              <a:buFont typeface="Arial" charset="0"/>
              <a:buNone/>
              <a:tabLst>
                <a:tab pos="534988" algn="l"/>
              </a:tabLst>
              <a:defRPr/>
            </a:pPr>
            <a:r>
              <a:rPr lang="it-IT" sz="1800" dirty="0" smtClean="0">
                <a:latin typeface="Arial Narrow" pitchFamily="34" charset="0"/>
              </a:rPr>
              <a:t>▪ </a:t>
            </a:r>
            <a:r>
              <a:rPr lang="it-IT" sz="1800" i="1" dirty="0" smtClean="0">
                <a:latin typeface="Arial Narrow" pitchFamily="34" charset="0"/>
              </a:rPr>
              <a:t>15,30 - 16,00    </a:t>
            </a:r>
            <a:r>
              <a:rPr lang="it-IT" sz="2000" b="1" u="sng" dirty="0" smtClean="0">
                <a:latin typeface="Arial Narrow" pitchFamily="34" charset="0"/>
              </a:rPr>
              <a:t>Parte informativa</a:t>
            </a:r>
            <a:r>
              <a:rPr lang="it-IT" sz="2000" b="1" dirty="0" smtClean="0">
                <a:latin typeface="Arial Narrow" pitchFamily="34" charset="0"/>
              </a:rPr>
              <a:t>:  </a:t>
            </a:r>
            <a:r>
              <a:rPr lang="it-IT" sz="2000" dirty="0" smtClean="0">
                <a:latin typeface="Arial Narrow" pitchFamily="34" charset="0"/>
              </a:rPr>
              <a:t>Un esperto è intervistato o tiene una  presentazione su un tema, in una riunione informale</a:t>
            </a:r>
            <a:endParaRPr lang="it-IT" sz="400" dirty="0" smtClean="0">
              <a:latin typeface="Arial Narrow" pitchFamily="34" charset="0"/>
            </a:endParaRPr>
          </a:p>
          <a:p>
            <a:pPr marL="0" indent="12700">
              <a:lnSpc>
                <a:spcPts val="2000"/>
              </a:lnSpc>
              <a:buFont typeface="Arial" charset="0"/>
              <a:buNone/>
              <a:tabLst>
                <a:tab pos="450850" algn="l"/>
              </a:tabLst>
              <a:defRPr/>
            </a:pPr>
            <a:r>
              <a:rPr lang="it-IT" sz="1800" dirty="0" smtClean="0">
                <a:latin typeface="Arial Narrow" pitchFamily="34" charset="0"/>
              </a:rPr>
              <a:t>▪ </a:t>
            </a:r>
            <a:r>
              <a:rPr lang="it-IT" sz="1800" i="1" dirty="0" smtClean="0">
                <a:latin typeface="Arial Narrow" pitchFamily="34" charset="0"/>
              </a:rPr>
              <a:t>16,00 - 16,30    </a:t>
            </a:r>
            <a:r>
              <a:rPr lang="it-IT" sz="2000" b="1" u="sng" dirty="0" smtClean="0">
                <a:latin typeface="Arial Narrow" pitchFamily="34" charset="0"/>
              </a:rPr>
              <a:t>Pausa</a:t>
            </a:r>
            <a:r>
              <a:rPr lang="it-IT" sz="2000" b="1" dirty="0" smtClean="0">
                <a:latin typeface="Arial Narrow" pitchFamily="34" charset="0"/>
              </a:rPr>
              <a:t>:</a:t>
            </a:r>
            <a:r>
              <a:rPr lang="it-IT" sz="2400" b="1" dirty="0" smtClean="0">
                <a:latin typeface="Arial Narrow" pitchFamily="34" charset="0"/>
              </a:rPr>
              <a:t>  </a:t>
            </a:r>
            <a:r>
              <a:rPr lang="it-IT" sz="2000" dirty="0" smtClean="0">
                <a:latin typeface="Arial Narrow" pitchFamily="34" charset="0"/>
              </a:rPr>
              <a:t>Opportunità di scambiarsi esperienze o  di richieste in privato, consumazione di bevande e ascolto musicale</a:t>
            </a:r>
            <a:endParaRPr lang="it-IT" sz="400" dirty="0" smtClean="0">
              <a:latin typeface="Arial Narrow" pitchFamily="34" charset="0"/>
            </a:endParaRPr>
          </a:p>
          <a:p>
            <a:pPr marL="0" indent="12700">
              <a:lnSpc>
                <a:spcPts val="2000"/>
              </a:lnSpc>
              <a:buFont typeface="Arial" charset="0"/>
              <a:buNone/>
              <a:tabLst>
                <a:tab pos="450850" algn="l"/>
              </a:tabLst>
              <a:defRPr/>
            </a:pPr>
            <a:r>
              <a:rPr lang="it-IT" sz="1800" dirty="0" smtClean="0">
                <a:latin typeface="Arial Narrow" pitchFamily="34" charset="0"/>
              </a:rPr>
              <a:t>▪ </a:t>
            </a:r>
            <a:r>
              <a:rPr lang="it-IT" sz="1800" i="1" dirty="0" smtClean="0">
                <a:latin typeface="Arial Narrow" pitchFamily="34" charset="0"/>
              </a:rPr>
              <a:t>16,30 - 17,00    </a:t>
            </a:r>
            <a:r>
              <a:rPr lang="it-IT" sz="2000" b="1" u="sng" dirty="0" smtClean="0">
                <a:latin typeface="Arial Narrow" pitchFamily="34" charset="0"/>
              </a:rPr>
              <a:t>Discussione</a:t>
            </a:r>
            <a:r>
              <a:rPr lang="it-IT" sz="2000" b="1" dirty="0" smtClean="0">
                <a:latin typeface="Arial Narrow" pitchFamily="34" charset="0"/>
              </a:rPr>
              <a:t>:  </a:t>
            </a:r>
            <a:r>
              <a:rPr lang="it-IT" sz="2000" dirty="0" smtClean="0">
                <a:latin typeface="Arial Narrow" pitchFamily="34" charset="0"/>
              </a:rPr>
              <a:t>Domande in pubblico all’esperto e discussione inerente il tema dell’incontro; dibattito e commenti</a:t>
            </a:r>
            <a:endParaRPr lang="it-IT" sz="400" dirty="0" smtClean="0">
              <a:latin typeface="Arial Narrow" pitchFamily="34" charset="0"/>
            </a:endParaRPr>
          </a:p>
          <a:p>
            <a:pPr marL="0" indent="12700">
              <a:lnSpc>
                <a:spcPts val="2000"/>
              </a:lnSpc>
              <a:buFont typeface="Arial" charset="0"/>
              <a:buNone/>
              <a:tabLst>
                <a:tab pos="450850" algn="l"/>
              </a:tabLst>
              <a:defRPr/>
            </a:pPr>
            <a:r>
              <a:rPr lang="it-IT" sz="1800" dirty="0" smtClean="0">
                <a:latin typeface="Arial Narrow" pitchFamily="34" charset="0"/>
              </a:rPr>
              <a:t>▪ </a:t>
            </a:r>
            <a:r>
              <a:rPr lang="it-IT" sz="1800" i="1" dirty="0" smtClean="0">
                <a:latin typeface="Arial Narrow" pitchFamily="34" charset="0"/>
              </a:rPr>
              <a:t>17,00 - 17,30    </a:t>
            </a:r>
            <a:r>
              <a:rPr lang="it-IT" sz="2000" b="1" u="sng" dirty="0" smtClean="0">
                <a:latin typeface="Arial Narrow" pitchFamily="34" charset="0"/>
              </a:rPr>
              <a:t>Commiato</a:t>
            </a:r>
            <a:r>
              <a:rPr lang="it-IT" dirty="0" smtClean="0">
                <a:latin typeface="Arial Narrow" pitchFamily="34" charset="0"/>
              </a:rPr>
              <a:t>  </a:t>
            </a:r>
            <a:r>
              <a:rPr lang="it-IT" sz="2000" dirty="0" smtClean="0">
                <a:latin typeface="Arial Narrow" pitchFamily="34" charset="0"/>
              </a:rPr>
              <a:t>con tè o caffè e ascolto musicale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836712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3549" r="3983" b="4710"/>
          <a:stretch>
            <a:fillRect/>
          </a:stretch>
        </p:blipFill>
        <p:spPr bwMode="auto">
          <a:xfrm>
            <a:off x="2771775" y="1412875"/>
            <a:ext cx="3624263" cy="51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7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8177" r="4436" b="10339"/>
          <a:stretch>
            <a:fillRect/>
          </a:stretch>
        </p:blipFill>
        <p:spPr>
          <a:xfrm>
            <a:off x="2555875" y="1412875"/>
            <a:ext cx="3960813" cy="5156200"/>
          </a:xfrm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5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egnaposto contenuto 3" descr="IMG_033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205038"/>
            <a:ext cx="4487863" cy="3365500"/>
          </a:xfr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468313" y="188913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egnaposto contenuto 8" descr="IMG_0309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49500"/>
            <a:ext cx="4038600" cy="3028950"/>
          </a:xfrm>
        </p:spPr>
      </p:pic>
      <p:pic>
        <p:nvPicPr>
          <p:cNvPr id="25603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1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egnaposto contenuto 9" descr="IMG_030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468313" y="260350"/>
            <a:ext cx="8218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IL CONCETTO </a:t>
            </a:r>
            <a:r>
              <a:rPr lang="it-IT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ALZHEIMER CAFÉ</a:t>
            </a:r>
            <a:r>
              <a:rPr lang="it-IT" sz="1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®</a:t>
            </a:r>
            <a: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it-IT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it-I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egnaposto testo 12"/>
          <p:cNvSpPr txBox="1">
            <a:spLocks/>
          </p:cNvSpPr>
          <p:nvPr/>
        </p:nvSpPr>
        <p:spPr bwMode="auto">
          <a:xfrm>
            <a:off x="539552" y="764704"/>
            <a:ext cx="8064895" cy="50440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b"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dirty="0">
                <a:solidFill>
                  <a:srgbClr val="FF0000"/>
                </a:solidFill>
              </a:rPr>
              <a:t>La malattia di Alzheimer fra isolamento e integrazione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6631" name="Picture 2" descr="C:\Users\Arch. Lidia Pintus\Documents\LIDIA__A L Z H E I M E R    G E N E R A L E\Ar__ALZH\01_FOTO_OLANDA genn. 2010_ALZHEIMER CAFE'\IMG_0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9" b="21429"/>
          <a:stretch>
            <a:fillRect/>
          </a:stretch>
        </p:blipFill>
        <p:spPr bwMode="auto">
          <a:xfrm>
            <a:off x="468313" y="2349500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7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Presentazione su schermo (4:3)</PresentationFormat>
  <Paragraphs>76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LA CURA DELLE DEMENZE:  IL CONCETTO DI ALZHEIMER CAFÉ ®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2013-08-26T14:00:57Z</dcterms:created>
  <dcterms:modified xsi:type="dcterms:W3CDTF">2013-08-26T14:01:24Z</dcterms:modified>
</cp:coreProperties>
</file>